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9" r:id="rId6"/>
    <p:sldId id="260" r:id="rId7"/>
    <p:sldId id="258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8372-E4B4-42C7-B893-B76ED21B54B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2DC2D-0D6F-43E8-A6B3-B1E44FE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9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#1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5347" y="1872363"/>
            <a:ext cx="2632773" cy="268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이등변 삼각형 3"/>
          <p:cNvSpPr/>
          <p:nvPr/>
        </p:nvSpPr>
        <p:spPr>
          <a:xfrm>
            <a:off x="2551733" y="2225979"/>
            <a:ext cx="2952835" cy="789832"/>
          </a:xfrm>
          <a:prstGeom prst="triangle">
            <a:avLst>
              <a:gd name="adj" fmla="val 10000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이등변 삼각형 4"/>
          <p:cNvSpPr/>
          <p:nvPr/>
        </p:nvSpPr>
        <p:spPr>
          <a:xfrm>
            <a:off x="2551733" y="3805644"/>
            <a:ext cx="2952835" cy="789832"/>
          </a:xfrm>
          <a:prstGeom prst="triangle">
            <a:avLst>
              <a:gd name="adj" fmla="val 10000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이등변 삼각형 5"/>
          <p:cNvSpPr/>
          <p:nvPr/>
        </p:nvSpPr>
        <p:spPr>
          <a:xfrm flipH="1">
            <a:off x="1235347" y="3015812"/>
            <a:ext cx="2952835" cy="789832"/>
          </a:xfrm>
          <a:prstGeom prst="triangle">
            <a:avLst>
              <a:gd name="adj" fmla="val 10000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이등변 삼각형 6"/>
          <p:cNvSpPr/>
          <p:nvPr/>
        </p:nvSpPr>
        <p:spPr>
          <a:xfrm flipH="1">
            <a:off x="1235346" y="4595477"/>
            <a:ext cx="2952835" cy="789832"/>
          </a:xfrm>
          <a:prstGeom prst="triangle">
            <a:avLst>
              <a:gd name="adj" fmla="val 10000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1943857" y="1535074"/>
            <a:ext cx="333059" cy="333059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74216" y="1429128"/>
            <a:ext cx="508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43683" y="2140803"/>
            <a:ext cx="327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ball falls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through the inclined plane.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7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#2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16200000">
            <a:off x="1440000" y="4766762"/>
            <a:ext cx="1317877" cy="833553"/>
            <a:chOff x="1471950" y="3497580"/>
            <a:chExt cx="1317877" cy="833553"/>
          </a:xfrm>
        </p:grpSpPr>
        <p:sp>
          <p:nvSpPr>
            <p:cNvPr id="14" name="직사각형 13"/>
            <p:cNvSpPr/>
            <p:nvPr/>
          </p:nvSpPr>
          <p:spPr>
            <a:xfrm>
              <a:off x="1471950" y="3497580"/>
              <a:ext cx="410190" cy="833553"/>
            </a:xfrm>
            <a:prstGeom prst="rect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415540" y="3621572"/>
              <a:ext cx="374287" cy="674132"/>
              <a:chOff x="2484957" y="3552944"/>
              <a:chExt cx="374287" cy="6741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484957" y="35529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84957" y="37053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84957" y="38577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1475307" y="3505200"/>
              <a:ext cx="825933" cy="825933"/>
            </a:xfrm>
            <a:prstGeom prst="ellipse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170420" y="1075030"/>
            <a:ext cx="3893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ball with a rightward speed flies from the top left. The fans below prevent the ball from falling to the floor and move at a constant speed to the right.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 rot="16200000">
            <a:off x="3600000" y="4766763"/>
            <a:ext cx="1317877" cy="833553"/>
            <a:chOff x="1471950" y="3497580"/>
            <a:chExt cx="1317877" cy="833553"/>
          </a:xfrm>
        </p:grpSpPr>
        <p:sp>
          <p:nvSpPr>
            <p:cNvPr id="24" name="직사각형 23"/>
            <p:cNvSpPr/>
            <p:nvPr/>
          </p:nvSpPr>
          <p:spPr>
            <a:xfrm>
              <a:off x="1471950" y="3497580"/>
              <a:ext cx="410190" cy="833553"/>
            </a:xfrm>
            <a:prstGeom prst="rect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415540" y="3621572"/>
              <a:ext cx="374287" cy="674132"/>
              <a:chOff x="2484957" y="3552944"/>
              <a:chExt cx="374287" cy="6741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484957" y="35529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84957" y="37053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84957" y="38577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1475307" y="3505200"/>
              <a:ext cx="825933" cy="825933"/>
            </a:xfrm>
            <a:prstGeom prst="ellipse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16200000">
            <a:off x="5760000" y="4766763"/>
            <a:ext cx="1317877" cy="833553"/>
            <a:chOff x="1471950" y="3497580"/>
            <a:chExt cx="1317877" cy="833553"/>
          </a:xfrm>
        </p:grpSpPr>
        <p:sp>
          <p:nvSpPr>
            <p:cNvPr id="41" name="직사각형 40"/>
            <p:cNvSpPr/>
            <p:nvPr/>
          </p:nvSpPr>
          <p:spPr>
            <a:xfrm>
              <a:off x="1471950" y="3497580"/>
              <a:ext cx="410190" cy="833553"/>
            </a:xfrm>
            <a:prstGeom prst="rect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415540" y="3621572"/>
              <a:ext cx="374287" cy="674132"/>
              <a:chOff x="2484957" y="3552944"/>
              <a:chExt cx="374287" cy="67413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484957" y="35529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84957" y="37053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84957" y="38577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</p:grpSp>
        <p:sp>
          <p:nvSpPr>
            <p:cNvPr id="43" name="타원 42"/>
            <p:cNvSpPr/>
            <p:nvPr/>
          </p:nvSpPr>
          <p:spPr>
            <a:xfrm>
              <a:off x="1475307" y="3505200"/>
              <a:ext cx="825933" cy="825933"/>
            </a:xfrm>
            <a:prstGeom prst="ellipse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16200000">
            <a:off x="7920000" y="4766762"/>
            <a:ext cx="1317877" cy="833553"/>
            <a:chOff x="1471950" y="3497580"/>
            <a:chExt cx="1317877" cy="833553"/>
          </a:xfrm>
        </p:grpSpPr>
        <p:sp>
          <p:nvSpPr>
            <p:cNvPr id="48" name="직사각형 47"/>
            <p:cNvSpPr/>
            <p:nvPr/>
          </p:nvSpPr>
          <p:spPr>
            <a:xfrm>
              <a:off x="1471950" y="3497580"/>
              <a:ext cx="410190" cy="833553"/>
            </a:xfrm>
            <a:prstGeom prst="rect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415540" y="3621572"/>
              <a:ext cx="374287" cy="674132"/>
              <a:chOff x="2484957" y="3552944"/>
              <a:chExt cx="374287" cy="6741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484957" y="35529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84957" y="37053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84957" y="38577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</p:grpSp>
        <p:sp>
          <p:nvSpPr>
            <p:cNvPr id="50" name="타원 49"/>
            <p:cNvSpPr/>
            <p:nvPr/>
          </p:nvSpPr>
          <p:spPr>
            <a:xfrm>
              <a:off x="1475307" y="3505200"/>
              <a:ext cx="825933" cy="825933"/>
            </a:xfrm>
            <a:prstGeom prst="ellipse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6200000">
            <a:off x="10080000" y="4766762"/>
            <a:ext cx="1317877" cy="833553"/>
            <a:chOff x="1471950" y="3497580"/>
            <a:chExt cx="1317877" cy="833553"/>
          </a:xfrm>
        </p:grpSpPr>
        <p:sp>
          <p:nvSpPr>
            <p:cNvPr id="55" name="직사각형 54"/>
            <p:cNvSpPr/>
            <p:nvPr/>
          </p:nvSpPr>
          <p:spPr>
            <a:xfrm>
              <a:off x="1471950" y="3497580"/>
              <a:ext cx="410190" cy="833553"/>
            </a:xfrm>
            <a:prstGeom prst="rect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415540" y="3621572"/>
              <a:ext cx="374287" cy="674132"/>
              <a:chOff x="2484957" y="3552944"/>
              <a:chExt cx="374287" cy="6741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484957" y="35529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84957" y="37053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84957" y="38577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</p:grpSp>
        <p:sp>
          <p:nvSpPr>
            <p:cNvPr id="57" name="타원 56"/>
            <p:cNvSpPr/>
            <p:nvPr/>
          </p:nvSpPr>
          <p:spPr>
            <a:xfrm>
              <a:off x="1475307" y="3505200"/>
              <a:ext cx="825933" cy="825933"/>
            </a:xfrm>
            <a:prstGeom prst="ellipse">
              <a:avLst/>
            </a:prstGeom>
            <a:solidFill>
              <a:srgbClr val="7F7F7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타원 60"/>
          <p:cNvSpPr/>
          <p:nvPr/>
        </p:nvSpPr>
        <p:spPr>
          <a:xfrm>
            <a:off x="671670" y="1924162"/>
            <a:ext cx="333059" cy="333059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83863" y="1429128"/>
            <a:ext cx="508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#3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8221" y="5439307"/>
            <a:ext cx="10218420" cy="905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1436190" y="4888874"/>
            <a:ext cx="550433" cy="550433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4610100" y="5439304"/>
            <a:ext cx="1043940" cy="905547"/>
          </a:xfrm>
          <a:prstGeom prst="rect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그룹 28"/>
          <p:cNvGrpSpPr/>
          <p:nvPr/>
        </p:nvGrpSpPr>
        <p:grpSpPr>
          <a:xfrm rot="5400000">
            <a:off x="4929151" y="4898140"/>
            <a:ext cx="374287" cy="790504"/>
            <a:chOff x="2484957" y="3552944"/>
            <a:chExt cx="374287" cy="674132"/>
          </a:xfrm>
        </p:grpSpPr>
        <p:sp>
          <p:nvSpPr>
            <p:cNvPr id="30" name="TextBox 29"/>
            <p:cNvSpPr txBox="1"/>
            <p:nvPr/>
          </p:nvSpPr>
          <p:spPr>
            <a:xfrm>
              <a:off x="2484957" y="3552944"/>
              <a:ext cx="374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~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4957" y="3705344"/>
              <a:ext cx="374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~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84957" y="3857744"/>
              <a:ext cx="374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~</a:t>
              </a:r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170420" y="1075030"/>
            <a:ext cx="3893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 the ball passes the red spot, a strong wind blows the cone up.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When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ball passes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red point, the cone begins to fall, and the ball passes over it before the cone falls.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4610100" y="1583827"/>
            <a:ext cx="1043940" cy="1782519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이등변 삼각형 21"/>
          <p:cNvSpPr/>
          <p:nvPr/>
        </p:nvSpPr>
        <p:spPr>
          <a:xfrm>
            <a:off x="6579179" y="3656787"/>
            <a:ext cx="1043940" cy="1782519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이등변 삼각형 23"/>
          <p:cNvSpPr/>
          <p:nvPr/>
        </p:nvSpPr>
        <p:spPr>
          <a:xfrm>
            <a:off x="8277517" y="3656788"/>
            <a:ext cx="1043940" cy="1782519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이등변 삼각형 34"/>
          <p:cNvSpPr/>
          <p:nvPr/>
        </p:nvSpPr>
        <p:spPr>
          <a:xfrm>
            <a:off x="10172700" y="3661947"/>
            <a:ext cx="1043940" cy="1782519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/>
          <p:cNvSpPr/>
          <p:nvPr/>
        </p:nvSpPr>
        <p:spPr>
          <a:xfrm flipH="1">
            <a:off x="6578117" y="5439304"/>
            <a:ext cx="1043940" cy="905547"/>
          </a:xfrm>
          <a:prstGeom prst="rect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/>
          <p:cNvSpPr/>
          <p:nvPr/>
        </p:nvSpPr>
        <p:spPr>
          <a:xfrm flipH="1">
            <a:off x="8276455" y="5439304"/>
            <a:ext cx="1043940" cy="905547"/>
          </a:xfrm>
          <a:prstGeom prst="rect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10187940" y="5439304"/>
            <a:ext cx="1043940" cy="905547"/>
          </a:xfrm>
          <a:prstGeom prst="rect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457070" y="4751448"/>
            <a:ext cx="508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023360" y="5441260"/>
            <a:ext cx="304800" cy="158264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/>
          <p:cNvSpPr/>
          <p:nvPr/>
        </p:nvSpPr>
        <p:spPr>
          <a:xfrm>
            <a:off x="6125722" y="5441260"/>
            <a:ext cx="304800" cy="158264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/>
          <p:cNvSpPr/>
          <p:nvPr/>
        </p:nvSpPr>
        <p:spPr>
          <a:xfrm>
            <a:off x="9668931" y="5441260"/>
            <a:ext cx="304800" cy="158264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/>
          <p:cNvSpPr/>
          <p:nvPr/>
        </p:nvSpPr>
        <p:spPr>
          <a:xfrm>
            <a:off x="7787639" y="5441260"/>
            <a:ext cx="304800" cy="158264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#4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8200" y="2361470"/>
            <a:ext cx="9288780" cy="3451530"/>
            <a:chOff x="838200" y="1973910"/>
            <a:chExt cx="9288780" cy="3451530"/>
          </a:xfrm>
        </p:grpSpPr>
        <p:grpSp>
          <p:nvGrpSpPr>
            <p:cNvPr id="28" name="그룹 27"/>
            <p:cNvGrpSpPr/>
            <p:nvPr/>
          </p:nvGrpSpPr>
          <p:grpSpPr>
            <a:xfrm>
              <a:off x="2415540" y="3621572"/>
              <a:ext cx="374287" cy="674132"/>
              <a:chOff x="2484957" y="3552944"/>
              <a:chExt cx="374287" cy="6741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484957" y="35529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84957" y="37053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84957" y="3857744"/>
                <a:ext cx="37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~</a:t>
                </a:r>
                <a:endParaRPr lang="en-US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38200" y="1973910"/>
              <a:ext cx="9288780" cy="3451530"/>
              <a:chOff x="838200" y="1973910"/>
              <a:chExt cx="9288780" cy="345153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094627" y="4062693"/>
                <a:ext cx="4959713" cy="268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407953" y="3696810"/>
                <a:ext cx="333059" cy="333059"/>
              </a:xfrm>
              <a:prstGeom prst="ellipse">
                <a:avLst/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38200" y="3497580"/>
                <a:ext cx="1043940" cy="833553"/>
              </a:xfrm>
              <a:prstGeom prst="rect">
                <a:avLst/>
              </a:prstGeom>
              <a:solidFill>
                <a:srgbClr val="7F7F7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flipH="1">
                <a:off x="9083040" y="3497580"/>
                <a:ext cx="1043940" cy="833553"/>
              </a:xfrm>
              <a:prstGeom prst="rect">
                <a:avLst/>
              </a:prstGeom>
              <a:solidFill>
                <a:srgbClr val="7F7F7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5574482" y="2049780"/>
                <a:ext cx="0" cy="33756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/>
              <p:nvPr/>
            </p:nvCxnSpPr>
            <p:spPr>
              <a:xfrm>
                <a:off x="4458152" y="3322320"/>
                <a:ext cx="2232660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그룹 28"/>
              <p:cNvGrpSpPr/>
              <p:nvPr/>
            </p:nvGrpSpPr>
            <p:grpSpPr>
              <a:xfrm>
                <a:off x="8286296" y="3621572"/>
                <a:ext cx="374287" cy="674132"/>
                <a:chOff x="2484957" y="3552944"/>
                <a:chExt cx="374287" cy="674132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484957" y="3552944"/>
                  <a:ext cx="3742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~</a:t>
                  </a:r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484957" y="3705344"/>
                  <a:ext cx="3742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~</a:t>
                  </a:r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484957" y="3857744"/>
                  <a:ext cx="3742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~</a:t>
                  </a:r>
                  <a:endParaRPr lang="en-US"/>
                </a:p>
              </p:txBody>
            </p:sp>
          </p:grpSp>
          <p:sp>
            <p:nvSpPr>
              <p:cNvPr id="13" name="타원 12"/>
              <p:cNvSpPr/>
              <p:nvPr/>
            </p:nvSpPr>
            <p:spPr>
              <a:xfrm>
                <a:off x="1475307" y="3505200"/>
                <a:ext cx="825933" cy="825933"/>
              </a:xfrm>
              <a:prstGeom prst="ellipse">
                <a:avLst/>
              </a:prstGeom>
              <a:solidFill>
                <a:srgbClr val="7F7F7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flipH="1">
                <a:off x="8663940" y="3505200"/>
                <a:ext cx="825933" cy="825933"/>
              </a:xfrm>
              <a:prstGeom prst="ellipse">
                <a:avLst/>
              </a:prstGeom>
              <a:solidFill>
                <a:srgbClr val="7F7F7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68642" y="1973910"/>
                <a:ext cx="2011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1              2</a:t>
                </a:r>
                <a:endParaRPr lang="en-US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170420" y="1075030"/>
            <a:ext cx="3893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When the ball is in 1, the fan 1 turns on and the fan 2 turns off. If the ball is at 2, the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fan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turns on and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fan 1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turns off. The ball moves from side to side and falls down when the wind strength is greater than a certain amount.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4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#5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07771" y="2876928"/>
            <a:ext cx="9776458" cy="3234312"/>
            <a:chOff x="1569723" y="2876928"/>
            <a:chExt cx="9776458" cy="3234312"/>
          </a:xfrm>
        </p:grpSpPr>
        <p:sp>
          <p:nvSpPr>
            <p:cNvPr id="51" name="자유형 50"/>
            <p:cNvSpPr/>
            <p:nvPr/>
          </p:nvSpPr>
          <p:spPr>
            <a:xfrm>
              <a:off x="1569723" y="3360420"/>
              <a:ext cx="9776458" cy="2750820"/>
            </a:xfrm>
            <a:custGeom>
              <a:avLst/>
              <a:gdLst>
                <a:gd name="connsiteX0" fmla="*/ 0 w 9776458"/>
                <a:gd name="connsiteY0" fmla="*/ 0 h 2750820"/>
                <a:gd name="connsiteX1" fmla="*/ 1638298 w 9776458"/>
                <a:gd name="connsiteY1" fmla="*/ 0 h 2750820"/>
                <a:gd name="connsiteX2" fmla="*/ 1638298 w 9776458"/>
                <a:gd name="connsiteY2" fmla="*/ 1668780 h 2750820"/>
                <a:gd name="connsiteX3" fmla="*/ 1638673 w 9776458"/>
                <a:gd name="connsiteY3" fmla="*/ 1668780 h 2750820"/>
                <a:gd name="connsiteX4" fmla="*/ 1638298 w 9776458"/>
                <a:gd name="connsiteY4" fmla="*/ 1672500 h 2750820"/>
                <a:gd name="connsiteX5" fmla="*/ 2358298 w 9776458"/>
                <a:gd name="connsiteY5" fmla="*/ 2392500 h 2750820"/>
                <a:gd name="connsiteX6" fmla="*/ 3078297 w 9776458"/>
                <a:gd name="connsiteY6" fmla="*/ 1672500 h 2750820"/>
                <a:gd name="connsiteX7" fmla="*/ 3077922 w 9776458"/>
                <a:gd name="connsiteY7" fmla="*/ 1668780 h 2750820"/>
                <a:gd name="connsiteX8" fmla="*/ 3078297 w 9776458"/>
                <a:gd name="connsiteY8" fmla="*/ 1668780 h 2750820"/>
                <a:gd name="connsiteX9" fmla="*/ 3078297 w 9776458"/>
                <a:gd name="connsiteY9" fmla="*/ 0 h 2750820"/>
                <a:gd name="connsiteX10" fmla="*/ 4499607 w 9776458"/>
                <a:gd name="connsiteY10" fmla="*/ 0 h 2750820"/>
                <a:gd name="connsiteX11" fmla="*/ 4499607 w 9776458"/>
                <a:gd name="connsiteY11" fmla="*/ 1668780 h 2750820"/>
                <a:gd name="connsiteX12" fmla="*/ 4499982 w 9776458"/>
                <a:gd name="connsiteY12" fmla="*/ 1668780 h 2750820"/>
                <a:gd name="connsiteX13" fmla="*/ 4499607 w 9776458"/>
                <a:gd name="connsiteY13" fmla="*/ 1672500 h 2750820"/>
                <a:gd name="connsiteX14" fmla="*/ 5219607 w 9776458"/>
                <a:gd name="connsiteY14" fmla="*/ 2392500 h 2750820"/>
                <a:gd name="connsiteX15" fmla="*/ 5939607 w 9776458"/>
                <a:gd name="connsiteY15" fmla="*/ 1672500 h 2750820"/>
                <a:gd name="connsiteX16" fmla="*/ 5939232 w 9776458"/>
                <a:gd name="connsiteY16" fmla="*/ 1668780 h 2750820"/>
                <a:gd name="connsiteX17" fmla="*/ 5939607 w 9776458"/>
                <a:gd name="connsiteY17" fmla="*/ 1668780 h 2750820"/>
                <a:gd name="connsiteX18" fmla="*/ 5939607 w 9776458"/>
                <a:gd name="connsiteY18" fmla="*/ 0 h 2750820"/>
                <a:gd name="connsiteX19" fmla="*/ 7360917 w 9776458"/>
                <a:gd name="connsiteY19" fmla="*/ 0 h 2750820"/>
                <a:gd name="connsiteX20" fmla="*/ 7360917 w 9776458"/>
                <a:gd name="connsiteY20" fmla="*/ 1668780 h 2750820"/>
                <a:gd name="connsiteX21" fmla="*/ 7361292 w 9776458"/>
                <a:gd name="connsiteY21" fmla="*/ 1668780 h 2750820"/>
                <a:gd name="connsiteX22" fmla="*/ 7360917 w 9776458"/>
                <a:gd name="connsiteY22" fmla="*/ 1672500 h 2750820"/>
                <a:gd name="connsiteX23" fmla="*/ 8080917 w 9776458"/>
                <a:gd name="connsiteY23" fmla="*/ 2392500 h 2750820"/>
                <a:gd name="connsiteX24" fmla="*/ 8800917 w 9776458"/>
                <a:gd name="connsiteY24" fmla="*/ 1672500 h 2750820"/>
                <a:gd name="connsiteX25" fmla="*/ 8800542 w 9776458"/>
                <a:gd name="connsiteY25" fmla="*/ 1668780 h 2750820"/>
                <a:gd name="connsiteX26" fmla="*/ 8800917 w 9776458"/>
                <a:gd name="connsiteY26" fmla="*/ 1668780 h 2750820"/>
                <a:gd name="connsiteX27" fmla="*/ 8800917 w 9776458"/>
                <a:gd name="connsiteY27" fmla="*/ 0 h 2750820"/>
                <a:gd name="connsiteX28" fmla="*/ 9776458 w 9776458"/>
                <a:gd name="connsiteY28" fmla="*/ 0 h 2750820"/>
                <a:gd name="connsiteX29" fmla="*/ 9776458 w 9776458"/>
                <a:gd name="connsiteY29" fmla="*/ 2750820 h 2750820"/>
                <a:gd name="connsiteX30" fmla="*/ 0 w 9776458"/>
                <a:gd name="connsiteY30" fmla="*/ 2750820 h 275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776458" h="2750820">
                  <a:moveTo>
                    <a:pt x="0" y="0"/>
                  </a:moveTo>
                  <a:lnTo>
                    <a:pt x="1638298" y="0"/>
                  </a:lnTo>
                  <a:lnTo>
                    <a:pt x="1638298" y="1668780"/>
                  </a:lnTo>
                  <a:lnTo>
                    <a:pt x="1638673" y="1668780"/>
                  </a:lnTo>
                  <a:lnTo>
                    <a:pt x="1638298" y="1672500"/>
                  </a:lnTo>
                  <a:cubicBezTo>
                    <a:pt x="1638298" y="2070145"/>
                    <a:pt x="1960653" y="2392500"/>
                    <a:pt x="2358298" y="2392500"/>
                  </a:cubicBezTo>
                  <a:cubicBezTo>
                    <a:pt x="2755942" y="2392500"/>
                    <a:pt x="3078297" y="2070145"/>
                    <a:pt x="3078297" y="1672500"/>
                  </a:cubicBezTo>
                  <a:lnTo>
                    <a:pt x="3077922" y="1668780"/>
                  </a:lnTo>
                  <a:lnTo>
                    <a:pt x="3078297" y="1668780"/>
                  </a:lnTo>
                  <a:lnTo>
                    <a:pt x="3078297" y="0"/>
                  </a:lnTo>
                  <a:lnTo>
                    <a:pt x="4499607" y="0"/>
                  </a:lnTo>
                  <a:lnTo>
                    <a:pt x="4499607" y="1668780"/>
                  </a:lnTo>
                  <a:lnTo>
                    <a:pt x="4499982" y="1668780"/>
                  </a:lnTo>
                  <a:lnTo>
                    <a:pt x="4499607" y="1672500"/>
                  </a:lnTo>
                  <a:cubicBezTo>
                    <a:pt x="4499607" y="2070145"/>
                    <a:pt x="4821962" y="2392500"/>
                    <a:pt x="5219607" y="2392500"/>
                  </a:cubicBezTo>
                  <a:cubicBezTo>
                    <a:pt x="5617252" y="2392500"/>
                    <a:pt x="5939607" y="2070145"/>
                    <a:pt x="5939607" y="1672500"/>
                  </a:cubicBezTo>
                  <a:lnTo>
                    <a:pt x="5939232" y="1668780"/>
                  </a:lnTo>
                  <a:lnTo>
                    <a:pt x="5939607" y="1668780"/>
                  </a:lnTo>
                  <a:lnTo>
                    <a:pt x="5939607" y="0"/>
                  </a:lnTo>
                  <a:lnTo>
                    <a:pt x="7360917" y="0"/>
                  </a:lnTo>
                  <a:lnTo>
                    <a:pt x="7360917" y="1668780"/>
                  </a:lnTo>
                  <a:lnTo>
                    <a:pt x="7361292" y="1668780"/>
                  </a:lnTo>
                  <a:lnTo>
                    <a:pt x="7360917" y="1672500"/>
                  </a:lnTo>
                  <a:cubicBezTo>
                    <a:pt x="7360917" y="2070145"/>
                    <a:pt x="7683272" y="2392500"/>
                    <a:pt x="8080917" y="2392500"/>
                  </a:cubicBezTo>
                  <a:cubicBezTo>
                    <a:pt x="8478562" y="2392500"/>
                    <a:pt x="8800917" y="2070145"/>
                    <a:pt x="8800917" y="1672500"/>
                  </a:cubicBezTo>
                  <a:lnTo>
                    <a:pt x="8800542" y="1668780"/>
                  </a:lnTo>
                  <a:lnTo>
                    <a:pt x="8800917" y="1668780"/>
                  </a:lnTo>
                  <a:lnTo>
                    <a:pt x="8800917" y="0"/>
                  </a:lnTo>
                  <a:lnTo>
                    <a:pt x="9776458" y="0"/>
                  </a:lnTo>
                  <a:lnTo>
                    <a:pt x="9776458" y="2750820"/>
                  </a:lnTo>
                  <a:lnTo>
                    <a:pt x="0" y="2750820"/>
                  </a:lnTo>
                  <a:close/>
                </a:path>
              </a:pathLst>
            </a:custGeom>
            <a:solidFill>
              <a:srgbClr val="7F7F7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/>
            <p:cNvSpPr/>
            <p:nvPr/>
          </p:nvSpPr>
          <p:spPr>
            <a:xfrm rot="19238228">
              <a:off x="3800872" y="2933703"/>
              <a:ext cx="937260" cy="228600"/>
            </a:xfrm>
            <a:prstGeom prst="rect">
              <a:avLst/>
            </a:prstGeom>
            <a:solidFill>
              <a:srgbClr val="7F7F7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직사각형 52"/>
            <p:cNvSpPr/>
            <p:nvPr/>
          </p:nvSpPr>
          <p:spPr>
            <a:xfrm rot="19238228">
              <a:off x="6686993" y="2933702"/>
              <a:ext cx="937260" cy="228600"/>
            </a:xfrm>
            <a:prstGeom prst="rect">
              <a:avLst/>
            </a:prstGeom>
            <a:solidFill>
              <a:srgbClr val="7F7F7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직사각형 53"/>
            <p:cNvSpPr/>
            <p:nvPr/>
          </p:nvSpPr>
          <p:spPr>
            <a:xfrm rot="19238228">
              <a:off x="9477772" y="2933702"/>
              <a:ext cx="937260" cy="228600"/>
            </a:xfrm>
            <a:prstGeom prst="rect">
              <a:avLst/>
            </a:prstGeom>
            <a:solidFill>
              <a:srgbClr val="7F7F7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202618" y="3027361"/>
              <a:ext cx="333059" cy="333059"/>
            </a:xfrm>
            <a:prstGeom prst="ellipse">
              <a:avLst/>
            </a:prstGeom>
            <a:solidFill>
              <a:srgbClr val="7F7F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165303" y="3027360"/>
              <a:ext cx="333059" cy="333059"/>
            </a:xfrm>
            <a:prstGeom prst="ellipse">
              <a:avLst/>
            </a:prstGeom>
            <a:solidFill>
              <a:srgbClr val="7F7F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8051424" y="3027359"/>
              <a:ext cx="333059" cy="333059"/>
            </a:xfrm>
            <a:prstGeom prst="ellipse">
              <a:avLst/>
            </a:prstGeom>
            <a:solidFill>
              <a:srgbClr val="7F7F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0697168" y="3027358"/>
              <a:ext cx="333059" cy="333059"/>
            </a:xfrm>
            <a:prstGeom prst="ellipse">
              <a:avLst/>
            </a:prstGeom>
            <a:solidFill>
              <a:srgbClr val="7F7F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2127630" y="2876928"/>
              <a:ext cx="5086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7170420" y="679125"/>
            <a:ext cx="3893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When the ball crosses a slope and hits a diagonally inclined rectangle, it collides with a stationary ball. The stationary ball moves and a chain action occurs.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5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#6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1" y="5439307"/>
            <a:ext cx="12191998" cy="527153"/>
          </a:xfrm>
          <a:custGeom>
            <a:avLst/>
            <a:gdLst>
              <a:gd name="connsiteX0" fmla="*/ 0 w 12191998"/>
              <a:gd name="connsiteY0" fmla="*/ 0 h 527153"/>
              <a:gd name="connsiteX1" fmla="*/ 5760000 w 12191998"/>
              <a:gd name="connsiteY1" fmla="*/ 0 h 527153"/>
              <a:gd name="connsiteX2" fmla="*/ 5760000 w 12191998"/>
              <a:gd name="connsiteY2" fmla="*/ 435713 h 527153"/>
              <a:gd name="connsiteX3" fmla="*/ 6195712 w 12191998"/>
              <a:gd name="connsiteY3" fmla="*/ 435713 h 527153"/>
              <a:gd name="connsiteX4" fmla="*/ 6195712 w 12191998"/>
              <a:gd name="connsiteY4" fmla="*/ 0 h 527153"/>
              <a:gd name="connsiteX5" fmla="*/ 6479999 w 12191998"/>
              <a:gd name="connsiteY5" fmla="*/ 0 h 527153"/>
              <a:gd name="connsiteX6" fmla="*/ 6479999 w 12191998"/>
              <a:gd name="connsiteY6" fmla="*/ 435713 h 527153"/>
              <a:gd name="connsiteX7" fmla="*/ 6915712 w 12191998"/>
              <a:gd name="connsiteY7" fmla="*/ 435713 h 527153"/>
              <a:gd name="connsiteX8" fmla="*/ 6915712 w 12191998"/>
              <a:gd name="connsiteY8" fmla="*/ 0 h 527153"/>
              <a:gd name="connsiteX9" fmla="*/ 7199999 w 12191998"/>
              <a:gd name="connsiteY9" fmla="*/ 0 h 527153"/>
              <a:gd name="connsiteX10" fmla="*/ 7199999 w 12191998"/>
              <a:gd name="connsiteY10" fmla="*/ 435713 h 527153"/>
              <a:gd name="connsiteX11" fmla="*/ 7635712 w 12191998"/>
              <a:gd name="connsiteY11" fmla="*/ 435713 h 527153"/>
              <a:gd name="connsiteX12" fmla="*/ 7635712 w 12191998"/>
              <a:gd name="connsiteY12" fmla="*/ 0 h 527153"/>
              <a:gd name="connsiteX13" fmla="*/ 7919999 w 12191998"/>
              <a:gd name="connsiteY13" fmla="*/ 0 h 527153"/>
              <a:gd name="connsiteX14" fmla="*/ 7919999 w 12191998"/>
              <a:gd name="connsiteY14" fmla="*/ 435713 h 527153"/>
              <a:gd name="connsiteX15" fmla="*/ 8355712 w 12191998"/>
              <a:gd name="connsiteY15" fmla="*/ 435713 h 527153"/>
              <a:gd name="connsiteX16" fmla="*/ 8355712 w 12191998"/>
              <a:gd name="connsiteY16" fmla="*/ 0 h 527153"/>
              <a:gd name="connsiteX17" fmla="*/ 8639999 w 12191998"/>
              <a:gd name="connsiteY17" fmla="*/ 0 h 527153"/>
              <a:gd name="connsiteX18" fmla="*/ 8639999 w 12191998"/>
              <a:gd name="connsiteY18" fmla="*/ 435713 h 527153"/>
              <a:gd name="connsiteX19" fmla="*/ 9075712 w 12191998"/>
              <a:gd name="connsiteY19" fmla="*/ 435713 h 527153"/>
              <a:gd name="connsiteX20" fmla="*/ 9075712 w 12191998"/>
              <a:gd name="connsiteY20" fmla="*/ 0 h 527153"/>
              <a:gd name="connsiteX21" fmla="*/ 9359999 w 12191998"/>
              <a:gd name="connsiteY21" fmla="*/ 0 h 527153"/>
              <a:gd name="connsiteX22" fmla="*/ 9359999 w 12191998"/>
              <a:gd name="connsiteY22" fmla="*/ 435713 h 527153"/>
              <a:gd name="connsiteX23" fmla="*/ 9795712 w 12191998"/>
              <a:gd name="connsiteY23" fmla="*/ 435713 h 527153"/>
              <a:gd name="connsiteX24" fmla="*/ 9795712 w 12191998"/>
              <a:gd name="connsiteY24" fmla="*/ 0 h 527153"/>
              <a:gd name="connsiteX25" fmla="*/ 10079999 w 12191998"/>
              <a:gd name="connsiteY25" fmla="*/ 0 h 527153"/>
              <a:gd name="connsiteX26" fmla="*/ 10079999 w 12191998"/>
              <a:gd name="connsiteY26" fmla="*/ 435713 h 527153"/>
              <a:gd name="connsiteX27" fmla="*/ 10515712 w 12191998"/>
              <a:gd name="connsiteY27" fmla="*/ 435713 h 527153"/>
              <a:gd name="connsiteX28" fmla="*/ 10515712 w 12191998"/>
              <a:gd name="connsiteY28" fmla="*/ 0 h 527153"/>
              <a:gd name="connsiteX29" fmla="*/ 10799999 w 12191998"/>
              <a:gd name="connsiteY29" fmla="*/ 0 h 527153"/>
              <a:gd name="connsiteX30" fmla="*/ 10799999 w 12191998"/>
              <a:gd name="connsiteY30" fmla="*/ 435713 h 527153"/>
              <a:gd name="connsiteX31" fmla="*/ 11235712 w 12191998"/>
              <a:gd name="connsiteY31" fmla="*/ 435713 h 527153"/>
              <a:gd name="connsiteX32" fmla="*/ 11235712 w 12191998"/>
              <a:gd name="connsiteY32" fmla="*/ 0 h 527153"/>
              <a:gd name="connsiteX33" fmla="*/ 12191998 w 12191998"/>
              <a:gd name="connsiteY33" fmla="*/ 0 h 527153"/>
              <a:gd name="connsiteX34" fmla="*/ 12191998 w 12191998"/>
              <a:gd name="connsiteY34" fmla="*/ 527153 h 527153"/>
              <a:gd name="connsiteX35" fmla="*/ 0 w 12191998"/>
              <a:gd name="connsiteY35" fmla="*/ 527153 h 5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1998" h="527153">
                <a:moveTo>
                  <a:pt x="0" y="0"/>
                </a:moveTo>
                <a:lnTo>
                  <a:pt x="5760000" y="0"/>
                </a:lnTo>
                <a:lnTo>
                  <a:pt x="5760000" y="435713"/>
                </a:lnTo>
                <a:lnTo>
                  <a:pt x="6195712" y="435713"/>
                </a:lnTo>
                <a:lnTo>
                  <a:pt x="6195712" y="0"/>
                </a:lnTo>
                <a:lnTo>
                  <a:pt x="6479999" y="0"/>
                </a:lnTo>
                <a:lnTo>
                  <a:pt x="6479999" y="435713"/>
                </a:lnTo>
                <a:lnTo>
                  <a:pt x="6915712" y="435713"/>
                </a:lnTo>
                <a:lnTo>
                  <a:pt x="6915712" y="0"/>
                </a:lnTo>
                <a:lnTo>
                  <a:pt x="7199999" y="0"/>
                </a:lnTo>
                <a:lnTo>
                  <a:pt x="7199999" y="435713"/>
                </a:lnTo>
                <a:lnTo>
                  <a:pt x="7635712" y="435713"/>
                </a:lnTo>
                <a:lnTo>
                  <a:pt x="7635712" y="0"/>
                </a:lnTo>
                <a:lnTo>
                  <a:pt x="7919999" y="0"/>
                </a:lnTo>
                <a:lnTo>
                  <a:pt x="7919999" y="435713"/>
                </a:lnTo>
                <a:lnTo>
                  <a:pt x="8355712" y="435713"/>
                </a:lnTo>
                <a:lnTo>
                  <a:pt x="8355712" y="0"/>
                </a:lnTo>
                <a:lnTo>
                  <a:pt x="8639999" y="0"/>
                </a:lnTo>
                <a:lnTo>
                  <a:pt x="8639999" y="435713"/>
                </a:lnTo>
                <a:lnTo>
                  <a:pt x="9075712" y="435713"/>
                </a:lnTo>
                <a:lnTo>
                  <a:pt x="9075712" y="0"/>
                </a:lnTo>
                <a:lnTo>
                  <a:pt x="9359999" y="0"/>
                </a:lnTo>
                <a:lnTo>
                  <a:pt x="9359999" y="435713"/>
                </a:lnTo>
                <a:lnTo>
                  <a:pt x="9795712" y="435713"/>
                </a:lnTo>
                <a:lnTo>
                  <a:pt x="9795712" y="0"/>
                </a:lnTo>
                <a:lnTo>
                  <a:pt x="10079999" y="0"/>
                </a:lnTo>
                <a:lnTo>
                  <a:pt x="10079999" y="435713"/>
                </a:lnTo>
                <a:lnTo>
                  <a:pt x="10515712" y="435713"/>
                </a:lnTo>
                <a:lnTo>
                  <a:pt x="10515712" y="0"/>
                </a:lnTo>
                <a:lnTo>
                  <a:pt x="10799999" y="0"/>
                </a:lnTo>
                <a:lnTo>
                  <a:pt x="10799999" y="435713"/>
                </a:lnTo>
                <a:lnTo>
                  <a:pt x="11235712" y="435713"/>
                </a:lnTo>
                <a:lnTo>
                  <a:pt x="11235712" y="0"/>
                </a:lnTo>
                <a:lnTo>
                  <a:pt x="12191998" y="0"/>
                </a:lnTo>
                <a:lnTo>
                  <a:pt x="12191998" y="527153"/>
                </a:lnTo>
                <a:lnTo>
                  <a:pt x="0" y="52715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5771971" y="5439307"/>
            <a:ext cx="430710" cy="430710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70420" y="1075030"/>
            <a:ext cx="3893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ball rolling from the right collides with the eight connected balls, and the alpha value of the letter changes each time the ball enters the groove.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539256" y="4865748"/>
            <a:ext cx="2653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7480000" y="5439307"/>
            <a:ext cx="435713" cy="43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47360" y="2872740"/>
            <a:ext cx="638556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</a:t>
            </a:r>
            <a:r>
              <a:rPr lang="en-US" sz="850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LDBERG</a:t>
            </a:r>
            <a:endParaRPr lang="en-US" sz="850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488251" y="5439307"/>
            <a:ext cx="430710" cy="430710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타원 47"/>
          <p:cNvSpPr/>
          <p:nvPr/>
        </p:nvSpPr>
        <p:spPr>
          <a:xfrm>
            <a:off x="2979869" y="5005229"/>
            <a:ext cx="430710" cy="430710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타원 48"/>
          <p:cNvSpPr/>
          <p:nvPr/>
        </p:nvSpPr>
        <p:spPr>
          <a:xfrm>
            <a:off x="4761873" y="5005229"/>
            <a:ext cx="430710" cy="430710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타원 49"/>
          <p:cNvSpPr/>
          <p:nvPr/>
        </p:nvSpPr>
        <p:spPr>
          <a:xfrm>
            <a:off x="3425370" y="5008597"/>
            <a:ext cx="430710" cy="430710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타원 50"/>
          <p:cNvSpPr/>
          <p:nvPr/>
        </p:nvSpPr>
        <p:spPr>
          <a:xfrm>
            <a:off x="3870871" y="5008597"/>
            <a:ext cx="430710" cy="430710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타원 51"/>
          <p:cNvSpPr/>
          <p:nvPr/>
        </p:nvSpPr>
        <p:spPr>
          <a:xfrm>
            <a:off x="4316372" y="5008597"/>
            <a:ext cx="430710" cy="430710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타원 52"/>
          <p:cNvSpPr/>
          <p:nvPr/>
        </p:nvSpPr>
        <p:spPr>
          <a:xfrm>
            <a:off x="2539256" y="5005229"/>
            <a:ext cx="430710" cy="430710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타원 53"/>
          <p:cNvSpPr/>
          <p:nvPr/>
        </p:nvSpPr>
        <p:spPr>
          <a:xfrm>
            <a:off x="1468846" y="5005229"/>
            <a:ext cx="430710" cy="430710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AC0F43FD9BF964199581D56114B4C27" ma:contentTypeVersion="10" ma:contentTypeDescription="새 문서를 만듭니다." ma:contentTypeScope="" ma:versionID="ee838e45a38c58dcc61db522ed75a67f">
  <xsd:schema xmlns:xsd="http://www.w3.org/2001/XMLSchema" xmlns:xs="http://www.w3.org/2001/XMLSchema" xmlns:p="http://schemas.microsoft.com/office/2006/metadata/properties" xmlns:ns3="af16c2e8-b6bd-4b6b-b669-c2f78501a31f" targetNamespace="http://schemas.microsoft.com/office/2006/metadata/properties" ma:root="true" ma:fieldsID="d202d7ef5517e3e7d520d0df3b94d152" ns3:_="">
    <xsd:import namespace="af16c2e8-b6bd-4b6b-b669-c2f78501a3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6c2e8-b6bd-4b6b-b669-c2f78501a3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B5B2C1-99DC-45A8-9D79-106C32B4C8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27F3-5F19-4D54-8E9B-DF7C2FA50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6c2e8-b6bd-4b6b-b669-c2f78501a3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C831F1-1CC6-44D4-9CF4-190331B1E768}">
  <ds:schemaRefs>
    <ds:schemaRef ds:uri="http://purl.org/dc/terms/"/>
    <ds:schemaRef ds:uri="http://www.w3.org/XML/1998/namespace"/>
    <ds:schemaRef ds:uri="af16c2e8-b6bd-4b6b-b669-c2f78501a31f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246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 Bold</vt:lpstr>
      <vt:lpstr>나눔스퀘어 ExtraBold</vt:lpstr>
      <vt:lpstr>맑은 고딕</vt:lpstr>
      <vt:lpstr>Arial</vt:lpstr>
      <vt:lpstr>Calibri</vt:lpstr>
      <vt:lpstr>Calibri Light</vt:lpstr>
      <vt:lpstr>Office 테마</vt:lpstr>
      <vt:lpstr>Fucntion #1</vt:lpstr>
      <vt:lpstr>Fucntion #2</vt:lpstr>
      <vt:lpstr>Fucntion #3</vt:lpstr>
      <vt:lpstr>Fucntion #4</vt:lpstr>
      <vt:lpstr>Fucntion #5</vt:lpstr>
      <vt:lpstr>Fucntion #6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Fucntion #1</dc:title>
  <dc:creator>김진수(컴퓨터공학과)</dc:creator>
  <cp:lastModifiedBy>김진수(컴퓨터공학과)</cp:lastModifiedBy>
  <cp:revision>9</cp:revision>
  <dcterms:created xsi:type="dcterms:W3CDTF">2020-06-10T12:20:16Z</dcterms:created>
  <dcterms:modified xsi:type="dcterms:W3CDTF">2020-06-11T14:09:29Z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0x0101009AC0F43FD9BF964199581D56114B4C27</vt:lpwstr>
  </property>
</Properties>
</file>