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verage"/>
      <p:regular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verage-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d3570124df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d3570124df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d3570124df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d3570124df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d3570124df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d3570124df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d3570124df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d3570124df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d3570124d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d3570124d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3570124df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3570124df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3570124d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d3570124d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d3570124d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d3570124d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3570124df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d3570124df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3570124df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3570124df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d3570124df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d3570124df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d3570124df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d3570124df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TeLlevoAPP</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a:t>Inti Escobar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116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REESTABLECER CONTRASEÑA</a:t>
            </a:r>
            <a:endParaRPr/>
          </a:p>
        </p:txBody>
      </p:sp>
      <p:sp>
        <p:nvSpPr>
          <p:cNvPr id="122" name="Google Shape;122;p22"/>
          <p:cNvSpPr txBox="1"/>
          <p:nvPr>
            <p:ph idx="1" type="body"/>
          </p:nvPr>
        </p:nvSpPr>
        <p:spPr>
          <a:xfrm>
            <a:off x="2531150" y="11759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El usuario puede reestablecer su</a:t>
            </a:r>
            <a:endParaRPr/>
          </a:p>
          <a:p>
            <a:pPr indent="0" lvl="0" marL="0" rtl="0" algn="l">
              <a:spcBef>
                <a:spcPts val="1200"/>
              </a:spcBef>
              <a:spcAft>
                <a:spcPts val="0"/>
              </a:spcAft>
              <a:buNone/>
            </a:pPr>
            <a:r>
              <a:rPr lang="es-419"/>
              <a:t>contraseña y le llegará a su correo.</a:t>
            </a:r>
            <a:endParaRPr/>
          </a:p>
          <a:p>
            <a:pPr indent="0" lvl="0" marL="0" rtl="0" algn="l">
              <a:spcBef>
                <a:spcPts val="1200"/>
              </a:spcBef>
              <a:spcAft>
                <a:spcPts val="0"/>
              </a:spcAft>
              <a:buNone/>
            </a:pPr>
            <a:r>
              <a:rPr lang="es-419"/>
              <a:t>Además el sistema reconocerá si</a:t>
            </a:r>
            <a:endParaRPr/>
          </a:p>
          <a:p>
            <a:pPr indent="0" lvl="0" marL="0" rtl="0" algn="l">
              <a:spcBef>
                <a:spcPts val="1200"/>
              </a:spcBef>
              <a:spcAft>
                <a:spcPts val="1200"/>
              </a:spcAft>
              <a:buNone/>
            </a:pPr>
            <a:r>
              <a:rPr lang="es-419"/>
              <a:t>el usuario no ha sido registrado nunca</a:t>
            </a:r>
            <a:endParaRPr/>
          </a:p>
        </p:txBody>
      </p:sp>
      <p:pic>
        <p:nvPicPr>
          <p:cNvPr id="123" name="Google Shape;123;p22"/>
          <p:cNvPicPr preferRelativeResize="0"/>
          <p:nvPr/>
        </p:nvPicPr>
        <p:blipFill>
          <a:blip r:embed="rId3">
            <a:alphaModFix/>
          </a:blip>
          <a:stretch>
            <a:fillRect/>
          </a:stretch>
        </p:blipFill>
        <p:spPr>
          <a:xfrm>
            <a:off x="3629975" y="3727225"/>
            <a:ext cx="4950350" cy="375800"/>
          </a:xfrm>
          <a:prstGeom prst="rect">
            <a:avLst/>
          </a:prstGeom>
          <a:noFill/>
          <a:ln>
            <a:noFill/>
          </a:ln>
        </p:spPr>
      </p:pic>
      <p:pic>
        <p:nvPicPr>
          <p:cNvPr id="124" name="Google Shape;124;p22"/>
          <p:cNvPicPr preferRelativeResize="0"/>
          <p:nvPr/>
        </p:nvPicPr>
        <p:blipFill>
          <a:blip r:embed="rId4">
            <a:alphaModFix/>
          </a:blip>
          <a:stretch>
            <a:fillRect/>
          </a:stretch>
        </p:blipFill>
        <p:spPr>
          <a:xfrm>
            <a:off x="152400" y="841300"/>
            <a:ext cx="1919733" cy="4149799"/>
          </a:xfrm>
          <a:prstGeom prst="rect">
            <a:avLst/>
          </a:prstGeom>
          <a:noFill/>
          <a:ln>
            <a:noFill/>
          </a:ln>
        </p:spPr>
      </p:pic>
      <p:pic>
        <p:nvPicPr>
          <p:cNvPr id="125" name="Google Shape;125;p22"/>
          <p:cNvPicPr preferRelativeResize="0"/>
          <p:nvPr/>
        </p:nvPicPr>
        <p:blipFill>
          <a:blip r:embed="rId5">
            <a:alphaModFix/>
          </a:blip>
          <a:stretch>
            <a:fillRect/>
          </a:stretch>
        </p:blipFill>
        <p:spPr>
          <a:xfrm>
            <a:off x="6569200" y="161500"/>
            <a:ext cx="2192625" cy="4820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Home</a:t>
            </a:r>
            <a:endParaRPr/>
          </a:p>
        </p:txBody>
      </p:sp>
      <p:sp>
        <p:nvSpPr>
          <p:cNvPr id="131" name="Google Shape;131;p23"/>
          <p:cNvSpPr txBox="1"/>
          <p:nvPr>
            <p:ph idx="1" type="body"/>
          </p:nvPr>
        </p:nvSpPr>
        <p:spPr>
          <a:xfrm>
            <a:off x="2953925" y="1234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Una vez ingresado, el usuario deberá escoger que rol cumplirá</a:t>
            </a:r>
            <a:endParaRPr/>
          </a:p>
          <a:p>
            <a:pPr indent="0" lvl="0" marL="0" rtl="0" algn="l">
              <a:spcBef>
                <a:spcPts val="1200"/>
              </a:spcBef>
              <a:spcAft>
                <a:spcPts val="1200"/>
              </a:spcAft>
              <a:buNone/>
            </a:pPr>
            <a:r>
              <a:rPr lang="es-419"/>
              <a:t>en el viaje</a:t>
            </a:r>
            <a:endParaRPr/>
          </a:p>
        </p:txBody>
      </p:sp>
      <p:pic>
        <p:nvPicPr>
          <p:cNvPr id="132" name="Google Shape;132;p23"/>
          <p:cNvPicPr preferRelativeResize="0"/>
          <p:nvPr/>
        </p:nvPicPr>
        <p:blipFill rotWithShape="1">
          <a:blip r:embed="rId3">
            <a:alphaModFix/>
          </a:blip>
          <a:srcRect b="1769" l="0" r="0" t="-1770"/>
          <a:stretch/>
        </p:blipFill>
        <p:spPr>
          <a:xfrm>
            <a:off x="887974" y="1017725"/>
            <a:ext cx="1839899" cy="3991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Opción “Busco Vehículo”</a:t>
            </a:r>
            <a:endParaRPr/>
          </a:p>
        </p:txBody>
      </p:sp>
      <p:sp>
        <p:nvSpPr>
          <p:cNvPr id="138" name="Google Shape;138;p24"/>
          <p:cNvSpPr txBox="1"/>
          <p:nvPr>
            <p:ph idx="1" type="body"/>
          </p:nvPr>
        </p:nvSpPr>
        <p:spPr>
          <a:xfrm>
            <a:off x="3224025" y="12464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La aplicación buscará viajes disponibles, con sus</a:t>
            </a:r>
            <a:endParaRPr/>
          </a:p>
          <a:p>
            <a:pPr indent="0" lvl="0" marL="0" rtl="0" algn="l">
              <a:spcBef>
                <a:spcPts val="1200"/>
              </a:spcBef>
              <a:spcAft>
                <a:spcPts val="1200"/>
              </a:spcAft>
              <a:buNone/>
            </a:pPr>
            <a:r>
              <a:rPr lang="es-419"/>
              <a:t>precios, asientos disponibles y la distancia</a:t>
            </a:r>
            <a:endParaRPr/>
          </a:p>
        </p:txBody>
      </p:sp>
      <p:pic>
        <p:nvPicPr>
          <p:cNvPr id="139" name="Google Shape;139;p24"/>
          <p:cNvPicPr preferRelativeResize="0"/>
          <p:nvPr/>
        </p:nvPicPr>
        <p:blipFill>
          <a:blip r:embed="rId3">
            <a:alphaModFix/>
          </a:blip>
          <a:stretch>
            <a:fillRect/>
          </a:stretch>
        </p:blipFill>
        <p:spPr>
          <a:xfrm>
            <a:off x="767869" y="1082025"/>
            <a:ext cx="1781354" cy="3991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Opción “Ofrezco Vehículo”</a:t>
            </a:r>
            <a:endParaRPr/>
          </a:p>
        </p:txBody>
      </p:sp>
      <p:sp>
        <p:nvSpPr>
          <p:cNvPr id="145" name="Google Shape;145;p25"/>
          <p:cNvSpPr txBox="1"/>
          <p:nvPr>
            <p:ph idx="1" type="body"/>
          </p:nvPr>
        </p:nvSpPr>
        <p:spPr>
          <a:xfrm>
            <a:off x="2942150" y="11759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El estudiante que posee de transporte y que quiera llevar</a:t>
            </a:r>
            <a:endParaRPr/>
          </a:p>
          <a:p>
            <a:pPr indent="0" lvl="0" marL="0" rtl="0" algn="l">
              <a:spcBef>
                <a:spcPts val="1200"/>
              </a:spcBef>
              <a:spcAft>
                <a:spcPts val="1200"/>
              </a:spcAft>
              <a:buNone/>
            </a:pPr>
            <a:r>
              <a:rPr lang="es-419"/>
              <a:t>gente por dinero, verá personas disponibles con las que ir.</a:t>
            </a:r>
            <a:endParaRPr/>
          </a:p>
        </p:txBody>
      </p:sp>
      <p:pic>
        <p:nvPicPr>
          <p:cNvPr id="146" name="Google Shape;146;p25"/>
          <p:cNvPicPr preferRelativeResize="0"/>
          <p:nvPr/>
        </p:nvPicPr>
        <p:blipFill>
          <a:blip r:embed="rId3">
            <a:alphaModFix/>
          </a:blip>
          <a:stretch>
            <a:fillRect/>
          </a:stretch>
        </p:blipFill>
        <p:spPr>
          <a:xfrm>
            <a:off x="1033575" y="1017725"/>
            <a:ext cx="1793600" cy="3991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GLOSARIO</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       1                                      2                                   3                                 4</a:t>
            </a:r>
            <a:endParaRPr/>
          </a:p>
          <a:p>
            <a:pPr indent="0" lvl="0" marL="0" rtl="0" algn="l">
              <a:spcBef>
                <a:spcPts val="1200"/>
              </a:spcBef>
              <a:spcAft>
                <a:spcPts val="0"/>
              </a:spcAft>
              <a:buNone/>
            </a:pPr>
            <a:r>
              <a:rPr lang="es-419"/>
              <a:t>Contexto,                      Características          Demostración             Reflexión Final</a:t>
            </a:r>
            <a:endParaRPr/>
          </a:p>
          <a:p>
            <a:pPr indent="0" lvl="0" marL="0" rtl="0" algn="l">
              <a:spcBef>
                <a:spcPts val="1200"/>
              </a:spcBef>
              <a:spcAft>
                <a:spcPts val="0"/>
              </a:spcAft>
              <a:buNone/>
            </a:pPr>
            <a:r>
              <a:rPr lang="es-419"/>
              <a:t>problema                      Principales del</a:t>
            </a:r>
            <a:endParaRPr/>
          </a:p>
          <a:p>
            <a:pPr indent="0" lvl="0" marL="0" rtl="0" algn="l">
              <a:spcBef>
                <a:spcPts val="1200"/>
              </a:spcBef>
              <a:spcAft>
                <a:spcPts val="0"/>
              </a:spcAft>
              <a:buNone/>
            </a:pPr>
            <a:r>
              <a:rPr lang="es-419"/>
              <a:t>y                                    Producto</a:t>
            </a:r>
            <a:endParaRPr/>
          </a:p>
          <a:p>
            <a:pPr indent="0" lvl="0" marL="0" rtl="0" algn="l">
              <a:spcBef>
                <a:spcPts val="1200"/>
              </a:spcBef>
              <a:spcAft>
                <a:spcPts val="0"/>
              </a:spcAft>
              <a:buNone/>
            </a:pPr>
            <a:r>
              <a:rPr lang="es-419"/>
              <a:t>solución</a:t>
            </a:r>
            <a:endParaRPr/>
          </a:p>
          <a:p>
            <a:pPr indent="0" lvl="0" marL="0" rtl="0" algn="l">
              <a:spcBef>
                <a:spcPts val="1200"/>
              </a:spcBef>
              <a:spcAft>
                <a:spcPts val="1200"/>
              </a:spcAft>
              <a:buNone/>
            </a:pPr>
            <a:r>
              <a:rPr lang="es-419"/>
              <a:t>                             </a:t>
            </a:r>
            <a:endParaRPr/>
          </a:p>
        </p:txBody>
      </p:sp>
      <p:pic>
        <p:nvPicPr>
          <p:cNvPr id="67" name="Google Shape;67;p14"/>
          <p:cNvPicPr preferRelativeResize="0"/>
          <p:nvPr/>
        </p:nvPicPr>
        <p:blipFill>
          <a:blip r:embed="rId3">
            <a:alphaModFix/>
          </a:blip>
          <a:stretch>
            <a:fillRect/>
          </a:stretch>
        </p:blipFill>
        <p:spPr>
          <a:xfrm>
            <a:off x="5201950" y="2959800"/>
            <a:ext cx="2192993" cy="57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Reflexión Final</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En conclusión, la capacidad de movilizarse de manera eficiente es fundamental para el éxito académico y personal de los estudiantes. El acceso a transporte adecuado no solo facilita la asistencia a clases, sino que también impacta en su bienestar y desarrollo social. Con la implementación de esta aplicación, se busca atender esta necesidad, ofreciendo una plataforma que permite a los estudiantes coordinar sus viajes y compartir costos. De esta manera, se fomenta una comunidad más unida y se alivia la carga financiera del transporte, contribuyendo a un entorno educativo más accesible y colaborativo.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99905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Contexto</a:t>
            </a:r>
            <a:endParaRPr/>
          </a:p>
        </p:txBody>
      </p:sp>
      <p:sp>
        <p:nvSpPr>
          <p:cNvPr id="79" name="Google Shape;79;p16"/>
          <p:cNvSpPr txBox="1"/>
          <p:nvPr>
            <p:ph idx="1" type="body"/>
          </p:nvPr>
        </p:nvSpPr>
        <p:spPr>
          <a:xfrm>
            <a:off x="440875" y="408300"/>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419" sz="1600">
                <a:solidFill>
                  <a:srgbClr val="1F1F1F"/>
                </a:solidFill>
                <a:highlight>
                  <a:srgbClr val="FFFFFF"/>
                </a:highlight>
              </a:rPr>
              <a:t>¿Qué porcentaje de jóvenes estudian después del salir del colegio en Chile? Si en el año 1990 sólo un 18% de los jóvenes con edades entre los 18 y los 24 años estudiaba en la Educación Superior, en el año 2022 dicha cifra alcanzó un 52%. </a:t>
            </a:r>
            <a:endParaRPr sz="1600">
              <a:solidFill>
                <a:srgbClr val="1F1F1F"/>
              </a:solidFill>
              <a:highlight>
                <a:srgbClr val="FFFFFF"/>
              </a:highlight>
            </a:endParaRPr>
          </a:p>
          <a:p>
            <a:pPr indent="0" lvl="0" marL="0" rtl="0" algn="l">
              <a:spcBef>
                <a:spcPts val="1200"/>
              </a:spcBef>
              <a:spcAft>
                <a:spcPts val="0"/>
              </a:spcAft>
              <a:buNone/>
            </a:pPr>
            <a:r>
              <a:rPr lang="es-419" sz="1600">
                <a:solidFill>
                  <a:srgbClr val="1F1F1F"/>
                </a:solidFill>
                <a:highlight>
                  <a:srgbClr val="FFFFFF"/>
                </a:highlight>
              </a:rPr>
              <a:t>(universidad academia de humanismo cristiano)</a:t>
            </a:r>
            <a:endParaRPr sz="1600">
              <a:solidFill>
                <a:srgbClr val="1F1F1F"/>
              </a:solidFill>
              <a:highlight>
                <a:srgbClr val="FFFFFF"/>
              </a:highlight>
            </a:endParaRPr>
          </a:p>
          <a:p>
            <a:pPr indent="0" lvl="0" marL="0" rtl="0" algn="l">
              <a:spcBef>
                <a:spcPts val="1200"/>
              </a:spcBef>
              <a:spcAft>
                <a:spcPts val="0"/>
              </a:spcAft>
              <a:buNone/>
            </a:pPr>
            <a:r>
              <a:t/>
            </a:r>
            <a:endParaRPr sz="1600">
              <a:solidFill>
                <a:srgbClr val="1F1F1F"/>
              </a:solidFill>
              <a:highlight>
                <a:srgbClr val="FFFFFF"/>
              </a:highlight>
            </a:endParaRPr>
          </a:p>
          <a:p>
            <a:pPr indent="0" lvl="0" marL="0" rtl="0" algn="l">
              <a:spcBef>
                <a:spcPts val="1200"/>
              </a:spcBef>
              <a:spcAft>
                <a:spcPts val="0"/>
              </a:spcAft>
              <a:buNone/>
            </a:pPr>
            <a:r>
              <a:rPr lang="es-419" sz="1600">
                <a:solidFill>
                  <a:srgbClr val="1F1F1F"/>
                </a:solidFill>
                <a:highlight>
                  <a:srgbClr val="FFFFFF"/>
                </a:highlight>
              </a:rPr>
              <a:t>A partir de estos datos, me pregunté cuáles son los mayores problemas que enfrentan los estudiantes en su día a día. En este contexto, vamos a adentrarnos en un desafío que afecta a una gran cantidad de ellos: las dificultades de transporte.  </a:t>
            </a:r>
            <a:endParaRPr sz="1600">
              <a:solidFill>
                <a:srgbClr val="1F1F1F"/>
              </a:solidFill>
              <a:highlight>
                <a:srgbClr val="FFFFFF"/>
              </a:highlight>
            </a:endParaRPr>
          </a:p>
          <a:p>
            <a:pPr indent="0" lvl="0" marL="0" rtl="0" algn="l">
              <a:spcBef>
                <a:spcPts val="1200"/>
              </a:spcBef>
              <a:spcAft>
                <a:spcPts val="0"/>
              </a:spcAft>
              <a:buNone/>
            </a:pPr>
            <a:r>
              <a:t/>
            </a:r>
            <a:endParaRPr sz="1600">
              <a:solidFill>
                <a:srgbClr val="1F1F1F"/>
              </a:solidFill>
              <a:highlight>
                <a:srgbClr val="FFFFFF"/>
              </a:highlight>
            </a:endParaRPr>
          </a:p>
          <a:p>
            <a:pPr indent="0" lvl="0" marL="0" rtl="0" algn="l">
              <a:spcBef>
                <a:spcPts val="1200"/>
              </a:spcBef>
              <a:spcAft>
                <a:spcPts val="1200"/>
              </a:spcAft>
              <a:buNone/>
            </a:pPr>
            <a:r>
              <a:t/>
            </a:r>
            <a:endParaRPr sz="1600">
              <a:solidFill>
                <a:srgbClr val="1F1F1F"/>
              </a:solidFill>
              <a:highlight>
                <a:srgbClr val="FFFFFF"/>
              </a:highlight>
            </a:endParaRPr>
          </a:p>
        </p:txBody>
      </p:sp>
      <p:pic>
        <p:nvPicPr>
          <p:cNvPr id="80" name="Google Shape;80;p16"/>
          <p:cNvPicPr preferRelativeResize="0"/>
          <p:nvPr/>
        </p:nvPicPr>
        <p:blipFill>
          <a:blip r:embed="rId3">
            <a:alphaModFix/>
          </a:blip>
          <a:stretch>
            <a:fillRect/>
          </a:stretch>
        </p:blipFill>
        <p:spPr>
          <a:xfrm>
            <a:off x="3200925" y="3163600"/>
            <a:ext cx="2978325" cy="1780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Problemática</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600">
                <a:solidFill>
                  <a:srgbClr val="1F1F1F"/>
                </a:solidFill>
                <a:highlight>
                  <a:srgbClr val="FFFFFF"/>
                </a:highlight>
              </a:rPr>
              <a:t>Muchos estudiantes enfrentan dificultades significativas al trasladarse de sus hogares a las universidades. El costo del pasaje puede ser elevado, lo que representa una carga financiera adicional. Además, aquellos que viven en áreas remotas suelen tener que recorrer largas distancias, lo que no solo aumenta el tiempo de viaje, sino también el estrés y la fatiga, afectando su rendimiento académico y bienestar general.</a:t>
            </a:r>
            <a:endParaRPr/>
          </a:p>
        </p:txBody>
      </p:sp>
      <p:pic>
        <p:nvPicPr>
          <p:cNvPr id="87" name="Google Shape;87;p17"/>
          <p:cNvPicPr preferRelativeResize="0"/>
          <p:nvPr/>
        </p:nvPicPr>
        <p:blipFill>
          <a:blip r:embed="rId3">
            <a:alphaModFix/>
          </a:blip>
          <a:stretch>
            <a:fillRect/>
          </a:stretch>
        </p:blipFill>
        <p:spPr>
          <a:xfrm>
            <a:off x="4875750" y="2625825"/>
            <a:ext cx="2706400" cy="1943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Solución</a:t>
            </a:r>
            <a:endParaRPr/>
          </a:p>
        </p:txBody>
      </p:sp>
      <p:sp>
        <p:nvSpPr>
          <p:cNvPr id="93" name="Google Shape;93;p18"/>
          <p:cNvSpPr txBox="1"/>
          <p:nvPr>
            <p:ph idx="1" type="body"/>
          </p:nvPr>
        </p:nvSpPr>
        <p:spPr>
          <a:xfrm>
            <a:off x="311700" y="11407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600">
                <a:solidFill>
                  <a:srgbClr val="1F1F1F"/>
                </a:solidFill>
                <a:highlight>
                  <a:srgbClr val="FFFFFF"/>
                </a:highlight>
              </a:rPr>
              <a:t>.Pensé en una solución efectiva para abordar este problema: una aplicación que permita a los estudiantes coordinarse y facilitar sus viajes entre ellos. Esta plataforma ofrecería la oportunidad de compartir transporte, reducir costos y optimizar el tiempo de desplazamiento. Al conectar a estudiantes que necesitan viajar en las mismas rutas, no solo se aliviarían las cargas financieras, sino que también se fomentaría un sentido de comunidad y apoyo entre ellos.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Características Principales Del Producto</a:t>
            </a:r>
            <a:endParaRPr/>
          </a:p>
        </p:txBody>
      </p:sp>
      <p:sp>
        <p:nvSpPr>
          <p:cNvPr id="99" name="Google Shape;99;p19"/>
          <p:cNvSpPr txBox="1"/>
          <p:nvPr>
            <p:ph idx="1" type="body"/>
          </p:nvPr>
        </p:nvSpPr>
        <p:spPr>
          <a:xfrm>
            <a:off x="3470625"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Como primer vistazo, tenemos la primera pantalla que se</a:t>
            </a:r>
            <a:endParaRPr/>
          </a:p>
          <a:p>
            <a:pPr indent="0" lvl="0" marL="0" rtl="0" algn="l">
              <a:spcBef>
                <a:spcPts val="1200"/>
              </a:spcBef>
              <a:spcAft>
                <a:spcPts val="0"/>
              </a:spcAft>
              <a:buNone/>
            </a:pPr>
            <a:r>
              <a:rPr lang="es-419"/>
              <a:t>verá al entrar. En esta parte el usuario deberá registrarse</a:t>
            </a:r>
            <a:endParaRPr/>
          </a:p>
          <a:p>
            <a:pPr indent="0" lvl="0" marL="0" rtl="0" algn="l">
              <a:spcBef>
                <a:spcPts val="1200"/>
              </a:spcBef>
              <a:spcAft>
                <a:spcPts val="0"/>
              </a:spcAft>
              <a:buNone/>
            </a:pPr>
            <a:r>
              <a:rPr lang="es-419"/>
              <a:t>en la aplicación en el botón de “Registrarse”, si es que ya</a:t>
            </a:r>
            <a:endParaRPr/>
          </a:p>
          <a:p>
            <a:pPr indent="0" lvl="0" marL="0" rtl="0" algn="l">
              <a:spcBef>
                <a:spcPts val="1200"/>
              </a:spcBef>
              <a:spcAft>
                <a:spcPts val="0"/>
              </a:spcAft>
              <a:buNone/>
            </a:pPr>
            <a:r>
              <a:rPr lang="es-419"/>
              <a:t>posee una cuenta puede entrar directamente. También</a:t>
            </a:r>
            <a:endParaRPr/>
          </a:p>
          <a:p>
            <a:pPr indent="0" lvl="0" marL="0" rtl="0" algn="l">
              <a:spcBef>
                <a:spcPts val="1200"/>
              </a:spcBef>
              <a:spcAft>
                <a:spcPts val="0"/>
              </a:spcAft>
              <a:buNone/>
            </a:pPr>
            <a:r>
              <a:rPr lang="es-419"/>
              <a:t>veremos el botón de para reestablecer contraseña</a:t>
            </a:r>
            <a:endParaRPr/>
          </a:p>
          <a:p>
            <a:pPr indent="0" lvl="0" marL="0" rtl="0" algn="l">
              <a:spcBef>
                <a:spcPts val="1200"/>
              </a:spcBef>
              <a:spcAft>
                <a:spcPts val="1200"/>
              </a:spcAft>
              <a:buNone/>
            </a:pPr>
            <a:r>
              <a:rPr lang="es-419"/>
              <a:t>que mostraré más adelante</a:t>
            </a:r>
            <a:endParaRPr/>
          </a:p>
        </p:txBody>
      </p:sp>
      <p:pic>
        <p:nvPicPr>
          <p:cNvPr id="100" name="Google Shape;100;p19"/>
          <p:cNvPicPr preferRelativeResize="0"/>
          <p:nvPr/>
        </p:nvPicPr>
        <p:blipFill>
          <a:blip r:embed="rId3">
            <a:alphaModFix/>
          </a:blip>
          <a:stretch>
            <a:fillRect/>
          </a:stretch>
        </p:blipFill>
        <p:spPr>
          <a:xfrm>
            <a:off x="1108602" y="1152475"/>
            <a:ext cx="1683550" cy="3670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623400" y="233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Registro</a:t>
            </a:r>
            <a:endParaRPr/>
          </a:p>
        </p:txBody>
      </p:sp>
      <p:sp>
        <p:nvSpPr>
          <p:cNvPr id="106" name="Google Shape;106;p20"/>
          <p:cNvSpPr txBox="1"/>
          <p:nvPr>
            <p:ph idx="1" type="body"/>
          </p:nvPr>
        </p:nvSpPr>
        <p:spPr>
          <a:xfrm>
            <a:off x="3869875"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El Usuario rellenará un formulario con datos básicos</a:t>
            </a:r>
            <a:endParaRPr/>
          </a:p>
          <a:p>
            <a:pPr indent="0" lvl="0" marL="0" rtl="0" algn="l">
              <a:spcBef>
                <a:spcPts val="1200"/>
              </a:spcBef>
              <a:spcAft>
                <a:spcPts val="0"/>
              </a:spcAft>
              <a:buNone/>
            </a:pPr>
            <a:r>
              <a:rPr lang="es-419"/>
              <a:t>con el que podrá entrar a la aplicación. También</a:t>
            </a:r>
            <a:endParaRPr/>
          </a:p>
          <a:p>
            <a:pPr indent="0" lvl="0" marL="0" rtl="0" algn="l">
              <a:spcBef>
                <a:spcPts val="1200"/>
              </a:spcBef>
              <a:spcAft>
                <a:spcPts val="0"/>
              </a:spcAft>
              <a:buNone/>
            </a:pPr>
            <a:r>
              <a:rPr lang="es-419"/>
              <a:t>posee una advertencia por si alguien usa una</a:t>
            </a:r>
            <a:endParaRPr/>
          </a:p>
          <a:p>
            <a:pPr indent="0" lvl="0" marL="0" rtl="0" algn="l">
              <a:spcBef>
                <a:spcPts val="1200"/>
              </a:spcBef>
              <a:spcAft>
                <a:spcPts val="0"/>
              </a:spcAft>
              <a:buNone/>
            </a:pPr>
            <a:r>
              <a:rPr lang="es-419"/>
              <a:t>contraseña insegura                                        </a:t>
            </a:r>
            <a:endParaRPr/>
          </a:p>
          <a:p>
            <a:pPr indent="0" lvl="0" marL="0" rtl="0" algn="l">
              <a:spcBef>
                <a:spcPts val="1200"/>
              </a:spcBef>
              <a:spcAft>
                <a:spcPts val="1200"/>
              </a:spcAft>
              <a:buNone/>
            </a:pPr>
            <a:r>
              <a:rPr lang="es-419"/>
              <a:t>                                                     </a:t>
            </a:r>
            <a:endParaRPr/>
          </a:p>
        </p:txBody>
      </p:sp>
      <p:pic>
        <p:nvPicPr>
          <p:cNvPr id="107" name="Google Shape;107;p20"/>
          <p:cNvPicPr preferRelativeResize="0"/>
          <p:nvPr/>
        </p:nvPicPr>
        <p:blipFill>
          <a:blip r:embed="rId3">
            <a:alphaModFix/>
          </a:blip>
          <a:stretch>
            <a:fillRect/>
          </a:stretch>
        </p:blipFill>
        <p:spPr>
          <a:xfrm>
            <a:off x="4169470" y="2912300"/>
            <a:ext cx="2800423" cy="1990725"/>
          </a:xfrm>
          <a:prstGeom prst="rect">
            <a:avLst/>
          </a:prstGeom>
          <a:noFill/>
          <a:ln>
            <a:noFill/>
          </a:ln>
        </p:spPr>
      </p:pic>
      <p:pic>
        <p:nvPicPr>
          <p:cNvPr id="108" name="Google Shape;108;p20"/>
          <p:cNvPicPr preferRelativeResize="0"/>
          <p:nvPr/>
        </p:nvPicPr>
        <p:blipFill>
          <a:blip r:embed="rId4">
            <a:alphaModFix/>
          </a:blip>
          <a:stretch>
            <a:fillRect/>
          </a:stretch>
        </p:blipFill>
        <p:spPr>
          <a:xfrm>
            <a:off x="1185800" y="844500"/>
            <a:ext cx="1846985" cy="4032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222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VOLVEMOS AL MENÚ</a:t>
            </a:r>
            <a:endParaRPr/>
          </a:p>
        </p:txBody>
      </p:sp>
      <p:sp>
        <p:nvSpPr>
          <p:cNvPr id="114" name="Google Shape;114;p21"/>
          <p:cNvSpPr txBox="1"/>
          <p:nvPr>
            <p:ph idx="1" type="body"/>
          </p:nvPr>
        </p:nvSpPr>
        <p:spPr>
          <a:xfrm>
            <a:off x="3270975" y="1489838"/>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Como mencioné, una vez registrado, el usuario podrá</a:t>
            </a:r>
            <a:endParaRPr/>
          </a:p>
          <a:p>
            <a:pPr indent="0" lvl="0" marL="0" rtl="0" algn="l">
              <a:spcBef>
                <a:spcPts val="1200"/>
              </a:spcBef>
              <a:spcAft>
                <a:spcPts val="0"/>
              </a:spcAft>
              <a:buNone/>
            </a:pPr>
            <a:r>
              <a:rPr lang="es-419"/>
              <a:t>entrar. Cabe recalcar también que si el usuario no existe,</a:t>
            </a:r>
            <a:endParaRPr/>
          </a:p>
          <a:p>
            <a:pPr indent="0" lvl="0" marL="0" rtl="0" algn="l">
              <a:spcBef>
                <a:spcPts val="1200"/>
              </a:spcBef>
              <a:spcAft>
                <a:spcPts val="1200"/>
              </a:spcAft>
              <a:buNone/>
            </a:pPr>
            <a:r>
              <a:rPr lang="es-419"/>
              <a:t>la aplicación no lo dejará entrar.</a:t>
            </a:r>
            <a:endParaRPr/>
          </a:p>
        </p:txBody>
      </p:sp>
      <p:pic>
        <p:nvPicPr>
          <p:cNvPr id="115" name="Google Shape;115;p21"/>
          <p:cNvPicPr preferRelativeResize="0"/>
          <p:nvPr/>
        </p:nvPicPr>
        <p:blipFill>
          <a:blip r:embed="rId3">
            <a:alphaModFix/>
          </a:blip>
          <a:stretch>
            <a:fillRect/>
          </a:stretch>
        </p:blipFill>
        <p:spPr>
          <a:xfrm>
            <a:off x="1179882" y="1017725"/>
            <a:ext cx="1866245" cy="4125775"/>
          </a:xfrm>
          <a:prstGeom prst="rect">
            <a:avLst/>
          </a:prstGeom>
          <a:noFill/>
          <a:ln>
            <a:noFill/>
          </a:ln>
        </p:spPr>
      </p:pic>
      <p:pic>
        <p:nvPicPr>
          <p:cNvPr id="116" name="Google Shape;116;p21"/>
          <p:cNvPicPr preferRelativeResize="0"/>
          <p:nvPr/>
        </p:nvPicPr>
        <p:blipFill>
          <a:blip r:embed="rId4">
            <a:alphaModFix/>
          </a:blip>
          <a:stretch>
            <a:fillRect/>
          </a:stretch>
        </p:blipFill>
        <p:spPr>
          <a:xfrm>
            <a:off x="4723075" y="222397"/>
            <a:ext cx="3819400" cy="1135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