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jpeg" ContentType="image/jpe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43462" cy="4277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1368072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7560" y="24976440"/>
            <a:ext cx="1368072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756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73748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353200" y="99338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978840" y="99338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7560" y="249764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353200" y="249764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978840" y="24976440"/>
            <a:ext cx="440496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7560" y="9933840"/>
            <a:ext cx="13680720" cy="287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1368072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12000" y="1706400"/>
            <a:ext cx="27218880" cy="331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756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287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737480" y="249764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756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737480" y="9933840"/>
            <a:ext cx="667584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7560" y="24976440"/>
            <a:ext cx="13680720" cy="1373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727560" y="9933840"/>
            <a:ext cx="13680720" cy="28799640"/>
          </a:xfrm>
          <a:prstGeom prst="rect">
            <a:avLst/>
          </a:prstGeom>
        </p:spPr>
        <p:txBody>
          <a:bodyPr lIns="417240" rIns="417240" tIns="208440" bIns="208440">
            <a:noAutofit/>
          </a:bodyPr>
          <a:p>
            <a:pPr marL="1565280" indent="-1564920">
              <a:lnSpc>
                <a:spcPct val="100000"/>
              </a:lnSpc>
              <a:spcBef>
                <a:spcPts val="561"/>
              </a:spcBef>
              <a:buClr>
                <a:srgbClr val="003399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3399"/>
                </a:solidFill>
                <a:latin typeface="Arial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3389400" indent="-1302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5214960" indent="-104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97040" y="9937440"/>
            <a:ext cx="13679640" cy="28799640"/>
          </a:xfrm>
          <a:prstGeom prst="rect">
            <a:avLst/>
          </a:prstGeom>
        </p:spPr>
        <p:txBody>
          <a:bodyPr lIns="417240" rIns="417240" tIns="208440" bIns="208440">
            <a:noAutofit/>
          </a:bodyPr>
          <a:p>
            <a:pPr marL="1565280" indent="-1564920">
              <a:lnSpc>
                <a:spcPct val="100000"/>
              </a:lnSpc>
              <a:spcBef>
                <a:spcPts val="561"/>
              </a:spcBef>
              <a:buClr>
                <a:srgbClr val="003399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3399"/>
                </a:solidFill>
                <a:latin typeface="Arial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3389400" indent="-1302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5214960" indent="-1042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42960" y="504360"/>
            <a:ext cx="28802880" cy="3431880"/>
          </a:xfrm>
          <a:prstGeom prst="rect">
            <a:avLst/>
          </a:prstGeom>
          <a:solidFill>
            <a:srgbClr val="0539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7" descr="EUROfusion-white.eps"/>
          <p:cNvPicPr/>
          <p:nvPr/>
        </p:nvPicPr>
        <p:blipFill>
          <a:blip r:embed="rId2"/>
          <a:stretch/>
        </p:blipFill>
        <p:spPr>
          <a:xfrm>
            <a:off x="642960" y="191880"/>
            <a:ext cx="13163040" cy="403200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642960" y="39532680"/>
            <a:ext cx="28802880" cy="143640"/>
          </a:xfrm>
          <a:prstGeom prst="rect">
            <a:avLst/>
          </a:prstGeom>
          <a:solidFill>
            <a:srgbClr val="053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Bild 13" descr="EU_und_Text.jpg"/>
          <p:cNvPicPr/>
          <p:nvPr/>
        </p:nvPicPr>
        <p:blipFill>
          <a:blip r:embed="rId3"/>
          <a:stretch/>
        </p:blipFill>
        <p:spPr>
          <a:xfrm>
            <a:off x="19010160" y="40109040"/>
            <a:ext cx="9972000" cy="18727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1512000" y="1706400"/>
            <a:ext cx="27218880" cy="714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8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8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19280" y="8064000"/>
            <a:ext cx="13680720" cy="31319640"/>
          </a:xfrm>
          <a:prstGeom prst="rect">
            <a:avLst/>
          </a:prstGeom>
          <a:noFill/>
          <a:ln>
            <a:noFill/>
          </a:ln>
        </p:spPr>
        <p:txBody>
          <a:bodyPr lIns="97200" rIns="97200" tIns="50400" bIns="504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3399"/>
                </a:solidFill>
                <a:latin typeface="Arial"/>
              </a:rPr>
              <a:t>test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5841800" y="8065440"/>
            <a:ext cx="13680720" cy="31319640"/>
          </a:xfrm>
          <a:prstGeom prst="rect">
            <a:avLst/>
          </a:prstGeom>
          <a:noFill/>
          <a:ln>
            <a:noFill/>
          </a:ln>
        </p:spPr>
        <p:txBody>
          <a:bodyPr lIns="97200" rIns="97200" tIns="50400" bIns="504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3399"/>
                </a:solidFill>
                <a:latin typeface="Arial"/>
              </a:rPr>
              <a:t>test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719280" y="5760000"/>
            <a:ext cx="28803240" cy="22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7200" rIns="97200" tIns="48600" bIns="48600">
            <a:spAutoFit/>
          </a:bodyPr>
          <a:p>
            <a:pPr algn="ctr">
              <a:lnSpc>
                <a:spcPct val="100000"/>
              </a:lnSpc>
              <a:tabLst>
                <a:tab algn="l" pos="1363032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A. Kit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A. Järvinen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Y. Poels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S. Wiesen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4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L. Frassinetti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5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lang="en-GB" sz="36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and JET Contributors*</a:t>
            </a:r>
            <a:br/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1363032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EUROfusion Consortium, JET, Culham Science Centre, Abingdon, OX14 3DB, UK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10000"/>
              </a:lnSpc>
              <a:tabLst>
                <a:tab algn="l" pos="13630320"/>
              </a:tabLst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15067080"/>
              </a:tabLst>
            </a:pP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Helsinki University,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VTT,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Eindhoven,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  <a:ea typeface="Noto Sans CJK SC"/>
              </a:rPr>
              <a:t>4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FZZ, 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</a:rPr>
              <a:t>5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Sweden     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GB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Address2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13630320"/>
              </a:tabLst>
            </a:pPr>
            <a:r>
              <a:rPr b="0" i="1" lang="en-GB" sz="2400" spc="-1" strike="noStrike">
                <a:solidFill>
                  <a:srgbClr val="000000"/>
                </a:solidFill>
                <a:latin typeface="Arial"/>
              </a:rPr>
              <a:t>* See the Appendix of F. Romanelli et al., Proceedings of the 25th IAEA Fusion Energy Conference 2014, Saint Petersburg, Russia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720720" y="4514760"/>
            <a:ext cx="28725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Developing deep learning algorithms for determining the 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e,sep </a:t>
            </a: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at JET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752720" y="40289040"/>
            <a:ext cx="2988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ff0000"/>
                </a:solidFill>
                <a:latin typeface="Arial"/>
              </a:rPr>
              <a:t>Logo of labs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8" name="Picture 7" descr="JET(3,78,162).jpg"/>
          <p:cNvPicPr/>
          <p:nvPr/>
        </p:nvPicPr>
        <p:blipFill>
          <a:blip r:embed="rId1"/>
          <a:stretch/>
        </p:blipFill>
        <p:spPr>
          <a:xfrm>
            <a:off x="646200" y="40397040"/>
            <a:ext cx="3534480" cy="1401480"/>
          </a:xfrm>
          <a:prstGeom prst="rect">
            <a:avLst/>
          </a:prstGeom>
          <a:ln>
            <a:noFill/>
          </a:ln>
        </p:spPr>
      </p:pic>
      <p:sp>
        <p:nvSpPr>
          <p:cNvPr id="49" name="CustomShape 6"/>
          <p:cNvSpPr/>
          <p:nvPr/>
        </p:nvSpPr>
        <p:spPr>
          <a:xfrm>
            <a:off x="18794160" y="39864960"/>
            <a:ext cx="10368720" cy="240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10" descr=""/>
          <p:cNvPicPr/>
          <p:nvPr/>
        </p:nvPicPr>
        <p:blipFill>
          <a:blip r:embed="rId2"/>
          <a:stretch/>
        </p:blipFill>
        <p:spPr>
          <a:xfrm>
            <a:off x="17726400" y="40121640"/>
            <a:ext cx="11719800" cy="2403720"/>
          </a:xfrm>
          <a:prstGeom prst="rect">
            <a:avLst/>
          </a:prstGeom>
          <a:ln>
            <a:noFill/>
          </a:ln>
        </p:spPr>
      </p:pic>
      <p:sp>
        <p:nvSpPr>
          <p:cNvPr id="51" name="CustomShape 7"/>
          <p:cNvSpPr/>
          <p:nvPr/>
        </p:nvSpPr>
        <p:spPr>
          <a:xfrm>
            <a:off x="630720" y="11895840"/>
            <a:ext cx="14470560" cy="8586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Dataset Creation: </a:t>
            </a:r>
            <a:r>
              <a:rPr b="1" lang="en-US" sz="5000" spc="-1" strike="noStrike">
                <a:latin typeface="Arial"/>
              </a:rPr>
              <a:t>Gather</a:t>
            </a:r>
            <a:r>
              <a:rPr b="0" lang="en-US" sz="5000" spc="-1" strike="noStrike">
                <a:latin typeface="Arial"/>
              </a:rPr>
              <a:t> and </a:t>
            </a:r>
            <a:r>
              <a:rPr b="1" lang="en-US" sz="5000" spc="-1" strike="noStrike">
                <a:latin typeface="Arial"/>
              </a:rPr>
              <a:t>Filter</a:t>
            </a:r>
            <a:endParaRPr b="0" lang="en-US" sz="5000" spc="-1" strike="noStrike">
              <a:latin typeface="Arial"/>
            </a:endParaRPr>
          </a:p>
          <a:p>
            <a:pPr algn="ctr"/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  <a:ea typeface="Noto Sans CJK SC"/>
              </a:rPr>
              <a:t>Subset of </a:t>
            </a:r>
            <a:r>
              <a:rPr b="0" lang="en-US" sz="5000" spc="-1" strike="noStrike">
                <a:latin typeface="Arial"/>
              </a:rPr>
              <a:t>JET pedestal database pulses used: 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	</a:t>
            </a:r>
            <a:r>
              <a:rPr b="0" lang="en-US" sz="5000" spc="-1" strike="noStrike">
                <a:latin typeface="Arial"/>
              </a:rPr>
              <a:t>- Deuterium, No Kicks/RMPs/Pellets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	</a:t>
            </a:r>
            <a:r>
              <a:rPr b="0" lang="en-US" sz="5000" spc="-1" strike="noStrike">
                <a:latin typeface="Arial"/>
              </a:rPr>
              <a:t>- No Seeding or only with nitrogen </a:t>
            </a:r>
            <a:endParaRPr b="0" lang="en-US" sz="5000" spc="-1" strike="noStrike">
              <a:latin typeface="Arial"/>
            </a:endParaRPr>
          </a:p>
          <a:p>
            <a:endParaRPr b="0" lang="en-US" sz="5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Gather</a:t>
            </a:r>
            <a:r>
              <a:rPr b="0" lang="en-US" sz="4000" spc="-1" strike="noStrike">
                <a:latin typeface="Arial"/>
              </a:rPr>
              <a:t> raw data from JET PPFs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Inputs</a:t>
            </a:r>
            <a:r>
              <a:rPr b="0" lang="en-US" sz="4000" spc="-1" strike="noStrike">
                <a:latin typeface="Arial"/>
              </a:rPr>
              <a:t>:  Machine parameters and ELM timings 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List of MP and diagram showing elm timing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Outputs</a:t>
            </a:r>
            <a:r>
              <a:rPr b="0" lang="en-US" sz="4000" spc="-1" strike="noStrike">
                <a:latin typeface="Arial"/>
              </a:rPr>
              <a:t>: Profiles 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</a:t>
            </a:r>
            <a:r>
              <a:rPr b="1" lang="en-US" sz="4000" spc="-1" strike="noStrike">
                <a:latin typeface="Arial"/>
              </a:rPr>
              <a:t>Filter</a:t>
            </a:r>
            <a:r>
              <a:rPr b="0" lang="en-US" sz="4000" spc="-1" strike="noStrike">
                <a:latin typeface="Arial"/>
              </a:rPr>
              <a:t> for slices within time window used in JET PDB 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use slices that have a corresponding ELM percentage</a:t>
            </a:r>
            <a:endParaRPr b="0" lang="en-US" sz="4000" spc="-1" strike="noStrike">
              <a:latin typeface="Arial"/>
            </a:endParaRPr>
          </a:p>
          <a:p>
            <a:endParaRPr b="0" lang="en-US" sz="40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548640" y="22494240"/>
            <a:ext cx="14996160" cy="914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Nesep determination</a:t>
            </a:r>
            <a:endParaRPr b="0" lang="en-US" sz="5000" spc="-1" strike="noStrike">
              <a:latin typeface="Arial"/>
            </a:endParaRPr>
          </a:p>
          <a:p>
            <a:endParaRPr b="0" lang="en-US" sz="5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Determine first the location of the pedeestal top and bottom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(prior) → radial locations of expected top and bottom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Update prior: Take the midpoint of radial locations, ( 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Update prior, the weighted average two temperature points </a:t>
            </a:r>
            <a:br/>
            <a:r>
              <a:rPr b="0" lang="en-US" sz="4000" spc="-1" strike="noStrike">
                <a:latin typeface="Arial"/>
              </a:rPr>
              <a:t>that fall above and below 100eV. 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Apply weights to corresponding density points (posterior)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Relevant Figure </a:t>
            </a:r>
            <a:endParaRPr b="0" lang="en-US" sz="4000" spc="-1" strike="noStrike">
              <a:latin typeface="Arial"/>
            </a:endParaRPr>
          </a:p>
          <a:p>
            <a:endParaRPr b="0" lang="en-US" sz="4000" spc="-1" strike="noStrike">
              <a:latin typeface="Arial"/>
            </a:endParaRPr>
          </a:p>
          <a:p>
            <a:endParaRPr b="0" lang="en-US" sz="40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5453360" y="11895840"/>
            <a:ext cx="14470560" cy="1004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Model I/O Description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Supervised Learning</a:t>
            </a:r>
            <a:endParaRPr b="0" lang="en-US" sz="50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Labeling each entry (collection of machineparameters) with an nesep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000" spc="-1" strike="noStrike">
                <a:latin typeface="Arial"/>
                <a:ea typeface="Noto Sans CJK SC"/>
              </a:rPr>
              <a:t>- XGBoost</a:t>
            </a:r>
            <a:br/>
            <a:r>
              <a:rPr b="0" lang="en-US" sz="5000" spc="-1" strike="noStrike">
                <a:latin typeface="Arial"/>
                <a:ea typeface="Noto Sans CJK SC"/>
              </a:rPr>
              <a:t>	</a:t>
            </a:r>
            <a:r>
              <a:rPr b="0" lang="en-US" sz="5000" spc="-1" strike="noStrike">
                <a:latin typeface="Arial"/>
                <a:ea typeface="Noto Sans CJK SC"/>
              </a:rPr>
              <a:t>- Gradient boosted decision trees that learn from</a:t>
            </a:r>
            <a:br/>
            <a:r>
              <a:rPr b="0" lang="en-US" sz="5000" spc="-1" strike="noStrike">
                <a:latin typeface="Arial"/>
                <a:ea typeface="Noto Sans CJK SC"/>
              </a:rPr>
              <a:t>	</a:t>
            </a:r>
            <a:r>
              <a:rPr b="0" lang="en-US" sz="5000" spc="-1" strike="noStrike">
                <a:latin typeface="Arial"/>
                <a:ea typeface="Noto Sans CJK SC"/>
              </a:rPr>
              <a:t>mistakes (ETC). </a:t>
            </a:r>
            <a:br/>
            <a:r>
              <a:rPr b="0" lang="en-US" sz="5000" spc="-1" strike="noStrike">
                <a:latin typeface="Arial"/>
                <a:ea typeface="Noto Sans CJK SC"/>
              </a:rPr>
              <a:t>Semi-s</a:t>
            </a:r>
            <a:r>
              <a:rPr b="0" lang="en-US" sz="5000" spc="-1" strike="noStrike">
                <a:latin typeface="Arial"/>
              </a:rPr>
              <a:t>upervised Learning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The model learns to build compressed representations of </a:t>
            </a:r>
            <a:br/>
            <a:r>
              <a:rPr b="0" lang="en-US" sz="4000" spc="-1" strike="noStrike">
                <a:latin typeface="Arial"/>
              </a:rPr>
              <a:t>profiles then learns to construct conditional priors from MPs </a:t>
            </a:r>
            <a:endParaRPr b="0" lang="en-US" sz="4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Variational Autoencoder (VAE)</a:t>
            </a:r>
            <a:endParaRPr b="0" lang="en-US" sz="5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- Traditional VAE structure with additional regressors for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generating priors and determining machine parameters from </a:t>
            </a:r>
            <a:br/>
            <a:r>
              <a:rPr b="0" lang="en-US" sz="4000" spc="-1" strike="noStrike">
                <a:latin typeface="Arial"/>
              </a:rPr>
              <a:t>	</a:t>
            </a:r>
            <a:r>
              <a:rPr b="0" lang="en-US" sz="4000" spc="-1" strike="noStrike">
                <a:latin typeface="Arial"/>
              </a:rPr>
              <a:t>latent space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Structure Diagram</a:t>
            </a:r>
            <a:endParaRPr b="0" lang="en-US" sz="4000" spc="-1" strike="noStrike">
              <a:latin typeface="Arial"/>
            </a:endParaRPr>
          </a:p>
          <a:p>
            <a:r>
              <a:rPr b="0" lang="en-US" sz="4000" spc="-1" strike="noStrike">
                <a:latin typeface="Arial"/>
              </a:rPr>
              <a:t>- Loss function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15773040" y="22685760"/>
            <a:ext cx="14470560" cy="8769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5000" spc="-1" strike="noStrike">
                <a:latin typeface="Arial"/>
              </a:rPr>
              <a:t>Results</a:t>
            </a:r>
            <a:endParaRPr b="0" lang="en-US" sz="5000" spc="-1" strike="noStrike">
              <a:latin typeface="Arial"/>
            </a:endParaRPr>
          </a:p>
          <a:p>
            <a:pPr algn="ctr"/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XGBoost vs JET PDB 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XGBoost w/elm vs our dataset </a:t>
            </a:r>
            <a:endParaRPr b="0" lang="en-US" sz="5000" spc="-1" strike="noStrike">
              <a:latin typeface="Arial"/>
            </a:endParaRPr>
          </a:p>
          <a:p>
            <a:r>
              <a:rPr b="0" lang="en-US" sz="5000" spc="-1" strike="noStrike">
                <a:latin typeface="Arial"/>
              </a:rPr>
              <a:t>- VAE profile generation picture </a:t>
            </a:r>
            <a:endParaRPr b="0" lang="en-US" sz="5000" spc="-1" strike="noStrike">
              <a:latin typeface="Arial"/>
            </a:endParaRPr>
          </a:p>
          <a:p>
            <a:pPr algn="ctr"/>
            <a:endParaRPr b="0" lang="en-US" sz="5000" spc="-1" strike="noStrike">
              <a:latin typeface="Arial"/>
            </a:endParaRPr>
          </a:p>
          <a:p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1010</TotalTime>
  <Application>LibreOffice/6.4.7.2$Linux_X86_64 LibreOffice_project/40$Build-2</Application>
  <Words>88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2021-12-22T14:22:19Z</dcterms:created>
  <dc:creator>Beaton,Will</dc:creator>
  <dc:description/>
  <dc:language>en-US</dc:language>
  <cp:lastModifiedBy/>
  <cp:lastPrinted>2015-03-19T14:24:05Z</cp:lastPrinted>
  <dcterms:modified xsi:type="dcterms:W3CDTF">2022-05-23T08:52:23Z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