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9" r:id="rId2"/>
  </p:sldMasterIdLst>
  <p:notesMasterIdLst>
    <p:notesMasterId r:id="rId49"/>
  </p:notesMasterIdLst>
  <p:handoutMasterIdLst>
    <p:handoutMasterId r:id="rId50"/>
  </p:handoutMasterIdLst>
  <p:sldIdLst>
    <p:sldId id="313" r:id="rId3"/>
    <p:sldId id="342" r:id="rId4"/>
    <p:sldId id="344" r:id="rId5"/>
    <p:sldId id="345" r:id="rId6"/>
    <p:sldId id="346" r:id="rId7"/>
    <p:sldId id="347" r:id="rId8"/>
    <p:sldId id="349" r:id="rId9"/>
    <p:sldId id="350" r:id="rId10"/>
    <p:sldId id="348" r:id="rId11"/>
    <p:sldId id="351" r:id="rId12"/>
    <p:sldId id="352" r:id="rId13"/>
    <p:sldId id="353" r:id="rId14"/>
    <p:sldId id="354" r:id="rId15"/>
    <p:sldId id="333" r:id="rId16"/>
    <p:sldId id="361" r:id="rId17"/>
    <p:sldId id="360" r:id="rId18"/>
    <p:sldId id="359" r:id="rId19"/>
    <p:sldId id="363" r:id="rId20"/>
    <p:sldId id="366" r:id="rId21"/>
    <p:sldId id="365" r:id="rId22"/>
    <p:sldId id="358" r:id="rId23"/>
    <p:sldId id="368" r:id="rId24"/>
    <p:sldId id="369" r:id="rId25"/>
    <p:sldId id="367" r:id="rId26"/>
    <p:sldId id="372" r:id="rId27"/>
    <p:sldId id="376" r:id="rId28"/>
    <p:sldId id="375" r:id="rId29"/>
    <p:sldId id="373" r:id="rId30"/>
    <p:sldId id="374" r:id="rId31"/>
    <p:sldId id="378" r:id="rId32"/>
    <p:sldId id="377" r:id="rId33"/>
    <p:sldId id="379" r:id="rId34"/>
    <p:sldId id="380" r:id="rId35"/>
    <p:sldId id="381" r:id="rId36"/>
    <p:sldId id="383" r:id="rId37"/>
    <p:sldId id="384" r:id="rId38"/>
    <p:sldId id="385" r:id="rId39"/>
    <p:sldId id="386" r:id="rId40"/>
    <p:sldId id="392" r:id="rId41"/>
    <p:sldId id="387" r:id="rId42"/>
    <p:sldId id="388" r:id="rId43"/>
    <p:sldId id="389" r:id="rId44"/>
    <p:sldId id="390" r:id="rId45"/>
    <p:sldId id="391" r:id="rId46"/>
    <p:sldId id="315" r:id="rId47"/>
    <p:sldId id="284" r:id="rId48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49"/>
    <a:srgbClr val="9A3D0A"/>
    <a:srgbClr val="33928A"/>
    <a:srgbClr val="008881"/>
    <a:srgbClr val="00786E"/>
    <a:srgbClr val="7F6BE8"/>
    <a:srgbClr val="3C8904"/>
    <a:srgbClr val="31FFFE"/>
    <a:srgbClr val="C38912"/>
    <a:srgbClr val="1C7B7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93124" autoAdjust="0"/>
  </p:normalViewPr>
  <p:slideViewPr>
    <p:cSldViewPr snapToGrid="0" showGuides="1">
      <p:cViewPr>
        <p:scale>
          <a:sx n="110" d="100"/>
          <a:sy n="110" d="100"/>
        </p:scale>
        <p:origin x="-36" y="-462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r>
              <a:rPr lang="en-US" smtClean="0"/>
              <a:t>| EMC FORUM 2013 Moscow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lIns="92309" tIns="46154" rIns="92309" bIns="46154"/>
          <a:lstStyle/>
          <a:p>
            <a:fld id="{01ADD914-C57A-0743-A915-634487A80DBE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4235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701801" y="3094571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 smtClean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 smtClean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7" name="Picture 6" descr="Pivotal_Logo_white.png"/>
          <p:cNvPicPr>
            <a:picLocks noChangeAspect="1"/>
          </p:cNvPicPr>
          <p:nvPr userDrawn="1"/>
        </p:nvPicPr>
        <p:blipFill>
          <a:blip r:embed="rId2" cstate="print"/>
          <a:srcRect r="5548"/>
          <a:stretch>
            <a:fillRect/>
          </a:stretch>
        </p:blipFill>
        <p:spPr>
          <a:xfrm>
            <a:off x="1973534" y="1659708"/>
            <a:ext cx="5189267" cy="12591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3488533" y="4961986"/>
            <a:ext cx="5198268" cy="1380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ABABE"/>
                </a:solidFill>
              </a:defRPr>
            </a:lvl1pPr>
          </a:lstStyle>
          <a:p>
            <a:r>
              <a:rPr lang="en-US" smtClean="0"/>
              <a:t>© EMC Corporation 2013. All rights reserved.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</p:nvPr>
        </p:nvSpPr>
        <p:spPr>
          <a:xfrm>
            <a:off x="457200" y="1168400"/>
            <a:ext cx="8229600" cy="333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49260" y="4961986"/>
            <a:ext cx="2415023" cy="13807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00">
                <a:solidFill>
                  <a:srgbClr val="BABABE"/>
                </a:solidFill>
                <a:latin typeface="Arial"/>
              </a:defRPr>
            </a:lvl1pPr>
          </a:lstStyle>
          <a:p>
            <a:r>
              <a:rPr lang="ru-RU" dirty="0" smtClean="0"/>
              <a:t>| EMC FORUM 2013 </a:t>
            </a:r>
            <a:r>
              <a:rPr lang="en-US" dirty="0" smtClean="0"/>
              <a:t>Moscow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5754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 Confidential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–Internal Use Only</a:t>
            </a:r>
            <a:endParaRPr lang="en-US" sz="700" dirty="0" smtClean="0">
              <a:solidFill>
                <a:schemeClr val="bg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  <p:sldLayoutId id="2147483711" r:id="rId1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5FED-4D00-437F-8481-6E9B9E82BA16}" type="datetimeFigureOut">
              <a:rPr lang="en-US" smtClean="0"/>
              <a:pPr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CC6B-0C8F-4E16-8F28-B13812D54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820738"/>
            <a:ext cx="5472113" cy="498598"/>
          </a:xfrm>
        </p:spPr>
        <p:txBody>
          <a:bodyPr/>
          <a:lstStyle/>
          <a:p>
            <a:r>
              <a:rPr lang="en-US" dirty="0" smtClean="0"/>
              <a:t>Pivotal HAWQ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88" y="3073002"/>
            <a:ext cx="6048375" cy="369332"/>
          </a:xfrm>
        </p:spPr>
        <p:txBody>
          <a:bodyPr/>
          <a:lstStyle/>
          <a:p>
            <a:r>
              <a:rPr lang="en-US" dirty="0" err="1" smtClean="0"/>
              <a:t>A.Grishchenko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8582" y="3710101"/>
            <a:ext cx="5026550" cy="553998"/>
          </a:xfrm>
        </p:spPr>
        <p:txBody>
          <a:bodyPr/>
          <a:lstStyle/>
          <a:p>
            <a:r>
              <a:rPr lang="en-US" dirty="0" err="1" smtClean="0"/>
              <a:t>HadoopKitchen</a:t>
            </a:r>
            <a:r>
              <a:rPr lang="en-US" dirty="0" smtClean="0"/>
              <a:t> @ Mail.ru</a:t>
            </a:r>
          </a:p>
          <a:p>
            <a:r>
              <a:rPr lang="en-US" dirty="0" smtClean="0"/>
              <a:t>27 Sep 2014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629395"/>
            <a:ext cx="8410575" cy="4025732"/>
          </a:xfrm>
        </p:spPr>
        <p:txBody>
          <a:bodyPr/>
          <a:lstStyle/>
          <a:p>
            <a:r>
              <a:rPr lang="en-US" dirty="0" smtClean="0"/>
              <a:t>Metadata is stored only on master-servers</a:t>
            </a:r>
            <a:endParaRPr lang="ru-RU" dirty="0" smtClean="0"/>
          </a:p>
          <a:p>
            <a:r>
              <a:rPr lang="en-US" dirty="0" smtClean="0"/>
              <a:t>Metadata is stored in modified </a:t>
            </a:r>
            <a:r>
              <a:rPr lang="en-US" dirty="0" err="1" smtClean="0"/>
              <a:t>Postgres</a:t>
            </a:r>
            <a:r>
              <a:rPr lang="en-US" dirty="0" smtClean="0"/>
              <a:t> instance, replicated to standby master with WAL</a:t>
            </a:r>
          </a:p>
          <a:p>
            <a:r>
              <a:rPr lang="en-US" dirty="0" smtClean="0"/>
              <a:t>Metadata contains</a:t>
            </a:r>
            <a:endParaRPr lang="ru-RU" dirty="0" smtClean="0"/>
          </a:p>
          <a:p>
            <a:pPr lvl="1"/>
            <a:r>
              <a:rPr lang="en-US" dirty="0" smtClean="0"/>
              <a:t>Table information – schema, names, files</a:t>
            </a:r>
          </a:p>
          <a:p>
            <a:pPr lvl="1"/>
            <a:r>
              <a:rPr lang="en-US" dirty="0" smtClean="0"/>
              <a:t>Statistics – number of unique values, value ranges, sample values, etc.</a:t>
            </a:r>
            <a:endParaRPr lang="ru-RU" dirty="0" smtClean="0"/>
          </a:p>
          <a:p>
            <a:pPr lvl="1"/>
            <a:r>
              <a:rPr lang="en-US" dirty="0" smtClean="0"/>
              <a:t>Information about users, groups, priorities, etc.</a:t>
            </a:r>
          </a:p>
          <a:p>
            <a:r>
              <a:rPr lang="en-US" dirty="0" smtClean="0"/>
              <a:t>Master server shutdown causes the switch to standby with the loss of running sessions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223137" y="657089"/>
            <a:ext cx="3218204" cy="3839700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HAWQ Segment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446700" y="1584775"/>
            <a:ext cx="2745279" cy="635912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Executor</a:t>
            </a:r>
            <a:endParaRPr lang="en-US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1446700" y="2603969"/>
            <a:ext cx="2743200" cy="64008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libhdfs3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446700" y="3627330"/>
            <a:ext cx="2743200" cy="640080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PXF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4793651" y="657089"/>
            <a:ext cx="3218204" cy="1872355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HDFS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Datanode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31153" y="1525412"/>
            <a:ext cx="2743200" cy="640080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Data Directory</a:t>
            </a:r>
            <a:endParaRPr lang="en-US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4793651" y="2624434"/>
            <a:ext cx="3218204" cy="1872355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Local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Filesystem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xfs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31153" y="3542235"/>
            <a:ext cx="2743200" cy="640080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Spill Data Directory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31272" y="596539"/>
            <a:ext cx="7588331" cy="3987335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629395"/>
            <a:ext cx="8410575" cy="4025732"/>
          </a:xfrm>
        </p:spPr>
        <p:txBody>
          <a:bodyPr/>
          <a:lstStyle/>
          <a:p>
            <a:r>
              <a:rPr lang="en-US" dirty="0" smtClean="0"/>
              <a:t>Both masters and segments are modified </a:t>
            </a:r>
            <a:r>
              <a:rPr lang="en-US" dirty="0" err="1" smtClean="0"/>
              <a:t>postgres</a:t>
            </a:r>
            <a:r>
              <a:rPr lang="en-US" dirty="0" smtClean="0"/>
              <a:t> instances (to be clear, modified Greenplum instances)</a:t>
            </a:r>
          </a:p>
          <a:p>
            <a:r>
              <a:rPr lang="en-US" dirty="0" smtClean="0"/>
              <a:t>Opening connection to the master server you fork postmaster process that starts to work with your session</a:t>
            </a:r>
          </a:p>
          <a:p>
            <a:r>
              <a:rPr lang="en-US" dirty="0" smtClean="0"/>
              <a:t>Starting the query execution you connect to the segment instances and they also fork a process to execute query</a:t>
            </a:r>
          </a:p>
          <a:p>
            <a:r>
              <a:rPr lang="en-US" dirty="0" smtClean="0"/>
              <a:t>Query execution plan is split into independent blocks (slices), each of them is executed as a separate OS process on the segment server, movin</a:t>
            </a:r>
            <a:r>
              <a:rPr lang="en-US" dirty="0" smtClean="0"/>
              <a:t>g the data through UDP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612143"/>
            <a:ext cx="8410575" cy="4025732"/>
          </a:xfrm>
        </p:spPr>
        <p:txBody>
          <a:bodyPr/>
          <a:lstStyle/>
          <a:p>
            <a:r>
              <a:rPr lang="en-US" dirty="0" smtClean="0"/>
              <a:t>Tables can be stored as</a:t>
            </a:r>
            <a:r>
              <a:rPr lang="ru-RU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Row-oriented </a:t>
            </a:r>
            <a:r>
              <a:rPr lang="ru-RU" dirty="0" smtClean="0"/>
              <a:t>(</a:t>
            </a:r>
            <a:r>
              <a:rPr lang="en-US" dirty="0" err="1" smtClean="0"/>
              <a:t>quicklz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 compression)</a:t>
            </a:r>
            <a:endParaRPr lang="en-US" dirty="0" smtClean="0"/>
          </a:p>
          <a:p>
            <a:pPr lvl="1"/>
            <a:r>
              <a:rPr lang="en-US" dirty="0" smtClean="0"/>
              <a:t>Column-oriented </a:t>
            </a:r>
            <a:r>
              <a:rPr lang="ru-RU" dirty="0" smtClean="0"/>
              <a:t>(</a:t>
            </a:r>
            <a:r>
              <a:rPr lang="en-US" dirty="0" err="1" smtClean="0"/>
              <a:t>quicklz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, </a:t>
            </a:r>
            <a:r>
              <a:rPr lang="en-US" dirty="0" err="1" smtClean="0"/>
              <a:t>rle</a:t>
            </a:r>
            <a:r>
              <a:rPr lang="en-US" dirty="0" smtClean="0"/>
              <a:t> compression)</a:t>
            </a:r>
            <a:endParaRPr lang="en-US" dirty="0" smtClean="0"/>
          </a:p>
          <a:p>
            <a:pPr lvl="1"/>
            <a:r>
              <a:rPr lang="en-US" dirty="0" smtClean="0"/>
              <a:t>Parquet </a:t>
            </a:r>
            <a:r>
              <a:rPr lang="en-US" dirty="0" smtClean="0"/>
              <a:t>tables</a:t>
            </a:r>
            <a:endParaRPr lang="en-US" dirty="0" smtClean="0"/>
          </a:p>
          <a:p>
            <a:r>
              <a:rPr lang="en-US" dirty="0" smtClean="0"/>
              <a:t>Each segment has separate directory on HDFS where it stores its data shard</a:t>
            </a:r>
          </a:p>
          <a:p>
            <a:r>
              <a:rPr lang="en-US" dirty="0" smtClean="0"/>
              <a:t>Within columnar storage each column is represented as a separate file</a:t>
            </a:r>
          </a:p>
          <a:p>
            <a:r>
              <a:rPr lang="en-US" dirty="0" smtClean="0"/>
              <a:t>Parquet allows to store the table by columns and does not load </a:t>
            </a:r>
            <a:r>
              <a:rPr lang="en-US" dirty="0" err="1" smtClean="0"/>
              <a:t>NameNode</a:t>
            </a:r>
            <a:r>
              <a:rPr lang="en-US" dirty="0" smtClean="0"/>
              <a:t> with many files / block location requests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 smtClean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 Execution in Pivotal HAWQ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  <a:endParaRPr lang="en-US" sz="1100" dirty="0" smtClean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  <a:endParaRPr lang="en-US" sz="1100" dirty="0" smtClean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18434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18435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18436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18437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18438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18439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18440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25850" y="1238250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22530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22531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22532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22533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22534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22535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22536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25850" y="1238250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396332" y="154457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25602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25603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25604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25605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25606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25607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25608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ru-RU" altLang="zh-CN" dirty="0" smtClean="0"/>
              <a:t>-</a:t>
            </a:r>
            <a:r>
              <a:rPr lang="en-US" altLang="zh-CN" dirty="0" smtClean="0"/>
              <a:t>on</a:t>
            </a:r>
            <a:r>
              <a:rPr lang="ru-RU" altLang="zh-CN" dirty="0" smtClean="0"/>
              <a:t>-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Solutions</a:t>
            </a:r>
            <a:endParaRPr lang="zh-CN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6184" y="817684"/>
            <a:ext cx="8616461" cy="272562"/>
          </a:xfrm>
          <a:prstGeom prst="rightArrow">
            <a:avLst>
              <a:gd name="adj1" fmla="val 50000"/>
              <a:gd name="adj2" fmla="val 11774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169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30772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5506" y="530465"/>
            <a:ext cx="91440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2008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740879"/>
            <a:ext cx="8410575" cy="2646484"/>
          </a:xfrm>
        </p:spPr>
        <p:txBody>
          <a:bodyPr/>
          <a:lstStyle/>
          <a:p>
            <a:r>
              <a:rPr lang="en-US" sz="2000" dirty="0" smtClean="0"/>
              <a:t>Developed by </a:t>
            </a:r>
            <a:r>
              <a:rPr lang="en-US" sz="2000" dirty="0" err="1" smtClean="0"/>
              <a:t>Facebook</a:t>
            </a:r>
            <a:endParaRPr lang="ru-RU" sz="2000" dirty="0" smtClean="0"/>
          </a:p>
          <a:p>
            <a:pPr lvl="1"/>
            <a:r>
              <a:rPr lang="en-US" sz="1800" dirty="0" smtClean="0"/>
              <a:t>Hive is used for data analysis in their data warehouse</a:t>
            </a:r>
            <a:endParaRPr lang="ru-RU" sz="1800" dirty="0" smtClean="0"/>
          </a:p>
          <a:p>
            <a:pPr lvl="1"/>
            <a:r>
              <a:rPr lang="en-US" sz="1800" dirty="0" smtClean="0"/>
              <a:t>DWH size is ~300PB at the moment, ~600TB of data is loaded daily. Data is compressed using </a:t>
            </a:r>
            <a:r>
              <a:rPr lang="en-US" sz="1800" dirty="0" err="1" smtClean="0"/>
              <a:t>ORCFiles</a:t>
            </a:r>
            <a:r>
              <a:rPr lang="en-US" sz="1800" dirty="0" smtClean="0"/>
              <a:t>, compression ratio is ~8x</a:t>
            </a:r>
          </a:p>
          <a:p>
            <a:r>
              <a:rPr lang="en-US" sz="2000" dirty="0" err="1" smtClean="0"/>
              <a:t>HiveQL</a:t>
            </a:r>
            <a:r>
              <a:rPr lang="en-US" sz="2000" dirty="0" smtClean="0"/>
              <a:t> language is not compatible with ANSI SQL-92</a:t>
            </a:r>
            <a:endParaRPr lang="en-US" sz="2000" dirty="0" smtClean="0"/>
          </a:p>
          <a:p>
            <a:r>
              <a:rPr lang="en-US" sz="2000" dirty="0" smtClean="0"/>
              <a:t>Has many limitations on </a:t>
            </a:r>
            <a:r>
              <a:rPr lang="en-US" sz="2000" dirty="0" err="1" smtClean="0"/>
              <a:t>subqueries</a:t>
            </a:r>
            <a:endParaRPr lang="ru-RU" sz="2000" dirty="0" smtClean="0"/>
          </a:p>
          <a:p>
            <a:r>
              <a:rPr lang="en-US" sz="2000" dirty="0" smtClean="0"/>
              <a:t>Cost-based </a:t>
            </a:r>
            <a:r>
              <a:rPr lang="en-US" sz="2000" dirty="0" smtClean="0"/>
              <a:t>optimizer </a:t>
            </a:r>
            <a:r>
              <a:rPr lang="ru-RU" sz="2000" dirty="0" smtClean="0"/>
              <a:t>(</a:t>
            </a:r>
            <a:r>
              <a:rPr lang="en-US" sz="2000" dirty="0" err="1" smtClean="0"/>
              <a:t>Optiq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is only in</a:t>
            </a:r>
            <a:r>
              <a:rPr lang="ru-RU" sz="2000" dirty="0" smtClean="0"/>
              <a:t> </a:t>
            </a:r>
            <a:r>
              <a:rPr lang="en-US" sz="2000" dirty="0" smtClean="0"/>
              <a:t>technical </a:t>
            </a:r>
            <a:r>
              <a:rPr lang="en-US" sz="2000" dirty="0" smtClean="0"/>
              <a:t>preview now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25850" y="1238250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396332" y="154457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3640319" y="1550739"/>
            <a:ext cx="159785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640319" y="1550739"/>
            <a:ext cx="1614512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24578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24579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24580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24581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24582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24583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24584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25850" y="1238250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396332" y="154457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3640319" y="1550739"/>
            <a:ext cx="159785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640319" y="1550739"/>
            <a:ext cx="1614512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633331" y="2891516"/>
            <a:ext cx="1" cy="29797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003492" y="2891516"/>
            <a:ext cx="1" cy="29797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17410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17411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17412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17413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17414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17415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17416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25850" y="1238250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396332" y="154457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3640319" y="1550739"/>
            <a:ext cx="159785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640319" y="1550739"/>
            <a:ext cx="1614512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633331" y="2891516"/>
            <a:ext cx="1" cy="29797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003492" y="2891516"/>
            <a:ext cx="1" cy="29797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27650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27651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27652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27653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27654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27655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27656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2913797" y="1883392"/>
            <a:ext cx="1794681" cy="122829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5322627" y="1883391"/>
            <a:ext cx="2274" cy="128562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364507" y="1238250"/>
            <a:ext cx="10972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366189" y="1219200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396332" y="127000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25850" y="1238250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396332" y="1544570"/>
            <a:ext cx="219868" cy="2006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3640319" y="1550739"/>
            <a:ext cx="159785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640319" y="1550739"/>
            <a:ext cx="1614512" cy="133496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633331" y="2891516"/>
            <a:ext cx="1" cy="29797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003492" y="2891516"/>
            <a:ext cx="1" cy="29797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28674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28675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28676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28677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28678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28679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28680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48" name="Straight Arrow Connector 147"/>
          <p:cNvCxnSpPr/>
          <p:nvPr/>
        </p:nvCxnSpPr>
        <p:spPr>
          <a:xfrm>
            <a:off x="3677455" y="1210954"/>
            <a:ext cx="655709" cy="369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2913797" y="1883392"/>
            <a:ext cx="1794681" cy="122829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5322627" y="1883391"/>
            <a:ext cx="2274" cy="128562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26626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26627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26628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26629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26630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26631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26632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05" idx="0"/>
            <a:endCxn id="20" idx="1"/>
          </p:cNvCxnSpPr>
          <p:nvPr/>
        </p:nvCxnSpPr>
        <p:spPr>
          <a:xfrm flipV="1">
            <a:off x="3244941" y="1414463"/>
            <a:ext cx="3324133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7" idx="0"/>
            <a:endCxn id="20" idx="1"/>
          </p:cNvCxnSpPr>
          <p:nvPr/>
        </p:nvCxnSpPr>
        <p:spPr>
          <a:xfrm flipV="1">
            <a:off x="5615102" y="1414463"/>
            <a:ext cx="953972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</a:t>
              </a:r>
              <a:r>
                <a:rPr lang="en-US" sz="1100" dirty="0" smtClean="0"/>
                <a:t>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1746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1747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1748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1749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1750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1751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1752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5" idx="2"/>
            <a:endCxn id="51" idx="0"/>
          </p:cNvCxnSpPr>
          <p:nvPr/>
        </p:nvCxnSpPr>
        <p:spPr>
          <a:xfrm>
            <a:off x="3244941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5" idx="2"/>
            <a:endCxn id="115" idx="0"/>
          </p:cNvCxnSpPr>
          <p:nvPr/>
        </p:nvCxnSpPr>
        <p:spPr>
          <a:xfrm>
            <a:off x="3244941" y="3324073"/>
            <a:ext cx="259390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7" idx="2"/>
            <a:endCxn id="51" idx="0"/>
          </p:cNvCxnSpPr>
          <p:nvPr/>
        </p:nvCxnSpPr>
        <p:spPr>
          <a:xfrm flipH="1">
            <a:off x="3468687" y="3324073"/>
            <a:ext cx="2146415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7" idx="2"/>
            <a:endCxn id="115" idx="0"/>
          </p:cNvCxnSpPr>
          <p:nvPr/>
        </p:nvCxnSpPr>
        <p:spPr>
          <a:xfrm>
            <a:off x="5615102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05" idx="0"/>
            <a:endCxn id="20" idx="1"/>
          </p:cNvCxnSpPr>
          <p:nvPr/>
        </p:nvCxnSpPr>
        <p:spPr>
          <a:xfrm flipV="1">
            <a:off x="3244941" y="1414463"/>
            <a:ext cx="3324133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7" idx="0"/>
            <a:endCxn id="20" idx="1"/>
          </p:cNvCxnSpPr>
          <p:nvPr/>
        </p:nvCxnSpPr>
        <p:spPr>
          <a:xfrm flipV="1">
            <a:off x="5615102" y="1414463"/>
            <a:ext cx="953972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5842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5843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5844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5845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5846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5847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5848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5" idx="2"/>
            <a:endCxn id="51" idx="0"/>
          </p:cNvCxnSpPr>
          <p:nvPr/>
        </p:nvCxnSpPr>
        <p:spPr>
          <a:xfrm>
            <a:off x="3244941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5" idx="2"/>
            <a:endCxn id="115" idx="0"/>
          </p:cNvCxnSpPr>
          <p:nvPr/>
        </p:nvCxnSpPr>
        <p:spPr>
          <a:xfrm>
            <a:off x="3244941" y="3324073"/>
            <a:ext cx="259390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7" idx="2"/>
            <a:endCxn id="51" idx="0"/>
          </p:cNvCxnSpPr>
          <p:nvPr/>
        </p:nvCxnSpPr>
        <p:spPr>
          <a:xfrm flipH="1">
            <a:off x="3468687" y="3324073"/>
            <a:ext cx="2146415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7" idx="2"/>
            <a:endCxn id="115" idx="0"/>
          </p:cNvCxnSpPr>
          <p:nvPr/>
        </p:nvCxnSpPr>
        <p:spPr>
          <a:xfrm>
            <a:off x="5615102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5" idx="2"/>
            <a:endCxn id="28" idx="0"/>
          </p:cNvCxnSpPr>
          <p:nvPr/>
        </p:nvCxnSpPr>
        <p:spPr>
          <a:xfrm>
            <a:off x="3244941" y="3324073"/>
            <a:ext cx="223746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17" idx="2"/>
            <a:endCxn id="111" idx="0"/>
          </p:cNvCxnSpPr>
          <p:nvPr/>
        </p:nvCxnSpPr>
        <p:spPr>
          <a:xfrm>
            <a:off x="5615102" y="3324073"/>
            <a:ext cx="223746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05" idx="0"/>
            <a:endCxn id="20" idx="1"/>
          </p:cNvCxnSpPr>
          <p:nvPr/>
        </p:nvCxnSpPr>
        <p:spPr>
          <a:xfrm flipV="1">
            <a:off x="3244941" y="1414463"/>
            <a:ext cx="3324133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7" idx="0"/>
            <a:endCxn id="20" idx="1"/>
          </p:cNvCxnSpPr>
          <p:nvPr/>
        </p:nvCxnSpPr>
        <p:spPr>
          <a:xfrm flipV="1">
            <a:off x="5615102" y="1414463"/>
            <a:ext cx="953972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4818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4819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4820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4821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4822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4823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4824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5" idx="2"/>
            <a:endCxn id="51" idx="0"/>
          </p:cNvCxnSpPr>
          <p:nvPr/>
        </p:nvCxnSpPr>
        <p:spPr>
          <a:xfrm>
            <a:off x="3244941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5" idx="2"/>
            <a:endCxn id="115" idx="0"/>
          </p:cNvCxnSpPr>
          <p:nvPr/>
        </p:nvCxnSpPr>
        <p:spPr>
          <a:xfrm>
            <a:off x="3244941" y="3324073"/>
            <a:ext cx="259390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6" idx="2"/>
            <a:endCxn id="51" idx="0"/>
          </p:cNvCxnSpPr>
          <p:nvPr/>
        </p:nvCxnSpPr>
        <p:spPr>
          <a:xfrm flipH="1">
            <a:off x="3468687" y="3324073"/>
            <a:ext cx="22374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6" idx="2"/>
            <a:endCxn id="115" idx="0"/>
          </p:cNvCxnSpPr>
          <p:nvPr/>
        </p:nvCxnSpPr>
        <p:spPr>
          <a:xfrm>
            <a:off x="3692434" y="3324073"/>
            <a:ext cx="2146414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7" idx="2"/>
            <a:endCxn id="51" idx="0"/>
          </p:cNvCxnSpPr>
          <p:nvPr/>
        </p:nvCxnSpPr>
        <p:spPr>
          <a:xfrm flipH="1">
            <a:off x="3468687" y="3324073"/>
            <a:ext cx="2146415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8" idx="2"/>
            <a:endCxn id="51" idx="0"/>
          </p:cNvCxnSpPr>
          <p:nvPr/>
        </p:nvCxnSpPr>
        <p:spPr>
          <a:xfrm flipH="1">
            <a:off x="3468687" y="3324073"/>
            <a:ext cx="2593908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18" idx="2"/>
            <a:endCxn id="115" idx="0"/>
          </p:cNvCxnSpPr>
          <p:nvPr/>
        </p:nvCxnSpPr>
        <p:spPr>
          <a:xfrm flipH="1">
            <a:off x="5838848" y="3324073"/>
            <a:ext cx="22374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7" idx="2"/>
            <a:endCxn id="115" idx="0"/>
          </p:cNvCxnSpPr>
          <p:nvPr/>
        </p:nvCxnSpPr>
        <p:spPr>
          <a:xfrm>
            <a:off x="5615102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5" idx="2"/>
            <a:endCxn id="28" idx="0"/>
          </p:cNvCxnSpPr>
          <p:nvPr/>
        </p:nvCxnSpPr>
        <p:spPr>
          <a:xfrm>
            <a:off x="3244941" y="3324073"/>
            <a:ext cx="223746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06" idx="2"/>
            <a:endCxn id="28" idx="0"/>
          </p:cNvCxnSpPr>
          <p:nvPr/>
        </p:nvCxnSpPr>
        <p:spPr>
          <a:xfrm flipH="1">
            <a:off x="3468687" y="3324073"/>
            <a:ext cx="223747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17" idx="2"/>
            <a:endCxn id="111" idx="0"/>
          </p:cNvCxnSpPr>
          <p:nvPr/>
        </p:nvCxnSpPr>
        <p:spPr>
          <a:xfrm>
            <a:off x="5615102" y="3324073"/>
            <a:ext cx="223746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18" idx="2"/>
            <a:endCxn id="114" idx="2"/>
          </p:cNvCxnSpPr>
          <p:nvPr/>
        </p:nvCxnSpPr>
        <p:spPr>
          <a:xfrm flipH="1">
            <a:off x="5838848" y="3324073"/>
            <a:ext cx="223747" cy="84787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05" idx="0"/>
            <a:endCxn id="20" idx="1"/>
          </p:cNvCxnSpPr>
          <p:nvPr/>
        </p:nvCxnSpPr>
        <p:spPr>
          <a:xfrm flipV="1">
            <a:off x="3244941" y="1414463"/>
            <a:ext cx="3324133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106" idx="0"/>
            <a:endCxn id="20" idx="1"/>
          </p:cNvCxnSpPr>
          <p:nvPr/>
        </p:nvCxnSpPr>
        <p:spPr>
          <a:xfrm flipV="1">
            <a:off x="3692434" y="1414463"/>
            <a:ext cx="2876640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7" idx="0"/>
            <a:endCxn id="20" idx="1"/>
          </p:cNvCxnSpPr>
          <p:nvPr/>
        </p:nvCxnSpPr>
        <p:spPr>
          <a:xfrm flipV="1">
            <a:off x="5615102" y="1414463"/>
            <a:ext cx="953972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18" idx="0"/>
            <a:endCxn id="20" idx="1"/>
          </p:cNvCxnSpPr>
          <p:nvPr/>
        </p:nvCxnSpPr>
        <p:spPr>
          <a:xfrm flipV="1">
            <a:off x="6062595" y="1414463"/>
            <a:ext cx="506479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2770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2771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2772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2773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2774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2775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2776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5" idx="2"/>
            <a:endCxn id="51" idx="0"/>
          </p:cNvCxnSpPr>
          <p:nvPr/>
        </p:nvCxnSpPr>
        <p:spPr>
          <a:xfrm>
            <a:off x="3244941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5" idx="2"/>
            <a:endCxn id="115" idx="0"/>
          </p:cNvCxnSpPr>
          <p:nvPr/>
        </p:nvCxnSpPr>
        <p:spPr>
          <a:xfrm>
            <a:off x="3244941" y="3324073"/>
            <a:ext cx="259390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06" idx="2"/>
            <a:endCxn id="51" idx="0"/>
          </p:cNvCxnSpPr>
          <p:nvPr/>
        </p:nvCxnSpPr>
        <p:spPr>
          <a:xfrm flipH="1">
            <a:off x="3468687" y="3324073"/>
            <a:ext cx="22374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6" idx="2"/>
            <a:endCxn id="115" idx="0"/>
          </p:cNvCxnSpPr>
          <p:nvPr/>
        </p:nvCxnSpPr>
        <p:spPr>
          <a:xfrm>
            <a:off x="3692434" y="3324073"/>
            <a:ext cx="2146414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7" idx="2"/>
            <a:endCxn id="51" idx="0"/>
          </p:cNvCxnSpPr>
          <p:nvPr/>
        </p:nvCxnSpPr>
        <p:spPr>
          <a:xfrm flipH="1">
            <a:off x="3468687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7" idx="2"/>
            <a:endCxn id="115" idx="0"/>
          </p:cNvCxnSpPr>
          <p:nvPr/>
        </p:nvCxnSpPr>
        <p:spPr>
          <a:xfrm>
            <a:off x="4139927" y="3324073"/>
            <a:ext cx="169892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17" idx="2"/>
            <a:endCxn id="51" idx="0"/>
          </p:cNvCxnSpPr>
          <p:nvPr/>
        </p:nvCxnSpPr>
        <p:spPr>
          <a:xfrm flipH="1">
            <a:off x="3468687" y="3324073"/>
            <a:ext cx="2146415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8" idx="2"/>
            <a:endCxn id="51" idx="0"/>
          </p:cNvCxnSpPr>
          <p:nvPr/>
        </p:nvCxnSpPr>
        <p:spPr>
          <a:xfrm flipH="1">
            <a:off x="3468687" y="3324073"/>
            <a:ext cx="2593908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18" idx="2"/>
            <a:endCxn id="115" idx="0"/>
          </p:cNvCxnSpPr>
          <p:nvPr/>
        </p:nvCxnSpPr>
        <p:spPr>
          <a:xfrm flipH="1">
            <a:off x="5838848" y="3324073"/>
            <a:ext cx="223747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7" idx="2"/>
            <a:endCxn id="115" idx="0"/>
          </p:cNvCxnSpPr>
          <p:nvPr/>
        </p:nvCxnSpPr>
        <p:spPr>
          <a:xfrm>
            <a:off x="5615102" y="3324073"/>
            <a:ext cx="223746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19" idx="2"/>
            <a:endCxn id="115" idx="0"/>
          </p:cNvCxnSpPr>
          <p:nvPr/>
        </p:nvCxnSpPr>
        <p:spPr>
          <a:xfrm flipH="1">
            <a:off x="5838848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19" idx="2"/>
            <a:endCxn id="51" idx="0"/>
          </p:cNvCxnSpPr>
          <p:nvPr/>
        </p:nvCxnSpPr>
        <p:spPr>
          <a:xfrm flipH="1">
            <a:off x="3468687" y="3324073"/>
            <a:ext cx="304140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5" idx="2"/>
            <a:endCxn id="28" idx="0"/>
          </p:cNvCxnSpPr>
          <p:nvPr/>
        </p:nvCxnSpPr>
        <p:spPr>
          <a:xfrm>
            <a:off x="3244941" y="3324073"/>
            <a:ext cx="223746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06" idx="2"/>
            <a:endCxn id="28" idx="0"/>
          </p:cNvCxnSpPr>
          <p:nvPr/>
        </p:nvCxnSpPr>
        <p:spPr>
          <a:xfrm flipH="1">
            <a:off x="3468687" y="3324073"/>
            <a:ext cx="223747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2"/>
            <a:endCxn id="28" idx="0"/>
          </p:cNvCxnSpPr>
          <p:nvPr/>
        </p:nvCxnSpPr>
        <p:spPr>
          <a:xfrm flipH="1">
            <a:off x="3468687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17" idx="2"/>
            <a:endCxn id="111" idx="0"/>
          </p:cNvCxnSpPr>
          <p:nvPr/>
        </p:nvCxnSpPr>
        <p:spPr>
          <a:xfrm>
            <a:off x="5615102" y="3324073"/>
            <a:ext cx="223746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18" idx="2"/>
            <a:endCxn id="114" idx="2"/>
          </p:cNvCxnSpPr>
          <p:nvPr/>
        </p:nvCxnSpPr>
        <p:spPr>
          <a:xfrm flipH="1">
            <a:off x="5838848" y="3324073"/>
            <a:ext cx="223747" cy="84787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19" idx="2"/>
            <a:endCxn id="111" idx="0"/>
          </p:cNvCxnSpPr>
          <p:nvPr/>
        </p:nvCxnSpPr>
        <p:spPr>
          <a:xfrm flipH="1">
            <a:off x="5838848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05" idx="0"/>
            <a:endCxn id="20" idx="1"/>
          </p:cNvCxnSpPr>
          <p:nvPr/>
        </p:nvCxnSpPr>
        <p:spPr>
          <a:xfrm flipV="1">
            <a:off x="3244941" y="1414463"/>
            <a:ext cx="3324133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106" idx="0"/>
            <a:endCxn id="20" idx="1"/>
          </p:cNvCxnSpPr>
          <p:nvPr/>
        </p:nvCxnSpPr>
        <p:spPr>
          <a:xfrm flipV="1">
            <a:off x="3692434" y="1414463"/>
            <a:ext cx="2876640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7" idx="0"/>
            <a:endCxn id="20" idx="1"/>
          </p:cNvCxnSpPr>
          <p:nvPr/>
        </p:nvCxnSpPr>
        <p:spPr>
          <a:xfrm flipV="1">
            <a:off x="4139927" y="1414463"/>
            <a:ext cx="2429147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7" idx="0"/>
            <a:endCxn id="20" idx="1"/>
          </p:cNvCxnSpPr>
          <p:nvPr/>
        </p:nvCxnSpPr>
        <p:spPr>
          <a:xfrm flipV="1">
            <a:off x="5615102" y="1414463"/>
            <a:ext cx="953972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18" idx="0"/>
            <a:endCxn id="20" idx="1"/>
          </p:cNvCxnSpPr>
          <p:nvPr/>
        </p:nvCxnSpPr>
        <p:spPr>
          <a:xfrm flipV="1">
            <a:off x="6062595" y="1414463"/>
            <a:ext cx="506479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9" idx="0"/>
            <a:endCxn id="20" idx="1"/>
          </p:cNvCxnSpPr>
          <p:nvPr/>
        </p:nvCxnSpPr>
        <p:spPr>
          <a:xfrm flipV="1">
            <a:off x="6510088" y="1414463"/>
            <a:ext cx="58986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3794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3795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3796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3797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3798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3799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3800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7" idx="2"/>
            <a:endCxn id="51" idx="0"/>
          </p:cNvCxnSpPr>
          <p:nvPr/>
        </p:nvCxnSpPr>
        <p:spPr>
          <a:xfrm flipH="1">
            <a:off x="3468687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7" idx="2"/>
            <a:endCxn id="115" idx="0"/>
          </p:cNvCxnSpPr>
          <p:nvPr/>
        </p:nvCxnSpPr>
        <p:spPr>
          <a:xfrm>
            <a:off x="4139927" y="3324073"/>
            <a:ext cx="169892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19" idx="2"/>
            <a:endCxn id="115" idx="0"/>
          </p:cNvCxnSpPr>
          <p:nvPr/>
        </p:nvCxnSpPr>
        <p:spPr>
          <a:xfrm flipH="1">
            <a:off x="5838848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19" idx="2"/>
            <a:endCxn id="51" idx="0"/>
          </p:cNvCxnSpPr>
          <p:nvPr/>
        </p:nvCxnSpPr>
        <p:spPr>
          <a:xfrm flipH="1">
            <a:off x="3468687" y="3324073"/>
            <a:ext cx="304140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2"/>
            <a:endCxn id="28" idx="0"/>
          </p:cNvCxnSpPr>
          <p:nvPr/>
        </p:nvCxnSpPr>
        <p:spPr>
          <a:xfrm flipH="1">
            <a:off x="3468687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19" idx="2"/>
            <a:endCxn id="111" idx="0"/>
          </p:cNvCxnSpPr>
          <p:nvPr/>
        </p:nvCxnSpPr>
        <p:spPr>
          <a:xfrm flipH="1">
            <a:off x="5838848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7" idx="0"/>
            <a:endCxn id="20" idx="1"/>
          </p:cNvCxnSpPr>
          <p:nvPr/>
        </p:nvCxnSpPr>
        <p:spPr>
          <a:xfrm flipV="1">
            <a:off x="4139927" y="1414463"/>
            <a:ext cx="2429147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9" idx="0"/>
            <a:endCxn id="20" idx="1"/>
          </p:cNvCxnSpPr>
          <p:nvPr/>
        </p:nvCxnSpPr>
        <p:spPr>
          <a:xfrm flipV="1">
            <a:off x="6510088" y="1414463"/>
            <a:ext cx="58986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19" idx="0"/>
            <a:endCxn id="18" idx="2"/>
          </p:cNvCxnSpPr>
          <p:nvPr/>
        </p:nvCxnSpPr>
        <p:spPr>
          <a:xfrm flipH="1" flipV="1">
            <a:off x="3114675" y="1917700"/>
            <a:ext cx="3395413" cy="113720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07" idx="0"/>
          </p:cNvCxnSpPr>
          <p:nvPr/>
        </p:nvCxnSpPr>
        <p:spPr>
          <a:xfrm flipH="1" flipV="1">
            <a:off x="3138985" y="1937982"/>
            <a:ext cx="1000942" cy="111692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ru-RU" altLang="zh-CN" dirty="0" smtClean="0"/>
              <a:t>-</a:t>
            </a:r>
            <a:r>
              <a:rPr lang="en-US" altLang="zh-CN" dirty="0" smtClean="0"/>
              <a:t>on</a:t>
            </a:r>
            <a:r>
              <a:rPr lang="ru-RU" altLang="zh-CN" dirty="0" smtClean="0"/>
              <a:t>-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Solutions</a:t>
            </a:r>
            <a:endParaRPr lang="zh-CN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6184" y="817684"/>
            <a:ext cx="8616461" cy="272562"/>
          </a:xfrm>
          <a:prstGeom prst="rightArrow">
            <a:avLst>
              <a:gd name="adj1" fmla="val 50000"/>
              <a:gd name="adj2" fmla="val 11774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169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30772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5506" y="530465"/>
            <a:ext cx="91440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2008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740879"/>
            <a:ext cx="8410575" cy="2646484"/>
          </a:xfrm>
        </p:spPr>
        <p:txBody>
          <a:bodyPr/>
          <a:lstStyle/>
          <a:p>
            <a:r>
              <a:rPr lang="en-US" sz="2000" dirty="0" smtClean="0"/>
              <a:t>Developed by </a:t>
            </a:r>
            <a:r>
              <a:rPr lang="en-US" sz="2000" dirty="0" err="1" smtClean="0"/>
              <a:t>Cloudera</a:t>
            </a:r>
            <a:endParaRPr lang="ru-RU" sz="2000" dirty="0" smtClean="0"/>
          </a:p>
          <a:p>
            <a:pPr lvl="1"/>
            <a:r>
              <a:rPr lang="en-US" sz="1800" dirty="0" smtClean="0"/>
              <a:t>Open-source solution</a:t>
            </a:r>
            <a:endParaRPr lang="ru-RU" sz="1800" dirty="0" smtClean="0"/>
          </a:p>
          <a:p>
            <a:pPr lvl="1"/>
            <a:r>
              <a:rPr lang="en-US" sz="1800" dirty="0" err="1" smtClean="0"/>
              <a:t>Cloudera</a:t>
            </a:r>
            <a:r>
              <a:rPr lang="en-US" sz="1800" dirty="0" smtClean="0"/>
              <a:t> sells this solution to enterprise shops</a:t>
            </a:r>
            <a:endParaRPr lang="ru-RU" sz="1800" dirty="0" smtClean="0"/>
          </a:p>
          <a:p>
            <a:pPr lvl="1"/>
            <a:r>
              <a:rPr lang="en-US" sz="1800" dirty="0" smtClean="0"/>
              <a:t>Was in beta until the May’2013</a:t>
            </a:r>
            <a:endParaRPr lang="en-US" sz="1800" dirty="0" smtClean="0"/>
          </a:p>
          <a:p>
            <a:r>
              <a:rPr lang="en-US" sz="2000" dirty="0" smtClean="0"/>
              <a:t>Supports </a:t>
            </a:r>
            <a:r>
              <a:rPr lang="en-US" sz="2000" dirty="0" err="1" smtClean="0"/>
              <a:t>HiveQL</a:t>
            </a:r>
            <a:r>
              <a:rPr lang="en-US" sz="2000" dirty="0" smtClean="0"/>
              <a:t>, moving forward complete ANSI SQL-92 support</a:t>
            </a:r>
          </a:p>
          <a:p>
            <a:r>
              <a:rPr lang="en-US" sz="2000" dirty="0" smtClean="0"/>
              <a:t>Written in C++, does not use Map-Reduce for running queries</a:t>
            </a:r>
          </a:p>
          <a:p>
            <a:r>
              <a:rPr lang="en-US" sz="2000" dirty="0" smtClean="0"/>
              <a:t>Requires much memory, big tables join usually causes OOM error</a:t>
            </a:r>
            <a:endParaRPr lang="en-US" sz="20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66012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658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9940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7890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7891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7892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7893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7894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7895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7896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7" idx="2"/>
            <a:endCxn id="51" idx="0"/>
          </p:cNvCxnSpPr>
          <p:nvPr/>
        </p:nvCxnSpPr>
        <p:spPr>
          <a:xfrm flipH="1">
            <a:off x="3468687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7" idx="2"/>
            <a:endCxn id="115" idx="0"/>
          </p:cNvCxnSpPr>
          <p:nvPr/>
        </p:nvCxnSpPr>
        <p:spPr>
          <a:xfrm>
            <a:off x="4139927" y="3324073"/>
            <a:ext cx="169892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19" idx="2"/>
            <a:endCxn id="115" idx="0"/>
          </p:cNvCxnSpPr>
          <p:nvPr/>
        </p:nvCxnSpPr>
        <p:spPr>
          <a:xfrm flipH="1">
            <a:off x="5838848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19" idx="2"/>
            <a:endCxn id="51" idx="0"/>
          </p:cNvCxnSpPr>
          <p:nvPr/>
        </p:nvCxnSpPr>
        <p:spPr>
          <a:xfrm flipH="1">
            <a:off x="3468687" y="3324073"/>
            <a:ext cx="304140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2"/>
            <a:endCxn id="28" idx="0"/>
          </p:cNvCxnSpPr>
          <p:nvPr/>
        </p:nvCxnSpPr>
        <p:spPr>
          <a:xfrm flipH="1">
            <a:off x="3468687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19" idx="2"/>
            <a:endCxn id="111" idx="0"/>
          </p:cNvCxnSpPr>
          <p:nvPr/>
        </p:nvCxnSpPr>
        <p:spPr>
          <a:xfrm flipH="1">
            <a:off x="5838848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7" idx="0"/>
            <a:endCxn id="20" idx="1"/>
          </p:cNvCxnSpPr>
          <p:nvPr/>
        </p:nvCxnSpPr>
        <p:spPr>
          <a:xfrm flipV="1">
            <a:off x="4139927" y="1414463"/>
            <a:ext cx="2429147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9" idx="0"/>
            <a:endCxn id="20" idx="1"/>
          </p:cNvCxnSpPr>
          <p:nvPr/>
        </p:nvCxnSpPr>
        <p:spPr>
          <a:xfrm flipV="1">
            <a:off x="6510088" y="1414463"/>
            <a:ext cx="58986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19" idx="0"/>
            <a:endCxn id="18" idx="2"/>
          </p:cNvCxnSpPr>
          <p:nvPr/>
        </p:nvCxnSpPr>
        <p:spPr>
          <a:xfrm flipH="1" flipV="1">
            <a:off x="3114675" y="1917700"/>
            <a:ext cx="3395413" cy="113720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07" idx="0"/>
          </p:cNvCxnSpPr>
          <p:nvPr/>
        </p:nvCxnSpPr>
        <p:spPr>
          <a:xfrm flipH="1" flipV="1">
            <a:off x="3138985" y="1937982"/>
            <a:ext cx="1000942" cy="111692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364507" y="1878842"/>
            <a:ext cx="228600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6866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6867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6868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6869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6870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6871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6872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7" idx="2"/>
            <a:endCxn id="51" idx="0"/>
          </p:cNvCxnSpPr>
          <p:nvPr/>
        </p:nvCxnSpPr>
        <p:spPr>
          <a:xfrm flipH="1">
            <a:off x="3468687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7" idx="2"/>
            <a:endCxn id="115" idx="0"/>
          </p:cNvCxnSpPr>
          <p:nvPr/>
        </p:nvCxnSpPr>
        <p:spPr>
          <a:xfrm>
            <a:off x="4139927" y="3324073"/>
            <a:ext cx="169892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19" idx="2"/>
            <a:endCxn id="115" idx="0"/>
          </p:cNvCxnSpPr>
          <p:nvPr/>
        </p:nvCxnSpPr>
        <p:spPr>
          <a:xfrm flipH="1">
            <a:off x="5838848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19" idx="2"/>
            <a:endCxn id="51" idx="0"/>
          </p:cNvCxnSpPr>
          <p:nvPr/>
        </p:nvCxnSpPr>
        <p:spPr>
          <a:xfrm flipH="1">
            <a:off x="3468687" y="3324073"/>
            <a:ext cx="304140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2"/>
            <a:endCxn id="28" idx="0"/>
          </p:cNvCxnSpPr>
          <p:nvPr/>
        </p:nvCxnSpPr>
        <p:spPr>
          <a:xfrm flipH="1">
            <a:off x="3468687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19" idx="2"/>
            <a:endCxn id="111" idx="0"/>
          </p:cNvCxnSpPr>
          <p:nvPr/>
        </p:nvCxnSpPr>
        <p:spPr>
          <a:xfrm flipH="1">
            <a:off x="5838848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7" idx="0"/>
            <a:endCxn id="20" idx="1"/>
          </p:cNvCxnSpPr>
          <p:nvPr/>
        </p:nvCxnSpPr>
        <p:spPr>
          <a:xfrm flipV="1">
            <a:off x="4139927" y="1414463"/>
            <a:ext cx="2429147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9" idx="0"/>
            <a:endCxn id="20" idx="1"/>
          </p:cNvCxnSpPr>
          <p:nvPr/>
        </p:nvCxnSpPr>
        <p:spPr>
          <a:xfrm flipV="1">
            <a:off x="6510088" y="1414463"/>
            <a:ext cx="58986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19" idx="0"/>
            <a:endCxn id="18" idx="2"/>
          </p:cNvCxnSpPr>
          <p:nvPr/>
        </p:nvCxnSpPr>
        <p:spPr>
          <a:xfrm flipH="1" flipV="1">
            <a:off x="3114675" y="1917700"/>
            <a:ext cx="3395413" cy="113720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07" idx="0"/>
          </p:cNvCxnSpPr>
          <p:nvPr/>
        </p:nvCxnSpPr>
        <p:spPr>
          <a:xfrm flipH="1" flipV="1">
            <a:off x="3138985" y="1937982"/>
            <a:ext cx="1000942" cy="111692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375288" y="1794681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364507" y="1878842"/>
            <a:ext cx="228600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8914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8915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8916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8917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8918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8919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8920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158" name="Straight Arrow Connector 157"/>
          <p:cNvCxnSpPr/>
          <p:nvPr/>
        </p:nvCxnSpPr>
        <p:spPr>
          <a:xfrm>
            <a:off x="293358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386238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836614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310573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754126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204501" y="3184941"/>
            <a:ext cx="182880" cy="0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07" idx="2"/>
            <a:endCxn id="51" idx="0"/>
          </p:cNvCxnSpPr>
          <p:nvPr/>
        </p:nvCxnSpPr>
        <p:spPr>
          <a:xfrm flipH="1">
            <a:off x="3468687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7" idx="2"/>
            <a:endCxn id="115" idx="0"/>
          </p:cNvCxnSpPr>
          <p:nvPr/>
        </p:nvCxnSpPr>
        <p:spPr>
          <a:xfrm>
            <a:off x="4139927" y="3324073"/>
            <a:ext cx="169892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19" idx="2"/>
            <a:endCxn id="115" idx="0"/>
          </p:cNvCxnSpPr>
          <p:nvPr/>
        </p:nvCxnSpPr>
        <p:spPr>
          <a:xfrm flipH="1">
            <a:off x="5838848" y="3324073"/>
            <a:ext cx="671240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19" idx="2"/>
            <a:endCxn id="51" idx="0"/>
          </p:cNvCxnSpPr>
          <p:nvPr/>
        </p:nvCxnSpPr>
        <p:spPr>
          <a:xfrm flipH="1">
            <a:off x="3468687" y="3324073"/>
            <a:ext cx="3041401" cy="519064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07" idx="2"/>
            <a:endCxn id="28" idx="0"/>
          </p:cNvCxnSpPr>
          <p:nvPr/>
        </p:nvCxnSpPr>
        <p:spPr>
          <a:xfrm flipH="1">
            <a:off x="3468687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19" idx="2"/>
            <a:endCxn id="111" idx="0"/>
          </p:cNvCxnSpPr>
          <p:nvPr/>
        </p:nvCxnSpPr>
        <p:spPr>
          <a:xfrm flipH="1">
            <a:off x="5838848" y="3324073"/>
            <a:ext cx="671240" cy="89776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07" idx="0"/>
            <a:endCxn id="20" idx="1"/>
          </p:cNvCxnSpPr>
          <p:nvPr/>
        </p:nvCxnSpPr>
        <p:spPr>
          <a:xfrm flipV="1">
            <a:off x="4139927" y="1414463"/>
            <a:ext cx="2429147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19" idx="0"/>
            <a:endCxn id="20" idx="1"/>
          </p:cNvCxnSpPr>
          <p:nvPr/>
        </p:nvCxnSpPr>
        <p:spPr>
          <a:xfrm flipV="1">
            <a:off x="6510088" y="1414463"/>
            <a:ext cx="58986" cy="1640445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19" idx="0"/>
            <a:endCxn id="18" idx="2"/>
          </p:cNvCxnSpPr>
          <p:nvPr/>
        </p:nvCxnSpPr>
        <p:spPr>
          <a:xfrm flipH="1" flipV="1">
            <a:off x="3114675" y="1917700"/>
            <a:ext cx="3395413" cy="1137208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07" idx="0"/>
          </p:cNvCxnSpPr>
          <p:nvPr/>
        </p:nvCxnSpPr>
        <p:spPr>
          <a:xfrm flipH="1" flipV="1">
            <a:off x="3138985" y="1937982"/>
            <a:ext cx="1000942" cy="1116926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2631836" y="1513478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375288" y="1794681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364507" y="1878842"/>
            <a:ext cx="228600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592388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QE</a:t>
              </a:r>
              <a:endParaRPr lang="en-US" sz="11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39881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S1</a:t>
              </a:r>
              <a:endParaRPr lang="en-US" sz="11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87374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S2</a:t>
              </a:r>
              <a:endParaRPr lang="en-US" sz="11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934867" y="3054908"/>
              <a:ext cx="41012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S3</a:t>
              </a:r>
              <a:endParaRPr lang="en-US" sz="1100" dirty="0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236368" y="764539"/>
            <a:ext cx="1545347" cy="1231900"/>
            <a:chOff x="240206" y="1490358"/>
            <a:chExt cx="3199543" cy="2478051"/>
          </a:xfrm>
        </p:grpSpPr>
        <p:sp>
          <p:nvSpPr>
            <p:cNvPr id="127" name="Rounded Rectangle 126"/>
            <p:cNvSpPr/>
            <p:nvPr/>
          </p:nvSpPr>
          <p:spPr>
            <a:xfrm>
              <a:off x="240206" y="1490358"/>
              <a:ext cx="3199543" cy="2478051"/>
            </a:xfrm>
            <a:prstGeom prst="roundRect">
              <a:avLst>
                <a:gd name="adj" fmla="val 5812"/>
              </a:avLst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1322438" y="1810884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1795513" y="342379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60224" y="2687003"/>
              <a:ext cx="628650" cy="663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371424" y="2687003"/>
              <a:ext cx="428625" cy="15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1319263" y="22448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808213" y="3083002"/>
              <a:ext cx="2445" cy="21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523445" y="3598181"/>
              <a:ext cx="775080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517094" y="3215765"/>
              <a:ext cx="17879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67744" y="3215765"/>
              <a:ext cx="81635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15419" y="2438592"/>
              <a:ext cx="1775205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821769" y="2014199"/>
              <a:ext cx="1587577" cy="2733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6752901"/>
                </p:ext>
              </p:extLst>
            </p:nvPr>
          </p:nvGraphicFramePr>
          <p:xfrm>
            <a:off x="1520876" y="3566668"/>
            <a:ext cx="777875" cy="314325"/>
          </p:xfrm>
          <a:graphic>
            <a:graphicData uri="http://schemas.openxmlformats.org/presentationml/2006/ole">
              <p:oleObj spid="_x0000_s39938" name="Equation" r:id="rId4" imgW="585000" imgH="228240" progId="Equation.3">
                <p:embed/>
              </p:oleObj>
            </a:graphicData>
          </a:graphic>
        </p:graphicFrame>
        <p:graphicFrame>
          <p:nvGraphicFramePr>
            <p:cNvPr id="1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60766972"/>
                </p:ext>
              </p:extLst>
            </p:nvPr>
          </p:nvGraphicFramePr>
          <p:xfrm>
            <a:off x="825324" y="2407603"/>
            <a:ext cx="1784350" cy="314325"/>
          </p:xfrm>
          <a:graphic>
            <a:graphicData uri="http://schemas.openxmlformats.org/presentationml/2006/ole">
              <p:oleObj spid="_x0000_s39939" name="Equation" r:id="rId5" imgW="1362240" imgH="228240" progId="Equation.3">
                <p:embed/>
              </p:oleObj>
            </a:graphicData>
          </a:graphic>
        </p:graphicFrame>
        <p:graphicFrame>
          <p:nvGraphicFramePr>
            <p:cNvPr id="1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21300638"/>
                </p:ext>
              </p:extLst>
            </p:nvPr>
          </p:nvGraphicFramePr>
          <p:xfrm>
            <a:off x="384273" y="3177566"/>
            <a:ext cx="795338" cy="314325"/>
          </p:xfrm>
          <a:graphic>
            <a:graphicData uri="http://schemas.openxmlformats.org/presentationml/2006/ole">
              <p:oleObj spid="_x0000_s39940" name="Equation" r:id="rId6" imgW="594000" imgH="228240" progId="Equation.3">
                <p:embed/>
              </p:oleObj>
            </a:graphicData>
          </a:graphic>
        </p:graphicFrame>
        <p:graphicFrame>
          <p:nvGraphicFramePr>
            <p:cNvPr id="1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42775386"/>
                </p:ext>
              </p:extLst>
            </p:nvPr>
          </p:nvGraphicFramePr>
          <p:xfrm>
            <a:off x="1520876" y="3186894"/>
            <a:ext cx="1801812" cy="331787"/>
          </p:xfrm>
          <a:graphic>
            <a:graphicData uri="http://schemas.openxmlformats.org/presentationml/2006/ole">
              <p:oleObj spid="_x0000_s39941" name="Equation" r:id="rId7" imgW="1371240" imgH="237600" progId="Equation.3">
                <p:embed/>
              </p:oleObj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06187117"/>
                </p:ext>
              </p:extLst>
            </p:nvPr>
          </p:nvGraphicFramePr>
          <p:xfrm>
            <a:off x="831674" y="1980035"/>
            <a:ext cx="1536700" cy="331788"/>
          </p:xfrm>
          <a:graphic>
            <a:graphicData uri="http://schemas.openxmlformats.org/presentationml/2006/ole">
              <p:oleObj spid="_x0000_s39942" name="Equation" r:id="rId8" imgW="1170000" imgH="237600" progId="Equation.3">
                <p:embed/>
              </p:oleObj>
            </a:graphicData>
          </a:graphic>
        </p:graphicFrame>
        <p:sp>
          <p:nvSpPr>
            <p:cNvPr id="144" name="Rounded Rectangle 143"/>
            <p:cNvSpPr/>
            <p:nvPr/>
          </p:nvSpPr>
          <p:spPr>
            <a:xfrm>
              <a:off x="949149" y="1589100"/>
              <a:ext cx="10858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930567"/>
                </p:ext>
              </p:extLst>
            </p:nvPr>
          </p:nvGraphicFramePr>
          <p:xfrm>
            <a:off x="950737" y="1562874"/>
            <a:ext cx="1106487" cy="315912"/>
          </p:xfrm>
          <a:graphic>
            <a:graphicData uri="http://schemas.openxmlformats.org/presentationml/2006/ole">
              <p:oleObj spid="_x0000_s39943" name="Equation" r:id="rId9" imgW="840960" imgH="228240" progId="Equation.3">
                <p:embed/>
              </p:oleObj>
            </a:graphicData>
          </a:graphic>
        </p:graphicFrame>
        <p:sp>
          <p:nvSpPr>
            <p:cNvPr id="146" name="Rounded Rectangle 145"/>
            <p:cNvSpPr/>
            <p:nvPr/>
          </p:nvSpPr>
          <p:spPr>
            <a:xfrm>
              <a:off x="1523825" y="2825942"/>
              <a:ext cx="1581150" cy="2733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18637397"/>
                </p:ext>
              </p:extLst>
            </p:nvPr>
          </p:nvGraphicFramePr>
          <p:xfrm>
            <a:off x="1531762" y="2791778"/>
            <a:ext cx="1584325" cy="331788"/>
          </p:xfrm>
          <a:graphic>
            <a:graphicData uri="http://schemas.openxmlformats.org/presentationml/2006/ole">
              <p:oleObj spid="_x0000_s39944" name="Equation" r:id="rId10" imgW="1206720" imgH="237600" progId="Equation.3">
                <p:embed/>
              </p:oleObj>
            </a:graphicData>
          </a:graphic>
        </p:graphicFrame>
      </p:grpSp>
      <p:cxnSp>
        <p:nvCxnSpPr>
          <p:cNvPr id="249" name="Straight Arrow Connector 248"/>
          <p:cNvCxnSpPr/>
          <p:nvPr/>
        </p:nvCxnSpPr>
        <p:spPr>
          <a:xfrm>
            <a:off x="2631836" y="1513478"/>
            <a:ext cx="0" cy="27686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375288" y="1794681"/>
            <a:ext cx="27432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364507" y="1878842"/>
            <a:ext cx="2286000" cy="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867025" y="1515111"/>
            <a:ext cx="815975" cy="1609089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683000" y="1515111"/>
            <a:ext cx="1365250" cy="1628139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sp>
          <p:nvSpPr>
            <p:cNvPr id="9" name="Rectangle 8"/>
            <p:cNvSpPr/>
            <p:nvPr/>
          </p:nvSpPr>
          <p:spPr>
            <a:xfrm>
              <a:off x="1221743" y="762001"/>
              <a:ext cx="2616832" cy="128953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80339" y="830579"/>
              <a:ext cx="2499836" cy="1165860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Master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6539" y="1404621"/>
              <a:ext cx="1131868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Metadata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074" y="1675130"/>
              <a:ext cx="1126333" cy="24257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Transact. Mgr.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6539" y="1117599"/>
              <a:ext cx="1131868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Parser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7775" y="1117599"/>
              <a:ext cx="1193800" cy="24130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</a:t>
              </a:r>
              <a:r>
                <a:rPr lang="en-US" sz="1100" dirty="0" err="1" smtClean="0"/>
                <a:t>Optimiz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7775" y="1404621"/>
              <a:ext cx="1193800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7775" y="1675765"/>
              <a:ext cx="1193800" cy="24193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Query Executor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Query Execution in Pivotal HAWQ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7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  <p:grpSp>
        <p:nvGrpSpPr>
          <p:cNvPr id="5" name="Group 108"/>
          <p:cNvGrpSpPr/>
          <p:nvPr/>
        </p:nvGrpSpPr>
        <p:grpSpPr>
          <a:xfrm>
            <a:off x="4811736" y="2409375"/>
            <a:ext cx="2054225" cy="2134050"/>
            <a:chOff x="2441575" y="2409375"/>
            <a:chExt cx="2054225" cy="2134050"/>
          </a:xfrm>
        </p:grpSpPr>
        <p:sp>
          <p:nvSpPr>
            <p:cNvPr id="110" name="Rectangle 109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7966" y="4221840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16187" y="2474207"/>
              <a:ext cx="1905000" cy="91303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Backend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6187" y="3439202"/>
              <a:ext cx="1905000" cy="732748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592387" y="384313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PXF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Gives you ability to read different data types from HDFS</a:t>
            </a:r>
          </a:p>
          <a:p>
            <a:pPr lvl="1"/>
            <a:r>
              <a:rPr lang="en-US" dirty="0" smtClean="0"/>
              <a:t>Text files, both compressed and uncompressed</a:t>
            </a:r>
            <a:endParaRPr lang="ru-RU" dirty="0" smtClean="0"/>
          </a:p>
          <a:p>
            <a:pPr lvl="1"/>
            <a:r>
              <a:rPr lang="en-US" dirty="0" err="1" smtClean="0"/>
              <a:t>Seqence</a:t>
            </a:r>
            <a:r>
              <a:rPr lang="en-US" dirty="0" smtClean="0"/>
              <a:t>-files</a:t>
            </a:r>
            <a:endParaRPr lang="ru-RU" dirty="0" smtClean="0"/>
          </a:p>
          <a:p>
            <a:pPr lvl="1"/>
            <a:r>
              <a:rPr lang="en-US" dirty="0" smtClean="0"/>
              <a:t>AVRO-files</a:t>
            </a:r>
            <a:endParaRPr lang="ru-RU" dirty="0" smtClean="0"/>
          </a:p>
          <a:p>
            <a:r>
              <a:rPr lang="en-US" dirty="0" smtClean="0"/>
              <a:t>Able to read data from external data sources</a:t>
            </a:r>
            <a:endParaRPr lang="ru-RU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Cassandra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Extensible API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2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</a:t>
              </a:r>
              <a:r>
                <a:rPr lang="en-US" sz="1100" dirty="0" smtClean="0"/>
                <a:t>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5817" y="1291626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5817" y="1291626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2751826" y="1547545"/>
            <a:ext cx="469960" cy="162697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554083" y="1561382"/>
            <a:ext cx="1777042" cy="159588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ru-RU" altLang="zh-CN" dirty="0" smtClean="0"/>
              <a:t>-</a:t>
            </a:r>
            <a:r>
              <a:rPr lang="en-US" altLang="zh-CN" dirty="0" smtClean="0"/>
              <a:t>on</a:t>
            </a:r>
            <a:r>
              <a:rPr lang="ru-RU" altLang="zh-CN" dirty="0" smtClean="0"/>
              <a:t>-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Solutions</a:t>
            </a:r>
            <a:endParaRPr lang="zh-CN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6184" y="817684"/>
            <a:ext cx="8616461" cy="272562"/>
          </a:xfrm>
          <a:prstGeom prst="rightArrow">
            <a:avLst>
              <a:gd name="adj1" fmla="val 50000"/>
              <a:gd name="adj2" fmla="val 11774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169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30772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5506" y="530465"/>
            <a:ext cx="91440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2008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559733"/>
            <a:ext cx="8410575" cy="2646484"/>
          </a:xfrm>
        </p:spPr>
        <p:txBody>
          <a:bodyPr/>
          <a:lstStyle/>
          <a:p>
            <a:r>
              <a:rPr lang="en-US" sz="2000" dirty="0" err="1" smtClean="0"/>
              <a:t>Hortonworks</a:t>
            </a:r>
            <a:r>
              <a:rPr lang="en-US" sz="2000" dirty="0" smtClean="0"/>
              <a:t> initiative</a:t>
            </a:r>
            <a:endParaRPr lang="ru-RU" sz="2000" dirty="0" smtClean="0"/>
          </a:p>
          <a:p>
            <a:pPr lvl="1"/>
            <a:r>
              <a:rPr lang="en-US" sz="1800" dirty="0" smtClean="0"/>
              <a:t>Consists of a number of steps to make Hive run 100x faster</a:t>
            </a:r>
            <a:endParaRPr lang="en-US" sz="1800" dirty="0" smtClean="0"/>
          </a:p>
          <a:p>
            <a:r>
              <a:rPr lang="en-US" sz="2000" dirty="0" err="1" smtClean="0"/>
              <a:t>Tez</a:t>
            </a:r>
            <a:r>
              <a:rPr lang="en-US" sz="2000" dirty="0" smtClean="0"/>
              <a:t> – solution to make Hive queries be translated to </a:t>
            </a:r>
            <a:r>
              <a:rPr lang="en-US" sz="2000" dirty="0" err="1" smtClean="0"/>
              <a:t>Tez</a:t>
            </a:r>
            <a:r>
              <a:rPr lang="en-US" sz="2000" dirty="0" smtClean="0"/>
              <a:t> jobs, which are simila</a:t>
            </a:r>
            <a:r>
              <a:rPr lang="en-US" sz="2000" dirty="0" smtClean="0"/>
              <a:t>r to Map-Reduce but may have arbitrary topology</a:t>
            </a:r>
          </a:p>
          <a:p>
            <a:r>
              <a:rPr lang="en-US" sz="2000" dirty="0" err="1" smtClean="0"/>
              <a:t>Optiq</a:t>
            </a:r>
            <a:r>
              <a:rPr lang="en-US" sz="2000" dirty="0" smtClean="0"/>
              <a:t> </a:t>
            </a:r>
            <a:r>
              <a:rPr lang="en-US" sz="2000" dirty="0" smtClean="0"/>
              <a:t>– cost-based </a:t>
            </a:r>
            <a:r>
              <a:rPr lang="en-US" sz="2000" dirty="0" smtClean="0"/>
              <a:t>query optimizer for Hive </a:t>
            </a:r>
            <a:r>
              <a:rPr lang="ru-RU" sz="2000" dirty="0" smtClean="0"/>
              <a:t>(</a:t>
            </a:r>
            <a:r>
              <a:rPr lang="en-US" sz="2000" dirty="0" smtClean="0"/>
              <a:t>technical preview ATM)</a:t>
            </a:r>
            <a:endParaRPr lang="ru-RU" sz="2000" dirty="0" smtClean="0"/>
          </a:p>
          <a:p>
            <a:r>
              <a:rPr lang="en-US" sz="2000" dirty="0" err="1" smtClean="0"/>
              <a:t>ORCFile</a:t>
            </a:r>
            <a:r>
              <a:rPr lang="en-US" sz="2000" dirty="0" smtClean="0"/>
              <a:t> – </a:t>
            </a:r>
            <a:r>
              <a:rPr lang="en-US" sz="2000" dirty="0" smtClean="0"/>
              <a:t>columnar storage format with adaptive compression and inline indexes</a:t>
            </a:r>
            <a:endParaRPr lang="ru-RU" sz="2000" dirty="0" smtClean="0"/>
          </a:p>
          <a:p>
            <a:r>
              <a:rPr lang="en-US" sz="2000" dirty="0" smtClean="0"/>
              <a:t>Hive-5317 – ACID </a:t>
            </a:r>
            <a:r>
              <a:rPr lang="en-US" sz="2000" dirty="0" smtClean="0"/>
              <a:t>and Update/Delete support (release at ~ 11.2014)</a:t>
            </a:r>
            <a:endParaRPr lang="ru-RU" sz="20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66012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658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9940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82290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22867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Stinger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6218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02.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5817" y="1291626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2751826" y="1547545"/>
            <a:ext cx="469960" cy="162697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554083" y="1561382"/>
            <a:ext cx="1777042" cy="159588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652769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229192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538" y="3225546"/>
            <a:ext cx="935255" cy="52254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653707" y="3230309"/>
            <a:ext cx="2565999" cy="574934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PXF Framework</a:t>
            </a:r>
            <a:endParaRPr lang="zh-CN" alt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5817" y="1291626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2751826" y="1547545"/>
            <a:ext cx="469960" cy="162697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554083" y="1561382"/>
            <a:ext cx="1777042" cy="159588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652769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229192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538" y="3225546"/>
            <a:ext cx="935255" cy="52254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653707" y="3230309"/>
            <a:ext cx="2565999" cy="574934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62717" y="3471508"/>
            <a:ext cx="0" cy="274320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766979" y="3485796"/>
            <a:ext cx="0" cy="274320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5817" y="1291626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2751826" y="1547545"/>
            <a:ext cx="469960" cy="162697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554083" y="1561382"/>
            <a:ext cx="1777042" cy="159588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652769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229192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538" y="3225546"/>
            <a:ext cx="935255" cy="52254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653707" y="3230309"/>
            <a:ext cx="2565999" cy="574934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62717" y="3471508"/>
            <a:ext cx="0" cy="274320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766979" y="3485796"/>
            <a:ext cx="0" cy="274320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762717" y="2881313"/>
            <a:ext cx="33" cy="559715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162385" y="2881313"/>
            <a:ext cx="33" cy="559715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416674" y="979171"/>
            <a:ext cx="1727200" cy="850899"/>
            <a:chOff x="6416674" y="979171"/>
            <a:chExt cx="1727200" cy="850899"/>
          </a:xfrm>
        </p:grpSpPr>
        <p:sp>
          <p:nvSpPr>
            <p:cNvPr id="19" name="Rectangle 18"/>
            <p:cNvSpPr/>
            <p:nvPr/>
          </p:nvSpPr>
          <p:spPr>
            <a:xfrm>
              <a:off x="6416674" y="979171"/>
              <a:ext cx="1727200" cy="8508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9074" y="1085850"/>
              <a:ext cx="1435100" cy="657225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NameNode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标题 2"/>
          <p:cNvSpPr txBox="1">
            <a:spLocks/>
          </p:cNvSpPr>
          <p:nvPr/>
        </p:nvSpPr>
        <p:spPr>
          <a:xfrm>
            <a:off x="330427" y="98653"/>
            <a:ext cx="8410575" cy="4603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PXF Framework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2" name="Left-Right Arrow 41"/>
          <p:cNvSpPr/>
          <p:nvPr/>
        </p:nvSpPr>
        <p:spPr>
          <a:xfrm>
            <a:off x="560510" y="210276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221743" y="762001"/>
            <a:ext cx="2616832" cy="1289537"/>
            <a:chOff x="1221743" y="762001"/>
            <a:chExt cx="2616832" cy="1289537"/>
          </a:xfrm>
        </p:grpSpPr>
        <p:grpSp>
          <p:nvGrpSpPr>
            <p:cNvPr id="4" name="Group 43"/>
            <p:cNvGrpSpPr/>
            <p:nvPr/>
          </p:nvGrpSpPr>
          <p:grpSpPr>
            <a:xfrm>
              <a:off x="1221743" y="762001"/>
              <a:ext cx="2616832" cy="1289537"/>
              <a:chOff x="1221743" y="762001"/>
              <a:chExt cx="2616832" cy="1289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21743" y="762001"/>
                <a:ext cx="2616832" cy="12895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80241" y="830579"/>
                <a:ext cx="2499836" cy="1165860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50000">
                    <a:schemeClr val="accent3">
                      <a:lumMod val="75000"/>
                    </a:schemeClr>
                  </a:gs>
                  <a:gs pos="100000">
                    <a:srgbClr val="9A3D0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HAWQ Master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46291" y="1146174"/>
                <a:ext cx="2367736" cy="24130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100000">
                    <a:srgbClr val="33928A"/>
                  </a:gs>
                </a:gsLst>
                <a:lin ang="5400000" scaled="0"/>
              </a:gra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PXF </a:t>
                </a:r>
                <a:r>
                  <a:rPr lang="en-US" sz="1100" dirty="0" err="1" smtClean="0"/>
                  <a:t>Fragmenter</a:t>
                </a:r>
                <a:endParaRPr lang="en-US" sz="11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346291" y="1452246"/>
              <a:ext cx="2368296" cy="2209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Mgr.</a:t>
              </a:r>
              <a:endParaRPr lang="en-US" sz="1100" dirty="0" smtClean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476375" y="1285875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8588" y="1259456"/>
            <a:ext cx="3105509" cy="8627"/>
          </a:xfrm>
          <a:prstGeom prst="straightConnector1">
            <a:avLst/>
          </a:prstGeom>
          <a:ln w="22225">
            <a:solidFill>
              <a:srgbClr val="FFFF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05817" y="1291626"/>
            <a:ext cx="0" cy="22860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2441575" y="2409375"/>
            <a:ext cx="2054225" cy="2134050"/>
            <a:chOff x="2441575" y="2409375"/>
            <a:chExt cx="2054225" cy="2134050"/>
          </a:xfrm>
        </p:grpSpPr>
        <p:sp>
          <p:nvSpPr>
            <p:cNvPr id="27" name="Rectangle 26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5009372" y="2409375"/>
            <a:ext cx="2054225" cy="2134050"/>
            <a:chOff x="2441575" y="2409375"/>
            <a:chExt cx="2054225" cy="2134050"/>
          </a:xfrm>
        </p:grpSpPr>
        <p:sp>
          <p:nvSpPr>
            <p:cNvPr id="54" name="Rectangle 53"/>
            <p:cNvSpPr/>
            <p:nvPr/>
          </p:nvSpPr>
          <p:spPr>
            <a:xfrm>
              <a:off x="2441575" y="2409375"/>
              <a:ext cx="2054225" cy="213405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7966" y="4247718"/>
              <a:ext cx="1901442" cy="262981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Local Spill Directory</a:t>
              </a:r>
              <a:endParaRPr lang="en-US" sz="11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187" y="2474206"/>
              <a:ext cx="1905000" cy="114888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HAWQ Segment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2387" y="2756933"/>
              <a:ext cx="1752600" cy="26916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Query Executor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16187" y="3657599"/>
              <a:ext cx="1905000" cy="557480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HDFS </a:t>
              </a:r>
              <a:r>
                <a:rPr lang="en-US" sz="1400" dirty="0" err="1" smtClean="0">
                  <a:solidFill>
                    <a:schemeClr val="accent1">
                      <a:lumMod val="50000"/>
                    </a:schemeClr>
                  </a:solidFill>
                </a:rPr>
                <a:t>Datanode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92387" y="3929397"/>
              <a:ext cx="1752600" cy="262080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Segment Directory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6551" y="3066791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Accessor</a:t>
              </a:r>
              <a:endParaRPr lang="en-US" sz="11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96551" y="3348786"/>
              <a:ext cx="1742535" cy="241302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PXF </a:t>
              </a:r>
              <a:r>
                <a:rPr lang="en-US" sz="1100" dirty="0" err="1" smtClean="0"/>
                <a:t>Fragmenter</a:t>
              </a:r>
              <a:endParaRPr lang="en-US" sz="1100" dirty="0" smtClean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2751826" y="1547545"/>
            <a:ext cx="469960" cy="162697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554083" y="1561382"/>
            <a:ext cx="1777042" cy="1595886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652769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229192" y="3219070"/>
            <a:ext cx="0" cy="548640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538" y="3225546"/>
            <a:ext cx="935255" cy="522541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653707" y="3230309"/>
            <a:ext cx="2565999" cy="574934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62717" y="3471508"/>
            <a:ext cx="0" cy="274320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766979" y="3485796"/>
            <a:ext cx="0" cy="274320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6762717" y="2881313"/>
            <a:ext cx="33" cy="559715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162385" y="2881313"/>
            <a:ext cx="33" cy="559715"/>
          </a:xfrm>
          <a:prstGeom prst="straightConnector1">
            <a:avLst/>
          </a:prstGeom>
          <a:ln w="22225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252902" y="2891516"/>
            <a:ext cx="1005840" cy="4084"/>
          </a:xfrm>
          <a:prstGeom prst="straightConnector1">
            <a:avLst/>
          </a:prstGeom>
          <a:ln w="22225">
            <a:solidFill>
              <a:srgbClr val="FFFF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99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Master server scaling – pool of master servers</a:t>
            </a:r>
          </a:p>
          <a:p>
            <a:r>
              <a:rPr lang="en-US" dirty="0" smtClean="0"/>
              <a:t>New native data storage formats and new native compression algorithms</a:t>
            </a:r>
          </a:p>
          <a:p>
            <a:r>
              <a:rPr lang="en-US" dirty="0" smtClean="0"/>
              <a:t>YARN as resource manager for HAWQ</a:t>
            </a:r>
          </a:p>
          <a:p>
            <a:r>
              <a:rPr lang="en-US" dirty="0" smtClean="0"/>
              <a:t>Dynamic segment allocation / decommission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454" y="1698906"/>
            <a:ext cx="6739995" cy="132959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ru-RU" altLang="zh-CN" dirty="0" smtClean="0"/>
              <a:t>-</a:t>
            </a:r>
            <a:r>
              <a:rPr lang="en-US" altLang="zh-CN" dirty="0" smtClean="0"/>
              <a:t>on</a:t>
            </a:r>
            <a:r>
              <a:rPr lang="ru-RU" altLang="zh-CN" dirty="0" smtClean="0"/>
              <a:t>-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Solutions</a:t>
            </a:r>
            <a:endParaRPr lang="zh-CN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6184" y="817684"/>
            <a:ext cx="8616461" cy="272562"/>
          </a:xfrm>
          <a:prstGeom prst="rightArrow">
            <a:avLst>
              <a:gd name="adj1" fmla="val 50000"/>
              <a:gd name="adj2" fmla="val 11774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169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30772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5506" y="530465"/>
            <a:ext cx="91440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2008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740879"/>
            <a:ext cx="8410575" cy="2646484"/>
          </a:xfrm>
        </p:spPr>
        <p:txBody>
          <a:bodyPr/>
          <a:lstStyle/>
          <a:p>
            <a:r>
              <a:rPr lang="en-US" sz="2000" dirty="0" smtClean="0"/>
              <a:t>Pivotal product</a:t>
            </a:r>
            <a:endParaRPr lang="ru-RU" sz="2000" dirty="0" smtClean="0"/>
          </a:p>
          <a:p>
            <a:pPr lvl="1"/>
            <a:r>
              <a:rPr lang="en-US" sz="1800" dirty="0" smtClean="0"/>
              <a:t>Greenplum MPP DBMS, ported to store data in HDFS</a:t>
            </a:r>
            <a:endParaRPr lang="ru-RU" sz="1800" dirty="0" smtClean="0"/>
          </a:p>
          <a:p>
            <a:pPr lvl="1"/>
            <a:r>
              <a:rPr lang="en-US" sz="1800" dirty="0" smtClean="0"/>
              <a:t>Written in C, query optimizer is rewritten for thi</a:t>
            </a:r>
            <a:r>
              <a:rPr lang="en-US" sz="1800" dirty="0" smtClean="0"/>
              <a:t>s solution (ORCA)</a:t>
            </a:r>
            <a:endParaRPr lang="en-US" sz="1800" dirty="0" smtClean="0"/>
          </a:p>
          <a:p>
            <a:r>
              <a:rPr lang="en-US" sz="2000" dirty="0" smtClean="0"/>
              <a:t>Supports ANSI SQL-92</a:t>
            </a:r>
            <a:r>
              <a:rPr lang="en-US" sz="2000" dirty="0" smtClean="0"/>
              <a:t> and</a:t>
            </a:r>
            <a:r>
              <a:rPr lang="en-US" sz="2000" dirty="0" smtClean="0"/>
              <a:t> analytic extensions from SQL-2003</a:t>
            </a:r>
            <a:endParaRPr lang="en-US" sz="2000" dirty="0" smtClean="0"/>
          </a:p>
          <a:p>
            <a:r>
              <a:rPr lang="en-US" sz="2000" dirty="0" smtClean="0"/>
              <a:t>Supports complex queries with correlated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, windo</a:t>
            </a:r>
            <a:r>
              <a:rPr lang="en-US" sz="2000" dirty="0" smtClean="0"/>
              <a:t>w functions and different joins</a:t>
            </a:r>
          </a:p>
          <a:p>
            <a:r>
              <a:rPr lang="en-US" sz="2000" dirty="0" smtClean="0"/>
              <a:t>Data is put on disk only if the process does not have enough memory</a:t>
            </a:r>
            <a:endParaRPr lang="en-US" sz="20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66012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658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9940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82290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22867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Stinger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6218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02.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84687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7451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HAWQ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0802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02.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ru-RU" altLang="zh-CN" dirty="0" smtClean="0"/>
              <a:t>-</a:t>
            </a:r>
            <a:r>
              <a:rPr lang="en-US" altLang="zh-CN" dirty="0" smtClean="0"/>
              <a:t>on</a:t>
            </a:r>
            <a:r>
              <a:rPr lang="ru-RU" altLang="zh-CN" dirty="0" smtClean="0"/>
              <a:t>-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Solutions</a:t>
            </a:r>
            <a:endParaRPr lang="zh-CN" alt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6184" y="817684"/>
            <a:ext cx="8616461" cy="272562"/>
          </a:xfrm>
          <a:prstGeom prst="rightArrow">
            <a:avLst>
              <a:gd name="adj1" fmla="val 50000"/>
              <a:gd name="adj2" fmla="val 11774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169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30772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5506" y="530465"/>
            <a:ext cx="914400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2008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689123"/>
            <a:ext cx="8410575" cy="2646484"/>
          </a:xfrm>
        </p:spPr>
        <p:txBody>
          <a:bodyPr/>
          <a:lstStyle/>
          <a:p>
            <a:r>
              <a:rPr lang="en-US" sz="2000" dirty="0" smtClean="0"/>
              <a:t>HP </a:t>
            </a:r>
            <a:r>
              <a:rPr lang="en-US" sz="2000" dirty="0" err="1" smtClean="0"/>
              <a:t>Vertica</a:t>
            </a:r>
            <a:endParaRPr lang="en-US" sz="2000" dirty="0" smtClean="0"/>
          </a:p>
          <a:p>
            <a:pPr lvl="1"/>
            <a:r>
              <a:rPr lang="en-US" sz="1600" dirty="0" smtClean="0"/>
              <a:t>Supports only </a:t>
            </a:r>
            <a:r>
              <a:rPr lang="en-US" sz="1600" dirty="0" err="1" smtClean="0"/>
              <a:t>MapR</a:t>
            </a:r>
            <a:r>
              <a:rPr lang="en-US" sz="1600" dirty="0" smtClean="0"/>
              <a:t> distribution as requires updatable storage</a:t>
            </a:r>
            <a:endParaRPr lang="ru-RU" sz="1600" dirty="0" smtClean="0"/>
          </a:p>
          <a:p>
            <a:pPr lvl="1"/>
            <a:r>
              <a:rPr lang="en-US" sz="1600" dirty="0" smtClean="0"/>
              <a:t>Supports ANSI </a:t>
            </a:r>
            <a:r>
              <a:rPr lang="en-US" sz="1600" dirty="0" smtClean="0"/>
              <a:t>SQL-92, SQL-2003</a:t>
            </a:r>
          </a:p>
          <a:p>
            <a:pPr lvl="1"/>
            <a:r>
              <a:rPr lang="en-US" sz="1600" dirty="0" smtClean="0"/>
              <a:t>Supports</a:t>
            </a:r>
            <a:r>
              <a:rPr lang="ru-RU" sz="1600" dirty="0" smtClean="0"/>
              <a:t> </a:t>
            </a:r>
            <a:r>
              <a:rPr lang="en-US" sz="1600" dirty="0" smtClean="0"/>
              <a:t>UPDATE/DELETE</a:t>
            </a:r>
          </a:p>
          <a:p>
            <a:pPr lvl="1"/>
            <a:r>
              <a:rPr lang="en-US" sz="1600" dirty="0" smtClean="0"/>
              <a:t>Officially announced as available in July’2014, no implementations yet</a:t>
            </a:r>
            <a:endParaRPr lang="ru-RU" sz="1600" dirty="0" smtClean="0"/>
          </a:p>
          <a:p>
            <a:r>
              <a:rPr lang="en-US" sz="2000" dirty="0" smtClean="0"/>
              <a:t>IBM </a:t>
            </a:r>
            <a:r>
              <a:rPr lang="en-US" sz="2000" dirty="0" err="1" smtClean="0"/>
              <a:t>BigSQL</a:t>
            </a:r>
            <a:r>
              <a:rPr lang="en-US" sz="2000" dirty="0" smtClean="0"/>
              <a:t> v3</a:t>
            </a:r>
            <a:endParaRPr lang="ru-RU" sz="2000" dirty="0" smtClean="0"/>
          </a:p>
          <a:p>
            <a:pPr lvl="1"/>
            <a:r>
              <a:rPr lang="en-US" sz="1600" dirty="0" smtClean="0"/>
              <a:t>IBM </a:t>
            </a:r>
            <a:r>
              <a:rPr lang="en-US" sz="1600" dirty="0" smtClean="0"/>
              <a:t>DB2 ported to store data in HDFS</a:t>
            </a:r>
            <a:endParaRPr lang="en-US" sz="1600" dirty="0" smtClean="0"/>
          </a:p>
          <a:p>
            <a:pPr lvl="1"/>
            <a:r>
              <a:rPr lang="en-US" sz="1600" dirty="0" smtClean="0"/>
              <a:t>Federated queries, good query optimizer, etc.</a:t>
            </a:r>
          </a:p>
          <a:p>
            <a:r>
              <a:rPr lang="en-US" sz="2000" dirty="0" smtClean="0"/>
              <a:t>Both solutions are similar to Pivotal HAWQ in general idea</a:t>
            </a:r>
            <a:endParaRPr lang="en-US" sz="20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66012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06589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Impala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9940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10.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82290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22867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Stinger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6218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02.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846874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7451" y="1151795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HAWQ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0802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02.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279406" y="826477"/>
            <a:ext cx="0" cy="36927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19983" y="1274883"/>
            <a:ext cx="1318846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Vertica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BigSQL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53334" y="530465"/>
            <a:ext cx="1052144" cy="342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05709" y="1081455"/>
            <a:ext cx="1802423" cy="668215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93171" y="2710967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78517" y="3171098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46279" y="4009304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3723" y="624254"/>
            <a:ext cx="2927839" cy="1222131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263034" y="1081455"/>
            <a:ext cx="1802423" cy="668215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Master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331048" y="624254"/>
            <a:ext cx="2927839" cy="1222131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15101" y="2242039"/>
            <a:ext cx="2291861" cy="232117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40363" y="2710967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K+1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525709" y="3171098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K+2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93471" y="4009304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2*K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162293" y="2242039"/>
            <a:ext cx="2291861" cy="232117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01161" y="4009304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69983" y="2242039"/>
            <a:ext cx="2291861" cy="232117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5400000">
            <a:off x="1855579" y="3493447"/>
            <a:ext cx="585457" cy="583281"/>
          </a:xfrm>
          <a:prstGeom prst="round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rot="5400000">
            <a:off x="4188467" y="3493447"/>
            <a:ext cx="585457" cy="583281"/>
          </a:xfrm>
          <a:prstGeom prst="round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 rot="5400000">
            <a:off x="7057685" y="3493447"/>
            <a:ext cx="585457" cy="583281"/>
          </a:xfrm>
          <a:prstGeom prst="round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25249" y="3030387"/>
            <a:ext cx="585457" cy="583281"/>
          </a:xfrm>
          <a:prstGeom prst="round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2" name="Straight Connector 51"/>
          <p:cNvCxnSpPr>
            <a:stCxn id="25" idx="2"/>
          </p:cNvCxnSpPr>
          <p:nvPr/>
        </p:nvCxnSpPr>
        <p:spPr>
          <a:xfrm>
            <a:off x="2237643" y="1846385"/>
            <a:ext cx="674" cy="19558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2"/>
          </p:cNvCxnSpPr>
          <p:nvPr/>
        </p:nvCxnSpPr>
        <p:spPr>
          <a:xfrm>
            <a:off x="6794968" y="1846385"/>
            <a:ext cx="4129" cy="20119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4" idx="0"/>
          </p:cNvCxnSpPr>
          <p:nvPr/>
        </p:nvCxnSpPr>
        <p:spPr>
          <a:xfrm flipH="1">
            <a:off x="7115914" y="2114901"/>
            <a:ext cx="2942" cy="127138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0" idx="0"/>
          </p:cNvCxnSpPr>
          <p:nvPr/>
        </p:nvCxnSpPr>
        <p:spPr>
          <a:xfrm flipH="1">
            <a:off x="4308224" y="2081242"/>
            <a:ext cx="115" cy="16079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6" idx="0"/>
          </p:cNvCxnSpPr>
          <p:nvPr/>
        </p:nvCxnSpPr>
        <p:spPr>
          <a:xfrm flipH="1">
            <a:off x="1861032" y="2075632"/>
            <a:ext cx="1427" cy="16640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589085" y="1925517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7102" y="1717952"/>
            <a:ext cx="1802423" cy="443384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HAWQ Master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83560" y="3862871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HAWQ </a:t>
            </a:r>
            <a:r>
              <a:rPr lang="en-US" dirty="0" err="1" smtClean="0"/>
              <a:t>Segm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32473" y="750919"/>
            <a:ext cx="2011680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45909" y="1717952"/>
            <a:ext cx="1802423" cy="490886"/>
          </a:xfrm>
          <a:prstGeom prst="round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9A3D0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HAWQ </a:t>
            </a:r>
            <a:r>
              <a:rPr lang="en-US" dirty="0" err="1" smtClean="0"/>
              <a:t>SBMstr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354866" y="750919"/>
            <a:ext cx="2011680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841" y="2814449"/>
            <a:ext cx="2291861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377749" y="3196637"/>
            <a:ext cx="585457" cy="583281"/>
          </a:xfrm>
          <a:prstGeom prst="round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25" idx="2"/>
          </p:cNvCxnSpPr>
          <p:nvPr/>
        </p:nvCxnSpPr>
        <p:spPr>
          <a:xfrm>
            <a:off x="1138313" y="2305399"/>
            <a:ext cx="1275" cy="249209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652740" y="1717952"/>
            <a:ext cx="1802423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NameNode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77259" y="750919"/>
            <a:ext cx="2011680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04280" y="1717952"/>
            <a:ext cx="1802423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SNameNode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99651" y="750919"/>
            <a:ext cx="2011680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00104" y="1205337"/>
            <a:ext cx="623863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ZK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817519" y="1205337"/>
            <a:ext cx="803972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QJM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753689" y="1205337"/>
            <a:ext cx="623863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ZK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71104" y="1205337"/>
            <a:ext cx="803972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QJM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554775" y="1205337"/>
            <a:ext cx="623863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ZK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372190" y="1205337"/>
            <a:ext cx="803972" cy="490886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QJM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83560" y="3326501"/>
            <a:ext cx="1802423" cy="410291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Datanode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92274" y="3862871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HAWQ </a:t>
            </a:r>
            <a:r>
              <a:rPr lang="en-US" dirty="0" err="1" smtClean="0"/>
              <a:t>Segm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147555" y="2814449"/>
            <a:ext cx="2291861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392274" y="3326501"/>
            <a:ext cx="1802423" cy="410291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Datanode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6748" y="3862871"/>
            <a:ext cx="1802423" cy="410291"/>
          </a:xfrm>
          <a:prstGeom prst="round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rgbClr val="33928A"/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HAWQ </a:t>
            </a:r>
            <a:r>
              <a:rPr lang="en-US" dirty="0" err="1" smtClean="0"/>
              <a:t>Segm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962029" y="2814449"/>
            <a:ext cx="2291861" cy="1554480"/>
          </a:xfrm>
          <a:prstGeom prst="roundRect">
            <a:avLst/>
          </a:prstGeom>
          <a:noFill/>
          <a:ln w="254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206748" y="3326501"/>
            <a:ext cx="1802423" cy="410291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Datanode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1" name="Straight Connector 70"/>
          <p:cNvCxnSpPr>
            <a:stCxn id="35" idx="2"/>
          </p:cNvCxnSpPr>
          <p:nvPr/>
        </p:nvCxnSpPr>
        <p:spPr>
          <a:xfrm flipH="1">
            <a:off x="3357349" y="2305399"/>
            <a:ext cx="3357" cy="276505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0" idx="2"/>
          </p:cNvCxnSpPr>
          <p:nvPr/>
        </p:nvCxnSpPr>
        <p:spPr>
          <a:xfrm flipH="1">
            <a:off x="5581934" y="2305399"/>
            <a:ext cx="1165" cy="269681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2"/>
          </p:cNvCxnSpPr>
          <p:nvPr/>
        </p:nvCxnSpPr>
        <p:spPr>
          <a:xfrm>
            <a:off x="7805491" y="2305399"/>
            <a:ext cx="1028" cy="26285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6" idx="0"/>
          </p:cNvCxnSpPr>
          <p:nvPr/>
        </p:nvCxnSpPr>
        <p:spPr>
          <a:xfrm flipH="1">
            <a:off x="7107960" y="2575080"/>
            <a:ext cx="2524" cy="239369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2" idx="0"/>
          </p:cNvCxnSpPr>
          <p:nvPr/>
        </p:nvCxnSpPr>
        <p:spPr>
          <a:xfrm flipH="1" flipV="1">
            <a:off x="4292221" y="2581904"/>
            <a:ext cx="1265" cy="232545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36" idx="0"/>
          </p:cNvCxnSpPr>
          <p:nvPr/>
        </p:nvCxnSpPr>
        <p:spPr>
          <a:xfrm>
            <a:off x="1883391" y="2581904"/>
            <a:ext cx="1381" cy="232545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589085" y="2436142"/>
            <a:ext cx="7833946" cy="263769"/>
          </a:xfrm>
          <a:prstGeom prst="leftRight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427" y="98653"/>
            <a:ext cx="8410575" cy="460375"/>
          </a:xfrm>
        </p:spPr>
        <p:txBody>
          <a:bodyPr/>
          <a:lstStyle/>
          <a:p>
            <a:r>
              <a:rPr lang="en-US" altLang="zh-CN" dirty="0" smtClean="0"/>
              <a:t>Pivotal HAWQ Components</a:t>
            </a:r>
            <a:endParaRPr lang="zh-CN" alt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95012" y="682819"/>
            <a:ext cx="4132604" cy="3839700"/>
            <a:chOff x="95012" y="696674"/>
            <a:chExt cx="4132604" cy="3839700"/>
          </a:xfrm>
        </p:grpSpPr>
        <p:sp>
          <p:nvSpPr>
            <p:cNvPr id="34" name="Rounded Rectangle 33"/>
            <p:cNvSpPr/>
            <p:nvPr/>
          </p:nvSpPr>
          <p:spPr>
            <a:xfrm>
              <a:off x="95012" y="696674"/>
              <a:ext cx="4132604" cy="3839700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HAWQ Master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4176" y="1422490"/>
              <a:ext cx="1943693" cy="87172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Parser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64176" y="2353859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Optimizer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4176" y="3284925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Executor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00808" y="1422490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Transaction Manager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00808" y="3284925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Manager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00808" y="2353859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Metadata Catalog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14397" y="682819"/>
            <a:ext cx="4132604" cy="3839700"/>
            <a:chOff x="95012" y="696674"/>
            <a:chExt cx="4132604" cy="3839700"/>
          </a:xfrm>
        </p:grpSpPr>
        <p:sp>
          <p:nvSpPr>
            <p:cNvPr id="60" name="Rounded Rectangle 59"/>
            <p:cNvSpPr/>
            <p:nvPr/>
          </p:nvSpPr>
          <p:spPr>
            <a:xfrm>
              <a:off x="95012" y="696674"/>
              <a:ext cx="4132604" cy="3839700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rgbClr val="9A3D0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HAWQ Standby Master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64176" y="1422490"/>
              <a:ext cx="1943693" cy="871729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  <a:alpha val="50000"/>
                  </a:schemeClr>
                </a:gs>
                <a:gs pos="50000">
                  <a:schemeClr val="accent5">
                    <a:lumMod val="50000"/>
                    <a:alpha val="50000"/>
                  </a:schemeClr>
                </a:gs>
                <a:gs pos="100000">
                  <a:srgbClr val="33928A">
                    <a:alpha val="50000"/>
                  </a:srgbClr>
                </a:gs>
              </a:gsLst>
              <a:lin ang="5400000" scaled="0"/>
            </a:gradFill>
            <a:ln w="254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Query Parser</a:t>
              </a:r>
              <a:endParaRPr lang="en-US" i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64176" y="2353859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  <a:alpha val="50000"/>
                  </a:schemeClr>
                </a:gs>
                <a:gs pos="50000">
                  <a:schemeClr val="accent5">
                    <a:lumMod val="50000"/>
                    <a:alpha val="50000"/>
                  </a:schemeClr>
                </a:gs>
                <a:gs pos="100000">
                  <a:srgbClr val="33928A">
                    <a:alpha val="50000"/>
                  </a:srgbClr>
                </a:gs>
              </a:gsLst>
              <a:lin ang="5400000" scaled="0"/>
            </a:gradFill>
            <a:ln w="254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Query Optimizer</a:t>
              </a:r>
              <a:endParaRPr lang="en-US" i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64176" y="3284925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  <a:alpha val="50000"/>
                  </a:schemeClr>
                </a:gs>
                <a:gs pos="50000">
                  <a:schemeClr val="accent5">
                    <a:lumMod val="50000"/>
                    <a:alpha val="50000"/>
                  </a:schemeClr>
                </a:gs>
                <a:gs pos="100000">
                  <a:srgbClr val="33928A">
                    <a:alpha val="50000"/>
                  </a:srgbClr>
                </a:gs>
              </a:gsLst>
              <a:lin ang="5400000" scaled="0"/>
            </a:gradFill>
            <a:ln w="254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Query Executor</a:t>
              </a:r>
              <a:endParaRPr lang="en-US" i="1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200808" y="1422490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  <a:alpha val="50000"/>
                  </a:schemeClr>
                </a:gs>
                <a:gs pos="50000">
                  <a:schemeClr val="accent5">
                    <a:lumMod val="50000"/>
                    <a:alpha val="50000"/>
                  </a:schemeClr>
                </a:gs>
                <a:gs pos="100000">
                  <a:srgbClr val="33928A">
                    <a:alpha val="50000"/>
                  </a:srgbClr>
                </a:gs>
              </a:gsLst>
              <a:lin ang="5400000" scaled="0"/>
            </a:gradFill>
            <a:ln w="254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Transaction Manager</a:t>
              </a:r>
              <a:endParaRPr lang="en-US" i="1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200808" y="3284925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  <a:alpha val="50000"/>
                  </a:schemeClr>
                </a:gs>
                <a:gs pos="50000">
                  <a:schemeClr val="accent5">
                    <a:lumMod val="50000"/>
                    <a:alpha val="50000"/>
                  </a:schemeClr>
                </a:gs>
                <a:gs pos="100000">
                  <a:srgbClr val="33928A">
                    <a:alpha val="50000"/>
                  </a:srgbClr>
                </a:gs>
              </a:gsLst>
              <a:lin ang="5400000" scaled="0"/>
            </a:gradFill>
            <a:ln w="25400"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Manager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200808" y="2353859"/>
              <a:ext cx="1943693" cy="87142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50000"/>
                  </a:schemeClr>
                </a:gs>
                <a:gs pos="100000">
                  <a:srgbClr val="33928A"/>
                </a:gs>
              </a:gsLst>
              <a:lin ang="5400000" scaled="0"/>
            </a:gra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Metadata Catalog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1" idx="3"/>
            <a:endCxn id="66" idx="1"/>
          </p:cNvCxnSpPr>
          <p:nvPr/>
        </p:nvCxnSpPr>
        <p:spPr>
          <a:xfrm>
            <a:off x="4144501" y="2775717"/>
            <a:ext cx="2875692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193818" y="2393679"/>
            <a:ext cx="912571" cy="788910"/>
          </a:xfrm>
          <a:prstGeom prst="round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WAL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replic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74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Pivotal_PPT_Template_16x9_internal_091713</Template>
  <TotalTime>4644</TotalTime>
  <Words>2291</Words>
  <Application>Microsoft Office PowerPoint</Application>
  <PresentationFormat>On-screen Show (16:9)</PresentationFormat>
  <Paragraphs>882</Paragraphs>
  <Slides>46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Pivotal_PPT_Template_16x9_internal_091713</vt:lpstr>
      <vt:lpstr>Custom Design</vt:lpstr>
      <vt:lpstr>Equation</vt:lpstr>
      <vt:lpstr>Pivotal HAWQ</vt:lpstr>
      <vt:lpstr>SQL-on-Hadoop Solutions</vt:lpstr>
      <vt:lpstr>SQL-on-Hadoop Solutions</vt:lpstr>
      <vt:lpstr>SQL-on-Hadoop Solutions</vt:lpstr>
      <vt:lpstr>SQL-on-Hadoop Solutions</vt:lpstr>
      <vt:lpstr>SQL-on-Hadoop Solutions</vt:lpstr>
      <vt:lpstr>Pivotal HAWQ Components</vt:lpstr>
      <vt:lpstr>Pivotal HAWQ Components</vt:lpstr>
      <vt:lpstr>Pivotal HAWQ Components</vt:lpstr>
      <vt:lpstr>Pivotal HAWQ Components</vt:lpstr>
      <vt:lpstr>Pivotal HAWQ Components</vt:lpstr>
      <vt:lpstr>Pivotal HAWQ Components</vt:lpstr>
      <vt:lpstr>Pivotal HAWQ Components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PXF Framework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Further Steps</vt:lpstr>
      <vt:lpstr>Questions?</vt:lpstr>
      <vt:lpstr>Slide 46</vt:lpstr>
    </vt:vector>
  </TitlesOfParts>
  <Company>Pivotal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HAWQ Internals</dc:title>
  <dc:creator>Alexey Grishchenko</dc:creator>
  <cp:lastModifiedBy>Aleksey.Grishchenko@emc.com</cp:lastModifiedBy>
  <cp:revision>24</cp:revision>
  <dcterms:created xsi:type="dcterms:W3CDTF">2013-09-17T23:55:58Z</dcterms:created>
  <dcterms:modified xsi:type="dcterms:W3CDTF">2014-09-29T14:09:30Z</dcterms:modified>
</cp:coreProperties>
</file>