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Cabin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34D6847-257F-4861-8251-24A4C8DD33AB}">
  <a:tblStyle styleId="{534D6847-257F-4861-8251-24A4C8DD33A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4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3.xml"/><Relationship Id="rId32" Type="http://schemas.openxmlformats.org/officeDocument/2006/relationships/font" Target="fonts/Roboto-italic.fntdata"/><Relationship Id="rId13" Type="http://schemas.openxmlformats.org/officeDocument/2006/relationships/slide" Target="slides/slide6.xml"/><Relationship Id="rId35" Type="http://schemas.openxmlformats.org/officeDocument/2006/relationships/font" Target="fonts/Cabin-bold.fntdata"/><Relationship Id="rId12" Type="http://schemas.openxmlformats.org/officeDocument/2006/relationships/slide" Target="slides/slide5.xml"/><Relationship Id="rId34" Type="http://schemas.openxmlformats.org/officeDocument/2006/relationships/font" Target="fonts/Cabin-regular.fntdata"/><Relationship Id="rId15" Type="http://schemas.openxmlformats.org/officeDocument/2006/relationships/slide" Target="slides/slide8.xml"/><Relationship Id="rId37" Type="http://schemas.openxmlformats.org/officeDocument/2006/relationships/font" Target="fonts/Cabin-boldItalic.fntdata"/><Relationship Id="rId14" Type="http://schemas.openxmlformats.org/officeDocument/2006/relationships/slide" Target="slides/slide7.xml"/><Relationship Id="rId36" Type="http://schemas.openxmlformats.org/officeDocument/2006/relationships/font" Target="fonts/Cabin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db.docs.pivotal.io/200/hawq/pxf/PXFExternalTableandAPIReference.html#fragmenter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db.docs.pivotal.io/200/hawq/pxf/PXFExternalTableandAPIReference.html#fragmenter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db.docs.pivotal.io/200/hawq/pxf/PXFExternalTableandAPIReference.html#fragmenter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db.docs.pivotal.io/200/hawq/pxf/PXFExternalTableandAPIReference.html#fragmenter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http://hdb.docs.pivotal.io/200/hawq/pxf/PXFExternalTableandAPIReference.html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sequenceFile is also writable.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pxf: bridgeOutputBuilder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http://hdb.docs.pivotal.io/200/hawq/pxf/PXFExternalTableandAPIReference.html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sequenceFile is also writable.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pxf: bridgeOutputBuilder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http://hdb.docs.pivotal.io/200/hawq/pxf/PXFExternalTableandAPIReference.html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sequenceFile is also writable.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pxf: bridgeOutputBuilder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http://hdb.docs.pivotal.io/200/hawq/pxf/PXFExternalTableandAPIReference.html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sequenceFile is also writable.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pxf: bridgeOutputBuilder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People still favor SQL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More data (unstructured) move to Hadoop ecosystem, unmanaged by HAWQ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Years of SQL works to be preserved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Performance, Parallelism, Efficiency, Convenience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Should avoid copy/import/export (ETL)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Parallelism - leverage HAWQ’s design and architecture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Extensible - users can develop their own PXF plugins to support various file and storage formats and get the benefits of RDBMS query engine in HAWQ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Query Efficiency - pre-process the data base on predicates (push-down filters)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US"/>
              <a:t>Hadoop Ecosystem - java interface, use Hadoop API, integrate with other systems based on hadoop or naturally fit into the interfaces.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Tomcat - originally was tcServer (pivotal’s commercial release of tomcat)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Native Tables: user defines the tables in DBMS, database creates data files on Hadoop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External Tables: user has files residing in HDFS first, looking for a way to make database (HAWQ) recognize it and query as a database file.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-Light Yellow: HAWQ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-Light Blue: Hadoop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-Purple: HBase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</a:rPr>
              <a:t>3&amp;4 are not required at the moment, because we assume pxf is installed on all nodes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</a:rPr>
              <a:t>It will be needed in the future design with Zookeeper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</a:rPr>
              <a:t>3&amp;4 are not required at the moment, because we assume pxf is installed on all nodes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212121"/>
                </a:solidFill>
                <a:highlight>
                  <a:srgbClr val="FFFFFF"/>
                </a:highlight>
              </a:rPr>
              <a:t>It will be needed in the future design with Zookeeper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4889333"/>
            <a:ext cx="8604000" cy="2541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8925" lIns="58925" rIns="58925" tIns="58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:\Users\sdunn\Documents\Pivotal Corporate\presentation\Misc Assets\icon-hawq.png"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11138" y="4861729"/>
            <a:ext cx="254100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892968" y="2652117"/>
            <a:ext cx="7358099" cy="596099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892968" y="863947"/>
            <a:ext cx="7358099" cy="1741199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92968" y="133945"/>
            <a:ext cx="7358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92968" y="1460003"/>
            <a:ext cx="7358100" cy="301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-76200" lvl="0" marL="5461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1pPr>
            <a:lvl2pPr indent="-76200" lvl="1" marL="8255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2pPr>
            <a:lvl3pPr indent="-76200" lvl="2" marL="1117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3pPr>
            <a:lvl4pPr indent="-76200" lvl="3" marL="13970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4pPr>
            <a:lvl5pPr indent="-76200" lvl="4" marL="16891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5pPr>
            <a:lvl6pPr indent="-76200" lvl="5" marL="19685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6pPr>
            <a:lvl7pPr indent="-63500" lvl="6" marL="25400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7pPr>
            <a:lvl8pPr indent="-76200" lvl="7" marL="3403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8pPr>
            <a:lvl9pPr indent="-63500" lvl="8" marL="4546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892968" y="133945"/>
            <a:ext cx="7358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892968" y="1460003"/>
            <a:ext cx="7358100" cy="301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-76200" lvl="0" marL="5461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1pPr>
            <a:lvl2pPr indent="-76200" lvl="1" marL="8255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2pPr>
            <a:lvl3pPr indent="-76200" lvl="2" marL="1117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3pPr>
            <a:lvl4pPr indent="-76200" lvl="3" marL="13970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4pPr>
            <a:lvl5pPr indent="-76200" lvl="4" marL="16891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5pPr>
            <a:lvl6pPr indent="-76200" lvl="5" marL="19685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6pPr>
            <a:lvl7pPr indent="-63500" lvl="6" marL="25400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7pPr>
            <a:lvl8pPr indent="-76200" lvl="7" marL="3403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8pPr>
            <a:lvl9pPr indent="-63500" lvl="8" marL="4546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pache/incubator-hawq/blob/master/src/backend/access/external/libchurl.c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ntray.com/big-data/maven/pxf-plugins/vie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ocs-hdb-review.cfapps.io/201/hawq/pxf/HawqExtensionFrameworkPXF.html" TargetMode="External"/><Relationship Id="rId4" Type="http://schemas.openxmlformats.org/officeDocument/2006/relationships/hyperlink" Target="cwiki.apache.org/confluence/display/HAWQ/PXF" TargetMode="External"/><Relationship Id="rId5" Type="http://schemas.openxmlformats.org/officeDocument/2006/relationships/hyperlink" Target="http://hawq.incubator.apache.org/docs/pxf/javadoc" TargetMode="External"/><Relationship Id="rId6" Type="http://schemas.openxmlformats.org/officeDocument/2006/relationships/hyperlink" Target="mailto:dev@hawq.incubator.apache.org" TargetMode="External"/><Relationship Id="rId7" Type="http://schemas.openxmlformats.org/officeDocument/2006/relationships/hyperlink" Target="mailto:user@hawq.incubator.apache.or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image" Target="../media/image03.png"/><Relationship Id="rId6" Type="http://schemas.openxmlformats.org/officeDocument/2006/relationships/image" Target="../media/image05.png"/><Relationship Id="rId7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Relationship Id="rId6" Type="http://schemas.openxmlformats.org/officeDocument/2006/relationships/image" Target="../media/image03.png"/><Relationship Id="rId7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2911175" y="4452400"/>
            <a:ext cx="3260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Shivram Mani (HAWQ UD)</a:t>
            </a:r>
          </a:p>
        </p:txBody>
      </p:sp>
      <p:sp>
        <p:nvSpPr>
          <p:cNvPr id="24" name="Shape 24"/>
          <p:cNvSpPr txBox="1"/>
          <p:nvPr>
            <p:ph idx="4294967295" type="body"/>
          </p:nvPr>
        </p:nvSpPr>
        <p:spPr>
          <a:xfrm>
            <a:off x="1509150" y="1271250"/>
            <a:ext cx="64425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rIns="32750" tIns="32750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 sz="4000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PXF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Pivotal Extension Framework</a:t>
            </a:r>
            <a:r>
              <a:rPr b="1" lang="en-US" sz="3600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>
              <a:solidFill>
                <a:srgbClr val="134F5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37466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387350" lvl="0" marL="91440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US" sz="2000">
                <a:solidFill>
                  <a:srgbClr val="37466D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193675" y="759950"/>
            <a:ext cx="82854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oboto"/>
              <a:buAutoNum type="arabicPeriod"/>
            </a:pPr>
            <a:r>
              <a:rPr b="1" lang="en-US" sz="2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Fragments (Partition Data)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oboto"/>
              <a:buAutoNum type="arabicPeriod"/>
            </a:pPr>
            <a:r>
              <a:rPr b="1" i="1" lang="en-US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Fragment Distribution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oboto"/>
              <a:buAutoNum type="arabicPeriod"/>
            </a:pPr>
            <a:r>
              <a:rPr b="1" i="1" lang="en-US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Reading Data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93675" y="116600"/>
            <a:ext cx="7673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HAWQ Bridge - Deep Dive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4294967295" type="title"/>
          </p:nvPr>
        </p:nvSpPr>
        <p:spPr>
          <a:xfrm>
            <a:off x="399675" y="133950"/>
            <a:ext cx="7851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1 - Get Fragments</a:t>
            </a:r>
          </a:p>
        </p:txBody>
      </p:sp>
      <p:sp>
        <p:nvSpPr>
          <p:cNvPr id="210" name="Shape 210"/>
          <p:cNvSpPr txBox="1"/>
          <p:nvPr>
            <p:ph idx="4294967295" type="body"/>
          </p:nvPr>
        </p:nvSpPr>
        <p:spPr>
          <a:xfrm>
            <a:off x="77975" y="1460000"/>
            <a:ext cx="81732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190500" lvl="0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location: </a:t>
            </a:r>
            <a:r>
              <a:rPr i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https://github.com/apache/incubator-hawq/blob/master/src/backend/access/external/hd_work_mgr.c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5461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by optimizer (createplan.c)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5461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Gets fragments from PXF for the given location specified in the table, using Fragmenter.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4294967295" type="title"/>
          </p:nvPr>
        </p:nvSpPr>
        <p:spPr>
          <a:xfrm>
            <a:off x="332800" y="133950"/>
            <a:ext cx="8114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</a:t>
            </a: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Fragments Distribution</a:t>
            </a:r>
          </a:p>
        </p:txBody>
      </p:sp>
      <p:sp>
        <p:nvSpPr>
          <p:cNvPr id="216" name="Shape 216"/>
          <p:cNvSpPr txBox="1"/>
          <p:nvPr>
            <p:ph idx="4294967295" type="body"/>
          </p:nvPr>
        </p:nvSpPr>
        <p:spPr>
          <a:xfrm>
            <a:off x="332800" y="1299275"/>
            <a:ext cx="79185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2540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location: </a:t>
            </a:r>
            <a:r>
              <a:rPr i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hd_work_mgr.c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 mapping of the fragments for each segment.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Trying to maximize both parallelism and locality:</a:t>
            </a:r>
          </a:p>
          <a:p>
            <a:pPr indent="-25400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Splitting the load between all participating segments (determined by GUC).</a:t>
            </a:r>
          </a:p>
          <a:p>
            <a:pPr indent="-25400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Assigning fragments to segments with a replica on the same host.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653653" y="2102941"/>
            <a:ext cx="892800" cy="669600"/>
          </a:xfrm>
          <a:prstGeom prst="roundRect">
            <a:avLst>
              <a:gd fmla="val 324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DN1</a:t>
            </a:r>
          </a:p>
        </p:txBody>
      </p:sp>
      <p:sp>
        <p:nvSpPr>
          <p:cNvPr id="222" name="Shape 222"/>
          <p:cNvSpPr/>
          <p:nvPr/>
        </p:nvSpPr>
        <p:spPr>
          <a:xfrm>
            <a:off x="2377082" y="2102941"/>
            <a:ext cx="892800" cy="669600"/>
          </a:xfrm>
          <a:prstGeom prst="roundRect">
            <a:avLst>
              <a:gd fmla="val 324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DN2</a:t>
            </a:r>
          </a:p>
        </p:txBody>
      </p:sp>
      <p:sp>
        <p:nvSpPr>
          <p:cNvPr id="223" name="Shape 223"/>
          <p:cNvSpPr/>
          <p:nvPr/>
        </p:nvSpPr>
        <p:spPr>
          <a:xfrm>
            <a:off x="4082653" y="2102941"/>
            <a:ext cx="892800" cy="669600"/>
          </a:xfrm>
          <a:prstGeom prst="roundRect">
            <a:avLst>
              <a:gd fmla="val 324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DN3</a:t>
            </a:r>
          </a:p>
        </p:txBody>
      </p:sp>
      <p:sp>
        <p:nvSpPr>
          <p:cNvPr id="224" name="Shape 224"/>
          <p:cNvSpPr/>
          <p:nvPr/>
        </p:nvSpPr>
        <p:spPr>
          <a:xfrm>
            <a:off x="5797153" y="2102941"/>
            <a:ext cx="892800" cy="669600"/>
          </a:xfrm>
          <a:prstGeom prst="roundRect">
            <a:avLst>
              <a:gd fmla="val 324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DN4</a:t>
            </a:r>
          </a:p>
        </p:txBody>
      </p:sp>
      <p:sp>
        <p:nvSpPr>
          <p:cNvPr id="225" name="Shape 225"/>
          <p:cNvSpPr/>
          <p:nvPr/>
        </p:nvSpPr>
        <p:spPr>
          <a:xfrm>
            <a:off x="600075" y="3388816"/>
            <a:ext cx="892800" cy="669600"/>
          </a:xfrm>
          <a:prstGeom prst="roundRect">
            <a:avLst>
              <a:gd fmla="val 3240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HAWQ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master</a:t>
            </a:r>
          </a:p>
        </p:txBody>
      </p:sp>
      <p:sp>
        <p:nvSpPr>
          <p:cNvPr id="226" name="Shape 226"/>
          <p:cNvSpPr/>
          <p:nvPr/>
        </p:nvSpPr>
        <p:spPr>
          <a:xfrm>
            <a:off x="2377082" y="3388816"/>
            <a:ext cx="892800" cy="669600"/>
          </a:xfrm>
          <a:prstGeom prst="roundRect">
            <a:avLst>
              <a:gd fmla="val 3240" name="adj"/>
            </a:avLst>
          </a:prstGeom>
          <a:solidFill>
            <a:srgbClr val="003C5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NN</a:t>
            </a:r>
          </a:p>
        </p:txBody>
      </p:sp>
      <p:sp>
        <p:nvSpPr>
          <p:cNvPr id="227" name="Shape 227"/>
          <p:cNvSpPr/>
          <p:nvPr/>
        </p:nvSpPr>
        <p:spPr>
          <a:xfrm>
            <a:off x="5788223" y="1814958"/>
            <a:ext cx="455400" cy="294600"/>
          </a:xfrm>
          <a:prstGeom prst="roundRect">
            <a:avLst>
              <a:gd fmla="val 7363" name="adj"/>
            </a:avLst>
          </a:prstGeom>
          <a:solidFill>
            <a:srgbClr val="AE00F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pxf</a:t>
            </a:r>
          </a:p>
        </p:txBody>
      </p:sp>
      <p:sp>
        <p:nvSpPr>
          <p:cNvPr id="228" name="Shape 228"/>
          <p:cNvSpPr/>
          <p:nvPr/>
        </p:nvSpPr>
        <p:spPr>
          <a:xfrm>
            <a:off x="4082653" y="1814958"/>
            <a:ext cx="455400" cy="294600"/>
          </a:xfrm>
          <a:prstGeom prst="roundRect">
            <a:avLst>
              <a:gd fmla="val 7363" name="adj"/>
            </a:avLst>
          </a:prstGeom>
          <a:solidFill>
            <a:srgbClr val="AE00F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pxf</a:t>
            </a:r>
          </a:p>
        </p:txBody>
      </p:sp>
      <p:sp>
        <p:nvSpPr>
          <p:cNvPr id="229" name="Shape 229"/>
          <p:cNvSpPr/>
          <p:nvPr/>
        </p:nvSpPr>
        <p:spPr>
          <a:xfrm>
            <a:off x="2377082" y="1814958"/>
            <a:ext cx="455400" cy="294600"/>
          </a:xfrm>
          <a:prstGeom prst="roundRect">
            <a:avLst>
              <a:gd fmla="val 7363" name="adj"/>
            </a:avLst>
          </a:prstGeom>
          <a:solidFill>
            <a:srgbClr val="AE00F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pxf</a:t>
            </a:r>
          </a:p>
        </p:txBody>
      </p:sp>
      <p:sp>
        <p:nvSpPr>
          <p:cNvPr id="230" name="Shape 230"/>
          <p:cNvSpPr/>
          <p:nvPr/>
        </p:nvSpPr>
        <p:spPr>
          <a:xfrm>
            <a:off x="671512" y="1814958"/>
            <a:ext cx="455400" cy="294600"/>
          </a:xfrm>
          <a:prstGeom prst="roundRect">
            <a:avLst>
              <a:gd fmla="val 7363" name="adj"/>
            </a:avLst>
          </a:prstGeom>
          <a:solidFill>
            <a:srgbClr val="AE00F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pxf</a:t>
            </a:r>
          </a:p>
        </p:txBody>
      </p:sp>
      <p:sp>
        <p:nvSpPr>
          <p:cNvPr id="231" name="Shape 231"/>
          <p:cNvSpPr/>
          <p:nvPr/>
        </p:nvSpPr>
        <p:spPr>
          <a:xfrm>
            <a:off x="1555551" y="2102941"/>
            <a:ext cx="455400" cy="341700"/>
          </a:xfrm>
          <a:prstGeom prst="roundRect">
            <a:avLst>
              <a:gd fmla="val 6352" name="adj"/>
            </a:avLst>
          </a:prstGeom>
          <a:solidFill>
            <a:srgbClr val="FF766F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HAWQ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seg1</a:t>
            </a:r>
          </a:p>
        </p:txBody>
      </p:sp>
      <p:sp>
        <p:nvSpPr>
          <p:cNvPr id="232" name="Shape 232"/>
          <p:cNvSpPr/>
          <p:nvPr/>
        </p:nvSpPr>
        <p:spPr>
          <a:xfrm>
            <a:off x="2377082" y="3094136"/>
            <a:ext cx="455400" cy="294600"/>
          </a:xfrm>
          <a:prstGeom prst="roundRect">
            <a:avLst>
              <a:gd fmla="val 7363" name="adj"/>
            </a:avLst>
          </a:prstGeom>
          <a:solidFill>
            <a:srgbClr val="AE00F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pxf</a:t>
            </a:r>
          </a:p>
        </p:txBody>
      </p:sp>
      <p:sp>
        <p:nvSpPr>
          <p:cNvPr id="233" name="Shape 233"/>
          <p:cNvSpPr/>
          <p:nvPr/>
        </p:nvSpPr>
        <p:spPr>
          <a:xfrm>
            <a:off x="3278981" y="2102941"/>
            <a:ext cx="455400" cy="341700"/>
          </a:xfrm>
          <a:prstGeom prst="roundRect">
            <a:avLst>
              <a:gd fmla="val 6352" name="adj"/>
            </a:avLst>
          </a:prstGeom>
          <a:solidFill>
            <a:srgbClr val="FF766F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HAWQ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seg2</a:t>
            </a:r>
          </a:p>
        </p:txBody>
      </p:sp>
      <p:sp>
        <p:nvSpPr>
          <p:cNvPr id="234" name="Shape 234"/>
          <p:cNvSpPr/>
          <p:nvPr/>
        </p:nvSpPr>
        <p:spPr>
          <a:xfrm>
            <a:off x="4966692" y="2102941"/>
            <a:ext cx="455400" cy="341700"/>
          </a:xfrm>
          <a:prstGeom prst="roundRect">
            <a:avLst>
              <a:gd fmla="val 6352" name="adj"/>
            </a:avLst>
          </a:prstGeom>
          <a:solidFill>
            <a:srgbClr val="FF766F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HAWQ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seg3</a:t>
            </a:r>
          </a:p>
        </p:txBody>
      </p:sp>
      <p:sp>
        <p:nvSpPr>
          <p:cNvPr id="235" name="Shape 235"/>
          <p:cNvSpPr/>
          <p:nvPr/>
        </p:nvSpPr>
        <p:spPr>
          <a:xfrm>
            <a:off x="3278981" y="3716982"/>
            <a:ext cx="455400" cy="321600"/>
          </a:xfrm>
          <a:prstGeom prst="roundRect">
            <a:avLst>
              <a:gd fmla="val 6750" name="adj"/>
            </a:avLst>
          </a:prstGeom>
          <a:solidFill>
            <a:srgbClr val="2E6FFD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HBase master</a:t>
            </a:r>
          </a:p>
        </p:txBody>
      </p:sp>
      <p:sp>
        <p:nvSpPr>
          <p:cNvPr id="236" name="Shape 236"/>
          <p:cNvSpPr/>
          <p:nvPr/>
        </p:nvSpPr>
        <p:spPr>
          <a:xfrm>
            <a:off x="2430660" y="2611933"/>
            <a:ext cx="205500" cy="160800"/>
          </a:xfrm>
          <a:prstGeom prst="ellipse">
            <a:avLst/>
          </a:prstGeom>
          <a:solidFill>
            <a:srgbClr val="66B13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145160" y="2611933"/>
            <a:ext cx="205500" cy="160800"/>
          </a:xfrm>
          <a:prstGeom prst="ellipse">
            <a:avLst/>
          </a:prstGeom>
          <a:solidFill>
            <a:srgbClr val="66B13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43200" y="2611933"/>
            <a:ext cx="205500" cy="160800"/>
          </a:xfrm>
          <a:prstGeom prst="ellipse">
            <a:avLst/>
          </a:prstGeom>
          <a:solidFill>
            <a:srgbClr val="FFFF33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5922168" y="2611933"/>
            <a:ext cx="205500" cy="160800"/>
          </a:xfrm>
          <a:prstGeom prst="ellipse">
            <a:avLst/>
          </a:prstGeom>
          <a:solidFill>
            <a:srgbClr val="FFFF33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046809" y="2611933"/>
            <a:ext cx="205500" cy="160800"/>
          </a:xfrm>
          <a:prstGeom prst="ellipse">
            <a:avLst/>
          </a:prstGeom>
          <a:solidFill>
            <a:srgbClr val="A4080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6225778" y="2611933"/>
            <a:ext cx="205500" cy="160800"/>
          </a:xfrm>
          <a:prstGeom prst="ellipse">
            <a:avLst/>
          </a:prstGeom>
          <a:solidFill>
            <a:srgbClr val="A4080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4752379" y="3187898"/>
            <a:ext cx="3054000" cy="16476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877395" y="3388816"/>
            <a:ext cx="205500" cy="160800"/>
          </a:xfrm>
          <a:prstGeom prst="ellipse">
            <a:avLst/>
          </a:prstGeom>
          <a:solidFill>
            <a:srgbClr val="66B13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877395" y="3743771"/>
            <a:ext cx="205500" cy="160800"/>
          </a:xfrm>
          <a:prstGeom prst="ellipse">
            <a:avLst/>
          </a:prstGeom>
          <a:solidFill>
            <a:srgbClr val="FFFF33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4877395" y="4098726"/>
            <a:ext cx="205500" cy="160800"/>
          </a:xfrm>
          <a:prstGeom prst="ellipse">
            <a:avLst/>
          </a:prstGeom>
          <a:solidFill>
            <a:srgbClr val="CE3B0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5183237" y="3268265"/>
            <a:ext cx="2541599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HBase1, HBase2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207793" y="3596431"/>
            <a:ext cx="2540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HBase1, HBase3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189934" y="3984873"/>
            <a:ext cx="2540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HBase1, HBase2</a:t>
            </a:r>
          </a:p>
        </p:txBody>
      </p:sp>
      <p:sp>
        <p:nvSpPr>
          <p:cNvPr id="249" name="Shape 249"/>
          <p:cNvSpPr/>
          <p:nvPr/>
        </p:nvSpPr>
        <p:spPr>
          <a:xfrm>
            <a:off x="4895254" y="4500562"/>
            <a:ext cx="205500" cy="160800"/>
          </a:xfrm>
          <a:prstGeom prst="ellipse">
            <a:avLst/>
          </a:prstGeom>
          <a:solidFill>
            <a:srgbClr val="A4080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225653" y="4366617"/>
            <a:ext cx="2540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HBase1, HBase3</a:t>
            </a:r>
          </a:p>
        </p:txBody>
      </p:sp>
      <p:sp>
        <p:nvSpPr>
          <p:cNvPr id="251" name="Shape 251"/>
          <p:cNvSpPr/>
          <p:nvPr/>
        </p:nvSpPr>
        <p:spPr>
          <a:xfrm>
            <a:off x="3028950" y="2102941"/>
            <a:ext cx="205500" cy="160800"/>
          </a:xfrm>
          <a:prstGeom prst="ellipse">
            <a:avLst/>
          </a:prstGeom>
          <a:solidFill>
            <a:srgbClr val="FF5308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466629" y="2611933"/>
            <a:ext cx="205500" cy="160800"/>
          </a:xfrm>
          <a:prstGeom prst="ellipse">
            <a:avLst/>
          </a:prstGeom>
          <a:solidFill>
            <a:srgbClr val="FF5308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3278981" y="2464593"/>
            <a:ext cx="455400" cy="395100"/>
          </a:xfrm>
          <a:prstGeom prst="roundRect">
            <a:avLst>
              <a:gd fmla="val 6352" name="adj"/>
            </a:avLst>
          </a:prstGeom>
          <a:solidFill>
            <a:srgbClr val="2E6FFD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HBase regsion server1</a:t>
            </a:r>
          </a:p>
        </p:txBody>
      </p:sp>
      <p:sp>
        <p:nvSpPr>
          <p:cNvPr id="254" name="Shape 254"/>
          <p:cNvSpPr/>
          <p:nvPr/>
        </p:nvSpPr>
        <p:spPr>
          <a:xfrm>
            <a:off x="4966692" y="2464593"/>
            <a:ext cx="455400" cy="395100"/>
          </a:xfrm>
          <a:prstGeom prst="roundRect">
            <a:avLst>
              <a:gd fmla="val 6352" name="adj"/>
            </a:avLst>
          </a:prstGeom>
          <a:solidFill>
            <a:srgbClr val="2E6FFD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HBase regsion server2</a:t>
            </a:r>
          </a:p>
        </p:txBody>
      </p:sp>
      <p:sp>
        <p:nvSpPr>
          <p:cNvPr id="255" name="Shape 255"/>
          <p:cNvSpPr/>
          <p:nvPr/>
        </p:nvSpPr>
        <p:spPr>
          <a:xfrm>
            <a:off x="6707981" y="2464593"/>
            <a:ext cx="455400" cy="395100"/>
          </a:xfrm>
          <a:prstGeom prst="roundRect">
            <a:avLst>
              <a:gd fmla="val 6352" name="adj"/>
            </a:avLst>
          </a:prstGeom>
          <a:solidFill>
            <a:srgbClr val="2E6FFD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HBase regsion server3</a:t>
            </a:r>
          </a:p>
        </p:txBody>
      </p:sp>
      <p:sp>
        <p:nvSpPr>
          <p:cNvPr id="256" name="Shape 256"/>
          <p:cNvSpPr/>
          <p:nvPr/>
        </p:nvSpPr>
        <p:spPr>
          <a:xfrm>
            <a:off x="1859160" y="2357437"/>
            <a:ext cx="205500" cy="160800"/>
          </a:xfrm>
          <a:prstGeom prst="ellipse">
            <a:avLst/>
          </a:prstGeom>
          <a:solidFill>
            <a:srgbClr val="66B132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636168" y="2357437"/>
            <a:ext cx="205500" cy="160800"/>
          </a:xfrm>
          <a:prstGeom prst="ellipse">
            <a:avLst/>
          </a:prstGeom>
          <a:solidFill>
            <a:srgbClr val="FFFF33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5323879" y="2310556"/>
            <a:ext cx="205500" cy="160800"/>
          </a:xfrm>
          <a:prstGeom prst="ellipse">
            <a:avLst/>
          </a:prstGeom>
          <a:solidFill>
            <a:srgbClr val="FF5308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3707606" y="2357437"/>
            <a:ext cx="205500" cy="160800"/>
          </a:xfrm>
          <a:prstGeom prst="ellipse">
            <a:avLst/>
          </a:prstGeom>
          <a:solidFill>
            <a:srgbClr val="A40800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53653" y="4165699"/>
            <a:ext cx="2286000" cy="910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seg1 - </a:t>
            </a:r>
            <a:r>
              <a:rPr b="0" i="0" lang="en-US" sz="1500" u="none" cap="none" strike="noStrike">
                <a:solidFill>
                  <a:srgbClr val="558E28"/>
                </a:solidFill>
                <a:latin typeface="Cabin"/>
                <a:ea typeface="Cabin"/>
                <a:cs typeface="Cabin"/>
                <a:sym typeface="Cabin"/>
              </a:rPr>
              <a:t>green-DN2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seg2 - </a:t>
            </a:r>
            <a:r>
              <a:rPr b="0" i="0" lang="en-US" sz="1500" u="none" cap="none" strike="noStrike">
                <a:solidFill>
                  <a:srgbClr val="F3EB00"/>
                </a:solidFill>
                <a:latin typeface="Cabin"/>
                <a:ea typeface="Cabin"/>
                <a:cs typeface="Cabin"/>
                <a:sym typeface="Cabin"/>
              </a:rPr>
              <a:t>yellow-DN2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   </a:t>
            </a:r>
          </a:p>
          <a:p>
            <a:pPr indent="0" lvl="1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b="0" i="0" lang="en-US" sz="1500" u="none" cap="none" strike="noStrike">
                <a:solidFill>
                  <a:srgbClr val="A40800"/>
                </a:solidFill>
                <a:latin typeface="Cabin"/>
                <a:ea typeface="Cabin"/>
                <a:cs typeface="Cabin"/>
                <a:sym typeface="Cabin"/>
              </a:rPr>
              <a:t>red-DN2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seg3 - </a:t>
            </a:r>
            <a:r>
              <a:rPr b="0" i="0" lang="en-US" sz="1500" u="none" cap="none" strike="noStrike">
                <a:solidFill>
                  <a:srgbClr val="FF5308"/>
                </a:solidFill>
                <a:latin typeface="Cabin"/>
                <a:ea typeface="Cabin"/>
                <a:cs typeface="Cabin"/>
                <a:sym typeface="Cabin"/>
              </a:rPr>
              <a:t>orange-DN3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37554" y="133945"/>
            <a:ext cx="80100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2 - </a:t>
            </a: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Fragments Distribution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4294967295" type="title"/>
          </p:nvPr>
        </p:nvSpPr>
        <p:spPr>
          <a:xfrm>
            <a:off x="448424" y="133950"/>
            <a:ext cx="7802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3 - </a:t>
            </a: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Reading Data</a:t>
            </a:r>
          </a:p>
        </p:txBody>
      </p:sp>
      <p:sp>
        <p:nvSpPr>
          <p:cNvPr id="267" name="Shape 267"/>
          <p:cNvSpPr txBox="1"/>
          <p:nvPr>
            <p:ph idx="4294967295" type="body"/>
          </p:nvPr>
        </p:nvSpPr>
        <p:spPr>
          <a:xfrm>
            <a:off x="448374" y="1460000"/>
            <a:ext cx="78027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rIns="32750" tIns="32750">
            <a:noAutofit/>
          </a:bodyPr>
          <a:lstStyle/>
          <a:p>
            <a:pPr indent="-2540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b="0" i="0" lang="en-US" sz="1800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Done using external protocol API.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b="0" i="0" lang="en-US" sz="1800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PXF code is under cdb-pg/src/backend/access/external/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Rest API using enhanced libcurl </a:t>
            </a:r>
            <a:r>
              <a:rPr i="1"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https://github.com/apache/incubator-hawq/blob/master/src/backend/access/external/libchurl.c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2921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b="0" i="0" lang="en-US" sz="1800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segment calls PXF to get each of its fragments’ data, using Accessor &amp; Resolver</a:t>
            </a:r>
          </a:p>
          <a:p>
            <a:pPr indent="-254000" lvl="0" marL="2921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2921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b="0" i="0" lang="en-US" sz="1800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returned as stream(text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/csv/binary)</a:t>
            </a:r>
            <a:r>
              <a:rPr b="0" i="0" lang="en-US" sz="1800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PXF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193675" y="116600"/>
            <a:ext cx="7673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PXF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Developer View</a:t>
            </a:r>
          </a:p>
        </p:txBody>
      </p:sp>
      <p:pic>
        <p:nvPicPr>
          <p:cNvPr descr="PXF.png"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200" y="74150"/>
            <a:ext cx="6992299" cy="47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193675" y="116600"/>
            <a:ext cx="7673699" cy="4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PXF Usage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04800" y="1719875"/>
            <a:ext cx="86859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500"/>
              </a:spcBef>
              <a:buNone/>
            </a:pPr>
            <a:r>
              <a:rPr lang="en-US" sz="1500">
                <a:solidFill>
                  <a:schemeClr val="dk1"/>
                </a:solidFill>
              </a:rPr>
              <a:t>Built-in </a:t>
            </a:r>
            <a:r>
              <a:rPr lang="en-US" sz="1500">
                <a:solidFill>
                  <a:schemeClr val="dk1"/>
                </a:solidFill>
              </a:rPr>
              <a:t>with Plugins</a:t>
            </a:r>
          </a:p>
          <a:p>
            <a:pPr lvl="0" rtl="0">
              <a:lnSpc>
                <a:spcPct val="100000"/>
              </a:lnSpc>
              <a:spcBef>
                <a:spcPts val="1500"/>
              </a:spcBef>
              <a:buNone/>
            </a:pPr>
            <a:r>
              <a:rPr b="1" lang="en-US" sz="1500">
                <a:solidFill>
                  <a:schemeClr val="dk1"/>
                </a:solidFill>
              </a:rPr>
              <a:t>HDFS</a:t>
            </a:r>
            <a:r>
              <a:rPr lang="en-US" sz="1500">
                <a:solidFill>
                  <a:schemeClr val="dk1"/>
                </a:solidFill>
              </a:rPr>
              <a:t>						</a:t>
            </a:r>
            <a:r>
              <a:rPr b="1" lang="en-US" sz="1500">
                <a:solidFill>
                  <a:schemeClr val="dk1"/>
                </a:solidFill>
              </a:rPr>
              <a:t>Hive			</a:t>
            </a:r>
          </a:p>
          <a:p>
            <a:pPr lvl="0" rtl="0">
              <a:lnSpc>
                <a:spcPct val="100000"/>
              </a:lnSpc>
              <a:spcBef>
                <a:spcPts val="1500"/>
              </a:spcBef>
              <a:buNone/>
            </a:pPr>
            <a:r>
              <a:rPr b="1" lang="en-US" sz="1500">
                <a:solidFill>
                  <a:schemeClr val="dk1"/>
                </a:solidFill>
              </a:rPr>
              <a:t>HBase</a:t>
            </a:r>
            <a:r>
              <a:rPr lang="en-US" sz="1500">
                <a:solidFill>
                  <a:schemeClr val="dk1"/>
                </a:solidFill>
              </a:rPr>
              <a:t>						</a:t>
            </a:r>
            <a:r>
              <a:rPr b="1" lang="en-US" sz="1500">
                <a:solidFill>
                  <a:schemeClr val="dk1"/>
                </a:solidFill>
              </a:rPr>
              <a:t>GemfireXD</a:t>
            </a:r>
          </a:p>
          <a:p>
            <a:pPr lvl="0" rtl="0">
              <a:lnSpc>
                <a:spcPct val="100000"/>
              </a:lnSpc>
              <a:spcBef>
                <a:spcPts val="1500"/>
              </a:spcBef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500"/>
              </a:spcBef>
              <a:buNone/>
            </a:pPr>
            <a:r>
              <a:rPr lang="en-US" sz="1500">
                <a:solidFill>
                  <a:schemeClr val="dk1"/>
                </a:solidFill>
              </a:rPr>
              <a:t>Community</a:t>
            </a:r>
            <a:r>
              <a:rPr lang="en-US" sz="1500">
                <a:solidFill>
                  <a:schemeClr val="dk1"/>
                </a:solidFill>
              </a:rPr>
              <a:t> (</a:t>
            </a:r>
            <a:r>
              <a:rPr lang="en-US" sz="1500" u="sng">
                <a:solidFill>
                  <a:schemeClr val="hlink"/>
                </a:solidFill>
                <a:hlinkClick r:id="rId3"/>
              </a:rPr>
              <a:t>https://bintray.com/big-data/maven/pxf-plugins/view</a:t>
            </a:r>
            <a:r>
              <a:rPr lang="en-US" sz="1500">
                <a:solidFill>
                  <a:schemeClr val="dk1"/>
                </a:solidFill>
              </a:rPr>
              <a:t> )</a:t>
            </a:r>
          </a:p>
          <a:p>
            <a:pPr lvl="0" rtl="0">
              <a:lnSpc>
                <a:spcPct val="100000"/>
              </a:lnSpc>
              <a:spcBef>
                <a:spcPts val="1500"/>
              </a:spcBef>
              <a:buNone/>
            </a:pPr>
            <a:r>
              <a:rPr b="1" lang="en-US" sz="1500">
                <a:solidFill>
                  <a:schemeClr val="dk1"/>
                </a:solidFill>
              </a:rPr>
              <a:t>Cassandra					Accumulo		</a:t>
            </a:r>
            <a:r>
              <a:rPr b="1" lang="en-US" sz="1500">
                <a:solidFill>
                  <a:schemeClr val="dk1"/>
                </a:solidFill>
              </a:rPr>
              <a:t>Solr</a:t>
            </a:r>
            <a:r>
              <a:rPr b="1" lang="en-US" sz="1500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100000"/>
              </a:lnSpc>
              <a:spcBef>
                <a:spcPts val="1500"/>
              </a:spcBef>
              <a:buNone/>
            </a:pPr>
            <a:r>
              <a:rPr b="1" lang="en-US" sz="1500">
                <a:solidFill>
                  <a:schemeClr val="dk1"/>
                </a:solidFill>
              </a:rPr>
              <a:t>Redis						</a:t>
            </a:r>
            <a:r>
              <a:rPr b="1" lang="en-US" sz="1500">
                <a:solidFill>
                  <a:schemeClr val="dk1"/>
                </a:solidFill>
              </a:rPr>
              <a:t>Jdbc					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04800" y="818275"/>
            <a:ext cx="70557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500"/>
              </a:spcBef>
              <a:buNone/>
            </a:pPr>
            <a:r>
              <a:rPr lang="en-US" sz="1100">
                <a:solidFill>
                  <a:srgbClr val="333333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100">
                <a:solidFill>
                  <a:srgbClr val="333333"/>
                </a:solidFill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REATE	[READABLE|WRITABLE]    EXTERNAL TABLE table_name            ( column_name data_type [, ...] )</a:t>
            </a:r>
            <a:br>
              <a:rPr lang="en-US" sz="1100">
                <a:solidFill>
                  <a:srgbClr val="333333"/>
                </a:solidFill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1100">
                <a:solidFill>
                  <a:srgbClr val="333333"/>
                </a:solidFill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LOCATION 	('pxf://host[:port]/path-to-data?PROFILE=&lt;profile-name&gt;	      [&amp;custom-option=value...]')</a:t>
            </a:r>
            <a:br>
              <a:rPr lang="en-US" sz="1100">
                <a:solidFill>
                  <a:srgbClr val="333333"/>
                </a:solidFill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1100">
                <a:solidFill>
                  <a:srgbClr val="333333"/>
                </a:solidFill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FORMAT 	</a:t>
            </a:r>
            <a:r>
              <a:rPr lang="en-US" sz="1100">
                <a:solidFill>
                  <a:srgbClr val="333333"/>
                </a:solidFill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>
                <a:solidFill>
                  <a:srgbClr val="333333"/>
                </a:solidFill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'[TEXT | CSV | CUSTOM]'					      (&lt;formatting_properties&gt;);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2301050" y="1434775"/>
            <a:ext cx="4629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6000">
                <a:latin typeface="Roboto"/>
                <a:ea typeface="Roboto"/>
                <a:cs typeface="Roboto"/>
                <a:sym typeface="Roboto"/>
              </a:rPr>
              <a:t>Demo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https://github.com/shivzone/pxf_demo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168625" y="108250"/>
            <a:ext cx="7673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PXF HDFS Plugin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300600" y="695800"/>
            <a:ext cx="8690100" cy="4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50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Fragment - Splits (blocks)</a:t>
            </a:r>
          </a:p>
          <a:p>
            <a:pPr lvl="0" rtl="0">
              <a:spcBef>
                <a:spcPts val="150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50000"/>
              </a:lnSpc>
              <a:spcBef>
                <a:spcPts val="1500"/>
              </a:spcBef>
              <a:buClr>
                <a:schemeClr val="dk1"/>
              </a:buClr>
              <a:buSzPct val="100000"/>
              <a:buChar char="●"/>
            </a:pPr>
            <a:r>
              <a:rPr lang="en-US" sz="1500">
                <a:solidFill>
                  <a:schemeClr val="dk1"/>
                </a:solidFill>
              </a:rPr>
              <a:t>Support Read : multiple formats</a:t>
            </a:r>
          </a:p>
          <a:p>
            <a:pPr indent="-323850" lvl="0" marL="457200" rtl="0">
              <a:lnSpc>
                <a:spcPct val="150000"/>
              </a:lnSpc>
              <a:spcBef>
                <a:spcPts val="1500"/>
              </a:spcBef>
              <a:buClr>
                <a:schemeClr val="dk1"/>
              </a:buClr>
              <a:buSzPct val="100000"/>
              <a:buChar char="●"/>
            </a:pPr>
            <a:r>
              <a:rPr lang="en-US" sz="1500">
                <a:solidFill>
                  <a:schemeClr val="dk1"/>
                </a:solidFill>
              </a:rPr>
              <a:t>Support Write to Sequence Files</a:t>
            </a:r>
          </a:p>
          <a:p>
            <a:pPr indent="-323850" lvl="0" marL="457200" rtl="0">
              <a:lnSpc>
                <a:spcPct val="150000"/>
              </a:lnSpc>
              <a:spcBef>
                <a:spcPts val="1500"/>
              </a:spcBef>
              <a:buClr>
                <a:schemeClr val="dk1"/>
              </a:buClr>
              <a:buSzPct val="100000"/>
              <a:buChar char="●"/>
            </a:pPr>
            <a:r>
              <a:rPr lang="en-US" sz="1500">
                <a:solidFill>
                  <a:schemeClr val="dk1"/>
                </a:solidFill>
              </a:rPr>
              <a:t>Chunked Read Optimization</a:t>
            </a:r>
          </a:p>
          <a:p>
            <a:pPr indent="-323850" lvl="0" marL="457200" rtl="0">
              <a:lnSpc>
                <a:spcPct val="150000"/>
              </a:lnSpc>
              <a:spcBef>
                <a:spcPts val="1500"/>
              </a:spcBef>
              <a:buClr>
                <a:schemeClr val="dk1"/>
              </a:buClr>
              <a:buSzPct val="100000"/>
              <a:buChar char="●"/>
            </a:pPr>
            <a:r>
              <a:rPr lang="en-US" sz="1500">
                <a:solidFill>
                  <a:schemeClr val="dk1"/>
                </a:solidFill>
              </a:rPr>
              <a:t>Support for stats</a:t>
            </a:r>
          </a:p>
          <a:p>
            <a:pPr lvl="0" rtl="0">
              <a:lnSpc>
                <a:spcPct val="150000"/>
              </a:lnSpc>
              <a:spcBef>
                <a:spcPts val="150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292" name="Shape 292"/>
          <p:cNvGraphicFramePr/>
          <p:nvPr/>
        </p:nvGraphicFramePr>
        <p:xfrm>
          <a:off x="4072175" y="37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{534D6847-257F-4861-8251-24A4C8DD33AB}</a:tableStyleId>
              </a:tblPr>
              <a:tblGrid>
                <a:gridCol w="1331125"/>
                <a:gridCol w="3290225"/>
              </a:tblGrid>
              <a:tr h="6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Profile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6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HdfsTextSimple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Read delimited single line records (plain text)</a:t>
                      </a:r>
                    </a:p>
                  </a:txBody>
                  <a:tcPr marT="91425" marB="91425" marR="91425" marL="91425"/>
                </a:tc>
              </a:tr>
              <a:tr h="6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HdfsTextMulti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Read delimited multiline records (plain text)</a:t>
                      </a:r>
                    </a:p>
                  </a:txBody>
                  <a:tcPr marT="91425" marB="91425" marR="91425" marL="91425"/>
                </a:tc>
              </a:tr>
              <a:tr h="6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Avro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Read avro records</a:t>
                      </a:r>
                    </a:p>
                  </a:txBody>
                  <a:tcPr marT="91425" marB="91425" marR="91425" marL="91425"/>
                </a:tc>
              </a:tr>
              <a:tr h="855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JSON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Supports simple/pretty printed JSON with field projection</a:t>
                      </a:r>
                    </a:p>
                  </a:txBody>
                  <a:tcPr marT="91425" marB="91425" marR="91425" marL="91425"/>
                </a:tc>
              </a:tr>
              <a:tr h="855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ORC*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Supports ORC files with Column Projection &amp; Filter Pushdown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168625" y="108250"/>
            <a:ext cx="7673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PXF Hive Plugin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300600" y="695800"/>
            <a:ext cx="8690100" cy="4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50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Fragment - Splits of the file stored in table</a:t>
            </a:r>
          </a:p>
          <a:p>
            <a:pPr indent="-311150" lvl="0" marL="457200" rtl="0">
              <a:lnSpc>
                <a:spcPct val="145000"/>
              </a:lnSpc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based</a:t>
            </a:r>
          </a:p>
          <a:p>
            <a:pPr indent="-311150" lvl="0" marL="457200" rtl="0">
              <a:lnSpc>
                <a:spcPct val="145000"/>
              </a:lnSpc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SequenceFile</a:t>
            </a:r>
          </a:p>
          <a:p>
            <a:pPr indent="-311150" lvl="0" marL="457200" rtl="0">
              <a:lnSpc>
                <a:spcPct val="145000"/>
              </a:lnSpc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RCFile</a:t>
            </a:r>
          </a:p>
          <a:p>
            <a:pPr indent="-311150" lvl="0" marL="457200" rtl="0">
              <a:lnSpc>
                <a:spcPct val="145000"/>
              </a:lnSpc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ORCFile</a:t>
            </a:r>
          </a:p>
          <a:p>
            <a:pPr indent="-311150" lvl="0" marL="457200" rtl="0">
              <a:lnSpc>
                <a:spcPct val="145000"/>
              </a:lnSpc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Parquet</a:t>
            </a:r>
          </a:p>
          <a:p>
            <a:pPr indent="-311150" lvl="0" marL="457200" rtl="0">
              <a:lnSpc>
                <a:spcPct val="300000"/>
              </a:lnSpc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-US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Avro</a:t>
            </a:r>
          </a:p>
          <a:p>
            <a:pPr indent="-323850" lvl="0" marL="457200" rtl="0">
              <a:lnSpc>
                <a:spcPct val="145000"/>
              </a:lnSpc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Roboto"/>
              <a:buChar char="➔"/>
            </a:pPr>
            <a:r>
              <a:rPr lang="en-US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Complex types are converted to text</a:t>
            </a:r>
          </a:p>
          <a:p>
            <a:pPr indent="-323850" lvl="0" marL="457200" rtl="0">
              <a:lnSpc>
                <a:spcPct val="145000"/>
              </a:lnSpc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Roboto"/>
              <a:buChar char="➔"/>
            </a:pPr>
            <a:r>
              <a:rPr lang="en-US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Partition based Filtering</a:t>
            </a:r>
          </a:p>
          <a:p>
            <a:pPr indent="-323850" lvl="0" marL="457200" rtl="0">
              <a:lnSpc>
                <a:spcPct val="145000"/>
              </a:lnSpc>
              <a:spcBef>
                <a:spcPts val="0"/>
              </a:spcBef>
              <a:spcAft>
                <a:spcPts val="1700"/>
              </a:spcAft>
              <a:buClr>
                <a:srgbClr val="333333"/>
              </a:buClr>
              <a:buSzPct val="100000"/>
              <a:buFont typeface="Roboto"/>
              <a:buChar char="➔"/>
            </a:pPr>
            <a:r>
              <a:rPr lang="en-US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Metadata API *</a:t>
            </a:r>
          </a:p>
          <a:p>
            <a:pPr indent="0" lvl="0" marL="0" rtl="0">
              <a:lnSpc>
                <a:spcPct val="150000"/>
              </a:lnSpc>
              <a:spcBef>
                <a:spcPts val="15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2400"/>
              </a:spcBef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69850" lvl="0" marL="914400" rtl="0">
              <a:lnSpc>
                <a:spcPct val="150000"/>
              </a:lnSpc>
              <a:spcBef>
                <a:spcPts val="15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914400" rtl="0">
              <a:lnSpc>
                <a:spcPct val="150000"/>
              </a:lnSpc>
              <a:spcBef>
                <a:spcPts val="150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299" name="Shape 299"/>
          <p:cNvGraphicFramePr/>
          <p:nvPr/>
        </p:nvGraphicFramePr>
        <p:xfrm>
          <a:off x="4088875" y="103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{534D6847-257F-4861-8251-24A4C8DD33AB}</a:tableStyleId>
              </a:tblPr>
              <a:tblGrid>
                <a:gridCol w="844900"/>
                <a:gridCol w="3776450"/>
              </a:tblGrid>
              <a:tr h="631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Profile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631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Hive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Read all Hive tables (all types)</a:t>
                      </a:r>
                    </a:p>
                  </a:txBody>
                  <a:tcPr marT="91425" marB="91425" marR="91425" marL="91425"/>
                </a:tc>
              </a:tr>
              <a:tr h="631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HiveRC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Hive tables stored in RC (serialized with</a:t>
                      </a: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ColumnarSerDe/LazyBinaryColumnarSerDe)</a:t>
                      </a:r>
                    </a:p>
                  </a:txBody>
                  <a:tcPr marT="91425" marB="91425" marR="91425" marL="91425"/>
                </a:tc>
              </a:tr>
              <a:tr h="631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HiveText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Faster access for Hive tables stored as Text</a:t>
                      </a:r>
                    </a:p>
                  </a:txBody>
                  <a:tcPr marT="91425" marB="91425" marR="91425" marL="91425"/>
                </a:tc>
              </a:tr>
              <a:tr h="631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HiveORC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150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Supports ORC files with Column Projection &amp; Filter Pushdown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625605" y="326663"/>
            <a:ext cx="1702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100">
                <a:latin typeface="Roboto"/>
                <a:ea typeface="Roboto"/>
                <a:cs typeface="Roboto"/>
                <a:sym typeface="Roboto"/>
              </a:rPr>
              <a:t>Agenda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527925" y="1249024"/>
            <a:ext cx="73032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>
            <a:noAutofit/>
          </a:bodyPr>
          <a:lstStyle/>
          <a:p>
            <a:pPr indent="-241300" lvl="0" marL="292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Motivations</a:t>
            </a:r>
          </a:p>
          <a:p>
            <a:pPr indent="-241300" lvl="0" marL="292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PXF Introduction</a:t>
            </a:r>
          </a:p>
          <a:p>
            <a:pPr indent="-241300" lvl="0" marL="292100" rtl="0">
              <a:lnSpc>
                <a:spcPct val="150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Architecture/Design</a:t>
            </a:r>
          </a:p>
          <a:p>
            <a:pPr indent="-241300" lvl="0" marL="292100" rtl="0">
              <a:lnSpc>
                <a:spcPct val="150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HAWQ Bridge - Deep Dive</a:t>
            </a:r>
          </a:p>
          <a:p>
            <a:pPr indent="-241300" lvl="0" marL="292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PXF - Developer View</a:t>
            </a:r>
          </a:p>
          <a:p>
            <a:pPr indent="-241300" lvl="0" marL="292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Usage/Plugins</a:t>
            </a:r>
          </a:p>
          <a:p>
            <a:pPr indent="-241300" lvl="0" marL="292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What’s coming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168625" y="108250"/>
            <a:ext cx="7673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PXF HBase Plugin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00600" y="695800"/>
            <a:ext cx="8690100" cy="4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50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Fragment - Regions</a:t>
            </a:r>
          </a:p>
          <a:p>
            <a:pPr indent="-323850" lvl="0" marL="457200" rtl="0">
              <a:lnSpc>
                <a:spcPct val="150000"/>
              </a:lnSpc>
              <a:spcBef>
                <a:spcPts val="150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 Only. Uses Profile ‘Hbase’</a:t>
            </a:r>
          </a:p>
          <a:p>
            <a:pPr indent="-323850" lvl="0" marL="457200" rtl="0">
              <a:lnSpc>
                <a:spcPct val="150000"/>
              </a:lnSpc>
              <a:spcBef>
                <a:spcPts val="1500"/>
              </a:spcBef>
              <a:buClr>
                <a:schemeClr val="dk1"/>
              </a:buClr>
              <a:buSzPct val="100000"/>
              <a:buChar char="●"/>
            </a:pPr>
            <a:r>
              <a:rPr lang="en-US" sz="1500">
                <a:solidFill>
                  <a:schemeClr val="dk1"/>
                </a:solidFill>
              </a:rPr>
              <a:t>Filter push down to Hbase scanner</a:t>
            </a:r>
          </a:p>
          <a:p>
            <a:pPr indent="-323850" lvl="1" marL="914400" rtl="0">
              <a:lnSpc>
                <a:spcPct val="150000"/>
              </a:lnSpc>
              <a:spcBef>
                <a:spcPts val="1500"/>
              </a:spcBef>
              <a:buClr>
                <a:schemeClr val="dk1"/>
              </a:buClr>
              <a:buSzPct val="115384"/>
              <a:buChar char="○"/>
            </a:pPr>
            <a:r>
              <a:rPr lang="en-US" sz="13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(Operators: EQ, NE, LT, GT, LE, GE &amp; AND)</a:t>
            </a:r>
          </a:p>
          <a:p>
            <a:pPr indent="-323850" lvl="0" marL="457200" rtl="0">
              <a:lnSpc>
                <a:spcPct val="150000"/>
              </a:lnSpc>
              <a:spcBef>
                <a:spcPts val="1500"/>
              </a:spcBef>
              <a:buClr>
                <a:schemeClr val="dk1"/>
              </a:buClr>
              <a:buSzPct val="100000"/>
              <a:buChar char="●"/>
            </a:pPr>
            <a:r>
              <a:rPr lang="en-US" sz="1500">
                <a:solidFill>
                  <a:schemeClr val="dk1"/>
                </a:solidFill>
              </a:rPr>
              <a:t>Direct Mapping</a:t>
            </a:r>
          </a:p>
          <a:p>
            <a:pPr indent="-323850" lvl="0" marL="457200" rtl="0">
              <a:lnSpc>
                <a:spcPct val="150000"/>
              </a:lnSpc>
              <a:spcBef>
                <a:spcPts val="1500"/>
              </a:spcBef>
              <a:buClr>
                <a:schemeClr val="dk1"/>
              </a:buClr>
              <a:buSzPct val="100000"/>
              <a:buChar char="●"/>
            </a:pPr>
            <a:r>
              <a:rPr lang="en-US" sz="1500">
                <a:solidFill>
                  <a:schemeClr val="dk1"/>
                </a:solidFill>
              </a:rPr>
              <a:t>Indirect Mapping</a:t>
            </a:r>
          </a:p>
          <a:p>
            <a:pPr indent="-323850" lvl="1" marL="914400" rtl="0">
              <a:lnSpc>
                <a:spcPct val="150000"/>
              </a:lnSpc>
              <a:spcBef>
                <a:spcPts val="1500"/>
              </a:spcBef>
              <a:buClr>
                <a:schemeClr val="dk1"/>
              </a:buClr>
              <a:buSzPct val="100000"/>
              <a:buChar char="○"/>
            </a:pPr>
            <a:r>
              <a:rPr lang="en-US" sz="1500">
                <a:solidFill>
                  <a:schemeClr val="dk1"/>
                </a:solidFill>
              </a:rPr>
              <a:t>Lookup table - </a:t>
            </a:r>
            <a:r>
              <a:rPr i="1" lang="en-US" sz="1500">
                <a:solidFill>
                  <a:schemeClr val="dk1"/>
                </a:solidFill>
              </a:rPr>
              <a:t>pxflookup</a:t>
            </a:r>
          </a:p>
          <a:p>
            <a:pPr indent="-323850" lvl="1" marL="914400" rtl="0">
              <a:lnSpc>
                <a:spcPct val="150000"/>
              </a:lnSpc>
              <a:spcBef>
                <a:spcPts val="1500"/>
              </a:spcBef>
              <a:buClr>
                <a:schemeClr val="dk1"/>
              </a:buClr>
              <a:buSzPct val="100000"/>
              <a:buChar char="○"/>
            </a:pPr>
            <a:r>
              <a:rPr lang="en-US" sz="1500">
                <a:solidFill>
                  <a:schemeClr val="dk1"/>
                </a:solidFill>
              </a:rPr>
              <a:t>Maps attribute name to hbase </a:t>
            </a:r>
            <a:r>
              <a:rPr i="1" lang="en-US" sz="1500">
                <a:solidFill>
                  <a:schemeClr val="dk1"/>
                </a:solidFill>
              </a:rPr>
              <a:t>&lt;cf:qualififer&gt;</a:t>
            </a:r>
          </a:p>
          <a:p>
            <a:pPr indent="0" lvl="0" marL="0" rtl="0">
              <a:lnSpc>
                <a:spcPct val="150000"/>
              </a:lnSpc>
              <a:spcBef>
                <a:spcPts val="15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2400"/>
              </a:spcBef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69850" lvl="0" marL="914400" rtl="0">
              <a:lnSpc>
                <a:spcPct val="150000"/>
              </a:lnSpc>
              <a:spcBef>
                <a:spcPts val="15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914400" rtl="0">
              <a:lnSpc>
                <a:spcPct val="150000"/>
              </a:lnSpc>
              <a:spcBef>
                <a:spcPts val="150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306" name="Shape 306"/>
          <p:cNvGraphicFramePr/>
          <p:nvPr/>
        </p:nvGraphicFramePr>
        <p:xfrm>
          <a:off x="5297300" y="31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{534D6847-257F-4861-8251-24A4C8DD33AB}</a:tableStyleId>
              </a:tblPr>
              <a:tblGrid>
                <a:gridCol w="921425"/>
                <a:gridCol w="2098250"/>
              </a:tblGrid>
              <a:tr h="329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(row key)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mapping</a:t>
                      </a:r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sales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id=cf1:saleid</a:t>
                      </a:r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sales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cmts-cf8:comments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4797575" y="1799200"/>
            <a:ext cx="4083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Enterprise documentation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Wiki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PXF Javadoc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650825" y="2773175"/>
            <a:ext cx="4398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github.com/apache/incubator-hawq/tree/master/pxf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3180233" y="1258537"/>
            <a:ext cx="5016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issues.apache.org/jira/browse/HAWQ    Component = PXF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64125" y="142675"/>
            <a:ext cx="7673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Contribution</a:t>
            </a:r>
          </a:p>
        </p:txBody>
      </p:sp>
      <p:sp>
        <p:nvSpPr>
          <p:cNvPr id="315" name="Shape 315"/>
          <p:cNvSpPr/>
          <p:nvPr/>
        </p:nvSpPr>
        <p:spPr>
          <a:xfrm>
            <a:off x="364475" y="756358"/>
            <a:ext cx="2545800" cy="502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Feature Areas</a:t>
            </a:r>
          </a:p>
        </p:txBody>
      </p:sp>
      <p:sp>
        <p:nvSpPr>
          <p:cNvPr id="316" name="Shape 316"/>
          <p:cNvSpPr/>
          <p:nvPr/>
        </p:nvSpPr>
        <p:spPr>
          <a:xfrm>
            <a:off x="4955625" y="756350"/>
            <a:ext cx="1374600" cy="502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 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Plugins </a:t>
            </a:r>
            <a:b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(storage, formats)</a:t>
            </a:r>
          </a:p>
        </p:txBody>
      </p:sp>
      <p:sp>
        <p:nvSpPr>
          <p:cNvPr id="317" name="Shape 317"/>
          <p:cNvSpPr/>
          <p:nvPr/>
        </p:nvSpPr>
        <p:spPr>
          <a:xfrm>
            <a:off x="6682825" y="756350"/>
            <a:ext cx="1374600" cy="502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Push Down Filters</a:t>
            </a:r>
          </a:p>
        </p:txBody>
      </p:sp>
      <p:sp>
        <p:nvSpPr>
          <p:cNvPr id="318" name="Shape 318"/>
          <p:cNvSpPr/>
          <p:nvPr/>
        </p:nvSpPr>
        <p:spPr>
          <a:xfrm>
            <a:off x="3191400" y="756350"/>
            <a:ext cx="1374600" cy="502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 Applications</a:t>
            </a:r>
          </a:p>
        </p:txBody>
      </p:sp>
      <p:sp>
        <p:nvSpPr>
          <p:cNvPr id="319" name="Shape 319"/>
          <p:cNvSpPr/>
          <p:nvPr/>
        </p:nvSpPr>
        <p:spPr>
          <a:xfrm>
            <a:off x="364475" y="1708608"/>
            <a:ext cx="2545800" cy="502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</p:txBody>
      </p:sp>
      <p:sp>
        <p:nvSpPr>
          <p:cNvPr id="320" name="Shape 320"/>
          <p:cNvSpPr/>
          <p:nvPr/>
        </p:nvSpPr>
        <p:spPr>
          <a:xfrm>
            <a:off x="3180225" y="1708600"/>
            <a:ext cx="1374600" cy="502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Wiki/Docs</a:t>
            </a:r>
          </a:p>
        </p:txBody>
      </p:sp>
      <p:sp>
        <p:nvSpPr>
          <p:cNvPr id="321" name="Shape 321"/>
          <p:cNvSpPr/>
          <p:nvPr/>
        </p:nvSpPr>
        <p:spPr>
          <a:xfrm>
            <a:off x="364475" y="2660845"/>
            <a:ext cx="2545800" cy="502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Code / Review</a:t>
            </a:r>
          </a:p>
        </p:txBody>
      </p:sp>
      <p:sp>
        <p:nvSpPr>
          <p:cNvPr id="322" name="Shape 322"/>
          <p:cNvSpPr/>
          <p:nvPr/>
        </p:nvSpPr>
        <p:spPr>
          <a:xfrm>
            <a:off x="3180225" y="2666375"/>
            <a:ext cx="1374600" cy="502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Github(Apache)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824775" y="2756975"/>
            <a:ext cx="4476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17625" y="4070295"/>
            <a:ext cx="2545800" cy="502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Join Discussion/Ask Questions</a:t>
            </a:r>
          </a:p>
        </p:txBody>
      </p:sp>
      <p:sp>
        <p:nvSpPr>
          <p:cNvPr id="325" name="Shape 325"/>
          <p:cNvSpPr/>
          <p:nvPr/>
        </p:nvSpPr>
        <p:spPr>
          <a:xfrm>
            <a:off x="3237525" y="4081350"/>
            <a:ext cx="1374600" cy="502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DLs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886225" y="3987625"/>
            <a:ext cx="39060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dev@hawq.incubator.apache.org</a:t>
            </a:r>
            <a:br>
              <a:rPr lang="en-US" sz="1800"/>
            </a:br>
            <a:r>
              <a:rPr lang="en-US" sz="1800" u="sng">
                <a:solidFill>
                  <a:schemeClr val="hlink"/>
                </a:solidFill>
                <a:hlinkClick r:id="rId7"/>
              </a:rPr>
              <a:t>user@hawq.incubator.apache.org</a:t>
            </a:r>
            <a:r>
              <a:rPr lang="en-US" sz="1800"/>
              <a:t> </a:t>
            </a:r>
          </a:p>
        </p:txBody>
      </p:sp>
      <p:sp>
        <p:nvSpPr>
          <p:cNvPr id="327" name="Shape 327"/>
          <p:cNvSpPr/>
          <p:nvPr/>
        </p:nvSpPr>
        <p:spPr>
          <a:xfrm>
            <a:off x="3180225" y="3199775"/>
            <a:ext cx="1374600" cy="502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Github(Field)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4667700" y="3199775"/>
            <a:ext cx="4476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github.com/Pivotal-Field-Engineering/pxf-field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/>
        </p:nvSpPr>
        <p:spPr>
          <a:xfrm>
            <a:off x="2301050" y="1434775"/>
            <a:ext cx="4629299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6000">
                <a:latin typeface="Comic Sans MS"/>
                <a:ea typeface="Comic Sans MS"/>
                <a:cs typeface="Comic Sans MS"/>
                <a:sym typeface="Comic Sans MS"/>
              </a:rPr>
              <a:t>thank you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073075" y="872675"/>
            <a:ext cx="3332100" cy="3332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193675" y="116600"/>
            <a:ext cx="7673699" cy="4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Motivations: SQL on Hadoop </a:t>
            </a:r>
          </a:p>
        </p:txBody>
      </p:sp>
      <p:grpSp>
        <p:nvGrpSpPr>
          <p:cNvPr id="37" name="Shape 37"/>
          <p:cNvGrpSpPr/>
          <p:nvPr/>
        </p:nvGrpSpPr>
        <p:grpSpPr>
          <a:xfrm>
            <a:off x="1140960" y="1161974"/>
            <a:ext cx="1437777" cy="1409842"/>
            <a:chOff x="472525" y="1095798"/>
            <a:chExt cx="1269000" cy="1255201"/>
          </a:xfrm>
        </p:grpSpPr>
        <p:pic>
          <p:nvPicPr>
            <p:cNvPr id="38" name="Shape 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7282" y="1095798"/>
              <a:ext cx="799499" cy="799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Shape 39"/>
            <p:cNvSpPr txBox="1"/>
            <p:nvPr/>
          </p:nvSpPr>
          <p:spPr>
            <a:xfrm>
              <a:off x="472525" y="2033600"/>
              <a:ext cx="12690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RDBMS</a:t>
              </a:r>
            </a:p>
          </p:txBody>
        </p:sp>
      </p:grpSp>
      <p:pic>
        <p:nvPicPr>
          <p:cNvPr id="40" name="Shape 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7300" y="1143900"/>
            <a:ext cx="1692300" cy="43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428" y="1758175"/>
            <a:ext cx="711874" cy="7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8775" y="2518050"/>
            <a:ext cx="2014974" cy="513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Shape 43"/>
          <p:cNvGrpSpPr/>
          <p:nvPr/>
        </p:nvGrpSpPr>
        <p:grpSpPr>
          <a:xfrm>
            <a:off x="2690775" y="1130500"/>
            <a:ext cx="1202100" cy="1109400"/>
            <a:chOff x="2690775" y="1130500"/>
            <a:chExt cx="1202100" cy="1109400"/>
          </a:xfrm>
        </p:grpSpPr>
        <p:sp>
          <p:nvSpPr>
            <p:cNvPr id="44" name="Shape 44"/>
            <p:cNvSpPr/>
            <p:nvPr/>
          </p:nvSpPr>
          <p:spPr>
            <a:xfrm>
              <a:off x="2690775" y="1527175"/>
              <a:ext cx="1202100" cy="438299"/>
            </a:xfrm>
            <a:prstGeom prst="leftRight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3029325" y="1130500"/>
              <a:ext cx="524999" cy="11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4800">
                  <a:latin typeface="Roboto"/>
                  <a:ea typeface="Roboto"/>
                  <a:cs typeface="Roboto"/>
                  <a:sym typeface="Roboto"/>
                </a:rPr>
                <a:t>?</a:t>
              </a:r>
            </a:p>
          </p:txBody>
        </p:sp>
      </p:grpSp>
      <p:sp>
        <p:nvSpPr>
          <p:cNvPr id="46" name="Shape 46"/>
          <p:cNvSpPr txBox="1"/>
          <p:nvPr/>
        </p:nvSpPr>
        <p:spPr>
          <a:xfrm>
            <a:off x="4846712" y="3231475"/>
            <a:ext cx="1859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various</a:t>
            </a: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formats, storages supported on HDFS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675" y="3274700"/>
            <a:ext cx="1109400" cy="11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1192075" y="2592575"/>
            <a:ext cx="2081100" cy="8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-US" sz="1200"/>
              <a:t>ANSI SQL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-US" sz="1200"/>
              <a:t>Cost based optimizer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-US" sz="1200"/>
              <a:t>Transactions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-US" sz="1200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49" name="Shape 49"/>
          <p:cNvSpPr txBox="1"/>
          <p:nvPr/>
        </p:nvSpPr>
        <p:spPr>
          <a:xfrm>
            <a:off x="1192075" y="4060300"/>
            <a:ext cx="1399199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Foreign Tables!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93675" y="759950"/>
            <a:ext cx="82854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PXF is an extension framework that facilitates access to external data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b="1" i="1" lang="en-US" sz="1600">
                <a:solidFill>
                  <a:srgbClr val="333333"/>
                </a:solidFill>
              </a:rPr>
              <a:t>Uniform tabular view to heterogeneous data sources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b="1" i="1" lang="en-US" sz="1600">
                <a:solidFill>
                  <a:srgbClr val="333333"/>
                </a:solidFill>
                <a:highlight>
                  <a:srgbClr val="FFFFFF"/>
                </a:highlight>
              </a:rPr>
              <a:t>Exploits parallelism for data access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b="1" i="1" lang="en-US" sz="1600">
                <a:solidFill>
                  <a:srgbClr val="333333"/>
                </a:solidFill>
              </a:rPr>
              <a:t>Pluggable framework for custom connectors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b="1" i="1" lang="en-US" sz="1600">
                <a:solidFill>
                  <a:srgbClr val="333333"/>
                </a:solidFill>
                <a:highlight>
                  <a:srgbClr val="FFFFFF"/>
                </a:highlight>
              </a:rPr>
              <a:t>Provides built-in connectors for accessing data in HDFS files, Hive/HBase tables, etc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93675" y="116600"/>
            <a:ext cx="7673699" cy="4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PXF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93675" y="116600"/>
            <a:ext cx="7673699" cy="4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PXF Communication</a:t>
            </a:r>
          </a:p>
        </p:txBody>
      </p:sp>
      <p:pic>
        <p:nvPicPr>
          <p:cNvPr descr="Displaying HAWQ_Logo_vert_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75" y="1908743"/>
            <a:ext cx="1213199" cy="1301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Shape 62"/>
          <p:cNvGrpSpPr/>
          <p:nvPr/>
        </p:nvGrpSpPr>
        <p:grpSpPr>
          <a:xfrm>
            <a:off x="3163726" y="1144961"/>
            <a:ext cx="1707937" cy="2128433"/>
            <a:chOff x="3399162" y="283250"/>
            <a:chExt cx="1707937" cy="1943775"/>
          </a:xfrm>
        </p:grpSpPr>
        <p:grpSp>
          <p:nvGrpSpPr>
            <p:cNvPr id="63" name="Shape 63"/>
            <p:cNvGrpSpPr/>
            <p:nvPr/>
          </p:nvGrpSpPr>
          <p:grpSpPr>
            <a:xfrm>
              <a:off x="3399162" y="283250"/>
              <a:ext cx="1707937" cy="1943775"/>
              <a:chOff x="4248862" y="872675"/>
              <a:chExt cx="1707937" cy="1943775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4608000" y="1441250"/>
                <a:ext cx="1348800" cy="1375200"/>
              </a:xfrm>
              <a:prstGeom prst="roundRect">
                <a:avLst>
                  <a:gd fmla="val 11272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1200">
                    <a:latin typeface="Comic Sans MS"/>
                    <a:ea typeface="Comic Sans MS"/>
                    <a:cs typeface="Comic Sans MS"/>
                    <a:sym typeface="Comic Sans MS"/>
                  </a:rPr>
                  <a:t>Apache Tomcat</a:t>
                </a:r>
              </a:p>
            </p:txBody>
          </p:sp>
          <p:pic>
            <p:nvPicPr>
              <p:cNvPr id="65" name="Shape 6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248862" y="872675"/>
                <a:ext cx="1110374" cy="740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" name="Shape 66"/>
            <p:cNvSpPr/>
            <p:nvPr/>
          </p:nvSpPr>
          <p:spPr>
            <a:xfrm>
              <a:off x="3837625" y="1589400"/>
              <a:ext cx="1213199" cy="5022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PXF Webapp</a:t>
              </a:r>
            </a:p>
          </p:txBody>
        </p:sp>
      </p:grpSp>
      <p:sp>
        <p:nvSpPr>
          <p:cNvPr id="67" name="Shape 67"/>
          <p:cNvSpPr/>
          <p:nvPr/>
        </p:nvSpPr>
        <p:spPr>
          <a:xfrm>
            <a:off x="1937800" y="2311800"/>
            <a:ext cx="1379700" cy="3174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REST API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2625" y="2877573"/>
            <a:ext cx="1982700" cy="5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 rot="1066651">
            <a:off x="5143275" y="2790719"/>
            <a:ext cx="1355947" cy="31726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Java API</a:t>
            </a:r>
          </a:p>
        </p:txBody>
      </p:sp>
      <p:sp>
        <p:nvSpPr>
          <p:cNvPr id="70" name="Shape 70"/>
          <p:cNvSpPr/>
          <p:nvPr/>
        </p:nvSpPr>
        <p:spPr>
          <a:xfrm>
            <a:off x="1935675" y="3426525"/>
            <a:ext cx="4319400" cy="4383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000">
                <a:latin typeface="Comic Sans MS"/>
                <a:ea typeface="Comic Sans MS"/>
                <a:cs typeface="Comic Sans MS"/>
                <a:sym typeface="Comic Sans MS"/>
              </a:rPr>
              <a:t>libhdfs3 (written in C) segments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007162" y="1908200"/>
            <a:ext cx="1308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External Tables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954973" y="3939200"/>
            <a:ext cx="11085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Native Tables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039025" y="2532850"/>
            <a:ext cx="1213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HTTP, port: 51200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7956" y="947006"/>
            <a:ext cx="863225" cy="8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2575" y="2038812"/>
            <a:ext cx="2014974" cy="5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5146650" y="2136800"/>
            <a:ext cx="1379700" cy="3174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Java API</a:t>
            </a:r>
          </a:p>
        </p:txBody>
      </p:sp>
      <p:sp>
        <p:nvSpPr>
          <p:cNvPr id="77" name="Shape 77"/>
          <p:cNvSpPr/>
          <p:nvPr/>
        </p:nvSpPr>
        <p:spPr>
          <a:xfrm rot="-794431">
            <a:off x="5143156" y="1421320"/>
            <a:ext cx="1472236" cy="317414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Java/Thrift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193675" y="116600"/>
            <a:ext cx="7673699" cy="4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Deployment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Architecture</a:t>
            </a:r>
          </a:p>
        </p:txBody>
      </p:sp>
      <p:sp>
        <p:nvSpPr>
          <p:cNvPr id="83" name="Shape 83"/>
          <p:cNvSpPr/>
          <p:nvPr/>
        </p:nvSpPr>
        <p:spPr>
          <a:xfrm>
            <a:off x="542150" y="1709526"/>
            <a:ext cx="1180500" cy="1274099"/>
          </a:xfrm>
          <a:prstGeom prst="roundRect">
            <a:avLst>
              <a:gd fmla="val 3240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0" i="0" lang="en-US" u="none" cap="none" strike="noStrike">
                <a:latin typeface="Roboto"/>
                <a:ea typeface="Roboto"/>
                <a:cs typeface="Roboto"/>
                <a:sym typeface="Roboto"/>
              </a:rPr>
              <a:t>HAWQ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0" i="0" lang="en-US" u="none" cap="none" strike="noStrike">
                <a:latin typeface="Roboto"/>
                <a:ea typeface="Roboto"/>
                <a:cs typeface="Roboto"/>
                <a:sym typeface="Roboto"/>
              </a:rPr>
              <a:t>aster Node</a:t>
            </a:r>
          </a:p>
        </p:txBody>
      </p:sp>
      <p:grpSp>
        <p:nvGrpSpPr>
          <p:cNvPr id="84" name="Shape 84"/>
          <p:cNvGrpSpPr/>
          <p:nvPr/>
        </p:nvGrpSpPr>
        <p:grpSpPr>
          <a:xfrm>
            <a:off x="2134075" y="1549467"/>
            <a:ext cx="828900" cy="1594200"/>
            <a:chOff x="1856050" y="1669967"/>
            <a:chExt cx="828900" cy="1594200"/>
          </a:xfrm>
        </p:grpSpPr>
        <p:sp>
          <p:nvSpPr>
            <p:cNvPr id="85" name="Shape 85"/>
            <p:cNvSpPr/>
            <p:nvPr/>
          </p:nvSpPr>
          <p:spPr>
            <a:xfrm>
              <a:off x="1856050" y="1669967"/>
              <a:ext cx="828900" cy="1594200"/>
            </a:xfrm>
            <a:prstGeom prst="roundRect">
              <a:avLst>
                <a:gd fmla="val 3240" name="adj"/>
              </a:avLst>
            </a:prstGeom>
            <a:solidFill>
              <a:srgbClr val="6FA8DC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NN</a:t>
              </a:r>
            </a:p>
          </p:txBody>
        </p:sp>
        <p:sp>
          <p:nvSpPr>
            <p:cNvPr id="86" name="Shape 86"/>
            <p:cNvSpPr/>
            <p:nvPr/>
          </p:nvSpPr>
          <p:spPr>
            <a:xfrm>
              <a:off x="1896250" y="1712300"/>
              <a:ext cx="748500" cy="396300"/>
            </a:xfrm>
            <a:prstGeom prst="roundRect">
              <a:avLst>
                <a:gd fmla="val 7363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bin"/>
                <a:buNone/>
              </a:pPr>
              <a:r>
                <a:rPr b="0" i="0" lang="en-US" u="none" cap="none" strike="noStrike">
                  <a:latin typeface="Roboto"/>
                  <a:ea typeface="Roboto"/>
                  <a:cs typeface="Roboto"/>
                  <a:sym typeface="Roboto"/>
                </a:rPr>
                <a:t>pxf</a:t>
              </a:r>
            </a:p>
          </p:txBody>
        </p:sp>
      </p:grpSp>
      <p:sp>
        <p:nvSpPr>
          <p:cNvPr id="87" name="Shape 87"/>
          <p:cNvSpPr/>
          <p:nvPr/>
        </p:nvSpPr>
        <p:spPr>
          <a:xfrm>
            <a:off x="2174286" y="3143669"/>
            <a:ext cx="748500" cy="765899"/>
          </a:xfrm>
          <a:prstGeom prst="roundRect">
            <a:avLst>
              <a:gd fmla="val 6750" name="adj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1200" u="none" cap="none" strike="noStrike">
                <a:latin typeface="Roboto"/>
                <a:ea typeface="Roboto"/>
                <a:cs typeface="Roboto"/>
                <a:sym typeface="Roboto"/>
              </a:rPr>
              <a:t>HBase 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0" i="0" lang="en-US" sz="1200" u="none" cap="none" strike="noStrike">
                <a:latin typeface="Roboto"/>
                <a:ea typeface="Roboto"/>
                <a:cs typeface="Roboto"/>
                <a:sym typeface="Roboto"/>
              </a:rPr>
              <a:t>aster</a:t>
            </a:r>
          </a:p>
        </p:txBody>
      </p:sp>
      <p:grpSp>
        <p:nvGrpSpPr>
          <p:cNvPr id="88" name="Shape 88"/>
          <p:cNvGrpSpPr/>
          <p:nvPr/>
        </p:nvGrpSpPr>
        <p:grpSpPr>
          <a:xfrm>
            <a:off x="7179100" y="1519167"/>
            <a:ext cx="828900" cy="1594200"/>
            <a:chOff x="1856050" y="1669967"/>
            <a:chExt cx="828900" cy="1594200"/>
          </a:xfrm>
        </p:grpSpPr>
        <p:sp>
          <p:nvSpPr>
            <p:cNvPr id="89" name="Shape 89"/>
            <p:cNvSpPr/>
            <p:nvPr/>
          </p:nvSpPr>
          <p:spPr>
            <a:xfrm>
              <a:off x="1856050" y="1669967"/>
              <a:ext cx="828900" cy="1594200"/>
            </a:xfrm>
            <a:prstGeom prst="roundRect">
              <a:avLst>
                <a:gd fmla="val 3240" name="adj"/>
              </a:avLst>
            </a:prstGeom>
            <a:solidFill>
              <a:srgbClr val="6FA8DC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DN</a:t>
              </a: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1896250" y="1712300"/>
              <a:ext cx="748500" cy="396300"/>
            </a:xfrm>
            <a:prstGeom prst="roundRect">
              <a:avLst>
                <a:gd fmla="val 7363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bin"/>
                <a:buNone/>
              </a:pPr>
              <a:r>
                <a:rPr b="0" i="0" lang="en-US" u="none" cap="none" strike="noStrike">
                  <a:latin typeface="Roboto"/>
                  <a:ea typeface="Roboto"/>
                  <a:cs typeface="Roboto"/>
                  <a:sym typeface="Roboto"/>
                </a:rPr>
                <a:t>pxf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1896250" y="2770625"/>
              <a:ext cx="748500" cy="465600"/>
            </a:xfrm>
            <a:prstGeom prst="roundRect">
              <a:avLst>
                <a:gd fmla="val 6352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200" u="none" cap="none" strike="noStrike">
                  <a:latin typeface="Roboto"/>
                  <a:ea typeface="Roboto"/>
                  <a:cs typeface="Roboto"/>
                  <a:sym typeface="Roboto"/>
                </a:rPr>
                <a:t>HAWQ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200" u="none" cap="none" strike="noStrike">
                  <a:latin typeface="Roboto"/>
                  <a:ea typeface="Roboto"/>
                  <a:cs typeface="Roboto"/>
                  <a:sym typeface="Roboto"/>
                </a:rPr>
                <a:t>seg</a:t>
              </a: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92" name="Shape 92"/>
          <p:cNvGrpSpPr/>
          <p:nvPr/>
        </p:nvGrpSpPr>
        <p:grpSpPr>
          <a:xfrm>
            <a:off x="3541925" y="1549467"/>
            <a:ext cx="828900" cy="2360101"/>
            <a:chOff x="3541925" y="1549467"/>
            <a:chExt cx="828900" cy="2360101"/>
          </a:xfrm>
        </p:grpSpPr>
        <p:grpSp>
          <p:nvGrpSpPr>
            <p:cNvPr id="93" name="Shape 93"/>
            <p:cNvGrpSpPr/>
            <p:nvPr/>
          </p:nvGrpSpPr>
          <p:grpSpPr>
            <a:xfrm>
              <a:off x="3541925" y="1549467"/>
              <a:ext cx="828900" cy="1594200"/>
              <a:chOff x="1856050" y="1669967"/>
              <a:chExt cx="828900" cy="1594200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1856050" y="1669967"/>
                <a:ext cx="828900" cy="1594200"/>
              </a:xfrm>
              <a:prstGeom prst="roundRect">
                <a:avLst>
                  <a:gd fmla="val 3240" name="adj"/>
                </a:avLst>
              </a:prstGeom>
              <a:solidFill>
                <a:srgbClr val="6FA8DC"/>
              </a:solidFill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Cabin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DN1</a:t>
                </a: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1896250" y="1712300"/>
                <a:ext cx="748500" cy="396300"/>
              </a:xfrm>
              <a:prstGeom prst="roundRect">
                <a:avLst>
                  <a:gd fmla="val 7363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Cabin"/>
                  <a:buNone/>
                </a:pPr>
                <a:r>
                  <a:rPr b="0" i="0" lang="en-US" u="none" cap="none" strike="noStrike">
                    <a:latin typeface="Roboto"/>
                    <a:ea typeface="Roboto"/>
                    <a:cs typeface="Roboto"/>
                    <a:sym typeface="Roboto"/>
                  </a:rPr>
                  <a:t>pxf</a:t>
                </a: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1896250" y="2770625"/>
                <a:ext cx="748500" cy="465600"/>
              </a:xfrm>
              <a:prstGeom prst="roundRect">
                <a:avLst>
                  <a:gd fmla="val 6352" name="adj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Cabin"/>
                  <a:buNone/>
                </a:pPr>
                <a:r>
                  <a:rPr b="0" i="0" lang="en-US" sz="1200" u="none" cap="none" strike="noStrike">
                    <a:latin typeface="Roboto"/>
                    <a:ea typeface="Roboto"/>
                    <a:cs typeface="Roboto"/>
                    <a:sym typeface="Roboto"/>
                  </a:rPr>
                  <a:t>HAWQ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Cabin"/>
                  <a:buNone/>
                </a:pPr>
                <a:r>
                  <a:rPr b="0" i="0" lang="en-US" sz="1200" u="none" cap="none" strike="noStrike">
                    <a:latin typeface="Roboto"/>
                    <a:ea typeface="Roboto"/>
                    <a:cs typeface="Roboto"/>
                    <a:sym typeface="Roboto"/>
                  </a:rPr>
                  <a:t>seg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</a:p>
            </p:txBody>
          </p:sp>
        </p:grpSp>
        <p:sp>
          <p:nvSpPr>
            <p:cNvPr id="97" name="Shape 97"/>
            <p:cNvSpPr/>
            <p:nvPr/>
          </p:nvSpPr>
          <p:spPr>
            <a:xfrm>
              <a:off x="3582136" y="3143669"/>
              <a:ext cx="748500" cy="765899"/>
            </a:xfrm>
            <a:prstGeom prst="roundRect">
              <a:avLst>
                <a:gd fmla="val 6750" name="adj"/>
              </a:avLst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200" u="none" cap="none" strike="noStrike">
                  <a:latin typeface="Roboto"/>
                  <a:ea typeface="Roboto"/>
                  <a:cs typeface="Roboto"/>
                  <a:sym typeface="Roboto"/>
                </a:rPr>
                <a:t>HBase </a:t>
              </a: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Region Server1</a:t>
              </a: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4763145" y="1519167"/>
            <a:ext cx="828900" cy="2360101"/>
            <a:chOff x="4831450" y="1578667"/>
            <a:chExt cx="828900" cy="2360101"/>
          </a:xfrm>
        </p:grpSpPr>
        <p:grpSp>
          <p:nvGrpSpPr>
            <p:cNvPr id="99" name="Shape 99"/>
            <p:cNvGrpSpPr/>
            <p:nvPr/>
          </p:nvGrpSpPr>
          <p:grpSpPr>
            <a:xfrm>
              <a:off x="4831450" y="1578667"/>
              <a:ext cx="828900" cy="1594200"/>
              <a:chOff x="1856050" y="1669967"/>
              <a:chExt cx="828900" cy="1594200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1856050" y="1669967"/>
                <a:ext cx="828900" cy="1594200"/>
              </a:xfrm>
              <a:prstGeom prst="roundRect">
                <a:avLst>
                  <a:gd fmla="val 3240" name="adj"/>
                </a:avLst>
              </a:prstGeom>
              <a:solidFill>
                <a:srgbClr val="6FA8DC"/>
              </a:solidFill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Cabin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DN2</a:t>
                </a: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896250" y="1712300"/>
                <a:ext cx="748500" cy="396300"/>
              </a:xfrm>
              <a:prstGeom prst="roundRect">
                <a:avLst>
                  <a:gd fmla="val 7363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Cabin"/>
                  <a:buNone/>
                </a:pPr>
                <a:r>
                  <a:rPr b="0" i="0" lang="en-US" u="none" cap="none" strike="noStrike">
                    <a:latin typeface="Roboto"/>
                    <a:ea typeface="Roboto"/>
                    <a:cs typeface="Roboto"/>
                    <a:sym typeface="Roboto"/>
                  </a:rPr>
                  <a:t>pxf</a:t>
                </a: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1896250" y="2770625"/>
                <a:ext cx="748500" cy="465600"/>
              </a:xfrm>
              <a:prstGeom prst="roundRect">
                <a:avLst>
                  <a:gd fmla="val 6352" name="adj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Cabin"/>
                  <a:buNone/>
                </a:pPr>
                <a:r>
                  <a:rPr b="0" i="0" lang="en-US" sz="1200" u="none" cap="none" strike="noStrike">
                    <a:latin typeface="Roboto"/>
                    <a:ea typeface="Roboto"/>
                    <a:cs typeface="Roboto"/>
                    <a:sym typeface="Roboto"/>
                  </a:rPr>
                  <a:t>HAWQ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Cabin"/>
                  <a:buNone/>
                </a:pPr>
                <a:r>
                  <a:rPr b="0" i="0" lang="en-US" sz="1200" u="none" cap="none" strike="noStrike">
                    <a:latin typeface="Roboto"/>
                    <a:ea typeface="Roboto"/>
                    <a:cs typeface="Roboto"/>
                    <a:sym typeface="Roboto"/>
                  </a:rPr>
                  <a:t>se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g2</a:t>
                </a:r>
              </a:p>
            </p:txBody>
          </p:sp>
        </p:grpSp>
        <p:sp>
          <p:nvSpPr>
            <p:cNvPr id="103" name="Shape 103"/>
            <p:cNvSpPr/>
            <p:nvPr/>
          </p:nvSpPr>
          <p:spPr>
            <a:xfrm>
              <a:off x="4871661" y="3172869"/>
              <a:ext cx="748500" cy="765899"/>
            </a:xfrm>
            <a:prstGeom prst="roundRect">
              <a:avLst>
                <a:gd fmla="val 6750" name="adj"/>
              </a:avLst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200" u="none" cap="none" strike="noStrike">
                  <a:latin typeface="Roboto"/>
                  <a:ea typeface="Roboto"/>
                  <a:cs typeface="Roboto"/>
                  <a:sym typeface="Roboto"/>
                </a:rPr>
                <a:t>HBase </a:t>
              </a: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Region Server2</a:t>
              </a: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5984341" y="1519167"/>
            <a:ext cx="828900" cy="2360101"/>
            <a:chOff x="5935875" y="1549467"/>
            <a:chExt cx="828900" cy="2360101"/>
          </a:xfrm>
        </p:grpSpPr>
        <p:grpSp>
          <p:nvGrpSpPr>
            <p:cNvPr id="105" name="Shape 105"/>
            <p:cNvGrpSpPr/>
            <p:nvPr/>
          </p:nvGrpSpPr>
          <p:grpSpPr>
            <a:xfrm>
              <a:off x="5935875" y="1549467"/>
              <a:ext cx="828900" cy="1594200"/>
              <a:chOff x="1856050" y="1669967"/>
              <a:chExt cx="828900" cy="1594200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1856050" y="1669967"/>
                <a:ext cx="828900" cy="1594200"/>
              </a:xfrm>
              <a:prstGeom prst="roundRect">
                <a:avLst>
                  <a:gd fmla="val 3240" name="adj"/>
                </a:avLst>
              </a:prstGeom>
              <a:solidFill>
                <a:srgbClr val="6FA8DC"/>
              </a:solidFill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Cabin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DN</a:t>
                </a:r>
                <a:r>
                  <a:rPr lang="en-US" sz="1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1896250" y="1712300"/>
                <a:ext cx="748500" cy="396300"/>
              </a:xfrm>
              <a:prstGeom prst="roundRect">
                <a:avLst>
                  <a:gd fmla="val 7363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Cabin"/>
                  <a:buNone/>
                </a:pPr>
                <a:r>
                  <a:rPr b="0" i="0" lang="en-US" u="none" cap="none" strike="noStrike">
                    <a:latin typeface="Roboto"/>
                    <a:ea typeface="Roboto"/>
                    <a:cs typeface="Roboto"/>
                    <a:sym typeface="Roboto"/>
                  </a:rPr>
                  <a:t>pxf</a:t>
                </a: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1896250" y="2770625"/>
                <a:ext cx="748500" cy="465600"/>
              </a:xfrm>
              <a:prstGeom prst="roundRect">
                <a:avLst>
                  <a:gd fmla="val 6352" name="adj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Cabin"/>
                  <a:buNone/>
                </a:pPr>
                <a:r>
                  <a:rPr b="0" i="0" lang="en-US" sz="1200" u="none" cap="none" strike="noStrike">
                    <a:latin typeface="Roboto"/>
                    <a:ea typeface="Roboto"/>
                    <a:cs typeface="Roboto"/>
                    <a:sym typeface="Roboto"/>
                  </a:rPr>
                  <a:t>HAWQ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Cabin"/>
                  <a:buNone/>
                </a:pPr>
                <a:r>
                  <a:rPr b="0" i="0" lang="en-US" sz="1200" u="none" cap="none" strike="noStrike">
                    <a:latin typeface="Roboto"/>
                    <a:ea typeface="Roboto"/>
                    <a:cs typeface="Roboto"/>
                    <a:sym typeface="Roboto"/>
                  </a:rPr>
                  <a:t>seg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</a:p>
            </p:txBody>
          </p:sp>
        </p:grpSp>
        <p:sp>
          <p:nvSpPr>
            <p:cNvPr id="109" name="Shape 109"/>
            <p:cNvSpPr/>
            <p:nvPr/>
          </p:nvSpPr>
          <p:spPr>
            <a:xfrm>
              <a:off x="5976086" y="3143669"/>
              <a:ext cx="748500" cy="765899"/>
            </a:xfrm>
            <a:prstGeom prst="roundRect">
              <a:avLst>
                <a:gd fmla="val 6750" name="adj"/>
              </a:avLst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200" u="none" cap="none" strike="noStrike">
                  <a:latin typeface="Roboto"/>
                  <a:ea typeface="Roboto"/>
                  <a:cs typeface="Roboto"/>
                  <a:sym typeface="Roboto"/>
                </a:rPr>
                <a:t>HBase </a:t>
              </a: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Region Server3</a:t>
              </a:r>
            </a:p>
          </p:txBody>
        </p:sp>
      </p:grpSp>
      <p:sp>
        <p:nvSpPr>
          <p:cNvPr id="110" name="Shape 110"/>
          <p:cNvSpPr txBox="1"/>
          <p:nvPr/>
        </p:nvSpPr>
        <p:spPr>
          <a:xfrm>
            <a:off x="654600" y="4138250"/>
            <a:ext cx="4260599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* PXF needs to be installed on all DN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* PXF is recommended to be installed on NN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193675" y="116600"/>
            <a:ext cx="7673699" cy="4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PXF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Components</a:t>
            </a:r>
          </a:p>
        </p:txBody>
      </p:sp>
      <p:sp>
        <p:nvSpPr>
          <p:cNvPr id="116" name="Shape 116"/>
          <p:cNvSpPr/>
          <p:nvPr/>
        </p:nvSpPr>
        <p:spPr>
          <a:xfrm>
            <a:off x="1101225" y="1032422"/>
            <a:ext cx="2545800" cy="63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Fragmenter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893975" y="1108624"/>
            <a:ext cx="4852500" cy="68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Splits dataset into partitions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locations of each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1105675" y="2058148"/>
            <a:ext cx="2545800" cy="63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Accessor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893975" y="1880812"/>
            <a:ext cx="40263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Understand and read/write the fragment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 records</a:t>
            </a:r>
          </a:p>
        </p:txBody>
      </p:sp>
      <p:sp>
        <p:nvSpPr>
          <p:cNvPr id="120" name="Shape 120"/>
          <p:cNvSpPr/>
          <p:nvPr/>
        </p:nvSpPr>
        <p:spPr>
          <a:xfrm>
            <a:off x="1101225" y="3116925"/>
            <a:ext cx="2545800" cy="63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Resolver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916250" y="3021300"/>
            <a:ext cx="4852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 records to a consumable format (Data Types) 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353125" y="1917500"/>
            <a:ext cx="4852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3955200" y="4053675"/>
            <a:ext cx="4124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Compact way to configure Fragmenter, Accessor, Resolver</a:t>
            </a:r>
          </a:p>
        </p:txBody>
      </p:sp>
      <p:sp>
        <p:nvSpPr>
          <p:cNvPr id="124" name="Shape 124"/>
          <p:cNvSpPr/>
          <p:nvPr/>
        </p:nvSpPr>
        <p:spPr>
          <a:xfrm>
            <a:off x="1101225" y="4107525"/>
            <a:ext cx="2545800" cy="63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Profile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93675" y="116600"/>
            <a:ext cx="7673699" cy="4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Architecture - Read Data Flow</a:t>
            </a:r>
          </a:p>
        </p:txBody>
      </p:sp>
      <p:sp>
        <p:nvSpPr>
          <p:cNvPr id="130" name="Shape 130"/>
          <p:cNvSpPr/>
          <p:nvPr/>
        </p:nvSpPr>
        <p:spPr>
          <a:xfrm>
            <a:off x="972500" y="2306976"/>
            <a:ext cx="1180500" cy="1274099"/>
          </a:xfrm>
          <a:prstGeom prst="roundRect">
            <a:avLst>
              <a:gd fmla="val 3240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0" i="0" lang="en-US" u="none" cap="none" strike="noStrike">
                <a:latin typeface="Roboto"/>
                <a:ea typeface="Roboto"/>
                <a:cs typeface="Roboto"/>
                <a:sym typeface="Roboto"/>
              </a:rPr>
              <a:t>HAWQ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0" i="0" lang="en-US" u="none" cap="none" strike="noStrike">
                <a:latin typeface="Roboto"/>
                <a:ea typeface="Roboto"/>
                <a:cs typeface="Roboto"/>
                <a:sym typeface="Roboto"/>
              </a:rPr>
              <a:t>aster Node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4241161" y="2154582"/>
            <a:ext cx="1203314" cy="1594200"/>
            <a:chOff x="2008450" y="1669967"/>
            <a:chExt cx="828900" cy="1594200"/>
          </a:xfrm>
        </p:grpSpPr>
        <p:sp>
          <p:nvSpPr>
            <p:cNvPr id="132" name="Shape 132"/>
            <p:cNvSpPr/>
            <p:nvPr/>
          </p:nvSpPr>
          <p:spPr>
            <a:xfrm>
              <a:off x="2008450" y="1669967"/>
              <a:ext cx="828900" cy="1594200"/>
            </a:xfrm>
            <a:prstGeom prst="roundRect">
              <a:avLst>
                <a:gd fmla="val 3240" name="adj"/>
              </a:avLst>
            </a:prstGeom>
            <a:solidFill>
              <a:srgbClr val="6FA8DC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NN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2048650" y="1712300"/>
              <a:ext cx="748500" cy="396300"/>
            </a:xfrm>
            <a:prstGeom prst="roundRect">
              <a:avLst>
                <a:gd fmla="val 7363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bin"/>
                <a:buNone/>
              </a:pPr>
              <a:r>
                <a:rPr b="0" i="0" lang="en-US" u="none" cap="none" strike="noStrike">
                  <a:latin typeface="Roboto"/>
                  <a:ea typeface="Roboto"/>
                  <a:cs typeface="Roboto"/>
                  <a:sym typeface="Roboto"/>
                </a:rPr>
                <a:t>pxf</a:t>
              </a:r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6568150" y="2306967"/>
            <a:ext cx="828900" cy="1594200"/>
            <a:chOff x="1856050" y="1669967"/>
            <a:chExt cx="828900" cy="1594200"/>
          </a:xfrm>
        </p:grpSpPr>
        <p:sp>
          <p:nvSpPr>
            <p:cNvPr id="135" name="Shape 135"/>
            <p:cNvSpPr/>
            <p:nvPr/>
          </p:nvSpPr>
          <p:spPr>
            <a:xfrm>
              <a:off x="1856050" y="1669967"/>
              <a:ext cx="828900" cy="1594200"/>
            </a:xfrm>
            <a:prstGeom prst="roundRect">
              <a:avLst>
                <a:gd fmla="val 3240" name="adj"/>
              </a:avLst>
            </a:prstGeom>
            <a:solidFill>
              <a:srgbClr val="6FA8DC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DN1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1896250" y="1712300"/>
              <a:ext cx="748500" cy="396300"/>
            </a:xfrm>
            <a:prstGeom prst="roundRect">
              <a:avLst>
                <a:gd fmla="val 7363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bin"/>
                <a:buNone/>
              </a:pPr>
              <a:r>
                <a:rPr b="0" i="0" lang="en-US" u="none" cap="none" strike="noStrike">
                  <a:latin typeface="Roboto"/>
                  <a:ea typeface="Roboto"/>
                  <a:cs typeface="Roboto"/>
                  <a:sym typeface="Roboto"/>
                </a:rPr>
                <a:t>pxf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1896250" y="2770625"/>
              <a:ext cx="748500" cy="465600"/>
            </a:xfrm>
            <a:prstGeom prst="roundRect">
              <a:avLst>
                <a:gd fmla="val 6352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200" u="none" cap="none" strike="noStrike">
                  <a:latin typeface="Roboto"/>
                  <a:ea typeface="Roboto"/>
                  <a:cs typeface="Roboto"/>
                  <a:sym typeface="Roboto"/>
                </a:rPr>
                <a:t>HAWQ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200" u="none" cap="none" strike="noStrike">
                  <a:latin typeface="Roboto"/>
                  <a:ea typeface="Roboto"/>
                  <a:cs typeface="Roboto"/>
                  <a:sym typeface="Roboto"/>
                </a:rPr>
                <a:t>seg</a:t>
              </a: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sp>
        <p:nvSpPr>
          <p:cNvPr id="138" name="Shape 138"/>
          <p:cNvSpPr txBox="1"/>
          <p:nvPr/>
        </p:nvSpPr>
        <p:spPr>
          <a:xfrm>
            <a:off x="251100" y="866075"/>
            <a:ext cx="2241299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000">
                <a:latin typeface="Comic Sans MS"/>
                <a:ea typeface="Comic Sans MS"/>
                <a:cs typeface="Comic Sans MS"/>
                <a:sym typeface="Comic Sans MS"/>
              </a:rPr>
              <a:t>select * from ext_table</a:t>
            </a:r>
          </a:p>
        </p:txBody>
      </p:sp>
      <p:grpSp>
        <p:nvGrpSpPr>
          <p:cNvPr id="139" name="Shape 139"/>
          <p:cNvGrpSpPr/>
          <p:nvPr/>
        </p:nvGrpSpPr>
        <p:grpSpPr>
          <a:xfrm>
            <a:off x="117575" y="866075"/>
            <a:ext cx="219600" cy="277500"/>
            <a:chOff x="123550" y="1155175"/>
            <a:chExt cx="219600" cy="277500"/>
          </a:xfrm>
        </p:grpSpPr>
        <p:sp>
          <p:nvSpPr>
            <p:cNvPr id="140" name="Shape 140"/>
            <p:cNvSpPr/>
            <p:nvPr/>
          </p:nvSpPr>
          <p:spPr>
            <a:xfrm>
              <a:off x="153987" y="1214562"/>
              <a:ext cx="158700" cy="158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123550" y="1155175"/>
              <a:ext cx="2196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-US" sz="800">
                  <a:solidFill>
                    <a:srgbClr val="F3F3F3"/>
                  </a:solidFill>
                </a:rPr>
                <a:t>0</a:t>
              </a:r>
            </a:p>
          </p:txBody>
        </p:sp>
      </p:grpSp>
      <p:cxnSp>
        <p:nvCxnSpPr>
          <p:cNvPr id="142" name="Shape 142"/>
          <p:cNvCxnSpPr>
            <a:stCxn id="138" idx="2"/>
            <a:endCxn id="130" idx="0"/>
          </p:cNvCxnSpPr>
          <p:nvPr/>
        </p:nvCxnSpPr>
        <p:spPr>
          <a:xfrm>
            <a:off x="1371749" y="1143575"/>
            <a:ext cx="191100" cy="11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 txBox="1"/>
          <p:nvPr/>
        </p:nvSpPr>
        <p:spPr>
          <a:xfrm>
            <a:off x="2304200" y="2195950"/>
            <a:ext cx="19578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getFragments()  API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pxf://&lt;location&gt;:&lt;port&gt;/&lt;path&gt;</a:t>
            </a:r>
          </a:p>
        </p:txBody>
      </p:sp>
      <p:cxnSp>
        <p:nvCxnSpPr>
          <p:cNvPr id="144" name="Shape 144"/>
          <p:cNvCxnSpPr/>
          <p:nvPr/>
        </p:nvCxnSpPr>
        <p:spPr>
          <a:xfrm flipH="1" rot="10800000">
            <a:off x="2183775" y="2455550"/>
            <a:ext cx="18645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45" name="Shape 145"/>
          <p:cNvGrpSpPr/>
          <p:nvPr/>
        </p:nvGrpSpPr>
        <p:grpSpPr>
          <a:xfrm>
            <a:off x="2228000" y="2057462"/>
            <a:ext cx="219600" cy="277500"/>
            <a:chOff x="123550" y="1155175"/>
            <a:chExt cx="219600" cy="277500"/>
          </a:xfrm>
        </p:grpSpPr>
        <p:sp>
          <p:nvSpPr>
            <p:cNvPr id="146" name="Shape 146"/>
            <p:cNvSpPr/>
            <p:nvPr/>
          </p:nvSpPr>
          <p:spPr>
            <a:xfrm>
              <a:off x="153987" y="1214562"/>
              <a:ext cx="158700" cy="158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123550" y="1155175"/>
              <a:ext cx="2196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800">
                  <a:solidFill>
                    <a:srgbClr val="F3F3F3"/>
                  </a:solidFill>
                </a:rPr>
                <a:t>1</a:t>
              </a:r>
            </a:p>
          </p:txBody>
        </p:sp>
      </p:grpSp>
      <p:sp>
        <p:nvSpPr>
          <p:cNvPr id="148" name="Shape 148"/>
          <p:cNvSpPr txBox="1"/>
          <p:nvPr/>
        </p:nvSpPr>
        <p:spPr>
          <a:xfrm>
            <a:off x="2540525" y="3276125"/>
            <a:ext cx="1379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000">
                <a:latin typeface="Comic Sans MS"/>
                <a:ea typeface="Comic Sans MS"/>
                <a:cs typeface="Comic Sans MS"/>
                <a:sym typeface="Comic Sans MS"/>
              </a:rPr>
              <a:t>Fragments (JSON)</a:t>
            </a:r>
          </a:p>
        </p:txBody>
      </p:sp>
      <p:cxnSp>
        <p:nvCxnSpPr>
          <p:cNvPr id="149" name="Shape 149"/>
          <p:cNvCxnSpPr/>
          <p:nvPr/>
        </p:nvCxnSpPr>
        <p:spPr>
          <a:xfrm rot="10800000">
            <a:off x="2183800" y="3255675"/>
            <a:ext cx="185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50" name="Shape 150"/>
          <p:cNvGrpSpPr/>
          <p:nvPr/>
        </p:nvGrpSpPr>
        <p:grpSpPr>
          <a:xfrm>
            <a:off x="2309975" y="3290625"/>
            <a:ext cx="219600" cy="277500"/>
            <a:chOff x="123550" y="1155175"/>
            <a:chExt cx="219600" cy="277500"/>
          </a:xfrm>
        </p:grpSpPr>
        <p:sp>
          <p:nvSpPr>
            <p:cNvPr id="151" name="Shape 151"/>
            <p:cNvSpPr/>
            <p:nvPr/>
          </p:nvSpPr>
          <p:spPr>
            <a:xfrm>
              <a:off x="153987" y="1214562"/>
              <a:ext cx="158700" cy="158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123550" y="1155175"/>
              <a:ext cx="2196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800">
                  <a:solidFill>
                    <a:srgbClr val="F3F3F3"/>
                  </a:solidFill>
                </a:rPr>
                <a:t>2</a:t>
              </a:r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2365437" y="4484275"/>
            <a:ext cx="219600" cy="277500"/>
            <a:chOff x="123550" y="1155175"/>
            <a:chExt cx="219600" cy="277500"/>
          </a:xfrm>
        </p:grpSpPr>
        <p:sp>
          <p:nvSpPr>
            <p:cNvPr id="154" name="Shape 154"/>
            <p:cNvSpPr/>
            <p:nvPr/>
          </p:nvSpPr>
          <p:spPr>
            <a:xfrm>
              <a:off x="153987" y="1214562"/>
              <a:ext cx="158700" cy="158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123550" y="1155175"/>
              <a:ext cx="2196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800">
                  <a:solidFill>
                    <a:srgbClr val="F3F3F3"/>
                  </a:solidFill>
                </a:rPr>
                <a:t>7</a:t>
              </a:r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269862" y="3439825"/>
            <a:ext cx="219600" cy="277500"/>
            <a:chOff x="123550" y="1155175"/>
            <a:chExt cx="219600" cy="277500"/>
          </a:xfrm>
        </p:grpSpPr>
        <p:sp>
          <p:nvSpPr>
            <p:cNvPr id="157" name="Shape 157"/>
            <p:cNvSpPr/>
            <p:nvPr/>
          </p:nvSpPr>
          <p:spPr>
            <a:xfrm>
              <a:off x="153987" y="1214562"/>
              <a:ext cx="158700" cy="158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123550" y="1155175"/>
              <a:ext cx="2196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800">
                  <a:solidFill>
                    <a:srgbClr val="F3F3F3"/>
                  </a:solidFill>
                </a:rPr>
                <a:t>3</a:t>
              </a:r>
            </a:p>
          </p:txBody>
        </p:sp>
      </p:grpSp>
      <p:sp>
        <p:nvSpPr>
          <p:cNvPr id="159" name="Shape 159"/>
          <p:cNvSpPr txBox="1"/>
          <p:nvPr/>
        </p:nvSpPr>
        <p:spPr>
          <a:xfrm>
            <a:off x="151500" y="3680400"/>
            <a:ext cx="976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000">
                <a:latin typeface="Comic Sans MS"/>
                <a:ea typeface="Comic Sans MS"/>
                <a:cs typeface="Comic Sans MS"/>
                <a:sym typeface="Comic Sans MS"/>
              </a:rPr>
              <a:t>Assign Fragments to Segments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6720550" y="2459367"/>
            <a:ext cx="828900" cy="1594200"/>
            <a:chOff x="1856050" y="1669967"/>
            <a:chExt cx="828900" cy="1594200"/>
          </a:xfrm>
        </p:grpSpPr>
        <p:sp>
          <p:nvSpPr>
            <p:cNvPr id="161" name="Shape 161"/>
            <p:cNvSpPr/>
            <p:nvPr/>
          </p:nvSpPr>
          <p:spPr>
            <a:xfrm>
              <a:off x="1856050" y="1669967"/>
              <a:ext cx="828900" cy="1594200"/>
            </a:xfrm>
            <a:prstGeom prst="roundRect">
              <a:avLst>
                <a:gd fmla="val 3240" name="adj"/>
              </a:avLst>
            </a:prstGeom>
            <a:solidFill>
              <a:srgbClr val="6FA8DC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DN1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1896250" y="1712300"/>
              <a:ext cx="748500" cy="396300"/>
            </a:xfrm>
            <a:prstGeom prst="roundRect">
              <a:avLst>
                <a:gd fmla="val 7363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bin"/>
                <a:buNone/>
              </a:pPr>
              <a:r>
                <a:rPr b="0" i="0" lang="en-US" u="none" cap="none" strike="noStrike">
                  <a:latin typeface="Roboto"/>
                  <a:ea typeface="Roboto"/>
                  <a:cs typeface="Roboto"/>
                  <a:sym typeface="Roboto"/>
                </a:rPr>
                <a:t>pxf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896250" y="2770625"/>
              <a:ext cx="748500" cy="465600"/>
            </a:xfrm>
            <a:prstGeom prst="roundRect">
              <a:avLst>
                <a:gd fmla="val 6352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200" u="none" cap="none" strike="noStrike">
                  <a:latin typeface="Roboto"/>
                  <a:ea typeface="Roboto"/>
                  <a:cs typeface="Roboto"/>
                  <a:sym typeface="Roboto"/>
                </a:rPr>
                <a:t>HAWQ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200" u="none" cap="none" strike="noStrike">
                  <a:latin typeface="Roboto"/>
                  <a:ea typeface="Roboto"/>
                  <a:cs typeface="Roboto"/>
                  <a:sym typeface="Roboto"/>
                </a:rPr>
                <a:t>seg</a:t>
              </a: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872950" y="2611767"/>
            <a:ext cx="828900" cy="1594200"/>
            <a:chOff x="1856050" y="1669967"/>
            <a:chExt cx="828900" cy="1594200"/>
          </a:xfrm>
        </p:grpSpPr>
        <p:sp>
          <p:nvSpPr>
            <p:cNvPr id="165" name="Shape 165"/>
            <p:cNvSpPr/>
            <p:nvPr/>
          </p:nvSpPr>
          <p:spPr>
            <a:xfrm>
              <a:off x="1856050" y="1669967"/>
              <a:ext cx="828900" cy="1594200"/>
            </a:xfrm>
            <a:prstGeom prst="roundRect">
              <a:avLst>
                <a:gd fmla="val 3240" name="adj"/>
              </a:avLst>
            </a:prstGeom>
            <a:solidFill>
              <a:srgbClr val="6FA8DC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DN</a:t>
              </a: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1896250" y="1712300"/>
              <a:ext cx="748500" cy="396300"/>
            </a:xfrm>
            <a:prstGeom prst="roundRect">
              <a:avLst>
                <a:gd fmla="val 7363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bin"/>
                <a:buNone/>
              </a:pPr>
              <a:r>
                <a:rPr b="0" i="0" lang="en-US" u="none" cap="none" strike="noStrike">
                  <a:latin typeface="Roboto"/>
                  <a:ea typeface="Roboto"/>
                  <a:cs typeface="Roboto"/>
                  <a:sym typeface="Roboto"/>
                </a:rPr>
                <a:t>pxf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1896250" y="2770625"/>
              <a:ext cx="748500" cy="465600"/>
            </a:xfrm>
            <a:prstGeom prst="roundRect">
              <a:avLst>
                <a:gd fmla="val 6352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200" u="none" cap="none" strike="noStrike">
                  <a:latin typeface="Roboto"/>
                  <a:ea typeface="Roboto"/>
                  <a:cs typeface="Roboto"/>
                  <a:sym typeface="Roboto"/>
                </a:rPr>
                <a:t>HAWQ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b="0" i="0" lang="en-US" sz="1200" u="none" cap="none" strike="noStrike">
                  <a:latin typeface="Roboto"/>
                  <a:ea typeface="Roboto"/>
                  <a:cs typeface="Roboto"/>
                  <a:sym typeface="Roboto"/>
                </a:rPr>
                <a:t>seg</a:t>
              </a: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sp>
        <p:nvSpPr>
          <p:cNvPr id="168" name="Shape 168"/>
          <p:cNvSpPr txBox="1"/>
          <p:nvPr/>
        </p:nvSpPr>
        <p:spPr>
          <a:xfrm>
            <a:off x="2580775" y="3992625"/>
            <a:ext cx="4069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000">
                <a:latin typeface="Comic Sans MS"/>
                <a:ea typeface="Comic Sans MS"/>
                <a:cs typeface="Comic Sans MS"/>
                <a:sym typeface="Comic Sans MS"/>
              </a:rPr>
              <a:t>Query dispatched to Segment 1,2,3… (Interconnect)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2365450" y="4284625"/>
            <a:ext cx="442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>
            <a:stCxn id="130" idx="1"/>
            <a:endCxn id="130" idx="2"/>
          </p:cNvCxnSpPr>
          <p:nvPr/>
        </p:nvCxnSpPr>
        <p:spPr>
          <a:xfrm>
            <a:off x="972500" y="2944026"/>
            <a:ext cx="590400" cy="636899"/>
          </a:xfrm>
          <a:prstGeom prst="curvedConnector4">
            <a:avLst>
              <a:gd fmla="val -56402" name="adj1"/>
              <a:gd fmla="val 15308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71" name="Shape 171"/>
          <p:cNvGrpSpPr/>
          <p:nvPr/>
        </p:nvGrpSpPr>
        <p:grpSpPr>
          <a:xfrm>
            <a:off x="7984962" y="3439825"/>
            <a:ext cx="219600" cy="277500"/>
            <a:chOff x="123550" y="1155175"/>
            <a:chExt cx="219600" cy="277500"/>
          </a:xfrm>
        </p:grpSpPr>
        <p:sp>
          <p:nvSpPr>
            <p:cNvPr id="172" name="Shape 172"/>
            <p:cNvSpPr/>
            <p:nvPr/>
          </p:nvSpPr>
          <p:spPr>
            <a:xfrm>
              <a:off x="153987" y="1214562"/>
              <a:ext cx="158700" cy="158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123550" y="1155175"/>
              <a:ext cx="2196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800">
                  <a:solidFill>
                    <a:srgbClr val="F3F3F3"/>
                  </a:solidFill>
                </a:rPr>
                <a:t>5</a:t>
              </a:r>
            </a:p>
          </p:txBody>
        </p:sp>
      </p:grpSp>
      <p:sp>
        <p:nvSpPr>
          <p:cNvPr id="174" name="Shape 174"/>
          <p:cNvSpPr txBox="1"/>
          <p:nvPr/>
        </p:nvSpPr>
        <p:spPr>
          <a:xfrm>
            <a:off x="7942803" y="3680400"/>
            <a:ext cx="1266599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000">
                <a:latin typeface="Comic Sans MS"/>
                <a:ea typeface="Comic Sans MS"/>
                <a:cs typeface="Comic Sans MS"/>
                <a:sym typeface="Comic Sans MS"/>
              </a:rPr>
              <a:t>Read() REST</a:t>
            </a:r>
          </a:p>
        </p:txBody>
      </p:sp>
      <p:cxnSp>
        <p:nvCxnSpPr>
          <p:cNvPr id="175" name="Shape 175"/>
          <p:cNvCxnSpPr>
            <a:stCxn id="167" idx="3"/>
            <a:endCxn id="166" idx="3"/>
          </p:cNvCxnSpPr>
          <p:nvPr/>
        </p:nvCxnSpPr>
        <p:spPr>
          <a:xfrm flipH="1" rot="10800000">
            <a:off x="7661650" y="2852325"/>
            <a:ext cx="600" cy="1092900"/>
          </a:xfrm>
          <a:prstGeom prst="curvedConnector3">
            <a:avLst>
              <a:gd fmla="val 396875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" name="Shape 176"/>
          <p:cNvCxnSpPr>
            <a:stCxn id="136" idx="1"/>
            <a:endCxn id="137" idx="1"/>
          </p:cNvCxnSpPr>
          <p:nvPr/>
        </p:nvCxnSpPr>
        <p:spPr>
          <a:xfrm>
            <a:off x="6608350" y="2547450"/>
            <a:ext cx="600" cy="1092900"/>
          </a:xfrm>
          <a:prstGeom prst="curvedConnector3">
            <a:avLst>
              <a:gd fmla="val -396875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77" name="Shape 177"/>
          <p:cNvGrpSpPr/>
          <p:nvPr/>
        </p:nvGrpSpPr>
        <p:grpSpPr>
          <a:xfrm>
            <a:off x="5710650" y="2535575"/>
            <a:ext cx="219600" cy="277500"/>
            <a:chOff x="123550" y="1155175"/>
            <a:chExt cx="219600" cy="277500"/>
          </a:xfrm>
        </p:grpSpPr>
        <p:sp>
          <p:nvSpPr>
            <p:cNvPr id="178" name="Shape 178"/>
            <p:cNvSpPr/>
            <p:nvPr/>
          </p:nvSpPr>
          <p:spPr>
            <a:xfrm>
              <a:off x="153987" y="1214562"/>
              <a:ext cx="158700" cy="158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123550" y="1155175"/>
              <a:ext cx="2196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800">
                  <a:solidFill>
                    <a:srgbClr val="F3F3F3"/>
                  </a:solidFill>
                </a:rPr>
                <a:t>6</a:t>
              </a:r>
            </a:p>
          </p:txBody>
        </p:sp>
      </p:grpSp>
      <p:sp>
        <p:nvSpPr>
          <p:cNvPr id="180" name="Shape 180"/>
          <p:cNvSpPr txBox="1"/>
          <p:nvPr/>
        </p:nvSpPr>
        <p:spPr>
          <a:xfrm>
            <a:off x="5850475" y="2535575"/>
            <a:ext cx="717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000">
                <a:latin typeface="Comic Sans MS"/>
                <a:ea typeface="Comic Sans MS"/>
                <a:cs typeface="Comic Sans MS"/>
                <a:sym typeface="Comic Sans MS"/>
              </a:rPr>
              <a:t>records</a:t>
            </a:r>
          </a:p>
        </p:txBody>
      </p:sp>
      <p:cxnSp>
        <p:nvCxnSpPr>
          <p:cNvPr id="181" name="Shape 181"/>
          <p:cNvCxnSpPr/>
          <p:nvPr/>
        </p:nvCxnSpPr>
        <p:spPr>
          <a:xfrm rot="10800000">
            <a:off x="2305525" y="4437025"/>
            <a:ext cx="44882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/>
          <p:nvPr/>
        </p:nvCxnSpPr>
        <p:spPr>
          <a:xfrm rot="10800000">
            <a:off x="996862" y="1207124"/>
            <a:ext cx="283499" cy="10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83" name="Shape 183"/>
          <p:cNvGrpSpPr/>
          <p:nvPr/>
        </p:nvGrpSpPr>
        <p:grpSpPr>
          <a:xfrm>
            <a:off x="558625" y="1412550"/>
            <a:ext cx="283500" cy="277500"/>
            <a:chOff x="558625" y="1260150"/>
            <a:chExt cx="283500" cy="277500"/>
          </a:xfrm>
        </p:grpSpPr>
        <p:sp>
          <p:nvSpPr>
            <p:cNvPr id="184" name="Shape 184"/>
            <p:cNvSpPr/>
            <p:nvPr/>
          </p:nvSpPr>
          <p:spPr>
            <a:xfrm>
              <a:off x="589075" y="1319550"/>
              <a:ext cx="158700" cy="158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558625" y="1260150"/>
              <a:ext cx="2835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800">
                  <a:solidFill>
                    <a:srgbClr val="F3F3F3"/>
                  </a:solidFill>
                </a:rPr>
                <a:t>8</a:t>
              </a:r>
            </a:p>
          </p:txBody>
        </p:sp>
      </p:grpSp>
      <p:sp>
        <p:nvSpPr>
          <p:cNvPr id="186" name="Shape 186"/>
          <p:cNvSpPr txBox="1"/>
          <p:nvPr/>
        </p:nvSpPr>
        <p:spPr>
          <a:xfrm>
            <a:off x="151500" y="1610725"/>
            <a:ext cx="1072499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000">
                <a:latin typeface="Comic Sans MS"/>
                <a:ea typeface="Comic Sans MS"/>
                <a:cs typeface="Comic Sans MS"/>
                <a:sym typeface="Comic Sans MS"/>
              </a:rPr>
              <a:t>query result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655325" y="4437025"/>
            <a:ext cx="2750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00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lang="en-US" sz="1000">
                <a:latin typeface="Comic Sans MS"/>
                <a:ea typeface="Comic Sans MS"/>
                <a:cs typeface="Comic Sans MS"/>
                <a:sym typeface="Comic Sans MS"/>
              </a:rPr>
              <a:t>ecords (stream)</a:t>
            </a:r>
          </a:p>
        </p:txBody>
      </p:sp>
      <p:sp>
        <p:nvSpPr>
          <p:cNvPr id="188" name="Shape 188"/>
          <p:cNvSpPr/>
          <p:nvPr/>
        </p:nvSpPr>
        <p:spPr>
          <a:xfrm>
            <a:off x="4243500" y="1870017"/>
            <a:ext cx="1266600" cy="24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lang="en-US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Fragmenter</a:t>
            </a:r>
          </a:p>
        </p:txBody>
      </p:sp>
      <p:sp>
        <p:nvSpPr>
          <p:cNvPr id="189" name="Shape 189"/>
          <p:cNvSpPr/>
          <p:nvPr/>
        </p:nvSpPr>
        <p:spPr>
          <a:xfrm>
            <a:off x="7433000" y="2165879"/>
            <a:ext cx="1266599" cy="24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lang="en-US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Resolver</a:t>
            </a:r>
          </a:p>
        </p:txBody>
      </p:sp>
      <p:sp>
        <p:nvSpPr>
          <p:cNvPr id="190" name="Shape 190"/>
          <p:cNvSpPr/>
          <p:nvPr/>
        </p:nvSpPr>
        <p:spPr>
          <a:xfrm>
            <a:off x="7433000" y="1872404"/>
            <a:ext cx="1266599" cy="24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lang="en-US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Accessor</a:t>
            </a:r>
          </a:p>
        </p:txBody>
      </p:sp>
      <p:sp>
        <p:nvSpPr>
          <p:cNvPr id="191" name="Shape 191"/>
          <p:cNvSpPr/>
          <p:nvPr/>
        </p:nvSpPr>
        <p:spPr>
          <a:xfrm>
            <a:off x="2375300" y="4017275"/>
            <a:ext cx="158700" cy="1587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2344862" y="3957887"/>
            <a:ext cx="219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800">
                <a:solidFill>
                  <a:srgbClr val="F3F3F3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193675" y="116600"/>
            <a:ext cx="7673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Read Data Flow - Take 2</a:t>
            </a:r>
          </a:p>
        </p:txBody>
      </p:sp>
      <p:pic>
        <p:nvPicPr>
          <p:cNvPr descr="pxf_chalk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0" y="688050"/>
            <a:ext cx="9037101" cy="40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E4940"/>
      </a:accent1>
      <a:accent2>
        <a:srgbClr val="333399"/>
      </a:accent2>
      <a:accent3>
        <a:srgbClr val="FFFFFF"/>
      </a:accent3>
      <a:accent4>
        <a:srgbClr val="FE4940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E4940"/>
      </a:accent1>
      <a:accent2>
        <a:srgbClr val="333399"/>
      </a:accent2>
      <a:accent3>
        <a:srgbClr val="FFFFFF"/>
      </a:accent3>
      <a:accent4>
        <a:srgbClr val="FE4940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