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99" r:id="rId2"/>
    <p:sldId id="434" r:id="rId3"/>
    <p:sldId id="435" r:id="rId4"/>
    <p:sldId id="436" r:id="rId5"/>
    <p:sldId id="438" r:id="rId6"/>
    <p:sldId id="44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107" autoAdjust="0"/>
  </p:normalViewPr>
  <p:slideViewPr>
    <p:cSldViewPr snapToGrid="0" snapToObjects="1">
      <p:cViewPr varScale="1">
        <p:scale>
          <a:sx n="106" d="100"/>
          <a:sy n="106"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26EA9-DDE3-D14C-9132-BDD91366B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010B115-974F-714E-B4E5-9832F6849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39C55F4-B4D6-F342-8AB0-CD1F85899145}"/>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F9F66673-A761-B940-B0AC-6E29CB8A45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B933F6D-9AA2-6842-97AC-D2F6E9B68B72}"/>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412493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343FC-6ACB-4D49-BF6C-291421356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25D6472-B0F4-C542-9024-9ED3AE59CD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B3FA525-97E8-164C-A5F7-FB2D71FF3B3C}"/>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9188D4EA-2DDF-9F44-85B2-83F87872E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23CE90B-4AF2-C84D-A5F4-C3463781DB2A}"/>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402106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DCF10B-ED47-1147-B14A-B3EA591DC6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BFD9DC0-4D13-6B4E-82E1-8A54EA6E0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CBF60B-DEAB-BA4D-9830-2BA22CCDF3BA}"/>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B55082B4-20A2-5E4F-9786-66F0F4D44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4A9FE49-768B-2941-9739-8DE178110D45}"/>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198139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716" y="1485901"/>
            <a:ext cx="11097667" cy="4645959"/>
          </a:xfrm>
        </p:spPr>
        <p:txBody>
          <a:bodyPr numCol="1" spcCol="360000"/>
          <a:lstStyle>
            <a:lvl1pPr>
              <a:defRPr baseline="0">
                <a:solidFill>
                  <a:srgbClr val="75787B"/>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a:xfrm>
            <a:off x="521505" y="332769"/>
            <a:ext cx="7742016" cy="596196"/>
          </a:xfrm>
        </p:spPr>
        <p:txBody>
          <a:bodyPr anchor="t"/>
          <a:lstStyle>
            <a:lvl1pPr>
              <a:defRPr baseline="0"/>
            </a:lvl1pPr>
          </a:lstStyle>
          <a:p>
            <a:r>
              <a:rPr lang="en-US" dirty="0"/>
              <a:t>Click to edit 32pt bold title, max two line</a:t>
            </a:r>
            <a:endParaRPr lang="en-GB" dirty="0"/>
          </a:p>
        </p:txBody>
      </p:sp>
      <p:sp>
        <p:nvSpPr>
          <p:cNvPr id="7" name="Date Placeholder 5"/>
          <p:cNvSpPr>
            <a:spLocks noGrp="1"/>
          </p:cNvSpPr>
          <p:nvPr>
            <p:ph type="dt" sz="half" idx="2"/>
          </p:nvPr>
        </p:nvSpPr>
        <p:spPr>
          <a:xfrm>
            <a:off x="526841" y="6356351"/>
            <a:ext cx="2742327" cy="365125"/>
          </a:xfrm>
          <a:prstGeom prst="rect">
            <a:avLst/>
          </a:prstGeom>
        </p:spPr>
        <p:txBody>
          <a:bodyPr vert="horz" lIns="91440" tIns="45720" rIns="91440" bIns="45720" rtlCol="0" anchor="ctr"/>
          <a:lstStyle>
            <a:lvl1pPr algn="l">
              <a:defRPr sz="1200" b="0" i="0">
                <a:solidFill>
                  <a:srgbClr val="8E8A86"/>
                </a:solidFill>
                <a:latin typeface="Arial" panose="020B0604020202020204" pitchFamily="34" charset="0"/>
                <a:cs typeface="Arial" panose="020B0604020202020204" pitchFamily="34" charset="0"/>
              </a:defRPr>
            </a:lvl1pPr>
          </a:lstStyle>
          <a:p>
            <a:fld id="{7D41CD67-91B6-4B2A-82F5-5FBECB3F1111}" type="datetime1">
              <a:rPr lang="en-US" smtClean="0"/>
              <a:t>10/7/2019</a:t>
            </a:fld>
            <a:endParaRPr lang="en-GB" dirty="0"/>
          </a:p>
        </p:txBody>
      </p:sp>
      <p:sp>
        <p:nvSpPr>
          <p:cNvPr id="8" name="Slide Number Placeholder 6"/>
          <p:cNvSpPr>
            <a:spLocks noGrp="1"/>
          </p:cNvSpPr>
          <p:nvPr>
            <p:ph type="sldNum" sz="quarter" idx="4"/>
          </p:nvPr>
        </p:nvSpPr>
        <p:spPr>
          <a:xfrm>
            <a:off x="8882629" y="6356351"/>
            <a:ext cx="2742326" cy="365125"/>
          </a:xfrm>
          <a:prstGeom prst="rect">
            <a:avLst/>
          </a:prstGeom>
        </p:spPr>
        <p:txBody>
          <a:bodyPr vert="horz" lIns="91440" tIns="45720" rIns="91440" bIns="45720" rtlCol="0" anchor="ctr"/>
          <a:lstStyle>
            <a:lvl1pPr algn="r">
              <a:defRPr sz="1200" b="0" i="0">
                <a:solidFill>
                  <a:srgbClr val="8E8A86"/>
                </a:solidFill>
                <a:latin typeface="Arial" panose="020B0604020202020204" pitchFamily="34" charset="0"/>
                <a:cs typeface="Arial" panose="020B0604020202020204" pitchFamily="34" charset="0"/>
              </a:defRPr>
            </a:lvl1pPr>
          </a:lstStyle>
          <a:p>
            <a:fld id="{C801F209-6BE7-4AF7-9211-E3F7558EC97C}" type="slidenum">
              <a:rPr lang="en-GB" smtClean="0"/>
              <a:pPr/>
              <a:t>‹Nº›</a:t>
            </a:fld>
            <a:endParaRPr lang="en-GB" dirty="0"/>
          </a:p>
        </p:txBody>
      </p:sp>
    </p:spTree>
    <p:extLst>
      <p:ext uri="{BB962C8B-B14F-4D97-AF65-F5344CB8AC3E}">
        <p14:creationId xmlns:p14="http://schemas.microsoft.com/office/powerpoint/2010/main" val="3556947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with title">
    <p:spTree>
      <p:nvGrpSpPr>
        <p:cNvPr id="1" name=""/>
        <p:cNvGrpSpPr/>
        <p:nvPr/>
      </p:nvGrpSpPr>
      <p:grpSpPr>
        <a:xfrm>
          <a:off x="0" y="0"/>
          <a:ext cx="0" cy="0"/>
          <a:chOff x="0" y="0"/>
          <a:chExt cx="0" cy="0"/>
        </a:xfrm>
      </p:grpSpPr>
      <p:sp>
        <p:nvSpPr>
          <p:cNvPr id="7" name="Date Placeholder 5"/>
          <p:cNvSpPr>
            <a:spLocks noGrp="1"/>
          </p:cNvSpPr>
          <p:nvPr>
            <p:ph type="dt" sz="half" idx="2"/>
          </p:nvPr>
        </p:nvSpPr>
        <p:spPr>
          <a:xfrm>
            <a:off x="526841" y="6356351"/>
            <a:ext cx="2742327" cy="365125"/>
          </a:xfrm>
          <a:prstGeom prst="rect">
            <a:avLst/>
          </a:prstGeom>
        </p:spPr>
        <p:txBody>
          <a:bodyPr vert="horz" lIns="91440" tIns="45720" rIns="91440" bIns="45720" rtlCol="0" anchor="ctr"/>
          <a:lstStyle>
            <a:lvl1pPr algn="l">
              <a:defRPr sz="1200" b="0" i="0">
                <a:solidFill>
                  <a:srgbClr val="8E8A86"/>
                </a:solidFill>
                <a:latin typeface="Arial" panose="020B0604020202020204" pitchFamily="34" charset="0"/>
                <a:cs typeface="Arial" panose="020B0604020202020204" pitchFamily="34" charset="0"/>
              </a:defRPr>
            </a:lvl1pPr>
          </a:lstStyle>
          <a:p>
            <a:fld id="{5533528D-5486-467E-9ADE-93EDF414090A}" type="datetime1">
              <a:rPr lang="en-US" smtClean="0"/>
              <a:t>10/7/2019</a:t>
            </a:fld>
            <a:endParaRPr lang="en-GB" dirty="0"/>
          </a:p>
        </p:txBody>
      </p:sp>
      <p:sp>
        <p:nvSpPr>
          <p:cNvPr id="8" name="Slide Number Placeholder 6"/>
          <p:cNvSpPr>
            <a:spLocks noGrp="1"/>
          </p:cNvSpPr>
          <p:nvPr>
            <p:ph type="sldNum" sz="quarter" idx="4"/>
          </p:nvPr>
        </p:nvSpPr>
        <p:spPr>
          <a:xfrm>
            <a:off x="8882629" y="6356351"/>
            <a:ext cx="2742326" cy="365125"/>
          </a:xfrm>
          <a:prstGeom prst="rect">
            <a:avLst/>
          </a:prstGeom>
        </p:spPr>
        <p:txBody>
          <a:bodyPr vert="horz" lIns="91440" tIns="45720" rIns="91440" bIns="45720" rtlCol="0" anchor="ctr"/>
          <a:lstStyle>
            <a:lvl1pPr algn="r">
              <a:defRPr sz="1200" b="0" i="0">
                <a:solidFill>
                  <a:srgbClr val="8E8A86"/>
                </a:solidFill>
                <a:latin typeface="Arial" panose="020B0604020202020204" pitchFamily="34" charset="0"/>
                <a:cs typeface="Arial" panose="020B0604020202020204" pitchFamily="34" charset="0"/>
              </a:defRPr>
            </a:lvl1pPr>
          </a:lstStyle>
          <a:p>
            <a:fld id="{C801F209-6BE7-4AF7-9211-E3F7558EC97C}" type="slidenum">
              <a:rPr lang="en-GB" smtClean="0"/>
              <a:pPr/>
              <a:t>‹Nº›</a:t>
            </a:fld>
            <a:endParaRPr lang="en-GB" dirty="0"/>
          </a:p>
        </p:txBody>
      </p:sp>
      <p:sp>
        <p:nvSpPr>
          <p:cNvPr id="5" name="Title 1"/>
          <p:cNvSpPr>
            <a:spLocks noGrp="1"/>
          </p:cNvSpPr>
          <p:nvPr>
            <p:ph type="title" hasCustomPrompt="1"/>
          </p:nvPr>
        </p:nvSpPr>
        <p:spPr>
          <a:xfrm>
            <a:off x="521505" y="332769"/>
            <a:ext cx="7742016" cy="596196"/>
          </a:xfrm>
        </p:spPr>
        <p:txBody>
          <a:bodyPr anchor="t"/>
          <a:lstStyle>
            <a:lvl1pPr>
              <a:defRPr baseline="0"/>
            </a:lvl1pPr>
          </a:lstStyle>
          <a:p>
            <a:r>
              <a:rPr lang="en-US" dirty="0"/>
              <a:t>Click to edit 32pt bold title, max two line</a:t>
            </a:r>
            <a:endParaRPr lang="en-GB" dirty="0"/>
          </a:p>
        </p:txBody>
      </p:sp>
    </p:spTree>
    <p:extLst>
      <p:ext uri="{BB962C8B-B14F-4D97-AF65-F5344CB8AC3E}">
        <p14:creationId xmlns:p14="http://schemas.microsoft.com/office/powerpoint/2010/main" val="361534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77CEC-835F-4145-9F1A-0BBF3A0E9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A6D7FC-A939-E44B-B715-505C7CCDB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07ECAF-EBC7-5345-8AFF-3664CC614253}"/>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47C9F65D-47F0-0D4C-A4FF-5F2181FCB5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D476D98-74A6-8E4A-9A64-FE4A9BB49FAC}"/>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21188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07803-C94F-0245-B73B-C2D584870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BF0B7AD-095C-9545-BFA7-93A0F0DA2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DDDEA4D-EDE1-2E44-BBC1-0585BEBAAA86}"/>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71346DE4-43F9-A342-8035-8732A012C7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DC10B69-AF44-904A-ACD6-4C6CCD6220ED}"/>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51839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6C3A2-7B03-6246-975E-9C3E2A426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DE1876-0C31-9641-AF36-007E14503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8DB7B29-75FE-474F-9E00-15CABCE35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277156B-0457-A845-AF4D-22243FE595DA}"/>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6" name="Footer Placeholder 5">
            <a:extLst>
              <a:ext uri="{FF2B5EF4-FFF2-40B4-BE49-F238E27FC236}">
                <a16:creationId xmlns:a16="http://schemas.microsoft.com/office/drawing/2014/main" xmlns="" id="{8D56A005-0F00-F645-91CC-C770861A21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BC692DD-0487-1449-AA51-AE1A80DE4A08}"/>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391125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259C0-4EF0-1743-8782-55E2A9BE7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921DD8E-70A0-8B48-90B4-728AA1E81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38AF41E-7E0D-EB40-B857-688CC1CA53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FD0AFBB-2A1E-C14A-8770-61D0650E8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FC91549-7335-AF4A-89CA-94C222CBC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7D0AF60-727F-2D47-9564-4460488BA892}"/>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8" name="Footer Placeholder 7">
            <a:extLst>
              <a:ext uri="{FF2B5EF4-FFF2-40B4-BE49-F238E27FC236}">
                <a16:creationId xmlns:a16="http://schemas.microsoft.com/office/drawing/2014/main" xmlns="" id="{DC3DE648-86E1-9442-822B-922939D7CEA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7092182-00E3-474F-AAFC-6035C59222C4}"/>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109685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3D903-4A7E-3948-BF95-07BBDE29D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140C65C-AB56-024D-8FD2-85DF6B09A0F5}"/>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4" name="Footer Placeholder 3">
            <a:extLst>
              <a:ext uri="{FF2B5EF4-FFF2-40B4-BE49-F238E27FC236}">
                <a16:creationId xmlns:a16="http://schemas.microsoft.com/office/drawing/2014/main" xmlns="" id="{B11FC352-9DA7-5A4C-982D-6DBF4E12F4E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621F84E1-BAE9-1D40-B299-275F5B46062E}"/>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225594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5CD2E6D-DF4F-0442-A63A-2BCD8F01F54D}"/>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3" name="Footer Placeholder 2">
            <a:extLst>
              <a:ext uri="{FF2B5EF4-FFF2-40B4-BE49-F238E27FC236}">
                <a16:creationId xmlns:a16="http://schemas.microsoft.com/office/drawing/2014/main" xmlns="" id="{2480AC1F-6E08-E041-942F-92BBD4E615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F9BF11D6-E1F3-6541-8A69-A6B115822570}"/>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45611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FE2F1-0EB8-7349-85D2-6785DB333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DDE6ABB-40AB-C644-AAA5-1386AE14B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3618DC4-E41A-9647-95A6-C1D2E5DF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36BB52-2E9F-9543-ADE5-111532416E81}"/>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6" name="Footer Placeholder 5">
            <a:extLst>
              <a:ext uri="{FF2B5EF4-FFF2-40B4-BE49-F238E27FC236}">
                <a16:creationId xmlns:a16="http://schemas.microsoft.com/office/drawing/2014/main" xmlns="" id="{4B389A38-C155-B547-A462-C5A5828F71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62E6732-7C7A-5B44-9FC0-40DC41AFDF8F}"/>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345073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DA9BC-5F59-4946-A1E5-C66FFCFEC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8941126-85A0-BE4B-8F3B-623B38E62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C0C7E557-C5A1-BD42-BC23-DA9F16D0B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9415BA-E525-8A45-A5E6-BD251F88BFC0}"/>
              </a:ext>
            </a:extLst>
          </p:cNvPr>
          <p:cNvSpPr>
            <a:spLocks noGrp="1"/>
          </p:cNvSpPr>
          <p:nvPr>
            <p:ph type="dt" sz="half" idx="10"/>
          </p:nvPr>
        </p:nvSpPr>
        <p:spPr/>
        <p:txBody>
          <a:bodyPr/>
          <a:lstStyle/>
          <a:p>
            <a:fld id="{0312B899-720A-EE4C-90F1-F82D3C8B1DF6}" type="datetimeFigureOut">
              <a:rPr lang="en-US" smtClean="0"/>
              <a:t>10/7/2019</a:t>
            </a:fld>
            <a:endParaRPr lang="en-US" dirty="0"/>
          </a:p>
        </p:txBody>
      </p:sp>
      <p:sp>
        <p:nvSpPr>
          <p:cNvPr id="6" name="Footer Placeholder 5">
            <a:extLst>
              <a:ext uri="{FF2B5EF4-FFF2-40B4-BE49-F238E27FC236}">
                <a16:creationId xmlns:a16="http://schemas.microsoft.com/office/drawing/2014/main" xmlns="" id="{2EDBC27E-5164-C24F-8133-FDC49939C8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A5440F0-F39F-7143-BB53-5F92AB1DFD3B}"/>
              </a:ext>
            </a:extLst>
          </p:cNvPr>
          <p:cNvSpPr>
            <a:spLocks noGrp="1"/>
          </p:cNvSpPr>
          <p:nvPr>
            <p:ph type="sldNum" sz="quarter" idx="12"/>
          </p:nvPr>
        </p:nvSpPr>
        <p:spPr/>
        <p:txBody>
          <a:bodyPr/>
          <a:lstStyle/>
          <a:p>
            <a:fld id="{C8123487-F138-024A-9764-B701B1BA452E}" type="slidenum">
              <a:rPr lang="en-US" smtClean="0"/>
              <a:t>‹Nº›</a:t>
            </a:fld>
            <a:endParaRPr lang="en-US" dirty="0"/>
          </a:p>
        </p:txBody>
      </p:sp>
    </p:spTree>
    <p:extLst>
      <p:ext uri="{BB962C8B-B14F-4D97-AF65-F5344CB8AC3E}">
        <p14:creationId xmlns:p14="http://schemas.microsoft.com/office/powerpoint/2010/main" val="100603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DA9229-A2DD-3D4A-BF72-415870BB2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648C4E6-36FD-A848-8E7C-5672F22F1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541D79-6652-8E45-A229-A98FAC875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2B899-720A-EE4C-90F1-F82D3C8B1DF6}" type="datetimeFigureOut">
              <a:rPr lang="en-US" smtClean="0"/>
              <a:t>10/7/2019</a:t>
            </a:fld>
            <a:endParaRPr lang="en-US" dirty="0"/>
          </a:p>
        </p:txBody>
      </p:sp>
      <p:sp>
        <p:nvSpPr>
          <p:cNvPr id="5" name="Footer Placeholder 4">
            <a:extLst>
              <a:ext uri="{FF2B5EF4-FFF2-40B4-BE49-F238E27FC236}">
                <a16:creationId xmlns:a16="http://schemas.microsoft.com/office/drawing/2014/main" xmlns="" id="{BCB270D7-4FA6-794E-9423-5CB0CEEC0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5A70270-0C49-4C46-A91C-8E8B7B77F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23487-F138-024A-9764-B701B1BA452E}" type="slidenum">
              <a:rPr lang="en-US" smtClean="0"/>
              <a:t>‹Nº›</a:t>
            </a:fld>
            <a:endParaRPr lang="en-US" dirty="0"/>
          </a:p>
        </p:txBody>
      </p:sp>
    </p:spTree>
    <p:extLst>
      <p:ext uri="{BB962C8B-B14F-4D97-AF65-F5344CB8AC3E}">
        <p14:creationId xmlns:p14="http://schemas.microsoft.com/office/powerpoint/2010/main" val="268606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hyperlink" Target="https://sagesoftware.box.com/s/ifoshq2shlz23qv11enrh4x1v2rvpfsk" TargetMode="Externa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hyperlink" Target="https://sagesoftware.box.com/s/5pbrlw2iyealg6n1hgtb984kjgl8yth7" TargetMode="External"/><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hyperlink" Target="http://www.sagefoundation.com/" TargetMode="Externa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hyperlink" Target="https://sagesoftware.box.com/s/7afh9gr42pxijyy1mvw4e78i5984jrec" TargetMode="Externa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Editable posters – youth facing</a:t>
            </a:r>
          </a:p>
        </p:txBody>
      </p:sp>
      <p:sp>
        <p:nvSpPr>
          <p:cNvPr id="3" name="Date Placeholder 2"/>
          <p:cNvSpPr>
            <a:spLocks noGrp="1"/>
          </p:cNvSpPr>
          <p:nvPr>
            <p:ph type="dt" sz="half" idx="2"/>
          </p:nvPr>
        </p:nvSpPr>
        <p:spPr/>
        <p:txBody>
          <a:bodyPr/>
          <a:lstStyle/>
          <a:p>
            <a:pPr defTabSz="412667" hangingPunct="0">
              <a:defRPr/>
            </a:pPr>
            <a:fld id="{84EDE0C4-D9B0-4F83-8E59-A443891AE3B8}" type="datetime1">
              <a:rPr lang="en-US" kern="0">
                <a:sym typeface="Arial"/>
              </a:rPr>
              <a:pPr defTabSz="412667" hangingPunct="0">
                <a:defRPr/>
              </a:pPr>
              <a:t>10/7/2019</a:t>
            </a:fld>
            <a:endParaRPr lang="en-GB" kern="0" dirty="0">
              <a:sym typeface="Arial"/>
            </a:endParaRPr>
          </a:p>
        </p:txBody>
      </p:sp>
      <p:sp>
        <p:nvSpPr>
          <p:cNvPr id="4" name="Slide Number Placeholder 3"/>
          <p:cNvSpPr>
            <a:spLocks noGrp="1"/>
          </p:cNvSpPr>
          <p:nvPr>
            <p:ph type="sldNum" sz="quarter" idx="4"/>
          </p:nvPr>
        </p:nvSpPr>
        <p:spPr/>
        <p:txBody>
          <a:bodyPr/>
          <a:lstStyle/>
          <a:p>
            <a:pPr defTabSz="412667" hangingPunct="0">
              <a:defRPr/>
            </a:pPr>
            <a:fld id="{C801F209-6BE7-4AF7-9211-E3F7558EC97C}" type="slidenum">
              <a:rPr lang="en-GB" kern="0">
                <a:sym typeface="Arial"/>
              </a:rPr>
              <a:pPr defTabSz="412667" hangingPunct="0">
                <a:defRPr/>
              </a:pPr>
              <a:t>1</a:t>
            </a:fld>
            <a:endParaRPr lang="en-GB" kern="0" dirty="0">
              <a:sym typeface="Arial"/>
            </a:endParaRPr>
          </a:p>
        </p:txBody>
      </p:sp>
      <p:pic>
        <p:nvPicPr>
          <p:cNvPr id="16" name="Picture 15">
            <a:extLst>
              <a:ext uri="{FF2B5EF4-FFF2-40B4-BE49-F238E27FC236}">
                <a16:creationId xmlns:a16="http://schemas.microsoft.com/office/drawing/2014/main" xmlns="" id="{B4A37E65-0C46-4349-9DB3-A778BDAD5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58" y="1398422"/>
            <a:ext cx="3454233" cy="4896000"/>
          </a:xfrm>
          <a:prstGeom prst="rect">
            <a:avLst/>
          </a:prstGeom>
        </p:spPr>
      </p:pic>
      <p:pic>
        <p:nvPicPr>
          <p:cNvPr id="22" name="Picture 21">
            <a:extLst>
              <a:ext uri="{FF2B5EF4-FFF2-40B4-BE49-F238E27FC236}">
                <a16:creationId xmlns:a16="http://schemas.microsoft.com/office/drawing/2014/main" xmlns="" id="{71077572-72D2-BC49-8566-0103C3FF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164" y="1398421"/>
            <a:ext cx="3465266" cy="4896000"/>
          </a:xfrm>
          <a:prstGeom prst="rect">
            <a:avLst/>
          </a:prstGeom>
        </p:spPr>
      </p:pic>
      <p:sp>
        <p:nvSpPr>
          <p:cNvPr id="5" name="TextBox 4">
            <a:extLst>
              <a:ext uri="{FF2B5EF4-FFF2-40B4-BE49-F238E27FC236}">
                <a16:creationId xmlns:a16="http://schemas.microsoft.com/office/drawing/2014/main" xmlns="" id="{CAB79417-1E12-0941-AB3E-C178338E52C2}"/>
              </a:ext>
            </a:extLst>
          </p:cNvPr>
          <p:cNvSpPr txBox="1"/>
          <p:nvPr/>
        </p:nvSpPr>
        <p:spPr>
          <a:xfrm>
            <a:off x="7736403" y="2048824"/>
            <a:ext cx="3757961" cy="707886"/>
          </a:xfrm>
          <a:prstGeom prst="rect">
            <a:avLst/>
          </a:prstGeom>
          <a:noFill/>
          <a:ln>
            <a:solidFill>
              <a:schemeClr val="accent1"/>
            </a:solidFill>
          </a:ln>
        </p:spPr>
        <p:txBody>
          <a:bodyPr wrap="square" rtlCol="0">
            <a:spAutoFit/>
          </a:bodyPr>
          <a:lstStyle/>
          <a:p>
            <a:r>
              <a:rPr lang="en-US" dirty="0"/>
              <a:t>Translation 1:</a:t>
            </a:r>
          </a:p>
          <a:p>
            <a:r>
              <a:rPr lang="es-ES_tradnl" sz="1100" dirty="0"/>
              <a:t>Crea tu futuro: descubre la Inteligencia Artificial en nuestro taller</a:t>
            </a:r>
          </a:p>
        </p:txBody>
      </p:sp>
      <p:sp>
        <p:nvSpPr>
          <p:cNvPr id="10" name="TextBox 9">
            <a:extLst>
              <a:ext uri="{FF2B5EF4-FFF2-40B4-BE49-F238E27FC236}">
                <a16:creationId xmlns:a16="http://schemas.microsoft.com/office/drawing/2014/main" xmlns="" id="{07BBDDE0-FF2C-8945-96F7-851AF3026859}"/>
              </a:ext>
            </a:extLst>
          </p:cNvPr>
          <p:cNvSpPr txBox="1"/>
          <p:nvPr/>
        </p:nvSpPr>
        <p:spPr>
          <a:xfrm>
            <a:off x="7736402" y="3429000"/>
            <a:ext cx="3757961" cy="1892826"/>
          </a:xfrm>
          <a:prstGeom prst="rect">
            <a:avLst/>
          </a:prstGeom>
          <a:noFill/>
          <a:ln>
            <a:solidFill>
              <a:schemeClr val="accent1"/>
            </a:solidFill>
          </a:ln>
        </p:spPr>
        <p:txBody>
          <a:bodyPr wrap="square" rtlCol="0">
            <a:spAutoFit/>
          </a:bodyPr>
          <a:lstStyle/>
          <a:p>
            <a:r>
              <a:rPr lang="en-US" dirty="0"/>
              <a:t>Translation 3:</a:t>
            </a:r>
          </a:p>
          <a:p>
            <a:r>
              <a:rPr lang="es-ES" sz="900" dirty="0"/>
              <a:t>¿Te has preguntado cómo las redes sociales seleccionan la publicidad o los vídeos que ves y cuándo los ves? Todos los días interactuamos con la inteligencia artificial sin darnos cuenta de ello.</a:t>
            </a:r>
          </a:p>
          <a:p>
            <a:r>
              <a:rPr lang="es-ES" sz="900" dirty="0"/>
              <a:t>Aprende sobre Inteligencia Artificial, obtén conocimientos para los trabajos del futuro que aun hoy no existen y crea modos de cómo revolucionar el trabajo del futuro. </a:t>
            </a:r>
          </a:p>
          <a:p>
            <a:r>
              <a:rPr lang="es-ES" sz="900" dirty="0"/>
              <a:t>Si tienes entre 13 y 17 años y te sientes interés por la tecnología, este taller sobre IA es para ti.</a:t>
            </a:r>
          </a:p>
          <a:p>
            <a:endParaRPr lang="en-US" sz="900" dirty="0"/>
          </a:p>
          <a:p>
            <a:endParaRPr lang="en-US" dirty="0"/>
          </a:p>
        </p:txBody>
      </p:sp>
      <p:cxnSp>
        <p:nvCxnSpPr>
          <p:cNvPr id="9" name="Straight Arrow Connector 8">
            <a:extLst>
              <a:ext uri="{FF2B5EF4-FFF2-40B4-BE49-F238E27FC236}">
                <a16:creationId xmlns:a16="http://schemas.microsoft.com/office/drawing/2014/main" xmlns="" id="{047D52F2-B090-D241-8701-2B8FA2FFAC6B}"/>
              </a:ext>
            </a:extLst>
          </p:cNvPr>
          <p:cNvCxnSpPr>
            <a:stCxn id="5" idx="1"/>
          </p:cNvCxnSpPr>
          <p:nvPr/>
        </p:nvCxnSpPr>
        <p:spPr>
          <a:xfrm flipH="1">
            <a:off x="6523463" y="2402767"/>
            <a:ext cx="1212940" cy="11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83E4F7E8-D8CD-3F44-A1F7-C332856437D5}"/>
              </a:ext>
            </a:extLst>
          </p:cNvPr>
          <p:cNvCxnSpPr>
            <a:stCxn id="10" idx="1"/>
          </p:cNvCxnSpPr>
          <p:nvPr/>
        </p:nvCxnSpPr>
        <p:spPr>
          <a:xfrm flipH="1" flipV="1">
            <a:off x="6523464" y="3778244"/>
            <a:ext cx="1212938" cy="59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D5A304D9-CA67-3344-8153-7A5C3772C323}"/>
              </a:ext>
            </a:extLst>
          </p:cNvPr>
          <p:cNvSpPr txBox="1"/>
          <p:nvPr/>
        </p:nvSpPr>
        <p:spPr>
          <a:xfrm>
            <a:off x="7736402" y="4852421"/>
            <a:ext cx="3757961" cy="830997"/>
          </a:xfrm>
          <a:prstGeom prst="rect">
            <a:avLst/>
          </a:prstGeom>
          <a:noFill/>
          <a:ln>
            <a:solidFill>
              <a:schemeClr val="accent1"/>
            </a:solidFill>
          </a:ln>
        </p:spPr>
        <p:txBody>
          <a:bodyPr wrap="square" rtlCol="0">
            <a:spAutoFit/>
          </a:bodyPr>
          <a:lstStyle/>
          <a:p>
            <a:r>
              <a:rPr lang="en-US" dirty="0"/>
              <a:t>Translation 3: </a:t>
            </a:r>
            <a:r>
              <a:rPr lang="es-ES" sz="1000" dirty="0"/>
              <a:t>Ven a descubrir las oportunidades que nos ofrece la Inteligencia Artificial </a:t>
            </a:r>
          </a:p>
          <a:p>
            <a:endParaRPr lang="en-US" dirty="0"/>
          </a:p>
        </p:txBody>
      </p:sp>
      <p:cxnSp>
        <p:nvCxnSpPr>
          <p:cNvPr id="18" name="Straight Arrow Connector 17">
            <a:extLst>
              <a:ext uri="{FF2B5EF4-FFF2-40B4-BE49-F238E27FC236}">
                <a16:creationId xmlns:a16="http://schemas.microsoft.com/office/drawing/2014/main" xmlns="" id="{A4C3C1D0-3E36-7C4F-98CF-51FFB2AF2203}"/>
              </a:ext>
            </a:extLst>
          </p:cNvPr>
          <p:cNvCxnSpPr>
            <a:cxnSpLocks/>
            <a:stCxn id="15" idx="1"/>
          </p:cNvCxnSpPr>
          <p:nvPr/>
        </p:nvCxnSpPr>
        <p:spPr>
          <a:xfrm flipH="1">
            <a:off x="5954752" y="5267920"/>
            <a:ext cx="1781650" cy="20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999E9F34-08EC-8F47-A87C-DC09DFD7CBA9}"/>
              </a:ext>
            </a:extLst>
          </p:cNvPr>
          <p:cNvSpPr txBox="1"/>
          <p:nvPr/>
        </p:nvSpPr>
        <p:spPr>
          <a:xfrm>
            <a:off x="7736402" y="5648090"/>
            <a:ext cx="3757961" cy="646331"/>
          </a:xfrm>
          <a:prstGeom prst="rect">
            <a:avLst/>
          </a:prstGeom>
          <a:noFill/>
          <a:ln>
            <a:solidFill>
              <a:schemeClr val="accent1"/>
            </a:solidFill>
          </a:ln>
        </p:spPr>
        <p:txBody>
          <a:bodyPr wrap="square" rtlCol="0">
            <a:spAutoFit/>
          </a:bodyPr>
          <a:lstStyle/>
          <a:p>
            <a:r>
              <a:rPr lang="en-US" dirty="0"/>
              <a:t>Translation 4: </a:t>
            </a:r>
            <a:r>
              <a:rPr lang="en-US" sz="1100" dirty="0"/>
              <a:t>aquí tienes un interesante vídeo</a:t>
            </a:r>
          </a:p>
          <a:p>
            <a:endParaRPr lang="en-US" dirty="0"/>
          </a:p>
        </p:txBody>
      </p:sp>
      <p:cxnSp>
        <p:nvCxnSpPr>
          <p:cNvPr id="23" name="Straight Arrow Connector 22">
            <a:extLst>
              <a:ext uri="{FF2B5EF4-FFF2-40B4-BE49-F238E27FC236}">
                <a16:creationId xmlns:a16="http://schemas.microsoft.com/office/drawing/2014/main" xmlns="" id="{CD662DE4-2D3A-9D42-8ADE-B515E8108AE0}"/>
              </a:ext>
            </a:extLst>
          </p:cNvPr>
          <p:cNvCxnSpPr>
            <a:stCxn id="21" idx="1"/>
          </p:cNvCxnSpPr>
          <p:nvPr/>
        </p:nvCxnSpPr>
        <p:spPr>
          <a:xfrm flipH="1" flipV="1">
            <a:off x="7281746" y="5604388"/>
            <a:ext cx="454656" cy="36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ECCBA01B-D007-454C-A1D1-7612479839B7}"/>
              </a:ext>
            </a:extLst>
          </p:cNvPr>
          <p:cNvSpPr txBox="1"/>
          <p:nvPr/>
        </p:nvSpPr>
        <p:spPr>
          <a:xfrm>
            <a:off x="7736401" y="2723717"/>
            <a:ext cx="3757961" cy="553998"/>
          </a:xfrm>
          <a:prstGeom prst="rect">
            <a:avLst/>
          </a:prstGeom>
          <a:noFill/>
          <a:ln>
            <a:solidFill>
              <a:schemeClr val="accent1"/>
            </a:solidFill>
          </a:ln>
        </p:spPr>
        <p:txBody>
          <a:bodyPr wrap="square" rtlCol="0">
            <a:spAutoFit/>
          </a:bodyPr>
          <a:lstStyle/>
          <a:p>
            <a:r>
              <a:rPr lang="en-US" dirty="0"/>
              <a:t>Translation 2:</a:t>
            </a:r>
          </a:p>
          <a:p>
            <a:r>
              <a:rPr lang="es-ES" sz="1200" dirty="0"/>
              <a:t>En colaboración con</a:t>
            </a:r>
          </a:p>
        </p:txBody>
      </p:sp>
      <p:cxnSp>
        <p:nvCxnSpPr>
          <p:cNvPr id="26" name="Straight Arrow Connector 25">
            <a:extLst>
              <a:ext uri="{FF2B5EF4-FFF2-40B4-BE49-F238E27FC236}">
                <a16:creationId xmlns:a16="http://schemas.microsoft.com/office/drawing/2014/main" xmlns="" id="{31871C19-481E-C44A-B7BA-B5BA497F2C57}"/>
              </a:ext>
            </a:extLst>
          </p:cNvPr>
          <p:cNvCxnSpPr>
            <a:stCxn id="24" idx="1"/>
          </p:cNvCxnSpPr>
          <p:nvPr/>
        </p:nvCxnSpPr>
        <p:spPr>
          <a:xfrm flipH="1">
            <a:off x="7281747" y="3000716"/>
            <a:ext cx="454654" cy="28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72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Editable posters – influencer facing</a:t>
            </a:r>
          </a:p>
        </p:txBody>
      </p:sp>
      <p:sp>
        <p:nvSpPr>
          <p:cNvPr id="3" name="Date Placeholder 2"/>
          <p:cNvSpPr>
            <a:spLocks noGrp="1"/>
          </p:cNvSpPr>
          <p:nvPr>
            <p:ph type="dt" sz="half" idx="2"/>
          </p:nvPr>
        </p:nvSpPr>
        <p:spPr/>
        <p:txBody>
          <a:bodyPr/>
          <a:lstStyle/>
          <a:p>
            <a:pPr defTabSz="412667" hangingPunct="0">
              <a:defRPr/>
            </a:pPr>
            <a:fld id="{84EDE0C4-D9B0-4F83-8E59-A443891AE3B8}" type="datetime1">
              <a:rPr lang="en-US" kern="0">
                <a:sym typeface="Arial"/>
              </a:rPr>
              <a:pPr defTabSz="412667" hangingPunct="0">
                <a:defRPr/>
              </a:pPr>
              <a:t>10/7/2019</a:t>
            </a:fld>
            <a:endParaRPr lang="en-GB" kern="0" dirty="0">
              <a:sym typeface="Arial"/>
            </a:endParaRPr>
          </a:p>
        </p:txBody>
      </p:sp>
      <p:sp>
        <p:nvSpPr>
          <p:cNvPr id="4" name="Slide Number Placeholder 3"/>
          <p:cNvSpPr>
            <a:spLocks noGrp="1"/>
          </p:cNvSpPr>
          <p:nvPr>
            <p:ph type="sldNum" sz="quarter" idx="4"/>
          </p:nvPr>
        </p:nvSpPr>
        <p:spPr/>
        <p:txBody>
          <a:bodyPr/>
          <a:lstStyle/>
          <a:p>
            <a:pPr defTabSz="412667" hangingPunct="0">
              <a:defRPr/>
            </a:pPr>
            <a:fld id="{C801F209-6BE7-4AF7-9211-E3F7558EC97C}" type="slidenum">
              <a:rPr lang="en-GB" kern="0">
                <a:sym typeface="Arial"/>
              </a:rPr>
              <a:pPr defTabSz="412667" hangingPunct="0">
                <a:defRPr/>
              </a:pPr>
              <a:t>2</a:t>
            </a:fld>
            <a:endParaRPr lang="en-GB" kern="0" dirty="0">
              <a:sym typeface="Arial"/>
            </a:endParaRPr>
          </a:p>
        </p:txBody>
      </p:sp>
      <p:pic>
        <p:nvPicPr>
          <p:cNvPr id="18" name="Picture 17">
            <a:extLst>
              <a:ext uri="{FF2B5EF4-FFF2-40B4-BE49-F238E27FC236}">
                <a16:creationId xmlns:a16="http://schemas.microsoft.com/office/drawing/2014/main" xmlns="" id="{030A7CF8-0F01-1E44-9E4E-C490A792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492" y="1460350"/>
            <a:ext cx="3474579" cy="4896000"/>
          </a:xfrm>
          <a:prstGeom prst="rect">
            <a:avLst/>
          </a:prstGeom>
        </p:spPr>
      </p:pic>
      <p:pic>
        <p:nvPicPr>
          <p:cNvPr id="20" name="Picture 19">
            <a:extLst>
              <a:ext uri="{FF2B5EF4-FFF2-40B4-BE49-F238E27FC236}">
                <a16:creationId xmlns:a16="http://schemas.microsoft.com/office/drawing/2014/main" xmlns="" id="{6CBDF1A3-9F28-2B41-B747-3DA85AEB7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58" y="1460350"/>
            <a:ext cx="3456001" cy="4896000"/>
          </a:xfrm>
          <a:prstGeom prst="rect">
            <a:avLst/>
          </a:prstGeom>
        </p:spPr>
      </p:pic>
      <p:sp>
        <p:nvSpPr>
          <p:cNvPr id="16" name="TextBox 15">
            <a:extLst>
              <a:ext uri="{FF2B5EF4-FFF2-40B4-BE49-F238E27FC236}">
                <a16:creationId xmlns:a16="http://schemas.microsoft.com/office/drawing/2014/main" xmlns="" id="{F4BAADBB-1205-4243-BF8E-B0E258A16FBA}"/>
              </a:ext>
            </a:extLst>
          </p:cNvPr>
          <p:cNvSpPr txBox="1"/>
          <p:nvPr/>
        </p:nvSpPr>
        <p:spPr>
          <a:xfrm>
            <a:off x="7788441" y="2861059"/>
            <a:ext cx="3757961" cy="2123658"/>
          </a:xfrm>
          <a:prstGeom prst="rect">
            <a:avLst/>
          </a:prstGeom>
          <a:noFill/>
          <a:ln>
            <a:solidFill>
              <a:schemeClr val="accent1"/>
            </a:solidFill>
          </a:ln>
        </p:spPr>
        <p:txBody>
          <a:bodyPr wrap="square" rtlCol="0">
            <a:spAutoFit/>
          </a:bodyPr>
          <a:lstStyle/>
          <a:p>
            <a:r>
              <a:rPr lang="en-US" dirty="0"/>
              <a:t>Translation 1:</a:t>
            </a:r>
          </a:p>
          <a:p>
            <a:r>
              <a:rPr lang="es-ES" dirty="0"/>
              <a:t>¿</a:t>
            </a:r>
            <a:r>
              <a:rPr lang="es-ES" sz="1200" dirty="0"/>
              <a:t>Conoces a jóvenes entre 13 y 17 años que quieran dejar su huella a través de la tecnología y nos ayuden a crear y futuro mejor para todos? </a:t>
            </a:r>
          </a:p>
          <a:p>
            <a:endParaRPr lang="en-US" dirty="0"/>
          </a:p>
          <a:p>
            <a:endParaRPr lang="en-US" dirty="0"/>
          </a:p>
          <a:p>
            <a:endParaRPr lang="en-US" dirty="0"/>
          </a:p>
          <a:p>
            <a:endParaRPr lang="en-US" dirty="0"/>
          </a:p>
        </p:txBody>
      </p:sp>
      <p:cxnSp>
        <p:nvCxnSpPr>
          <p:cNvPr id="15" name="Straight Arrow Connector 14">
            <a:extLst>
              <a:ext uri="{FF2B5EF4-FFF2-40B4-BE49-F238E27FC236}">
                <a16:creationId xmlns:a16="http://schemas.microsoft.com/office/drawing/2014/main" xmlns="" id="{5632F27C-0AE0-8344-B140-684D6E6DEFAB}"/>
              </a:ext>
            </a:extLst>
          </p:cNvPr>
          <p:cNvCxnSpPr>
            <a:stCxn id="16" idx="1"/>
          </p:cNvCxnSpPr>
          <p:nvPr/>
        </p:nvCxnSpPr>
        <p:spPr>
          <a:xfrm flipH="1" flipV="1">
            <a:off x="6490011" y="3588979"/>
            <a:ext cx="1298430" cy="33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6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941" y="201364"/>
            <a:ext cx="7742016" cy="596196"/>
          </a:xfrm>
        </p:spPr>
        <p:txBody>
          <a:bodyPr>
            <a:normAutofit fontScale="90000"/>
          </a:bodyPr>
          <a:lstStyle/>
          <a:p>
            <a:r>
              <a:rPr lang="en-US" dirty="0"/>
              <a:t>Social media cards </a:t>
            </a:r>
          </a:p>
        </p:txBody>
      </p:sp>
      <p:sp>
        <p:nvSpPr>
          <p:cNvPr id="4" name="Slide Number Placeholder 3"/>
          <p:cNvSpPr>
            <a:spLocks noGrp="1"/>
          </p:cNvSpPr>
          <p:nvPr>
            <p:ph type="sldNum" sz="quarter" idx="4"/>
          </p:nvPr>
        </p:nvSpPr>
        <p:spPr/>
        <p:txBody>
          <a:bodyPr/>
          <a:lstStyle/>
          <a:p>
            <a:pPr defTabSz="412667" hangingPunct="0">
              <a:defRPr/>
            </a:pPr>
            <a:fld id="{C801F209-6BE7-4AF7-9211-E3F7558EC97C}" type="slidenum">
              <a:rPr lang="en-GB" kern="0">
                <a:sym typeface="Arial"/>
              </a:rPr>
              <a:pPr defTabSz="412667" hangingPunct="0">
                <a:defRPr/>
              </a:pPr>
              <a:t>3</a:t>
            </a:fld>
            <a:endParaRPr lang="en-GB" kern="0" dirty="0">
              <a:sym typeface="Arial"/>
            </a:endParaRPr>
          </a:p>
        </p:txBody>
      </p:sp>
      <p:pic>
        <p:nvPicPr>
          <p:cNvPr id="14" name="Picture 13">
            <a:extLst>
              <a:ext uri="{FF2B5EF4-FFF2-40B4-BE49-F238E27FC236}">
                <a16:creationId xmlns:a16="http://schemas.microsoft.com/office/drawing/2014/main" xmlns="" id="{46D154E9-C388-CF4F-B27B-7D5B2968A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57" y="1407359"/>
            <a:ext cx="4838152" cy="2365714"/>
          </a:xfrm>
          <a:prstGeom prst="rect">
            <a:avLst/>
          </a:prstGeom>
        </p:spPr>
      </p:pic>
      <p:pic>
        <p:nvPicPr>
          <p:cNvPr id="16" name="Picture 15">
            <a:extLst>
              <a:ext uri="{FF2B5EF4-FFF2-40B4-BE49-F238E27FC236}">
                <a16:creationId xmlns:a16="http://schemas.microsoft.com/office/drawing/2014/main" xmlns="" id="{4FE13DCA-777E-8A4B-97CC-9678C77E4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957" y="3859855"/>
            <a:ext cx="4680000" cy="2331489"/>
          </a:xfrm>
          <a:prstGeom prst="rect">
            <a:avLst/>
          </a:prstGeom>
        </p:spPr>
      </p:pic>
      <p:pic>
        <p:nvPicPr>
          <p:cNvPr id="18" name="Picture 17">
            <a:extLst>
              <a:ext uri="{FF2B5EF4-FFF2-40B4-BE49-F238E27FC236}">
                <a16:creationId xmlns:a16="http://schemas.microsoft.com/office/drawing/2014/main" xmlns="" id="{D7E5094D-1D1D-DF49-98AD-D55B39481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957" y="1391279"/>
            <a:ext cx="4680000" cy="2365714"/>
          </a:xfrm>
          <a:prstGeom prst="rect">
            <a:avLst/>
          </a:prstGeom>
        </p:spPr>
      </p:pic>
      <p:sp>
        <p:nvSpPr>
          <p:cNvPr id="2" name="TextBox 1">
            <a:extLst>
              <a:ext uri="{FF2B5EF4-FFF2-40B4-BE49-F238E27FC236}">
                <a16:creationId xmlns:a16="http://schemas.microsoft.com/office/drawing/2014/main" xmlns="" id="{7F370A5F-2E5D-E849-BDA5-F0B898262EA1}"/>
              </a:ext>
            </a:extLst>
          </p:cNvPr>
          <p:cNvSpPr txBox="1"/>
          <p:nvPr/>
        </p:nvSpPr>
        <p:spPr>
          <a:xfrm>
            <a:off x="521505" y="4204010"/>
            <a:ext cx="4920290" cy="830997"/>
          </a:xfrm>
          <a:prstGeom prst="rect">
            <a:avLst/>
          </a:prstGeom>
          <a:noFill/>
          <a:ln>
            <a:solidFill>
              <a:schemeClr val="accent1"/>
            </a:solidFill>
          </a:ln>
        </p:spPr>
        <p:txBody>
          <a:bodyPr wrap="square" rtlCol="0">
            <a:spAutoFit/>
          </a:bodyPr>
          <a:lstStyle/>
          <a:p>
            <a:r>
              <a:rPr lang="en-US" dirty="0"/>
              <a:t>Translation 1:</a:t>
            </a:r>
          </a:p>
          <a:p>
            <a:r>
              <a:rPr lang="es-ES" sz="1200" dirty="0"/>
              <a:t>Crea tu futuro: descubre la Inteligencia Artificial en nuestro taller</a:t>
            </a:r>
          </a:p>
          <a:p>
            <a:endParaRPr lang="en-US" dirty="0"/>
          </a:p>
        </p:txBody>
      </p:sp>
      <p:cxnSp>
        <p:nvCxnSpPr>
          <p:cNvPr id="7" name="Straight Arrow Connector 6">
            <a:extLst>
              <a:ext uri="{FF2B5EF4-FFF2-40B4-BE49-F238E27FC236}">
                <a16:creationId xmlns:a16="http://schemas.microsoft.com/office/drawing/2014/main" xmlns="" id="{BDB05369-947F-4444-A537-F5F47A12A6C3}"/>
              </a:ext>
            </a:extLst>
          </p:cNvPr>
          <p:cNvCxnSpPr>
            <a:stCxn id="2" idx="0"/>
          </p:cNvCxnSpPr>
          <p:nvPr/>
        </p:nvCxnSpPr>
        <p:spPr>
          <a:xfrm flipV="1">
            <a:off x="2981650" y="2665142"/>
            <a:ext cx="6877" cy="153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CDF38AC6-EB49-CC42-98DB-F74480C36E9C}"/>
              </a:ext>
            </a:extLst>
          </p:cNvPr>
          <p:cNvSpPr txBox="1"/>
          <p:nvPr/>
        </p:nvSpPr>
        <p:spPr>
          <a:xfrm>
            <a:off x="521505" y="5138626"/>
            <a:ext cx="4920290" cy="830997"/>
          </a:xfrm>
          <a:prstGeom prst="rect">
            <a:avLst/>
          </a:prstGeom>
          <a:noFill/>
          <a:ln>
            <a:solidFill>
              <a:schemeClr val="accent1"/>
            </a:solidFill>
          </a:ln>
        </p:spPr>
        <p:txBody>
          <a:bodyPr wrap="square" rtlCol="0">
            <a:spAutoFit/>
          </a:bodyPr>
          <a:lstStyle/>
          <a:p>
            <a:r>
              <a:rPr lang="en-US" dirty="0"/>
              <a:t>Translation 2: </a:t>
            </a:r>
            <a:r>
              <a:rPr lang="es-ES" sz="1200" dirty="0"/>
              <a:t>Ven a descubrir las oportunidades que nos da la Inteligencia Artificial </a:t>
            </a:r>
          </a:p>
          <a:p>
            <a:endParaRPr lang="en-US" dirty="0"/>
          </a:p>
        </p:txBody>
      </p:sp>
      <p:cxnSp>
        <p:nvCxnSpPr>
          <p:cNvPr id="10" name="Straight Arrow Connector 9">
            <a:extLst>
              <a:ext uri="{FF2B5EF4-FFF2-40B4-BE49-F238E27FC236}">
                <a16:creationId xmlns:a16="http://schemas.microsoft.com/office/drawing/2014/main" xmlns="" id="{0530FA32-0405-0F45-AC9D-0CE007AFEFA1}"/>
              </a:ext>
            </a:extLst>
          </p:cNvPr>
          <p:cNvCxnSpPr>
            <a:stCxn id="13" idx="0"/>
          </p:cNvCxnSpPr>
          <p:nvPr/>
        </p:nvCxnSpPr>
        <p:spPr>
          <a:xfrm flipH="1" flipV="1">
            <a:off x="1817650" y="3288544"/>
            <a:ext cx="1164000" cy="1850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13C62732-F836-6A44-9B39-1C88CB587264}"/>
              </a:ext>
            </a:extLst>
          </p:cNvPr>
          <p:cNvSpPr txBox="1"/>
          <p:nvPr/>
        </p:nvSpPr>
        <p:spPr>
          <a:xfrm>
            <a:off x="521505" y="5892582"/>
            <a:ext cx="4920290" cy="830997"/>
          </a:xfrm>
          <a:prstGeom prst="rect">
            <a:avLst/>
          </a:prstGeom>
          <a:noFill/>
          <a:ln>
            <a:solidFill>
              <a:schemeClr val="accent1"/>
            </a:solidFill>
          </a:ln>
        </p:spPr>
        <p:txBody>
          <a:bodyPr wrap="square" rtlCol="0">
            <a:spAutoFit/>
          </a:bodyPr>
          <a:lstStyle/>
          <a:p>
            <a:r>
              <a:rPr lang="en-US" dirty="0"/>
              <a:t>Translation 3: </a:t>
            </a:r>
            <a:r>
              <a:rPr lang="es-ES" sz="1200" dirty="0"/>
              <a:t>Ayudémoslos a descubrir las oportunidades que nos da la inteligencia artificial </a:t>
            </a:r>
          </a:p>
          <a:p>
            <a:endParaRPr lang="en-US" dirty="0"/>
          </a:p>
        </p:txBody>
      </p:sp>
      <p:cxnSp>
        <p:nvCxnSpPr>
          <p:cNvPr id="15" name="Straight Arrow Connector 14">
            <a:extLst>
              <a:ext uri="{FF2B5EF4-FFF2-40B4-BE49-F238E27FC236}">
                <a16:creationId xmlns:a16="http://schemas.microsoft.com/office/drawing/2014/main" xmlns="" id="{F2EEBAA5-3256-5B4C-B47A-714471DBF700}"/>
              </a:ext>
            </a:extLst>
          </p:cNvPr>
          <p:cNvCxnSpPr>
            <a:stCxn id="17" idx="3"/>
          </p:cNvCxnSpPr>
          <p:nvPr/>
        </p:nvCxnSpPr>
        <p:spPr>
          <a:xfrm flipV="1">
            <a:off x="5441795" y="5461793"/>
            <a:ext cx="1639229" cy="84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4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Event pop up stand (3x3)</a:t>
            </a:r>
          </a:p>
        </p:txBody>
      </p:sp>
      <p:sp>
        <p:nvSpPr>
          <p:cNvPr id="3" name="Date Placeholder 2"/>
          <p:cNvSpPr>
            <a:spLocks noGrp="1"/>
          </p:cNvSpPr>
          <p:nvPr>
            <p:ph type="dt" sz="half" idx="2"/>
          </p:nvPr>
        </p:nvSpPr>
        <p:spPr/>
        <p:txBody>
          <a:bodyPr/>
          <a:lstStyle/>
          <a:p>
            <a:pPr defTabSz="412667" hangingPunct="0">
              <a:defRPr/>
            </a:pPr>
            <a:fld id="{84EDE0C4-D9B0-4F83-8E59-A443891AE3B8}" type="datetime1">
              <a:rPr lang="en-US" kern="0">
                <a:sym typeface="Arial"/>
              </a:rPr>
              <a:pPr defTabSz="412667" hangingPunct="0">
                <a:defRPr/>
              </a:pPr>
              <a:t>10/7/2019</a:t>
            </a:fld>
            <a:endParaRPr lang="en-GB" kern="0" dirty="0">
              <a:sym typeface="Arial"/>
            </a:endParaRPr>
          </a:p>
        </p:txBody>
      </p:sp>
      <p:sp>
        <p:nvSpPr>
          <p:cNvPr id="4" name="Slide Number Placeholder 3"/>
          <p:cNvSpPr>
            <a:spLocks noGrp="1"/>
          </p:cNvSpPr>
          <p:nvPr>
            <p:ph type="sldNum" sz="quarter" idx="4"/>
          </p:nvPr>
        </p:nvSpPr>
        <p:spPr/>
        <p:txBody>
          <a:bodyPr/>
          <a:lstStyle/>
          <a:p>
            <a:pPr defTabSz="412667" hangingPunct="0">
              <a:defRPr/>
            </a:pPr>
            <a:fld id="{C801F209-6BE7-4AF7-9211-E3F7558EC97C}" type="slidenum">
              <a:rPr lang="en-GB" kern="0">
                <a:sym typeface="Arial"/>
              </a:rPr>
              <a:pPr defTabSz="412667" hangingPunct="0">
                <a:defRPr/>
              </a:pPr>
              <a:t>4</a:t>
            </a:fld>
            <a:endParaRPr lang="en-GB" kern="0" dirty="0">
              <a:sym typeface="Arial"/>
            </a:endParaRPr>
          </a:p>
        </p:txBody>
      </p:sp>
      <p:pic>
        <p:nvPicPr>
          <p:cNvPr id="9" name="Picture 8">
            <a:extLst>
              <a:ext uri="{FF2B5EF4-FFF2-40B4-BE49-F238E27FC236}">
                <a16:creationId xmlns:a16="http://schemas.microsoft.com/office/drawing/2014/main" xmlns="" id="{A3CACA6B-37AD-9D41-91EA-20E444C10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85" y="1580476"/>
            <a:ext cx="3910964" cy="2602905"/>
          </a:xfrm>
          <a:prstGeom prst="rect">
            <a:avLst/>
          </a:prstGeom>
        </p:spPr>
      </p:pic>
      <p:pic>
        <p:nvPicPr>
          <p:cNvPr id="11" name="Picture 10">
            <a:extLst>
              <a:ext uri="{FF2B5EF4-FFF2-40B4-BE49-F238E27FC236}">
                <a16:creationId xmlns:a16="http://schemas.microsoft.com/office/drawing/2014/main" xmlns="" id="{47FCA200-E87A-864F-B28C-E88C27573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256" y="1580476"/>
            <a:ext cx="6805261" cy="4501475"/>
          </a:xfrm>
          <a:prstGeom prst="rect">
            <a:avLst/>
          </a:prstGeom>
        </p:spPr>
      </p:pic>
      <p:sp>
        <p:nvSpPr>
          <p:cNvPr id="2" name="TextBox 1">
            <a:extLst>
              <a:ext uri="{FF2B5EF4-FFF2-40B4-BE49-F238E27FC236}">
                <a16:creationId xmlns:a16="http://schemas.microsoft.com/office/drawing/2014/main" xmlns="" id="{C67C4DCA-ADBA-3D47-9EAB-831C14FAED15}"/>
              </a:ext>
            </a:extLst>
          </p:cNvPr>
          <p:cNvSpPr txBox="1"/>
          <p:nvPr/>
        </p:nvSpPr>
        <p:spPr>
          <a:xfrm>
            <a:off x="267629" y="4482790"/>
            <a:ext cx="4211820" cy="3323987"/>
          </a:xfrm>
          <a:prstGeom prst="rect">
            <a:avLst/>
          </a:prstGeom>
          <a:noFill/>
          <a:ln>
            <a:solidFill>
              <a:schemeClr val="accent1"/>
            </a:solidFill>
          </a:ln>
        </p:spPr>
        <p:txBody>
          <a:bodyPr wrap="square" rtlCol="0">
            <a:spAutoFit/>
          </a:bodyPr>
          <a:lstStyle/>
          <a:p>
            <a:r>
              <a:rPr lang="en-US" dirty="0"/>
              <a:t>Translation 1: </a:t>
            </a:r>
            <a:r>
              <a:rPr lang="es-ES" sz="1200" dirty="0"/>
              <a:t>Ven a descubrir las oportunidades que nos da la Inteligencia Artificial </a:t>
            </a:r>
          </a:p>
          <a:p>
            <a:endParaRPr lang="es-ES" dirty="0"/>
          </a:p>
          <a:p>
            <a:r>
              <a:rPr lang="es-ES" sz="1200" dirty="0"/>
              <a:t>Revoluciona el trabajo del futuro</a:t>
            </a:r>
            <a:br>
              <a:rPr lang="es-ES" sz="1200" dirty="0"/>
            </a:br>
            <a:r>
              <a:rPr lang="es-ES" sz="1200" dirty="0"/>
              <a:t>Aprende de primera mano con expertos</a:t>
            </a:r>
            <a:br>
              <a:rPr lang="es-ES" sz="1200" dirty="0"/>
            </a:br>
            <a:r>
              <a:rPr lang="es-ES" sz="1200" dirty="0"/>
              <a:t>Prueba tus habilidades para el mañana</a:t>
            </a:r>
          </a:p>
          <a:p>
            <a:r>
              <a:rPr lang="es-ES" sz="1200" dirty="0"/>
              <a:t>Estimula tu capacidad innovadora</a:t>
            </a:r>
            <a:br>
              <a:rPr lang="es-ES" sz="1200" dirty="0"/>
            </a:br>
            <a:r>
              <a:rPr lang="es-ES" sz="1200" dirty="0"/>
              <a:t>Crea un futuro mejor</a:t>
            </a:r>
          </a:p>
          <a:p>
            <a:r>
              <a:rPr lang="es-ES" sz="1200" dirty="0"/>
              <a:t>Da un paso adelante en tu carrera a través de la tecnología</a:t>
            </a:r>
          </a:p>
          <a:p>
            <a:endParaRPr lang="es-ES" dirty="0"/>
          </a:p>
          <a:p>
            <a:endParaRPr lang="es-ES" dirty="0"/>
          </a:p>
          <a:p>
            <a:endParaRPr lang="es-ES" dirty="0"/>
          </a:p>
          <a:p>
            <a:endParaRPr lang="es-ES" dirty="0"/>
          </a:p>
          <a:p>
            <a:r>
              <a:rPr lang="es-ES" dirty="0"/>
              <a:t> </a:t>
            </a:r>
          </a:p>
        </p:txBody>
      </p:sp>
      <p:cxnSp>
        <p:nvCxnSpPr>
          <p:cNvPr id="7" name="Straight Arrow Connector 6">
            <a:extLst>
              <a:ext uri="{FF2B5EF4-FFF2-40B4-BE49-F238E27FC236}">
                <a16:creationId xmlns:a16="http://schemas.microsoft.com/office/drawing/2014/main" xmlns="" id="{B6DDA419-1A9A-7E4A-A88A-0C1E4C42AAB3}"/>
              </a:ext>
            </a:extLst>
          </p:cNvPr>
          <p:cNvCxnSpPr>
            <a:stCxn id="2" idx="3"/>
          </p:cNvCxnSpPr>
          <p:nvPr/>
        </p:nvCxnSpPr>
        <p:spPr>
          <a:xfrm flipV="1">
            <a:off x="4479449" y="3780272"/>
            <a:ext cx="1616551" cy="236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94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2B383E-6C82-3A48-B5B7-F4830A76EA87}"/>
              </a:ext>
            </a:extLst>
          </p:cNvPr>
          <p:cNvSpPr>
            <a:spLocks noGrp="1"/>
          </p:cNvSpPr>
          <p:nvPr>
            <p:ph type="dt" sz="half" idx="2"/>
          </p:nvPr>
        </p:nvSpPr>
        <p:spPr/>
        <p:txBody>
          <a:bodyPr/>
          <a:lstStyle/>
          <a:p>
            <a:pPr defTabSz="412667" hangingPunct="0">
              <a:defRPr/>
            </a:pPr>
            <a:fld id="{5533528D-5486-467E-9ADE-93EDF414090A}" type="datetime1">
              <a:rPr lang="en-US" kern="0">
                <a:sym typeface="Arial"/>
              </a:rPr>
              <a:pPr defTabSz="412667" hangingPunct="0">
                <a:defRPr/>
              </a:pPr>
              <a:t>10/7/2019</a:t>
            </a:fld>
            <a:endParaRPr lang="en-GB" kern="0" dirty="0">
              <a:sym typeface="Arial"/>
            </a:endParaRPr>
          </a:p>
        </p:txBody>
      </p:sp>
      <p:sp>
        <p:nvSpPr>
          <p:cNvPr id="3" name="Slide Number Placeholder 2">
            <a:extLst>
              <a:ext uri="{FF2B5EF4-FFF2-40B4-BE49-F238E27FC236}">
                <a16:creationId xmlns:a16="http://schemas.microsoft.com/office/drawing/2014/main" xmlns="" id="{05C79E20-0C2E-BD42-8283-7C5FD786FD4A}"/>
              </a:ext>
            </a:extLst>
          </p:cNvPr>
          <p:cNvSpPr>
            <a:spLocks noGrp="1"/>
          </p:cNvSpPr>
          <p:nvPr>
            <p:ph type="sldNum" sz="quarter" idx="4"/>
          </p:nvPr>
        </p:nvSpPr>
        <p:spPr/>
        <p:txBody>
          <a:bodyPr/>
          <a:lstStyle/>
          <a:p>
            <a:pPr defTabSz="412667" hangingPunct="0">
              <a:defRPr/>
            </a:pPr>
            <a:fld id="{C801F209-6BE7-4AF7-9211-E3F7558EC97C}" type="slidenum">
              <a:rPr lang="en-GB" kern="0">
                <a:sym typeface="Arial"/>
              </a:rPr>
              <a:pPr defTabSz="412667" hangingPunct="0">
                <a:defRPr/>
              </a:pPr>
              <a:t>5</a:t>
            </a:fld>
            <a:endParaRPr lang="en-GB" kern="0" dirty="0">
              <a:sym typeface="Arial"/>
            </a:endParaRPr>
          </a:p>
        </p:txBody>
      </p:sp>
      <p:sp>
        <p:nvSpPr>
          <p:cNvPr id="4" name="Title 3">
            <a:extLst>
              <a:ext uri="{FF2B5EF4-FFF2-40B4-BE49-F238E27FC236}">
                <a16:creationId xmlns:a16="http://schemas.microsoft.com/office/drawing/2014/main" xmlns="" id="{97DAEC4F-28BD-0641-A7F3-CBD9B51CE552}"/>
              </a:ext>
            </a:extLst>
          </p:cNvPr>
          <p:cNvSpPr>
            <a:spLocks noGrp="1"/>
          </p:cNvSpPr>
          <p:nvPr>
            <p:ph type="title"/>
          </p:nvPr>
        </p:nvSpPr>
        <p:spPr/>
        <p:txBody>
          <a:bodyPr>
            <a:normAutofit fontScale="90000"/>
          </a:bodyPr>
          <a:lstStyle/>
          <a:p>
            <a:r>
              <a:rPr lang="en-US" dirty="0"/>
              <a:t>Explainer video: 40 seconds</a:t>
            </a:r>
          </a:p>
        </p:txBody>
      </p:sp>
      <p:pic>
        <p:nvPicPr>
          <p:cNvPr id="8" name="Picture 7" descr="A picture containing building, text&#10;&#10;Description automatically generated">
            <a:extLst>
              <a:ext uri="{FF2B5EF4-FFF2-40B4-BE49-F238E27FC236}">
                <a16:creationId xmlns:a16="http://schemas.microsoft.com/office/drawing/2014/main" xmlns="" id="{83E8C685-F902-874F-9196-795A7229C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2938" y="4338598"/>
            <a:ext cx="1526064" cy="849881"/>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xmlns="" id="{57212432-37DD-B84F-930B-50BCB8A12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4170" y="4345898"/>
            <a:ext cx="1516503" cy="844556"/>
          </a:xfrm>
          <a:prstGeom prst="rect">
            <a:avLst/>
          </a:prstGeom>
        </p:spPr>
      </p:pic>
      <p:pic>
        <p:nvPicPr>
          <p:cNvPr id="12" name="Picture 11" descr="A picture containing indoor, building, computer&#10;&#10;Description automatically generated">
            <a:extLst>
              <a:ext uri="{FF2B5EF4-FFF2-40B4-BE49-F238E27FC236}">
                <a16:creationId xmlns:a16="http://schemas.microsoft.com/office/drawing/2014/main" xmlns="" id="{70240C9F-4679-114E-ADD8-6F3E684BA7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4001" y="4338045"/>
            <a:ext cx="1516502" cy="844556"/>
          </a:xfrm>
          <a:prstGeom prst="rect">
            <a:avLst/>
          </a:prstGeom>
        </p:spPr>
      </p:pic>
      <p:pic>
        <p:nvPicPr>
          <p:cNvPr id="14" name="Picture 13" descr="A close up of text on a white surface&#10;&#10;Description automatically generated">
            <a:extLst>
              <a:ext uri="{FF2B5EF4-FFF2-40B4-BE49-F238E27FC236}">
                <a16:creationId xmlns:a16="http://schemas.microsoft.com/office/drawing/2014/main" xmlns="" id="{C882301D-B9FF-794E-A1A4-B2789454CA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032" y="4337020"/>
            <a:ext cx="1516503" cy="844556"/>
          </a:xfrm>
          <a:prstGeom prst="rect">
            <a:avLst/>
          </a:prstGeom>
        </p:spPr>
      </p:pic>
      <p:pic>
        <p:nvPicPr>
          <p:cNvPr id="16" name="Picture 15" descr="A picture containing text, indoor&#10;&#10;Description automatically generated">
            <a:extLst>
              <a:ext uri="{FF2B5EF4-FFF2-40B4-BE49-F238E27FC236}">
                <a16:creationId xmlns:a16="http://schemas.microsoft.com/office/drawing/2014/main" xmlns="" id="{EE77EE80-67BA-A947-B5BD-F90A4E8E34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18757" y="3326683"/>
            <a:ext cx="1535218" cy="854979"/>
          </a:xfrm>
          <a:prstGeom prst="rect">
            <a:avLst/>
          </a:prstGeom>
        </p:spPr>
      </p:pic>
      <p:pic>
        <p:nvPicPr>
          <p:cNvPr id="18" name="Picture 17" descr="A picture containing sky, outdoor&#10;&#10;Description automatically generated">
            <a:extLst>
              <a:ext uri="{FF2B5EF4-FFF2-40B4-BE49-F238E27FC236}">
                <a16:creationId xmlns:a16="http://schemas.microsoft.com/office/drawing/2014/main" xmlns="" id="{8C07B8B3-DADD-5543-B181-A78A4B680E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0717" y="3326428"/>
            <a:ext cx="1526064" cy="849881"/>
          </a:xfrm>
          <a:prstGeom prst="rect">
            <a:avLst/>
          </a:prstGeom>
        </p:spPr>
      </p:pic>
      <p:pic>
        <p:nvPicPr>
          <p:cNvPr id="20" name="Picture 19" descr="A rainbow in the background&#10;&#10;Description automatically generated">
            <a:extLst>
              <a:ext uri="{FF2B5EF4-FFF2-40B4-BE49-F238E27FC236}">
                <a16:creationId xmlns:a16="http://schemas.microsoft.com/office/drawing/2014/main" xmlns="" id="{306B0E6A-ACC5-7743-BBE8-DB6C035E87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9537" y="3337968"/>
            <a:ext cx="1516503" cy="844556"/>
          </a:xfrm>
          <a:prstGeom prst="rect">
            <a:avLst/>
          </a:prstGeom>
        </p:spPr>
      </p:pic>
      <p:pic>
        <p:nvPicPr>
          <p:cNvPr id="22" name="Picture 21" descr="A picture containing outdoor object&#10;&#10;Description automatically generated">
            <a:extLst>
              <a:ext uri="{FF2B5EF4-FFF2-40B4-BE49-F238E27FC236}">
                <a16:creationId xmlns:a16="http://schemas.microsoft.com/office/drawing/2014/main" xmlns="" id="{E95202FA-A6A4-D94A-A100-53B0ACACCC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31055" y="3330115"/>
            <a:ext cx="1516503" cy="844556"/>
          </a:xfrm>
          <a:prstGeom prst="rect">
            <a:avLst/>
          </a:prstGeom>
        </p:spPr>
      </p:pic>
      <p:pic>
        <p:nvPicPr>
          <p:cNvPr id="24" name="Picture 23" descr="A rainbow in the sky&#10;&#10;Description automatically generated">
            <a:extLst>
              <a:ext uri="{FF2B5EF4-FFF2-40B4-BE49-F238E27FC236}">
                <a16:creationId xmlns:a16="http://schemas.microsoft.com/office/drawing/2014/main" xmlns="" id="{DAA68F51-F438-8348-B36B-77ABA45035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1154" y="3329090"/>
            <a:ext cx="1516503" cy="844556"/>
          </a:xfrm>
          <a:prstGeom prst="rect">
            <a:avLst/>
          </a:prstGeom>
        </p:spPr>
      </p:pic>
      <p:pic>
        <p:nvPicPr>
          <p:cNvPr id="26" name="Picture 25" descr="A picture containing outdoor, sky&#10;&#10;Description automatically generated">
            <a:extLst>
              <a:ext uri="{FF2B5EF4-FFF2-40B4-BE49-F238E27FC236}">
                <a16:creationId xmlns:a16="http://schemas.microsoft.com/office/drawing/2014/main" xmlns="" id="{B055BDA1-2082-244E-B3CA-79DF4269F15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22620" y="2274399"/>
            <a:ext cx="1509125" cy="840447"/>
          </a:xfrm>
          <a:prstGeom prst="rect">
            <a:avLst/>
          </a:prstGeom>
        </p:spPr>
      </p:pic>
      <p:pic>
        <p:nvPicPr>
          <p:cNvPr id="28" name="Picture 27">
            <a:extLst>
              <a:ext uri="{FF2B5EF4-FFF2-40B4-BE49-F238E27FC236}">
                <a16:creationId xmlns:a16="http://schemas.microsoft.com/office/drawing/2014/main" xmlns="" id="{9D5C3E5E-154A-1842-9A85-FC018469326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79445" y="2278791"/>
            <a:ext cx="1498704" cy="834645"/>
          </a:xfrm>
          <a:prstGeom prst="rect">
            <a:avLst/>
          </a:prstGeom>
        </p:spPr>
      </p:pic>
      <p:pic>
        <p:nvPicPr>
          <p:cNvPr id="30" name="Picture 29">
            <a:extLst>
              <a:ext uri="{FF2B5EF4-FFF2-40B4-BE49-F238E27FC236}">
                <a16:creationId xmlns:a16="http://schemas.microsoft.com/office/drawing/2014/main" xmlns="" id="{7173E0C6-6E6F-654B-911E-DDB13D9872D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31949" y="2277261"/>
            <a:ext cx="1516503" cy="844556"/>
          </a:xfrm>
          <a:prstGeom prst="rect">
            <a:avLst/>
          </a:prstGeom>
        </p:spPr>
      </p:pic>
      <p:pic>
        <p:nvPicPr>
          <p:cNvPr id="32" name="Picture 31" descr="A picture containing outdoor, person&#10;&#10;Description automatically generated">
            <a:extLst>
              <a:ext uri="{FF2B5EF4-FFF2-40B4-BE49-F238E27FC236}">
                <a16:creationId xmlns:a16="http://schemas.microsoft.com/office/drawing/2014/main" xmlns="" id="{ABFA7DF6-B3D3-AB43-9407-EDDB312CE67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6597" y="2287006"/>
            <a:ext cx="1516503" cy="844556"/>
          </a:xfrm>
          <a:prstGeom prst="rect">
            <a:avLst/>
          </a:prstGeom>
        </p:spPr>
      </p:pic>
      <p:pic>
        <p:nvPicPr>
          <p:cNvPr id="34" name="Picture 33" descr="A picture containing outdoor, sky&#10;&#10;Description automatically generated">
            <a:extLst>
              <a:ext uri="{FF2B5EF4-FFF2-40B4-BE49-F238E27FC236}">
                <a16:creationId xmlns:a16="http://schemas.microsoft.com/office/drawing/2014/main" xmlns="" id="{16F87CB5-7F93-8E4B-88D7-78404A8F40E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90053" y="2286008"/>
            <a:ext cx="1516503" cy="844556"/>
          </a:xfrm>
          <a:prstGeom prst="rect">
            <a:avLst/>
          </a:prstGeom>
        </p:spPr>
      </p:pic>
      <p:pic>
        <p:nvPicPr>
          <p:cNvPr id="36" name="Picture 35">
            <a:extLst>
              <a:ext uri="{FF2B5EF4-FFF2-40B4-BE49-F238E27FC236}">
                <a16:creationId xmlns:a16="http://schemas.microsoft.com/office/drawing/2014/main" xmlns="" id="{A9801434-CB13-4348-AD11-B9BD1B0C324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48524" y="4331809"/>
            <a:ext cx="1535218" cy="854979"/>
          </a:xfrm>
          <a:prstGeom prst="rect">
            <a:avLst/>
          </a:prstGeom>
        </p:spPr>
      </p:pic>
      <p:sp>
        <p:nvSpPr>
          <p:cNvPr id="38" name="TextBox 37">
            <a:extLst>
              <a:ext uri="{FF2B5EF4-FFF2-40B4-BE49-F238E27FC236}">
                <a16:creationId xmlns:a16="http://schemas.microsoft.com/office/drawing/2014/main" xmlns="" id="{D8333890-8BB8-7C4D-83F1-D6F5226FB24F}"/>
              </a:ext>
            </a:extLst>
          </p:cNvPr>
          <p:cNvSpPr txBox="1"/>
          <p:nvPr/>
        </p:nvSpPr>
        <p:spPr>
          <a:xfrm>
            <a:off x="740434" y="5390426"/>
            <a:ext cx="3158533" cy="577081"/>
          </a:xfrm>
          <a:prstGeom prst="rect">
            <a:avLst/>
          </a:prstGeom>
          <a:noFill/>
        </p:spPr>
        <p:txBody>
          <a:bodyPr wrap="square" rtlCol="0">
            <a:spAutoFit/>
          </a:bodyPr>
          <a:lstStyle/>
          <a:p>
            <a:pPr defTabSz="412667" hangingPunct="0">
              <a:defRPr/>
            </a:pPr>
            <a:r>
              <a:rPr lang="en-US" sz="1050" b="1" kern="0" dirty="0">
                <a:solidFill>
                  <a:srgbClr val="75787B"/>
                </a:solidFill>
                <a:latin typeface="Arial"/>
                <a:cs typeface="Arial"/>
                <a:sym typeface="Arial"/>
              </a:rPr>
              <a:t>MP4 VIDEO FILE:</a:t>
            </a:r>
          </a:p>
          <a:p>
            <a:pPr defTabSz="412667" hangingPunct="0">
              <a:defRPr/>
            </a:pPr>
            <a:r>
              <a:rPr lang="en-US" sz="1050" kern="0" dirty="0">
                <a:solidFill>
                  <a:srgbClr val="75787B"/>
                </a:solidFill>
                <a:latin typeface="Arial"/>
                <a:cs typeface="Arial"/>
                <a:sym typeface="Arial"/>
                <a:hlinkClick r:id="rId17"/>
              </a:rPr>
              <a:t>https://sagesoftware.box.com/s/5pbrlw2iyealg6n1hgtb984kjgl8yth7</a:t>
            </a:r>
            <a:r>
              <a:rPr lang="en-US" sz="1050" kern="0" dirty="0">
                <a:solidFill>
                  <a:srgbClr val="75787B"/>
                </a:solidFill>
                <a:latin typeface="Arial"/>
                <a:cs typeface="Arial"/>
                <a:sym typeface="Arial"/>
              </a:rPr>
              <a:t> </a:t>
            </a:r>
          </a:p>
        </p:txBody>
      </p:sp>
      <p:sp>
        <p:nvSpPr>
          <p:cNvPr id="39" name="TextBox 38">
            <a:extLst>
              <a:ext uri="{FF2B5EF4-FFF2-40B4-BE49-F238E27FC236}">
                <a16:creationId xmlns:a16="http://schemas.microsoft.com/office/drawing/2014/main" xmlns="" id="{61F1157A-65B0-BE42-94E0-D4B1A726E069}"/>
              </a:ext>
            </a:extLst>
          </p:cNvPr>
          <p:cNvSpPr txBox="1"/>
          <p:nvPr/>
        </p:nvSpPr>
        <p:spPr>
          <a:xfrm>
            <a:off x="4112688" y="5408545"/>
            <a:ext cx="3158533" cy="577081"/>
          </a:xfrm>
          <a:prstGeom prst="rect">
            <a:avLst/>
          </a:prstGeom>
          <a:noFill/>
        </p:spPr>
        <p:txBody>
          <a:bodyPr wrap="square" rtlCol="0">
            <a:spAutoFit/>
          </a:bodyPr>
          <a:lstStyle/>
          <a:p>
            <a:pPr defTabSz="412667" hangingPunct="0">
              <a:defRPr/>
            </a:pPr>
            <a:r>
              <a:rPr lang="en-US" sz="1050" b="1" kern="0" dirty="0">
                <a:solidFill>
                  <a:srgbClr val="75787B"/>
                </a:solidFill>
                <a:latin typeface="Arial"/>
                <a:cs typeface="Arial"/>
                <a:sym typeface="Arial"/>
              </a:rPr>
              <a:t>PRO RES FILE:</a:t>
            </a:r>
          </a:p>
          <a:p>
            <a:pPr defTabSz="412667" hangingPunct="0">
              <a:defRPr/>
            </a:pPr>
            <a:r>
              <a:rPr lang="en-US" sz="1050" kern="0" dirty="0">
                <a:solidFill>
                  <a:srgbClr val="75787B"/>
                </a:solidFill>
                <a:latin typeface="Arial"/>
                <a:cs typeface="Arial"/>
                <a:sym typeface="Arial"/>
                <a:hlinkClick r:id="rId18"/>
              </a:rPr>
              <a:t>https://sagesoftware.box.com/s/ifoshq2shlz23qv11enrh4x1v2rvpfsk</a:t>
            </a:r>
            <a:r>
              <a:rPr lang="en-US" sz="1050" kern="0" dirty="0">
                <a:solidFill>
                  <a:srgbClr val="75787B"/>
                </a:solidFill>
                <a:latin typeface="Arial"/>
                <a:cs typeface="Arial"/>
                <a:sym typeface="Arial"/>
              </a:rPr>
              <a:t> </a:t>
            </a:r>
          </a:p>
        </p:txBody>
      </p:sp>
      <p:sp>
        <p:nvSpPr>
          <p:cNvPr id="40" name="TextBox 39">
            <a:extLst>
              <a:ext uri="{FF2B5EF4-FFF2-40B4-BE49-F238E27FC236}">
                <a16:creationId xmlns:a16="http://schemas.microsoft.com/office/drawing/2014/main" xmlns="" id="{67587DDD-B47A-424C-99B4-CB722AFCEF2A}"/>
              </a:ext>
            </a:extLst>
          </p:cNvPr>
          <p:cNvSpPr txBox="1"/>
          <p:nvPr/>
        </p:nvSpPr>
        <p:spPr>
          <a:xfrm>
            <a:off x="7411766" y="5408544"/>
            <a:ext cx="3487460" cy="577081"/>
          </a:xfrm>
          <a:prstGeom prst="rect">
            <a:avLst/>
          </a:prstGeom>
          <a:noFill/>
        </p:spPr>
        <p:txBody>
          <a:bodyPr wrap="square" rtlCol="0">
            <a:spAutoFit/>
          </a:bodyPr>
          <a:lstStyle/>
          <a:p>
            <a:pPr defTabSz="412667" hangingPunct="0">
              <a:defRPr/>
            </a:pPr>
            <a:r>
              <a:rPr lang="en-US" sz="1050" b="1" kern="0" dirty="0">
                <a:solidFill>
                  <a:srgbClr val="75787B"/>
                </a:solidFill>
                <a:latin typeface="Arial"/>
                <a:cs typeface="Arial"/>
                <a:sym typeface="Arial"/>
              </a:rPr>
              <a:t>VR HEADSET FILES:</a:t>
            </a:r>
          </a:p>
          <a:p>
            <a:pPr defTabSz="412667" hangingPunct="0">
              <a:defRPr/>
            </a:pPr>
            <a:r>
              <a:rPr lang="en-US" sz="1050" kern="0" dirty="0">
                <a:solidFill>
                  <a:srgbClr val="75787B"/>
                </a:solidFill>
                <a:latin typeface="Arial"/>
                <a:cs typeface="Arial"/>
                <a:sym typeface="Arial"/>
                <a:hlinkClick r:id="rId19"/>
              </a:rPr>
              <a:t>https://sagesoftware.box.com/s/7afh9gr42pxijyy1mvw4e78i5984jrec</a:t>
            </a:r>
            <a:r>
              <a:rPr lang="en-US" sz="1050" kern="0" dirty="0">
                <a:solidFill>
                  <a:srgbClr val="75787B"/>
                </a:solidFill>
                <a:latin typeface="Arial"/>
                <a:cs typeface="Arial"/>
                <a:sym typeface="Arial"/>
              </a:rPr>
              <a:t> </a:t>
            </a:r>
          </a:p>
        </p:txBody>
      </p:sp>
      <p:sp>
        <p:nvSpPr>
          <p:cNvPr id="6" name="Rectangle 5">
            <a:extLst>
              <a:ext uri="{FF2B5EF4-FFF2-40B4-BE49-F238E27FC236}">
                <a16:creationId xmlns:a16="http://schemas.microsoft.com/office/drawing/2014/main" xmlns="" id="{E67817CD-EA5F-4101-B08E-647A64D5801E}"/>
              </a:ext>
            </a:extLst>
          </p:cNvPr>
          <p:cNvSpPr/>
          <p:nvPr/>
        </p:nvSpPr>
        <p:spPr>
          <a:xfrm>
            <a:off x="453214" y="1048301"/>
            <a:ext cx="11337920" cy="1200329"/>
          </a:xfrm>
          <a:prstGeom prst="rect">
            <a:avLst/>
          </a:prstGeom>
        </p:spPr>
        <p:txBody>
          <a:bodyPr wrap="square">
            <a:spAutoFit/>
          </a:bodyPr>
          <a:lstStyle/>
          <a:p>
            <a:pPr defTabSz="412667" hangingPunct="0">
              <a:defRPr/>
            </a:pPr>
            <a:r>
              <a:rPr lang="en-ZA" kern="0" dirty="0">
                <a:solidFill>
                  <a:srgbClr val="75787B"/>
                </a:solidFill>
                <a:latin typeface="Arial"/>
                <a:cs typeface="Arial"/>
                <a:sym typeface="Arial"/>
              </a:rPr>
              <a:t>This 40 second explainer video serves to inform the viewer what FutureMakers is about, with a call to action to find out more at </a:t>
            </a:r>
            <a:r>
              <a:rPr lang="en-ZA" kern="0" dirty="0">
                <a:solidFill>
                  <a:srgbClr val="75787B"/>
                </a:solidFill>
                <a:latin typeface="Arial"/>
                <a:cs typeface="Arial"/>
                <a:sym typeface="Arial"/>
                <a:hlinkClick r:id="rId20"/>
              </a:rPr>
              <a:t>www.sagefoundation.com</a:t>
            </a:r>
            <a:r>
              <a:rPr lang="en-ZA" kern="0" dirty="0">
                <a:solidFill>
                  <a:srgbClr val="75787B"/>
                </a:solidFill>
                <a:latin typeface="Arial"/>
                <a:cs typeface="Arial"/>
                <a:sym typeface="Arial"/>
              </a:rPr>
              <a:t> This video should be downloaded and hosted on Charity Partner’s You Tube Channels, embedded on Facebook pages or used in presentations to influencers, educators and young people as a conversation-starter. </a:t>
            </a:r>
            <a:endParaRPr lang="en-ZA" i="1" kern="0" dirty="0">
              <a:solidFill>
                <a:srgbClr val="75787B"/>
              </a:solidFill>
              <a:latin typeface="Arial"/>
              <a:cs typeface="Arial"/>
              <a:sym typeface="Arial"/>
            </a:endParaRPr>
          </a:p>
        </p:txBody>
      </p:sp>
    </p:spTree>
    <p:extLst>
      <p:ext uri="{BB962C8B-B14F-4D97-AF65-F5344CB8AC3E}">
        <p14:creationId xmlns:p14="http://schemas.microsoft.com/office/powerpoint/2010/main" val="162102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Video– </a:t>
            </a:r>
          </a:p>
        </p:txBody>
      </p:sp>
      <p:sp>
        <p:nvSpPr>
          <p:cNvPr id="3" name="Date Placeholder 2"/>
          <p:cNvSpPr>
            <a:spLocks noGrp="1"/>
          </p:cNvSpPr>
          <p:nvPr>
            <p:ph type="dt" sz="half" idx="2"/>
          </p:nvPr>
        </p:nvSpPr>
        <p:spPr/>
        <p:txBody>
          <a:bodyPr/>
          <a:lstStyle/>
          <a:p>
            <a:pPr defTabSz="412543">
              <a:defRPr/>
            </a:pPr>
            <a:fld id="{84EDE0C4-D9B0-4F83-8E59-A443891AE3B8}" type="datetime1">
              <a:rPr lang="en-US" kern="0">
                <a:sym typeface="Arial"/>
              </a:rPr>
              <a:pPr defTabSz="412543">
                <a:defRPr/>
              </a:pPr>
              <a:t>10/7/2019</a:t>
            </a:fld>
            <a:endParaRPr lang="en-GB" kern="0" dirty="0">
              <a:sym typeface="Arial"/>
            </a:endParaRPr>
          </a:p>
        </p:txBody>
      </p:sp>
      <p:sp>
        <p:nvSpPr>
          <p:cNvPr id="4" name="Slide Number Placeholder 3"/>
          <p:cNvSpPr>
            <a:spLocks noGrp="1"/>
          </p:cNvSpPr>
          <p:nvPr>
            <p:ph type="sldNum" sz="quarter" idx="4"/>
          </p:nvPr>
        </p:nvSpPr>
        <p:spPr/>
        <p:txBody>
          <a:bodyPr/>
          <a:lstStyle/>
          <a:p>
            <a:pPr defTabSz="412543">
              <a:defRPr/>
            </a:pPr>
            <a:fld id="{C801F209-6BE7-4AF7-9211-E3F7558EC97C}" type="slidenum">
              <a:rPr lang="en-GB" kern="0">
                <a:sym typeface="Arial"/>
              </a:rPr>
              <a:pPr defTabSz="412543">
                <a:defRPr/>
              </a:pPr>
              <a:t>6</a:t>
            </a:fld>
            <a:endParaRPr lang="en-GB" kern="0" dirty="0">
              <a:sym typeface="Arial"/>
            </a:endParaRPr>
          </a:p>
        </p:txBody>
      </p:sp>
      <p:sp>
        <p:nvSpPr>
          <p:cNvPr id="5" name="TextBox 4">
            <a:extLst>
              <a:ext uri="{FF2B5EF4-FFF2-40B4-BE49-F238E27FC236}">
                <a16:creationId xmlns:a16="http://schemas.microsoft.com/office/drawing/2014/main" xmlns="" id="{CAB79417-1E12-0941-AB3E-C178338E52C2}"/>
              </a:ext>
            </a:extLst>
          </p:cNvPr>
          <p:cNvSpPr txBox="1"/>
          <p:nvPr/>
        </p:nvSpPr>
        <p:spPr>
          <a:xfrm>
            <a:off x="7702522" y="808886"/>
            <a:ext cx="3756982" cy="1938992"/>
          </a:xfrm>
          <a:prstGeom prst="rect">
            <a:avLst/>
          </a:prstGeom>
          <a:noFill/>
          <a:ln>
            <a:solidFill>
              <a:schemeClr val="accent1"/>
            </a:solidFill>
          </a:ln>
        </p:spPr>
        <p:txBody>
          <a:bodyPr wrap="square" rtlCol="0">
            <a:spAutoFit/>
          </a:bodyPr>
          <a:lstStyle/>
          <a:p>
            <a:r>
              <a:rPr lang="es-ES" sz="1200" dirty="0"/>
              <a:t>Deja tu huella en el mundo. Pon manos a la obra a través de la inteligencia artificial. El programa </a:t>
            </a:r>
            <a:r>
              <a:rPr lang="es-ES" sz="1200" dirty="0" err="1"/>
              <a:t>FutureMakers</a:t>
            </a:r>
            <a:r>
              <a:rPr lang="es-ES" sz="1200" dirty="0"/>
              <a:t> de Sage quiere descubrir en todo el mundo a los creadores, pioneros e innovadores del futuro. La próxima revolución eres tú. Crear un mañana mejor, descubrir nuevas tecnologías. Prepárate y fórmate para trabajos que aún hoy no existen. La inteligencia artificial es ya una realidad. El futuro comienza hoy. Si tienes entre 13 y 17 años y estás interesado en la tecnología, nuestro taller de inteligencia artificial es para ti.</a:t>
            </a:r>
            <a:endParaRPr lang="en-US" sz="1200" dirty="0"/>
          </a:p>
        </p:txBody>
      </p:sp>
      <p:cxnSp>
        <p:nvCxnSpPr>
          <p:cNvPr id="9" name="Straight Arrow Connector 8">
            <a:extLst>
              <a:ext uri="{FF2B5EF4-FFF2-40B4-BE49-F238E27FC236}">
                <a16:creationId xmlns:a16="http://schemas.microsoft.com/office/drawing/2014/main" xmlns="" id="{047D52F2-B090-D241-8701-2B8FA2FFAC6B}"/>
              </a:ext>
            </a:extLst>
          </p:cNvPr>
          <p:cNvCxnSpPr>
            <a:cxnSpLocks/>
          </p:cNvCxnSpPr>
          <p:nvPr/>
        </p:nvCxnSpPr>
        <p:spPr>
          <a:xfrm flipH="1" flipV="1">
            <a:off x="6426642" y="2036354"/>
            <a:ext cx="1212624" cy="959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ECCBA01B-D007-454C-A1D1-7612479839B7}"/>
              </a:ext>
            </a:extLst>
          </p:cNvPr>
          <p:cNvSpPr txBox="1"/>
          <p:nvPr/>
        </p:nvSpPr>
        <p:spPr>
          <a:xfrm>
            <a:off x="7866534" y="4503252"/>
            <a:ext cx="3756982" cy="2123658"/>
          </a:xfrm>
          <a:prstGeom prst="rect">
            <a:avLst/>
          </a:prstGeom>
          <a:noFill/>
          <a:ln>
            <a:solidFill>
              <a:schemeClr val="accent1"/>
            </a:solidFill>
          </a:ln>
        </p:spPr>
        <p:txBody>
          <a:bodyPr wrap="square" rtlCol="0">
            <a:spAutoFit/>
          </a:bodyPr>
          <a:lstStyle/>
          <a:p>
            <a:r>
              <a:rPr lang="en-US" sz="1200" dirty="0"/>
              <a:t>Translation 2:</a:t>
            </a:r>
          </a:p>
          <a:p>
            <a:endParaRPr lang="en-US" sz="1200" dirty="0"/>
          </a:p>
          <a:p>
            <a:r>
              <a:rPr lang="es-ES" sz="1200" dirty="0"/>
              <a:t>Creadores</a:t>
            </a:r>
          </a:p>
          <a:p>
            <a:r>
              <a:rPr lang="es-ES" sz="1200" dirty="0"/>
              <a:t>Pioneros</a:t>
            </a:r>
          </a:p>
          <a:p>
            <a:r>
              <a:rPr lang="es-ES" sz="1200" dirty="0"/>
              <a:t>Innovadores</a:t>
            </a:r>
          </a:p>
          <a:p>
            <a:r>
              <a:rPr lang="es-ES" sz="1200" dirty="0"/>
              <a:t>La próxima revolución eres tú.</a:t>
            </a:r>
          </a:p>
          <a:p>
            <a:r>
              <a:rPr lang="es-ES" sz="1200" dirty="0"/>
              <a:t>Descubre nuevas tecnologías.</a:t>
            </a:r>
          </a:p>
          <a:p>
            <a:r>
              <a:rPr lang="es-ES" sz="1200" dirty="0"/>
              <a:t>Prepárate para trabajos que aún no existen!</a:t>
            </a:r>
          </a:p>
          <a:p>
            <a:r>
              <a:rPr lang="es-ES" sz="1200" dirty="0"/>
              <a:t>El futuro comienza hoy</a:t>
            </a:r>
            <a:endParaRPr lang="en-US" sz="1200" dirty="0"/>
          </a:p>
          <a:p>
            <a:endParaRPr lang="en-US" sz="1200" dirty="0"/>
          </a:p>
          <a:p>
            <a:endParaRPr lang="en-US" sz="1200" dirty="0"/>
          </a:p>
        </p:txBody>
      </p:sp>
      <p:cxnSp>
        <p:nvCxnSpPr>
          <p:cNvPr id="26" name="Straight Arrow Connector 25">
            <a:extLst>
              <a:ext uri="{FF2B5EF4-FFF2-40B4-BE49-F238E27FC236}">
                <a16:creationId xmlns:a16="http://schemas.microsoft.com/office/drawing/2014/main" xmlns="" id="{31871C19-481E-C44A-B7BA-B5BA497F2C57}"/>
              </a:ext>
            </a:extLst>
          </p:cNvPr>
          <p:cNvCxnSpPr>
            <a:stCxn id="24" idx="1"/>
          </p:cNvCxnSpPr>
          <p:nvPr/>
        </p:nvCxnSpPr>
        <p:spPr>
          <a:xfrm flipH="1" flipV="1">
            <a:off x="7411998" y="5063598"/>
            <a:ext cx="454536" cy="501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DB8E9CBD-6776-5241-9E8F-35C766B4DEB8}"/>
              </a:ext>
            </a:extLst>
          </p:cNvPr>
          <p:cNvSpPr txBox="1"/>
          <p:nvPr/>
        </p:nvSpPr>
        <p:spPr>
          <a:xfrm>
            <a:off x="653715" y="4508745"/>
            <a:ext cx="5073805" cy="1815882"/>
          </a:xfrm>
          <a:prstGeom prst="rect">
            <a:avLst/>
          </a:prstGeom>
          <a:noFill/>
        </p:spPr>
        <p:txBody>
          <a:bodyPr wrap="square" rtlCol="0">
            <a:spAutoFit/>
          </a:bodyPr>
          <a:lstStyle/>
          <a:p>
            <a:r>
              <a:rPr lang="en-GB" sz="1600" dirty="0"/>
              <a:t>Inventors</a:t>
            </a:r>
          </a:p>
          <a:p>
            <a:r>
              <a:rPr lang="en-GB" sz="1600" dirty="0"/>
              <a:t>Trailblazers</a:t>
            </a:r>
          </a:p>
          <a:p>
            <a:r>
              <a:rPr lang="en-GB" sz="1600" dirty="0"/>
              <a:t>Innovators</a:t>
            </a:r>
          </a:p>
          <a:p>
            <a:r>
              <a:rPr lang="en-GB" sz="1600" dirty="0"/>
              <a:t>The next revolution is you.</a:t>
            </a:r>
          </a:p>
          <a:p>
            <a:r>
              <a:rPr lang="en-GB" sz="1600" dirty="0"/>
              <a:t>Discover new technologies.</a:t>
            </a:r>
          </a:p>
          <a:p>
            <a:r>
              <a:rPr lang="en-GB" sz="1600" dirty="0"/>
              <a:t>Futureproof your skills for jobs which don’t even exist yet!</a:t>
            </a:r>
          </a:p>
          <a:p>
            <a:r>
              <a:rPr lang="en-GB" sz="1600" dirty="0"/>
              <a:t>The future is what you make.</a:t>
            </a:r>
          </a:p>
        </p:txBody>
      </p:sp>
      <p:sp>
        <p:nvSpPr>
          <p:cNvPr id="7" name="TextBox 6">
            <a:extLst>
              <a:ext uri="{FF2B5EF4-FFF2-40B4-BE49-F238E27FC236}">
                <a16:creationId xmlns:a16="http://schemas.microsoft.com/office/drawing/2014/main" xmlns="" id="{C2D74922-AED5-A442-A292-8C599A630C18}"/>
              </a:ext>
            </a:extLst>
          </p:cNvPr>
          <p:cNvSpPr txBox="1"/>
          <p:nvPr/>
        </p:nvSpPr>
        <p:spPr>
          <a:xfrm>
            <a:off x="522958" y="1338147"/>
            <a:ext cx="5845977" cy="2554545"/>
          </a:xfrm>
          <a:prstGeom prst="rect">
            <a:avLst/>
          </a:prstGeom>
          <a:noFill/>
        </p:spPr>
        <p:txBody>
          <a:bodyPr wrap="square" rtlCol="0">
            <a:spAutoFit/>
          </a:bodyPr>
          <a:lstStyle/>
          <a:p>
            <a:r>
              <a:rPr lang="en-GB" sz="1600" dirty="0"/>
              <a:t>Make your mark on the world. Get hands on with artificial intelligence. Sage’s </a:t>
            </a:r>
            <a:r>
              <a:rPr lang="en-GB" sz="1600" dirty="0" err="1"/>
              <a:t>FutureMakers</a:t>
            </a:r>
            <a:r>
              <a:rPr lang="en-GB" sz="1600" dirty="0"/>
              <a:t> programme is searching the globe for tomorrow’s inventors, trailblazers and innovators. The next revolution is you. Create a better tomorrow, discover new technologies. Futureproof your skills for jobs that don’t even exist yet. Artificial intelligence just got real.</a:t>
            </a:r>
          </a:p>
          <a:p>
            <a:r>
              <a:rPr lang="en-GB" sz="1600" dirty="0"/>
              <a:t> </a:t>
            </a:r>
          </a:p>
          <a:p>
            <a:r>
              <a:rPr lang="en-GB" sz="1600" dirty="0"/>
              <a:t>The future is what you make. If you’re 13 to 17 years old and have an interest in tech, our hands-on workshop is for you.</a:t>
            </a:r>
          </a:p>
          <a:p>
            <a:endParaRPr lang="en-US" sz="1600" dirty="0"/>
          </a:p>
        </p:txBody>
      </p:sp>
    </p:spTree>
    <p:extLst>
      <p:ext uri="{BB962C8B-B14F-4D97-AF65-F5344CB8AC3E}">
        <p14:creationId xmlns:p14="http://schemas.microsoft.com/office/powerpoint/2010/main" val="260251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537</Words>
  <Application>Microsoft Office PowerPoint</Application>
  <PresentationFormat>Panorámica</PresentationFormat>
  <Paragraphs>72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Editable posters – youth facing</vt:lpstr>
      <vt:lpstr>Editable posters – influencer facing</vt:lpstr>
      <vt:lpstr>Social media cards </vt:lpstr>
      <vt:lpstr>Event pop up stand (3x3)</vt:lpstr>
      <vt:lpstr>Explainer video: 40 seconds</vt:lpstr>
      <vt:lpstr>Video–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Devanny, Helen</dc:creator>
  <cp:lastModifiedBy>Angela Caballero</cp:lastModifiedBy>
  <cp:revision>15</cp:revision>
  <dcterms:created xsi:type="dcterms:W3CDTF">2019-06-14T11:29:04Z</dcterms:created>
  <dcterms:modified xsi:type="dcterms:W3CDTF">2019-10-07T09:13:21Z</dcterms:modified>
</cp:coreProperties>
</file>