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D165-6B7B-034E-B016-BC4EC7F389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82960-0BE0-6640-9CD5-672896EF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15F2-B539-7F2E-608E-8B5592F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02DF7-F5B9-F732-3911-0364C8D0C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7562-751D-F6E1-58D9-022935FB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F77-1A77-DD41-A486-55781507BE30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A5A4-75A6-5145-2B6E-A255EAA6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1211-37E0-4296-69DF-24A7128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E0BF-FE2E-EA8B-B3FF-CEE76BC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FF18-1039-75FA-7E76-C83CDCE6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E787-60BE-8CF6-6A36-C83D6D34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F7F-AC89-DD4F-82B7-389D8E03E76E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7924-267E-1F7E-A81D-39B8A3F6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5BE-DEFB-1ED6-AE29-EF3EF574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1FD6E-351C-561E-760F-90F136A1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3095-A3E5-D9A0-B1A9-DD8FF43A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DB93-D3AE-933A-8CE3-82518429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4F2B-2DFA-664F-977B-CB775BD5F9FA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DE3D-7C6F-A4B9-9512-CE4D3375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40BA-E053-7F45-3B7A-6F6B944B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14B7-6661-1570-3A49-922DBC7A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6656-9D81-D6B6-6C17-9B51649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E6B6-F05A-5354-9241-7110BE71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6F8D-479E-1F4E-BC6D-68FB1A6A8E03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1BC5-BFC2-609C-AC2C-26EA3790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74E8-79E8-4054-50CB-66547E7E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0D1E-B38D-F441-C0B6-3406CA2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C445-D8F7-2860-9144-38557061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AE4C-F920-2594-32B3-D131D60F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89D-10C9-6F48-AE44-96377291AF5A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41ED-705F-0E1C-8533-20FCDFC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EDFC-AD2D-936E-E6F5-6F12C67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7AE-A684-B8E5-9AFF-7072ED76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12E1-A4C6-48B9-C827-556F46BAE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91F7-9DDE-0C74-70E4-D1D668D8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CE1D-8FC2-47BE-AFBD-56256D25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C1D-D562-5946-8C96-B63312FF7EE7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BF0B-520D-8B9F-450B-9FA68EB3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E5175-3049-B1CA-FE77-339A9F75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DD2A-396C-FFAD-9FE0-2B355899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6BD0-8694-39E9-482D-A41029C3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75EAE-2345-EEAB-043C-FAAD6ADC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4AA8B-33CB-260D-A9A4-0E3145E5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FD9AB-84B0-5611-00B2-29DEE3190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BBAC0-3DFD-32BE-90CB-529154C3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5F5F-C733-1440-99D9-6779A8A0FAA2}" type="datetime1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E183A-BD63-24ED-9F52-D5DDD71E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2A1E8-0CC2-7337-5B22-B84EE30A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AD7B-D54D-B593-D336-DAD0BD04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4644D-20D8-3C51-8BA3-0213423B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40C9-7736-9847-81B5-BAAB2BBBF42F}" type="datetime1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7D8B-847A-E895-D48D-27C2165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B778B-8D14-192B-1B44-2347770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EE66F-CAE6-187D-B90A-49076386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A5-4E0B-EA4C-B13B-1D62925319F8}" type="datetime1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D4555-D5E6-1D66-5374-5ECBCD1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4D49-D0EE-071E-6E3A-AD3C85E7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73C-1EEB-402E-70FE-0DB19415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9766-760B-45B7-A2A7-213678EA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5988-7843-E0B0-0136-CDAD1CEF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99D2-17D9-B82F-815E-6BC44CE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D2F-A663-DD4D-96B2-DFA1EFAB733A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A241-2291-9D07-C5CC-66FD192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C2781-61E0-0FE6-AE47-224964E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18A2-3BC4-1C68-878B-D1D10A2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E9634-4C0B-D2E2-9150-F15A59D7E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8189D-C960-F871-83B4-86C78D14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B0D6C-86D3-AD60-97CE-9491FD77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FD3D-2FCD-9D48-BF64-BF0A83EC4686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65E1-3744-A259-7735-116337A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33FD-91A2-565F-C66F-787A68DF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000E7-7C96-4BB6-0DFA-A68BE02B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432"/>
            <a:ext cx="1143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969C-80DD-78EC-9A9D-88BB3DBA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164432"/>
            <a:ext cx="11429999" cy="532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1D40-7450-2705-B884-2D4875CD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C6CA-C81B-8540-9CDF-B0E28EBA130F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3BA8-0FCA-7581-F568-B6F583903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2" y="6492875"/>
            <a:ext cx="5943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2C1E8-A9CE-8E5F-E798-023A37860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79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94AB-8706-1D51-8451-299A90B94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model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8C7D4-8927-FCC2-6554-6CFDD9B96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 2023-05-22</a:t>
            </a:r>
          </a:p>
          <a:p>
            <a:r>
              <a:rPr lang="en-US" dirty="0"/>
              <a:t>Samuel Adams-Tew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C2B9-2E73-CC01-124E-9D3EA9B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CF99-F7D7-3559-1A74-D7A6D0B7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operator splitting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E9B07-DEA4-77A6-3D1A-83D041497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Rotation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for a rotation about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Axis angle rotation matrix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0" dirty="0"/>
                  <a:t>Relaxation (implemented as elementwise product of vectors)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Recovery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0, 0, 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E9B07-DEA4-77A6-3D1A-83D041497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5" t="-12114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A6AD-1BF2-D164-E39E-AA968798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7C77-E0A9-8BFA-6556-49894E1C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operator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E217-2393-EE93-3246-ECF0DC1A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axis of rotation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(1 + delta).*real(B1(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(1 + delta).*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( delta*B0 + (1 + delta).*(B0map + sum(grad(:,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).*x)) );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half of rotation angle; note clockwise rotation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ang = -gamma*sqrt(axX.^2 + axY.^2 + axZ.^2) * dt/2;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rotation matrix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Rot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axis_angle_rotation_matrix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ang);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relaxation terms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[Rel, Rec] = relaxation(dt, T1, T2,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Meq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Update magnetization state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pagemtimes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(Rot, Rel.*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pagemtimes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(Rot,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Rec);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E304-429E-49B7-2F66-52E7356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AD3E-FF03-A18B-1748-2E5D0BBF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CECD-5A8E-9AEB-2DA1-39E9A52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slice-selective 90° RF pulse with refocusing gradient and compare the magnetization state at the end of the simulation.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482F-B97A-BE58-F0C2-5E2B5F76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0197-CF29-FAEE-8791-DE771349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72" y="2307432"/>
            <a:ext cx="5478855" cy="41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5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9ECC-FDCD-E5E4-B344-8065D110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488" y="0"/>
            <a:ext cx="5664088" cy="823912"/>
          </a:xfrm>
        </p:spPr>
        <p:txBody>
          <a:bodyPr/>
          <a:lstStyle/>
          <a:p>
            <a:r>
              <a:rPr lang="en-US" dirty="0"/>
              <a:t>Euler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CA1D50-81B8-53BA-3DE3-5832F16E0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375" y="1530519"/>
            <a:ext cx="5664200" cy="42557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980D9-FFAC-FDB9-B6E4-E6EE2FD81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686312" cy="823912"/>
          </a:xfrm>
        </p:spPr>
        <p:txBody>
          <a:bodyPr/>
          <a:lstStyle/>
          <a:p>
            <a:r>
              <a:rPr lang="en-US" dirty="0"/>
              <a:t>Symmetric operator splitting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89F7CC-DEEB-A637-9A5B-9B489AD6A6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1522170"/>
            <a:ext cx="5686425" cy="427244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45F9-44D8-2C15-CD9C-9FFC5ED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90D-97B6-6116-697F-2385002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2A9A-4DA7-12C7-C7C5-E8F6E612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useful forward model for MPME imaging</a:t>
            </a:r>
          </a:p>
          <a:p>
            <a:pPr lvl="1"/>
            <a:r>
              <a:rPr lang="en-US" dirty="0"/>
              <a:t>Account for inhomogeneities and other variables that are typically not accounted for in modeling and inverse models for reconstruction</a:t>
            </a:r>
          </a:p>
          <a:p>
            <a:pPr lvl="1"/>
            <a:r>
              <a:rPr lang="en-US" dirty="0"/>
              <a:t>Use forward model to move from parameter space to image space and use the image space values as loss for training the inverse model</a:t>
            </a:r>
          </a:p>
          <a:p>
            <a:pPr lvl="1"/>
            <a:r>
              <a:rPr lang="en-US" dirty="0"/>
              <a:t>Potential to create simulated training data that may be useful in training neural networks to perform MR parameter mapping on real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D0FB-0E3E-7098-AB18-6C4FDB47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90D-97B6-6116-697F-2385002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equation and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2A9A-4DA7-12C7-C7C5-E8F6E612E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Solving Bloch equation with relaxation in the rotating frame.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magnetic moment in rotating frame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2400" dirty="0"/>
                  <a:t> is the the gyromagnetic ratio of a species with arbitrary resonance frequency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400" dirty="0"/>
                  <a:t> is the external magnetic field in the rotating frame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are the longitudinal and transverse relaxation times, </a:t>
                </a:r>
                <a:r>
                  <a:rPr lang="en-US" sz="2400" dirty="0"/>
                  <a:t>respectively, at some point in space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is the equilibrium magnetization in the direction of the main magnetic field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In general, these variables may be functions of both position and time.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The current implementation allows for spatially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2800" dirty="0"/>
                  <a:t>, and the external field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800" dirty="0"/>
                  <a:t> may vary over space and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2A9A-4DA7-12C7-C7C5-E8F6E612E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475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D0FB-0E3E-7098-AB18-6C4FDB47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BA52-DEFB-493C-4BF9-D711FFBC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chemical shift between the species of interest and the on-resonance frequency. The standard equation for this shift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, and the shift of fat relative to water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fat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=−3.5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ppm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external field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is currently implemented with several components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main magnetic field with an additive component of spatial inhomogeneity, both solely along the z-axis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main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Radiofrequency excitation as a separable function of the excitation envelope (on-resonance frequency demodulated) and a map of RF inhomogeneity. B1 has only x- and y-components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map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Gradients vary linearly over space such that the strength of the field in the z-direction is a linear function of position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grad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7" t="-1663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22D7C-FE87-262C-01A0-5314B59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BA52-DEFB-493C-4BF9-D711FFBC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field,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>
                    <a:ea typeface="Cambria Math" panose="02040503050406030204" pitchFamily="18" charset="0"/>
                  </a:rPr>
                  <a:t>The external field in the rotating frame is obtained by including a fictitious field that demodulates ”on-resonance” rotation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22D7C-FE87-262C-01A0-5314B59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2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77D6-0A95-33C8-2763-C6F16221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1A641-B4AB-489E-2589-FCDBAF186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simplify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This allows us to rewrite the Bloch equation in the rotating frame as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angular velocity vector for the axis and rate of precession of the magnetic moment.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1A641-B4AB-489E-2589-FCDBAF186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5" t="-713" b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8A77-76CA-0DCD-CBBC-1D97E7B9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16C-4D0B-788E-831A-7F35F298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27C0-2019-A5B4-3511-3DCD21BD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method provides a first order approximation over a series of finite time steps, useful for comparison with toy examples but requires very small steps to sufficiently approximate rotational motion.</a:t>
            </a:r>
          </a:p>
          <a:p>
            <a:r>
              <a:rPr lang="en-US" dirty="0"/>
              <a:t>Symmetric operator splitting separates the rotation and relaxation effects, applying operators for the exact solution of the simpler problems of pure rotation and pure relaxation.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54155-4B96-89C0-2487-E80F7238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E04D-64D7-6CFC-4FF8-E6631829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27F8C-05A9-8160-D51A-7F937AA94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System of coupled equations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Solve with finite difference steps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27F8C-05A9-8160-D51A-7F937AA94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CC3A0-A624-0618-C54E-FED0254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7C77-E0A9-8BFA-6556-49894E1C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E217-2393-EE93-3246-ECF0DC1A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angular velocity in rotating frame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gamma*(1 + delta).*real(B1(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gamma*(1 + delta).*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gamma*( delta*B0 + (1 + delta).*(B0map + B0drift(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sum(grad(:,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).*x)) );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cross product components (faster than using cross())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rate of change of in each component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dMxdt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(1,1,:,:,:,:)./T2(1,1,:,:,:,:);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dMydt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(2,1,:,:,:,:)./T2(1,1,:,:,:,:);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dMzdt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(3,1,:,:,:,:)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Meq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)./T1(1,1,:,:,:,:);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Update magnetization state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dMxdt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dMydt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dMzdt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].*dt +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E304-429E-49B7-2F66-52E7356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69D3ADF2-AE38-6E4A-82BC-37F5A338C5EA}" vid="{A1615B77-71DB-B247-854A-104AE714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1019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Menlo</vt:lpstr>
      <vt:lpstr>Office Theme</vt:lpstr>
      <vt:lpstr>Forward model summary</vt:lpstr>
      <vt:lpstr>Goal</vt:lpstr>
      <vt:lpstr>Bloch equation and variables</vt:lpstr>
      <vt:lpstr>Variables, continued</vt:lpstr>
      <vt:lpstr>B field, continued</vt:lpstr>
      <vt:lpstr>Simplification</vt:lpstr>
      <vt:lpstr>Two implementations</vt:lpstr>
      <vt:lpstr>Euler method</vt:lpstr>
      <vt:lpstr>Euler method</vt:lpstr>
      <vt:lpstr>Symmetric operator splitting</vt:lpstr>
      <vt:lpstr>Symmetric operator splitting</vt:lpstr>
      <vt:lpstr>Convergence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 summary</dc:title>
  <dc:creator>SAMUEL IAN ADAMS</dc:creator>
  <cp:lastModifiedBy>SAMUEL IAN ADAMS</cp:lastModifiedBy>
  <cp:revision>30</cp:revision>
  <dcterms:created xsi:type="dcterms:W3CDTF">2023-05-23T02:49:22Z</dcterms:created>
  <dcterms:modified xsi:type="dcterms:W3CDTF">2023-05-23T16:56:11Z</dcterms:modified>
</cp:coreProperties>
</file>