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Average"/>
      <p:regular r:id="rId10"/>
    </p:embeddedFont>
    <p:embeddedFont>
      <p:font typeface="Oswald"/>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Oswald-regular.fntdata"/><Relationship Id="rId10" Type="http://schemas.openxmlformats.org/officeDocument/2006/relationships/font" Target="fonts/Average-regular.fntdata"/><Relationship Id="rId12" Type="http://schemas.openxmlformats.org/officeDocument/2006/relationships/font" Target="fonts/Oswald-bold.fnt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Coordinates had to be flipped a lot because the array lists things as the Y value first then X.</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Buttons had to be set opaque and disable painted borders in order for background colors to show up. Chose colors for the icons that would show up nicely on white and dark gray.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wrap="square"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3"/>
              </a:buClr>
              <a:buSzPct val="100000"/>
              <a:buFont typeface="Average"/>
              <a:buChar char="●"/>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wrap="square" tIns="91425">
            <a:noAutofit/>
          </a:bodyPr>
          <a:lstStyle/>
          <a:p>
            <a:pPr lvl="0">
              <a:spcBef>
                <a:spcPts val="0"/>
              </a:spcBef>
              <a:buNone/>
            </a:pPr>
            <a:r>
              <a:rPr lang="en"/>
              <a:t>Queen Slaying</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wrap="square" tIns="91425">
            <a:noAutofit/>
          </a:bodyPr>
          <a:lstStyle/>
          <a:p>
            <a:pPr lvl="0">
              <a:spcBef>
                <a:spcPts val="0"/>
              </a:spcBef>
              <a:buNone/>
            </a:pPr>
            <a:r>
              <a:rPr lang="en"/>
              <a:t>or how I approached CSE 271 Project 2</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322525"/>
            <a:ext cx="3767100" cy="755700"/>
          </a:xfrm>
          <a:prstGeom prst="rect">
            <a:avLst/>
          </a:prstGeom>
        </p:spPr>
        <p:txBody>
          <a:bodyPr anchorCtr="0" anchor="b" bIns="91425" lIns="91425" rIns="91425" wrap="square" tIns="91425">
            <a:noAutofit/>
          </a:bodyPr>
          <a:lstStyle/>
          <a:p>
            <a:pPr lvl="0">
              <a:spcBef>
                <a:spcPts val="0"/>
              </a:spcBef>
              <a:buNone/>
            </a:pPr>
            <a:r>
              <a:rPr lang="en"/>
              <a:t>Drawing some skeletons first </a:t>
            </a:r>
          </a:p>
        </p:txBody>
      </p:sp>
      <p:sp>
        <p:nvSpPr>
          <p:cNvPr id="66" name="Shape 66"/>
          <p:cNvSpPr txBox="1"/>
          <p:nvPr>
            <p:ph idx="1" type="body"/>
          </p:nvPr>
        </p:nvSpPr>
        <p:spPr>
          <a:xfrm>
            <a:off x="311700" y="1541225"/>
            <a:ext cx="4179600" cy="3179400"/>
          </a:xfrm>
          <a:prstGeom prst="rect">
            <a:avLst/>
          </a:prstGeom>
        </p:spPr>
        <p:txBody>
          <a:bodyPr anchorCtr="0" anchor="t" bIns="91425" lIns="91425" rIns="91425" wrap="square" tIns="91425">
            <a:noAutofit/>
          </a:bodyPr>
          <a:lstStyle/>
          <a:p>
            <a:pPr indent="-342900" lvl="0" marL="457200" rtl="0">
              <a:spcBef>
                <a:spcPts val="0"/>
              </a:spcBef>
              <a:buSzPct val="100000"/>
            </a:pPr>
            <a:r>
              <a:rPr lang="en" sz="1800"/>
              <a:t>Drew a prototype of the UI first</a:t>
            </a:r>
          </a:p>
          <a:p>
            <a:pPr indent="-342900" lvl="0" marL="457200" rtl="0">
              <a:spcBef>
                <a:spcPts val="0"/>
              </a:spcBef>
              <a:buSzPct val="100000"/>
            </a:pPr>
            <a:r>
              <a:rPr lang="en" sz="1800"/>
              <a:t>Made sure to label what panels were where</a:t>
            </a:r>
          </a:p>
          <a:p>
            <a:pPr indent="-342900" lvl="0" marL="457200" rtl="0">
              <a:spcBef>
                <a:spcPts val="0"/>
              </a:spcBef>
              <a:buSzPct val="100000"/>
            </a:pPr>
            <a:r>
              <a:rPr lang="en" sz="1800"/>
              <a:t>Already started thinking about what data type to track Queens, Tips and invalid positions</a:t>
            </a:r>
          </a:p>
          <a:p>
            <a:pPr indent="-342900" lvl="0" marL="457200" rtl="0">
              <a:spcBef>
                <a:spcPts val="0"/>
              </a:spcBef>
              <a:buSzPct val="100000"/>
            </a:pPr>
            <a:r>
              <a:rPr lang="en" sz="1800"/>
              <a:t>Sketched a button icon</a:t>
            </a:r>
          </a:p>
        </p:txBody>
      </p:sp>
      <p:pic>
        <p:nvPicPr>
          <p:cNvPr descr="IMG_20170428_145009145.jpg" id="67" name="Shape 67"/>
          <p:cNvPicPr preferRelativeResize="0"/>
          <p:nvPr/>
        </p:nvPicPr>
        <p:blipFill>
          <a:blip r:embed="rId3">
            <a:alphaModFix/>
          </a:blip>
          <a:stretch>
            <a:fillRect/>
          </a:stretch>
        </p:blipFill>
        <p:spPr>
          <a:xfrm>
            <a:off x="5028874" y="391174"/>
            <a:ext cx="3247100" cy="43294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322525"/>
            <a:ext cx="3767100" cy="755700"/>
          </a:xfrm>
          <a:prstGeom prst="rect">
            <a:avLst/>
          </a:prstGeom>
        </p:spPr>
        <p:txBody>
          <a:bodyPr anchorCtr="0" anchor="b" bIns="91425" lIns="91425" rIns="91425" wrap="square" tIns="91425">
            <a:noAutofit/>
          </a:bodyPr>
          <a:lstStyle/>
          <a:p>
            <a:pPr lvl="0" rtl="0">
              <a:spcBef>
                <a:spcPts val="0"/>
              </a:spcBef>
              <a:buNone/>
            </a:pPr>
            <a:r>
              <a:rPr lang="en"/>
              <a:t>Coming at it from the back</a:t>
            </a:r>
            <a:r>
              <a:rPr lang="en"/>
              <a:t> </a:t>
            </a:r>
          </a:p>
        </p:txBody>
      </p:sp>
      <p:sp>
        <p:nvSpPr>
          <p:cNvPr id="73" name="Shape 73"/>
          <p:cNvSpPr txBox="1"/>
          <p:nvPr>
            <p:ph idx="1" type="body"/>
          </p:nvPr>
        </p:nvSpPr>
        <p:spPr>
          <a:xfrm>
            <a:off x="311700" y="1389600"/>
            <a:ext cx="4179600" cy="3179400"/>
          </a:xfrm>
          <a:prstGeom prst="rect">
            <a:avLst/>
          </a:prstGeom>
        </p:spPr>
        <p:txBody>
          <a:bodyPr anchorCtr="0" anchor="t" bIns="91425" lIns="91425" rIns="91425" wrap="square" tIns="91425">
            <a:noAutofit/>
          </a:bodyPr>
          <a:lstStyle/>
          <a:p>
            <a:pPr indent="-342900" lvl="0" marL="457200" rtl="0">
              <a:spcBef>
                <a:spcPts val="0"/>
              </a:spcBef>
              <a:buSzPct val="100000"/>
            </a:pPr>
            <a:r>
              <a:rPr lang="en" sz="1800"/>
              <a:t>Wanted to tackle the hardest part first (checking board and tips)</a:t>
            </a:r>
          </a:p>
          <a:p>
            <a:pPr indent="-342900" lvl="0" marL="457200" rtl="0">
              <a:spcBef>
                <a:spcPts val="0"/>
              </a:spcBef>
              <a:buSzPct val="100000"/>
            </a:pPr>
            <a:r>
              <a:rPr lang="en" sz="1800"/>
              <a:t>Made 2D int array to represent board in separate ChessBoard class</a:t>
            </a:r>
          </a:p>
          <a:p>
            <a:pPr indent="-342900" lvl="0" marL="457200" rtl="0">
              <a:spcBef>
                <a:spcPts val="0"/>
              </a:spcBef>
              <a:buSzPct val="100000"/>
            </a:pPr>
            <a:r>
              <a:rPr lang="en" sz="1800"/>
              <a:t>Made it easy to see data quickly and test methods without added complication of GUI</a:t>
            </a:r>
          </a:p>
          <a:p>
            <a:pPr indent="-342900" lvl="0" marL="457200" rtl="0">
              <a:spcBef>
                <a:spcPts val="0"/>
              </a:spcBef>
              <a:buSzPct val="100000"/>
            </a:pPr>
            <a:r>
              <a:rPr lang="en" sz="1800"/>
              <a:t>Tips are found from remaining 0s in int array after checking board</a:t>
            </a:r>
          </a:p>
        </p:txBody>
      </p:sp>
      <p:sp>
        <p:nvSpPr>
          <p:cNvPr id="74" name="Shape 74"/>
          <p:cNvSpPr txBox="1"/>
          <p:nvPr>
            <p:ph type="title"/>
          </p:nvPr>
        </p:nvSpPr>
        <p:spPr>
          <a:xfrm>
            <a:off x="4923125" y="260175"/>
            <a:ext cx="3767100" cy="755700"/>
          </a:xfrm>
          <a:prstGeom prst="rect">
            <a:avLst/>
          </a:prstGeom>
        </p:spPr>
        <p:txBody>
          <a:bodyPr anchorCtr="0" anchor="b" bIns="91425" lIns="91425" rIns="91425" wrap="square" tIns="91425">
            <a:noAutofit/>
          </a:bodyPr>
          <a:lstStyle/>
          <a:p>
            <a:pPr lvl="0" rtl="0" algn="ctr">
              <a:spcBef>
                <a:spcPts val="0"/>
              </a:spcBef>
              <a:buNone/>
            </a:pPr>
            <a:r>
              <a:rPr lang="en" sz="3600"/>
              <a:t>ChessBoard.java</a:t>
            </a:r>
          </a:p>
        </p:txBody>
      </p:sp>
      <p:sp>
        <p:nvSpPr>
          <p:cNvPr id="75" name="Shape 75"/>
          <p:cNvSpPr txBox="1"/>
          <p:nvPr>
            <p:ph type="title"/>
          </p:nvPr>
        </p:nvSpPr>
        <p:spPr>
          <a:xfrm>
            <a:off x="4962900" y="4287475"/>
            <a:ext cx="3767100" cy="755700"/>
          </a:xfrm>
          <a:prstGeom prst="rect">
            <a:avLst/>
          </a:prstGeom>
        </p:spPr>
        <p:txBody>
          <a:bodyPr anchorCtr="0" anchor="b" bIns="91425" lIns="91425" rIns="91425" wrap="square" tIns="91425">
            <a:noAutofit/>
          </a:bodyPr>
          <a:lstStyle/>
          <a:p>
            <a:pPr lvl="0" rtl="0" algn="ctr">
              <a:spcBef>
                <a:spcPts val="0"/>
              </a:spcBef>
              <a:buNone/>
            </a:pPr>
            <a:r>
              <a:rPr lang="en" sz="3600"/>
              <a:t>ChessFrame.java</a:t>
            </a:r>
          </a:p>
        </p:txBody>
      </p:sp>
      <p:cxnSp>
        <p:nvCxnSpPr>
          <p:cNvPr id="76" name="Shape 76"/>
          <p:cNvCxnSpPr/>
          <p:nvPr/>
        </p:nvCxnSpPr>
        <p:spPr>
          <a:xfrm>
            <a:off x="6806525" y="943725"/>
            <a:ext cx="0" cy="3317700"/>
          </a:xfrm>
          <a:prstGeom prst="straightConnector1">
            <a:avLst/>
          </a:prstGeom>
          <a:noFill/>
          <a:ln cap="flat" cmpd="sng" w="76200">
            <a:solidFill>
              <a:srgbClr val="F3F3F3"/>
            </a:solidFill>
            <a:prstDash val="solid"/>
            <a:round/>
            <a:headEnd len="lg" w="lg" type="none"/>
            <a:tailEnd len="lg" w="lg" type="stealth"/>
          </a:ln>
        </p:spPr>
      </p:cxnSp>
      <p:pic>
        <p:nvPicPr>
          <p:cNvPr id="77" name="Shape 77"/>
          <p:cNvPicPr preferRelativeResize="0"/>
          <p:nvPr/>
        </p:nvPicPr>
        <p:blipFill>
          <a:blip r:embed="rId3">
            <a:alphaModFix/>
          </a:blip>
          <a:stretch>
            <a:fillRect/>
          </a:stretch>
        </p:blipFill>
        <p:spPr>
          <a:xfrm>
            <a:off x="4956425" y="1451175"/>
            <a:ext cx="3733800" cy="2000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322525"/>
            <a:ext cx="3767100" cy="755700"/>
          </a:xfrm>
          <a:prstGeom prst="rect">
            <a:avLst/>
          </a:prstGeom>
        </p:spPr>
        <p:txBody>
          <a:bodyPr anchorCtr="0" anchor="b" bIns="91425" lIns="91425" rIns="91425" wrap="square" tIns="91425">
            <a:noAutofit/>
          </a:bodyPr>
          <a:lstStyle/>
          <a:p>
            <a:pPr lvl="0" rtl="0">
              <a:spcBef>
                <a:spcPts val="0"/>
              </a:spcBef>
              <a:buNone/>
            </a:pPr>
            <a:r>
              <a:rPr lang="en"/>
              <a:t>Smashing the front end</a:t>
            </a:r>
          </a:p>
        </p:txBody>
      </p:sp>
      <p:sp>
        <p:nvSpPr>
          <p:cNvPr id="83" name="Shape 83"/>
          <p:cNvSpPr txBox="1"/>
          <p:nvPr>
            <p:ph idx="1" type="body"/>
          </p:nvPr>
        </p:nvSpPr>
        <p:spPr>
          <a:xfrm>
            <a:off x="311700" y="1389600"/>
            <a:ext cx="4179600" cy="3179400"/>
          </a:xfrm>
          <a:prstGeom prst="rect">
            <a:avLst/>
          </a:prstGeom>
        </p:spPr>
        <p:txBody>
          <a:bodyPr anchorCtr="0" anchor="t" bIns="91425" lIns="91425" rIns="91425" wrap="square" tIns="91425">
            <a:noAutofit/>
          </a:bodyPr>
          <a:lstStyle/>
          <a:p>
            <a:pPr indent="-342900" lvl="0" marL="457200" rtl="0">
              <a:spcBef>
                <a:spcPts val="0"/>
              </a:spcBef>
              <a:buSzPct val="100000"/>
            </a:pPr>
            <a:r>
              <a:rPr lang="en" sz="1800"/>
              <a:t>Constructed plain GUI from notes</a:t>
            </a:r>
          </a:p>
          <a:p>
            <a:pPr indent="-342900" lvl="0" marL="457200" rtl="0">
              <a:spcBef>
                <a:spcPts val="0"/>
              </a:spcBef>
              <a:buSzPct val="100000"/>
            </a:pPr>
            <a:r>
              <a:rPr lang="en" sz="1800"/>
              <a:t>Would have been easier to make custom Queen Buttons and interpret data directly in frame class</a:t>
            </a:r>
          </a:p>
          <a:p>
            <a:pPr indent="-342900" lvl="0" marL="457200" rtl="0">
              <a:spcBef>
                <a:spcPts val="0"/>
              </a:spcBef>
              <a:buSzPct val="100000"/>
            </a:pPr>
            <a:r>
              <a:rPr lang="en" sz="1800"/>
              <a:t>Instead had to track data between classes and update GUI constantly</a:t>
            </a:r>
          </a:p>
          <a:p>
            <a:pPr indent="-342900" lvl="0" marL="457200" rtl="0">
              <a:spcBef>
                <a:spcPts val="0"/>
              </a:spcBef>
              <a:buSzPct val="100000"/>
            </a:pPr>
            <a:r>
              <a:rPr lang="en" sz="1800"/>
              <a:t>Waited until everything was working to add fancy bits</a:t>
            </a:r>
          </a:p>
        </p:txBody>
      </p:sp>
      <p:sp>
        <p:nvSpPr>
          <p:cNvPr id="84" name="Shape 84"/>
          <p:cNvSpPr txBox="1"/>
          <p:nvPr>
            <p:ph type="title"/>
          </p:nvPr>
        </p:nvSpPr>
        <p:spPr>
          <a:xfrm>
            <a:off x="4962900" y="399200"/>
            <a:ext cx="3767100" cy="755700"/>
          </a:xfrm>
          <a:prstGeom prst="rect">
            <a:avLst/>
          </a:prstGeom>
        </p:spPr>
        <p:txBody>
          <a:bodyPr anchorCtr="0" anchor="b" bIns="91425" lIns="91425" rIns="91425" wrap="square" tIns="91425">
            <a:noAutofit/>
          </a:bodyPr>
          <a:lstStyle/>
          <a:p>
            <a:pPr lvl="0" rtl="0" algn="ctr">
              <a:spcBef>
                <a:spcPts val="0"/>
              </a:spcBef>
              <a:buNone/>
            </a:pPr>
            <a:r>
              <a:rPr lang="en" sz="3600"/>
              <a:t>ChessFrame.java</a:t>
            </a:r>
          </a:p>
        </p:txBody>
      </p:sp>
      <p:pic>
        <p:nvPicPr>
          <p:cNvPr id="85" name="Shape 85"/>
          <p:cNvPicPr preferRelativeResize="0"/>
          <p:nvPr/>
        </p:nvPicPr>
        <p:blipFill rotWithShape="1">
          <a:blip r:embed="rId3">
            <a:alphaModFix/>
          </a:blip>
          <a:srcRect b="0" l="991" r="834" t="6707"/>
          <a:stretch/>
        </p:blipFill>
        <p:spPr>
          <a:xfrm>
            <a:off x="5066725" y="1271475"/>
            <a:ext cx="3564949" cy="34364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292600"/>
            <a:ext cx="3767100" cy="755700"/>
          </a:xfrm>
          <a:prstGeom prst="rect">
            <a:avLst/>
          </a:prstGeom>
        </p:spPr>
        <p:txBody>
          <a:bodyPr anchorCtr="0" anchor="b" bIns="91425" lIns="91425" rIns="91425" wrap="square" tIns="91425">
            <a:noAutofit/>
          </a:bodyPr>
          <a:lstStyle/>
          <a:p>
            <a:pPr lvl="0" rtl="0">
              <a:spcBef>
                <a:spcPts val="0"/>
              </a:spcBef>
              <a:buNone/>
            </a:pPr>
            <a:r>
              <a:rPr lang="en"/>
              <a:t>Funny bits and weird buttons</a:t>
            </a:r>
          </a:p>
        </p:txBody>
      </p:sp>
      <p:sp>
        <p:nvSpPr>
          <p:cNvPr id="91" name="Shape 91"/>
          <p:cNvSpPr txBox="1"/>
          <p:nvPr>
            <p:ph type="title"/>
          </p:nvPr>
        </p:nvSpPr>
        <p:spPr>
          <a:xfrm>
            <a:off x="4962900" y="399200"/>
            <a:ext cx="3767100" cy="755700"/>
          </a:xfrm>
          <a:prstGeom prst="rect">
            <a:avLst/>
          </a:prstGeom>
        </p:spPr>
        <p:txBody>
          <a:bodyPr anchorCtr="0" anchor="b" bIns="91425" lIns="91425" rIns="91425" wrap="square" tIns="91425">
            <a:noAutofit/>
          </a:bodyPr>
          <a:lstStyle/>
          <a:p>
            <a:pPr lvl="0" rtl="0" algn="ctr">
              <a:spcBef>
                <a:spcPts val="0"/>
              </a:spcBef>
              <a:buNone/>
            </a:pPr>
            <a:r>
              <a:rPr lang="en" sz="3600"/>
              <a:t>Board</a:t>
            </a:r>
          </a:p>
        </p:txBody>
      </p:sp>
      <p:sp>
        <p:nvSpPr>
          <p:cNvPr id="92" name="Shape 92"/>
          <p:cNvSpPr txBox="1"/>
          <p:nvPr>
            <p:ph type="title"/>
          </p:nvPr>
        </p:nvSpPr>
        <p:spPr>
          <a:xfrm>
            <a:off x="0" y="967800"/>
            <a:ext cx="3767100" cy="755700"/>
          </a:xfrm>
          <a:prstGeom prst="rect">
            <a:avLst/>
          </a:prstGeom>
        </p:spPr>
        <p:txBody>
          <a:bodyPr anchorCtr="0" anchor="b" bIns="91425" lIns="91425" rIns="91425" wrap="square" tIns="91425">
            <a:noAutofit/>
          </a:bodyPr>
          <a:lstStyle/>
          <a:p>
            <a:pPr lvl="0" rtl="0" algn="ctr">
              <a:spcBef>
                <a:spcPts val="0"/>
              </a:spcBef>
              <a:buNone/>
            </a:pPr>
            <a:r>
              <a:rPr lang="en" sz="3600"/>
              <a:t>Icons</a:t>
            </a:r>
          </a:p>
        </p:txBody>
      </p:sp>
      <p:pic>
        <p:nvPicPr>
          <p:cNvPr id="93" name="Shape 93"/>
          <p:cNvPicPr preferRelativeResize="0"/>
          <p:nvPr/>
        </p:nvPicPr>
        <p:blipFill>
          <a:blip r:embed="rId3">
            <a:alphaModFix/>
          </a:blip>
          <a:stretch>
            <a:fillRect/>
          </a:stretch>
        </p:blipFill>
        <p:spPr>
          <a:xfrm>
            <a:off x="5030700" y="1154900"/>
            <a:ext cx="3631494" cy="3683799"/>
          </a:xfrm>
          <a:prstGeom prst="rect">
            <a:avLst/>
          </a:prstGeom>
          <a:noFill/>
          <a:ln>
            <a:noFill/>
          </a:ln>
        </p:spPr>
      </p:pic>
      <p:pic>
        <p:nvPicPr>
          <p:cNvPr id="94" name="Shape 94"/>
          <p:cNvPicPr preferRelativeResize="0"/>
          <p:nvPr/>
        </p:nvPicPr>
        <p:blipFill>
          <a:blip r:embed="rId4">
            <a:alphaModFix/>
          </a:blip>
          <a:stretch>
            <a:fillRect/>
          </a:stretch>
        </p:blipFill>
        <p:spPr>
          <a:xfrm>
            <a:off x="390850" y="1531575"/>
            <a:ext cx="1165400" cy="3496200"/>
          </a:xfrm>
          <a:prstGeom prst="rect">
            <a:avLst/>
          </a:prstGeom>
          <a:noFill/>
          <a:ln>
            <a:noFill/>
          </a:ln>
        </p:spPr>
      </p:pic>
      <p:sp>
        <p:nvSpPr>
          <p:cNvPr id="95" name="Shape 95"/>
          <p:cNvSpPr txBox="1"/>
          <p:nvPr>
            <p:ph type="title"/>
          </p:nvPr>
        </p:nvSpPr>
        <p:spPr>
          <a:xfrm>
            <a:off x="1635400" y="1694200"/>
            <a:ext cx="2769900" cy="755700"/>
          </a:xfrm>
          <a:prstGeom prst="rect">
            <a:avLst/>
          </a:prstGeom>
        </p:spPr>
        <p:txBody>
          <a:bodyPr anchorCtr="0" anchor="b" bIns="91425" lIns="91425" rIns="91425" wrap="square" tIns="91425">
            <a:noAutofit/>
          </a:bodyPr>
          <a:lstStyle/>
          <a:p>
            <a:pPr indent="-228600" lvl="0" marL="457200" rtl="0">
              <a:spcBef>
                <a:spcPts val="0"/>
              </a:spcBef>
              <a:buChar char="-"/>
            </a:pPr>
            <a:r>
              <a:rPr lang="en"/>
              <a:t>Placed Queen</a:t>
            </a:r>
          </a:p>
        </p:txBody>
      </p:sp>
      <p:sp>
        <p:nvSpPr>
          <p:cNvPr id="96" name="Shape 96"/>
          <p:cNvSpPr txBox="1"/>
          <p:nvPr>
            <p:ph type="title"/>
          </p:nvPr>
        </p:nvSpPr>
        <p:spPr>
          <a:xfrm>
            <a:off x="1635400" y="2854200"/>
            <a:ext cx="2769900" cy="755700"/>
          </a:xfrm>
          <a:prstGeom prst="rect">
            <a:avLst/>
          </a:prstGeom>
        </p:spPr>
        <p:txBody>
          <a:bodyPr anchorCtr="0" anchor="b" bIns="91425" lIns="91425" rIns="91425" wrap="square" tIns="91425">
            <a:noAutofit/>
          </a:bodyPr>
          <a:lstStyle/>
          <a:p>
            <a:pPr indent="-228600" lvl="0" marL="457200" rtl="0">
              <a:spcBef>
                <a:spcPts val="0"/>
              </a:spcBef>
              <a:buChar char="-"/>
            </a:pPr>
            <a:r>
              <a:rPr lang="en"/>
              <a:t>Placement Tip</a:t>
            </a:r>
          </a:p>
        </p:txBody>
      </p:sp>
      <p:sp>
        <p:nvSpPr>
          <p:cNvPr id="97" name="Shape 97"/>
          <p:cNvSpPr txBox="1"/>
          <p:nvPr>
            <p:ph type="title"/>
          </p:nvPr>
        </p:nvSpPr>
        <p:spPr>
          <a:xfrm>
            <a:off x="1635400" y="4083000"/>
            <a:ext cx="2971800" cy="755700"/>
          </a:xfrm>
          <a:prstGeom prst="rect">
            <a:avLst/>
          </a:prstGeom>
        </p:spPr>
        <p:txBody>
          <a:bodyPr anchorCtr="0" anchor="b" bIns="91425" lIns="91425" rIns="91425" wrap="square" tIns="91425">
            <a:noAutofit/>
          </a:bodyPr>
          <a:lstStyle/>
          <a:p>
            <a:pPr indent="-228600" lvl="0" marL="457200" rtl="0">
              <a:spcBef>
                <a:spcPts val="0"/>
              </a:spcBef>
              <a:buChar char="-"/>
            </a:pPr>
            <a:r>
              <a:rPr lang="en"/>
              <a:t>Invalid/Dead Queen</a:t>
            </a: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