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8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07F5B-2B94-4C87-A0EA-F34A20F8C5E1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15940B7E-D20D-4C94-8029-191E4B8BAE82}">
      <dgm:prSet phldrT="[Text]" custT="1"/>
      <dgm:spPr/>
      <dgm:t>
        <a:bodyPr/>
        <a:lstStyle/>
        <a:p>
          <a:pPr algn="l"/>
          <a:r>
            <a:rPr lang="hr-HR" sz="1400" dirty="0"/>
            <a:t>-Izbor tehnologija</a:t>
          </a:r>
          <a:br>
            <a:rPr lang="hr-HR" sz="1400" dirty="0"/>
          </a:br>
          <a:r>
            <a:rPr lang="hr-HR" sz="1400" dirty="0"/>
            <a:t>-Specifikacija</a:t>
          </a:r>
          <a:endParaRPr lang="en-US" sz="1400" dirty="0"/>
        </a:p>
      </dgm:t>
    </dgm:pt>
    <dgm:pt modelId="{2679CEF3-D2F3-471E-9795-25651A2F6282}" type="parTrans" cxnId="{AA4CDFA0-A597-49CF-9539-F5EF75590148}">
      <dgm:prSet/>
      <dgm:spPr/>
      <dgm:t>
        <a:bodyPr/>
        <a:lstStyle/>
        <a:p>
          <a:endParaRPr lang="en-US"/>
        </a:p>
      </dgm:t>
    </dgm:pt>
    <dgm:pt modelId="{B3A6F373-745F-490D-A031-B666DEEF54AE}" type="sibTrans" cxnId="{AA4CDFA0-A597-49CF-9539-F5EF75590148}">
      <dgm:prSet/>
      <dgm:spPr/>
      <dgm:t>
        <a:bodyPr/>
        <a:lstStyle/>
        <a:p>
          <a:endParaRPr lang="en-US"/>
        </a:p>
      </dgm:t>
    </dgm:pt>
    <dgm:pt modelId="{99130AA9-7EA4-4B2C-B32B-CD986A843159}">
      <dgm:prSet phldrT="[Text]"/>
      <dgm:spPr/>
      <dgm:t>
        <a:bodyPr/>
        <a:lstStyle/>
        <a:p>
          <a:pPr algn="l"/>
          <a:r>
            <a:rPr lang="hr-HR" dirty="0"/>
            <a:t>-Specifikacija</a:t>
          </a:r>
          <a:br>
            <a:rPr lang="hr-HR" dirty="0"/>
          </a:br>
          <a:r>
            <a:rPr lang="hr-HR" dirty="0"/>
            <a:t>-Arhitektura sustava</a:t>
          </a:r>
          <a:br>
            <a:rPr lang="hr-HR" dirty="0"/>
          </a:br>
          <a:r>
            <a:rPr lang="hr-HR" dirty="0"/>
            <a:t>-Struktura baze podataka</a:t>
          </a:r>
          <a:br>
            <a:rPr lang="hr-HR" dirty="0"/>
          </a:br>
          <a:r>
            <a:rPr lang="hr-HR" dirty="0"/>
            <a:t>-Implementacija</a:t>
          </a:r>
          <a:endParaRPr lang="en-US" dirty="0"/>
        </a:p>
      </dgm:t>
    </dgm:pt>
    <dgm:pt modelId="{F290B08C-CCB8-44D9-B67B-E553F13695E7}" type="parTrans" cxnId="{4B2B5E18-55B3-44FA-A063-E2F64773011C}">
      <dgm:prSet/>
      <dgm:spPr/>
      <dgm:t>
        <a:bodyPr/>
        <a:lstStyle/>
        <a:p>
          <a:endParaRPr lang="en-US"/>
        </a:p>
      </dgm:t>
    </dgm:pt>
    <dgm:pt modelId="{E823027D-6E97-41D5-B468-033A34C35B93}" type="sibTrans" cxnId="{4B2B5E18-55B3-44FA-A063-E2F64773011C}">
      <dgm:prSet/>
      <dgm:spPr/>
      <dgm:t>
        <a:bodyPr/>
        <a:lstStyle/>
        <a:p>
          <a:endParaRPr lang="en-US"/>
        </a:p>
      </dgm:t>
    </dgm:pt>
    <dgm:pt modelId="{0DC92E1E-C69A-4B7A-AC63-6B157FB9825C}">
      <dgm:prSet phldrT="[Text]" custT="1"/>
      <dgm:spPr/>
      <dgm:t>
        <a:bodyPr/>
        <a:lstStyle/>
        <a:p>
          <a:pPr algn="l"/>
          <a:r>
            <a:rPr lang="hr-HR" sz="1400" dirty="0"/>
            <a:t>-Implementacija</a:t>
          </a:r>
          <a:br>
            <a:rPr lang="hr-HR" sz="1400" dirty="0"/>
          </a:br>
          <a:r>
            <a:rPr lang="hr-HR" sz="1400" dirty="0"/>
            <a:t>-Dokumentiranje</a:t>
          </a:r>
          <a:endParaRPr lang="en-US" sz="1400" dirty="0"/>
        </a:p>
      </dgm:t>
    </dgm:pt>
    <dgm:pt modelId="{A6544DA4-F051-47D6-ADB6-1B15D44FF27A}" type="parTrans" cxnId="{BA24C374-32D5-4120-9EC3-8575E3C74BFA}">
      <dgm:prSet/>
      <dgm:spPr/>
      <dgm:t>
        <a:bodyPr/>
        <a:lstStyle/>
        <a:p>
          <a:endParaRPr lang="en-US"/>
        </a:p>
      </dgm:t>
    </dgm:pt>
    <dgm:pt modelId="{D0870CE9-E6A8-4738-889E-365D1D6288AC}" type="sibTrans" cxnId="{BA24C374-32D5-4120-9EC3-8575E3C74BFA}">
      <dgm:prSet/>
      <dgm:spPr/>
      <dgm:t>
        <a:bodyPr/>
        <a:lstStyle/>
        <a:p>
          <a:endParaRPr lang="en-US"/>
        </a:p>
      </dgm:t>
    </dgm:pt>
    <dgm:pt modelId="{0FD4D0E0-F652-48B0-91DD-EB204F726908}">
      <dgm:prSet phldrT="[Text]" custT="1"/>
      <dgm:spPr/>
      <dgm:t>
        <a:bodyPr/>
        <a:lstStyle/>
        <a:p>
          <a:pPr algn="l"/>
          <a:r>
            <a:rPr lang="hr-HR" sz="1400" dirty="0"/>
            <a:t>-Ispitivanje</a:t>
          </a:r>
          <a:br>
            <a:rPr lang="hr-HR" sz="1400" dirty="0"/>
          </a:br>
          <a:r>
            <a:rPr lang="hr-HR" sz="1400" dirty="0"/>
            <a:t>-Dokumentiranje</a:t>
          </a:r>
          <a:endParaRPr lang="en-US" sz="1400" dirty="0"/>
        </a:p>
      </dgm:t>
    </dgm:pt>
    <dgm:pt modelId="{E33D37B7-774B-4CD8-9EF8-9D399CC92719}" type="sibTrans" cxnId="{0FCC51C1-EBB7-4EF4-A966-33CC723CF0BA}">
      <dgm:prSet/>
      <dgm:spPr/>
      <dgm:t>
        <a:bodyPr/>
        <a:lstStyle/>
        <a:p>
          <a:endParaRPr lang="en-US"/>
        </a:p>
      </dgm:t>
    </dgm:pt>
    <dgm:pt modelId="{16BAD747-0977-446E-AE93-5F82595331EE}" type="parTrans" cxnId="{0FCC51C1-EBB7-4EF4-A966-33CC723CF0BA}">
      <dgm:prSet/>
      <dgm:spPr/>
      <dgm:t>
        <a:bodyPr/>
        <a:lstStyle/>
        <a:p>
          <a:endParaRPr lang="en-US"/>
        </a:p>
      </dgm:t>
    </dgm:pt>
    <dgm:pt modelId="{EB45C1A2-12C5-48B0-9185-51EE3FE432DF}" type="pres">
      <dgm:prSet presAssocID="{95007F5B-2B94-4C87-A0EA-F34A20F8C5E1}" presName="Name0" presStyleCnt="0">
        <dgm:presLayoutVars>
          <dgm:dir/>
          <dgm:resizeHandles val="exact"/>
        </dgm:presLayoutVars>
      </dgm:prSet>
      <dgm:spPr/>
    </dgm:pt>
    <dgm:pt modelId="{FCECF6FB-637F-4B98-9197-A007E52B9C1C}" type="pres">
      <dgm:prSet presAssocID="{95007F5B-2B94-4C87-A0EA-F34A20F8C5E1}" presName="arrow" presStyleLbl="bgShp" presStyleIdx="0" presStyleCnt="1"/>
      <dgm:spPr/>
    </dgm:pt>
    <dgm:pt modelId="{5327CFC8-1CD2-4CCC-BF8B-39CD7780CDEE}" type="pres">
      <dgm:prSet presAssocID="{95007F5B-2B94-4C87-A0EA-F34A20F8C5E1}" presName="points" presStyleCnt="0"/>
      <dgm:spPr/>
    </dgm:pt>
    <dgm:pt modelId="{3087D3CA-2A0F-4992-A3F1-B7924FA23901}" type="pres">
      <dgm:prSet presAssocID="{15940B7E-D20D-4C94-8029-191E4B8BAE82}" presName="compositeA" presStyleCnt="0"/>
      <dgm:spPr/>
    </dgm:pt>
    <dgm:pt modelId="{0CBA7A3E-4EFA-4334-A77A-AC4FB561D353}" type="pres">
      <dgm:prSet presAssocID="{15940B7E-D20D-4C94-8029-191E4B8BAE82}" presName="textA" presStyleLbl="revTx" presStyleIdx="0" presStyleCnt="4" custScaleX="128492">
        <dgm:presLayoutVars>
          <dgm:bulletEnabled val="1"/>
        </dgm:presLayoutVars>
      </dgm:prSet>
      <dgm:spPr/>
    </dgm:pt>
    <dgm:pt modelId="{1271B9A4-05F6-4BFC-804A-2356F9CA74AD}" type="pres">
      <dgm:prSet presAssocID="{15940B7E-D20D-4C94-8029-191E4B8BAE82}" presName="circleA" presStyleLbl="node1" presStyleIdx="0" presStyleCnt="4"/>
      <dgm:spPr/>
    </dgm:pt>
    <dgm:pt modelId="{7800BFE8-4BD9-428E-8799-F50280F28E1C}" type="pres">
      <dgm:prSet presAssocID="{15940B7E-D20D-4C94-8029-191E4B8BAE82}" presName="spaceA" presStyleCnt="0"/>
      <dgm:spPr/>
    </dgm:pt>
    <dgm:pt modelId="{21B20A1D-A380-47E8-A115-34EF13F4E425}" type="pres">
      <dgm:prSet presAssocID="{B3A6F373-745F-490D-A031-B666DEEF54AE}" presName="space" presStyleCnt="0"/>
      <dgm:spPr/>
    </dgm:pt>
    <dgm:pt modelId="{7F22C56A-F10D-49EE-8685-C688F714066E}" type="pres">
      <dgm:prSet presAssocID="{99130AA9-7EA4-4B2C-B32B-CD986A843159}" presName="compositeB" presStyleCnt="0"/>
      <dgm:spPr/>
    </dgm:pt>
    <dgm:pt modelId="{89DBFBFA-0A75-4E19-8738-098218E960E9}" type="pres">
      <dgm:prSet presAssocID="{99130AA9-7EA4-4B2C-B32B-CD986A843159}" presName="textB" presStyleLbl="revTx" presStyleIdx="1" presStyleCnt="4" custScaleX="128627">
        <dgm:presLayoutVars>
          <dgm:bulletEnabled val="1"/>
        </dgm:presLayoutVars>
      </dgm:prSet>
      <dgm:spPr/>
    </dgm:pt>
    <dgm:pt modelId="{B2BC654D-F88A-4EDF-83F8-CB5A9F8B90D7}" type="pres">
      <dgm:prSet presAssocID="{99130AA9-7EA4-4B2C-B32B-CD986A843159}" presName="circleB" presStyleLbl="node1" presStyleIdx="1" presStyleCnt="4"/>
      <dgm:spPr/>
    </dgm:pt>
    <dgm:pt modelId="{E5E5397A-54AD-4019-9152-DDDFBD775851}" type="pres">
      <dgm:prSet presAssocID="{99130AA9-7EA4-4B2C-B32B-CD986A843159}" presName="spaceB" presStyleCnt="0"/>
      <dgm:spPr/>
    </dgm:pt>
    <dgm:pt modelId="{9AFF6C81-E981-4211-8E43-7A97E0779E21}" type="pres">
      <dgm:prSet presAssocID="{E823027D-6E97-41D5-B468-033A34C35B93}" presName="space" presStyleCnt="0"/>
      <dgm:spPr/>
    </dgm:pt>
    <dgm:pt modelId="{DBD17B64-B13F-4522-A557-86EE1662127B}" type="pres">
      <dgm:prSet presAssocID="{0DC92E1E-C69A-4B7A-AC63-6B157FB9825C}" presName="compositeA" presStyleCnt="0"/>
      <dgm:spPr/>
    </dgm:pt>
    <dgm:pt modelId="{1EC53891-9FB6-4514-BF7E-6C4CADF03E48}" type="pres">
      <dgm:prSet presAssocID="{0DC92E1E-C69A-4B7A-AC63-6B157FB9825C}" presName="textA" presStyleLbl="revTx" presStyleIdx="2" presStyleCnt="4" custScaleX="133029">
        <dgm:presLayoutVars>
          <dgm:bulletEnabled val="1"/>
        </dgm:presLayoutVars>
      </dgm:prSet>
      <dgm:spPr/>
    </dgm:pt>
    <dgm:pt modelId="{0C4619CE-0B15-4F50-98C8-00CC45295DE0}" type="pres">
      <dgm:prSet presAssocID="{0DC92E1E-C69A-4B7A-AC63-6B157FB9825C}" presName="circleA" presStyleLbl="node1" presStyleIdx="2" presStyleCnt="4"/>
      <dgm:spPr/>
    </dgm:pt>
    <dgm:pt modelId="{02C8C44C-C24B-4439-90AA-E8E12EBA2E82}" type="pres">
      <dgm:prSet presAssocID="{0DC92E1E-C69A-4B7A-AC63-6B157FB9825C}" presName="spaceA" presStyleCnt="0"/>
      <dgm:spPr/>
    </dgm:pt>
    <dgm:pt modelId="{B34B391D-1C47-4D2C-986B-FD0D12CE9132}" type="pres">
      <dgm:prSet presAssocID="{D0870CE9-E6A8-4738-889E-365D1D6288AC}" presName="space" presStyleCnt="0"/>
      <dgm:spPr/>
    </dgm:pt>
    <dgm:pt modelId="{CE771A47-A23E-4E2C-8050-A31F5A8E4A96}" type="pres">
      <dgm:prSet presAssocID="{0FD4D0E0-F652-48B0-91DD-EB204F726908}" presName="compositeB" presStyleCnt="0"/>
      <dgm:spPr/>
    </dgm:pt>
    <dgm:pt modelId="{CCEA36ED-60D8-40BD-9AFF-34CB4CC873C3}" type="pres">
      <dgm:prSet presAssocID="{0FD4D0E0-F652-48B0-91DD-EB204F726908}" presName="textB" presStyleLbl="revTx" presStyleIdx="3" presStyleCnt="4" custScaleX="134710">
        <dgm:presLayoutVars>
          <dgm:bulletEnabled val="1"/>
        </dgm:presLayoutVars>
      </dgm:prSet>
      <dgm:spPr/>
    </dgm:pt>
    <dgm:pt modelId="{D4DB9DC6-76DF-47F2-A178-148970BF05BC}" type="pres">
      <dgm:prSet presAssocID="{0FD4D0E0-F652-48B0-91DD-EB204F726908}" presName="circleB" presStyleLbl="node1" presStyleIdx="3" presStyleCnt="4"/>
      <dgm:spPr/>
    </dgm:pt>
    <dgm:pt modelId="{5D32F5AE-FE64-4806-BFDB-9B87DF83DB80}" type="pres">
      <dgm:prSet presAssocID="{0FD4D0E0-F652-48B0-91DD-EB204F726908}" presName="spaceB" presStyleCnt="0"/>
      <dgm:spPr/>
    </dgm:pt>
  </dgm:ptLst>
  <dgm:cxnLst>
    <dgm:cxn modelId="{ADFBE801-F550-4CCB-AE5A-CEF7B97C56B3}" type="presOf" srcId="{99130AA9-7EA4-4B2C-B32B-CD986A843159}" destId="{89DBFBFA-0A75-4E19-8738-098218E960E9}" srcOrd="0" destOrd="0" presId="urn:microsoft.com/office/officeart/2005/8/layout/hProcess11"/>
    <dgm:cxn modelId="{30CFB205-CA49-457A-95CF-AB21EF39E9A0}" type="presOf" srcId="{0DC92E1E-C69A-4B7A-AC63-6B157FB9825C}" destId="{1EC53891-9FB6-4514-BF7E-6C4CADF03E48}" srcOrd="0" destOrd="0" presId="urn:microsoft.com/office/officeart/2005/8/layout/hProcess11"/>
    <dgm:cxn modelId="{4B2B5E18-55B3-44FA-A063-E2F64773011C}" srcId="{95007F5B-2B94-4C87-A0EA-F34A20F8C5E1}" destId="{99130AA9-7EA4-4B2C-B32B-CD986A843159}" srcOrd="1" destOrd="0" parTransId="{F290B08C-CCB8-44D9-B67B-E553F13695E7}" sibTransId="{E823027D-6E97-41D5-B468-033A34C35B93}"/>
    <dgm:cxn modelId="{EBDA7837-8AE7-4D69-8360-977553623D8E}" type="presOf" srcId="{0FD4D0E0-F652-48B0-91DD-EB204F726908}" destId="{CCEA36ED-60D8-40BD-9AFF-34CB4CC873C3}" srcOrd="0" destOrd="0" presId="urn:microsoft.com/office/officeart/2005/8/layout/hProcess11"/>
    <dgm:cxn modelId="{69EA9E3A-F25A-40B2-A1A3-CC7913BEF760}" type="presOf" srcId="{95007F5B-2B94-4C87-A0EA-F34A20F8C5E1}" destId="{EB45C1A2-12C5-48B0-9185-51EE3FE432DF}" srcOrd="0" destOrd="0" presId="urn:microsoft.com/office/officeart/2005/8/layout/hProcess11"/>
    <dgm:cxn modelId="{BA24C374-32D5-4120-9EC3-8575E3C74BFA}" srcId="{95007F5B-2B94-4C87-A0EA-F34A20F8C5E1}" destId="{0DC92E1E-C69A-4B7A-AC63-6B157FB9825C}" srcOrd="2" destOrd="0" parTransId="{A6544DA4-F051-47D6-ADB6-1B15D44FF27A}" sibTransId="{D0870CE9-E6A8-4738-889E-365D1D6288AC}"/>
    <dgm:cxn modelId="{AA4CDFA0-A597-49CF-9539-F5EF75590148}" srcId="{95007F5B-2B94-4C87-A0EA-F34A20F8C5E1}" destId="{15940B7E-D20D-4C94-8029-191E4B8BAE82}" srcOrd="0" destOrd="0" parTransId="{2679CEF3-D2F3-471E-9795-25651A2F6282}" sibTransId="{B3A6F373-745F-490D-A031-B666DEEF54AE}"/>
    <dgm:cxn modelId="{0FCC51C1-EBB7-4EF4-A966-33CC723CF0BA}" srcId="{95007F5B-2B94-4C87-A0EA-F34A20F8C5E1}" destId="{0FD4D0E0-F652-48B0-91DD-EB204F726908}" srcOrd="3" destOrd="0" parTransId="{16BAD747-0977-446E-AE93-5F82595331EE}" sibTransId="{E33D37B7-774B-4CD8-9EF8-9D399CC92719}"/>
    <dgm:cxn modelId="{A71277C3-BB00-4206-8C5E-3AEBDFAD361D}" type="presOf" srcId="{15940B7E-D20D-4C94-8029-191E4B8BAE82}" destId="{0CBA7A3E-4EFA-4334-A77A-AC4FB561D353}" srcOrd="0" destOrd="0" presId="urn:microsoft.com/office/officeart/2005/8/layout/hProcess11"/>
    <dgm:cxn modelId="{BDFD6AB2-AD9E-4B8C-812E-5FFD0BA519A5}" type="presParOf" srcId="{EB45C1A2-12C5-48B0-9185-51EE3FE432DF}" destId="{FCECF6FB-637F-4B98-9197-A007E52B9C1C}" srcOrd="0" destOrd="0" presId="urn:microsoft.com/office/officeart/2005/8/layout/hProcess11"/>
    <dgm:cxn modelId="{B41235F7-56D6-43B3-9031-6698307DF120}" type="presParOf" srcId="{EB45C1A2-12C5-48B0-9185-51EE3FE432DF}" destId="{5327CFC8-1CD2-4CCC-BF8B-39CD7780CDEE}" srcOrd="1" destOrd="0" presId="urn:microsoft.com/office/officeart/2005/8/layout/hProcess11"/>
    <dgm:cxn modelId="{B97729EB-7C09-4187-B1BC-1EF70F28707B}" type="presParOf" srcId="{5327CFC8-1CD2-4CCC-BF8B-39CD7780CDEE}" destId="{3087D3CA-2A0F-4992-A3F1-B7924FA23901}" srcOrd="0" destOrd="0" presId="urn:microsoft.com/office/officeart/2005/8/layout/hProcess11"/>
    <dgm:cxn modelId="{CF22CA06-1463-4618-9A5F-3FF64BE65AB7}" type="presParOf" srcId="{3087D3CA-2A0F-4992-A3F1-B7924FA23901}" destId="{0CBA7A3E-4EFA-4334-A77A-AC4FB561D353}" srcOrd="0" destOrd="0" presId="urn:microsoft.com/office/officeart/2005/8/layout/hProcess11"/>
    <dgm:cxn modelId="{4CA77D16-9B7F-4A2C-8F72-4A6AC7343E47}" type="presParOf" srcId="{3087D3CA-2A0F-4992-A3F1-B7924FA23901}" destId="{1271B9A4-05F6-4BFC-804A-2356F9CA74AD}" srcOrd="1" destOrd="0" presId="urn:microsoft.com/office/officeart/2005/8/layout/hProcess11"/>
    <dgm:cxn modelId="{E55F2F03-34F2-47AA-925D-51CC0FA79AB6}" type="presParOf" srcId="{3087D3CA-2A0F-4992-A3F1-B7924FA23901}" destId="{7800BFE8-4BD9-428E-8799-F50280F28E1C}" srcOrd="2" destOrd="0" presId="urn:microsoft.com/office/officeart/2005/8/layout/hProcess11"/>
    <dgm:cxn modelId="{542E8BC9-9EA4-44E4-B8C4-BAB7B8EE6F99}" type="presParOf" srcId="{5327CFC8-1CD2-4CCC-BF8B-39CD7780CDEE}" destId="{21B20A1D-A380-47E8-A115-34EF13F4E425}" srcOrd="1" destOrd="0" presId="urn:microsoft.com/office/officeart/2005/8/layout/hProcess11"/>
    <dgm:cxn modelId="{8647D4D2-E3BE-4ED0-8E16-4768024DF27B}" type="presParOf" srcId="{5327CFC8-1CD2-4CCC-BF8B-39CD7780CDEE}" destId="{7F22C56A-F10D-49EE-8685-C688F714066E}" srcOrd="2" destOrd="0" presId="urn:microsoft.com/office/officeart/2005/8/layout/hProcess11"/>
    <dgm:cxn modelId="{7B16A4D1-CA87-4B5A-8742-C7A0612001F7}" type="presParOf" srcId="{7F22C56A-F10D-49EE-8685-C688F714066E}" destId="{89DBFBFA-0A75-4E19-8738-098218E960E9}" srcOrd="0" destOrd="0" presId="urn:microsoft.com/office/officeart/2005/8/layout/hProcess11"/>
    <dgm:cxn modelId="{21DFD804-3D21-42EA-8F61-DACD7D53DFB6}" type="presParOf" srcId="{7F22C56A-F10D-49EE-8685-C688F714066E}" destId="{B2BC654D-F88A-4EDF-83F8-CB5A9F8B90D7}" srcOrd="1" destOrd="0" presId="urn:microsoft.com/office/officeart/2005/8/layout/hProcess11"/>
    <dgm:cxn modelId="{47EF8651-C288-4657-ADAC-3935FDAE9E10}" type="presParOf" srcId="{7F22C56A-F10D-49EE-8685-C688F714066E}" destId="{E5E5397A-54AD-4019-9152-DDDFBD775851}" srcOrd="2" destOrd="0" presId="urn:microsoft.com/office/officeart/2005/8/layout/hProcess11"/>
    <dgm:cxn modelId="{856BFF09-4B74-4841-926C-C4FB5740E917}" type="presParOf" srcId="{5327CFC8-1CD2-4CCC-BF8B-39CD7780CDEE}" destId="{9AFF6C81-E981-4211-8E43-7A97E0779E21}" srcOrd="3" destOrd="0" presId="urn:microsoft.com/office/officeart/2005/8/layout/hProcess11"/>
    <dgm:cxn modelId="{54B25B4D-D9A3-4D96-8132-6E1359C8C195}" type="presParOf" srcId="{5327CFC8-1CD2-4CCC-BF8B-39CD7780CDEE}" destId="{DBD17B64-B13F-4522-A557-86EE1662127B}" srcOrd="4" destOrd="0" presId="urn:microsoft.com/office/officeart/2005/8/layout/hProcess11"/>
    <dgm:cxn modelId="{273CEA95-71CF-4DEB-8C31-21336AD9AD66}" type="presParOf" srcId="{DBD17B64-B13F-4522-A557-86EE1662127B}" destId="{1EC53891-9FB6-4514-BF7E-6C4CADF03E48}" srcOrd="0" destOrd="0" presId="urn:microsoft.com/office/officeart/2005/8/layout/hProcess11"/>
    <dgm:cxn modelId="{F512C3AB-BA50-4CFD-9975-818EC88E82D2}" type="presParOf" srcId="{DBD17B64-B13F-4522-A557-86EE1662127B}" destId="{0C4619CE-0B15-4F50-98C8-00CC45295DE0}" srcOrd="1" destOrd="0" presId="urn:microsoft.com/office/officeart/2005/8/layout/hProcess11"/>
    <dgm:cxn modelId="{A9BB3D72-653C-4912-BD6C-B84925156296}" type="presParOf" srcId="{DBD17B64-B13F-4522-A557-86EE1662127B}" destId="{02C8C44C-C24B-4439-90AA-E8E12EBA2E82}" srcOrd="2" destOrd="0" presId="urn:microsoft.com/office/officeart/2005/8/layout/hProcess11"/>
    <dgm:cxn modelId="{64976844-2F54-462A-BD99-ECA72B036108}" type="presParOf" srcId="{5327CFC8-1CD2-4CCC-BF8B-39CD7780CDEE}" destId="{B34B391D-1C47-4D2C-986B-FD0D12CE9132}" srcOrd="5" destOrd="0" presId="urn:microsoft.com/office/officeart/2005/8/layout/hProcess11"/>
    <dgm:cxn modelId="{6479C9F6-70BD-4B90-B632-CCC2C2495941}" type="presParOf" srcId="{5327CFC8-1CD2-4CCC-BF8B-39CD7780CDEE}" destId="{CE771A47-A23E-4E2C-8050-A31F5A8E4A96}" srcOrd="6" destOrd="0" presId="urn:microsoft.com/office/officeart/2005/8/layout/hProcess11"/>
    <dgm:cxn modelId="{52E6586E-73B7-4F03-B401-DE659C5DC1A2}" type="presParOf" srcId="{CE771A47-A23E-4E2C-8050-A31F5A8E4A96}" destId="{CCEA36ED-60D8-40BD-9AFF-34CB4CC873C3}" srcOrd="0" destOrd="0" presId="urn:microsoft.com/office/officeart/2005/8/layout/hProcess11"/>
    <dgm:cxn modelId="{65EE3DCC-ACD3-415E-A12B-4A98D5969D95}" type="presParOf" srcId="{CE771A47-A23E-4E2C-8050-A31F5A8E4A96}" destId="{D4DB9DC6-76DF-47F2-A178-148970BF05BC}" srcOrd="1" destOrd="0" presId="urn:microsoft.com/office/officeart/2005/8/layout/hProcess11"/>
    <dgm:cxn modelId="{66290CEA-E51E-4A87-A116-4531BFDD6016}" type="presParOf" srcId="{CE771A47-A23E-4E2C-8050-A31F5A8E4A96}" destId="{5D32F5AE-FE64-4806-BFDB-9B87DF83DB8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CF6FB-637F-4B98-9197-A007E52B9C1C}">
      <dsp:nvSpPr>
        <dsp:cNvPr id="0" name=""/>
        <dsp:cNvSpPr/>
      </dsp:nvSpPr>
      <dsp:spPr>
        <a:xfrm>
          <a:off x="0" y="1093655"/>
          <a:ext cx="7238445" cy="1458206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A7A3E-4EFA-4334-A77A-AC4FB561D353}">
      <dsp:nvSpPr>
        <dsp:cNvPr id="0" name=""/>
        <dsp:cNvSpPr/>
      </dsp:nvSpPr>
      <dsp:spPr>
        <a:xfrm>
          <a:off x="3082" y="0"/>
          <a:ext cx="1549077" cy="145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-Izbor tehnologija</a:t>
          </a:r>
          <a:br>
            <a:rPr lang="hr-HR" sz="1400" kern="1200" dirty="0"/>
          </a:br>
          <a:r>
            <a:rPr lang="hr-HR" sz="1400" kern="1200" dirty="0"/>
            <a:t>-Specifikacija</a:t>
          </a:r>
          <a:endParaRPr lang="en-US" sz="1400" kern="1200" dirty="0"/>
        </a:p>
      </dsp:txBody>
      <dsp:txXfrm>
        <a:off x="3082" y="0"/>
        <a:ext cx="1549077" cy="1458206"/>
      </dsp:txXfrm>
    </dsp:sp>
    <dsp:sp modelId="{1271B9A4-05F6-4BFC-804A-2356F9CA74AD}">
      <dsp:nvSpPr>
        <dsp:cNvPr id="0" name=""/>
        <dsp:cNvSpPr/>
      </dsp:nvSpPr>
      <dsp:spPr>
        <a:xfrm>
          <a:off x="595345" y="1640482"/>
          <a:ext cx="364551" cy="364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BFBFA-0A75-4E19-8738-098218E960E9}">
      <dsp:nvSpPr>
        <dsp:cNvPr id="0" name=""/>
        <dsp:cNvSpPr/>
      </dsp:nvSpPr>
      <dsp:spPr>
        <a:xfrm>
          <a:off x="1612439" y="2187310"/>
          <a:ext cx="1550704" cy="145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-Specifikacija</a:t>
          </a:r>
          <a:br>
            <a:rPr lang="hr-HR" sz="1500" kern="1200" dirty="0"/>
          </a:br>
          <a:r>
            <a:rPr lang="hr-HR" sz="1500" kern="1200" dirty="0"/>
            <a:t>-Arhitektura sustava</a:t>
          </a:r>
          <a:br>
            <a:rPr lang="hr-HR" sz="1500" kern="1200" dirty="0"/>
          </a:br>
          <a:r>
            <a:rPr lang="hr-HR" sz="1500" kern="1200" dirty="0"/>
            <a:t>-Struktura baze podataka</a:t>
          </a:r>
          <a:br>
            <a:rPr lang="hr-HR" sz="1500" kern="1200" dirty="0"/>
          </a:br>
          <a:r>
            <a:rPr lang="hr-HR" sz="1500" kern="1200" dirty="0"/>
            <a:t>-Implementacija</a:t>
          </a:r>
          <a:endParaRPr lang="en-US" sz="1500" kern="1200" dirty="0"/>
        </a:p>
      </dsp:txBody>
      <dsp:txXfrm>
        <a:off x="1612439" y="2187310"/>
        <a:ext cx="1550704" cy="1458206"/>
      </dsp:txXfrm>
    </dsp:sp>
    <dsp:sp modelId="{B2BC654D-F88A-4EDF-83F8-CB5A9F8B90D7}">
      <dsp:nvSpPr>
        <dsp:cNvPr id="0" name=""/>
        <dsp:cNvSpPr/>
      </dsp:nvSpPr>
      <dsp:spPr>
        <a:xfrm>
          <a:off x="2205515" y="1640482"/>
          <a:ext cx="364551" cy="364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3891-9FB6-4514-BF7E-6C4CADF03E48}">
      <dsp:nvSpPr>
        <dsp:cNvPr id="0" name=""/>
        <dsp:cNvSpPr/>
      </dsp:nvSpPr>
      <dsp:spPr>
        <a:xfrm>
          <a:off x="3223423" y="0"/>
          <a:ext cx="1603774" cy="145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-Implementacija</a:t>
          </a:r>
          <a:br>
            <a:rPr lang="hr-HR" sz="1400" kern="1200" dirty="0"/>
          </a:br>
          <a:r>
            <a:rPr lang="hr-HR" sz="1400" kern="1200" dirty="0"/>
            <a:t>-Dokumentiranje</a:t>
          </a:r>
          <a:endParaRPr lang="en-US" sz="1400" kern="1200" dirty="0"/>
        </a:p>
      </dsp:txBody>
      <dsp:txXfrm>
        <a:off x="3223423" y="0"/>
        <a:ext cx="1603774" cy="1458206"/>
      </dsp:txXfrm>
    </dsp:sp>
    <dsp:sp modelId="{0C4619CE-0B15-4F50-98C8-00CC45295DE0}">
      <dsp:nvSpPr>
        <dsp:cNvPr id="0" name=""/>
        <dsp:cNvSpPr/>
      </dsp:nvSpPr>
      <dsp:spPr>
        <a:xfrm>
          <a:off x="3843034" y="1640482"/>
          <a:ext cx="364551" cy="364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A36ED-60D8-40BD-9AFF-34CB4CC873C3}">
      <dsp:nvSpPr>
        <dsp:cNvPr id="0" name=""/>
        <dsp:cNvSpPr/>
      </dsp:nvSpPr>
      <dsp:spPr>
        <a:xfrm>
          <a:off x="4887477" y="2187310"/>
          <a:ext cx="1624040" cy="145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-Ispitivanje</a:t>
          </a:r>
          <a:br>
            <a:rPr lang="hr-HR" sz="1400" kern="1200" dirty="0"/>
          </a:br>
          <a:r>
            <a:rPr lang="hr-HR" sz="1400" kern="1200" dirty="0"/>
            <a:t>-Dokumentiranje</a:t>
          </a:r>
          <a:endParaRPr lang="en-US" sz="1400" kern="1200" dirty="0"/>
        </a:p>
      </dsp:txBody>
      <dsp:txXfrm>
        <a:off x="4887477" y="2187310"/>
        <a:ext cx="1624040" cy="1458206"/>
      </dsp:txXfrm>
    </dsp:sp>
    <dsp:sp modelId="{D4DB9DC6-76DF-47F2-A178-148970BF05BC}">
      <dsp:nvSpPr>
        <dsp:cNvPr id="0" name=""/>
        <dsp:cNvSpPr/>
      </dsp:nvSpPr>
      <dsp:spPr>
        <a:xfrm>
          <a:off x="5517221" y="1640482"/>
          <a:ext cx="364551" cy="364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16.1.2022.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Digitalizacija</a:t>
            </a:r>
            <a:br>
              <a:rPr lang="en-US" dirty="0"/>
            </a:br>
            <a:r>
              <a:rPr lang="hr-HR" sz="4400" dirty="0" err="1"/>
              <a:t>PiratesOfCode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Raspodjela posla po članovima tima:</a:t>
            </a:r>
          </a:p>
          <a:p>
            <a:pPr lvl="1"/>
            <a:r>
              <a:rPr lang="hr-HR" dirty="0"/>
              <a:t>Upravljanje projektom: </a:t>
            </a:r>
            <a:r>
              <a:rPr lang="hr-HR" dirty="0" err="1"/>
              <a:t>Futivić</a:t>
            </a:r>
            <a:endParaRPr lang="hr-HR" dirty="0"/>
          </a:p>
          <a:p>
            <a:pPr lvl="1"/>
            <a:r>
              <a:rPr lang="hr-HR" dirty="0"/>
              <a:t>Arhitektura i dizajn sustava: </a:t>
            </a:r>
            <a:r>
              <a:rPr lang="hr-HR" dirty="0" err="1"/>
              <a:t>Futivić</a:t>
            </a:r>
            <a:r>
              <a:rPr lang="hr-HR" dirty="0"/>
              <a:t>, Boban, </a:t>
            </a:r>
            <a:r>
              <a:rPr lang="hr-HR" dirty="0" err="1"/>
              <a:t>Solić</a:t>
            </a:r>
            <a:endParaRPr lang="hr-HR" dirty="0"/>
          </a:p>
          <a:p>
            <a:pPr lvl="1"/>
            <a:r>
              <a:rPr lang="hr-HR" dirty="0"/>
              <a:t>Izrada dijagrama: </a:t>
            </a:r>
            <a:r>
              <a:rPr lang="hr-HR" dirty="0" err="1"/>
              <a:t>Hanžek</a:t>
            </a:r>
            <a:r>
              <a:rPr lang="hr-HR" dirty="0"/>
              <a:t>, </a:t>
            </a:r>
            <a:r>
              <a:rPr lang="hr-HR" dirty="0" err="1"/>
              <a:t>Solić</a:t>
            </a:r>
            <a:r>
              <a:rPr lang="hr-HR" dirty="0"/>
              <a:t>, Marković, Kada, </a:t>
            </a:r>
            <a:r>
              <a:rPr lang="hr-HR" dirty="0" err="1"/>
              <a:t>Futivić</a:t>
            </a:r>
            <a:endParaRPr lang="hr-HR" dirty="0"/>
          </a:p>
          <a:p>
            <a:pPr lvl="1"/>
            <a:r>
              <a:rPr lang="hr-HR" dirty="0"/>
              <a:t>Baza podataka: </a:t>
            </a:r>
            <a:r>
              <a:rPr lang="hr-HR" dirty="0" err="1"/>
              <a:t>Futivić</a:t>
            </a:r>
            <a:r>
              <a:rPr lang="hr-HR" dirty="0"/>
              <a:t>, </a:t>
            </a:r>
            <a:r>
              <a:rPr lang="hr-HR" dirty="0" err="1"/>
              <a:t>Solić</a:t>
            </a:r>
            <a:endParaRPr lang="hr-HR" dirty="0"/>
          </a:p>
          <a:p>
            <a:pPr lvl="1"/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 err="1"/>
              <a:t>Futivić</a:t>
            </a:r>
            <a:r>
              <a:rPr lang="hr-HR" dirty="0"/>
              <a:t>, </a:t>
            </a:r>
            <a:r>
              <a:rPr lang="hr-HR" dirty="0" err="1"/>
              <a:t>Solić</a:t>
            </a:r>
            <a:r>
              <a:rPr lang="hr-HR" dirty="0"/>
              <a:t>, Petrušić</a:t>
            </a:r>
          </a:p>
          <a:p>
            <a:pPr lvl="1"/>
            <a:r>
              <a:rPr lang="hr-HR" dirty="0"/>
              <a:t>Sustav za obavijesti: </a:t>
            </a:r>
            <a:r>
              <a:rPr lang="hr-HR" dirty="0" err="1"/>
              <a:t>Hanžek</a:t>
            </a:r>
            <a:r>
              <a:rPr lang="hr-HR" dirty="0"/>
              <a:t>, </a:t>
            </a:r>
            <a:r>
              <a:rPr lang="hr-HR" dirty="0" err="1"/>
              <a:t>Futivić</a:t>
            </a:r>
            <a:endParaRPr lang="hr-HR" dirty="0"/>
          </a:p>
          <a:p>
            <a:pPr lvl="1"/>
            <a:r>
              <a:rPr lang="hr-HR" dirty="0"/>
              <a:t>OCR skener: Boban</a:t>
            </a:r>
          </a:p>
          <a:p>
            <a:pPr lvl="1"/>
            <a:r>
              <a:rPr lang="hr-HR" dirty="0"/>
              <a:t>Ispitivanje: Petrušić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815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</a:t>
            </a:r>
          </a:p>
          <a:p>
            <a:pPr lvl="1"/>
            <a:r>
              <a:rPr lang="hr-HR" dirty="0"/>
              <a:t>Odlična komunikacija i suradnja unutar tima </a:t>
            </a:r>
          </a:p>
          <a:p>
            <a:pPr lvl="1"/>
            <a:r>
              <a:rPr lang="hr-HR" dirty="0"/>
              <a:t>Dobro definirana podjela zadataka</a:t>
            </a:r>
          </a:p>
          <a:p>
            <a:r>
              <a:rPr lang="hr-HR" dirty="0"/>
              <a:t>Što je moglo biti bolje</a:t>
            </a:r>
          </a:p>
          <a:p>
            <a:pPr lvl="1"/>
            <a:r>
              <a:rPr lang="hr-HR" dirty="0"/>
              <a:t>Kod nekih članova tima inicijalno slabo poznavanje određenih tehnologija</a:t>
            </a:r>
          </a:p>
          <a:p>
            <a:r>
              <a:rPr lang="hr-HR" dirty="0"/>
              <a:t>Izazovi i problemi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Najveći izazov bila je implementacija dinamičke detekcije dokumenta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Nepotpuno dokumentirane usluge baze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Ivan </a:t>
            </a:r>
            <a:r>
              <a:rPr lang="hr-HR" dirty="0" err="1">
                <a:sym typeface="Wingdings" panose="05000000000000000000" pitchFamily="2" charset="2"/>
              </a:rPr>
              <a:t>Futivić</a:t>
            </a:r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ivan.futivic@fer.hr</a:t>
            </a:r>
          </a:p>
          <a:p>
            <a:r>
              <a:rPr lang="hr-HR" dirty="0">
                <a:sym typeface="Wingdings" panose="05000000000000000000" pitchFamily="2" charset="2"/>
              </a:rPr>
              <a:t>Blaž </a:t>
            </a:r>
            <a:r>
              <a:rPr lang="hr-HR" dirty="0" err="1">
                <a:sym typeface="Wingdings" panose="05000000000000000000" pitchFamily="2" charset="2"/>
              </a:rPr>
              <a:t>Solić</a:t>
            </a:r>
            <a:r>
              <a:rPr lang="hr-HR" dirty="0">
                <a:sym typeface="Wingdings" panose="05000000000000000000" pitchFamily="2" charset="2"/>
              </a:rPr>
              <a:t> 	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blaz.solic@fer.hr</a:t>
            </a:r>
          </a:p>
          <a:p>
            <a:r>
              <a:rPr lang="hr-HR" dirty="0">
                <a:sym typeface="Wingdings" panose="05000000000000000000" pitchFamily="2" charset="2"/>
              </a:rPr>
              <a:t>Luka </a:t>
            </a:r>
            <a:r>
              <a:rPr lang="hr-HR" dirty="0" err="1">
                <a:sym typeface="Wingdings" panose="05000000000000000000" pitchFamily="2" charset="2"/>
              </a:rPr>
              <a:t>Hanžek</a:t>
            </a:r>
            <a:r>
              <a:rPr lang="hr-HR" dirty="0">
                <a:sym typeface="Wingdings" panose="05000000000000000000" pitchFamily="2" charset="2"/>
              </a:rPr>
              <a:t> 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luka.hanzek@fer.hr</a:t>
            </a:r>
          </a:p>
          <a:p>
            <a:r>
              <a:rPr lang="hr-HR" dirty="0">
                <a:sym typeface="Wingdings" panose="05000000000000000000" pitchFamily="2" charset="2"/>
              </a:rPr>
              <a:t>Rafael Boban 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rafael.boban@fer.hr</a:t>
            </a:r>
          </a:p>
          <a:p>
            <a:r>
              <a:rPr lang="hr-HR" dirty="0">
                <a:sym typeface="Wingdings" panose="05000000000000000000" pitchFamily="2" charset="2"/>
              </a:rPr>
              <a:t>Nina Petrušić 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nina.petrusic@fer.hr</a:t>
            </a:r>
          </a:p>
          <a:p>
            <a:r>
              <a:rPr lang="hr-HR" dirty="0">
                <a:sym typeface="Wingdings" panose="05000000000000000000" pitchFamily="2" charset="2"/>
              </a:rPr>
              <a:t>Karlo Marković 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karlo.markovic@fer.hr</a:t>
            </a:r>
          </a:p>
          <a:p>
            <a:r>
              <a:rPr lang="hr-HR" dirty="0">
                <a:sym typeface="Wingdings" panose="05000000000000000000" pitchFamily="2" charset="2"/>
              </a:rPr>
              <a:t>Karlo Kada 	</a:t>
            </a:r>
            <a:r>
              <a:rPr lang="hr-HR" sz="2000" dirty="0">
                <a:latin typeface="Tt-Kp-Regular"/>
                <a:sym typeface="Wingdings" panose="05000000000000000000" pitchFamily="2" charset="2"/>
              </a:rPr>
              <a:t>karlo.kada@fer.hr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10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Mobilna aplikacija namijenjena lakšoj administraciji dokumenata unutar poduzeća</a:t>
            </a:r>
          </a:p>
          <a:p>
            <a:r>
              <a:rPr lang="hr-HR" dirty="0"/>
              <a:t>Omogućuje:</a:t>
            </a:r>
          </a:p>
          <a:p>
            <a:pPr lvl="1"/>
            <a:r>
              <a:rPr lang="hr-HR" dirty="0"/>
              <a:t>Skeniranje dokumenata</a:t>
            </a:r>
          </a:p>
          <a:p>
            <a:pPr lvl="1"/>
            <a:r>
              <a:rPr lang="hr-HR" dirty="0"/>
              <a:t>Pretvaranje istih u tekstualni format pomoću optičkog prepoznavanja znakova</a:t>
            </a:r>
          </a:p>
          <a:p>
            <a:pPr lvl="1"/>
            <a:r>
              <a:rPr lang="hr-HR" dirty="0"/>
              <a:t>Spremanje u sustav te slanje na daljnju obradu</a:t>
            </a:r>
          </a:p>
          <a:p>
            <a:r>
              <a:rPr lang="hr-HR" dirty="0"/>
              <a:t>Slični programski proizvodi:</a:t>
            </a:r>
          </a:p>
          <a:p>
            <a:pPr lvl="1"/>
            <a:r>
              <a:rPr lang="hr-HR" dirty="0"/>
              <a:t>Ne postoji aplikacija za administraciju na ovakav način</a:t>
            </a:r>
          </a:p>
          <a:p>
            <a:pPr lvl="1"/>
            <a:r>
              <a:rPr lang="hr-HR" dirty="0"/>
              <a:t>Postoje aplikacije za prevođenje slike dokumenta u tekstualni format (</a:t>
            </a:r>
            <a:r>
              <a:rPr lang="hr-HR" dirty="0" err="1"/>
              <a:t>CamScanner</a:t>
            </a:r>
            <a:r>
              <a:rPr lang="hr-HR" dirty="0"/>
              <a:t>, OCR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Scanner</a:t>
            </a:r>
            <a:r>
              <a:rPr lang="hr-HR" dirty="0"/>
              <a:t>,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Scanner</a:t>
            </a:r>
            <a:r>
              <a:rPr lang="hr-HR" dirty="0"/>
              <a:t>, itd.)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- funkcionalni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Skeniranje dokumenta OCR-om za sve korisnike</a:t>
            </a:r>
          </a:p>
          <a:p>
            <a:r>
              <a:rPr lang="hr-HR" dirty="0"/>
              <a:t>Pregled vlastite povijesti skeniranja</a:t>
            </a:r>
          </a:p>
          <a:p>
            <a:r>
              <a:rPr lang="hr-HR" dirty="0"/>
              <a:t>Slanje dokumenata nadređenima</a:t>
            </a:r>
          </a:p>
          <a:p>
            <a:r>
              <a:rPr lang="hr-HR" dirty="0"/>
              <a:t>Direktor: </a:t>
            </a:r>
          </a:p>
          <a:p>
            <a:pPr lvl="1"/>
            <a:r>
              <a:rPr lang="hr-HR" dirty="0"/>
              <a:t>Pregled povijesti svih zaposlenika</a:t>
            </a:r>
          </a:p>
          <a:p>
            <a:pPr lvl="1"/>
            <a:r>
              <a:rPr lang="hr-HR" dirty="0"/>
              <a:t>Pregled statistike za sve zaposlenike</a:t>
            </a:r>
          </a:p>
          <a:p>
            <a:pPr lvl="1"/>
            <a:r>
              <a:rPr lang="hr-HR" dirty="0"/>
              <a:t>Potpisivanje dokumenata</a:t>
            </a:r>
          </a:p>
          <a:p>
            <a:pPr lvl="1"/>
            <a:r>
              <a:rPr lang="hr-HR" dirty="0"/>
              <a:t>Primanje </a:t>
            </a:r>
            <a:r>
              <a:rPr lang="hr-HR" dirty="0" err="1"/>
              <a:t>računovođinih</a:t>
            </a:r>
            <a:r>
              <a:rPr lang="hr-HR" dirty="0"/>
              <a:t> obavijesti</a:t>
            </a:r>
          </a:p>
          <a:p>
            <a:r>
              <a:rPr lang="hr-HR" dirty="0"/>
              <a:t>Računovođa:</a:t>
            </a:r>
          </a:p>
          <a:p>
            <a:pPr lvl="1"/>
            <a:r>
              <a:rPr lang="hr-HR" dirty="0"/>
              <a:t>Arhiviranje dokumenata</a:t>
            </a:r>
          </a:p>
          <a:p>
            <a:pPr lvl="1"/>
            <a:r>
              <a:rPr lang="hr-HR" dirty="0"/>
              <a:t>Primanje direktorovih obavijesti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zahtjeva – nefunkcionalni i zahtjevi domene primjene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Primanje obavijesti i kad aplikacija nije otvorena</a:t>
            </a:r>
          </a:p>
          <a:p>
            <a:r>
              <a:rPr lang="hr-HR" dirty="0"/>
              <a:t>Podržavanje rada od 50 do 100 korisnika u stvarnom vremenu</a:t>
            </a:r>
          </a:p>
          <a:p>
            <a:r>
              <a:rPr lang="hr-HR" dirty="0"/>
              <a:t>Izvođenje OCR algoritma ne smije trajati duže od nekoliko sekundi</a:t>
            </a:r>
          </a:p>
          <a:p>
            <a:r>
              <a:rPr lang="hr-HR" dirty="0"/>
              <a:t>Prilikom ponovnog otvaranja aplikacije zapamtiti zadnje prijavljenog korisnika</a:t>
            </a:r>
          </a:p>
          <a:p>
            <a:r>
              <a:rPr lang="hr-HR" dirty="0"/>
              <a:t>Implementirati napredniju detekciju dokumenta</a:t>
            </a:r>
          </a:p>
          <a:p>
            <a:r>
              <a:rPr lang="hr-HR" dirty="0"/>
              <a:t>Omogućeno naprednije filtriranje i sortiranje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326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Komunikacija</a:t>
            </a:r>
          </a:p>
          <a:p>
            <a:pPr lvl="1"/>
            <a:r>
              <a:rPr lang="hr-HR" dirty="0" err="1"/>
              <a:t>Whatsapp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https://www.whatsapp.com</a:t>
            </a:r>
            <a:endParaRPr lang="hr-HR" dirty="0"/>
          </a:p>
          <a:p>
            <a:pPr lvl="1"/>
            <a:r>
              <a:rPr lang="hr-HR" dirty="0" err="1"/>
              <a:t>Discord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https://discord.com</a:t>
            </a:r>
            <a:endParaRPr lang="hr-HR" dirty="0"/>
          </a:p>
          <a:p>
            <a:r>
              <a:rPr lang="hr-HR" dirty="0"/>
              <a:t>Upravljanje izvornim kodom</a:t>
            </a:r>
          </a:p>
          <a:p>
            <a:pPr lvl="1"/>
            <a:r>
              <a:rPr lang="hr-HR" dirty="0" err="1"/>
              <a:t>Git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https://git-scm.com</a:t>
            </a:r>
            <a:endParaRPr lang="hr-HR" dirty="0"/>
          </a:p>
          <a:p>
            <a:pPr lvl="1"/>
            <a:r>
              <a:rPr lang="hr-HR" dirty="0" err="1"/>
              <a:t>GitLab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https://about.gitlab.com</a:t>
            </a:r>
            <a:endParaRPr lang="hr-HR" dirty="0"/>
          </a:p>
          <a:p>
            <a:r>
              <a:rPr lang="hr-HR" dirty="0"/>
              <a:t>Izrada dijagrama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https://astah.net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Front </a:t>
            </a:r>
            <a:r>
              <a:rPr lang="hr-HR" dirty="0" err="1"/>
              <a:t>end</a:t>
            </a:r>
            <a:endParaRPr lang="hr-HR" dirty="0"/>
          </a:p>
          <a:p>
            <a:pPr lvl="1"/>
            <a:r>
              <a:rPr lang="hr-HR" dirty="0"/>
              <a:t>Android Studio: </a:t>
            </a:r>
            <a:r>
              <a:rPr lang="en-US" sz="1800" b="0" i="0" u="none" strike="noStrike" baseline="0" dirty="0">
                <a:latin typeface="Tt-Kp-Regular"/>
              </a:rPr>
              <a:t>https://developer.android.com/studio</a:t>
            </a:r>
            <a:endParaRPr lang="hr-HR" dirty="0"/>
          </a:p>
          <a:p>
            <a:pPr lvl="1"/>
            <a:r>
              <a:rPr lang="hr-HR" dirty="0" err="1"/>
              <a:t>Mockito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https://site.mockito.org</a:t>
            </a:r>
            <a:endParaRPr lang="hr-HR" dirty="0"/>
          </a:p>
          <a:p>
            <a:pPr lvl="1"/>
            <a:r>
              <a:rPr lang="hr-HR" dirty="0" err="1"/>
              <a:t>Kotlin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https://kotlinlang.org</a:t>
            </a:r>
            <a:endParaRPr lang="hr-HR" dirty="0"/>
          </a:p>
          <a:p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  <a:p>
            <a:pPr lvl="1"/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https://code.visualstudio.com</a:t>
            </a:r>
            <a:endParaRPr lang="hr-HR" dirty="0"/>
          </a:p>
          <a:p>
            <a:pPr lvl="1"/>
            <a:r>
              <a:rPr lang="hr-HR" dirty="0"/>
              <a:t>Node.js: </a:t>
            </a:r>
            <a:r>
              <a:rPr lang="en-US" sz="1800" b="0" i="0" u="none" strike="noStrike" baseline="0" dirty="0">
                <a:latin typeface="Tt-Kp-Regular"/>
              </a:rPr>
              <a:t>https://nodejs.org</a:t>
            </a:r>
            <a:endParaRPr lang="hr-HR" dirty="0"/>
          </a:p>
          <a:p>
            <a:pPr lvl="1"/>
            <a:r>
              <a:rPr lang="hr-HR" dirty="0" err="1"/>
              <a:t>Javascript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https://www.javascript.com</a:t>
            </a:r>
            <a:endParaRPr lang="hr-HR" dirty="0"/>
          </a:p>
          <a:p>
            <a:pPr lvl="1"/>
            <a:r>
              <a:rPr lang="hr-HR" dirty="0" err="1"/>
              <a:t>Firebase</a:t>
            </a:r>
            <a:r>
              <a:rPr lang="hr-HR" dirty="0"/>
              <a:t>: </a:t>
            </a:r>
            <a:r>
              <a:rPr lang="en-US" sz="1800" b="0" i="0" u="none" strike="noStrike" baseline="0" dirty="0">
                <a:latin typeface="Tt-Kp-Regular"/>
              </a:rPr>
              <a:t>https://firebase.google.com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6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Podsustavi:</a:t>
            </a:r>
          </a:p>
          <a:p>
            <a:pPr lvl="1"/>
            <a:r>
              <a:rPr lang="hr-HR"/>
              <a:t>Mobilni uređaj</a:t>
            </a:r>
          </a:p>
          <a:p>
            <a:pPr lvl="1"/>
            <a:r>
              <a:rPr lang="hr-HR"/>
              <a:t>Mobilna aplikacija</a:t>
            </a:r>
          </a:p>
          <a:p>
            <a:pPr lvl="1"/>
            <a:r>
              <a:rPr lang="hr-HR"/>
              <a:t>Baza podataka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909DC32-562D-4A2A-9283-9145DE7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75" y="2974019"/>
            <a:ext cx="5031927" cy="3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1F66ECD-1A8F-44D9-A493-1774AF857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420383"/>
              </p:ext>
            </p:extLst>
          </p:nvPr>
        </p:nvGraphicFramePr>
        <p:xfrm>
          <a:off x="1099353" y="1905706"/>
          <a:ext cx="7238445" cy="3645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58FB00-78E8-4FD3-8271-3EB1415737AA}"/>
              </a:ext>
            </a:extLst>
          </p:cNvPr>
          <p:cNvSpPr txBox="1"/>
          <p:nvPr/>
        </p:nvSpPr>
        <p:spPr>
          <a:xfrm>
            <a:off x="1509204" y="4110362"/>
            <a:ext cx="104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19.10.2021.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A5560-B483-462F-918D-DA8EAA2CAC12}"/>
              </a:ext>
            </a:extLst>
          </p:cNvPr>
          <p:cNvSpPr txBox="1"/>
          <p:nvPr/>
        </p:nvSpPr>
        <p:spPr>
          <a:xfrm>
            <a:off x="2982896" y="2967335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2.11.2021. – 9.11.2021.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3EF14-3A32-4848-B7C0-A0823C833C9A}"/>
              </a:ext>
            </a:extLst>
          </p:cNvPr>
          <p:cNvSpPr txBox="1"/>
          <p:nvPr/>
        </p:nvSpPr>
        <p:spPr>
          <a:xfrm>
            <a:off x="4500979" y="4110362"/>
            <a:ext cx="104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9.11.2021. – 10.1.2022.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927DF-7118-402A-AE55-128D1036A683}"/>
              </a:ext>
            </a:extLst>
          </p:cNvPr>
          <p:cNvSpPr txBox="1"/>
          <p:nvPr/>
        </p:nvSpPr>
        <p:spPr>
          <a:xfrm>
            <a:off x="5983549" y="2967335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10.1.2022. – 14.1.2022.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1384</TotalTime>
  <Words>548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Tt-Kp-Regular</vt:lpstr>
      <vt:lpstr>Wingdings</vt:lpstr>
      <vt:lpstr>PROGI-template</vt:lpstr>
      <vt:lpstr>Digitalizacija PiratesOfCode</vt:lpstr>
      <vt:lpstr>Sadržaj</vt:lpstr>
      <vt:lpstr>Opis zadatka</vt:lpstr>
      <vt:lpstr>Pregled zahtjeva - funkcionalni</vt:lpstr>
      <vt:lpstr>Pregled zahtjeva – nefunkcionalni i zahtjevi domene primjene</vt:lpstr>
      <vt:lpstr>Korišteni alati i tehnologije</vt:lpstr>
      <vt:lpstr>Korišteni alati i tehnologije</vt:lpstr>
      <vt:lpstr>Arhitektura sustava</vt:lpstr>
      <vt:lpstr>Organizacija rada</vt:lpstr>
      <vt:lpstr>Organizacija rada</vt:lpstr>
      <vt:lpstr>Naučene lekcije</vt:lpstr>
      <vt:lpstr>Članovi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Nina Petrušić</cp:lastModifiedBy>
  <cp:revision>25</cp:revision>
  <dcterms:created xsi:type="dcterms:W3CDTF">2016-01-18T13:10:52Z</dcterms:created>
  <dcterms:modified xsi:type="dcterms:W3CDTF">2022-01-16T17:12:51Z</dcterms:modified>
</cp:coreProperties>
</file>