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9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8" r:id="rId3"/>
    <p:sldId id="260" r:id="rId4"/>
    <p:sldId id="263" r:id="rId5"/>
    <p:sldId id="264" r:id="rId6"/>
    <p:sldId id="265" r:id="rId7"/>
    <p:sldId id="266" r:id="rId8"/>
    <p:sldId id="261" r:id="rId9"/>
    <p:sldId id="262" r:id="rId10"/>
    <p:sldId id="267" r:id="rId11"/>
    <p:sldId id="268" r:id="rId12"/>
    <p:sldId id="269" r:id="rId13"/>
    <p:sldId id="259" r:id="rId14"/>
  </p:sldIdLst>
  <p:sldSz cx="12192000" cy="6858000"/>
  <p:notesSz cx="6858000" cy="9144000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har char="•"/>
      <a:defRPr sz="2400" b="1" kern="1200">
        <a:solidFill>
          <a:srgbClr val="B9000C"/>
        </a:solidFill>
        <a:latin typeface="Tahoma" panose="020B0604030504040204" pitchFamily="34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har char="•"/>
      <a:defRPr sz="2400" b="1" kern="1200">
        <a:solidFill>
          <a:srgbClr val="B9000C"/>
        </a:solidFill>
        <a:latin typeface="Tahoma" panose="020B0604030504040204" pitchFamily="34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har char="•"/>
      <a:defRPr sz="2400" b="1" kern="1200">
        <a:solidFill>
          <a:srgbClr val="B9000C"/>
        </a:solidFill>
        <a:latin typeface="Tahoma" panose="020B0604030504040204" pitchFamily="34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har char="•"/>
      <a:defRPr sz="2400" b="1" kern="1200">
        <a:solidFill>
          <a:srgbClr val="B9000C"/>
        </a:solidFill>
        <a:latin typeface="Tahoma" panose="020B0604030504040204" pitchFamily="34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har char="•"/>
      <a:defRPr sz="2400" b="1" kern="1200">
        <a:solidFill>
          <a:srgbClr val="B9000C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rgbClr val="B9000C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rgbClr val="B9000C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rgbClr val="B9000C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rgbClr val="B9000C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A9E0"/>
    <a:srgbClr val="4D4D4D"/>
    <a:srgbClr val="FE000C"/>
    <a:srgbClr val="B9000C"/>
    <a:srgbClr val="1B85B9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6" autoAdjust="0"/>
    <p:restoredTop sz="97386" autoAdjust="0"/>
  </p:normalViewPr>
  <p:slideViewPr>
    <p:cSldViewPr showGuides="1">
      <p:cViewPr varScale="1">
        <p:scale>
          <a:sx n="155" d="100"/>
          <a:sy n="155" d="100"/>
        </p:scale>
        <p:origin x="468" y="13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</p:sldLst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105" d="100"/>
          <a:sy n="105" d="100"/>
        </p:scale>
        <p:origin x="327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9.xml"/><Relationship Id="rId3" Type="http://schemas.openxmlformats.org/officeDocument/2006/relationships/slide" Target="slides/slide4.xml"/><Relationship Id="rId7" Type="http://schemas.openxmlformats.org/officeDocument/2006/relationships/slide" Target="slides/slide8.xml"/><Relationship Id="rId2" Type="http://schemas.openxmlformats.org/officeDocument/2006/relationships/slide" Target="slides/slide3.xml"/><Relationship Id="rId1" Type="http://schemas.openxmlformats.org/officeDocument/2006/relationships/slide" Target="slides/slide2.xml"/><Relationship Id="rId6" Type="http://schemas.openxmlformats.org/officeDocument/2006/relationships/slide" Target="slides/slide7.xml"/><Relationship Id="rId11" Type="http://schemas.openxmlformats.org/officeDocument/2006/relationships/slide" Target="slides/slide12.xml"/><Relationship Id="rId5" Type="http://schemas.openxmlformats.org/officeDocument/2006/relationships/slide" Target="slides/slide6.xml"/><Relationship Id="rId10" Type="http://schemas.openxmlformats.org/officeDocument/2006/relationships/slide" Target="slides/slide11.xml"/><Relationship Id="rId4" Type="http://schemas.openxmlformats.org/officeDocument/2006/relationships/slide" Target="slides/slide5.xml"/><Relationship Id="rId9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FontTx/>
              <a:buNone/>
              <a:defRPr sz="1200" b="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FontTx/>
              <a:buNone/>
              <a:defRPr sz="1200" b="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FontTx/>
              <a:buNone/>
              <a:defRPr sz="1200" b="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FontTx/>
              <a:buNone/>
              <a:defRPr sz="1200" b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5CF3FF1D-F075-41F6-B290-07919A4348D8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5678203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FontTx/>
              <a:buNone/>
              <a:defRPr sz="1200" b="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FontTx/>
              <a:buNone/>
              <a:defRPr sz="1200" b="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 noProof="0"/>
              <a:t>Klepnutím lze upravit styly předlohy textu.</a:t>
            </a:r>
          </a:p>
          <a:p>
            <a:pPr lvl="1"/>
            <a:r>
              <a:rPr lang="cs-CZ" noProof="0"/>
              <a:t>Druhá úroveň</a:t>
            </a:r>
          </a:p>
          <a:p>
            <a:pPr lvl="2"/>
            <a:r>
              <a:rPr lang="cs-CZ" noProof="0"/>
              <a:t>Třetí úroveň</a:t>
            </a:r>
          </a:p>
          <a:p>
            <a:pPr lvl="3"/>
            <a:r>
              <a:rPr lang="cs-CZ" noProof="0"/>
              <a:t>Čtvrtá úroveň</a:t>
            </a:r>
          </a:p>
          <a:p>
            <a:pPr lvl="4"/>
            <a:r>
              <a:rPr lang="cs-CZ" noProof="0"/>
              <a:t>Pátá úroveň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FontTx/>
              <a:buNone/>
              <a:defRPr sz="1200" b="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FontTx/>
              <a:buNone/>
              <a:defRPr sz="1200" b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511FA9D6-BDC7-4110-B055-029A3A5CC98B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6150432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FA9D6-BDC7-4110-B055-029A3A5CC98B}" type="slidenum">
              <a:rPr lang="cs-CZ" altLang="cs-CZ" smtClean="0"/>
              <a:pPr/>
              <a:t>2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18997562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FA9D6-BDC7-4110-B055-029A3A5CC98B}" type="slidenum">
              <a:rPr lang="cs-CZ" altLang="cs-CZ" smtClean="0"/>
              <a:pPr/>
              <a:t>11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30733522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FA9D6-BDC7-4110-B055-029A3A5CC98B}" type="slidenum">
              <a:rPr lang="cs-CZ" altLang="cs-CZ" smtClean="0"/>
              <a:pPr/>
              <a:t>12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30318389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FA9D6-BDC7-4110-B055-029A3A5CC98B}" type="slidenum">
              <a:rPr lang="cs-CZ" altLang="cs-CZ" smtClean="0"/>
              <a:pPr/>
              <a:t>3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38684562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FA9D6-BDC7-4110-B055-029A3A5CC98B}" type="slidenum">
              <a:rPr lang="cs-CZ" altLang="cs-CZ" smtClean="0"/>
              <a:pPr/>
              <a:t>4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14917549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FA9D6-BDC7-4110-B055-029A3A5CC98B}" type="slidenum">
              <a:rPr lang="cs-CZ" altLang="cs-CZ" smtClean="0"/>
              <a:pPr/>
              <a:t>5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20301688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FA9D6-BDC7-4110-B055-029A3A5CC98B}" type="slidenum">
              <a:rPr lang="cs-CZ" altLang="cs-CZ" smtClean="0"/>
              <a:pPr/>
              <a:t>6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15998211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FA9D6-BDC7-4110-B055-029A3A5CC98B}" type="slidenum">
              <a:rPr lang="cs-CZ" altLang="cs-CZ" smtClean="0"/>
              <a:pPr/>
              <a:t>7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30477454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FA9D6-BDC7-4110-B055-029A3A5CC98B}" type="slidenum">
              <a:rPr lang="cs-CZ" altLang="cs-CZ" smtClean="0"/>
              <a:pPr/>
              <a:t>8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13764108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FA9D6-BDC7-4110-B055-029A3A5CC98B}" type="slidenum">
              <a:rPr lang="cs-CZ" altLang="cs-CZ" smtClean="0"/>
              <a:pPr/>
              <a:t>9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5543470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FA9D6-BDC7-4110-B055-029A3A5CC98B}" type="slidenum">
              <a:rPr lang="cs-CZ" altLang="cs-CZ" smtClean="0"/>
              <a:pPr/>
              <a:t>10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2477540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Obrázek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7719" y="5157192"/>
            <a:ext cx="4182937" cy="861868"/>
          </a:xfrm>
          <a:prstGeom prst="rect">
            <a:avLst/>
          </a:prstGeom>
        </p:spPr>
      </p:pic>
      <p:sp>
        <p:nvSpPr>
          <p:cNvPr id="4" name="Rectangle 12"/>
          <p:cNvSpPr>
            <a:spLocks noChangeArrowheads="1"/>
          </p:cNvSpPr>
          <p:nvPr/>
        </p:nvSpPr>
        <p:spPr bwMode="auto">
          <a:xfrm>
            <a:off x="10824676" y="6530975"/>
            <a:ext cx="65617" cy="2873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cs-CZ" sz="2400"/>
          </a:p>
        </p:txBody>
      </p:sp>
      <p:sp>
        <p:nvSpPr>
          <p:cNvPr id="5" name="Rectangle 20"/>
          <p:cNvSpPr>
            <a:spLocks noChangeArrowheads="1"/>
          </p:cNvSpPr>
          <p:nvPr/>
        </p:nvSpPr>
        <p:spPr bwMode="auto">
          <a:xfrm>
            <a:off x="-6086" y="-26640"/>
            <a:ext cx="12198085" cy="3598863"/>
          </a:xfrm>
          <a:prstGeom prst="rect">
            <a:avLst/>
          </a:prstGeom>
          <a:solidFill>
            <a:srgbClr val="00A9E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cs-CZ" sz="2400">
              <a:effectLst>
                <a:reflection endPos="65000" dist="50800" dir="5400000" sy="-100000" algn="bl" rotWithShape="0"/>
              </a:effectLst>
            </a:endParaRPr>
          </a:p>
        </p:txBody>
      </p:sp>
      <p:sp>
        <p:nvSpPr>
          <p:cNvPr id="6" name="Rectangle 21"/>
          <p:cNvSpPr>
            <a:spLocks noChangeArrowheads="1"/>
          </p:cNvSpPr>
          <p:nvPr/>
        </p:nvSpPr>
        <p:spPr bwMode="auto">
          <a:xfrm>
            <a:off x="10841609" y="6530975"/>
            <a:ext cx="48684" cy="2873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cs-CZ" sz="2400"/>
          </a:p>
        </p:txBody>
      </p:sp>
      <p:sp>
        <p:nvSpPr>
          <p:cNvPr id="8" name="Rectangle 26"/>
          <p:cNvSpPr>
            <a:spLocks noChangeArrowheads="1"/>
          </p:cNvSpPr>
          <p:nvPr/>
        </p:nvSpPr>
        <p:spPr bwMode="auto">
          <a:xfrm>
            <a:off x="10841609" y="6530975"/>
            <a:ext cx="48684" cy="2873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cs-CZ" sz="2400"/>
          </a:p>
        </p:txBody>
      </p:sp>
      <p:sp>
        <p:nvSpPr>
          <p:cNvPr id="24064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0" y="3621088"/>
            <a:ext cx="7464152" cy="1032048"/>
          </a:xfrm>
        </p:spPr>
        <p:txBody>
          <a:bodyPr/>
          <a:lstStyle>
            <a:lvl1pPr marL="0" indent="0" algn="r">
              <a:buFontTx/>
              <a:buNone/>
              <a:defRPr sz="2000"/>
            </a:lvl1pPr>
          </a:lstStyle>
          <a:p>
            <a:r>
              <a:rPr lang="en-US"/>
              <a:t>Click to edit Master subtitle style</a:t>
            </a:r>
            <a:endParaRPr lang="cs-CZ" dirty="0"/>
          </a:p>
        </p:txBody>
      </p:sp>
      <p:sp>
        <p:nvSpPr>
          <p:cNvPr id="24064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0" y="1958976"/>
            <a:ext cx="7464152" cy="1254125"/>
          </a:xfrm>
        </p:spPr>
        <p:txBody>
          <a:bodyPr/>
          <a:lstStyle>
            <a:lvl1pPr algn="r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738600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Název práce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10896600" y="6524626"/>
            <a:ext cx="1102784" cy="333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7C839148-7006-41C4-ABC2-D2A9F4595A63}" type="slidenum">
              <a:rPr lang="en-US" altLang="cs-CZ" smtClean="0"/>
              <a:pPr/>
              <a:t>‹#›</a:t>
            </a:fld>
            <a:endParaRPr lang="en-US" altLang="cs-CZ" dirty="0"/>
          </a:p>
        </p:txBody>
      </p:sp>
    </p:spTree>
    <p:extLst>
      <p:ext uri="{BB962C8B-B14F-4D97-AF65-F5344CB8AC3E}">
        <p14:creationId xmlns:p14="http://schemas.microsoft.com/office/powerpoint/2010/main" val="3198505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Název práce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10896600" y="6524626"/>
            <a:ext cx="1102784" cy="333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89FEAC19-CD6C-4528-B09F-367B3931C207}" type="slidenum">
              <a:rPr lang="en-US" altLang="cs-CZ"/>
              <a:pPr/>
              <a:t>‹#›</a:t>
            </a:fld>
            <a:endParaRPr lang="en-US" altLang="cs-CZ"/>
          </a:p>
        </p:txBody>
      </p:sp>
      <p:sp>
        <p:nvSpPr>
          <p:cNvPr id="7" name="Obdélník 6"/>
          <p:cNvSpPr/>
          <p:nvPr userDrawn="1"/>
        </p:nvSpPr>
        <p:spPr bwMode="auto">
          <a:xfrm>
            <a:off x="0" y="0"/>
            <a:ext cx="12192000" cy="54868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cs-CZ" sz="2400" b="1" i="0" u="none" strike="noStrike" cap="none" normalizeH="0" baseline="0">
              <a:ln>
                <a:noFill/>
              </a:ln>
              <a:solidFill>
                <a:srgbClr val="B9000C"/>
              </a:solidFill>
              <a:effectLst/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1096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31800" y="765175"/>
            <a:ext cx="5657851" cy="5330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6292851" y="765175"/>
            <a:ext cx="5659967" cy="5330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Název práce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10896600" y="6524626"/>
            <a:ext cx="1102784" cy="333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E94AC346-A157-4EF4-A06B-3AB421B38C20}" type="slidenum">
              <a:rPr lang="en-US" altLang="cs-CZ"/>
              <a:pPr/>
              <a:t>‹#›</a:t>
            </a:fld>
            <a:endParaRPr lang="en-US" altLang="cs-CZ"/>
          </a:p>
        </p:txBody>
      </p:sp>
    </p:spTree>
    <p:extLst>
      <p:ext uri="{BB962C8B-B14F-4D97-AF65-F5344CB8AC3E}">
        <p14:creationId xmlns:p14="http://schemas.microsoft.com/office/powerpoint/2010/main" val="2687287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Název práce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10896600" y="6524626"/>
            <a:ext cx="1102784" cy="333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4944FB18-8EAF-4DED-A64D-DB11D411D2B0}" type="slidenum">
              <a:rPr lang="en-US" altLang="cs-CZ"/>
              <a:pPr/>
              <a:t>‹#›</a:t>
            </a:fld>
            <a:endParaRPr lang="en-US" altLang="cs-CZ"/>
          </a:p>
        </p:txBody>
      </p:sp>
      <p:sp>
        <p:nvSpPr>
          <p:cNvPr id="9" name="Nadpis 1"/>
          <p:cNvSpPr>
            <a:spLocks noGrp="1"/>
          </p:cNvSpPr>
          <p:nvPr>
            <p:ph type="title"/>
          </p:nvPr>
        </p:nvSpPr>
        <p:spPr>
          <a:xfrm>
            <a:off x="431801" y="-100013"/>
            <a:ext cx="10265833" cy="720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88370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801" y="-100013"/>
            <a:ext cx="10265833" cy="720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Název práce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10896600" y="6524626"/>
            <a:ext cx="1102784" cy="333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73D9E105-8003-4962-AFA0-54D4ABFA0C7D}" type="slidenum">
              <a:rPr lang="en-US" altLang="cs-CZ"/>
              <a:pPr/>
              <a:t>‹#›</a:t>
            </a:fld>
            <a:endParaRPr lang="en-US" altLang="cs-CZ"/>
          </a:p>
        </p:txBody>
      </p:sp>
    </p:spTree>
    <p:extLst>
      <p:ext uri="{BB962C8B-B14F-4D97-AF65-F5344CB8AC3E}">
        <p14:creationId xmlns:p14="http://schemas.microsoft.com/office/powerpoint/2010/main" val="93127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7" name="Rectangle 15"/>
          <p:cNvSpPr>
            <a:spLocks noChangeArrowheads="1"/>
          </p:cNvSpPr>
          <p:nvPr/>
        </p:nvSpPr>
        <p:spPr bwMode="auto">
          <a:xfrm>
            <a:off x="0" y="6497638"/>
            <a:ext cx="12192000" cy="360362"/>
          </a:xfrm>
          <a:prstGeom prst="rect">
            <a:avLst/>
          </a:prstGeom>
          <a:solidFill>
            <a:srgbClr val="00A9E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cs-CZ" sz="2400"/>
          </a:p>
        </p:txBody>
      </p:sp>
      <p:grpSp>
        <p:nvGrpSpPr>
          <p:cNvPr id="3" name="Skupina 2"/>
          <p:cNvGrpSpPr/>
          <p:nvPr userDrawn="1"/>
        </p:nvGrpSpPr>
        <p:grpSpPr>
          <a:xfrm>
            <a:off x="0" y="1"/>
            <a:ext cx="12192000" cy="547688"/>
            <a:chOff x="0" y="1"/>
            <a:chExt cx="12192000" cy="547688"/>
          </a:xfrm>
        </p:grpSpPr>
        <p:sp>
          <p:nvSpPr>
            <p:cNvPr id="18466" name="Rectangle 34"/>
            <p:cNvSpPr>
              <a:spLocks noChangeArrowheads="1"/>
            </p:cNvSpPr>
            <p:nvPr/>
          </p:nvSpPr>
          <p:spPr bwMode="auto">
            <a:xfrm>
              <a:off x="0" y="512764"/>
              <a:ext cx="12192000" cy="34925"/>
            </a:xfrm>
            <a:prstGeom prst="rect">
              <a:avLst/>
            </a:prstGeom>
            <a:solidFill>
              <a:schemeClr val="tx1">
                <a:alpha val="10001"/>
              </a:schemeClr>
            </a:solidFill>
            <a:ln w="9525" cmpd="thinThick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cs-CZ" sz="2400"/>
            </a:p>
          </p:txBody>
        </p:sp>
        <p:sp>
          <p:nvSpPr>
            <p:cNvPr id="18443" name="Rectangle 11"/>
            <p:cNvSpPr>
              <a:spLocks noChangeArrowheads="1"/>
            </p:cNvSpPr>
            <p:nvPr/>
          </p:nvSpPr>
          <p:spPr bwMode="auto">
            <a:xfrm>
              <a:off x="0" y="1"/>
              <a:ext cx="12192000" cy="512763"/>
            </a:xfrm>
            <a:prstGeom prst="rect">
              <a:avLst/>
            </a:prstGeom>
            <a:solidFill>
              <a:schemeClr val="tx1">
                <a:alpha val="10001"/>
              </a:schemeClr>
            </a:solidFill>
            <a:ln w="9525" cmpd="thinThick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cs-CZ" sz="2400"/>
            </a:p>
          </p:txBody>
        </p:sp>
      </p:grp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801" y="-100013"/>
            <a:ext cx="10265833" cy="720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cs-CZ" dirty="0" err="1"/>
              <a:t>Klepnutím</a:t>
            </a:r>
            <a:r>
              <a:rPr lang="en-US" altLang="cs-CZ" dirty="0"/>
              <a:t> </a:t>
            </a:r>
            <a:r>
              <a:rPr lang="en-US" altLang="cs-CZ" dirty="0" err="1"/>
              <a:t>lze</a:t>
            </a:r>
            <a:r>
              <a:rPr lang="en-US" altLang="cs-CZ" dirty="0"/>
              <a:t> </a:t>
            </a:r>
            <a:r>
              <a:rPr lang="en-US" altLang="cs-CZ" dirty="0" err="1"/>
              <a:t>upravit</a:t>
            </a:r>
            <a:r>
              <a:rPr lang="en-US" altLang="cs-CZ" dirty="0"/>
              <a:t> </a:t>
            </a:r>
            <a:r>
              <a:rPr lang="en-US" altLang="cs-CZ" dirty="0" err="1"/>
              <a:t>styl</a:t>
            </a:r>
            <a:r>
              <a:rPr lang="en-US" altLang="cs-CZ" dirty="0"/>
              <a:t> </a:t>
            </a:r>
            <a:r>
              <a:rPr lang="en-US" altLang="cs-CZ" dirty="0" err="1"/>
              <a:t>předlohy</a:t>
            </a:r>
            <a:r>
              <a:rPr lang="en-US" altLang="cs-CZ" dirty="0"/>
              <a:t> </a:t>
            </a:r>
            <a:r>
              <a:rPr lang="en-US" altLang="cs-CZ" dirty="0" err="1"/>
              <a:t>nadpisů</a:t>
            </a:r>
            <a:r>
              <a:rPr lang="en-US" altLang="cs-CZ" dirty="0"/>
              <a:t>.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1" y="765175"/>
            <a:ext cx="11521017" cy="533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cs-CZ" dirty="0" err="1"/>
              <a:t>Klepnutím</a:t>
            </a:r>
            <a:r>
              <a:rPr lang="en-US" altLang="cs-CZ" dirty="0"/>
              <a:t> </a:t>
            </a:r>
            <a:r>
              <a:rPr lang="en-US" altLang="cs-CZ" dirty="0" err="1"/>
              <a:t>lze</a:t>
            </a:r>
            <a:r>
              <a:rPr lang="en-US" altLang="cs-CZ" dirty="0"/>
              <a:t> </a:t>
            </a:r>
            <a:r>
              <a:rPr lang="en-US" altLang="cs-CZ" dirty="0" err="1"/>
              <a:t>upravit</a:t>
            </a:r>
            <a:r>
              <a:rPr lang="en-US" altLang="cs-CZ" dirty="0"/>
              <a:t> </a:t>
            </a:r>
            <a:r>
              <a:rPr lang="en-US" altLang="cs-CZ" dirty="0" err="1"/>
              <a:t>styly</a:t>
            </a:r>
            <a:r>
              <a:rPr lang="en-US" altLang="cs-CZ" dirty="0"/>
              <a:t> </a:t>
            </a:r>
            <a:r>
              <a:rPr lang="en-US" altLang="cs-CZ" dirty="0" err="1"/>
              <a:t>předlohy</a:t>
            </a:r>
            <a:r>
              <a:rPr lang="en-US" altLang="cs-CZ" dirty="0"/>
              <a:t> </a:t>
            </a:r>
            <a:r>
              <a:rPr lang="en-US" altLang="cs-CZ" dirty="0" err="1"/>
              <a:t>textu</a:t>
            </a:r>
            <a:r>
              <a:rPr lang="en-US" altLang="cs-CZ" dirty="0"/>
              <a:t>.</a:t>
            </a:r>
          </a:p>
          <a:p>
            <a:pPr lvl="1"/>
            <a:r>
              <a:rPr lang="en-US" altLang="cs-CZ" dirty="0" err="1"/>
              <a:t>Druhá</a:t>
            </a:r>
            <a:r>
              <a:rPr lang="en-US" altLang="cs-CZ" dirty="0"/>
              <a:t> </a:t>
            </a:r>
            <a:r>
              <a:rPr lang="en-US" altLang="cs-CZ" dirty="0" err="1"/>
              <a:t>úroveň</a:t>
            </a:r>
            <a:endParaRPr lang="en-US" altLang="cs-CZ" dirty="0"/>
          </a:p>
          <a:p>
            <a:pPr lvl="2"/>
            <a:r>
              <a:rPr lang="en-US" altLang="cs-CZ" dirty="0" err="1"/>
              <a:t>Třetí</a:t>
            </a:r>
            <a:r>
              <a:rPr lang="en-US" altLang="cs-CZ" dirty="0"/>
              <a:t> </a:t>
            </a:r>
            <a:r>
              <a:rPr lang="en-US" altLang="cs-CZ" dirty="0" err="1"/>
              <a:t>úroveň</a:t>
            </a:r>
            <a:endParaRPr lang="en-US" altLang="cs-CZ" dirty="0"/>
          </a:p>
          <a:p>
            <a:pPr lvl="3"/>
            <a:r>
              <a:rPr lang="en-US" altLang="cs-CZ" dirty="0" err="1"/>
              <a:t>Čtvrtá</a:t>
            </a:r>
            <a:r>
              <a:rPr lang="en-US" altLang="cs-CZ" dirty="0"/>
              <a:t> </a:t>
            </a:r>
            <a:r>
              <a:rPr lang="en-US" altLang="cs-CZ" dirty="0" err="1"/>
              <a:t>úroveň</a:t>
            </a:r>
            <a:endParaRPr lang="en-US" altLang="cs-CZ" dirty="0"/>
          </a:p>
          <a:p>
            <a:pPr lvl="4"/>
            <a:r>
              <a:rPr lang="en-US" altLang="cs-CZ" dirty="0" err="1"/>
              <a:t>Pátá</a:t>
            </a:r>
            <a:r>
              <a:rPr lang="en-US" altLang="cs-CZ" dirty="0"/>
              <a:t> </a:t>
            </a:r>
            <a:r>
              <a:rPr lang="en-US" altLang="cs-CZ" dirty="0" err="1"/>
              <a:t>úroveň</a:t>
            </a:r>
            <a:endParaRPr lang="en-US" altLang="cs-CZ" dirty="0"/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3933" y="6524626"/>
            <a:ext cx="104648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FontTx/>
              <a:buNone/>
              <a:defRPr sz="1400" b="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r>
              <a:rPr lang="en-US"/>
              <a:t>Název práce</a:t>
            </a:r>
          </a:p>
        </p:txBody>
      </p:sp>
      <p:sp>
        <p:nvSpPr>
          <p:cNvPr id="18446" name="Rectangle 14"/>
          <p:cNvSpPr>
            <a:spLocks noChangeArrowheads="1"/>
          </p:cNvSpPr>
          <p:nvPr/>
        </p:nvSpPr>
        <p:spPr bwMode="auto">
          <a:xfrm>
            <a:off x="287867" y="115889"/>
            <a:ext cx="63500" cy="288925"/>
          </a:xfrm>
          <a:prstGeom prst="rect">
            <a:avLst/>
          </a:prstGeom>
          <a:solidFill>
            <a:srgbClr val="FE000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buFontTx/>
              <a:buNone/>
              <a:defRPr/>
            </a:pPr>
            <a:endParaRPr lang="cs-CZ" sz="2400" b="0">
              <a:solidFill>
                <a:schemeClr val="tx1"/>
              </a:solidFill>
              <a:latin typeface="Century Gothic" pitchFamily="34" charset="0"/>
            </a:endParaRPr>
          </a:p>
        </p:txBody>
      </p:sp>
      <p:sp>
        <p:nvSpPr>
          <p:cNvPr id="18450" name="Rectangle 18"/>
          <p:cNvSpPr>
            <a:spLocks noChangeArrowheads="1"/>
          </p:cNvSpPr>
          <p:nvPr/>
        </p:nvSpPr>
        <p:spPr bwMode="auto">
          <a:xfrm>
            <a:off x="10752668" y="6530975"/>
            <a:ext cx="65617" cy="2873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cs-CZ" sz="2400"/>
          </a:p>
        </p:txBody>
      </p:sp>
      <p:pic>
        <p:nvPicPr>
          <p:cNvPr id="2" name="Obrázek 1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746" y="44624"/>
            <a:ext cx="1085918" cy="434947"/>
          </a:xfrm>
          <a:prstGeom prst="rect">
            <a:avLst/>
          </a:prstGeom>
        </p:spPr>
      </p:pic>
      <p:sp>
        <p:nvSpPr>
          <p:cNvPr id="13" name="Rectangle 14"/>
          <p:cNvSpPr>
            <a:spLocks noChangeArrowheads="1"/>
          </p:cNvSpPr>
          <p:nvPr userDrawn="1"/>
        </p:nvSpPr>
        <p:spPr bwMode="auto">
          <a:xfrm>
            <a:off x="10777335" y="116632"/>
            <a:ext cx="63500" cy="288925"/>
          </a:xfrm>
          <a:prstGeom prst="rect">
            <a:avLst/>
          </a:prstGeom>
          <a:solidFill>
            <a:srgbClr val="00A9E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buFontTx/>
              <a:buNone/>
              <a:defRPr/>
            </a:pPr>
            <a:endParaRPr lang="cs-CZ" sz="2400" b="0">
              <a:solidFill>
                <a:schemeClr val="tx1"/>
              </a:solidFill>
              <a:latin typeface="Century Gothic" pitchFamily="34" charset="0"/>
            </a:endParaRPr>
          </a:p>
        </p:txBody>
      </p:sp>
      <p:sp>
        <p:nvSpPr>
          <p:cNvPr id="16" name="Rectangle 6">
            <a:extLst>
              <a:ext uri="{FF2B5EF4-FFF2-40B4-BE49-F238E27FC236}">
                <a16:creationId xmlns:a16="http://schemas.microsoft.com/office/drawing/2014/main" id="{EF3E640F-7A27-4845-81D2-CD57137456F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896600" y="6524626"/>
            <a:ext cx="1102784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FontTx/>
              <a:buNone/>
              <a:defRPr sz="1400" b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A689CB1D-D8FD-4B5B-916F-DD5C38307548}" type="slidenum">
              <a:rPr lang="en-US" altLang="cs-CZ" smtClean="0"/>
              <a:pPr/>
              <a:t>‹#›</a:t>
            </a:fld>
            <a:endParaRPr lang="en-US" altLang="cs-CZ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02" r:id="rId2"/>
    <p:sldLayoutId id="2147483703" r:id="rId3"/>
    <p:sldLayoutId id="2147483704" r:id="rId4"/>
    <p:sldLayoutId id="2147483705" r:id="rId5"/>
    <p:sldLayoutId id="2147483707" r:id="rId6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00A9E0"/>
          </a:solidFill>
          <a:latin typeface="Calibri" pitchFamily="34" charset="0"/>
          <a:ea typeface="Calibri" panose="020F0502020204030204" pitchFamily="34" charset="0"/>
          <a:cs typeface="Calibri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B85B9"/>
          </a:solidFill>
          <a:latin typeface="Calibri" pitchFamily="34" charset="0"/>
          <a:ea typeface="Calibri" panose="020F0502020204030204" pitchFamily="34" charset="0"/>
          <a:cs typeface="Calibr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B85B9"/>
          </a:solidFill>
          <a:latin typeface="Calibri" pitchFamily="34" charset="0"/>
          <a:ea typeface="Calibri" panose="020F0502020204030204" pitchFamily="34" charset="0"/>
          <a:cs typeface="Calibr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B85B9"/>
          </a:solidFill>
          <a:latin typeface="Calibri" pitchFamily="34" charset="0"/>
          <a:ea typeface="Calibri" panose="020F0502020204030204" pitchFamily="34" charset="0"/>
          <a:cs typeface="Calibr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B85B9"/>
          </a:solidFill>
          <a:latin typeface="Calibri" pitchFamily="34" charset="0"/>
          <a:ea typeface="Calibri" panose="020F0502020204030204" pitchFamily="34" charset="0"/>
          <a:cs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B85B9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B85B9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B85B9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B85B9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Calibri" pitchFamily="34" charset="0"/>
          <a:ea typeface="Calibri" panose="020F0502020204030204" pitchFamily="34" charset="0"/>
          <a:cs typeface="Calibri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pitchFamily="34" charset="0"/>
          <a:ea typeface="Calibri" panose="020F0502020204030204" pitchFamily="34" charset="0"/>
          <a:cs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Calibri" pitchFamily="34" charset="0"/>
          <a:ea typeface="Calibri" panose="020F0502020204030204" pitchFamily="34" charset="0"/>
          <a:cs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Calibri" pitchFamily="34" charset="0"/>
          <a:ea typeface="Calibri" panose="020F0502020204030204" pitchFamily="34" charset="0"/>
          <a:cs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Calibri" pitchFamily="34" charset="0"/>
          <a:ea typeface="Calibri" panose="020F0502020204030204" pitchFamily="34" charset="0"/>
          <a:cs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79376" y="1988840"/>
            <a:ext cx="7928506" cy="1254125"/>
          </a:xfrm>
        </p:spPr>
        <p:txBody>
          <a:bodyPr/>
          <a:lstStyle/>
          <a:p>
            <a:r>
              <a:rPr lang="en-US" altLang="cs-CZ" sz="4400" noProof="0" dirty="0" err="1"/>
              <a:t>Aberace</a:t>
            </a:r>
            <a:r>
              <a:rPr lang="sk-SK" altLang="cs-CZ" sz="4400" noProof="0" dirty="0"/>
              <a:t> </a:t>
            </a:r>
            <a:r>
              <a:rPr lang="sk-SK" altLang="cs-CZ" sz="4400" noProof="0" dirty="0" err="1"/>
              <a:t>čoček</a:t>
            </a:r>
            <a:br>
              <a:rPr lang="sk-SK" altLang="cs-CZ" sz="4400" noProof="0" dirty="0"/>
            </a:br>
            <a:r>
              <a:rPr lang="sk-SK" altLang="cs-CZ" sz="4400" noProof="0" dirty="0" err="1"/>
              <a:t>Fyzikální</a:t>
            </a:r>
            <a:r>
              <a:rPr lang="sk-SK" altLang="cs-CZ" sz="4400" noProof="0" dirty="0"/>
              <a:t> optika</a:t>
            </a:r>
            <a:r>
              <a:rPr lang="en-US" altLang="cs-CZ" sz="4400" noProof="0" dirty="0"/>
              <a:t> </a:t>
            </a:r>
            <a:endParaRPr lang="sk-SK" altLang="cs-CZ" sz="4400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79376" y="3694112"/>
            <a:ext cx="7921674" cy="1031031"/>
          </a:xfrm>
        </p:spPr>
        <p:txBody>
          <a:bodyPr/>
          <a:lstStyle/>
          <a:p>
            <a:r>
              <a:rPr lang="sk-SK" altLang="cs-CZ" sz="2800" dirty="0"/>
              <a:t>Peter Ďurica(xduric05</a:t>
            </a:r>
            <a:r>
              <a:rPr lang="en-GB" altLang="cs-CZ" sz="2800" dirty="0"/>
              <a:t>)</a:t>
            </a:r>
            <a:endParaRPr lang="sk-SK" altLang="cs-CZ"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Chromatická aberácia</a:t>
            </a:r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altLang="cs-CZ" sz="1400" dirty="0" err="1"/>
              <a:t>Aberace</a:t>
            </a:r>
            <a:r>
              <a:rPr lang="en-GB" altLang="cs-CZ" sz="1400" dirty="0"/>
              <a:t> </a:t>
            </a:r>
            <a:r>
              <a:rPr lang="sk-SK" altLang="cs-CZ" sz="1400" dirty="0" err="1"/>
              <a:t>čoček</a:t>
            </a:r>
            <a:endParaRPr lang="cs-CZ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839148-7006-41C4-ABC2-D2A9F4595A63}" type="slidenum">
              <a:rPr lang="en-US" altLang="cs-CZ" smtClean="0"/>
              <a:pPr/>
              <a:t>10</a:t>
            </a:fld>
            <a:endParaRPr lang="en-US" altLang="cs-CZ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3D022A3-3450-4E2B-6881-0C681B9768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8088" y="1262652"/>
            <a:ext cx="3312368" cy="4332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 diagram of a prism&#10;&#10;Description automatically generated">
            <a:extLst>
              <a:ext uri="{FF2B5EF4-FFF2-40B4-BE49-F238E27FC236}">
                <a16:creationId xmlns:a16="http://schemas.microsoft.com/office/drawing/2014/main" id="{376AB0BF-F62F-E5E9-3722-00CDE8E19F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00" y="2348880"/>
            <a:ext cx="5099149" cy="2398845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7F6A474-0FDD-AC67-58CB-C7C190476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3329" y="691910"/>
            <a:ext cx="11904390" cy="460962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D</a:t>
            </a:r>
            <a:r>
              <a:rPr lang="sk-SK" b="1" dirty="0" err="1"/>
              <a:t>ôsledky</a:t>
            </a:r>
            <a:r>
              <a:rPr lang="sk-SK" b="1" dirty="0"/>
              <a:t> chromatickej aberácie</a:t>
            </a:r>
          </a:p>
        </p:txBody>
      </p:sp>
    </p:spTree>
    <p:extLst>
      <p:ext uri="{BB962C8B-B14F-4D97-AF65-F5344CB8AC3E}">
        <p14:creationId xmlns:p14="http://schemas.microsoft.com/office/powerpoint/2010/main" val="42006545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Riešenie problému</a:t>
            </a:r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altLang="cs-CZ" sz="1400" dirty="0" err="1"/>
              <a:t>Aberace</a:t>
            </a:r>
            <a:r>
              <a:rPr lang="en-GB" altLang="cs-CZ" sz="1400" dirty="0"/>
              <a:t> </a:t>
            </a:r>
            <a:r>
              <a:rPr lang="sk-SK" altLang="cs-CZ" sz="1400" dirty="0" err="1"/>
              <a:t>čoček</a:t>
            </a:r>
            <a:endParaRPr lang="cs-CZ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839148-7006-41C4-ABC2-D2A9F4595A63}" type="slidenum">
              <a:rPr lang="en-US" altLang="cs-CZ" smtClean="0"/>
              <a:pPr/>
              <a:t>11</a:t>
            </a:fld>
            <a:endParaRPr lang="en-US" altLang="cs-CZ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7F6A474-0FDD-AC67-58CB-C7C190476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3329" y="691910"/>
            <a:ext cx="11904390" cy="4609628"/>
          </a:xfrm>
        </p:spPr>
        <p:txBody>
          <a:bodyPr/>
          <a:lstStyle/>
          <a:p>
            <a:pPr marL="0" indent="0">
              <a:buNone/>
            </a:pPr>
            <a:r>
              <a:rPr lang="sk-SK" b="1" dirty="0"/>
              <a:t>Achromatický </a:t>
            </a:r>
            <a:r>
              <a:rPr lang="sk-SK" b="1" dirty="0" err="1"/>
              <a:t>dublet</a:t>
            </a:r>
            <a:endParaRPr lang="sk-SK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D6237-C525-FDFA-C219-735B7CC6AB13}"/>
              </a:ext>
            </a:extLst>
          </p:cNvPr>
          <p:cNvSpPr txBox="1">
            <a:spLocks/>
          </p:cNvSpPr>
          <p:nvPr/>
        </p:nvSpPr>
        <p:spPr bwMode="auto">
          <a:xfrm>
            <a:off x="143933" y="1352895"/>
            <a:ext cx="11855451" cy="533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600">
                <a:solidFill>
                  <a:schemeClr val="tx1"/>
                </a:solidFill>
                <a:latin typeface="Calibri" pitchFamily="34" charset="0"/>
                <a:ea typeface="Calibri" panose="020F0502020204030204" pitchFamily="34" charset="0"/>
                <a:cs typeface="Calibr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Calibri" panose="020F0502020204030204" pitchFamily="34" charset="0"/>
                <a:cs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Calibri" pitchFamily="34" charset="0"/>
                <a:ea typeface="Calibri" panose="020F0502020204030204" pitchFamily="34" charset="0"/>
                <a:cs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Calibri" pitchFamily="34" charset="0"/>
                <a:ea typeface="Calibri" panose="020F0502020204030204" pitchFamily="34" charset="0"/>
                <a:cs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Calibri" pitchFamily="34" charset="0"/>
                <a:ea typeface="Calibri" panose="020F0502020204030204" pitchFamily="34" charset="0"/>
                <a:cs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sk-SK" b="0" kern="0" dirty="0"/>
              <a:t>Používaný už v 18. storočí pri tvorbe teleskopov</a:t>
            </a:r>
          </a:p>
          <a:p>
            <a:r>
              <a:rPr lang="sk-SK" b="0" kern="0" dirty="0"/>
              <a:t>Napravuje sférickú a chromatickú aberáciu</a:t>
            </a:r>
          </a:p>
          <a:p>
            <a:r>
              <a:rPr lang="sk-SK" b="0" kern="0" dirty="0"/>
              <a:t>Prvá šošovka pozitívna z korunového skla</a:t>
            </a:r>
          </a:p>
          <a:p>
            <a:r>
              <a:rPr lang="sk-SK" b="0" kern="0" dirty="0"/>
              <a:t>Druhá negatívna z pazúrikového skla</a:t>
            </a:r>
          </a:p>
        </p:txBody>
      </p:sp>
      <p:pic>
        <p:nvPicPr>
          <p:cNvPr id="7" name="Picture 6" descr="A black line on a white background&#10;&#10;Description automatically generated">
            <a:extLst>
              <a:ext uri="{FF2B5EF4-FFF2-40B4-BE49-F238E27FC236}">
                <a16:creationId xmlns:a16="http://schemas.microsoft.com/office/drawing/2014/main" id="{3A280ED7-87D8-DD33-1BE6-905F99AF10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966" y="3356992"/>
            <a:ext cx="7459116" cy="2333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771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Riešenie problému</a:t>
            </a:r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altLang="cs-CZ" sz="1400" dirty="0" err="1"/>
              <a:t>Aberace</a:t>
            </a:r>
            <a:r>
              <a:rPr lang="en-GB" altLang="cs-CZ" sz="1400" dirty="0"/>
              <a:t> </a:t>
            </a:r>
            <a:r>
              <a:rPr lang="sk-SK" altLang="cs-CZ" sz="1400" dirty="0" err="1"/>
              <a:t>čoček</a:t>
            </a:r>
            <a:endParaRPr lang="cs-CZ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839148-7006-41C4-ABC2-D2A9F4595A63}" type="slidenum">
              <a:rPr lang="en-US" altLang="cs-CZ" smtClean="0"/>
              <a:pPr/>
              <a:t>12</a:t>
            </a:fld>
            <a:endParaRPr lang="en-US" altLang="cs-CZ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7F6A474-0FDD-AC67-58CB-C7C190476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3329" y="691910"/>
            <a:ext cx="11904390" cy="4609628"/>
          </a:xfrm>
        </p:spPr>
        <p:txBody>
          <a:bodyPr/>
          <a:lstStyle/>
          <a:p>
            <a:pPr marL="0" indent="0">
              <a:buNone/>
            </a:pPr>
            <a:r>
              <a:rPr lang="sk-SK" b="1" dirty="0"/>
              <a:t>Dvojité </a:t>
            </a:r>
            <a:r>
              <a:rPr lang="sk-SK" b="1" dirty="0" err="1"/>
              <a:t>Gaussove</a:t>
            </a:r>
            <a:r>
              <a:rPr lang="sk-SK" b="1" dirty="0"/>
              <a:t> šošovky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D6237-C525-FDFA-C219-735B7CC6AB13}"/>
              </a:ext>
            </a:extLst>
          </p:cNvPr>
          <p:cNvSpPr txBox="1">
            <a:spLocks/>
          </p:cNvSpPr>
          <p:nvPr/>
        </p:nvSpPr>
        <p:spPr bwMode="auto">
          <a:xfrm>
            <a:off x="143933" y="1352895"/>
            <a:ext cx="11855451" cy="533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600">
                <a:solidFill>
                  <a:schemeClr val="tx1"/>
                </a:solidFill>
                <a:latin typeface="Calibri" pitchFamily="34" charset="0"/>
                <a:ea typeface="Calibri" panose="020F0502020204030204" pitchFamily="34" charset="0"/>
                <a:cs typeface="Calibr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Calibri" panose="020F0502020204030204" pitchFamily="34" charset="0"/>
                <a:cs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Calibri" pitchFamily="34" charset="0"/>
                <a:ea typeface="Calibri" panose="020F0502020204030204" pitchFamily="34" charset="0"/>
                <a:cs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Calibri" pitchFamily="34" charset="0"/>
                <a:ea typeface="Calibri" panose="020F0502020204030204" pitchFamily="34" charset="0"/>
                <a:cs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Calibri" pitchFamily="34" charset="0"/>
                <a:ea typeface="Calibri" panose="020F0502020204030204" pitchFamily="34" charset="0"/>
                <a:cs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sk-SK" b="0" kern="0" dirty="0"/>
              <a:t>Vynájdené v prvých rokoch 20. storočia</a:t>
            </a:r>
          </a:p>
          <a:p>
            <a:r>
              <a:rPr lang="sk-SK" b="0" kern="0" dirty="0"/>
              <a:t>Tvoria sa z dvoch </a:t>
            </a:r>
            <a:r>
              <a:rPr lang="sk-SK" b="0" kern="0" dirty="0" err="1"/>
              <a:t>Gaussových</a:t>
            </a:r>
            <a:r>
              <a:rPr lang="sk-SK" b="0" kern="0" dirty="0"/>
              <a:t> </a:t>
            </a:r>
            <a:r>
              <a:rPr lang="sk-SK" b="0" kern="0" dirty="0" err="1"/>
              <a:t>achromatov</a:t>
            </a:r>
            <a:r>
              <a:rPr lang="sk-SK" b="0" kern="0" dirty="0"/>
              <a:t> s ďalšími pridanými elementami</a:t>
            </a:r>
          </a:p>
          <a:p>
            <a:r>
              <a:rPr lang="sk-SK" b="0" kern="0" dirty="0" err="1"/>
              <a:t>Umožnuje</a:t>
            </a:r>
            <a:r>
              <a:rPr lang="sk-SK" b="0" kern="0" dirty="0"/>
              <a:t> lúčom z rôznych smerov v zornom poli kamery aby sa stretli na konkrétnom mieste na obraze</a:t>
            </a:r>
          </a:p>
          <a:p>
            <a:r>
              <a:rPr lang="sk-SK" b="0" kern="0" dirty="0"/>
              <a:t>Lúče sa premietajú bez skreslenia obrazu</a:t>
            </a:r>
          </a:p>
          <a:p>
            <a:r>
              <a:rPr lang="sk-SK" b="0" kern="0" dirty="0"/>
              <a:t>Zložité nastavenie šošoviek do systému</a:t>
            </a:r>
          </a:p>
        </p:txBody>
      </p:sp>
      <p:pic>
        <p:nvPicPr>
          <p:cNvPr id="7" name="Picture 6" descr="A drawing of a geometrical structure&#10;&#10;Description automatically generated with medium confidence">
            <a:extLst>
              <a:ext uri="{FF2B5EF4-FFF2-40B4-BE49-F238E27FC236}">
                <a16:creationId xmlns:a16="http://schemas.microsoft.com/office/drawing/2014/main" id="{C37FFED1-655E-F7EF-7D32-242BC38CD3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884" y="3212976"/>
            <a:ext cx="5894625" cy="2405093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6A5E880-C607-EB10-357A-B01C1F5B30A5}"/>
              </a:ext>
            </a:extLst>
          </p:cNvPr>
          <p:cNvSpPr txBox="1">
            <a:spLocks/>
          </p:cNvSpPr>
          <p:nvPr/>
        </p:nvSpPr>
        <p:spPr bwMode="auto">
          <a:xfrm>
            <a:off x="6232293" y="5451381"/>
            <a:ext cx="5767091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600">
                <a:solidFill>
                  <a:schemeClr val="tx1"/>
                </a:solidFill>
                <a:latin typeface="Calibri" pitchFamily="34" charset="0"/>
                <a:ea typeface="Calibri" panose="020F0502020204030204" pitchFamily="34" charset="0"/>
                <a:cs typeface="Calibr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Calibri" panose="020F0502020204030204" pitchFamily="34" charset="0"/>
                <a:cs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Calibri" pitchFamily="34" charset="0"/>
                <a:ea typeface="Calibri" panose="020F0502020204030204" pitchFamily="34" charset="0"/>
                <a:cs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Calibri" pitchFamily="34" charset="0"/>
                <a:ea typeface="Calibri" panose="020F0502020204030204" pitchFamily="34" charset="0"/>
                <a:cs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Calibri" pitchFamily="34" charset="0"/>
                <a:ea typeface="Calibri" panose="020F0502020204030204" pitchFamily="34" charset="0"/>
                <a:cs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sk-SK" sz="1400" b="0" kern="0" dirty="0"/>
              <a:t>Dvojité </a:t>
            </a:r>
            <a:r>
              <a:rPr lang="sk-SK" sz="1400" b="0" kern="0" dirty="0" err="1"/>
              <a:t>Gaussove</a:t>
            </a:r>
            <a:r>
              <a:rPr lang="sk-SK" sz="1400" b="0" kern="0" dirty="0"/>
              <a:t> šošovky s ohniskovou dĺžkou 50 mm a clonovým číslom F/2</a:t>
            </a:r>
          </a:p>
        </p:txBody>
      </p:sp>
    </p:spTree>
    <p:extLst>
      <p:ext uri="{BB962C8B-B14F-4D97-AF65-F5344CB8AC3E}">
        <p14:creationId xmlns:p14="http://schemas.microsoft.com/office/powerpoint/2010/main" val="3218395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329DB-7AAC-4684-A272-6E6B91344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4638" y="2636912"/>
            <a:ext cx="4942723" cy="936427"/>
          </a:xfrm>
        </p:spPr>
        <p:txBody>
          <a:bodyPr/>
          <a:lstStyle/>
          <a:p>
            <a:pPr algn="ctr"/>
            <a:r>
              <a:rPr lang="sk-SK" sz="3600" dirty="0"/>
              <a:t>Ďakujem za pozornosť!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5909E4-C327-4A50-855C-5DB03E7644A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sk-SK" altLang="cs-CZ" sz="1400" dirty="0" err="1"/>
              <a:t>Aberace</a:t>
            </a:r>
            <a:r>
              <a:rPr lang="sk-SK" altLang="cs-CZ" sz="1400" dirty="0"/>
              <a:t> </a:t>
            </a:r>
            <a:r>
              <a:rPr lang="sk-SK" altLang="cs-CZ" sz="1400" dirty="0" err="1"/>
              <a:t>čoček</a:t>
            </a:r>
            <a:endParaRPr lang="cs-CZ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50EDF5-3428-4D9A-97E8-BBE46E2AE9D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839148-7006-41C4-ABC2-D2A9F4595A63}" type="slidenum">
              <a:rPr lang="en-US" altLang="cs-CZ" smtClean="0"/>
              <a:pPr/>
              <a:t>13</a:t>
            </a:fld>
            <a:endParaRPr lang="en-US" altLang="cs-CZ"/>
          </a:p>
        </p:txBody>
      </p:sp>
    </p:spTree>
    <p:extLst>
      <p:ext uri="{BB962C8B-B14F-4D97-AF65-F5344CB8AC3E}">
        <p14:creationId xmlns:p14="http://schemas.microsoft.com/office/powerpoint/2010/main" val="3810281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Čo sú to šošovkové aberácie ?</a:t>
            </a:r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altLang="cs-CZ" sz="1400" dirty="0" err="1"/>
              <a:t>Aberace</a:t>
            </a:r>
            <a:r>
              <a:rPr lang="en-GB" altLang="cs-CZ" sz="1400" dirty="0"/>
              <a:t> </a:t>
            </a:r>
            <a:r>
              <a:rPr lang="sk-SK" altLang="cs-CZ" sz="1400" dirty="0" err="1"/>
              <a:t>čoček</a:t>
            </a:r>
            <a:endParaRPr lang="cs-CZ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839148-7006-41C4-ABC2-D2A9F4595A63}" type="slidenum">
              <a:rPr lang="en-US" altLang="cs-CZ" smtClean="0"/>
              <a:pPr/>
              <a:t>2</a:t>
            </a:fld>
            <a:endParaRPr lang="en-US" altLang="cs-CZ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F2BDE3-8F2C-1F4E-4F66-56B091A908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3933" y="763587"/>
                <a:ext cx="11855451" cy="3169469"/>
              </a:xfrm>
            </p:spPr>
            <p:txBody>
              <a:bodyPr/>
              <a:lstStyle/>
              <a:p>
                <a:r>
                  <a:rPr lang="sk-SK" dirty="0"/>
                  <a:t>Pri výpočte </a:t>
                </a:r>
                <a:r>
                  <a:rPr lang="sk-SK" dirty="0" err="1"/>
                  <a:t>Gaussovej</a:t>
                </a:r>
                <a:r>
                  <a:rPr lang="sk-SK" dirty="0"/>
                  <a:t> optiky sa využíva </a:t>
                </a:r>
                <a:r>
                  <a:rPr lang="sk-SK" dirty="0" err="1"/>
                  <a:t>paraxiálna</a:t>
                </a:r>
                <a:r>
                  <a:rPr lang="sk-SK" dirty="0"/>
                  <a:t> aproximácia</a:t>
                </a:r>
              </a:p>
              <a:p>
                <a:r>
                  <a:rPr lang="sk-SK" dirty="0"/>
                  <a:t>Základný predpoklad </a:t>
                </a:r>
                <a:r>
                  <a:rPr lang="sk-SK" dirty="0" err="1"/>
                  <a:t>paraxiálnej</a:t>
                </a:r>
                <a:r>
                  <a:rPr lang="sk-SK" dirty="0"/>
                  <a:t> aproximácie: sin(</a:t>
                </a:r>
                <a:r>
                  <a:rPr lang="el-GR" dirty="0"/>
                  <a:t>α</a:t>
                </a:r>
                <a:r>
                  <a:rPr lang="sk-SK" dirty="0"/>
                  <a:t>) = </a:t>
                </a:r>
                <a:r>
                  <a:rPr lang="el-GR" dirty="0"/>
                  <a:t>α</a:t>
                </a:r>
                <a:endParaRPr lang="sk-SK" dirty="0"/>
              </a:p>
              <a:p>
                <a:r>
                  <a:rPr lang="sk-SK" dirty="0"/>
                  <a:t>Vychádza to z </a:t>
                </a:r>
                <a:r>
                  <a:rPr lang="sk-SK" dirty="0" err="1"/>
                  <a:t>Taylorovej</a:t>
                </a:r>
                <a:r>
                  <a:rPr lang="sk-SK" dirty="0"/>
                  <a:t> rady: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sk-SK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sk-SK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sk-SK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l-GR" dirty="0"/>
                              <m:t>α</m:t>
                            </m:r>
                          </m:e>
                        </m:d>
                      </m:e>
                    </m:func>
                    <m:r>
                      <a:rPr lang="sk-SK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l-GR" dirty="0"/>
                      <m:t>α</m:t>
                    </m:r>
                    <m:r>
                      <m:rPr>
                        <m:nor/>
                      </m:rPr>
                      <a:rPr lang="sk-SK" b="0" i="0" dirty="0" smtClean="0"/>
                      <m:t>-</m:t>
                    </m:r>
                    <m:f>
                      <m:fPr>
                        <m:ctrlPr>
                          <a:rPr lang="sk-SK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sk-SK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l-GR" dirty="0"/>
                              <m:t>α</m:t>
                            </m:r>
                          </m:e>
                          <m:sup>
                            <m:r>
                              <a:rPr lang="sk-SK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sk-SK" b="0" i="1" dirty="0" smtClean="0">
                            <a:latin typeface="Cambria Math" panose="02040503050406030204" pitchFamily="18" charset="0"/>
                          </a:rPr>
                          <m:t>3!</m:t>
                        </m:r>
                      </m:den>
                    </m:f>
                    <m:r>
                      <a:rPr lang="sk-SK" b="0" i="1" dirty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sk-SK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sk-SK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l-GR" dirty="0"/>
                              <m:t>α</m:t>
                            </m:r>
                          </m:e>
                          <m:sup>
                            <m:r>
                              <a:rPr lang="sk-SK" b="0" i="1" dirty="0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p>
                        </m:sSup>
                      </m:num>
                      <m:den>
                        <m:r>
                          <a:rPr lang="sk-SK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sk-SK" i="1" dirty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r>
                      <a:rPr lang="sk-SK" b="0" i="1" dirty="0" smtClean="0">
                        <a:latin typeface="Cambria Math" panose="02040503050406030204" pitchFamily="18" charset="0"/>
                      </a:rPr>
                      <m:t>−…</m:t>
                    </m:r>
                  </m:oMath>
                </a14:m>
                <a:endParaRPr lang="sk-SK" dirty="0"/>
              </a:p>
              <a:p>
                <a:r>
                  <a:rPr lang="sk-SK" dirty="0"/>
                  <a:t>Pri menších uhloch je rozdiel minimálny</a:t>
                </a:r>
              </a:p>
              <a:p>
                <a:r>
                  <a:rPr lang="sk-SK" dirty="0"/>
                  <a:t>Ale pri väčších vznikajú výrazné odchýlky – aberácie</a:t>
                </a:r>
              </a:p>
              <a:p>
                <a:r>
                  <a:rPr lang="sk-SK" dirty="0"/>
                  <a:t>Delíme ich na: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F2BDE3-8F2C-1F4E-4F66-56B091A908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933" y="763587"/>
                <a:ext cx="11855451" cy="3169469"/>
              </a:xfrm>
              <a:blipFill>
                <a:blip r:embed="rId3"/>
                <a:stretch>
                  <a:fillRect l="-977" t="-1731" b="-4038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E940857-D182-C19B-EC9E-EAA7E060B2F7}"/>
              </a:ext>
            </a:extLst>
          </p:cNvPr>
          <p:cNvSpPr txBox="1">
            <a:spLocks/>
          </p:cNvSpPr>
          <p:nvPr/>
        </p:nvSpPr>
        <p:spPr bwMode="auto">
          <a:xfrm>
            <a:off x="839416" y="3933057"/>
            <a:ext cx="4464496" cy="2088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600">
                <a:solidFill>
                  <a:schemeClr val="tx1"/>
                </a:solidFill>
                <a:latin typeface="Calibri" pitchFamily="34" charset="0"/>
                <a:ea typeface="Calibri" panose="020F0502020204030204" pitchFamily="34" charset="0"/>
                <a:cs typeface="Calibr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Calibri" panose="020F0502020204030204" pitchFamily="34" charset="0"/>
                <a:cs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Calibri" pitchFamily="34" charset="0"/>
                <a:ea typeface="Calibri" panose="020F0502020204030204" pitchFamily="34" charset="0"/>
                <a:cs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Calibri" pitchFamily="34" charset="0"/>
                <a:ea typeface="Calibri" panose="020F0502020204030204" pitchFamily="34" charset="0"/>
                <a:cs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Calibri" pitchFamily="34" charset="0"/>
                <a:ea typeface="Calibri" panose="020F0502020204030204" pitchFamily="34" charset="0"/>
                <a:cs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sk-SK" b="0" kern="0" dirty="0"/>
              <a:t>Monochromatické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b="0" kern="0" dirty="0"/>
              <a:t>Vady pre jednu vlnovú dĺžku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0FBAC25-2386-49FE-CF04-FCD3C28BC902}"/>
              </a:ext>
            </a:extLst>
          </p:cNvPr>
          <p:cNvSpPr txBox="1">
            <a:spLocks/>
          </p:cNvSpPr>
          <p:nvPr/>
        </p:nvSpPr>
        <p:spPr bwMode="auto">
          <a:xfrm>
            <a:off x="5951984" y="3928427"/>
            <a:ext cx="4032448" cy="2088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600">
                <a:solidFill>
                  <a:schemeClr val="tx1"/>
                </a:solidFill>
                <a:latin typeface="Calibri" pitchFamily="34" charset="0"/>
                <a:ea typeface="Calibri" panose="020F0502020204030204" pitchFamily="34" charset="0"/>
                <a:cs typeface="Calibr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Calibri" panose="020F0502020204030204" pitchFamily="34" charset="0"/>
                <a:cs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Calibri" pitchFamily="34" charset="0"/>
                <a:ea typeface="Calibri" panose="020F0502020204030204" pitchFamily="34" charset="0"/>
                <a:cs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Calibri" pitchFamily="34" charset="0"/>
                <a:ea typeface="Calibri" panose="020F0502020204030204" pitchFamily="34" charset="0"/>
                <a:cs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Calibri" pitchFamily="34" charset="0"/>
                <a:ea typeface="Calibri" panose="020F0502020204030204" pitchFamily="34" charset="0"/>
                <a:cs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sk-SK" b="0" kern="0" dirty="0"/>
              <a:t>Chromatické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b="0" kern="0" dirty="0"/>
              <a:t>Vady pre viaceré vlnové dĺžky</a:t>
            </a:r>
          </a:p>
        </p:txBody>
      </p:sp>
    </p:spTree>
    <p:extLst>
      <p:ext uri="{BB962C8B-B14F-4D97-AF65-F5344CB8AC3E}">
        <p14:creationId xmlns:p14="http://schemas.microsoft.com/office/powerpoint/2010/main" val="4014949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Monochromatické aberácie</a:t>
            </a:r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altLang="cs-CZ" sz="1400" dirty="0" err="1"/>
              <a:t>Aberace</a:t>
            </a:r>
            <a:r>
              <a:rPr lang="en-GB" altLang="cs-CZ" sz="1400" dirty="0"/>
              <a:t> </a:t>
            </a:r>
            <a:r>
              <a:rPr lang="sk-SK" altLang="cs-CZ" sz="1400" dirty="0" err="1"/>
              <a:t>čoček</a:t>
            </a:r>
            <a:endParaRPr lang="cs-CZ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839148-7006-41C4-ABC2-D2A9F4595A63}" type="slidenum">
              <a:rPr lang="en-US" altLang="cs-CZ" smtClean="0"/>
              <a:pPr/>
              <a:t>3</a:t>
            </a:fld>
            <a:endParaRPr lang="en-US" alt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2BDE3-8F2C-1F4E-4F66-56B091A90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274" y="692696"/>
            <a:ext cx="11904390" cy="4609628"/>
          </a:xfrm>
        </p:spPr>
        <p:txBody>
          <a:bodyPr/>
          <a:lstStyle/>
          <a:p>
            <a:pPr marL="0" indent="0">
              <a:buNone/>
            </a:pPr>
            <a:r>
              <a:rPr lang="sk-SK" b="1" dirty="0"/>
              <a:t>SFÉRICKÁ ABERÁCIA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C5A490C-CC6B-0492-98AB-50895E168DBD}"/>
              </a:ext>
            </a:extLst>
          </p:cNvPr>
          <p:cNvSpPr txBox="1">
            <a:spLocks/>
          </p:cNvSpPr>
          <p:nvPr/>
        </p:nvSpPr>
        <p:spPr bwMode="auto">
          <a:xfrm>
            <a:off x="182298" y="1303847"/>
            <a:ext cx="11674342" cy="4609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600">
                <a:solidFill>
                  <a:schemeClr val="tx1"/>
                </a:solidFill>
                <a:latin typeface="Calibri" pitchFamily="34" charset="0"/>
                <a:ea typeface="Calibri" panose="020F0502020204030204" pitchFamily="34" charset="0"/>
                <a:cs typeface="Calibr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Calibri" panose="020F0502020204030204" pitchFamily="34" charset="0"/>
                <a:cs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Calibri" pitchFamily="34" charset="0"/>
                <a:ea typeface="Calibri" panose="020F0502020204030204" pitchFamily="34" charset="0"/>
                <a:cs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Calibri" pitchFamily="34" charset="0"/>
                <a:ea typeface="Calibri" panose="020F0502020204030204" pitchFamily="34" charset="0"/>
                <a:cs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Calibri" pitchFamily="34" charset="0"/>
                <a:ea typeface="Calibri" panose="020F0502020204030204" pitchFamily="34" charset="0"/>
                <a:cs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sk-SK" b="0" kern="0" dirty="0"/>
              <a:t>Pri ideálnej šošovke všetky lúče prichádzajúce na šošovku sa stretnú v jednom bode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b="0" kern="0" dirty="0"/>
              <a:t>Ak rátame so sférickou aberáciou, tak lúče, ktoré prídu bližšie k okraju šošovky, tak sa zobrazujú ďalej od </a:t>
            </a:r>
            <a:r>
              <a:rPr lang="sk-SK" b="0" kern="0" dirty="0" err="1"/>
              <a:t>paraxiálneho</a:t>
            </a:r>
            <a:r>
              <a:rPr lang="sk-SK" b="0" kern="0" dirty="0"/>
              <a:t> bodu</a:t>
            </a:r>
          </a:p>
        </p:txBody>
      </p:sp>
      <p:pic>
        <p:nvPicPr>
          <p:cNvPr id="8" name="Picture 7" descr="A diagram of a light source&#10;&#10;Description automatically generated">
            <a:extLst>
              <a:ext uri="{FF2B5EF4-FFF2-40B4-BE49-F238E27FC236}">
                <a16:creationId xmlns:a16="http://schemas.microsoft.com/office/drawing/2014/main" id="{39404C3D-10E9-F010-81BF-D05D606151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254" y="3608661"/>
            <a:ext cx="6204925" cy="2011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866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Monochromatické aberácie</a:t>
            </a:r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altLang="cs-CZ" sz="1400" dirty="0" err="1"/>
              <a:t>Aberace</a:t>
            </a:r>
            <a:r>
              <a:rPr lang="en-GB" altLang="cs-CZ" sz="1400" dirty="0"/>
              <a:t> </a:t>
            </a:r>
            <a:r>
              <a:rPr lang="sk-SK" altLang="cs-CZ" sz="1400" dirty="0" err="1"/>
              <a:t>čoček</a:t>
            </a:r>
            <a:endParaRPr lang="cs-CZ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839148-7006-41C4-ABC2-D2A9F4595A63}" type="slidenum">
              <a:rPr lang="en-US" altLang="cs-CZ" smtClean="0"/>
              <a:pPr/>
              <a:t>4</a:t>
            </a:fld>
            <a:endParaRPr lang="en-US" alt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2BDE3-8F2C-1F4E-4F66-56B091A90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274" y="692696"/>
            <a:ext cx="11904390" cy="4609628"/>
          </a:xfrm>
        </p:spPr>
        <p:txBody>
          <a:bodyPr/>
          <a:lstStyle/>
          <a:p>
            <a:pPr marL="0" indent="0">
              <a:buNone/>
            </a:pPr>
            <a:r>
              <a:rPr lang="sk-SK" b="1" dirty="0"/>
              <a:t>SFÉRICKÁ ABERÁCIA – výpočet vzdialenosti okrajového bodu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5C5A490C-CC6B-0492-98AB-50895E168DBD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82298" y="1303847"/>
                <a:ext cx="11674342" cy="46096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2600">
                    <a:solidFill>
                      <a:schemeClr val="tx1"/>
                    </a:solidFill>
                    <a:latin typeface="Calibri" pitchFamily="34" charset="0"/>
                    <a:ea typeface="Calibri" panose="020F0502020204030204" pitchFamily="34" charset="0"/>
                    <a:cs typeface="Calibri" pitchFamily="34" charset="0"/>
                  </a:defRPr>
                </a:lvl1pPr>
                <a:lvl2pPr marL="742950" indent="-2857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  <a:ea typeface="Calibri" panose="020F0502020204030204" pitchFamily="34" charset="0"/>
                    <a:cs typeface="Calibri" pitchFamily="34" charset="0"/>
                  </a:defRPr>
                </a:lvl2pPr>
                <a:lvl3pPr marL="1143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2200">
                    <a:solidFill>
                      <a:schemeClr val="tx1"/>
                    </a:solidFill>
                    <a:latin typeface="Calibri" pitchFamily="34" charset="0"/>
                    <a:ea typeface="Calibri" panose="020F0502020204030204" pitchFamily="34" charset="0"/>
                    <a:cs typeface="Calibri" pitchFamily="34" charset="0"/>
                  </a:defRPr>
                </a:lvl3pPr>
                <a:lvl4pPr marL="1600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Calibri" pitchFamily="34" charset="0"/>
                    <a:ea typeface="Calibri" panose="020F0502020204030204" pitchFamily="34" charset="0"/>
                    <a:cs typeface="Calibri" pitchFamily="34" charset="0"/>
                  </a:defRPr>
                </a:lvl4pPr>
                <a:lvl5pPr marL="2057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1400">
                    <a:solidFill>
                      <a:schemeClr val="tx1"/>
                    </a:solidFill>
                    <a:latin typeface="Calibri" pitchFamily="34" charset="0"/>
                    <a:ea typeface="Calibri" panose="020F0502020204030204" pitchFamily="34" charset="0"/>
                    <a:cs typeface="Calibri" pitchFamily="34" charset="0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14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14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14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14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>
                  <a:buFont typeface="Arial" panose="020B0604020202020204" pitchFamily="34" charset="0"/>
                  <a:buChar char="•"/>
                </a:pPr>
                <a:r>
                  <a:rPr lang="sk-SK" b="0" kern="0" dirty="0"/>
                  <a:t>Vzdialenosť okrajového bodu od </a:t>
                </a:r>
                <a:r>
                  <a:rPr lang="sk-SK" b="0" kern="0" dirty="0" err="1"/>
                  <a:t>paraxiálneho</a:t>
                </a:r>
                <a:r>
                  <a:rPr lang="sk-SK" b="0" kern="0" dirty="0"/>
                  <a:t> sa počíta pomocou G-súm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b="0" kern="0" dirty="0"/>
                  <a:t>G-suma sa počíta pomocou </a:t>
                </a:r>
                <a:r>
                  <a:rPr lang="en-GB" b="0" kern="0" dirty="0"/>
                  <a:t>G-</a:t>
                </a:r>
                <a:r>
                  <a:rPr lang="en-GB" b="0" kern="0" dirty="0" err="1"/>
                  <a:t>koeficientov</a:t>
                </a:r>
                <a:r>
                  <a:rPr lang="en-GB" b="0" kern="0" dirty="0"/>
                  <a:t>, </a:t>
                </a:r>
                <a:r>
                  <a:rPr lang="en-GB" b="0" kern="0" dirty="0" err="1"/>
                  <a:t>ktor</a:t>
                </a:r>
                <a:r>
                  <a:rPr lang="sk-SK" b="0" kern="0" dirty="0"/>
                  <a:t>é závisia len na indexe lomu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sz="180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𝐺</m:t>
                          </m:r>
                        </m:e>
                        <m:sub>
                          <m:r>
                            <a:rPr lang="sk-SK" sz="180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𝑠𝑓</m:t>
                          </m:r>
                        </m:sub>
                      </m:sSub>
                      <m:r>
                        <a:rPr lang="sk-SK" sz="1800" i="1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sk-SK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sz="180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𝐺</m:t>
                          </m:r>
                        </m:e>
                        <m:sub>
                          <m:r>
                            <a:rPr lang="sk-SK" sz="180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sk-SK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sz="180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𝑐</m:t>
                          </m:r>
                        </m:e>
                        <m:sup>
                          <m:r>
                            <a:rPr lang="sk-SK" sz="180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3</m:t>
                          </m:r>
                        </m:sup>
                      </m:sSup>
                      <m:r>
                        <a:rPr lang="sk-SK" sz="1800" i="1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−</m:t>
                      </m:r>
                      <m:sSub>
                        <m:sSubPr>
                          <m:ctrlPr>
                            <a:rPr lang="sk-SK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sz="180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𝐺</m:t>
                          </m:r>
                        </m:e>
                        <m:sub>
                          <m:r>
                            <a:rPr lang="sk-SK" sz="180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sk-SK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sz="180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𝑐</m:t>
                          </m:r>
                        </m:e>
                        <m:sup>
                          <m:r>
                            <a:rPr lang="sk-SK" sz="180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sk-SK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sz="180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𝑐</m:t>
                          </m:r>
                        </m:e>
                        <m:sub>
                          <m:r>
                            <a:rPr lang="sk-SK" sz="180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sk-SK" sz="1800" i="1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sk-SK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sz="180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𝐺</m:t>
                          </m:r>
                        </m:e>
                        <m:sub>
                          <m:r>
                            <a:rPr lang="sk-SK" sz="180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sk-SK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sz="180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𝑐</m:t>
                          </m:r>
                        </m:e>
                        <m:sup>
                          <m:r>
                            <a:rPr lang="sk-SK" sz="180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p>
                      <m:r>
                        <a:rPr lang="sk-SK" sz="1800" i="1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𝑠</m:t>
                      </m:r>
                      <m:r>
                        <a:rPr lang="sk-SK" sz="1800" i="1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sk-SK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sz="180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𝐺</m:t>
                          </m:r>
                        </m:e>
                        <m:sub>
                          <m:r>
                            <a:rPr lang="sk-SK" sz="180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4</m:t>
                          </m:r>
                        </m:sub>
                      </m:sSub>
                      <m:r>
                        <a:rPr lang="sk-SK" sz="1800" i="1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𝑐</m:t>
                      </m:r>
                      <m:sSubSup>
                        <m:sSubSupPr>
                          <m:ctrlPr>
                            <a:rPr lang="sk-SK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sk-SK" sz="180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𝑐</m:t>
                          </m:r>
                        </m:e>
                        <m:sub>
                          <m:r>
                            <a:rPr lang="sk-SK" sz="180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  <m:sup>
                          <m:r>
                            <a:rPr lang="sk-SK" sz="180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bSup>
                      <m:r>
                        <a:rPr lang="sk-SK" sz="1800" i="1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−</m:t>
                      </m:r>
                      <m:sSub>
                        <m:sSubPr>
                          <m:ctrlPr>
                            <a:rPr lang="sk-SK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sz="180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𝐺</m:t>
                          </m:r>
                        </m:e>
                        <m:sub>
                          <m:r>
                            <a:rPr lang="sk-SK" sz="180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5</m:t>
                          </m:r>
                        </m:sub>
                      </m:sSub>
                      <m:r>
                        <a:rPr lang="sk-SK" sz="1800" i="1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𝑐</m:t>
                      </m:r>
                      <m:sSub>
                        <m:sSubPr>
                          <m:ctrlPr>
                            <a:rPr lang="sk-SK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sz="180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𝑐</m:t>
                          </m:r>
                        </m:e>
                        <m:sub>
                          <m:r>
                            <a:rPr lang="sk-SK" sz="180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sk-SK" sz="1800" i="1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𝑠</m:t>
                      </m:r>
                      <m:r>
                        <a:rPr lang="sk-SK" sz="1800" i="1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sk-SK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sz="180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𝐺</m:t>
                          </m:r>
                        </m:e>
                        <m:sub>
                          <m:r>
                            <a:rPr lang="sk-SK" sz="180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6</m:t>
                          </m:r>
                        </m:sub>
                      </m:sSub>
                      <m:r>
                        <a:rPr lang="sk-SK" sz="1800" i="1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𝑐</m:t>
                      </m:r>
                      <m:sSup>
                        <m:sSupPr>
                          <m:ctrlPr>
                            <a:rPr lang="sk-SK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sz="180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𝑠</m:t>
                          </m:r>
                        </m:e>
                        <m:sup>
                          <m:r>
                            <a:rPr lang="sk-SK" sz="180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sk-SK" b="0" kern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sz="2200" b="0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200" b="0" i="1" kern="0" smtClean="0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a:rPr lang="sk-SK" sz="2200" b="0" i="1" kern="0" smtClean="0">
                              <a:latin typeface="Cambria Math" panose="02040503050406030204" pitchFamily="18" charset="0"/>
                            </a:rPr>
                            <m:t>𝑠𝑓</m:t>
                          </m:r>
                        </m:sub>
                      </m:sSub>
                      <m:r>
                        <a:rPr lang="sk-SK" sz="2200" b="0" i="1" kern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sk-SK" sz="2200" b="0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sz="2200" b="0" i="1" kern="0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sk-SK" sz="2200" b="0" i="1" kern="0" smtClean="0">
                              <a:latin typeface="Cambria Math" panose="02040503050406030204" pitchFamily="18" charset="0"/>
                            </a:rPr>
                            <m:t>𝑠𝑓</m:t>
                          </m:r>
                        </m:sub>
                      </m:sSub>
                      <m:sSup>
                        <m:sSupPr>
                          <m:ctrlPr>
                            <a:rPr lang="sk-SK" sz="2200" b="0" i="1" kern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sz="2200" b="0" i="1" kern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sk-SK" sz="2200" b="0" i="1" kern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sk-SK" sz="2200" b="0" i="1" kern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sz="2200" b="0" i="1" kern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sk-SK" sz="2200" b="0" i="1" kern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sk-SK" sz="2200" b="0" kern="0" dirty="0"/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5C5A490C-CC6B-0492-98AB-50895E168D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298" y="1303847"/>
                <a:ext cx="11674342" cy="4609628"/>
              </a:xfrm>
              <a:prstGeom prst="rect">
                <a:avLst/>
              </a:prstGeom>
              <a:blipFill>
                <a:blip r:embed="rId3"/>
                <a:stretch>
                  <a:fillRect l="-836" t="-105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 descr="A diagram of a light source&#10;&#10;Description automatically generated">
            <a:extLst>
              <a:ext uri="{FF2B5EF4-FFF2-40B4-BE49-F238E27FC236}">
                <a16:creationId xmlns:a16="http://schemas.microsoft.com/office/drawing/2014/main" id="{39404C3D-10E9-F010-81BF-D05D606151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416" y="3611830"/>
            <a:ext cx="6204925" cy="201112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911A2B03-4B10-D9D6-317D-2B5D05813D3A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7608168" y="2779812"/>
                <a:ext cx="4248472" cy="33854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2600">
                    <a:solidFill>
                      <a:schemeClr val="tx1"/>
                    </a:solidFill>
                    <a:latin typeface="Calibri" pitchFamily="34" charset="0"/>
                    <a:ea typeface="Calibri" panose="020F0502020204030204" pitchFamily="34" charset="0"/>
                    <a:cs typeface="Calibri" pitchFamily="34" charset="0"/>
                  </a:defRPr>
                </a:lvl1pPr>
                <a:lvl2pPr marL="742950" indent="-2857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  <a:ea typeface="Calibri" panose="020F0502020204030204" pitchFamily="34" charset="0"/>
                    <a:cs typeface="Calibri" pitchFamily="34" charset="0"/>
                  </a:defRPr>
                </a:lvl2pPr>
                <a:lvl3pPr marL="1143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2200">
                    <a:solidFill>
                      <a:schemeClr val="tx1"/>
                    </a:solidFill>
                    <a:latin typeface="Calibri" pitchFamily="34" charset="0"/>
                    <a:ea typeface="Calibri" panose="020F0502020204030204" pitchFamily="34" charset="0"/>
                    <a:cs typeface="Calibri" pitchFamily="34" charset="0"/>
                  </a:defRPr>
                </a:lvl3pPr>
                <a:lvl4pPr marL="1600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Calibri" pitchFamily="34" charset="0"/>
                    <a:ea typeface="Calibri" panose="020F0502020204030204" pitchFamily="34" charset="0"/>
                    <a:cs typeface="Calibri" pitchFamily="34" charset="0"/>
                  </a:defRPr>
                </a:lvl4pPr>
                <a:lvl5pPr marL="2057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1400">
                    <a:solidFill>
                      <a:schemeClr val="tx1"/>
                    </a:solidFill>
                    <a:latin typeface="Calibri" pitchFamily="34" charset="0"/>
                    <a:ea typeface="Calibri" panose="020F0502020204030204" pitchFamily="34" charset="0"/>
                    <a:cs typeface="Calibri" pitchFamily="34" charset="0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14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14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14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14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sz="1800" b="0" i="1" kern="0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800" b="0" i="1" kern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800" b="0" i="1" kern="0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800" b="0" i="1" kern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800" b="0" i="1" kern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kern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1800" b="0" i="1" kern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800" b="0" i="1" kern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800" b="0" i="1" kern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800" b="0" i="1" kern="0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num>
                        <m:den>
                          <m:r>
                            <a:rPr lang="en-US" sz="1800" b="0" i="1" kern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800" b="0" kern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sz="1800" b="0" i="1" kern="0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800" b="0" i="1" kern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800" b="0" i="1" kern="0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800" b="0" i="1" kern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kern="0" smtClean="0">
                              <a:latin typeface="Cambria Math" panose="02040503050406030204" pitchFamily="18" charset="0"/>
                            </a:rPr>
                            <m:t>(2</m:t>
                          </m:r>
                          <m:r>
                            <a:rPr lang="en-US" sz="1800" b="0" i="1" kern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800" b="0" i="1" kern="0" smtClean="0">
                              <a:latin typeface="Cambria Math" panose="02040503050406030204" pitchFamily="18" charset="0"/>
                            </a:rPr>
                            <m:t>+1) (</m:t>
                          </m:r>
                          <m:r>
                            <a:rPr lang="en-US" sz="1800" b="0" i="1" kern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800" b="0" i="1" kern="0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num>
                        <m:den>
                          <m:r>
                            <a:rPr lang="en-US" sz="1800" b="0" i="1" kern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sk-SK" sz="1800" b="0" kern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sz="1800" b="0" i="1" kern="0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800" b="0" i="1" kern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800" b="0" i="1" kern="0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800" b="0" i="1" kern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ker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800" b="0" i="1" kern="0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1800" b="0" i="1" ker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800" b="0" i="1" kern="0">
                              <a:latin typeface="Cambria Math" panose="02040503050406030204" pitchFamily="18" charset="0"/>
                            </a:rPr>
                            <m:t>+1)(</m:t>
                          </m:r>
                          <m:r>
                            <a:rPr lang="en-US" sz="1800" b="0" i="1" kern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800" b="0" i="1" kern="0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num>
                        <m:den>
                          <m:r>
                            <a:rPr lang="en-US" sz="1800" b="0" i="1" kern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sk-SK" sz="1800" b="0" kern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sz="1800" b="0" i="1" kern="0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800" b="0" i="1" kern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1800" b="0" i="1" kern="0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800" b="0" i="1" kern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ker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800" b="0" i="1" ker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800" b="0" i="1" kern="0">
                              <a:latin typeface="Cambria Math" panose="02040503050406030204" pitchFamily="18" charset="0"/>
                            </a:rPr>
                            <m:t>+2)(</m:t>
                          </m:r>
                          <m:r>
                            <a:rPr lang="en-US" sz="1800" b="0" i="1" kern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800" b="0" i="1" kern="0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num>
                        <m:den>
                          <m:r>
                            <a:rPr lang="en-US" sz="1800" b="0" i="1" kern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800" b="0" i="1" kern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sk-SK" sz="1800" b="0" kern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sz="1800" b="0" i="1" kern="0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800" b="0" i="1" kern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1800" b="0" i="1" kern="0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800" b="0" i="1" kern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kern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800" b="0" i="1" kern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b="0" i="1" kern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1800" b="0" i="1" kern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kern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1800" b="0" i="1" kern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800" b="0" i="1" kern="0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num>
                        <m:den>
                          <m:r>
                            <a:rPr lang="en-US" sz="1800" b="0" i="1" kern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sk-SK" sz="1800" b="0" kern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sz="1800" b="0" i="1" kern="0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800" b="0" i="1" kern="0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sz="1800" b="0" i="1" kern="0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800" b="0" i="1" kern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kern="0">
                              <a:latin typeface="Cambria Math" panose="02040503050406030204" pitchFamily="18" charset="0"/>
                            </a:rPr>
                            <m:t>(3</m:t>
                          </m:r>
                          <m:r>
                            <a:rPr lang="en-US" sz="1800" b="0" i="1" kern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800" b="0" i="1" ker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800" b="0" i="1" kern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800" b="0" i="1" kern="0"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en-US" sz="1800" b="0" i="1" kern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800" b="0" i="1" kern="0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num>
                        <m:den>
                          <m:r>
                            <a:rPr lang="en-US" sz="1800" b="0" i="1" kern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800" b="0" i="1" kern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sk-SK" sz="1800" b="0" kern="0" dirty="0"/>
              </a:p>
              <a:p>
                <a:pPr marL="0" indent="0">
                  <a:buNone/>
                </a:pPr>
                <a:endParaRPr lang="en-US" sz="2200" b="0" kern="0" dirty="0"/>
              </a:p>
            </p:txBody>
          </p:sp>
        </mc:Choice>
        <mc:Fallback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911A2B03-4B10-D9D6-317D-2B5D05813D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08168" y="2779812"/>
                <a:ext cx="4248472" cy="338549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3106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Monochromatické aberácie</a:t>
            </a:r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altLang="cs-CZ" sz="1400" dirty="0" err="1"/>
              <a:t>Aberace</a:t>
            </a:r>
            <a:r>
              <a:rPr lang="en-GB" altLang="cs-CZ" sz="1400" dirty="0"/>
              <a:t> </a:t>
            </a:r>
            <a:r>
              <a:rPr lang="sk-SK" altLang="cs-CZ" sz="1400" dirty="0" err="1"/>
              <a:t>čoček</a:t>
            </a:r>
            <a:endParaRPr lang="cs-CZ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839148-7006-41C4-ABC2-D2A9F4595A63}" type="slidenum">
              <a:rPr lang="en-US" altLang="cs-CZ" smtClean="0"/>
              <a:pPr/>
              <a:t>5</a:t>
            </a:fld>
            <a:endParaRPr lang="en-US" alt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2BDE3-8F2C-1F4E-4F66-56B091A90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274" y="692696"/>
            <a:ext cx="11904390" cy="460962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KOMA</a:t>
            </a:r>
            <a:endParaRPr lang="sk-SK" b="1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C5A490C-CC6B-0492-98AB-50895E168DBD}"/>
              </a:ext>
            </a:extLst>
          </p:cNvPr>
          <p:cNvSpPr txBox="1">
            <a:spLocks/>
          </p:cNvSpPr>
          <p:nvPr/>
        </p:nvSpPr>
        <p:spPr bwMode="auto">
          <a:xfrm>
            <a:off x="182298" y="1303847"/>
            <a:ext cx="11674342" cy="4609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600">
                <a:solidFill>
                  <a:schemeClr val="tx1"/>
                </a:solidFill>
                <a:latin typeface="Calibri" pitchFamily="34" charset="0"/>
                <a:ea typeface="Calibri" panose="020F0502020204030204" pitchFamily="34" charset="0"/>
                <a:cs typeface="Calibr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Calibri" panose="020F0502020204030204" pitchFamily="34" charset="0"/>
                <a:cs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Calibri" pitchFamily="34" charset="0"/>
                <a:ea typeface="Calibri" panose="020F0502020204030204" pitchFamily="34" charset="0"/>
                <a:cs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Calibri" pitchFamily="34" charset="0"/>
                <a:ea typeface="Calibri" panose="020F0502020204030204" pitchFamily="34" charset="0"/>
                <a:cs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Calibri" pitchFamily="34" charset="0"/>
                <a:ea typeface="Calibri" panose="020F0502020204030204" pitchFamily="34" charset="0"/>
                <a:cs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b="0" kern="0" dirty="0" err="1"/>
              <a:t>Koma</a:t>
            </a:r>
            <a:r>
              <a:rPr lang="en-US" b="0" kern="0" dirty="0"/>
              <a:t> z</a:t>
            </a:r>
            <a:r>
              <a:rPr lang="sk-SK" b="0" kern="0" dirty="0" err="1"/>
              <a:t>áleží</a:t>
            </a:r>
            <a:r>
              <a:rPr lang="sk-SK" b="0" kern="0" dirty="0"/>
              <a:t> hlavne od uhlu prichádzajúcich lúčov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b="0" kern="0" dirty="0"/>
              <a:t>Delí sa na </a:t>
            </a:r>
            <a:r>
              <a:rPr lang="sk-SK" b="0" kern="0" dirty="0" err="1"/>
              <a:t>sagitálnu</a:t>
            </a:r>
            <a:r>
              <a:rPr lang="sk-SK" b="0" kern="0" dirty="0"/>
              <a:t> a tangenciálnu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b="0" kern="0" dirty="0" err="1"/>
              <a:t>Sagitálna</a:t>
            </a:r>
            <a:r>
              <a:rPr lang="sk-SK" b="0" kern="0" dirty="0"/>
              <a:t> </a:t>
            </a:r>
            <a:r>
              <a:rPr lang="sk-SK" b="0" kern="0" dirty="0" err="1"/>
              <a:t>koma</a:t>
            </a:r>
            <a:r>
              <a:rPr lang="sk-SK" b="0" kern="0" dirty="0"/>
              <a:t> je rovná jednej tretine tangenciálnej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b="0" kern="0" dirty="0"/>
              <a:t>Krajné lúče divergujú na body kruhu ktorého diameter je úsečka medzi bodmi T a S</a:t>
            </a:r>
          </a:p>
        </p:txBody>
      </p:sp>
      <p:pic>
        <p:nvPicPr>
          <p:cNvPr id="9" name="Picture 8" descr="A drawing of a triangle with lines and a point&#10;&#10;Description automatically generated with medium confidence">
            <a:extLst>
              <a:ext uri="{FF2B5EF4-FFF2-40B4-BE49-F238E27FC236}">
                <a16:creationId xmlns:a16="http://schemas.microsoft.com/office/drawing/2014/main" id="{44A0E29D-CE6E-D0D6-62BE-D9F1A146C43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" t="1" r="15555" b="914"/>
          <a:stretch/>
        </p:blipFill>
        <p:spPr>
          <a:xfrm>
            <a:off x="1014913" y="3954150"/>
            <a:ext cx="4464496" cy="1600003"/>
          </a:xfrm>
          <a:prstGeom prst="rect">
            <a:avLst/>
          </a:prstGeom>
        </p:spPr>
      </p:pic>
      <p:pic>
        <p:nvPicPr>
          <p:cNvPr id="11" name="Picture 10" descr="A drawing of a plane&#10;&#10;Description automatically generated">
            <a:extLst>
              <a:ext uri="{FF2B5EF4-FFF2-40B4-BE49-F238E27FC236}">
                <a16:creationId xmlns:a16="http://schemas.microsoft.com/office/drawing/2014/main" id="{970BA883-4CA5-7527-0077-C07A593B98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2024" y="3829031"/>
            <a:ext cx="5232133" cy="208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242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Monochromatické aberácie</a:t>
            </a:r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altLang="cs-CZ" sz="1400" dirty="0" err="1"/>
              <a:t>Aberace</a:t>
            </a:r>
            <a:r>
              <a:rPr lang="en-GB" altLang="cs-CZ" sz="1400" dirty="0"/>
              <a:t> </a:t>
            </a:r>
            <a:r>
              <a:rPr lang="sk-SK" altLang="cs-CZ" sz="1400" dirty="0" err="1"/>
              <a:t>čoček</a:t>
            </a:r>
            <a:endParaRPr lang="cs-CZ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839148-7006-41C4-ABC2-D2A9F4595A63}" type="slidenum">
              <a:rPr lang="en-US" altLang="cs-CZ" smtClean="0"/>
              <a:pPr/>
              <a:t>6</a:t>
            </a:fld>
            <a:endParaRPr lang="en-US" alt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2BDE3-8F2C-1F4E-4F66-56B091A90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274" y="692696"/>
            <a:ext cx="11904390" cy="4609628"/>
          </a:xfrm>
        </p:spPr>
        <p:txBody>
          <a:bodyPr/>
          <a:lstStyle/>
          <a:p>
            <a:pPr marL="0" indent="0">
              <a:buNone/>
            </a:pPr>
            <a:r>
              <a:rPr lang="sk-SK" b="1" dirty="0"/>
              <a:t>KOMA – Výpočet vzdialenosti </a:t>
            </a:r>
            <a:r>
              <a:rPr lang="sk-SK" b="1" dirty="0" err="1"/>
              <a:t>tangencionálneho</a:t>
            </a:r>
            <a:r>
              <a:rPr lang="sk-SK" b="1" dirty="0"/>
              <a:t> bodu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5C5A490C-CC6B-0492-98AB-50895E168DBD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82298" y="1303847"/>
                <a:ext cx="11674342" cy="46096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2600">
                    <a:solidFill>
                      <a:schemeClr val="tx1"/>
                    </a:solidFill>
                    <a:latin typeface="Calibri" pitchFamily="34" charset="0"/>
                    <a:ea typeface="Calibri" panose="020F0502020204030204" pitchFamily="34" charset="0"/>
                    <a:cs typeface="Calibri" pitchFamily="34" charset="0"/>
                  </a:defRPr>
                </a:lvl1pPr>
                <a:lvl2pPr marL="742950" indent="-2857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  <a:ea typeface="Calibri" panose="020F0502020204030204" pitchFamily="34" charset="0"/>
                    <a:cs typeface="Calibri" pitchFamily="34" charset="0"/>
                  </a:defRPr>
                </a:lvl2pPr>
                <a:lvl3pPr marL="1143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2200">
                    <a:solidFill>
                      <a:schemeClr val="tx1"/>
                    </a:solidFill>
                    <a:latin typeface="Calibri" pitchFamily="34" charset="0"/>
                    <a:ea typeface="Calibri" panose="020F0502020204030204" pitchFamily="34" charset="0"/>
                    <a:cs typeface="Calibri" pitchFamily="34" charset="0"/>
                  </a:defRPr>
                </a:lvl3pPr>
                <a:lvl4pPr marL="1600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Calibri" pitchFamily="34" charset="0"/>
                    <a:ea typeface="Calibri" panose="020F0502020204030204" pitchFamily="34" charset="0"/>
                    <a:cs typeface="Calibri" pitchFamily="34" charset="0"/>
                  </a:defRPr>
                </a:lvl4pPr>
                <a:lvl5pPr marL="2057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1400">
                    <a:solidFill>
                      <a:schemeClr val="tx1"/>
                    </a:solidFill>
                    <a:latin typeface="Calibri" pitchFamily="34" charset="0"/>
                    <a:ea typeface="Calibri" panose="020F0502020204030204" pitchFamily="34" charset="0"/>
                    <a:cs typeface="Calibri" pitchFamily="34" charset="0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14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14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14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14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>
                  <a:buFont typeface="Arial" panose="020B0604020202020204" pitchFamily="34" charset="0"/>
                  <a:buChar char="•"/>
                </a:pPr>
                <a:r>
                  <a:rPr lang="sk-SK" b="0" kern="0" dirty="0"/>
                  <a:t>Vzdialenosť </a:t>
                </a:r>
                <a:r>
                  <a:rPr lang="sk-SK" b="0" kern="0" dirty="0" err="1"/>
                  <a:t>tangencionálneho</a:t>
                </a:r>
                <a:r>
                  <a:rPr lang="sk-SK" b="0" kern="0" dirty="0"/>
                  <a:t> bodu sa znova počíta pomocou G-súm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b="0" kern="0" dirty="0" err="1"/>
                  <a:t>Sagitálny</a:t>
                </a:r>
                <a:r>
                  <a:rPr lang="sk-SK" b="0" kern="0" dirty="0"/>
                  <a:t> bod je od </a:t>
                </a:r>
                <a:r>
                  <a:rPr lang="sk-SK" b="0" kern="0" dirty="0" err="1"/>
                  <a:t>paraxiálneho</a:t>
                </a:r>
                <a:r>
                  <a:rPr lang="sk-SK" b="0" kern="0" dirty="0"/>
                  <a:t> bodu vzdialený 1/3 vzdialenosti tangenciálneho bodu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sz="1800" b="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𝐺</m:t>
                          </m:r>
                        </m:e>
                        <m:sub>
                          <m: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𝑘𝑜𝑚𝑎</m:t>
                          </m:r>
                        </m:sub>
                      </m:sSub>
                      <m:r>
                        <a:rPr lang="sk-SK" sz="1800" b="0" i="1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sk-SK" sz="1800" b="0" i="1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sk-SK" sz="18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1800" b="0" i="1"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rial" panose="020B0604020202020204" pitchFamily="34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sz="1800" b="0" i="1"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rial" panose="020B0604020202020204" pitchFamily="34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𝑐</m:t>
                          </m:r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rial" panose="020B0604020202020204" pitchFamily="34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4</m:t>
                          </m:r>
                        </m:den>
                      </m:f>
                      <m:r>
                        <a:rPr lang="sk-SK" sz="1800" b="0" i="1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−</m:t>
                      </m:r>
                      <m:sSub>
                        <m:sSubPr>
                          <m:ctrlPr>
                            <a:rPr lang="sk-SK" b="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sz="1800" b="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𝐺</m:t>
                          </m:r>
                        </m:e>
                        <m:sub>
                          <m: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7</m:t>
                          </m:r>
                        </m:sub>
                      </m:sSub>
                      <m:r>
                        <a:rPr lang="en-US" sz="1800" b="0" i="1" smtClean="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𝑐𝑠</m:t>
                      </m:r>
                      <m:r>
                        <a:rPr lang="sk-SK" sz="1800" b="0" i="1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sk-SK" b="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sz="1800" b="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𝐺</m:t>
                          </m:r>
                        </m:e>
                        <m:sub>
                          <m: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8</m:t>
                          </m:r>
                        </m:sub>
                      </m:sSub>
                      <m:sSup>
                        <m:sSupPr>
                          <m:ctrlPr>
                            <a:rPr lang="sk-SK" b="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sz="1800" b="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𝑐</m:t>
                          </m:r>
                        </m:e>
                        <m:sup>
                          <m:r>
                            <a:rPr lang="sk-SK" sz="1800" b="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sk-SK" b="0" kern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sz="2200" b="0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200" b="0" i="1" kern="0" smtClean="0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a:rPr lang="en-US" sz="2200" b="0" i="1" kern="0" smtClean="0">
                              <a:latin typeface="Cambria Math" panose="02040503050406030204" pitchFamily="18" charset="0"/>
                            </a:rPr>
                            <m:t>𝑘𝑜𝑚𝑎</m:t>
                          </m:r>
                        </m:sub>
                      </m:sSub>
                      <m:r>
                        <a:rPr lang="sk-SK" sz="2200" b="0" i="1" kern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sk-SK" sz="2200" b="0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kern="0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sSup>
                            <m:sSupPr>
                              <m:ctrlPr>
                                <a:rPr lang="en-US" sz="2200" b="0" i="1" kern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b="0" i="1" kern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2200" b="0" i="1" kern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sk-SK" sz="2200" b="0" i="1" kern="0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200" b="0" i="1" kern="0" smtClean="0">
                              <a:latin typeface="Cambria Math" panose="02040503050406030204" pitchFamily="18" charset="0"/>
                            </a:rPr>
                            <m:t>𝑘𝑜𝑚𝑎</m:t>
                          </m:r>
                        </m:sub>
                      </m:sSub>
                      <m:r>
                        <a:rPr lang="en-US" sz="2200" b="0" i="1" kern="0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200" b="0" i="1" kern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200" b="0" i="1" kern="0" smtClean="0">
                          <a:latin typeface="Cambria Math" panose="02040503050406030204" pitchFamily="18" charset="0"/>
                        </a:rPr>
                        <m:t>𝑡𝑎𝑛</m:t>
                      </m:r>
                      <m:r>
                        <a:rPr lang="en-US" sz="2200" b="0" i="1" kern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l-GR" sz="2400" b="0" dirty="0"/>
                        <m:t>α</m:t>
                      </m:r>
                      <m:r>
                        <a:rPr lang="en-US" sz="2200" b="0" i="1" kern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sk-SK" sz="2200" b="0" kern="0" dirty="0"/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5C5A490C-CC6B-0492-98AB-50895E168D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298" y="1303847"/>
                <a:ext cx="11674342" cy="4609628"/>
              </a:xfrm>
              <a:prstGeom prst="rect">
                <a:avLst/>
              </a:prstGeom>
              <a:blipFill>
                <a:blip r:embed="rId3"/>
                <a:stretch>
                  <a:fillRect l="-836" t="-105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911A2B03-4B10-D9D6-317D-2B5D05813D3A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7536160" y="3863879"/>
                <a:ext cx="4248472" cy="17440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2600">
                    <a:solidFill>
                      <a:schemeClr val="tx1"/>
                    </a:solidFill>
                    <a:latin typeface="Calibri" pitchFamily="34" charset="0"/>
                    <a:ea typeface="Calibri" panose="020F0502020204030204" pitchFamily="34" charset="0"/>
                    <a:cs typeface="Calibri" pitchFamily="34" charset="0"/>
                  </a:defRPr>
                </a:lvl1pPr>
                <a:lvl2pPr marL="742950" indent="-2857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  <a:ea typeface="Calibri" panose="020F0502020204030204" pitchFamily="34" charset="0"/>
                    <a:cs typeface="Calibri" pitchFamily="34" charset="0"/>
                  </a:defRPr>
                </a:lvl2pPr>
                <a:lvl3pPr marL="1143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2200">
                    <a:solidFill>
                      <a:schemeClr val="tx1"/>
                    </a:solidFill>
                    <a:latin typeface="Calibri" pitchFamily="34" charset="0"/>
                    <a:ea typeface="Calibri" panose="020F0502020204030204" pitchFamily="34" charset="0"/>
                    <a:cs typeface="Calibri" pitchFamily="34" charset="0"/>
                  </a:defRPr>
                </a:lvl3pPr>
                <a:lvl4pPr marL="1600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Calibri" pitchFamily="34" charset="0"/>
                    <a:ea typeface="Calibri" panose="020F0502020204030204" pitchFamily="34" charset="0"/>
                    <a:cs typeface="Calibri" pitchFamily="34" charset="0"/>
                  </a:defRPr>
                </a:lvl4pPr>
                <a:lvl5pPr marL="2057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1400">
                    <a:solidFill>
                      <a:schemeClr val="tx1"/>
                    </a:solidFill>
                    <a:latin typeface="Calibri" pitchFamily="34" charset="0"/>
                    <a:ea typeface="Calibri" panose="020F0502020204030204" pitchFamily="34" charset="0"/>
                    <a:cs typeface="Calibri" pitchFamily="34" charset="0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14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14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14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14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sz="1800" b="0" i="1" kern="0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sk-SK" sz="1800" b="0" i="1" kern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1800" b="0" i="1" kern="0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800" b="0" i="1" kern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sz="1800" b="0" i="1" kern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800" b="0" i="1" kern="0" smtClean="0">
                              <a:latin typeface="Cambria Math" panose="02040503050406030204" pitchFamily="18" charset="0"/>
                            </a:rPr>
                            <m:t> (</m:t>
                          </m:r>
                          <m:sSup>
                            <m:sSupPr>
                              <m:ctrlPr>
                                <a:rPr lang="en-US" sz="1800" b="0" i="1" kern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kern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1800" b="0" i="1" kern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800" b="0" i="1" kern="0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num>
                        <m:den>
                          <m:r>
                            <a:rPr lang="en-US" sz="1800" b="0" i="1" kern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1800" b="0" kern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sz="1800" b="0" i="1" kern="0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sk-SK" sz="1800" b="0" i="1" kern="0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sz="1800" b="0" i="1" kern="0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800" b="0" i="1" kern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kern="0" smtClean="0">
                              <a:latin typeface="Cambria Math" panose="02040503050406030204" pitchFamily="18" charset="0"/>
                            </a:rPr>
                            <m:t>(2</m:t>
                          </m:r>
                          <m:r>
                            <a:rPr lang="en-US" sz="1800" b="0" i="1" kern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800" b="0" i="1" kern="0" smtClean="0">
                              <a:latin typeface="Cambria Math" panose="02040503050406030204" pitchFamily="18" charset="0"/>
                            </a:rPr>
                            <m:t>+1) (</m:t>
                          </m:r>
                          <m:r>
                            <a:rPr lang="en-US" sz="1800" b="0" i="1" kern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800" b="0" i="1" kern="0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num>
                        <m:den>
                          <m:r>
                            <a:rPr lang="en-US" sz="1800" b="0" i="1" kern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800" b="0" i="1" kern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sk-SK" sz="1800" b="0" kern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sz="1800" b="0" i="1" kern="0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sk-SK" sz="1800" b="0" i="1" kern="0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r>
                        <a:rPr lang="en-US" sz="1800" b="0" i="1" kern="0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800" b="0" i="1" kern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kern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800" b="0" i="1" kern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800" b="0" i="1" kern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800" b="0" i="1" kern="0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num>
                        <m:den>
                          <m:r>
                            <a:rPr lang="en-US" sz="1800" b="0" i="1" kern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sk-SK" sz="1800" b="0" kern="0" dirty="0"/>
              </a:p>
              <a:p>
                <a:pPr marL="0" indent="0">
                  <a:buNone/>
                </a:pPr>
                <a:endParaRPr lang="en-US" sz="2200" b="0" kern="0" dirty="0"/>
              </a:p>
            </p:txBody>
          </p:sp>
        </mc:Choice>
        <mc:Fallback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911A2B03-4B10-D9D6-317D-2B5D05813D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36160" y="3863879"/>
                <a:ext cx="4248472" cy="174401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 descr="A drawing of a triangle with lines and a point&#10;&#10;Description automatically generated with medium confidence">
            <a:extLst>
              <a:ext uri="{FF2B5EF4-FFF2-40B4-BE49-F238E27FC236}">
                <a16:creationId xmlns:a16="http://schemas.microsoft.com/office/drawing/2014/main" id="{17D651D2-BC49-0D33-9825-9656B580158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" t="1" r="15555" b="914"/>
          <a:stretch/>
        </p:blipFill>
        <p:spPr>
          <a:xfrm>
            <a:off x="767408" y="3863880"/>
            <a:ext cx="4866345" cy="1744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542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Monochromatické aberácie</a:t>
            </a:r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altLang="cs-CZ" sz="1400" dirty="0" err="1"/>
              <a:t>Aberace</a:t>
            </a:r>
            <a:r>
              <a:rPr lang="en-GB" altLang="cs-CZ" sz="1400" dirty="0"/>
              <a:t> </a:t>
            </a:r>
            <a:r>
              <a:rPr lang="sk-SK" altLang="cs-CZ" sz="1400" dirty="0" err="1"/>
              <a:t>čoček</a:t>
            </a:r>
            <a:endParaRPr lang="cs-CZ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839148-7006-41C4-ABC2-D2A9F4595A63}" type="slidenum">
              <a:rPr lang="en-US" altLang="cs-CZ" smtClean="0"/>
              <a:pPr/>
              <a:t>7</a:t>
            </a:fld>
            <a:endParaRPr lang="en-US" alt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2BDE3-8F2C-1F4E-4F66-56B091A90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274" y="692696"/>
            <a:ext cx="11904390" cy="4609628"/>
          </a:xfrm>
        </p:spPr>
        <p:txBody>
          <a:bodyPr/>
          <a:lstStyle/>
          <a:p>
            <a:pPr marL="0" indent="0">
              <a:buNone/>
            </a:pPr>
            <a:r>
              <a:rPr lang="sk-SK" b="1" dirty="0"/>
              <a:t>Dôsledky sférickej aberácie a </a:t>
            </a:r>
            <a:r>
              <a:rPr lang="sk-SK" b="1" dirty="0" err="1"/>
              <a:t>komy</a:t>
            </a:r>
            <a:endParaRPr lang="sk-SK" b="1" dirty="0"/>
          </a:p>
        </p:txBody>
      </p:sp>
      <p:pic>
        <p:nvPicPr>
          <p:cNvPr id="8" name="Picture 7" descr="A group of white lights&#10;&#10;Description automatically generated">
            <a:extLst>
              <a:ext uri="{FF2B5EF4-FFF2-40B4-BE49-F238E27FC236}">
                <a16:creationId xmlns:a16="http://schemas.microsoft.com/office/drawing/2014/main" id="{A01A146F-2594-D385-2032-732EAEC8F0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338" y="2060848"/>
            <a:ext cx="9519323" cy="317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137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Monochromatické aberácie</a:t>
            </a:r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altLang="cs-CZ" sz="1400" dirty="0" err="1"/>
              <a:t>Aberace</a:t>
            </a:r>
            <a:r>
              <a:rPr lang="en-GB" altLang="cs-CZ" sz="1400" dirty="0"/>
              <a:t> </a:t>
            </a:r>
            <a:r>
              <a:rPr lang="sk-SK" altLang="cs-CZ" sz="1400" dirty="0" err="1"/>
              <a:t>čoček</a:t>
            </a:r>
            <a:endParaRPr lang="cs-CZ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839148-7006-41C4-ABC2-D2A9F4595A63}" type="slidenum">
              <a:rPr lang="en-US" altLang="cs-CZ" smtClean="0"/>
              <a:pPr/>
              <a:t>8</a:t>
            </a:fld>
            <a:endParaRPr lang="en-US" altLang="cs-CZ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ACF1C61-DC32-CA63-E8C2-34F104031785}"/>
              </a:ext>
            </a:extLst>
          </p:cNvPr>
          <p:cNvSpPr txBox="1">
            <a:spLocks/>
          </p:cNvSpPr>
          <p:nvPr/>
        </p:nvSpPr>
        <p:spPr bwMode="auto">
          <a:xfrm>
            <a:off x="168274" y="692696"/>
            <a:ext cx="11904390" cy="4609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600">
                <a:solidFill>
                  <a:schemeClr val="tx1"/>
                </a:solidFill>
                <a:latin typeface="Calibri" pitchFamily="34" charset="0"/>
                <a:ea typeface="Calibri" panose="020F0502020204030204" pitchFamily="34" charset="0"/>
                <a:cs typeface="Calibr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Calibri" panose="020F0502020204030204" pitchFamily="34" charset="0"/>
                <a:cs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Calibri" pitchFamily="34" charset="0"/>
                <a:ea typeface="Calibri" panose="020F0502020204030204" pitchFamily="34" charset="0"/>
                <a:cs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Calibri" pitchFamily="34" charset="0"/>
                <a:ea typeface="Calibri" panose="020F0502020204030204" pitchFamily="34" charset="0"/>
                <a:cs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Calibri" pitchFamily="34" charset="0"/>
                <a:ea typeface="Calibri" panose="020F0502020204030204" pitchFamily="34" charset="0"/>
                <a:cs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sk-SK" b="1" kern="0" dirty="0"/>
              <a:t>Ostatné typy monochromatických aberácií</a:t>
            </a:r>
          </a:p>
        </p:txBody>
      </p:sp>
      <p:pic>
        <p:nvPicPr>
          <p:cNvPr id="8" name="Picture 7" descr="A diagram of a plane&#10;&#10;Description automatically generated">
            <a:extLst>
              <a:ext uri="{FF2B5EF4-FFF2-40B4-BE49-F238E27FC236}">
                <a16:creationId xmlns:a16="http://schemas.microsoft.com/office/drawing/2014/main" id="{2E6D97BC-D504-3E6E-DFC9-B2E3B5E35CF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92" y="3573016"/>
            <a:ext cx="3244579" cy="2232248"/>
          </a:xfrm>
          <a:prstGeom prst="rect">
            <a:avLst/>
          </a:prstGeom>
        </p:spPr>
      </p:pic>
      <p:pic>
        <p:nvPicPr>
          <p:cNvPr id="10" name="Picture 9" descr="A diagram of a structure with colored lines&#10;&#10;Description automatically generated">
            <a:extLst>
              <a:ext uri="{FF2B5EF4-FFF2-40B4-BE49-F238E27FC236}">
                <a16:creationId xmlns:a16="http://schemas.microsoft.com/office/drawing/2014/main" id="{C3549694-E993-7E38-B6F1-72B438929C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816" y="3986424"/>
            <a:ext cx="3235589" cy="1567370"/>
          </a:xfrm>
          <a:prstGeom prst="rect">
            <a:avLst/>
          </a:prstGeom>
        </p:spPr>
      </p:pic>
      <p:pic>
        <p:nvPicPr>
          <p:cNvPr id="12" name="Picture 11" descr="A black square with a white background&#10;&#10;Description automatically generated">
            <a:extLst>
              <a:ext uri="{FF2B5EF4-FFF2-40B4-BE49-F238E27FC236}">
                <a16:creationId xmlns:a16="http://schemas.microsoft.com/office/drawing/2014/main" id="{83ECE0A0-B07A-01FF-E515-086582681F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1075" y="3861048"/>
            <a:ext cx="3598882" cy="117251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3C05448-150B-3496-6402-39F28186E1DE}"/>
              </a:ext>
            </a:extLst>
          </p:cNvPr>
          <p:cNvSpPr txBox="1"/>
          <p:nvPr/>
        </p:nvSpPr>
        <p:spPr>
          <a:xfrm>
            <a:off x="7968208" y="5128926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sk-SK" sz="1400" b="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Bez skreslenia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74D6A6-C1D7-AEB2-4A46-6A4F45C228A5}"/>
              </a:ext>
            </a:extLst>
          </p:cNvPr>
          <p:cNvSpPr txBox="1"/>
          <p:nvPr/>
        </p:nvSpPr>
        <p:spPr>
          <a:xfrm>
            <a:off x="9288470" y="5128925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sk-SK" sz="1400" b="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Vankúš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043B8B8-063A-761D-2AC0-E16989FEC924}"/>
              </a:ext>
            </a:extLst>
          </p:cNvPr>
          <p:cNvSpPr txBox="1"/>
          <p:nvPr/>
        </p:nvSpPr>
        <p:spPr>
          <a:xfrm>
            <a:off x="10608732" y="5120282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sk-SK" sz="1400" b="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Barel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8BF9858-1A68-4984-427E-55DC8DF083C9}"/>
              </a:ext>
            </a:extLst>
          </p:cNvPr>
          <p:cNvSpPr txBox="1"/>
          <p:nvPr/>
        </p:nvSpPr>
        <p:spPr>
          <a:xfrm>
            <a:off x="623392" y="1535238"/>
            <a:ext cx="33123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sk-SK" b="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Astigmatizmus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038B3BF-E5D0-C144-A733-AA5643F7ADA8}"/>
              </a:ext>
            </a:extLst>
          </p:cNvPr>
          <p:cNvSpPr txBox="1"/>
          <p:nvPr/>
        </p:nvSpPr>
        <p:spPr>
          <a:xfrm>
            <a:off x="4223792" y="1535237"/>
            <a:ext cx="3312367" cy="90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sk-SK" b="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Sklenutie poľa</a:t>
            </a:r>
          </a:p>
          <a:p>
            <a:pPr algn="ctr">
              <a:buNone/>
            </a:pPr>
            <a:r>
              <a:rPr lang="sk-SK" b="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sk-SK" b="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Field</a:t>
            </a:r>
            <a:r>
              <a:rPr lang="sk-SK" b="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k-SK" b="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curvature</a:t>
            </a:r>
            <a:r>
              <a:rPr lang="sk-SK" b="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EEC0A63-896A-21CF-5AA0-0AF82DB19E36}"/>
              </a:ext>
            </a:extLst>
          </p:cNvPr>
          <p:cNvSpPr txBox="1"/>
          <p:nvPr/>
        </p:nvSpPr>
        <p:spPr>
          <a:xfrm>
            <a:off x="8204332" y="1526003"/>
            <a:ext cx="33123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sk-SK" b="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Skreslenie obrazu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B8001DCF-89B8-5872-56D9-B0C07B86B45D}"/>
              </a:ext>
            </a:extLst>
          </p:cNvPr>
          <p:cNvSpPr txBox="1">
            <a:spLocks/>
          </p:cNvSpPr>
          <p:nvPr/>
        </p:nvSpPr>
        <p:spPr bwMode="auto">
          <a:xfrm>
            <a:off x="431801" y="2516265"/>
            <a:ext cx="3488151" cy="805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600">
                <a:solidFill>
                  <a:schemeClr val="tx1"/>
                </a:solidFill>
                <a:latin typeface="Calibri" pitchFamily="34" charset="0"/>
                <a:ea typeface="Calibri" panose="020F0502020204030204" pitchFamily="34" charset="0"/>
                <a:cs typeface="Calibr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Calibri" panose="020F0502020204030204" pitchFamily="34" charset="0"/>
                <a:cs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Calibri" pitchFamily="34" charset="0"/>
                <a:ea typeface="Calibri" panose="020F0502020204030204" pitchFamily="34" charset="0"/>
                <a:cs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Calibri" pitchFamily="34" charset="0"/>
                <a:ea typeface="Calibri" panose="020F0502020204030204" pitchFamily="34" charset="0"/>
                <a:cs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Calibri" pitchFamily="34" charset="0"/>
                <a:ea typeface="Calibri" panose="020F0502020204030204" pitchFamily="34" charset="0"/>
                <a:cs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sk-SK" sz="1800" b="0" kern="0" dirty="0"/>
              <a:t>Rozdiel medzi </a:t>
            </a:r>
            <a:r>
              <a:rPr lang="sk-SK" sz="1800" b="0" kern="0" dirty="0" err="1"/>
              <a:t>fokusom</a:t>
            </a:r>
            <a:r>
              <a:rPr lang="sk-SK" sz="1800" b="0" kern="0" dirty="0"/>
              <a:t> pri </a:t>
            </a:r>
            <a:r>
              <a:rPr lang="sk-SK" sz="1800" b="0" kern="0" dirty="0" err="1"/>
              <a:t>sagitálnej</a:t>
            </a:r>
            <a:r>
              <a:rPr lang="sk-SK" sz="1800" b="0" kern="0" dirty="0"/>
              <a:t> a </a:t>
            </a:r>
            <a:r>
              <a:rPr lang="sk-SK" sz="1800" b="0" kern="0" dirty="0" err="1"/>
              <a:t>meridionálnej</a:t>
            </a:r>
            <a:r>
              <a:rPr lang="sk-SK" sz="1800" b="0" kern="0" dirty="0"/>
              <a:t> osy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C8613F76-7A60-E737-D534-0164023F4C31}"/>
              </a:ext>
            </a:extLst>
          </p:cNvPr>
          <p:cNvSpPr txBox="1">
            <a:spLocks/>
          </p:cNvSpPr>
          <p:nvPr/>
        </p:nvSpPr>
        <p:spPr bwMode="auto">
          <a:xfrm>
            <a:off x="4183479" y="2516264"/>
            <a:ext cx="3488151" cy="912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600">
                <a:solidFill>
                  <a:schemeClr val="tx1"/>
                </a:solidFill>
                <a:latin typeface="Calibri" pitchFamily="34" charset="0"/>
                <a:ea typeface="Calibri" panose="020F0502020204030204" pitchFamily="34" charset="0"/>
                <a:cs typeface="Calibr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Calibri" panose="020F0502020204030204" pitchFamily="34" charset="0"/>
                <a:cs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Calibri" pitchFamily="34" charset="0"/>
                <a:ea typeface="Calibri" panose="020F0502020204030204" pitchFamily="34" charset="0"/>
                <a:cs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Calibri" pitchFamily="34" charset="0"/>
                <a:ea typeface="Calibri" panose="020F0502020204030204" pitchFamily="34" charset="0"/>
                <a:cs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Calibri" pitchFamily="34" charset="0"/>
                <a:ea typeface="Calibri" panose="020F0502020204030204" pitchFamily="34" charset="0"/>
                <a:cs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sk-SK" sz="1800" b="0" kern="0" dirty="0" err="1"/>
              <a:t>Zakryvenie</a:t>
            </a:r>
            <a:r>
              <a:rPr lang="sk-SK" sz="1800" b="0" kern="0" dirty="0"/>
              <a:t> obrazovej roviny podľa </a:t>
            </a:r>
            <a:r>
              <a:rPr lang="sk-SK" sz="1800" b="0" kern="0" dirty="0" err="1"/>
              <a:t>Petzvalovho</a:t>
            </a:r>
            <a:r>
              <a:rPr lang="sk-SK" sz="1800" b="0" kern="0" dirty="0"/>
              <a:t> </a:t>
            </a:r>
            <a:r>
              <a:rPr lang="sk-SK" sz="1800" b="0" kern="0" dirty="0" err="1"/>
              <a:t>ohniského</a:t>
            </a:r>
            <a:r>
              <a:rPr lang="sk-SK" sz="1800" b="0" kern="0" dirty="0"/>
              <a:t> povrchu 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1D0F7271-44D0-F56D-3223-1FAC567C9012}"/>
              </a:ext>
            </a:extLst>
          </p:cNvPr>
          <p:cNvSpPr txBox="1">
            <a:spLocks/>
          </p:cNvSpPr>
          <p:nvPr/>
        </p:nvSpPr>
        <p:spPr bwMode="auto">
          <a:xfrm>
            <a:off x="8128071" y="2297234"/>
            <a:ext cx="3488151" cy="912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600">
                <a:solidFill>
                  <a:schemeClr val="tx1"/>
                </a:solidFill>
                <a:latin typeface="Calibri" pitchFamily="34" charset="0"/>
                <a:ea typeface="Calibri" panose="020F0502020204030204" pitchFamily="34" charset="0"/>
                <a:cs typeface="Calibr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Calibri" panose="020F0502020204030204" pitchFamily="34" charset="0"/>
                <a:cs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Calibri" pitchFamily="34" charset="0"/>
                <a:ea typeface="Calibri" panose="020F0502020204030204" pitchFamily="34" charset="0"/>
                <a:cs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Calibri" pitchFamily="34" charset="0"/>
                <a:ea typeface="Calibri" panose="020F0502020204030204" pitchFamily="34" charset="0"/>
                <a:cs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Calibri" pitchFamily="34" charset="0"/>
                <a:ea typeface="Calibri" panose="020F0502020204030204" pitchFamily="34" charset="0"/>
                <a:cs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sk-SK" sz="1800" b="0" kern="0" dirty="0"/>
              <a:t>Nepomer medzi reálnymi rozmermi objektu a rozmermi objektu na obraze</a:t>
            </a:r>
          </a:p>
        </p:txBody>
      </p:sp>
    </p:spTree>
    <p:extLst>
      <p:ext uri="{BB962C8B-B14F-4D97-AF65-F5344CB8AC3E}">
        <p14:creationId xmlns:p14="http://schemas.microsoft.com/office/powerpoint/2010/main" val="3643528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Chromatická aberácia</a:t>
            </a:r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altLang="cs-CZ" sz="1400" dirty="0" err="1"/>
              <a:t>Aberace</a:t>
            </a:r>
            <a:r>
              <a:rPr lang="en-GB" altLang="cs-CZ" sz="1400" dirty="0"/>
              <a:t> </a:t>
            </a:r>
            <a:r>
              <a:rPr lang="sk-SK" altLang="cs-CZ" sz="1400" dirty="0" err="1"/>
              <a:t>čoček</a:t>
            </a:r>
            <a:endParaRPr lang="cs-CZ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839148-7006-41C4-ABC2-D2A9F4595A63}" type="slidenum">
              <a:rPr lang="en-US" altLang="cs-CZ" smtClean="0"/>
              <a:pPr/>
              <a:t>9</a:t>
            </a:fld>
            <a:endParaRPr lang="en-US" alt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2BDE3-8F2C-1F4E-4F66-56B091A90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933" y="763587"/>
            <a:ext cx="11855451" cy="5330825"/>
          </a:xfrm>
        </p:spPr>
        <p:txBody>
          <a:bodyPr/>
          <a:lstStyle/>
          <a:p>
            <a:r>
              <a:rPr lang="sk-SK" dirty="0"/>
              <a:t>Index lomu objektu závisí od vlnovej dĺžky svetla</a:t>
            </a:r>
          </a:p>
          <a:p>
            <a:r>
              <a:rPr lang="sk-SK" dirty="0"/>
              <a:t>Preto svetlá s rozdielnymi vlnovými dĺžkami prechádzajú svetlom inými spôsobmi</a:t>
            </a:r>
          </a:p>
          <a:p>
            <a:r>
              <a:rPr lang="sk-SK" dirty="0"/>
              <a:t>Závislosť medzi vlnovou dĺžkou a indexom lomu sa dá vyjadriť pomocou </a:t>
            </a:r>
            <a:r>
              <a:rPr lang="sk-SK" dirty="0" err="1"/>
              <a:t>Cauchyho</a:t>
            </a:r>
            <a:r>
              <a:rPr lang="sk-SK" dirty="0"/>
              <a:t> rovnice</a:t>
            </a:r>
          </a:p>
          <a:p>
            <a:r>
              <a:rPr lang="sk-SK" dirty="0"/>
              <a:t>Zvyčajne je písaná ako nekonečná rada ale pre dostatočnú presnosť stačí aj dvojprvková verzia rovnice</a:t>
            </a:r>
          </a:p>
          <a:p>
            <a:pPr marL="0" indent="0">
              <a:buNone/>
            </a:pPr>
            <a:endParaRPr lang="sk-SK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57F5228-0B35-0F23-0BAB-D00348C74330}"/>
                  </a:ext>
                </a:extLst>
              </p:cNvPr>
              <p:cNvSpPr txBox="1"/>
              <p:nvPr/>
            </p:nvSpPr>
            <p:spPr>
              <a:xfrm>
                <a:off x="551384" y="3501008"/>
                <a:ext cx="2880320" cy="7837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d>
                        <m:dPr>
                          <m:ctrlPr>
                            <a:rPr lang="sk-SK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sk-SK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sk-SK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G</m:t>
                      </m:r>
                      <m:r>
                        <a:rPr lang="sk-SK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sk-SK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sk-SK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57F5228-0B35-0F23-0BAB-D00348C743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384" y="3501008"/>
                <a:ext cx="2880320" cy="7837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8E797122-E7A5-498F-E651-6D516C17C58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41844470"/>
                  </p:ext>
                </p:extLst>
              </p:nvPr>
            </p:nvGraphicFramePr>
            <p:xfrm>
              <a:off x="5015880" y="3284984"/>
              <a:ext cx="6601549" cy="2596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267537">
                      <a:extLst>
                        <a:ext uri="{9D8B030D-6E8A-4147-A177-3AD203B41FA5}">
                          <a16:colId xmlns:a16="http://schemas.microsoft.com/office/drawing/2014/main" val="1259603260"/>
                        </a:ext>
                      </a:extLst>
                    </a:gridCol>
                    <a:gridCol w="1875795">
                      <a:extLst>
                        <a:ext uri="{9D8B030D-6E8A-4147-A177-3AD203B41FA5}">
                          <a16:colId xmlns:a16="http://schemas.microsoft.com/office/drawing/2014/main" val="393521716"/>
                        </a:ext>
                      </a:extLst>
                    </a:gridCol>
                    <a:gridCol w="1458217">
                      <a:extLst>
                        <a:ext uri="{9D8B030D-6E8A-4147-A177-3AD203B41FA5}">
                          <a16:colId xmlns:a16="http://schemas.microsoft.com/office/drawing/2014/main" val="211168201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dirty="0">
                              <a:solidFill>
                                <a:schemeClr val="tx1"/>
                              </a:solidFill>
                            </a:rPr>
                            <a:t>Mater</a:t>
                          </a:r>
                          <a:r>
                            <a:rPr lang="sk-SK" dirty="0" err="1">
                              <a:solidFill>
                                <a:schemeClr val="tx1"/>
                              </a:solidFill>
                            </a:rPr>
                            <a:t>iál</a:t>
                          </a:r>
                          <a:endParaRPr lang="sk-SK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dirty="0">
                              <a:solidFill>
                                <a:schemeClr val="tx1"/>
                              </a:solidFill>
                            </a:rPr>
                            <a:t>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dirty="0">
                              <a:solidFill>
                                <a:schemeClr val="tx1"/>
                              </a:solidFill>
                            </a:rPr>
                            <a:t>H(</a:t>
                          </a:r>
                          <a14:m>
                            <m:oMath xmlns:m="http://schemas.openxmlformats.org/officeDocument/2006/math">
                              <m:r>
                                <a:rPr lang="sk-SK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𝝁</m:t>
                              </m:r>
                              <m:sSup>
                                <m:sSupPr>
                                  <m:ctrlP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sk-SK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𝒎</m:t>
                                  </m:r>
                                </m:e>
                                <m:sup>
                                  <m: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oMath>
                          </a14:m>
                          <a:r>
                            <a:rPr lang="sk-SK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362528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sk-SK" dirty="0" err="1">
                              <a:solidFill>
                                <a:schemeClr val="tx1"/>
                              </a:solidFill>
                            </a:rPr>
                            <a:t>kremené</a:t>
                          </a:r>
                          <a:r>
                            <a:rPr lang="sk-SK" dirty="0">
                              <a:solidFill>
                                <a:schemeClr val="tx1"/>
                              </a:solidFill>
                            </a:rPr>
                            <a:t> sklo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(silica)</a:t>
                          </a:r>
                          <a:endParaRPr lang="sk-SK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dirty="0">
                              <a:solidFill>
                                <a:schemeClr val="tx1"/>
                              </a:solidFill>
                            </a:rPr>
                            <a:t>1.4580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dirty="0">
                              <a:solidFill>
                                <a:schemeClr val="tx1"/>
                              </a:solidFill>
                            </a:rPr>
                            <a:t>0.00354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512315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sk-SK" dirty="0" err="1">
                              <a:solidFill>
                                <a:schemeClr val="tx1"/>
                              </a:solidFill>
                            </a:rPr>
                            <a:t>borosilikátové</a:t>
                          </a:r>
                          <a:r>
                            <a:rPr lang="sk-SK" dirty="0">
                              <a:solidFill>
                                <a:schemeClr val="tx1"/>
                              </a:solidFill>
                            </a:rPr>
                            <a:t> sklo BK7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dirty="0">
                              <a:solidFill>
                                <a:schemeClr val="tx1"/>
                              </a:solidFill>
                            </a:rPr>
                            <a:t>1.5046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dirty="0">
                              <a:solidFill>
                                <a:schemeClr val="tx1"/>
                              </a:solidFill>
                            </a:rPr>
                            <a:t>0.00420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185115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sk-SK" dirty="0">
                              <a:solidFill>
                                <a:schemeClr val="tx1"/>
                              </a:solidFill>
                            </a:rPr>
                            <a:t>tvrdé korunové sklo K5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dirty="0">
                              <a:solidFill>
                                <a:schemeClr val="tx1"/>
                              </a:solidFill>
                            </a:rPr>
                            <a:t>1.5220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dirty="0">
                              <a:solidFill>
                                <a:schemeClr val="tx1"/>
                              </a:solidFill>
                            </a:rPr>
                            <a:t>0.00459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005024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sk-SK" dirty="0">
                              <a:solidFill>
                                <a:schemeClr val="tx1"/>
                              </a:solidFill>
                            </a:rPr>
                            <a:t>báriové korunové sklo BaK4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dirty="0">
                              <a:solidFill>
                                <a:schemeClr val="tx1"/>
                              </a:solidFill>
                            </a:rPr>
                            <a:t>1.5690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dirty="0">
                              <a:solidFill>
                                <a:schemeClr val="tx1"/>
                              </a:solidFill>
                            </a:rPr>
                            <a:t>0.00531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051003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sk-SK" dirty="0">
                              <a:solidFill>
                                <a:schemeClr val="tx1"/>
                              </a:solidFill>
                            </a:rPr>
                            <a:t>báriové pazúrikové sklo BaF10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dirty="0">
                              <a:solidFill>
                                <a:schemeClr val="tx1"/>
                              </a:solidFill>
                            </a:rPr>
                            <a:t>1.6700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dirty="0">
                              <a:solidFill>
                                <a:schemeClr val="tx1"/>
                              </a:solidFill>
                            </a:rPr>
                            <a:t>0.00743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251672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sk-SK" dirty="0">
                              <a:solidFill>
                                <a:schemeClr val="tx1"/>
                              </a:solidFill>
                            </a:rPr>
                            <a:t>husté pazúrikové sklo SF10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dirty="0">
                              <a:solidFill>
                                <a:schemeClr val="tx1"/>
                              </a:solidFill>
                            </a:rPr>
                            <a:t>1.7280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dirty="0">
                              <a:solidFill>
                                <a:schemeClr val="tx1"/>
                              </a:solidFill>
                            </a:rPr>
                            <a:t>0.01342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8567853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8E797122-E7A5-498F-E651-6D516C17C58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41844470"/>
                  </p:ext>
                </p:extLst>
              </p:nvPr>
            </p:nvGraphicFramePr>
            <p:xfrm>
              <a:off x="5015880" y="3284984"/>
              <a:ext cx="6601549" cy="2596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267537">
                      <a:extLst>
                        <a:ext uri="{9D8B030D-6E8A-4147-A177-3AD203B41FA5}">
                          <a16:colId xmlns:a16="http://schemas.microsoft.com/office/drawing/2014/main" val="1259603260"/>
                        </a:ext>
                      </a:extLst>
                    </a:gridCol>
                    <a:gridCol w="1875795">
                      <a:extLst>
                        <a:ext uri="{9D8B030D-6E8A-4147-A177-3AD203B41FA5}">
                          <a16:colId xmlns:a16="http://schemas.microsoft.com/office/drawing/2014/main" val="393521716"/>
                        </a:ext>
                      </a:extLst>
                    </a:gridCol>
                    <a:gridCol w="1458217">
                      <a:extLst>
                        <a:ext uri="{9D8B030D-6E8A-4147-A177-3AD203B41FA5}">
                          <a16:colId xmlns:a16="http://schemas.microsoft.com/office/drawing/2014/main" val="2111682013"/>
                        </a:ext>
                      </a:extLst>
                    </a:gridCol>
                  </a:tblGrid>
                  <a:tr h="371920">
                    <a:tc>
                      <a:txBody>
                        <a:bodyPr/>
                        <a:lstStyle/>
                        <a:p>
                          <a:r>
                            <a:rPr lang="en-GB" dirty="0">
                              <a:solidFill>
                                <a:schemeClr val="tx1"/>
                              </a:solidFill>
                            </a:rPr>
                            <a:t>Mater</a:t>
                          </a:r>
                          <a:r>
                            <a:rPr lang="sk-SK" dirty="0" err="1">
                              <a:solidFill>
                                <a:schemeClr val="tx1"/>
                              </a:solidFill>
                            </a:rPr>
                            <a:t>iál</a:t>
                          </a:r>
                          <a:endParaRPr lang="sk-SK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dirty="0">
                              <a:solidFill>
                                <a:schemeClr val="tx1"/>
                              </a:solidFill>
                            </a:rPr>
                            <a:t>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>
                        <a:blipFill>
                          <a:blip r:embed="rId4"/>
                          <a:stretch>
                            <a:fillRect l="-353975" t="-8197" r="-1674" b="-6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362528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sk-SK" dirty="0" err="1">
                              <a:solidFill>
                                <a:schemeClr val="tx1"/>
                              </a:solidFill>
                            </a:rPr>
                            <a:t>kremené</a:t>
                          </a:r>
                          <a:r>
                            <a:rPr lang="sk-SK" dirty="0">
                              <a:solidFill>
                                <a:schemeClr val="tx1"/>
                              </a:solidFill>
                            </a:rPr>
                            <a:t> sklo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(silica)</a:t>
                          </a:r>
                          <a:endParaRPr lang="sk-SK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dirty="0">
                              <a:solidFill>
                                <a:schemeClr val="tx1"/>
                              </a:solidFill>
                            </a:rPr>
                            <a:t>1.4580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dirty="0">
                              <a:solidFill>
                                <a:schemeClr val="tx1"/>
                              </a:solidFill>
                            </a:rPr>
                            <a:t>0.00354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512315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sk-SK" dirty="0" err="1">
                              <a:solidFill>
                                <a:schemeClr val="tx1"/>
                              </a:solidFill>
                            </a:rPr>
                            <a:t>borosilikátové</a:t>
                          </a:r>
                          <a:r>
                            <a:rPr lang="sk-SK" dirty="0">
                              <a:solidFill>
                                <a:schemeClr val="tx1"/>
                              </a:solidFill>
                            </a:rPr>
                            <a:t> sklo BK7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dirty="0">
                              <a:solidFill>
                                <a:schemeClr val="tx1"/>
                              </a:solidFill>
                            </a:rPr>
                            <a:t>1.5046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dirty="0">
                              <a:solidFill>
                                <a:schemeClr val="tx1"/>
                              </a:solidFill>
                            </a:rPr>
                            <a:t>0.00420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185115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sk-SK" dirty="0">
                              <a:solidFill>
                                <a:schemeClr val="tx1"/>
                              </a:solidFill>
                            </a:rPr>
                            <a:t>tvrdé korunové sklo K5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dirty="0">
                              <a:solidFill>
                                <a:schemeClr val="tx1"/>
                              </a:solidFill>
                            </a:rPr>
                            <a:t>1.5220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dirty="0">
                              <a:solidFill>
                                <a:schemeClr val="tx1"/>
                              </a:solidFill>
                            </a:rPr>
                            <a:t>0.00459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005024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sk-SK" dirty="0">
                              <a:solidFill>
                                <a:schemeClr val="tx1"/>
                              </a:solidFill>
                            </a:rPr>
                            <a:t>báriové korunové sklo BaK4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dirty="0">
                              <a:solidFill>
                                <a:schemeClr val="tx1"/>
                              </a:solidFill>
                            </a:rPr>
                            <a:t>1.5690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dirty="0">
                              <a:solidFill>
                                <a:schemeClr val="tx1"/>
                              </a:solidFill>
                            </a:rPr>
                            <a:t>0.00531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051003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sk-SK" dirty="0">
                              <a:solidFill>
                                <a:schemeClr val="tx1"/>
                              </a:solidFill>
                            </a:rPr>
                            <a:t>báriové pazúrikové sklo BaF10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dirty="0">
                              <a:solidFill>
                                <a:schemeClr val="tx1"/>
                              </a:solidFill>
                            </a:rPr>
                            <a:t>1.6700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dirty="0">
                              <a:solidFill>
                                <a:schemeClr val="tx1"/>
                              </a:solidFill>
                            </a:rPr>
                            <a:t>0.00743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251672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sk-SK" dirty="0">
                              <a:solidFill>
                                <a:schemeClr val="tx1"/>
                              </a:solidFill>
                            </a:rPr>
                            <a:t>husté pazúrikové sklo SF10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dirty="0">
                              <a:solidFill>
                                <a:schemeClr val="tx1"/>
                              </a:solidFill>
                            </a:rPr>
                            <a:t>1.7280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dirty="0">
                              <a:solidFill>
                                <a:schemeClr val="tx1"/>
                              </a:solidFill>
                            </a:rPr>
                            <a:t>0.01342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8567853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64126158"/>
      </p:ext>
    </p:extLst>
  </p:cSld>
  <p:clrMapOvr>
    <a:masterClrMapping/>
  </p:clrMapOvr>
</p:sld>
</file>

<file path=ppt/theme/theme1.xml><?xml version="1.0" encoding="utf-8"?>
<a:theme xmlns:a="http://schemas.openxmlformats.org/drawingml/2006/main" name="101021 FIT Calibri">
  <a:themeElements>
    <a:clrScheme name="a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2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rgbClr val="B9000C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rgbClr val="B9000C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a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T slides 16×9" id="{B10DCA5D-0A2E-4D11-A771-FE5D464E81BA}" vid="{268E7F9B-8975-456B-B851-CF2BEB080965}"/>
    </a:ext>
  </a:extLst>
</a:theme>
</file>

<file path=ppt/theme/theme2.xml><?xml version="1.0" encoding="utf-8"?>
<a:theme xmlns:a="http://schemas.openxmlformats.org/drawingml/2006/main" name="Motiv sady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iv sady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FIT slides 16×9</Template>
  <TotalTime>468</TotalTime>
  <Words>590</Words>
  <Application>Microsoft Office PowerPoint</Application>
  <PresentationFormat>Widescreen</PresentationFormat>
  <Paragraphs>137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Cambria Math</vt:lpstr>
      <vt:lpstr>Century Gothic</vt:lpstr>
      <vt:lpstr>Tahoma</vt:lpstr>
      <vt:lpstr>101021 FIT Calibri</vt:lpstr>
      <vt:lpstr>Aberace čoček Fyzikální optika </vt:lpstr>
      <vt:lpstr>Čo sú to šošovkové aberácie ?</vt:lpstr>
      <vt:lpstr>Monochromatické aberácie</vt:lpstr>
      <vt:lpstr>Monochromatické aberácie</vt:lpstr>
      <vt:lpstr>Monochromatické aberácie</vt:lpstr>
      <vt:lpstr>Monochromatické aberácie</vt:lpstr>
      <vt:lpstr>Monochromatické aberácie</vt:lpstr>
      <vt:lpstr>Monochromatické aberácie</vt:lpstr>
      <vt:lpstr>Chromatická aberácia</vt:lpstr>
      <vt:lpstr>Chromatická aberácia</vt:lpstr>
      <vt:lpstr>Riešenie problému</vt:lpstr>
      <vt:lpstr>Riešenie problému</vt:lpstr>
      <vt:lpstr>Ďakujem za pozornosť!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Kompletní název  obhajované práce</dc:title>
  <dc:creator>Ďurica Peter (230853)</dc:creator>
  <cp:lastModifiedBy>Ďurica Peter (230853)</cp:lastModifiedBy>
  <cp:revision>10</cp:revision>
  <dcterms:created xsi:type="dcterms:W3CDTF">2023-12-06T14:39:32Z</dcterms:created>
  <dcterms:modified xsi:type="dcterms:W3CDTF">2024-04-08T13:58:07Z</dcterms:modified>
</cp:coreProperties>
</file>