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Bree Serif" charset="1" panose="020005030400000200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4970076" y="4700966"/>
            <a:ext cx="8887561" cy="1455338"/>
          </a:xfrm>
          <a:custGeom>
            <a:avLst/>
            <a:gdLst/>
            <a:ahLst/>
            <a:cxnLst/>
            <a:rect r="r" b="b" t="t" l="l"/>
            <a:pathLst>
              <a:path h="1455338" w="8887561">
                <a:moveTo>
                  <a:pt x="0" y="0"/>
                </a:moveTo>
                <a:lnTo>
                  <a:pt x="8887560" y="0"/>
                </a:lnTo>
                <a:lnTo>
                  <a:pt x="8887560" y="1455338"/>
                </a:lnTo>
                <a:lnTo>
                  <a:pt x="0" y="14553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230120" y="895350"/>
            <a:ext cx="9827760" cy="3642707"/>
          </a:xfrm>
          <a:prstGeom prst="rect">
            <a:avLst/>
          </a:prstGeom>
        </p:spPr>
        <p:txBody>
          <a:bodyPr anchor="t" rtlCol="false" tIns="0" lIns="0" bIns="0" rIns="0">
            <a:spAutoFit/>
          </a:bodyPr>
          <a:lstStyle/>
          <a:p>
            <a:pPr algn="ctr">
              <a:lnSpc>
                <a:spcPts val="9745"/>
              </a:lnSpc>
              <a:spcBef>
                <a:spcPct val="0"/>
              </a:spcBef>
            </a:pPr>
            <a:r>
              <a:rPr lang="en-US" sz="6961" spc="682">
                <a:solidFill>
                  <a:srgbClr val="342219"/>
                </a:solidFill>
                <a:latin typeface="Bree Serif"/>
                <a:ea typeface="Bree Serif"/>
                <a:cs typeface="Bree Serif"/>
                <a:sym typeface="Bree Serif"/>
              </a:rPr>
              <a:t>TUGAS AKHIR DASAR SISTEM KOMPUTER</a:t>
            </a:r>
          </a:p>
        </p:txBody>
      </p:sp>
      <p:sp>
        <p:nvSpPr>
          <p:cNvPr name="TextBox 9" id="9"/>
          <p:cNvSpPr txBox="true"/>
          <p:nvPr/>
        </p:nvSpPr>
        <p:spPr>
          <a:xfrm rot="0">
            <a:off x="5733507" y="5067300"/>
            <a:ext cx="7360697" cy="646471"/>
          </a:xfrm>
          <a:prstGeom prst="rect">
            <a:avLst/>
          </a:prstGeom>
        </p:spPr>
        <p:txBody>
          <a:bodyPr anchor="t" rtlCol="false" tIns="0" lIns="0" bIns="0" rIns="0">
            <a:spAutoFit/>
          </a:bodyPr>
          <a:lstStyle/>
          <a:p>
            <a:pPr algn="ctr">
              <a:lnSpc>
                <a:spcPts val="5317"/>
              </a:lnSpc>
              <a:spcBef>
                <a:spcPct val="0"/>
              </a:spcBef>
            </a:pPr>
            <a:r>
              <a:rPr lang="en-US" sz="3798" spc="372">
                <a:solidFill>
                  <a:srgbClr val="342219"/>
                </a:solidFill>
                <a:latin typeface="Bree Serif"/>
                <a:ea typeface="Bree Serif"/>
                <a:cs typeface="Bree Serif"/>
                <a:sym typeface="Bree Serif"/>
              </a:rPr>
              <a:t>PEMESANAN KAMAR HOTEL</a:t>
            </a:r>
          </a:p>
        </p:txBody>
      </p:sp>
      <p:sp>
        <p:nvSpPr>
          <p:cNvPr name="TextBox 10" id="10"/>
          <p:cNvSpPr txBox="true"/>
          <p:nvPr/>
        </p:nvSpPr>
        <p:spPr>
          <a:xfrm rot="0">
            <a:off x="5855945" y="6689704"/>
            <a:ext cx="7238260" cy="1979971"/>
          </a:xfrm>
          <a:prstGeom prst="rect">
            <a:avLst/>
          </a:prstGeom>
        </p:spPr>
        <p:txBody>
          <a:bodyPr anchor="t" rtlCol="false" tIns="0" lIns="0" bIns="0" rIns="0">
            <a:spAutoFit/>
          </a:bodyPr>
          <a:lstStyle/>
          <a:p>
            <a:pPr algn="l">
              <a:lnSpc>
                <a:spcPts val="5317"/>
              </a:lnSpc>
            </a:pPr>
            <a:r>
              <a:rPr lang="en-US" sz="3798" spc="372">
                <a:solidFill>
                  <a:srgbClr val="342219"/>
                </a:solidFill>
                <a:latin typeface="Bree Serif"/>
                <a:ea typeface="Bree Serif"/>
                <a:cs typeface="Bree Serif"/>
                <a:sym typeface="Bree Serif"/>
              </a:rPr>
              <a:t>NAMA  : FUTHIA NANDA A.</a:t>
            </a:r>
          </a:p>
          <a:p>
            <a:pPr algn="l">
              <a:lnSpc>
                <a:spcPts val="5317"/>
              </a:lnSpc>
            </a:pPr>
            <a:r>
              <a:rPr lang="en-US" sz="3798" spc="372">
                <a:solidFill>
                  <a:srgbClr val="342219"/>
                </a:solidFill>
                <a:latin typeface="Bree Serif"/>
                <a:ea typeface="Bree Serif"/>
                <a:cs typeface="Bree Serif"/>
                <a:sym typeface="Bree Serif"/>
              </a:rPr>
              <a:t>NIM      : 2400018109</a:t>
            </a:r>
          </a:p>
          <a:p>
            <a:pPr algn="l">
              <a:lnSpc>
                <a:spcPts val="5317"/>
              </a:lnSpc>
              <a:spcBef>
                <a:spcPct val="0"/>
              </a:spcBef>
            </a:pPr>
            <a:r>
              <a:rPr lang="en-US" sz="3798" spc="372">
                <a:solidFill>
                  <a:srgbClr val="342219"/>
                </a:solidFill>
                <a:latin typeface="Bree Serif"/>
                <a:ea typeface="Bree Serif"/>
                <a:cs typeface="Bree Serif"/>
                <a:sym typeface="Bree Serif"/>
              </a:rPr>
              <a:t>KELAS  : 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2122793" y="-3244734"/>
            <a:ext cx="7865008" cy="9635538"/>
          </a:xfrm>
          <a:custGeom>
            <a:avLst/>
            <a:gdLst/>
            <a:ahLst/>
            <a:cxnLst/>
            <a:rect r="r" b="b" t="t" l="l"/>
            <a:pathLst>
              <a:path h="9635538" w="7865008">
                <a:moveTo>
                  <a:pt x="0" y="0"/>
                </a:moveTo>
                <a:lnTo>
                  <a:pt x="7865007" y="0"/>
                </a:lnTo>
                <a:lnTo>
                  <a:pt x="7865007" y="9635538"/>
                </a:lnTo>
                <a:lnTo>
                  <a:pt x="0" y="9635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6919829" y="1266717"/>
            <a:ext cx="5652095"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Kode Program</a:t>
            </a:r>
          </a:p>
        </p:txBody>
      </p:sp>
      <p:sp>
        <p:nvSpPr>
          <p:cNvPr name="TextBox 8" id="8"/>
          <p:cNvSpPr txBox="true"/>
          <p:nvPr/>
        </p:nvSpPr>
        <p:spPr>
          <a:xfrm rot="0">
            <a:off x="2953756" y="2162702"/>
            <a:ext cx="10024645" cy="6606605"/>
          </a:xfrm>
          <a:prstGeom prst="rect">
            <a:avLst/>
          </a:prstGeom>
        </p:spPr>
        <p:txBody>
          <a:bodyPr anchor="t" rtlCol="false" tIns="0" lIns="0" bIns="0" rIns="0">
            <a:spAutoFit/>
          </a:bodyPr>
          <a:lstStyle/>
          <a:p>
            <a:pPr algn="l">
              <a:lnSpc>
                <a:spcPts val="3749"/>
              </a:lnSpc>
            </a:pPr>
            <a:r>
              <a:rPr lang="en-US" sz="2678">
                <a:solidFill>
                  <a:srgbClr val="000000"/>
                </a:solidFill>
                <a:latin typeface="Bree Serif"/>
                <a:ea typeface="Bree Serif"/>
                <a:cs typeface="Bree Serif"/>
                <a:sym typeface="Bree Serif"/>
              </a:rPr>
              <a:t>org 100h</a:t>
            </a:r>
          </a:p>
          <a:p>
            <a:pPr algn="l">
              <a:lnSpc>
                <a:spcPts val="3749"/>
              </a:lnSpc>
            </a:pPr>
          </a:p>
          <a:p>
            <a:pPr algn="l">
              <a:lnSpc>
                <a:spcPts val="3749"/>
              </a:lnSpc>
            </a:pPr>
            <a:r>
              <a:rPr lang="en-US" sz="2678">
                <a:solidFill>
                  <a:srgbClr val="000000"/>
                </a:solidFill>
                <a:latin typeface="Bree Serif"/>
                <a:ea typeface="Bree Serif"/>
                <a:cs typeface="Bree Serif"/>
                <a:sym typeface="Bree Serif"/>
              </a:rPr>
              <a:t>.model small</a:t>
            </a:r>
          </a:p>
          <a:p>
            <a:pPr algn="l">
              <a:lnSpc>
                <a:spcPts val="3749"/>
              </a:lnSpc>
            </a:pPr>
            <a:r>
              <a:rPr lang="en-US" sz="2678">
                <a:solidFill>
                  <a:srgbClr val="000000"/>
                </a:solidFill>
                <a:latin typeface="Bree Serif"/>
                <a:ea typeface="Bree Serif"/>
                <a:cs typeface="Bree Serif"/>
                <a:sym typeface="Bree Serif"/>
              </a:rPr>
              <a:t>.code</a:t>
            </a:r>
          </a:p>
          <a:p>
            <a:pPr algn="l">
              <a:lnSpc>
                <a:spcPts val="3749"/>
              </a:lnSpc>
            </a:pPr>
            <a:r>
              <a:rPr lang="en-US" sz="2678">
                <a:solidFill>
                  <a:srgbClr val="000000"/>
                </a:solidFill>
                <a:latin typeface="Bree Serif"/>
                <a:ea typeface="Bree Serif"/>
                <a:cs typeface="Bree Serif"/>
                <a:sym typeface="Bree Serif"/>
              </a:rPr>
              <a:t>org 100h </a:t>
            </a:r>
          </a:p>
          <a:p>
            <a:pPr algn="l">
              <a:lnSpc>
                <a:spcPts val="3749"/>
              </a:lnSpc>
            </a:pPr>
          </a:p>
          <a:p>
            <a:pPr algn="l">
              <a:lnSpc>
                <a:spcPts val="3749"/>
              </a:lnSpc>
            </a:pPr>
            <a:r>
              <a:rPr lang="en-US" sz="2678">
                <a:solidFill>
                  <a:srgbClr val="000000"/>
                </a:solidFill>
                <a:latin typeface="Bree Serif"/>
                <a:ea typeface="Bree Serif"/>
                <a:cs typeface="Bree Serif"/>
                <a:sym typeface="Bree Serif"/>
              </a:rPr>
              <a:t>   start:</a:t>
            </a:r>
          </a:p>
          <a:p>
            <a:pPr algn="l">
              <a:lnSpc>
                <a:spcPts val="3749"/>
              </a:lnSpc>
            </a:pPr>
            <a:r>
              <a:rPr lang="en-US" sz="2678">
                <a:solidFill>
                  <a:srgbClr val="000000"/>
                </a:solidFill>
                <a:latin typeface="Bree Serif"/>
                <a:ea typeface="Bree Serif"/>
                <a:cs typeface="Bree Serif"/>
                <a:sym typeface="Bree Serif"/>
              </a:rPr>
              <a:t>       jmp mulai </a:t>
            </a:r>
          </a:p>
          <a:p>
            <a:pPr algn="l">
              <a:lnSpc>
                <a:spcPts val="3749"/>
              </a:lnSpc>
            </a:pPr>
            <a:r>
              <a:rPr lang="en-US" sz="2678">
                <a:solidFill>
                  <a:srgbClr val="000000"/>
                </a:solidFill>
                <a:latin typeface="Bree Serif"/>
                <a:ea typeface="Bree Serif"/>
                <a:cs typeface="Bree Serif"/>
                <a:sym typeface="Bree Serif"/>
              </a:rPr>
              <a:t>        </a:t>
            </a:r>
          </a:p>
          <a:p>
            <a:pPr algn="l">
              <a:lnSpc>
                <a:spcPts val="3749"/>
              </a:lnSpc>
            </a:pPr>
            <a:r>
              <a:rPr lang="en-US" sz="2678">
                <a:solidFill>
                  <a:srgbClr val="000000"/>
                </a:solidFill>
                <a:latin typeface="Bree Serif"/>
                <a:ea typeface="Bree Serif"/>
                <a:cs typeface="Bree Serif"/>
                <a:sym typeface="Bree Serif"/>
              </a:rPr>
              <a:t>      nama          db 13,10,' Nama Anda  : $'</a:t>
            </a:r>
          </a:p>
          <a:p>
            <a:pPr algn="l">
              <a:lnSpc>
                <a:spcPts val="3749"/>
              </a:lnSpc>
            </a:pPr>
            <a:r>
              <a:rPr lang="en-US" sz="2678">
                <a:solidFill>
                  <a:srgbClr val="000000"/>
                </a:solidFill>
                <a:latin typeface="Bree Serif"/>
                <a:ea typeface="Bree Serif"/>
                <a:cs typeface="Bree Serif"/>
                <a:sym typeface="Bree Serif"/>
              </a:rPr>
              <a:t>      lanjut        db 13,10,'LANJUT TEKAN (Y) = $'</a:t>
            </a:r>
          </a:p>
          <a:p>
            <a:pPr algn="l">
              <a:lnSpc>
                <a:spcPts val="3749"/>
              </a:lnSpc>
            </a:pPr>
            <a:r>
              <a:rPr lang="en-US" sz="2678">
                <a:solidFill>
                  <a:srgbClr val="000000"/>
                </a:solidFill>
                <a:latin typeface="Bree Serif"/>
                <a:ea typeface="Bree Serif"/>
                <a:cs typeface="Bree Serif"/>
                <a:sym typeface="Bree Serif"/>
              </a:rPr>
              <a:t>      tampung_nama  db 30,?,30 dup(?) </a:t>
            </a:r>
          </a:p>
          <a:p>
            <a:pPr algn="l">
              <a:lnSpc>
                <a:spcPts val="3749"/>
              </a:lnSpc>
            </a:pPr>
            <a:r>
              <a:rPr lang="en-US" sz="2678">
                <a:solidFill>
                  <a:srgbClr val="000000"/>
                </a:solidFill>
                <a:latin typeface="Bree Serif"/>
                <a:ea typeface="Bree Serif"/>
                <a:cs typeface="Bree Serif"/>
                <a:sym typeface="Bree Serif"/>
              </a:rPr>
              <a:t>      masukkan      db 13,10,'Masukkan Pilihan Kamar: $'</a:t>
            </a:r>
          </a:p>
          <a:p>
            <a:pPr algn="l">
              <a:lnSpc>
                <a:spcPts val="374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4463745" y="1364437"/>
            <a:ext cx="7645710" cy="7529552"/>
          </a:xfrm>
          <a:prstGeom prst="rect">
            <a:avLst/>
          </a:prstGeom>
        </p:spPr>
        <p:txBody>
          <a:bodyPr anchor="t" rtlCol="false" tIns="0" lIns="0" bIns="0" rIns="0">
            <a:spAutoFit/>
          </a:bodyPr>
          <a:lstStyle/>
          <a:p>
            <a:pPr algn="l">
              <a:lnSpc>
                <a:spcPts val="2485"/>
              </a:lnSpc>
            </a:pPr>
            <a:r>
              <a:rPr lang="en-US" sz="1775">
                <a:solidFill>
                  <a:srgbClr val="000000"/>
                </a:solidFill>
                <a:latin typeface="Bree Serif"/>
                <a:ea typeface="Bree Serif"/>
                <a:cs typeface="Bree Serif"/>
                <a:sym typeface="Bree Serif"/>
              </a:rPr>
              <a:t>     </a:t>
            </a:r>
          </a:p>
          <a:p>
            <a:pPr algn="l">
              <a:lnSpc>
                <a:spcPts val="2485"/>
              </a:lnSpc>
            </a:pPr>
            <a:r>
              <a:rPr lang="en-US" sz="1775">
                <a:solidFill>
                  <a:srgbClr val="000000"/>
                </a:solidFill>
                <a:latin typeface="Bree Serif"/>
                <a:ea typeface="Bree Serif"/>
                <a:cs typeface="Bree Serif"/>
                <a:sym typeface="Bree Serif"/>
              </a:rPr>
              <a:t>daftar db 13,10,’ ___________________________________________’</a:t>
            </a:r>
          </a:p>
          <a:p>
            <a:pPr algn="l">
              <a:lnSpc>
                <a:spcPts val="2485"/>
              </a:lnSpc>
            </a:pPr>
            <a:r>
              <a:rPr lang="en-US" sz="1775">
                <a:solidFill>
                  <a:srgbClr val="000000"/>
                </a:solidFill>
                <a:latin typeface="Bree Serif"/>
                <a:ea typeface="Bree Serif"/>
                <a:cs typeface="Bree Serif"/>
                <a:sym typeface="Bree Serif"/>
              </a:rPr>
              <a:t>      db 13,10,’                                           ‘</a:t>
            </a:r>
          </a:p>
          <a:p>
            <a:pPr algn="l">
              <a:lnSpc>
                <a:spcPts val="2485"/>
              </a:lnSpc>
            </a:pPr>
            <a:r>
              <a:rPr lang="en-US" sz="1775">
                <a:solidFill>
                  <a:srgbClr val="000000"/>
                </a:solidFill>
                <a:latin typeface="Bree Serif"/>
                <a:ea typeface="Bree Serif"/>
                <a:cs typeface="Bree Serif"/>
                <a:sym typeface="Bree Serif"/>
              </a:rPr>
              <a:t>      db 13,10,’ +***     DAFTAR PESAN KAMAR HOTEL    ***+’</a:t>
            </a:r>
          </a:p>
          <a:p>
            <a:pPr algn="l">
              <a:lnSpc>
                <a:spcPts val="2485"/>
              </a:lnSpc>
            </a:pPr>
            <a:r>
              <a:rPr lang="en-US" sz="1775">
                <a:solidFill>
                  <a:srgbClr val="000000"/>
                </a:solidFill>
                <a:latin typeface="Bree Serif"/>
                <a:ea typeface="Bree Serif"/>
                <a:cs typeface="Bree Serif"/>
                <a:sym typeface="Bree Serif"/>
              </a:rPr>
              <a:t>      db 13,10,’ ___________________________________________’</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NO|          TIPE KAMAR               #’</a:t>
            </a:r>
          </a:p>
          <a:p>
            <a:pPr algn="l">
              <a:lnSpc>
                <a:spcPts val="2485"/>
              </a:lnSpc>
            </a:pPr>
            <a:r>
              <a:rPr lang="en-US" sz="1775">
                <a:solidFill>
                  <a:srgbClr val="000000"/>
                </a:solidFill>
                <a:latin typeface="Bree Serif"/>
                <a:ea typeface="Bree Serif"/>
                <a:cs typeface="Bree Serif"/>
                <a:sym typeface="Bree Serif"/>
              </a:rPr>
              <a:t>      db 13,10,’ #_________________________________________#’ </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1.| SINGEL ROOM – Rp.250.000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 </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2.| DELUXE ROOM – Rp.370.000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3.| SUITE ROOM – Rp.520.000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4.| FAMILY ROOM – Rp.780.000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5.| PRESIDENTIAL SUITE – Rp.1.400.000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a:t>
            </a:r>
          </a:p>
          <a:p>
            <a:pPr algn="l">
              <a:lnSpc>
                <a:spcPts val="2485"/>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536774" y="1143291"/>
            <a:ext cx="7607226" cy="8115009"/>
          </a:xfrm>
          <a:prstGeom prst="rect">
            <a:avLst/>
          </a:prstGeom>
        </p:spPr>
        <p:txBody>
          <a:bodyPr anchor="t" rtlCol="false" tIns="0" lIns="0" bIns="0" rIns="0">
            <a:spAutoFit/>
          </a:bodyPr>
          <a:lstStyle/>
          <a:p>
            <a:pPr algn="l">
              <a:lnSpc>
                <a:spcPts val="2927"/>
              </a:lnSpc>
            </a:pPr>
            <a:r>
              <a:rPr lang="en-US" sz="2091">
                <a:solidFill>
                  <a:srgbClr val="000000"/>
                </a:solidFill>
                <a:latin typeface="Bree Serif"/>
                <a:ea typeface="Bree Serif"/>
                <a:cs typeface="Bree Serif"/>
                <a:sym typeface="Bree Serif"/>
              </a:rPr>
              <a:t>   mulai:                                 </a:t>
            </a:r>
          </a:p>
          <a:p>
            <a:pPr algn="l">
              <a:lnSpc>
                <a:spcPts val="2927"/>
              </a:lnSpc>
            </a:pPr>
            <a:r>
              <a:rPr lang="en-US" sz="2091">
                <a:solidFill>
                  <a:srgbClr val="000000"/>
                </a:solidFill>
                <a:latin typeface="Bree Serif"/>
                <a:ea typeface="Bree Serif"/>
                <a:cs typeface="Bree Serif"/>
                <a:sym typeface="Bree Serif"/>
              </a:rPr>
              <a:t>       mov ah,09h</a:t>
            </a:r>
          </a:p>
          <a:p>
            <a:pPr algn="l">
              <a:lnSpc>
                <a:spcPts val="2927"/>
              </a:lnSpc>
            </a:pPr>
            <a:r>
              <a:rPr lang="en-US" sz="2091">
                <a:solidFill>
                  <a:srgbClr val="000000"/>
                </a:solidFill>
                <a:latin typeface="Bree Serif"/>
                <a:ea typeface="Bree Serif"/>
                <a:cs typeface="Bree Serif"/>
                <a:sym typeface="Bree Serif"/>
              </a:rPr>
              <a:t>       lea dx,nama</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mov ah,0ah</a:t>
            </a:r>
          </a:p>
          <a:p>
            <a:pPr algn="l">
              <a:lnSpc>
                <a:spcPts val="2927"/>
              </a:lnSpc>
            </a:pPr>
            <a:r>
              <a:rPr lang="en-US" sz="2091">
                <a:solidFill>
                  <a:srgbClr val="000000"/>
                </a:solidFill>
                <a:latin typeface="Bree Serif"/>
                <a:ea typeface="Bree Serif"/>
                <a:cs typeface="Bree Serif"/>
                <a:sym typeface="Bree Serif"/>
              </a:rPr>
              <a:t>       lea dx,tampung_nama</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push dx</a:t>
            </a:r>
          </a:p>
          <a:p>
            <a:pPr algn="l">
              <a:lnSpc>
                <a:spcPts val="2927"/>
              </a:lnSpc>
            </a:pPr>
          </a:p>
          <a:p>
            <a:pPr algn="l">
              <a:lnSpc>
                <a:spcPts val="2927"/>
              </a:lnSpc>
            </a:pPr>
            <a:r>
              <a:rPr lang="en-US" sz="2091">
                <a:solidFill>
                  <a:srgbClr val="000000"/>
                </a:solidFill>
                <a:latin typeface="Bree Serif"/>
                <a:ea typeface="Bree Serif"/>
                <a:cs typeface="Bree Serif"/>
                <a:sym typeface="Bree Serif"/>
              </a:rPr>
              <a:t>       mov ah,09h</a:t>
            </a:r>
          </a:p>
          <a:p>
            <a:pPr algn="l">
              <a:lnSpc>
                <a:spcPts val="2927"/>
              </a:lnSpc>
            </a:pPr>
            <a:r>
              <a:rPr lang="en-US" sz="2091">
                <a:solidFill>
                  <a:srgbClr val="000000"/>
                </a:solidFill>
                <a:latin typeface="Bree Serif"/>
                <a:ea typeface="Bree Serif"/>
                <a:cs typeface="Bree Serif"/>
                <a:sym typeface="Bree Serif"/>
              </a:rPr>
              <a:t>           mov dx,offset daftar</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mov ah,09h</a:t>
            </a:r>
          </a:p>
          <a:p>
            <a:pPr algn="l">
              <a:lnSpc>
                <a:spcPts val="2927"/>
              </a:lnSpc>
            </a:pPr>
            <a:r>
              <a:rPr lang="en-US" sz="2091">
                <a:solidFill>
                  <a:srgbClr val="000000"/>
                </a:solidFill>
                <a:latin typeface="Bree Serif"/>
                <a:ea typeface="Bree Serif"/>
                <a:cs typeface="Bree Serif"/>
                <a:sym typeface="Bree Serif"/>
              </a:rPr>
              <a:t>           mov dx,offset lanjut</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mov ah,01h</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cmp al,'y'</a:t>
            </a:r>
          </a:p>
          <a:p>
            <a:pPr algn="l">
              <a:lnSpc>
                <a:spcPts val="2927"/>
              </a:lnSpc>
            </a:pPr>
            <a:r>
              <a:rPr lang="en-US" sz="2091">
                <a:solidFill>
                  <a:srgbClr val="000000"/>
                </a:solidFill>
                <a:latin typeface="Bree Serif"/>
                <a:ea typeface="Bree Serif"/>
                <a:cs typeface="Bree Serif"/>
                <a:sym typeface="Bree Serif"/>
              </a:rPr>
              <a:t>           jmp proses</a:t>
            </a:r>
          </a:p>
          <a:p>
            <a:pPr algn="l">
              <a:lnSpc>
                <a:spcPts val="2927"/>
              </a:lnSpc>
            </a:pPr>
            <a:r>
              <a:rPr lang="en-US" sz="2091">
                <a:solidFill>
                  <a:srgbClr val="000000"/>
                </a:solidFill>
                <a:latin typeface="Bree Serif"/>
                <a:ea typeface="Bree Serif"/>
                <a:cs typeface="Bree Serif"/>
                <a:sym typeface="Bree Serif"/>
              </a:rPr>
              <a:t>           jne error_msg</a:t>
            </a:r>
          </a:p>
          <a:p>
            <a:pPr algn="l">
              <a:lnSpc>
                <a:spcPts val="2927"/>
              </a:lnSpc>
            </a:pPr>
          </a:p>
          <a:p>
            <a:pPr algn="l">
              <a:lnSpc>
                <a:spcPts val="2927"/>
              </a:lnSpc>
            </a:pPr>
          </a:p>
        </p:txBody>
      </p:sp>
      <p:sp>
        <p:nvSpPr>
          <p:cNvPr name="TextBox 8" id="8"/>
          <p:cNvSpPr txBox="true"/>
          <p:nvPr/>
        </p:nvSpPr>
        <p:spPr>
          <a:xfrm rot="0">
            <a:off x="10582487" y="1081233"/>
            <a:ext cx="6676813" cy="8095959"/>
          </a:xfrm>
          <a:prstGeom prst="rect">
            <a:avLst/>
          </a:prstGeom>
        </p:spPr>
        <p:txBody>
          <a:bodyPr anchor="t" rtlCol="false" tIns="0" lIns="0" bIns="0" rIns="0">
            <a:spAutoFit/>
          </a:bodyPr>
          <a:lstStyle/>
          <a:p>
            <a:pPr algn="l">
              <a:lnSpc>
                <a:spcPts val="2382"/>
              </a:lnSpc>
            </a:pPr>
            <a:r>
              <a:rPr lang="en-US" sz="1702">
                <a:solidFill>
                  <a:srgbClr val="000000"/>
                </a:solidFill>
                <a:latin typeface="Bree Serif"/>
                <a:ea typeface="Bree Serif"/>
                <a:cs typeface="Bree Serif"/>
                <a:sym typeface="Bree Serif"/>
              </a:rPr>
              <a:t>error_msg:</a:t>
            </a:r>
          </a:p>
          <a:p>
            <a:pPr algn="l">
              <a:lnSpc>
                <a:spcPts val="2382"/>
              </a:lnSpc>
            </a:pPr>
            <a:r>
              <a:rPr lang="en-US" sz="1702">
                <a:solidFill>
                  <a:srgbClr val="000000"/>
                </a:solidFill>
                <a:latin typeface="Bree Serif"/>
                <a:ea typeface="Bree Serif"/>
                <a:cs typeface="Bree Serif"/>
                <a:sym typeface="Bree Serif"/>
              </a:rPr>
              <a:t>       mov ah,09h</a:t>
            </a:r>
          </a:p>
          <a:p>
            <a:pPr algn="l">
              <a:lnSpc>
                <a:spcPts val="2382"/>
              </a:lnSpc>
            </a:pPr>
            <a:r>
              <a:rPr lang="en-US" sz="1702">
                <a:solidFill>
                  <a:srgbClr val="000000"/>
                </a:solidFill>
                <a:latin typeface="Bree Serif"/>
                <a:ea typeface="Bree Serif"/>
                <a:cs typeface="Bree Serif"/>
                <a:sym typeface="Bree Serif"/>
              </a:rPr>
              <a:t>       mov dx,offset error_msg</a:t>
            </a:r>
          </a:p>
          <a:p>
            <a:pPr algn="l">
              <a:lnSpc>
                <a:spcPts val="2382"/>
              </a:lnSpc>
            </a:pPr>
            <a:r>
              <a:rPr lang="en-US" sz="1702">
                <a:solidFill>
                  <a:srgbClr val="000000"/>
                </a:solidFill>
                <a:latin typeface="Bree Serif"/>
                <a:ea typeface="Bree Serif"/>
                <a:cs typeface="Bree Serif"/>
                <a:sym typeface="Bree Serif"/>
              </a:rPr>
              <a:t>       int 21h</a:t>
            </a:r>
          </a:p>
          <a:p>
            <a:pPr algn="l">
              <a:lnSpc>
                <a:spcPts val="2382"/>
              </a:lnSpc>
            </a:pPr>
            <a:r>
              <a:rPr lang="en-US" sz="1702">
                <a:solidFill>
                  <a:srgbClr val="000000"/>
                </a:solidFill>
                <a:latin typeface="Bree Serif"/>
                <a:ea typeface="Bree Serif"/>
                <a:cs typeface="Bree Serif"/>
                <a:sym typeface="Bree Serif"/>
              </a:rPr>
              <a:t>       int 20h</a:t>
            </a:r>
          </a:p>
          <a:p>
            <a:pPr algn="l">
              <a:lnSpc>
                <a:spcPts val="2382"/>
              </a:lnSpc>
            </a:pPr>
            <a:r>
              <a:rPr lang="en-US" sz="1702">
                <a:solidFill>
                  <a:srgbClr val="000000"/>
                </a:solidFill>
                <a:latin typeface="Bree Serif"/>
                <a:ea typeface="Bree Serif"/>
                <a:cs typeface="Bree Serif"/>
                <a:sym typeface="Bree Serif"/>
              </a:rPr>
              <a:t>proses:</a:t>
            </a:r>
          </a:p>
          <a:p>
            <a:pPr algn="l">
              <a:lnSpc>
                <a:spcPts val="2382"/>
              </a:lnSpc>
            </a:pPr>
            <a:r>
              <a:rPr lang="en-US" sz="1702">
                <a:solidFill>
                  <a:srgbClr val="000000"/>
                </a:solidFill>
                <a:latin typeface="Bree Serif"/>
                <a:ea typeface="Bree Serif"/>
                <a:cs typeface="Bree Serif"/>
                <a:sym typeface="Bree Serif"/>
              </a:rPr>
              <a:t>       mov ah,09h</a:t>
            </a:r>
          </a:p>
          <a:p>
            <a:pPr algn="l">
              <a:lnSpc>
                <a:spcPts val="2382"/>
              </a:lnSpc>
            </a:pPr>
            <a:r>
              <a:rPr lang="en-US" sz="1702">
                <a:solidFill>
                  <a:srgbClr val="000000"/>
                </a:solidFill>
                <a:latin typeface="Bree Serif"/>
                <a:ea typeface="Bree Serif"/>
                <a:cs typeface="Bree Serif"/>
                <a:sym typeface="Bree Serif"/>
              </a:rPr>
              <a:t>       mov dx,offset masukkan </a:t>
            </a:r>
          </a:p>
          <a:p>
            <a:pPr algn="l">
              <a:lnSpc>
                <a:spcPts val="2382"/>
              </a:lnSpc>
            </a:pPr>
            <a:r>
              <a:rPr lang="en-US" sz="1702">
                <a:solidFill>
                  <a:srgbClr val="000000"/>
                </a:solidFill>
                <a:latin typeface="Bree Serif"/>
                <a:ea typeface="Bree Serif"/>
                <a:cs typeface="Bree Serif"/>
                <a:sym typeface="Bree Serif"/>
              </a:rPr>
              <a:t>       int 21h</a:t>
            </a:r>
          </a:p>
          <a:p>
            <a:pPr algn="l">
              <a:lnSpc>
                <a:spcPts val="2382"/>
              </a:lnSpc>
            </a:pPr>
            <a:r>
              <a:rPr lang="en-US" sz="1702">
                <a:solidFill>
                  <a:srgbClr val="000000"/>
                </a:solidFill>
                <a:latin typeface="Bree Serif"/>
                <a:ea typeface="Bree Serif"/>
                <a:cs typeface="Bree Serif"/>
                <a:sym typeface="Bree Serif"/>
              </a:rPr>
              <a:t>       mov ah,01</a:t>
            </a:r>
          </a:p>
          <a:p>
            <a:pPr algn="l">
              <a:lnSpc>
                <a:spcPts val="2382"/>
              </a:lnSpc>
            </a:pPr>
            <a:r>
              <a:rPr lang="en-US" sz="1702">
                <a:solidFill>
                  <a:srgbClr val="000000"/>
                </a:solidFill>
                <a:latin typeface="Bree Serif"/>
                <a:ea typeface="Bree Serif"/>
                <a:cs typeface="Bree Serif"/>
                <a:sym typeface="Bree Serif"/>
              </a:rPr>
              <a:t>       int 21h</a:t>
            </a:r>
          </a:p>
          <a:p>
            <a:pPr algn="l">
              <a:lnSpc>
                <a:spcPts val="2382"/>
              </a:lnSpc>
            </a:pPr>
            <a:r>
              <a:rPr lang="en-US" sz="1702">
                <a:solidFill>
                  <a:srgbClr val="000000"/>
                </a:solidFill>
                <a:latin typeface="Bree Serif"/>
                <a:ea typeface="Bree Serif"/>
                <a:cs typeface="Bree Serif"/>
                <a:sym typeface="Bree Serif"/>
              </a:rPr>
              <a:t>       mov bh,al</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al,'1'</a:t>
            </a:r>
          </a:p>
          <a:p>
            <a:pPr algn="l">
              <a:lnSpc>
                <a:spcPts val="2382"/>
              </a:lnSpc>
            </a:pPr>
            <a:r>
              <a:rPr lang="en-US" sz="1702">
                <a:solidFill>
                  <a:srgbClr val="000000"/>
                </a:solidFill>
                <a:latin typeface="Bree Serif"/>
                <a:ea typeface="Bree Serif"/>
                <a:cs typeface="Bree Serif"/>
                <a:sym typeface="Bree Serif"/>
              </a:rPr>
              <a:t>       je hasil1</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al,'2'</a:t>
            </a:r>
          </a:p>
          <a:p>
            <a:pPr algn="l">
              <a:lnSpc>
                <a:spcPts val="2382"/>
              </a:lnSpc>
            </a:pPr>
            <a:r>
              <a:rPr lang="en-US" sz="1702">
                <a:solidFill>
                  <a:srgbClr val="000000"/>
                </a:solidFill>
                <a:latin typeface="Bree Serif"/>
                <a:ea typeface="Bree Serif"/>
                <a:cs typeface="Bree Serif"/>
                <a:sym typeface="Bree Serif"/>
              </a:rPr>
              <a:t>       je hasil2</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al,'3'</a:t>
            </a:r>
          </a:p>
          <a:p>
            <a:pPr algn="l">
              <a:lnSpc>
                <a:spcPts val="2382"/>
              </a:lnSpc>
            </a:pPr>
            <a:r>
              <a:rPr lang="en-US" sz="1702">
                <a:solidFill>
                  <a:srgbClr val="000000"/>
                </a:solidFill>
                <a:latin typeface="Bree Serif"/>
                <a:ea typeface="Bree Serif"/>
                <a:cs typeface="Bree Serif"/>
                <a:sym typeface="Bree Serif"/>
              </a:rPr>
              <a:t>       je hasil3</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al,'4'</a:t>
            </a:r>
          </a:p>
          <a:p>
            <a:pPr algn="l">
              <a:lnSpc>
                <a:spcPts val="2382"/>
              </a:lnSpc>
            </a:pPr>
            <a:r>
              <a:rPr lang="en-US" sz="1702">
                <a:solidFill>
                  <a:srgbClr val="000000"/>
                </a:solidFill>
                <a:latin typeface="Bree Serif"/>
                <a:ea typeface="Bree Serif"/>
                <a:cs typeface="Bree Serif"/>
                <a:sym typeface="Bree Serif"/>
              </a:rPr>
              <a:t>       je hasil4</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al,'5'</a:t>
            </a:r>
          </a:p>
          <a:p>
            <a:pPr algn="l">
              <a:lnSpc>
                <a:spcPts val="2382"/>
              </a:lnSpc>
            </a:pPr>
            <a:r>
              <a:rPr lang="en-US" sz="1702">
                <a:solidFill>
                  <a:srgbClr val="000000"/>
                </a:solidFill>
                <a:latin typeface="Bree Serif"/>
                <a:ea typeface="Bree Serif"/>
                <a:cs typeface="Bree Serif"/>
                <a:sym typeface="Bree Serif"/>
              </a:rPr>
              <a:t>       je hasil5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86454"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236273" y="1473737"/>
            <a:ext cx="8867912" cy="7687094"/>
          </a:xfrm>
          <a:prstGeom prst="rect">
            <a:avLst/>
          </a:prstGeom>
        </p:spPr>
        <p:txBody>
          <a:bodyPr anchor="t" rtlCol="false" tIns="0" lIns="0" bIns="0" rIns="0">
            <a:spAutoFit/>
          </a:bodyPr>
          <a:lstStyle/>
          <a:p>
            <a:pPr algn="l">
              <a:lnSpc>
                <a:spcPts val="3595"/>
              </a:lnSpc>
            </a:pPr>
            <a:r>
              <a:rPr lang="en-US" sz="2567">
                <a:solidFill>
                  <a:srgbClr val="000000"/>
                </a:solidFill>
                <a:latin typeface="Bree Serif"/>
                <a:ea typeface="Bree Serif"/>
                <a:cs typeface="Bree Serif"/>
                <a:sym typeface="Bree Serif"/>
              </a:rPr>
              <a:t>hasil1:</a:t>
            </a:r>
          </a:p>
          <a:p>
            <a:pPr algn="l">
              <a:lnSpc>
                <a:spcPts val="3595"/>
              </a:lnSpc>
            </a:pPr>
            <a:r>
              <a:rPr lang="en-US" sz="2567">
                <a:solidFill>
                  <a:srgbClr val="000000"/>
                </a:solidFill>
                <a:latin typeface="Bree Serif"/>
                <a:ea typeface="Bree Serif"/>
                <a:cs typeface="Bree Serif"/>
                <a:sym typeface="Bree Serif"/>
              </a:rPr>
              <a:t>           mov ah,09h</a:t>
            </a:r>
          </a:p>
          <a:p>
            <a:pPr algn="l">
              <a:lnSpc>
                <a:spcPts val="3595"/>
              </a:lnSpc>
            </a:pPr>
            <a:r>
              <a:rPr lang="en-US" sz="2567">
                <a:solidFill>
                  <a:srgbClr val="000000"/>
                </a:solidFill>
                <a:latin typeface="Bree Serif"/>
                <a:ea typeface="Bree Serif"/>
                <a:cs typeface="Bree Serif"/>
                <a:sym typeface="Bree Serif"/>
              </a:rPr>
              <a:t>           lea dx,teks1</a:t>
            </a:r>
          </a:p>
          <a:p>
            <a:pPr algn="l">
              <a:lnSpc>
                <a:spcPts val="3595"/>
              </a:lnSpc>
            </a:pPr>
            <a:r>
              <a:rPr lang="en-US" sz="2567">
                <a:solidFill>
                  <a:srgbClr val="000000"/>
                </a:solidFill>
                <a:latin typeface="Bree Serif"/>
                <a:ea typeface="Bree Serif"/>
                <a:cs typeface="Bree Serif"/>
                <a:sym typeface="Bree Serif"/>
              </a:rPr>
              <a:t>           int 21h</a:t>
            </a:r>
          </a:p>
          <a:p>
            <a:pPr algn="l">
              <a:lnSpc>
                <a:spcPts val="3595"/>
              </a:lnSpc>
            </a:pPr>
            <a:r>
              <a:rPr lang="en-US" sz="2567">
                <a:solidFill>
                  <a:srgbClr val="000000"/>
                </a:solidFill>
                <a:latin typeface="Bree Serif"/>
                <a:ea typeface="Bree Serif"/>
                <a:cs typeface="Bree Serif"/>
                <a:sym typeface="Bree Serif"/>
              </a:rPr>
              <a:t>           int 20h</a:t>
            </a:r>
          </a:p>
          <a:p>
            <a:pPr algn="l">
              <a:lnSpc>
                <a:spcPts val="3595"/>
              </a:lnSpc>
            </a:pPr>
            <a:r>
              <a:rPr lang="en-US" sz="2567">
                <a:solidFill>
                  <a:srgbClr val="000000"/>
                </a:solidFill>
                <a:latin typeface="Bree Serif"/>
                <a:ea typeface="Bree Serif"/>
                <a:cs typeface="Bree Serif"/>
                <a:sym typeface="Bree Serif"/>
              </a:rPr>
              <a:t>hasil2:</a:t>
            </a:r>
          </a:p>
          <a:p>
            <a:pPr algn="l">
              <a:lnSpc>
                <a:spcPts val="3595"/>
              </a:lnSpc>
            </a:pPr>
            <a:r>
              <a:rPr lang="en-US" sz="2567">
                <a:solidFill>
                  <a:srgbClr val="000000"/>
                </a:solidFill>
                <a:latin typeface="Bree Serif"/>
                <a:ea typeface="Bree Serif"/>
                <a:cs typeface="Bree Serif"/>
                <a:sym typeface="Bree Serif"/>
              </a:rPr>
              <a:t>           mov ah,09h</a:t>
            </a:r>
          </a:p>
          <a:p>
            <a:pPr algn="l">
              <a:lnSpc>
                <a:spcPts val="3595"/>
              </a:lnSpc>
            </a:pPr>
            <a:r>
              <a:rPr lang="en-US" sz="2567">
                <a:solidFill>
                  <a:srgbClr val="000000"/>
                </a:solidFill>
                <a:latin typeface="Bree Serif"/>
                <a:ea typeface="Bree Serif"/>
                <a:cs typeface="Bree Serif"/>
                <a:sym typeface="Bree Serif"/>
              </a:rPr>
              <a:t>           lea dx,teks2</a:t>
            </a:r>
          </a:p>
          <a:p>
            <a:pPr algn="l">
              <a:lnSpc>
                <a:spcPts val="3595"/>
              </a:lnSpc>
            </a:pPr>
            <a:r>
              <a:rPr lang="en-US" sz="2567">
                <a:solidFill>
                  <a:srgbClr val="000000"/>
                </a:solidFill>
                <a:latin typeface="Bree Serif"/>
                <a:ea typeface="Bree Serif"/>
                <a:cs typeface="Bree Serif"/>
                <a:sym typeface="Bree Serif"/>
              </a:rPr>
              <a:t>           int 21h</a:t>
            </a:r>
          </a:p>
          <a:p>
            <a:pPr algn="l">
              <a:lnSpc>
                <a:spcPts val="3595"/>
              </a:lnSpc>
            </a:pPr>
            <a:r>
              <a:rPr lang="en-US" sz="2567">
                <a:solidFill>
                  <a:srgbClr val="000000"/>
                </a:solidFill>
                <a:latin typeface="Bree Serif"/>
                <a:ea typeface="Bree Serif"/>
                <a:cs typeface="Bree Serif"/>
                <a:sym typeface="Bree Serif"/>
              </a:rPr>
              <a:t>           int 20h</a:t>
            </a:r>
          </a:p>
          <a:p>
            <a:pPr algn="l">
              <a:lnSpc>
                <a:spcPts val="3595"/>
              </a:lnSpc>
            </a:pPr>
            <a:r>
              <a:rPr lang="en-US" sz="2567">
                <a:solidFill>
                  <a:srgbClr val="000000"/>
                </a:solidFill>
                <a:latin typeface="Bree Serif"/>
                <a:ea typeface="Bree Serif"/>
                <a:cs typeface="Bree Serif"/>
                <a:sym typeface="Bree Serif"/>
              </a:rPr>
              <a:t>hasil3:</a:t>
            </a:r>
          </a:p>
          <a:p>
            <a:pPr algn="l">
              <a:lnSpc>
                <a:spcPts val="3595"/>
              </a:lnSpc>
            </a:pPr>
            <a:r>
              <a:rPr lang="en-US" sz="2567">
                <a:solidFill>
                  <a:srgbClr val="000000"/>
                </a:solidFill>
                <a:latin typeface="Bree Serif"/>
                <a:ea typeface="Bree Serif"/>
                <a:cs typeface="Bree Serif"/>
                <a:sym typeface="Bree Serif"/>
              </a:rPr>
              <a:t>           mov ah,09h</a:t>
            </a:r>
          </a:p>
          <a:p>
            <a:pPr algn="l">
              <a:lnSpc>
                <a:spcPts val="3595"/>
              </a:lnSpc>
            </a:pPr>
            <a:r>
              <a:rPr lang="en-US" sz="2567">
                <a:solidFill>
                  <a:srgbClr val="000000"/>
                </a:solidFill>
                <a:latin typeface="Bree Serif"/>
                <a:ea typeface="Bree Serif"/>
                <a:cs typeface="Bree Serif"/>
                <a:sym typeface="Bree Serif"/>
              </a:rPr>
              <a:t>           lea dx,teks3</a:t>
            </a:r>
          </a:p>
          <a:p>
            <a:pPr algn="l">
              <a:lnSpc>
                <a:spcPts val="3595"/>
              </a:lnSpc>
            </a:pPr>
            <a:r>
              <a:rPr lang="en-US" sz="2567">
                <a:solidFill>
                  <a:srgbClr val="000000"/>
                </a:solidFill>
                <a:latin typeface="Bree Serif"/>
                <a:ea typeface="Bree Serif"/>
                <a:cs typeface="Bree Serif"/>
                <a:sym typeface="Bree Serif"/>
              </a:rPr>
              <a:t>           int 21h</a:t>
            </a:r>
          </a:p>
          <a:p>
            <a:pPr algn="l">
              <a:lnSpc>
                <a:spcPts val="3595"/>
              </a:lnSpc>
            </a:pPr>
            <a:r>
              <a:rPr lang="en-US" sz="2567">
                <a:solidFill>
                  <a:srgbClr val="000000"/>
                </a:solidFill>
                <a:latin typeface="Bree Serif"/>
                <a:ea typeface="Bree Serif"/>
                <a:cs typeface="Bree Serif"/>
                <a:sym typeface="Bree Serif"/>
              </a:rPr>
              <a:t>           int 20h</a:t>
            </a:r>
          </a:p>
          <a:p>
            <a:pPr algn="l">
              <a:lnSpc>
                <a:spcPts val="3595"/>
              </a:lnSpc>
            </a:pPr>
          </a:p>
          <a:p>
            <a:pPr algn="l">
              <a:lnSpc>
                <a:spcPts val="3595"/>
              </a:lnSpc>
            </a:pPr>
            <a:r>
              <a:rPr lang="en-US" sz="2567">
                <a:solidFill>
                  <a:srgbClr val="000000"/>
                </a:solidFill>
                <a:latin typeface="Bree Serif"/>
                <a:ea typeface="Bree Serif"/>
                <a:cs typeface="Bree Serif"/>
                <a:sym typeface="Bree Serif"/>
              </a:rPr>
              <a:t>         </a:t>
            </a:r>
          </a:p>
        </p:txBody>
      </p:sp>
      <p:sp>
        <p:nvSpPr>
          <p:cNvPr name="TextBox 8" id="8"/>
          <p:cNvSpPr txBox="true"/>
          <p:nvPr/>
        </p:nvSpPr>
        <p:spPr>
          <a:xfrm rot="0">
            <a:off x="8685423" y="1345034"/>
            <a:ext cx="8219572" cy="7520732"/>
          </a:xfrm>
          <a:prstGeom prst="rect">
            <a:avLst/>
          </a:prstGeom>
        </p:spPr>
        <p:txBody>
          <a:bodyPr anchor="t" rtlCol="false" tIns="0" lIns="0" bIns="0" rIns="0">
            <a:spAutoFit/>
          </a:bodyPr>
          <a:lstStyle/>
          <a:p>
            <a:pPr algn="l">
              <a:lnSpc>
                <a:spcPts val="5471"/>
              </a:lnSpc>
            </a:pPr>
            <a:r>
              <a:rPr lang="en-US" sz="3908">
                <a:solidFill>
                  <a:srgbClr val="000000"/>
                </a:solidFill>
                <a:latin typeface="Bree Serif"/>
                <a:ea typeface="Bree Serif"/>
                <a:cs typeface="Bree Serif"/>
                <a:sym typeface="Bree Serif"/>
              </a:rPr>
              <a:t>hasil4:</a:t>
            </a:r>
          </a:p>
          <a:p>
            <a:pPr algn="l">
              <a:lnSpc>
                <a:spcPts val="5471"/>
              </a:lnSpc>
            </a:pPr>
            <a:r>
              <a:rPr lang="en-US" sz="3908">
                <a:solidFill>
                  <a:srgbClr val="000000"/>
                </a:solidFill>
                <a:latin typeface="Bree Serif"/>
                <a:ea typeface="Bree Serif"/>
                <a:cs typeface="Bree Serif"/>
                <a:sym typeface="Bree Serif"/>
              </a:rPr>
              <a:t>         mov ah,09h</a:t>
            </a:r>
          </a:p>
          <a:p>
            <a:pPr algn="l">
              <a:lnSpc>
                <a:spcPts val="5471"/>
              </a:lnSpc>
            </a:pPr>
            <a:r>
              <a:rPr lang="en-US" sz="3908">
                <a:solidFill>
                  <a:srgbClr val="000000"/>
                </a:solidFill>
                <a:latin typeface="Bree Serif"/>
                <a:ea typeface="Bree Serif"/>
                <a:cs typeface="Bree Serif"/>
                <a:sym typeface="Bree Serif"/>
              </a:rPr>
              <a:t>         lea dx,teks4</a:t>
            </a:r>
          </a:p>
          <a:p>
            <a:pPr algn="l">
              <a:lnSpc>
                <a:spcPts val="5471"/>
              </a:lnSpc>
            </a:pPr>
            <a:r>
              <a:rPr lang="en-US" sz="3908">
                <a:solidFill>
                  <a:srgbClr val="000000"/>
                </a:solidFill>
                <a:latin typeface="Bree Serif"/>
                <a:ea typeface="Bree Serif"/>
                <a:cs typeface="Bree Serif"/>
                <a:sym typeface="Bree Serif"/>
              </a:rPr>
              <a:t>         int 21h</a:t>
            </a:r>
          </a:p>
          <a:p>
            <a:pPr algn="l">
              <a:lnSpc>
                <a:spcPts val="5471"/>
              </a:lnSpc>
            </a:pPr>
            <a:r>
              <a:rPr lang="en-US" sz="3908">
                <a:solidFill>
                  <a:srgbClr val="000000"/>
                </a:solidFill>
                <a:latin typeface="Bree Serif"/>
                <a:ea typeface="Bree Serif"/>
                <a:cs typeface="Bree Serif"/>
                <a:sym typeface="Bree Serif"/>
              </a:rPr>
              <a:t>         int 20h </a:t>
            </a:r>
          </a:p>
          <a:p>
            <a:pPr algn="l">
              <a:lnSpc>
                <a:spcPts val="5471"/>
              </a:lnSpc>
            </a:pPr>
            <a:r>
              <a:rPr lang="en-US" sz="3908">
                <a:solidFill>
                  <a:srgbClr val="000000"/>
                </a:solidFill>
                <a:latin typeface="Bree Serif"/>
                <a:ea typeface="Bree Serif"/>
                <a:cs typeface="Bree Serif"/>
                <a:sym typeface="Bree Serif"/>
              </a:rPr>
              <a:t>hasil5:</a:t>
            </a:r>
          </a:p>
          <a:p>
            <a:pPr algn="l">
              <a:lnSpc>
                <a:spcPts val="5471"/>
              </a:lnSpc>
            </a:pPr>
            <a:r>
              <a:rPr lang="en-US" sz="3908">
                <a:solidFill>
                  <a:srgbClr val="000000"/>
                </a:solidFill>
                <a:latin typeface="Bree Serif"/>
                <a:ea typeface="Bree Serif"/>
                <a:cs typeface="Bree Serif"/>
                <a:sym typeface="Bree Serif"/>
              </a:rPr>
              <a:t>          mov ah,09h</a:t>
            </a:r>
          </a:p>
          <a:p>
            <a:pPr algn="l">
              <a:lnSpc>
                <a:spcPts val="5471"/>
              </a:lnSpc>
            </a:pPr>
            <a:r>
              <a:rPr lang="en-US" sz="3908">
                <a:solidFill>
                  <a:srgbClr val="000000"/>
                </a:solidFill>
                <a:latin typeface="Bree Serif"/>
                <a:ea typeface="Bree Serif"/>
                <a:cs typeface="Bree Serif"/>
                <a:sym typeface="Bree Serif"/>
              </a:rPr>
              <a:t>          lea dx,teks5</a:t>
            </a:r>
          </a:p>
          <a:p>
            <a:pPr algn="l">
              <a:lnSpc>
                <a:spcPts val="5471"/>
              </a:lnSpc>
            </a:pPr>
            <a:r>
              <a:rPr lang="en-US" sz="3908">
                <a:solidFill>
                  <a:srgbClr val="000000"/>
                </a:solidFill>
                <a:latin typeface="Bree Serif"/>
                <a:ea typeface="Bree Serif"/>
                <a:cs typeface="Bree Serif"/>
                <a:sym typeface="Bree Serif"/>
              </a:rPr>
              <a:t>          int 21h</a:t>
            </a:r>
          </a:p>
          <a:p>
            <a:pPr algn="l">
              <a:lnSpc>
                <a:spcPts val="5471"/>
              </a:lnSpc>
            </a:pPr>
            <a:r>
              <a:rPr lang="en-US" sz="3908">
                <a:solidFill>
                  <a:srgbClr val="000000"/>
                </a:solidFill>
                <a:latin typeface="Bree Serif"/>
                <a:ea typeface="Bree Serif"/>
                <a:cs typeface="Bree Serif"/>
                <a:sym typeface="Bree Serif"/>
              </a:rPr>
              <a:t>          int 20h</a:t>
            </a:r>
          </a:p>
          <a:p>
            <a:pPr algn="l">
              <a:lnSpc>
                <a:spcPts val="547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4207580" y="1194607"/>
            <a:ext cx="8990960" cy="7850161"/>
          </a:xfrm>
          <a:prstGeom prst="rect">
            <a:avLst/>
          </a:prstGeom>
        </p:spPr>
        <p:txBody>
          <a:bodyPr anchor="t" rtlCol="false" tIns="0" lIns="0" bIns="0" rIns="0">
            <a:spAutoFit/>
          </a:bodyPr>
          <a:lstStyle/>
          <a:p>
            <a:pPr algn="l">
              <a:lnSpc>
                <a:spcPts val="2812"/>
              </a:lnSpc>
            </a:pPr>
            <a:r>
              <a:rPr lang="en-US" sz="2009">
                <a:solidFill>
                  <a:srgbClr val="000000"/>
                </a:solidFill>
                <a:latin typeface="Bree Serif"/>
                <a:ea typeface="Bree Serif"/>
                <a:cs typeface="Bree Serif"/>
                <a:sym typeface="Bree Serif"/>
              </a:rPr>
              <a:t>;-----------------------------------------------------------------------------------------</a:t>
            </a:r>
          </a:p>
          <a:p>
            <a:pPr algn="l">
              <a:lnSpc>
                <a:spcPts val="2812"/>
              </a:lnSpc>
            </a:pPr>
            <a:r>
              <a:rPr lang="en-US" sz="2009">
                <a:solidFill>
                  <a:srgbClr val="000000"/>
                </a:solidFill>
                <a:latin typeface="Bree Serif"/>
                <a:ea typeface="Bree Serif"/>
                <a:cs typeface="Bree Serif"/>
                <a:sym typeface="Bree Serif"/>
              </a:rPr>
              <a:t>teks1 db 13,10,' '</a:t>
            </a:r>
          </a:p>
          <a:p>
            <a:pPr algn="l">
              <a:lnSpc>
                <a:spcPts val="2812"/>
              </a:lnSpc>
            </a:pPr>
            <a:r>
              <a:rPr lang="en-US" sz="2009">
                <a:solidFill>
                  <a:srgbClr val="000000"/>
                </a:solidFill>
                <a:latin typeface="Bree Serif"/>
                <a:ea typeface="Bree Serif"/>
                <a:cs typeface="Bree Serif"/>
                <a:sym typeface="Bree Serif"/>
              </a:rPr>
              <a:t>      db 13,10,'Anda memilih No. 1 Tipe Kamar SINGEL ROOM'</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13,10,'Harga Tipe Kamar SINGEL ROOM : Rp.250.000' </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13,10,'Terima Kasih Telah Memesan Kamar Ini Semoga Suka Yaa $'</a:t>
            </a:r>
          </a:p>
          <a:p>
            <a:pPr algn="l">
              <a:lnSpc>
                <a:spcPts val="2812"/>
              </a:lnSpc>
            </a:pPr>
            <a:r>
              <a:rPr lang="en-US" sz="2009">
                <a:solidFill>
                  <a:srgbClr val="000000"/>
                </a:solidFill>
                <a:latin typeface="Bree Serif"/>
                <a:ea typeface="Bree Serif"/>
                <a:cs typeface="Bree Serif"/>
                <a:sym typeface="Bree Serif"/>
              </a:rPr>
              <a:t>teks2 db 13,10,'_________________________________________________________'</a:t>
            </a:r>
          </a:p>
          <a:p>
            <a:pPr algn="l">
              <a:lnSpc>
                <a:spcPts val="2812"/>
              </a:lnSpc>
            </a:pPr>
            <a:r>
              <a:rPr lang="en-US" sz="2009">
                <a:solidFill>
                  <a:srgbClr val="000000"/>
                </a:solidFill>
                <a:latin typeface="Bree Serif"/>
                <a:ea typeface="Bree Serif"/>
                <a:cs typeface="Bree Serif"/>
                <a:sym typeface="Bree Serif"/>
              </a:rPr>
              <a:t>      db 13,10,'Anda memilih No. 2 Tipe Kamar DELUXE ROOM' </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13,10,'Harga Tipe Kamar DELUXE ROOM : Rp.370.000'</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13,10,'Terima Kasih Telah Memesan Kamar Ini Semoga Suka Yaa $'</a:t>
            </a:r>
          </a:p>
          <a:p>
            <a:pPr algn="l">
              <a:lnSpc>
                <a:spcPts val="2812"/>
              </a:lnSpc>
            </a:pPr>
            <a:r>
              <a:rPr lang="en-US" sz="2009">
                <a:solidFill>
                  <a:srgbClr val="000000"/>
                </a:solidFill>
                <a:latin typeface="Bree Serif"/>
                <a:ea typeface="Bree Serif"/>
                <a:cs typeface="Bree Serif"/>
                <a:sym typeface="Bree Serif"/>
              </a:rPr>
              <a:t>teks3 db 13,10,'_________________________________________________________ '</a:t>
            </a:r>
          </a:p>
          <a:p>
            <a:pPr algn="l">
              <a:lnSpc>
                <a:spcPts val="2812"/>
              </a:lnSpc>
            </a:pPr>
            <a:r>
              <a:rPr lang="en-US" sz="2009">
                <a:solidFill>
                  <a:srgbClr val="000000"/>
                </a:solidFill>
                <a:latin typeface="Bree Serif"/>
                <a:ea typeface="Bree Serif"/>
                <a:cs typeface="Bree Serif"/>
                <a:sym typeface="Bree Serif"/>
              </a:rPr>
              <a:t>      db 13,10,'Anda memilih No 3 Tipe Kamar SUITE ROOM'</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13,10,'Harga Tipe Kamar SUITE ROOM : Rp.520.000'</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13,10,'Terima Kasih Telah Memesan Kamar Ini Semoga Suka Yaa $'</a:t>
            </a:r>
          </a:p>
          <a:p>
            <a:pPr algn="l">
              <a:lnSpc>
                <a:spcPts val="2812"/>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3739814" y="1227272"/>
            <a:ext cx="11588518" cy="7775307"/>
          </a:xfrm>
          <a:prstGeom prst="rect">
            <a:avLst/>
          </a:prstGeom>
        </p:spPr>
        <p:txBody>
          <a:bodyPr anchor="t" rtlCol="false" tIns="0" lIns="0" bIns="0" rIns="0">
            <a:spAutoFit/>
          </a:bodyPr>
          <a:lstStyle/>
          <a:p>
            <a:pPr algn="l">
              <a:lnSpc>
                <a:spcPts val="3632"/>
              </a:lnSpc>
            </a:pPr>
            <a:r>
              <a:rPr lang="en-US" sz="2594">
                <a:solidFill>
                  <a:srgbClr val="000000"/>
                </a:solidFill>
                <a:latin typeface="Bree Serif"/>
                <a:ea typeface="Bree Serif"/>
                <a:cs typeface="Bree Serif"/>
                <a:sym typeface="Bree Serif"/>
              </a:rPr>
              <a:t>teks4 db 13,10,'_________________________________________________________ '</a:t>
            </a:r>
          </a:p>
          <a:p>
            <a:pPr algn="l">
              <a:lnSpc>
                <a:spcPts val="3632"/>
              </a:lnSpc>
            </a:pPr>
            <a:r>
              <a:rPr lang="en-US" sz="2594">
                <a:solidFill>
                  <a:srgbClr val="000000"/>
                </a:solidFill>
                <a:latin typeface="Bree Serif"/>
                <a:ea typeface="Bree Serif"/>
                <a:cs typeface="Bree Serif"/>
                <a:sym typeface="Bree Serif"/>
              </a:rPr>
              <a:t>      db 13,10,'Anda memilih No 4 Tipe Kamar FAMILY ROOM'  </a:t>
            </a:r>
          </a:p>
          <a:p>
            <a:pPr algn="l">
              <a:lnSpc>
                <a:spcPts val="3632"/>
              </a:lnSpc>
            </a:pPr>
            <a:r>
              <a:rPr lang="en-US" sz="2594">
                <a:solidFill>
                  <a:srgbClr val="000000"/>
                </a:solidFill>
                <a:latin typeface="Bree Serif"/>
                <a:ea typeface="Bree Serif"/>
                <a:cs typeface="Bree Serif"/>
                <a:sym typeface="Bree Serif"/>
              </a:rPr>
              <a:t>      db 13,10,</a:t>
            </a:r>
          </a:p>
          <a:p>
            <a:pPr algn="l">
              <a:lnSpc>
                <a:spcPts val="3632"/>
              </a:lnSpc>
            </a:pPr>
            <a:r>
              <a:rPr lang="en-US" sz="2594">
                <a:solidFill>
                  <a:srgbClr val="000000"/>
                </a:solidFill>
                <a:latin typeface="Bree Serif"/>
                <a:ea typeface="Bree Serif"/>
                <a:cs typeface="Bree Serif"/>
                <a:sym typeface="Bree Serif"/>
              </a:rPr>
              <a:t>      db 13,10,'Harga Tipe Kamar FAMILY ROOM : Rp.780.000' </a:t>
            </a:r>
          </a:p>
          <a:p>
            <a:pPr algn="l">
              <a:lnSpc>
                <a:spcPts val="3632"/>
              </a:lnSpc>
            </a:pPr>
            <a:r>
              <a:rPr lang="en-US" sz="2594">
                <a:solidFill>
                  <a:srgbClr val="000000"/>
                </a:solidFill>
                <a:latin typeface="Bree Serif"/>
                <a:ea typeface="Bree Serif"/>
                <a:cs typeface="Bree Serif"/>
                <a:sym typeface="Bree Serif"/>
              </a:rPr>
              <a:t>      db 13,10,</a:t>
            </a:r>
          </a:p>
          <a:p>
            <a:pPr algn="l">
              <a:lnSpc>
                <a:spcPts val="3632"/>
              </a:lnSpc>
            </a:pPr>
            <a:r>
              <a:rPr lang="en-US" sz="2594">
                <a:solidFill>
                  <a:srgbClr val="000000"/>
                </a:solidFill>
                <a:latin typeface="Bree Serif"/>
                <a:ea typeface="Bree Serif"/>
                <a:cs typeface="Bree Serif"/>
                <a:sym typeface="Bree Serif"/>
              </a:rPr>
              <a:t>      db 13,10,'Terima Kasih Telah Memesan Kamar Ini Semoga Suka Yaa $'</a:t>
            </a:r>
          </a:p>
          <a:p>
            <a:pPr algn="l">
              <a:lnSpc>
                <a:spcPts val="3632"/>
              </a:lnSpc>
            </a:pPr>
            <a:r>
              <a:rPr lang="en-US" sz="2594">
                <a:solidFill>
                  <a:srgbClr val="000000"/>
                </a:solidFill>
                <a:latin typeface="Bree Serif"/>
                <a:ea typeface="Bree Serif"/>
                <a:cs typeface="Bree Serif"/>
                <a:sym typeface="Bree Serif"/>
              </a:rPr>
              <a:t>teks5 db 13,10,'_________________________________________________________ '</a:t>
            </a:r>
          </a:p>
          <a:p>
            <a:pPr algn="l">
              <a:lnSpc>
                <a:spcPts val="3632"/>
              </a:lnSpc>
            </a:pPr>
            <a:r>
              <a:rPr lang="en-US" sz="2594">
                <a:solidFill>
                  <a:srgbClr val="000000"/>
                </a:solidFill>
                <a:latin typeface="Bree Serif"/>
                <a:ea typeface="Bree Serif"/>
                <a:cs typeface="Bree Serif"/>
                <a:sym typeface="Bree Serif"/>
              </a:rPr>
              <a:t>      db 13,10,'Anda memilih No 5 Tipe Kamar PRESIDENTIAL SUITE'  </a:t>
            </a:r>
          </a:p>
          <a:p>
            <a:pPr algn="l">
              <a:lnSpc>
                <a:spcPts val="3632"/>
              </a:lnSpc>
            </a:pPr>
            <a:r>
              <a:rPr lang="en-US" sz="2594">
                <a:solidFill>
                  <a:srgbClr val="000000"/>
                </a:solidFill>
                <a:latin typeface="Bree Serif"/>
                <a:ea typeface="Bree Serif"/>
                <a:cs typeface="Bree Serif"/>
                <a:sym typeface="Bree Serif"/>
              </a:rPr>
              <a:t>      db 13,10,</a:t>
            </a:r>
          </a:p>
          <a:p>
            <a:pPr algn="l">
              <a:lnSpc>
                <a:spcPts val="3632"/>
              </a:lnSpc>
            </a:pPr>
            <a:r>
              <a:rPr lang="en-US" sz="2594">
                <a:solidFill>
                  <a:srgbClr val="000000"/>
                </a:solidFill>
                <a:latin typeface="Bree Serif"/>
                <a:ea typeface="Bree Serif"/>
                <a:cs typeface="Bree Serif"/>
                <a:sym typeface="Bree Serif"/>
              </a:rPr>
              <a:t>      db 13,10,'Harga Tipe Kamar PRESIDENTIAL SUITE : Rp.1.400.000'</a:t>
            </a:r>
          </a:p>
          <a:p>
            <a:pPr algn="l">
              <a:lnSpc>
                <a:spcPts val="3632"/>
              </a:lnSpc>
            </a:pPr>
            <a:r>
              <a:rPr lang="en-US" sz="2594">
                <a:solidFill>
                  <a:srgbClr val="000000"/>
                </a:solidFill>
                <a:latin typeface="Bree Serif"/>
                <a:ea typeface="Bree Serif"/>
                <a:cs typeface="Bree Serif"/>
                <a:sym typeface="Bree Serif"/>
              </a:rPr>
              <a:t>      db 13,10,</a:t>
            </a:r>
          </a:p>
          <a:p>
            <a:pPr algn="l">
              <a:lnSpc>
                <a:spcPts val="3632"/>
              </a:lnSpc>
            </a:pPr>
            <a:r>
              <a:rPr lang="en-US" sz="2594">
                <a:solidFill>
                  <a:srgbClr val="000000"/>
                </a:solidFill>
                <a:latin typeface="Bree Serif"/>
                <a:ea typeface="Bree Serif"/>
                <a:cs typeface="Bree Serif"/>
                <a:sym typeface="Bree Serif"/>
              </a:rPr>
              <a:t>      db 13,10,'Terima Kasih Telah Memesan Kamar Ini Semoga Suka Yaa $'</a:t>
            </a:r>
          </a:p>
          <a:p>
            <a:pPr algn="l">
              <a:lnSpc>
                <a:spcPts val="3632"/>
              </a:lnSpc>
            </a:pPr>
          </a:p>
          <a:p>
            <a:pPr algn="l">
              <a:lnSpc>
                <a:spcPts val="3632"/>
              </a:lnSpc>
            </a:pPr>
            <a:r>
              <a:rPr lang="en-US" sz="2594">
                <a:solidFill>
                  <a:srgbClr val="000000"/>
                </a:solidFill>
                <a:latin typeface="Bree Serif"/>
                <a:ea typeface="Bree Serif"/>
                <a:cs typeface="Bree Serif"/>
                <a:sym typeface="Bree Serif"/>
              </a:rPr>
              <a:t>ret</a:t>
            </a:r>
          </a:p>
          <a:p>
            <a:pPr algn="l">
              <a:lnSpc>
                <a:spcPts val="3632"/>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943080"/>
            <a:ext cx="8706562" cy="8400841"/>
          </a:xfrm>
          <a:custGeom>
            <a:avLst/>
            <a:gdLst/>
            <a:ahLst/>
            <a:cxnLst/>
            <a:rect r="r" b="b" t="t" l="l"/>
            <a:pathLst>
              <a:path h="8400841" w="8706562">
                <a:moveTo>
                  <a:pt x="0" y="0"/>
                </a:moveTo>
                <a:lnTo>
                  <a:pt x="8706562" y="0"/>
                </a:lnTo>
                <a:lnTo>
                  <a:pt x="8706562" y="8400840"/>
                </a:lnTo>
                <a:lnTo>
                  <a:pt x="0" y="8400840"/>
                </a:lnTo>
                <a:lnTo>
                  <a:pt x="0" y="0"/>
                </a:lnTo>
                <a:close/>
              </a:path>
            </a:pathLst>
          </a:custGeom>
          <a:blipFill>
            <a:blip r:embed="rId4"/>
            <a:stretch>
              <a:fillRect l="0" t="0" r="-92676" b="0"/>
            </a:stretch>
          </a:blipFill>
        </p:spPr>
      </p:sp>
      <p:sp>
        <p:nvSpPr>
          <p:cNvPr name="TextBox 8" id="8"/>
          <p:cNvSpPr txBox="true"/>
          <p:nvPr/>
        </p:nvSpPr>
        <p:spPr>
          <a:xfrm rot="0">
            <a:off x="10382111" y="4119245"/>
            <a:ext cx="6643614" cy="19437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Tampilan coding di IDE/Editor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943080"/>
            <a:ext cx="16230600" cy="8400841"/>
          </a:xfrm>
          <a:custGeom>
            <a:avLst/>
            <a:gdLst/>
            <a:ahLst/>
            <a:cxnLst/>
            <a:rect r="r" b="b" t="t" l="l"/>
            <a:pathLst>
              <a:path h="8400841" w="16230600">
                <a:moveTo>
                  <a:pt x="0" y="0"/>
                </a:moveTo>
                <a:lnTo>
                  <a:pt x="16230600" y="0"/>
                </a:lnTo>
                <a:lnTo>
                  <a:pt x="16230600" y="8400840"/>
                </a:lnTo>
                <a:lnTo>
                  <a:pt x="0" y="8400840"/>
                </a:lnTo>
                <a:lnTo>
                  <a:pt x="0" y="0"/>
                </a:lnTo>
                <a:close/>
              </a:path>
            </a:pathLst>
          </a:custGeom>
          <a:blipFill>
            <a:blip r:embed="rId4"/>
            <a:stretch>
              <a:fillRect l="-2497" t="0" r="-2497"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943080"/>
            <a:ext cx="16230600" cy="8400841"/>
          </a:xfrm>
          <a:custGeom>
            <a:avLst/>
            <a:gdLst/>
            <a:ahLst/>
            <a:cxnLst/>
            <a:rect r="r" b="b" t="t" l="l"/>
            <a:pathLst>
              <a:path h="8400841" w="16230600">
                <a:moveTo>
                  <a:pt x="0" y="0"/>
                </a:moveTo>
                <a:lnTo>
                  <a:pt x="16230600" y="0"/>
                </a:lnTo>
                <a:lnTo>
                  <a:pt x="16230600" y="8400840"/>
                </a:lnTo>
                <a:lnTo>
                  <a:pt x="0" y="8400840"/>
                </a:lnTo>
                <a:lnTo>
                  <a:pt x="0" y="0"/>
                </a:lnTo>
                <a:close/>
              </a:path>
            </a:pathLst>
          </a:custGeom>
          <a:blipFill>
            <a:blip r:embed="rId4"/>
            <a:stretch>
              <a:fillRect l="0" t="-15157" r="0" b="-15157"/>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415840" y="2112917"/>
            <a:ext cx="13456320" cy="7145383"/>
          </a:xfrm>
          <a:custGeom>
            <a:avLst/>
            <a:gdLst/>
            <a:ahLst/>
            <a:cxnLst/>
            <a:rect r="r" b="b" t="t" l="l"/>
            <a:pathLst>
              <a:path h="7145383" w="13456320">
                <a:moveTo>
                  <a:pt x="0" y="0"/>
                </a:moveTo>
                <a:lnTo>
                  <a:pt x="13456320" y="0"/>
                </a:lnTo>
                <a:lnTo>
                  <a:pt x="13456320" y="7145383"/>
                </a:lnTo>
                <a:lnTo>
                  <a:pt x="0" y="7145383"/>
                </a:lnTo>
                <a:lnTo>
                  <a:pt x="0" y="0"/>
                </a:lnTo>
                <a:close/>
              </a:path>
            </a:pathLst>
          </a:custGeom>
          <a:blipFill>
            <a:blip r:embed="rId4"/>
            <a:stretch>
              <a:fillRect l="0" t="0" r="0" b="0"/>
            </a:stretch>
          </a:blipFill>
        </p:spPr>
      </p:sp>
      <p:sp>
        <p:nvSpPr>
          <p:cNvPr name="TextBox 8" id="8"/>
          <p:cNvSpPr txBox="true"/>
          <p:nvPr/>
        </p:nvSpPr>
        <p:spPr>
          <a:xfrm rot="0">
            <a:off x="4463745" y="1080507"/>
            <a:ext cx="9921132"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Tampilan Output Program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811540" y="-2377887"/>
            <a:ext cx="5561254" cy="6813175"/>
          </a:xfrm>
          <a:custGeom>
            <a:avLst/>
            <a:gdLst/>
            <a:ahLst/>
            <a:cxnLst/>
            <a:rect r="r" b="b" t="t" l="l"/>
            <a:pathLst>
              <a:path h="6813175" w="5561254">
                <a:moveTo>
                  <a:pt x="0" y="0"/>
                </a:moveTo>
                <a:lnTo>
                  <a:pt x="5561254" y="0"/>
                </a:lnTo>
                <a:lnTo>
                  <a:pt x="5561254" y="6813174"/>
                </a:lnTo>
                <a:lnTo>
                  <a:pt x="0" y="681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1019162">
            <a:off x="6564611" y="8645095"/>
            <a:ext cx="1679132" cy="2403052"/>
          </a:xfrm>
          <a:custGeom>
            <a:avLst/>
            <a:gdLst/>
            <a:ahLst/>
            <a:cxnLst/>
            <a:rect r="r" b="b" t="t" l="l"/>
            <a:pathLst>
              <a:path h="2403052" w="1679132">
                <a:moveTo>
                  <a:pt x="0" y="0"/>
                </a:moveTo>
                <a:lnTo>
                  <a:pt x="1679132" y="0"/>
                </a:lnTo>
                <a:lnTo>
                  <a:pt x="1679132" y="2403052"/>
                </a:lnTo>
                <a:lnTo>
                  <a:pt x="0" y="24030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12597" y="1196307"/>
            <a:ext cx="2167709" cy="2167709"/>
          </a:xfrm>
          <a:custGeom>
            <a:avLst/>
            <a:gdLst/>
            <a:ahLst/>
            <a:cxnLst/>
            <a:rect r="r" b="b" t="t" l="l"/>
            <a:pathLst>
              <a:path h="2167709" w="2167709">
                <a:moveTo>
                  <a:pt x="0" y="0"/>
                </a:moveTo>
                <a:lnTo>
                  <a:pt x="2167709" y="0"/>
                </a:lnTo>
                <a:lnTo>
                  <a:pt x="2167709" y="2167709"/>
                </a:lnTo>
                <a:lnTo>
                  <a:pt x="0" y="2167709"/>
                </a:lnTo>
                <a:lnTo>
                  <a:pt x="0" y="0"/>
                </a:lnTo>
                <a:close/>
              </a:path>
            </a:pathLst>
          </a:custGeom>
          <a:blipFill>
            <a:blip r:embed="rId6"/>
            <a:stretch>
              <a:fillRect l="0" t="0" r="0" b="0"/>
            </a:stretch>
          </a:blipFill>
        </p:spPr>
      </p:sp>
      <p:sp>
        <p:nvSpPr>
          <p:cNvPr name="TextBox 9" id="9"/>
          <p:cNvSpPr txBox="true"/>
          <p:nvPr/>
        </p:nvSpPr>
        <p:spPr>
          <a:xfrm rot="0">
            <a:off x="2596451" y="3586728"/>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JUDUL PROGRAM </a:t>
            </a:r>
          </a:p>
        </p:txBody>
      </p:sp>
      <p:sp>
        <p:nvSpPr>
          <p:cNvPr name="TextBox 10" id="10"/>
          <p:cNvSpPr txBox="true"/>
          <p:nvPr/>
        </p:nvSpPr>
        <p:spPr>
          <a:xfrm rot="0">
            <a:off x="4293224" y="1751207"/>
            <a:ext cx="8285070" cy="9531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Bree Serif"/>
                <a:ea typeface="Bree Serif"/>
                <a:cs typeface="Bree Serif"/>
                <a:sym typeface="Bree Serif"/>
              </a:rPr>
              <a:t>IDENTITAS PROJEK DSK</a:t>
            </a:r>
          </a:p>
        </p:txBody>
      </p:sp>
      <p:sp>
        <p:nvSpPr>
          <p:cNvPr name="TextBox 11" id="11"/>
          <p:cNvSpPr txBox="true"/>
          <p:nvPr/>
        </p:nvSpPr>
        <p:spPr>
          <a:xfrm rot="0">
            <a:off x="2596451" y="4389831"/>
            <a:ext cx="1696773"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NAMA</a:t>
            </a:r>
          </a:p>
        </p:txBody>
      </p:sp>
      <p:sp>
        <p:nvSpPr>
          <p:cNvPr name="TextBox 12" id="12"/>
          <p:cNvSpPr txBox="true"/>
          <p:nvPr/>
        </p:nvSpPr>
        <p:spPr>
          <a:xfrm rot="0">
            <a:off x="2596451" y="5970512"/>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MATA KULIAH</a:t>
            </a:r>
          </a:p>
        </p:txBody>
      </p:sp>
      <p:sp>
        <p:nvSpPr>
          <p:cNvPr name="TextBox 13" id="13"/>
          <p:cNvSpPr txBox="true"/>
          <p:nvPr/>
        </p:nvSpPr>
        <p:spPr>
          <a:xfrm rot="0">
            <a:off x="2596451" y="5171047"/>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DOSEN PENGAMPU</a:t>
            </a:r>
          </a:p>
        </p:txBody>
      </p:sp>
      <p:sp>
        <p:nvSpPr>
          <p:cNvPr name="TextBox 14" id="14"/>
          <p:cNvSpPr txBox="true"/>
          <p:nvPr/>
        </p:nvSpPr>
        <p:spPr>
          <a:xfrm rot="0">
            <a:off x="2596451" y="6878992"/>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PROGRAM STUDI</a:t>
            </a:r>
          </a:p>
        </p:txBody>
      </p:sp>
      <p:sp>
        <p:nvSpPr>
          <p:cNvPr name="TextBox 15" id="15"/>
          <p:cNvSpPr txBox="true"/>
          <p:nvPr/>
        </p:nvSpPr>
        <p:spPr>
          <a:xfrm rot="0">
            <a:off x="2596451" y="7792757"/>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FAKULTAS</a:t>
            </a:r>
          </a:p>
        </p:txBody>
      </p:sp>
      <p:sp>
        <p:nvSpPr>
          <p:cNvPr name="TextBox 16" id="16"/>
          <p:cNvSpPr txBox="true"/>
          <p:nvPr/>
        </p:nvSpPr>
        <p:spPr>
          <a:xfrm rot="0">
            <a:off x="8572299" y="4371582"/>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17" id="17"/>
          <p:cNvSpPr txBox="true"/>
          <p:nvPr/>
        </p:nvSpPr>
        <p:spPr>
          <a:xfrm rot="0">
            <a:off x="8572299" y="6878992"/>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18" id="18"/>
          <p:cNvSpPr txBox="true"/>
          <p:nvPr/>
        </p:nvSpPr>
        <p:spPr>
          <a:xfrm rot="0">
            <a:off x="8572299" y="5970512"/>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19" id="19"/>
          <p:cNvSpPr txBox="true"/>
          <p:nvPr/>
        </p:nvSpPr>
        <p:spPr>
          <a:xfrm rot="0">
            <a:off x="8572299" y="5171047"/>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20" id="20"/>
          <p:cNvSpPr txBox="true"/>
          <p:nvPr/>
        </p:nvSpPr>
        <p:spPr>
          <a:xfrm rot="0">
            <a:off x="8558130" y="3586728"/>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21" id="21"/>
          <p:cNvSpPr txBox="true"/>
          <p:nvPr/>
        </p:nvSpPr>
        <p:spPr>
          <a:xfrm rot="0">
            <a:off x="8572299" y="7678457"/>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22" id="22"/>
          <p:cNvSpPr txBox="true"/>
          <p:nvPr/>
        </p:nvSpPr>
        <p:spPr>
          <a:xfrm rot="0">
            <a:off x="9483015" y="7678457"/>
            <a:ext cx="7248497"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FAKULTAS TEKNOLOGI INDUSTRI</a:t>
            </a:r>
          </a:p>
        </p:txBody>
      </p:sp>
      <p:sp>
        <p:nvSpPr>
          <p:cNvPr name="TextBox 23" id="23"/>
          <p:cNvSpPr txBox="true"/>
          <p:nvPr/>
        </p:nvSpPr>
        <p:spPr>
          <a:xfrm rot="0">
            <a:off x="9463687" y="6878992"/>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INFORMATIKA</a:t>
            </a:r>
          </a:p>
        </p:txBody>
      </p:sp>
      <p:sp>
        <p:nvSpPr>
          <p:cNvPr name="TextBox 24" id="24"/>
          <p:cNvSpPr txBox="true"/>
          <p:nvPr/>
        </p:nvSpPr>
        <p:spPr>
          <a:xfrm rot="0">
            <a:off x="9483015" y="5896591"/>
            <a:ext cx="6410895"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DASAR SISTEM KOMPUTER</a:t>
            </a:r>
          </a:p>
        </p:txBody>
      </p:sp>
      <p:sp>
        <p:nvSpPr>
          <p:cNvPr name="TextBox 25" id="25"/>
          <p:cNvSpPr txBox="true"/>
          <p:nvPr/>
        </p:nvSpPr>
        <p:spPr>
          <a:xfrm rot="0">
            <a:off x="9483015" y="5171047"/>
            <a:ext cx="5749883"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ALI TARMUJI, S.T., M.Cs</a:t>
            </a:r>
          </a:p>
        </p:txBody>
      </p:sp>
      <p:sp>
        <p:nvSpPr>
          <p:cNvPr name="TextBox 26" id="26"/>
          <p:cNvSpPr txBox="true"/>
          <p:nvPr/>
        </p:nvSpPr>
        <p:spPr>
          <a:xfrm rot="0">
            <a:off x="9483015" y="4389831"/>
            <a:ext cx="5749883"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FUTHIA NANDA AZ-ZAHRA</a:t>
            </a:r>
          </a:p>
        </p:txBody>
      </p:sp>
      <p:sp>
        <p:nvSpPr>
          <p:cNvPr name="TextBox 27" id="27"/>
          <p:cNvSpPr txBox="true"/>
          <p:nvPr/>
        </p:nvSpPr>
        <p:spPr>
          <a:xfrm rot="0">
            <a:off x="9483015" y="3586728"/>
            <a:ext cx="6190558"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PEMESANAN KAMAR HOTEL</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811540" y="-2377887"/>
            <a:ext cx="5561254" cy="6813175"/>
          </a:xfrm>
          <a:custGeom>
            <a:avLst/>
            <a:gdLst/>
            <a:ahLst/>
            <a:cxnLst/>
            <a:rect r="r" b="b" t="t" l="l"/>
            <a:pathLst>
              <a:path h="6813175" w="5561254">
                <a:moveTo>
                  <a:pt x="0" y="0"/>
                </a:moveTo>
                <a:lnTo>
                  <a:pt x="5561254" y="0"/>
                </a:lnTo>
                <a:lnTo>
                  <a:pt x="5561254" y="6813174"/>
                </a:lnTo>
                <a:lnTo>
                  <a:pt x="0" y="681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819011"/>
            <a:ext cx="16230600" cy="8648978"/>
          </a:xfrm>
          <a:custGeom>
            <a:avLst/>
            <a:gdLst/>
            <a:ahLst/>
            <a:cxnLst/>
            <a:rect r="r" b="b" t="t" l="l"/>
            <a:pathLst>
              <a:path h="8648978" w="16230600">
                <a:moveTo>
                  <a:pt x="0" y="0"/>
                </a:moveTo>
                <a:lnTo>
                  <a:pt x="16230600" y="0"/>
                </a:lnTo>
                <a:lnTo>
                  <a:pt x="16230600" y="8648978"/>
                </a:lnTo>
                <a:lnTo>
                  <a:pt x="0" y="8648978"/>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66712" y="2188919"/>
            <a:ext cx="14154575" cy="6723423"/>
          </a:xfrm>
          <a:custGeom>
            <a:avLst/>
            <a:gdLst/>
            <a:ahLst/>
            <a:cxnLst/>
            <a:rect r="r" b="b" t="t" l="l"/>
            <a:pathLst>
              <a:path h="6723423" w="14154575">
                <a:moveTo>
                  <a:pt x="0" y="0"/>
                </a:moveTo>
                <a:lnTo>
                  <a:pt x="14154576" y="0"/>
                </a:lnTo>
                <a:lnTo>
                  <a:pt x="14154576" y="6723424"/>
                </a:lnTo>
                <a:lnTo>
                  <a:pt x="0" y="6723424"/>
                </a:lnTo>
                <a:lnTo>
                  <a:pt x="0" y="0"/>
                </a:lnTo>
                <a:close/>
              </a:path>
            </a:pathLst>
          </a:custGeom>
          <a:blipFill>
            <a:blip r:embed="rId4"/>
            <a:stretch>
              <a:fillRect l="0" t="0" r="0" b="0"/>
            </a:stretch>
          </a:blipFill>
        </p:spPr>
      </p:sp>
      <p:sp>
        <p:nvSpPr>
          <p:cNvPr name="TextBox 8" id="8"/>
          <p:cNvSpPr txBox="true"/>
          <p:nvPr/>
        </p:nvSpPr>
        <p:spPr>
          <a:xfrm rot="0">
            <a:off x="2066712" y="1215270"/>
            <a:ext cx="14154575" cy="735979"/>
          </a:xfrm>
          <a:prstGeom prst="rect">
            <a:avLst/>
          </a:prstGeom>
        </p:spPr>
        <p:txBody>
          <a:bodyPr anchor="t" rtlCol="false" tIns="0" lIns="0" bIns="0" rIns="0">
            <a:spAutoFit/>
          </a:bodyPr>
          <a:lstStyle/>
          <a:p>
            <a:pPr algn="ctr">
              <a:lnSpc>
                <a:spcPts val="5979"/>
              </a:lnSpc>
              <a:spcBef>
                <a:spcPct val="0"/>
              </a:spcBef>
            </a:pPr>
            <a:r>
              <a:rPr lang="en-US" sz="4270" spc="418">
                <a:solidFill>
                  <a:srgbClr val="342219"/>
                </a:solidFill>
                <a:latin typeface="Bree Serif"/>
                <a:ea typeface="Bree Serif"/>
                <a:cs typeface="Bree Serif"/>
                <a:sym typeface="Bree Serif"/>
              </a:rPr>
              <a:t>TAMPILAN UNGGAHAN PROJEK DI GITHUB</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811540" y="-2377887"/>
            <a:ext cx="5561254" cy="6813175"/>
          </a:xfrm>
          <a:custGeom>
            <a:avLst/>
            <a:gdLst/>
            <a:ahLst/>
            <a:cxnLst/>
            <a:rect r="r" b="b" t="t" l="l"/>
            <a:pathLst>
              <a:path h="6813175" w="5561254">
                <a:moveTo>
                  <a:pt x="0" y="0"/>
                </a:moveTo>
                <a:lnTo>
                  <a:pt x="5561254" y="0"/>
                </a:lnTo>
                <a:lnTo>
                  <a:pt x="5561254" y="6813174"/>
                </a:lnTo>
                <a:lnTo>
                  <a:pt x="0" y="681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198254" y="1457288"/>
            <a:ext cx="13298347" cy="1424731"/>
          </a:xfrm>
          <a:prstGeom prst="rect">
            <a:avLst/>
          </a:prstGeom>
        </p:spPr>
        <p:txBody>
          <a:bodyPr anchor="t" rtlCol="false" tIns="0" lIns="0" bIns="0" rIns="0">
            <a:spAutoFit/>
          </a:bodyPr>
          <a:lstStyle/>
          <a:p>
            <a:pPr algn="ctr">
              <a:lnSpc>
                <a:spcPts val="11670"/>
              </a:lnSpc>
              <a:spcBef>
                <a:spcPct val="0"/>
              </a:spcBef>
            </a:pPr>
            <a:r>
              <a:rPr lang="en-US" sz="8335">
                <a:solidFill>
                  <a:srgbClr val="000000"/>
                </a:solidFill>
                <a:latin typeface="Bree Serif"/>
                <a:ea typeface="Bree Serif"/>
                <a:cs typeface="Bree Serif"/>
                <a:sym typeface="Bree Serif"/>
              </a:rPr>
              <a:t>TERIMA KASIH</a:t>
            </a:r>
          </a:p>
        </p:txBody>
      </p:sp>
      <p:sp>
        <p:nvSpPr>
          <p:cNvPr name="TextBox 8" id="8"/>
          <p:cNvSpPr txBox="true"/>
          <p:nvPr/>
        </p:nvSpPr>
        <p:spPr>
          <a:xfrm rot="0">
            <a:off x="2198254" y="4662668"/>
            <a:ext cx="13298347" cy="2683865"/>
          </a:xfrm>
          <a:prstGeom prst="rect">
            <a:avLst/>
          </a:prstGeom>
        </p:spPr>
        <p:txBody>
          <a:bodyPr anchor="t" rtlCol="false" tIns="0" lIns="0" bIns="0" rIns="0">
            <a:spAutoFit/>
          </a:bodyPr>
          <a:lstStyle/>
          <a:p>
            <a:pPr algn="ctr">
              <a:lnSpc>
                <a:spcPts val="5370"/>
              </a:lnSpc>
            </a:pPr>
            <a:r>
              <a:rPr lang="en-US" sz="3836">
                <a:solidFill>
                  <a:srgbClr val="000000"/>
                </a:solidFill>
                <a:latin typeface="Bree Serif"/>
                <a:ea typeface="Bree Serif"/>
                <a:cs typeface="Bree Serif"/>
                <a:sym typeface="Bree Serif"/>
              </a:rPr>
              <a:t>LINK PROGRAM APLIKASI</a:t>
            </a:r>
          </a:p>
          <a:p>
            <a:pPr algn="ctr">
              <a:lnSpc>
                <a:spcPts val="5370"/>
              </a:lnSpc>
            </a:pPr>
          </a:p>
          <a:p>
            <a:pPr algn="ctr">
              <a:lnSpc>
                <a:spcPts val="5370"/>
              </a:lnSpc>
              <a:spcBef>
                <a:spcPct val="0"/>
              </a:spcBef>
            </a:pPr>
            <a:r>
              <a:rPr lang="en-US" sz="3836">
                <a:solidFill>
                  <a:srgbClr val="000000"/>
                </a:solidFill>
                <a:latin typeface="Bree Serif"/>
                <a:ea typeface="Bree Serif"/>
                <a:cs typeface="Bree Serif"/>
                <a:sym typeface="Bree Serif"/>
              </a:rPr>
              <a:t>HTTPS://GITHUB.COM/FUTHIANANDA/PROGRAM-APLIKASI-PESAN-KAMAR-HOTEL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914432" y="3200356"/>
            <a:ext cx="10697785"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Deskripsi Aplikasi</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Fitur Yang Terdapat Pada Aplikasi</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Alur Kerja Aplikasi</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Sketsa Rancangan Aplikasi</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Kode Program</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Tampilan coding di IDE/Editor</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Tampilan Output Program</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Tampilan unggahan projek di GitHub</a:t>
            </a:r>
          </a:p>
        </p:txBody>
      </p:sp>
      <p:sp>
        <p:nvSpPr>
          <p:cNvPr name="Freeform 8" id="8"/>
          <p:cNvSpPr/>
          <p:nvPr/>
        </p:nvSpPr>
        <p:spPr>
          <a:xfrm flipH="false" flipV="false" rot="0">
            <a:off x="13928250" y="1373968"/>
            <a:ext cx="2801178" cy="2801178"/>
          </a:xfrm>
          <a:custGeom>
            <a:avLst/>
            <a:gdLst/>
            <a:ahLst/>
            <a:cxnLst/>
            <a:rect r="r" b="b" t="t" l="l"/>
            <a:pathLst>
              <a:path h="2801178" w="2801178">
                <a:moveTo>
                  <a:pt x="0" y="0"/>
                </a:moveTo>
                <a:lnTo>
                  <a:pt x="2801179" y="0"/>
                </a:lnTo>
                <a:lnTo>
                  <a:pt x="2801179" y="2801178"/>
                </a:lnTo>
                <a:lnTo>
                  <a:pt x="0" y="2801178"/>
                </a:lnTo>
                <a:lnTo>
                  <a:pt x="0" y="0"/>
                </a:lnTo>
                <a:close/>
              </a:path>
            </a:pathLst>
          </a:custGeom>
          <a:blipFill>
            <a:blip r:embed="rId4"/>
            <a:stretch>
              <a:fillRect l="0" t="0" r="0" b="0"/>
            </a:stretch>
          </a:blipFill>
        </p:spPr>
      </p:sp>
      <p:sp>
        <p:nvSpPr>
          <p:cNvPr name="Freeform 9" id="9"/>
          <p:cNvSpPr/>
          <p:nvPr/>
        </p:nvSpPr>
        <p:spPr>
          <a:xfrm flipH="false" flipV="false" rot="0">
            <a:off x="3215852" y="1105526"/>
            <a:ext cx="7315200" cy="1856232"/>
          </a:xfrm>
          <a:custGeom>
            <a:avLst/>
            <a:gdLst/>
            <a:ahLst/>
            <a:cxnLst/>
            <a:rect r="r" b="b" t="t" l="l"/>
            <a:pathLst>
              <a:path h="1856232" w="7315200">
                <a:moveTo>
                  <a:pt x="0" y="0"/>
                </a:moveTo>
                <a:lnTo>
                  <a:pt x="7315200" y="0"/>
                </a:lnTo>
                <a:lnTo>
                  <a:pt x="7315200" y="1856232"/>
                </a:lnTo>
                <a:lnTo>
                  <a:pt x="0" y="1856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4878957" y="1504687"/>
            <a:ext cx="5652095"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DAFTAR ISI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4104153" y="4053350"/>
            <a:ext cx="9888639" cy="4180840"/>
          </a:xfrm>
          <a:prstGeom prst="rect">
            <a:avLst/>
          </a:prstGeom>
        </p:spPr>
        <p:txBody>
          <a:bodyPr anchor="t" rtlCol="false" tIns="0" lIns="0" bIns="0" rIns="0">
            <a:spAutoFit/>
          </a:bodyPr>
          <a:lstStyle/>
          <a:p>
            <a:pPr algn="ctr">
              <a:lnSpc>
                <a:spcPts val="4759"/>
              </a:lnSpc>
            </a:pPr>
            <a:r>
              <a:rPr lang="en-US" sz="3399">
                <a:solidFill>
                  <a:srgbClr val="000000"/>
                </a:solidFill>
                <a:latin typeface="Bree Serif"/>
                <a:ea typeface="Bree Serif"/>
                <a:cs typeface="Bree Serif"/>
                <a:sym typeface="Bree Serif"/>
              </a:rPr>
              <a:t>Aplikasi “Pemesanan Kamar Hotel” ini berguna untuk para turis atau pendatang yang mencari kamar hotel dengan mudah. Aplikasi ini di buat menggunakan bahasa Assembly. Aplikasi ini dapat dijalankan dengan menggunakan aplikasi EMU8086</a:t>
            </a:r>
          </a:p>
          <a:p>
            <a:pPr algn="ctr">
              <a:lnSpc>
                <a:spcPts val="4759"/>
              </a:lnSpc>
            </a:pPr>
          </a:p>
        </p:txBody>
      </p:sp>
      <p:sp>
        <p:nvSpPr>
          <p:cNvPr name="Freeform 8" id="8"/>
          <p:cNvSpPr/>
          <p:nvPr/>
        </p:nvSpPr>
        <p:spPr>
          <a:xfrm flipH="false" flipV="false" rot="0">
            <a:off x="5054209" y="1887925"/>
            <a:ext cx="7315200" cy="1197864"/>
          </a:xfrm>
          <a:custGeom>
            <a:avLst/>
            <a:gdLst/>
            <a:ahLst/>
            <a:cxnLst/>
            <a:rect r="r" b="b" t="t" l="l"/>
            <a:pathLst>
              <a:path h="1197864" w="7315200">
                <a:moveTo>
                  <a:pt x="0" y="0"/>
                </a:moveTo>
                <a:lnTo>
                  <a:pt x="7315200" y="0"/>
                </a:lnTo>
                <a:lnTo>
                  <a:pt x="7315200" y="1197864"/>
                </a:lnTo>
                <a:lnTo>
                  <a:pt x="0" y="11978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5918591" y="1783150"/>
            <a:ext cx="6450818"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Deskripsi Aplikasi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86454"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5128352" y="1382127"/>
            <a:ext cx="8189584" cy="2078107"/>
          </a:xfrm>
          <a:custGeom>
            <a:avLst/>
            <a:gdLst/>
            <a:ahLst/>
            <a:cxnLst/>
            <a:rect r="r" b="b" t="t" l="l"/>
            <a:pathLst>
              <a:path h="2078107" w="8189584">
                <a:moveTo>
                  <a:pt x="0" y="0"/>
                </a:moveTo>
                <a:lnTo>
                  <a:pt x="8189583" y="0"/>
                </a:lnTo>
                <a:lnTo>
                  <a:pt x="8189583" y="2078107"/>
                </a:lnTo>
                <a:lnTo>
                  <a:pt x="0" y="20781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366267" y="1964228"/>
            <a:ext cx="8245950" cy="676111"/>
          </a:xfrm>
          <a:prstGeom prst="rect">
            <a:avLst/>
          </a:prstGeom>
        </p:spPr>
        <p:txBody>
          <a:bodyPr anchor="t" rtlCol="false" tIns="0" lIns="0" bIns="0" rIns="0">
            <a:spAutoFit/>
          </a:bodyPr>
          <a:lstStyle/>
          <a:p>
            <a:pPr algn="l">
              <a:lnSpc>
                <a:spcPts val="5455"/>
              </a:lnSpc>
              <a:spcBef>
                <a:spcPct val="0"/>
              </a:spcBef>
            </a:pPr>
            <a:r>
              <a:rPr lang="en-US" sz="3897">
                <a:solidFill>
                  <a:srgbClr val="000000"/>
                </a:solidFill>
                <a:latin typeface="Bree Serif"/>
                <a:ea typeface="Bree Serif"/>
                <a:cs typeface="Bree Serif"/>
                <a:sym typeface="Bree Serif"/>
              </a:rPr>
              <a:t>Fitur Yang Terdapat Pada Aplikasi</a:t>
            </a:r>
          </a:p>
        </p:txBody>
      </p:sp>
      <p:sp>
        <p:nvSpPr>
          <p:cNvPr name="TextBox 9" id="9"/>
          <p:cNvSpPr txBox="true"/>
          <p:nvPr/>
        </p:nvSpPr>
        <p:spPr>
          <a:xfrm rot="0">
            <a:off x="3977397" y="4485394"/>
            <a:ext cx="10048715" cy="2730549"/>
          </a:xfrm>
          <a:prstGeom prst="rect">
            <a:avLst/>
          </a:prstGeom>
        </p:spPr>
        <p:txBody>
          <a:bodyPr anchor="t" rtlCol="false" tIns="0" lIns="0" bIns="0" rIns="0">
            <a:spAutoFit/>
          </a:bodyPr>
          <a:lstStyle/>
          <a:p>
            <a:pPr algn="ctr">
              <a:lnSpc>
                <a:spcPts val="5422"/>
              </a:lnSpc>
            </a:pPr>
            <a:r>
              <a:rPr lang="en-US" sz="3873">
                <a:solidFill>
                  <a:srgbClr val="000000"/>
                </a:solidFill>
                <a:latin typeface="Bree Serif"/>
                <a:ea typeface="Bree Serif"/>
                <a:cs typeface="Bree Serif"/>
                <a:sym typeface="Bree Serif"/>
              </a:rPr>
              <a:t>Fitur utama aplikasi ini untuk menampilkan berbagai tipe kamar dan tertera harga per-malam agar customer mudah untuk mengakses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785821" y="1920549"/>
            <a:ext cx="7676562" cy="1257037"/>
          </a:xfrm>
          <a:custGeom>
            <a:avLst/>
            <a:gdLst/>
            <a:ahLst/>
            <a:cxnLst/>
            <a:rect r="r" b="b" t="t" l="l"/>
            <a:pathLst>
              <a:path h="1257037" w="7676562">
                <a:moveTo>
                  <a:pt x="0" y="0"/>
                </a:moveTo>
                <a:lnTo>
                  <a:pt x="7676562" y="0"/>
                </a:lnTo>
                <a:lnTo>
                  <a:pt x="7676562" y="1257036"/>
                </a:lnTo>
                <a:lnTo>
                  <a:pt x="0" y="1257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584544" y="1847719"/>
            <a:ext cx="6698698"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Alur Kerja Aplikasi</a:t>
            </a:r>
          </a:p>
        </p:txBody>
      </p:sp>
      <p:sp>
        <p:nvSpPr>
          <p:cNvPr name="TextBox 9" id="9"/>
          <p:cNvSpPr txBox="true"/>
          <p:nvPr/>
        </p:nvSpPr>
        <p:spPr>
          <a:xfrm rot="0">
            <a:off x="1785821" y="3453275"/>
            <a:ext cx="14646240" cy="5380990"/>
          </a:xfrm>
          <a:prstGeom prst="rect">
            <a:avLst/>
          </a:prstGeom>
        </p:spPr>
        <p:txBody>
          <a:bodyPr anchor="t" rtlCol="false" tIns="0" lIns="0" bIns="0" rIns="0">
            <a:spAutoFit/>
          </a:bodyPr>
          <a:lstStyle/>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Mulai</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Masukkan Nama Customer</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Terdapat tampilan daftar tipe kamar dan harga</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Jika ingin lanjut maka ketikkan ‘Y’</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Masukkan nomor tipe kamar yang ingin di ambil</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program akan menampilkan tipe kamar dan harga nya</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Akhir dari program mengeluarkan kalimat “Terima kasih Telah Memesan Kamar ini, Semoga Suka Yaa”</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Selesai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943080"/>
            <a:ext cx="16413203" cy="8400841"/>
          </a:xfrm>
          <a:custGeom>
            <a:avLst/>
            <a:gdLst/>
            <a:ahLst/>
            <a:cxnLst/>
            <a:rect r="r" b="b" t="t" l="l"/>
            <a:pathLst>
              <a:path h="8400841" w="16413203">
                <a:moveTo>
                  <a:pt x="0" y="0"/>
                </a:moveTo>
                <a:lnTo>
                  <a:pt x="16413203" y="0"/>
                </a:lnTo>
                <a:lnTo>
                  <a:pt x="16413203" y="8400840"/>
                </a:lnTo>
                <a:lnTo>
                  <a:pt x="0" y="8400840"/>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2122793" y="-3244734"/>
            <a:ext cx="7865008" cy="9635538"/>
          </a:xfrm>
          <a:custGeom>
            <a:avLst/>
            <a:gdLst/>
            <a:ahLst/>
            <a:cxnLst/>
            <a:rect r="r" b="b" t="t" l="l"/>
            <a:pathLst>
              <a:path h="9635538" w="7865008">
                <a:moveTo>
                  <a:pt x="0" y="0"/>
                </a:moveTo>
                <a:lnTo>
                  <a:pt x="7865007" y="0"/>
                </a:lnTo>
                <a:lnTo>
                  <a:pt x="7865007" y="9635538"/>
                </a:lnTo>
                <a:lnTo>
                  <a:pt x="0" y="9635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119855" y="3699717"/>
            <a:ext cx="14048290" cy="4780915"/>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Aplikasi program “Pemesanan Kamar Hotel” memiliki sketsa yang sederhana dan mudah untuk di mengerti oleh semua kalangan pengguna, pengguna hanya perlu memasukkan nama pada tempat yang sudah disediakan. Setelah itu tekan tombol “ENTER” pada keyboard aplikasi akan menampilkan  tipe kamar selanjutnya setelah menekan enter akan ada pertannyaan melanjutkan atau tidak, jika lanjut ketik ‘Y’ lalu ada tampilan pilih tipe kamar lalu pilih nomor tipe kamar yang diinginkan.</a:t>
            </a:r>
          </a:p>
        </p:txBody>
      </p:sp>
      <p:sp>
        <p:nvSpPr>
          <p:cNvPr name="Freeform 8" id="8"/>
          <p:cNvSpPr/>
          <p:nvPr/>
        </p:nvSpPr>
        <p:spPr>
          <a:xfrm flipH="false" flipV="false" rot="0">
            <a:off x="4494882" y="1619402"/>
            <a:ext cx="7315200" cy="1197864"/>
          </a:xfrm>
          <a:custGeom>
            <a:avLst/>
            <a:gdLst/>
            <a:ahLst/>
            <a:cxnLst/>
            <a:rect r="r" b="b" t="t" l="l"/>
            <a:pathLst>
              <a:path h="1197864" w="7315200">
                <a:moveTo>
                  <a:pt x="0" y="0"/>
                </a:moveTo>
                <a:lnTo>
                  <a:pt x="7315200" y="0"/>
                </a:lnTo>
                <a:lnTo>
                  <a:pt x="7315200" y="1197864"/>
                </a:lnTo>
                <a:lnTo>
                  <a:pt x="0" y="11978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5239756" y="1850430"/>
            <a:ext cx="6329327" cy="659607"/>
          </a:xfrm>
          <a:prstGeom prst="rect">
            <a:avLst/>
          </a:prstGeom>
        </p:spPr>
        <p:txBody>
          <a:bodyPr anchor="t" rtlCol="false" tIns="0" lIns="0" bIns="0" rIns="0">
            <a:spAutoFit/>
          </a:bodyPr>
          <a:lstStyle/>
          <a:p>
            <a:pPr algn="l">
              <a:lnSpc>
                <a:spcPts val="5391"/>
              </a:lnSpc>
              <a:spcBef>
                <a:spcPct val="0"/>
              </a:spcBef>
            </a:pPr>
            <a:r>
              <a:rPr lang="en-US" sz="3851">
                <a:solidFill>
                  <a:srgbClr val="000000"/>
                </a:solidFill>
                <a:latin typeface="Bree Serif"/>
                <a:ea typeface="Bree Serif"/>
                <a:cs typeface="Bree Serif"/>
                <a:sym typeface="Bree Serif"/>
              </a:rPr>
              <a:t>Rancangan Sketsa Aplikasi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true" flipV="false" rot="-4078059">
            <a:off x="14091022" y="-277965"/>
            <a:ext cx="3355801" cy="2613330"/>
          </a:xfrm>
          <a:custGeom>
            <a:avLst/>
            <a:gdLst/>
            <a:ahLst/>
            <a:cxnLst/>
            <a:rect r="r" b="b" t="t" l="l"/>
            <a:pathLst>
              <a:path h="2613330" w="3355801">
                <a:moveTo>
                  <a:pt x="3355801" y="0"/>
                </a:moveTo>
                <a:lnTo>
                  <a:pt x="0" y="0"/>
                </a:lnTo>
                <a:lnTo>
                  <a:pt x="0" y="2613330"/>
                </a:lnTo>
                <a:lnTo>
                  <a:pt x="3355801" y="2613330"/>
                </a:lnTo>
                <a:lnTo>
                  <a:pt x="335580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3723429">
            <a:off x="10441938" y="8517544"/>
            <a:ext cx="1207899" cy="2339756"/>
          </a:xfrm>
          <a:custGeom>
            <a:avLst/>
            <a:gdLst/>
            <a:ahLst/>
            <a:cxnLst/>
            <a:rect r="r" b="b" t="t" l="l"/>
            <a:pathLst>
              <a:path h="2339756" w="1207899">
                <a:moveTo>
                  <a:pt x="0" y="0"/>
                </a:moveTo>
                <a:lnTo>
                  <a:pt x="1207899" y="0"/>
                </a:lnTo>
                <a:lnTo>
                  <a:pt x="1207899" y="2339756"/>
                </a:lnTo>
                <a:lnTo>
                  <a:pt x="0" y="23397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28700" y="943080"/>
            <a:ext cx="8216099" cy="8315220"/>
          </a:xfrm>
          <a:custGeom>
            <a:avLst/>
            <a:gdLst/>
            <a:ahLst/>
            <a:cxnLst/>
            <a:rect r="r" b="b" t="t" l="l"/>
            <a:pathLst>
              <a:path h="8315220" w="8216099">
                <a:moveTo>
                  <a:pt x="0" y="0"/>
                </a:moveTo>
                <a:lnTo>
                  <a:pt x="8216099" y="0"/>
                </a:lnTo>
                <a:lnTo>
                  <a:pt x="8216099" y="8315220"/>
                </a:lnTo>
                <a:lnTo>
                  <a:pt x="0" y="8315220"/>
                </a:lnTo>
                <a:lnTo>
                  <a:pt x="0" y="0"/>
                </a:lnTo>
                <a:close/>
              </a:path>
            </a:pathLst>
          </a:custGeom>
          <a:blipFill>
            <a:blip r:embed="rId8"/>
            <a:stretch>
              <a:fillRect l="0" t="0" r="0" b="0"/>
            </a:stretch>
          </a:blipFill>
        </p:spPr>
      </p:sp>
      <p:sp>
        <p:nvSpPr>
          <p:cNvPr name="TextBox 10" id="10"/>
          <p:cNvSpPr txBox="true"/>
          <p:nvPr/>
        </p:nvSpPr>
        <p:spPr>
          <a:xfrm rot="0">
            <a:off x="10147470" y="3716595"/>
            <a:ext cx="6505903" cy="1943735"/>
          </a:xfrm>
          <a:prstGeom prst="rect">
            <a:avLst/>
          </a:prstGeom>
        </p:spPr>
        <p:txBody>
          <a:bodyPr anchor="t" rtlCol="false" tIns="0" lIns="0" bIns="0" rIns="0">
            <a:spAutoFit/>
          </a:bodyPr>
          <a:lstStyle/>
          <a:p>
            <a:pPr algn="l">
              <a:lnSpc>
                <a:spcPts val="7840"/>
              </a:lnSpc>
            </a:pPr>
            <a:r>
              <a:rPr lang="en-US" sz="5600">
                <a:solidFill>
                  <a:srgbClr val="000000"/>
                </a:solidFill>
                <a:latin typeface="Bree Serif"/>
                <a:ea typeface="Bree Serif"/>
                <a:cs typeface="Bree Serif"/>
                <a:sym typeface="Bree Serif"/>
              </a:rPr>
              <a:t>Sketsa Rancangan</a:t>
            </a:r>
          </a:p>
          <a:p>
            <a:pPr algn="l">
              <a:lnSpc>
                <a:spcPts val="7840"/>
              </a:lnSpc>
              <a:spcBef>
                <a:spcPct val="0"/>
              </a:spcBef>
            </a:pPr>
            <a:r>
              <a:rPr lang="en-US" sz="5600">
                <a:solidFill>
                  <a:srgbClr val="000000"/>
                </a:solidFill>
                <a:latin typeface="Bree Serif"/>
                <a:ea typeface="Bree Serif"/>
                <a:cs typeface="Bree Serif"/>
                <a:sym typeface="Bree Serif"/>
              </a:rPr>
              <a:t> Aplikasi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DAGbUAf6ujE</dc:identifier>
  <dcterms:modified xsi:type="dcterms:W3CDTF">2011-08-01T06:04:30Z</dcterms:modified>
  <cp:revision>1</cp:revision>
  <dc:title>Tugas Akhir Dasar Sistem Komputer</dc:title>
</cp:coreProperties>
</file>