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60" r:id="rId5"/>
    <p:sldId id="283" r:id="rId6"/>
    <p:sldId id="261" r:id="rId7"/>
    <p:sldId id="280" r:id="rId8"/>
    <p:sldId id="262" r:id="rId9"/>
    <p:sldId id="263" r:id="rId10"/>
    <p:sldId id="275" r:id="rId11"/>
    <p:sldId id="276" r:id="rId12"/>
    <p:sldId id="278" r:id="rId13"/>
    <p:sldId id="279" r:id="rId14"/>
    <p:sldId id="268" r:id="rId15"/>
    <p:sldId id="281" r:id="rId16"/>
    <p:sldId id="270" r:id="rId17"/>
    <p:sldId id="271" r:id="rId18"/>
    <p:sldId id="282" r:id="rId1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3DD297C-243B-5C4B-9DA3-822B308D0D74}">
          <p14:sldIdLst>
            <p14:sldId id="256"/>
            <p14:sldId id="257"/>
          </p14:sldIdLst>
        </p14:section>
        <p14:section name="What is Meteor" id="{05269A30-4AB3-A044-8D57-5AD7CA2949FE}">
          <p14:sldIdLst>
            <p14:sldId id="258"/>
            <p14:sldId id="260"/>
            <p14:sldId id="283"/>
          </p14:sldIdLst>
        </p14:section>
        <p14:section name="HTML" id="{E2ABED58-5855-2F4F-B988-962EF08A7E62}">
          <p14:sldIdLst>
            <p14:sldId id="261"/>
            <p14:sldId id="280"/>
          </p14:sldIdLst>
        </p14:section>
        <p14:section name="JavaScript" id="{6C3572EF-FAE6-2848-B4B3-E71F0F86DA51}">
          <p14:sldIdLst>
            <p14:sldId id="262"/>
            <p14:sldId id="263"/>
            <p14:sldId id="275"/>
            <p14:sldId id="276"/>
            <p14:sldId id="278"/>
            <p14:sldId id="279"/>
            <p14:sldId id="268"/>
            <p14:sldId id="281"/>
            <p14:sldId id="270"/>
            <p14:sldId id="271"/>
          </p14:sldIdLst>
        </p14:section>
        <p14:section name="Meteor" id="{3E506635-6324-C842-B8E5-6A20592740AB}">
          <p14:sldIdLst>
            <p14:sldId id="28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7173" autoAdjust="0"/>
    <p:restoredTop sz="94660"/>
  </p:normalViewPr>
  <p:slideViewPr>
    <p:cSldViewPr snapToGrid="0" snapToObjects="1">
      <p:cViewPr varScale="1">
        <p:scale>
          <a:sx n="197" d="100"/>
          <a:sy n="197" d="100"/>
        </p:scale>
        <p:origin x="-944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F93D95-0177-0047-98D0-4CCF781E1585}" type="datetimeFigureOut">
              <a:rPr lang="en-US" smtClean="0"/>
              <a:t>11/2/13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E91FE4-79ED-BA44-AE3E-4F9FC13C0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938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Relationship Id="rId3" Type="http://schemas.openxmlformats.org/officeDocument/2006/relationships/hyperlink" Target="http://www.w3schools.com/tags/tag_script.asp" TargetMode="Externa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Relationship Id="rId3" Type="http://schemas.openxmlformats.org/officeDocument/2006/relationships/hyperlink" Target="http://www.w3schools.com/tags/tag_script.asp" TargetMode="Externa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Meteor is a</a:t>
            </a:r>
            <a:r>
              <a:rPr lang="en-US" baseline="0" dirty="0" smtClean="0"/>
              <a:t> lot of technologies brought together for your convenience.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91FE4-79ED-BA44-AE3E-4F9FC13C0E5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6301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 dirty="0" smtClean="0"/>
              <a:t>JavaScript also offers </a:t>
            </a:r>
            <a:r>
              <a:rPr lang="en" b="1" dirty="0" smtClean="0"/>
              <a:t>objects</a:t>
            </a:r>
            <a:r>
              <a:rPr lang="en" dirty="0" smtClean="0"/>
              <a:t>, which are conceptually similar to structs in C, and associative arrays in PHP.</a:t>
            </a:r>
          </a:p>
          <a:p>
            <a:endParaRPr lang="en" dirty="0" smtClean="0"/>
          </a:p>
          <a:p>
            <a:pPr lvl="0" rtl="0">
              <a:buNone/>
            </a:pPr>
            <a:r>
              <a:rPr lang="en" dirty="0" smtClean="0"/>
              <a:t>You can use objects to organize related information. </a:t>
            </a:r>
          </a:p>
          <a:p>
            <a:endParaRPr lang="en" dirty="0" smtClean="0"/>
          </a:p>
          <a:p>
            <a:pPr lvl="0" rtl="0">
              <a:buNone/>
            </a:pPr>
            <a:r>
              <a:rPr lang="en" dirty="0" smtClean="0">
                <a:latin typeface="Courier New"/>
                <a:ea typeface="Courier New"/>
                <a:cs typeface="Courier New"/>
                <a:sym typeface="Courier New"/>
              </a:rPr>
              <a:t>emptyObject</a:t>
            </a:r>
            <a:r>
              <a:rPr lang="en" dirty="0" smtClean="0"/>
              <a:t>: </a:t>
            </a:r>
          </a:p>
          <a:p>
            <a:pPr marL="457200" lvl="0" indent="-3175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dirty="0" smtClean="0"/>
              <a:t>Literal object declaration (JSON: JavaScript Object Notation)</a:t>
            </a:r>
          </a:p>
          <a:p>
            <a:pPr marL="457200" lvl="0" indent="-3175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dirty="0" smtClean="0"/>
              <a:t>Two ways to set properties. </a:t>
            </a:r>
          </a:p>
          <a:p>
            <a:pPr marL="457200" lvl="0" indent="-3175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dirty="0" smtClean="0"/>
              <a:t>Similarly, two ways to access properties.</a:t>
            </a:r>
            <a:endParaRPr lang="en" dirty="0"/>
          </a:p>
        </p:txBody>
      </p:sp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/>
              <a:t>JavaScript also offers </a:t>
            </a:r>
            <a:r>
              <a:rPr lang="en" b="1"/>
              <a:t>objects</a:t>
            </a:r>
            <a:r>
              <a:rPr lang="en"/>
              <a:t>, which are conceptually similar to structs in C, and associative arrays in PHP.</a:t>
            </a:r>
          </a:p>
          <a:p>
            <a:endParaRPr lang="en"/>
          </a:p>
          <a:p>
            <a:pPr lvl="0" rtl="0">
              <a:buNone/>
            </a:pPr>
            <a:r>
              <a:rPr lang="en"/>
              <a:t>You can use objects to organize related information. </a:t>
            </a:r>
          </a:p>
          <a:p>
            <a:endParaRPr lang="en"/>
          </a:p>
          <a:p>
            <a:pPr lvl="0" rtl="0">
              <a:buNone/>
            </a:pPr>
            <a:r>
              <a:rPr lang="en"/>
              <a:t>Note that an array is one of the properties of this object (the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tfs</a:t>
            </a:r>
            <a:r>
              <a:rPr lang="en"/>
              <a:t> property).  Any value can be associated with a property of an object, including objects, functions, booleans, and numbers!</a:t>
            </a:r>
          </a:p>
        </p:txBody>
      </p:sp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/>
              <a:t>Here, we have an array of objects!</a:t>
            </a:r>
          </a:p>
        </p:txBody>
      </p:sp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/>
              <a:t>HTML (and more generally, XML) documents are organized into a hierarchical tree structure.  Can you see how the tree chart at left corresponds to the HTML document at right? Think about how 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title </a:t>
            </a:r>
            <a:r>
              <a:rPr lang="en" b="1"/>
              <a:t>element </a:t>
            </a:r>
            <a:r>
              <a:rPr lang="en"/>
              <a:t>in the document corresponds to node in the tree, and how it's representable as a child of 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lang="en"/>
              <a:t> node. </a:t>
            </a:r>
          </a:p>
          <a:p>
            <a:endParaRPr lang="en"/>
          </a:p>
          <a:p>
            <a:pPr lvl="0" rtl="0">
              <a:buNone/>
            </a:pPr>
            <a:r>
              <a:rPr lang="en"/>
              <a:t>The object structure we've seen in JavaScript gives us a handy way to represent this document as a JavaScript variable, and that's what the concept of </a:t>
            </a:r>
            <a:r>
              <a:rPr lang="en" b="1"/>
              <a:t>DOM </a:t>
            </a:r>
            <a:r>
              <a:rPr lang="en"/>
              <a:t>(Document-Object Model) is all about.   If we have access to an object representation of the document, then we can manipulate the document like we manipulate objects, a way that is convenient and simple.  That's really the magic and joy of JavaScript in the browser: the ability to manipulate the document programatically.</a:t>
            </a:r>
          </a:p>
          <a:p>
            <a:endParaRPr lang="en"/>
          </a:p>
        </p:txBody>
      </p:sp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/>
              <a:t>At its core, JavaScript is another programming language, like C and PHP.  Similar to PHP, JavaScript is a dynamically typed, interpreted language.  Web browsers, like Internet Explorer, Chrome, and Firefox, support the ability to run JavaScript code associated with a website.  These browsers offer an </a:t>
            </a:r>
            <a:r>
              <a:rPr lang="en" b="1"/>
              <a:t>API</a:t>
            </a:r>
            <a:r>
              <a:rPr lang="en"/>
              <a:t>, or Application Programming Interface, for manipulating a webpage.  This means that JavaScript in the browser can be used to manipulate the content, appearance, and behavior of a web page.  </a:t>
            </a:r>
          </a:p>
        </p:txBody>
      </p:sp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/>
              <a:t>Here's a simple example of a "Hello world"-like program, written in JavaScript, coupled with a webpage.  Notice the following line in the HTML file: </a:t>
            </a:r>
          </a:p>
          <a:p>
            <a:endParaRPr lang="en"/>
          </a:p>
          <a:p>
            <a:pPr lvl="0" indent="457200" rtl="0"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&lt;script type="text/javascript" src="hello.js"&gt;&lt;/script&gt;</a:t>
            </a:r>
          </a:p>
          <a:p>
            <a:endParaRPr lang="en" sz="12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buNone/>
            </a:pPr>
            <a:r>
              <a:rPr lang="en"/>
              <a:t>This HTML tag, the "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lang="en"/>
              <a:t> tag," allows an HTML document to reference JavaScript code, whether in an external file (as indicated by 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n"/>
              <a:t> attribute), or inside the tag itself.  The code there will start executing immediately [1].  Unlike C, JavaScript has no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"/>
              <a:t> method: the code in the file simply starts running.</a:t>
            </a:r>
          </a:p>
          <a:p>
            <a:endParaRPr lang="en"/>
          </a:p>
          <a:p>
            <a:pPr lvl="0" rtl="0">
              <a:buNone/>
            </a:pPr>
            <a:r>
              <a:rPr lang="en"/>
              <a:t>In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hello.js</a:t>
            </a:r>
            <a:r>
              <a:rPr lang="en"/>
              <a:t>, we've added some JavaScript.  Fortunately, the syntax of JavaScript isn't all that different from C and PHP.   JavaScript offers a built-in function, called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alert</a:t>
            </a:r>
            <a:r>
              <a:rPr lang="en"/>
              <a:t>, that we are using to display a message to the user.  The message we're passing is just the string literal,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"Hello, world!"</a:t>
            </a:r>
          </a:p>
          <a:p>
            <a:endParaRPr lang="en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buNone/>
            </a:pPr>
            <a:r>
              <a:rPr lang="en"/>
              <a:t>[1] </a:t>
            </a:r>
            <a:r>
              <a:rPr lang="en" u="sng">
                <a:solidFill>
                  <a:schemeClr val="hlink"/>
                </a:solidFill>
                <a:hlinkClick r:id=""/>
              </a:rPr>
              <a:t>http://www.w3schools.com/tags/tag_script.asp</a:t>
            </a:r>
          </a:p>
          <a:p>
            <a:endParaRPr lang="en" u="sng">
              <a:solidFill>
                <a:schemeClr val="hlink"/>
              </a:solidFill>
              <a:hlinkClick r:id=""/>
            </a:endParaRPr>
          </a:p>
        </p:txBody>
      </p:sp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 lang="en" u="sng" dirty="0">
              <a:solidFill>
                <a:schemeClr val="hlink"/>
              </a:solidFill>
              <a:hlinkClick r:id=""/>
            </a:endParaRPr>
          </a:p>
        </p:txBody>
      </p:sp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 dirty="0" smtClean="0"/>
              <a:t>The syntax for variable declarations in JavaScript is slightly different from that of C and PHP.  Variable declarations in JavaScript take the form</a:t>
            </a:r>
          </a:p>
          <a:p>
            <a:endParaRPr lang="en" dirty="0" smtClean="0"/>
          </a:p>
          <a:p>
            <a:pPr lvl="0" rtl="0">
              <a:buNone/>
            </a:pPr>
            <a:r>
              <a:rPr lang="en" dirty="0" smtClean="0">
                <a:latin typeface="Courier New"/>
                <a:ea typeface="Courier New"/>
                <a:cs typeface="Courier New"/>
                <a:sym typeface="Courier New"/>
              </a:rPr>
              <a:t>var &lt;name&gt; = &lt;value&gt;;</a:t>
            </a:r>
          </a:p>
          <a:p>
            <a:endParaRPr lang="en" dirty="0" smtClean="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buNone/>
            </a:pPr>
            <a:r>
              <a:rPr lang="en" dirty="0" smtClean="0"/>
              <a:t>for local variables.</a:t>
            </a:r>
          </a:p>
          <a:p>
            <a:endParaRPr lang="en" dirty="0" smtClean="0"/>
          </a:p>
          <a:p>
            <a:pPr lvl="0" rtl="0">
              <a:buNone/>
            </a:pPr>
            <a:r>
              <a:rPr lang="en" dirty="0" smtClean="0"/>
              <a:t>Notice that in these declarations, no type is specified, as would have been the case in C. </a:t>
            </a:r>
          </a:p>
          <a:p>
            <a:endParaRPr lang="en" dirty="0" smtClean="0"/>
          </a:p>
          <a:p>
            <a:pPr lvl="0" rtl="0">
              <a:buNone/>
            </a:pPr>
            <a:r>
              <a:rPr lang="en" dirty="0" smtClean="0"/>
              <a:t>Also, the type of a JavaScript variable can change throughout the execution of a program.  Here, the type of </a:t>
            </a:r>
            <a:r>
              <a:rPr lang="en" dirty="0" smtClean="0"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 dirty="0" smtClean="0"/>
              <a:t> was originally "</a:t>
            </a:r>
            <a:r>
              <a:rPr lang="en" dirty="0" smtClean="0"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lang="en" dirty="0" smtClean="0"/>
              <a:t>," which we can check using the </a:t>
            </a:r>
            <a:r>
              <a:rPr lang="en" dirty="0" smtClean="0">
                <a:latin typeface="Courier New"/>
                <a:ea typeface="Courier New"/>
                <a:cs typeface="Courier New"/>
                <a:sym typeface="Courier New"/>
              </a:rPr>
              <a:t>typeof</a:t>
            </a:r>
            <a:r>
              <a:rPr lang="en" dirty="0" smtClean="0"/>
              <a:t> operator [1].  Then, we assigned a string to </a:t>
            </a:r>
            <a:r>
              <a:rPr lang="en" dirty="0" smtClean="0"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 dirty="0" smtClean="0"/>
              <a:t>, making the new type of </a:t>
            </a:r>
            <a:r>
              <a:rPr lang="en" dirty="0" smtClean="0"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 dirty="0" smtClean="0"/>
              <a:t> be a "</a:t>
            </a:r>
            <a:r>
              <a:rPr lang="en" dirty="0" smtClean="0"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dirty="0" smtClean="0"/>
              <a:t>." If you did something analogous in C, the compiler would complain, but here, it's perfectly valid.  [2]</a:t>
            </a:r>
          </a:p>
          <a:p>
            <a:endParaRPr lang="en" dirty="0" smtClean="0"/>
          </a:p>
          <a:p>
            <a:pPr lvl="0" rtl="0">
              <a:buNone/>
            </a:pPr>
            <a:r>
              <a:rPr lang="en" dirty="0" smtClean="0"/>
              <a:t>[1] https://developer.mozilla.org/en-US/docs/Web/JavaScript/Reference/Operators/typeof</a:t>
            </a:r>
          </a:p>
          <a:p>
            <a:endParaRPr lang="en" dirty="0" smtClean="0"/>
          </a:p>
          <a:p>
            <a:pPr lvl="0" rtl="0">
              <a:buNone/>
            </a:pPr>
            <a:r>
              <a:rPr lang="en" dirty="0" smtClean="0"/>
              <a:t>[2] Though, it's a good idea to be careful with changing types too much: strive for good design!</a:t>
            </a:r>
          </a:p>
          <a:p>
            <a:endParaRPr lang="en" u="sng" dirty="0">
              <a:solidFill>
                <a:schemeClr val="hlink"/>
              </a:solidFill>
              <a:hlinkClick r:id="rId3"/>
            </a:endParaRPr>
          </a:p>
        </p:txBody>
      </p:sp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 dirty="0" smtClean="0"/>
              <a:t>The syntax for variable declarations in JavaScript is slightly different from that of C and PHP.  Variable declarations in JavaScript take the form</a:t>
            </a:r>
          </a:p>
          <a:p>
            <a:endParaRPr lang="en" dirty="0" smtClean="0"/>
          </a:p>
          <a:p>
            <a:pPr lvl="0" rtl="0">
              <a:buNone/>
            </a:pPr>
            <a:r>
              <a:rPr lang="en" dirty="0" smtClean="0">
                <a:latin typeface="Courier New"/>
                <a:ea typeface="Courier New"/>
                <a:cs typeface="Courier New"/>
                <a:sym typeface="Courier New"/>
              </a:rPr>
              <a:t>var &lt;name&gt; = &lt;value&gt;;</a:t>
            </a:r>
          </a:p>
          <a:p>
            <a:endParaRPr lang="en" dirty="0" smtClean="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buNone/>
            </a:pPr>
            <a:r>
              <a:rPr lang="en" dirty="0" smtClean="0"/>
              <a:t>for local variables.</a:t>
            </a:r>
          </a:p>
          <a:p>
            <a:endParaRPr lang="en" dirty="0" smtClean="0"/>
          </a:p>
          <a:p>
            <a:pPr lvl="0" rtl="0">
              <a:buNone/>
            </a:pPr>
            <a:r>
              <a:rPr lang="en" dirty="0" smtClean="0"/>
              <a:t>Notice that in these declarations, no type is specified, as would have been the case in C. </a:t>
            </a:r>
          </a:p>
          <a:p>
            <a:endParaRPr lang="en" dirty="0" smtClean="0"/>
          </a:p>
          <a:p>
            <a:pPr lvl="0" rtl="0">
              <a:buNone/>
            </a:pPr>
            <a:r>
              <a:rPr lang="en" dirty="0" smtClean="0"/>
              <a:t>Also, the type of a JavaScript variable can change throughout the execution of a program.  Here, the type of </a:t>
            </a:r>
            <a:r>
              <a:rPr lang="en" dirty="0" smtClean="0"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 dirty="0" smtClean="0"/>
              <a:t> was originally "</a:t>
            </a:r>
            <a:r>
              <a:rPr lang="en" dirty="0" smtClean="0"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lang="en" dirty="0" smtClean="0"/>
              <a:t>," which we can check using the </a:t>
            </a:r>
            <a:r>
              <a:rPr lang="en" dirty="0" smtClean="0">
                <a:latin typeface="Courier New"/>
                <a:ea typeface="Courier New"/>
                <a:cs typeface="Courier New"/>
                <a:sym typeface="Courier New"/>
              </a:rPr>
              <a:t>typeof</a:t>
            </a:r>
            <a:r>
              <a:rPr lang="en" dirty="0" smtClean="0"/>
              <a:t> operator [1].  Then, we assigned a string to </a:t>
            </a:r>
            <a:r>
              <a:rPr lang="en" dirty="0" smtClean="0"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 dirty="0" smtClean="0"/>
              <a:t>, making the new type of </a:t>
            </a:r>
            <a:r>
              <a:rPr lang="en" dirty="0" smtClean="0"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 dirty="0" smtClean="0"/>
              <a:t> be a "</a:t>
            </a:r>
            <a:r>
              <a:rPr lang="en" dirty="0" smtClean="0"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dirty="0" smtClean="0"/>
              <a:t>." If you did something analogous in C, the compiler would complain, but here, it's perfectly valid.  [2]</a:t>
            </a:r>
          </a:p>
          <a:p>
            <a:endParaRPr lang="en" dirty="0" smtClean="0"/>
          </a:p>
          <a:p>
            <a:pPr lvl="0" rtl="0">
              <a:buNone/>
            </a:pPr>
            <a:r>
              <a:rPr lang="en" dirty="0" smtClean="0"/>
              <a:t>[1] https://developer.mozilla.org/en-US/docs/Web/JavaScript/Reference/Operators/typeof</a:t>
            </a:r>
          </a:p>
          <a:p>
            <a:endParaRPr lang="en" dirty="0" smtClean="0"/>
          </a:p>
          <a:p>
            <a:pPr lvl="0" rtl="0">
              <a:buNone/>
            </a:pPr>
            <a:r>
              <a:rPr lang="en" dirty="0" smtClean="0"/>
              <a:t>[2] Though, it's a good idea to be careful with changing types too much: strive for good design!</a:t>
            </a:r>
          </a:p>
          <a:p>
            <a:endParaRPr lang="en" u="sng" dirty="0">
              <a:solidFill>
                <a:schemeClr val="hlink"/>
              </a:solidFill>
              <a:hlinkClick r:id="rId3"/>
            </a:endParaRPr>
          </a:p>
        </p:txBody>
      </p:sp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 dirty="0" smtClean="0"/>
              <a:t>Like in C and PHP, you can use functions in JavaScript to make code more reusable, clean, organized, and readable!</a:t>
            </a:r>
          </a:p>
          <a:p>
            <a:endParaRPr lang="en" dirty="0" smtClean="0"/>
          </a:p>
          <a:p>
            <a:pPr lvl="0" rtl="0">
              <a:buNone/>
            </a:pPr>
            <a:r>
              <a:rPr lang="en" dirty="0" smtClean="0"/>
              <a:t>Function declarations in JavaScript don't specify the types of the arguments, or the return type.  In fact, it's also acceptable for a function to return values of different types.  For example: </a:t>
            </a:r>
          </a:p>
          <a:p>
            <a:endParaRPr lang="en" dirty="0" smtClean="0"/>
          </a:p>
          <a:p>
            <a:pPr lvl="0" rtl="0">
              <a:buNone/>
            </a:pPr>
            <a:r>
              <a:rPr lang="en" dirty="0" smtClean="0">
                <a:latin typeface="Courier New"/>
                <a:ea typeface="Courier New"/>
                <a:cs typeface="Courier New"/>
                <a:sym typeface="Courier New"/>
              </a:rPr>
              <a:t>function giveMeANumber(num)</a:t>
            </a:r>
          </a:p>
          <a:p>
            <a:pPr lvl="0" rtl="0">
              <a:buNone/>
            </a:pPr>
            <a:r>
              <a:rPr lang="en" dirty="0" smtClean="0"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marL="0" lvl="0" indent="457200" rtl="0">
              <a:buNone/>
            </a:pPr>
            <a:r>
              <a:rPr lang="en" dirty="0" smtClean="0">
                <a:latin typeface="Courier New"/>
                <a:ea typeface="Courier New"/>
                <a:cs typeface="Courier New"/>
                <a:sym typeface="Courier New"/>
              </a:rPr>
              <a:t>if (num &lt; 0)</a:t>
            </a:r>
          </a:p>
          <a:p>
            <a:pPr marL="457200" lvl="0" indent="0" rtl="0">
              <a:buNone/>
            </a:pPr>
            <a:r>
              <a:rPr lang="en" dirty="0" smtClean="0"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marL="457200" lvl="0" indent="0" rtl="0">
              <a:buNone/>
            </a:pPr>
            <a:r>
              <a:rPr lang="en" dirty="0" smtClean="0">
                <a:latin typeface="Courier New"/>
                <a:ea typeface="Courier New"/>
                <a:cs typeface="Courier New"/>
                <a:sym typeface="Courier New"/>
              </a:rPr>
              <a:t>	return "this is a string";</a:t>
            </a:r>
          </a:p>
          <a:p>
            <a:pPr marL="0" lvl="0" indent="457200" rtl="0">
              <a:buNone/>
            </a:pPr>
            <a:r>
              <a:rPr lang="en" dirty="0" smtClean="0">
                <a:latin typeface="Courier New"/>
                <a:ea typeface="Courier New"/>
                <a:cs typeface="Courier New"/>
                <a:sym typeface="Courier New"/>
              </a:rPr>
              <a:t>}	</a:t>
            </a:r>
          </a:p>
          <a:p>
            <a:pPr marL="0" lvl="0" indent="457200" rtl="0">
              <a:buNone/>
            </a:pPr>
            <a:r>
              <a:rPr lang="en" dirty="0" smtClean="0">
                <a:latin typeface="Courier New"/>
                <a:ea typeface="Courier New"/>
                <a:cs typeface="Courier New"/>
                <a:sym typeface="Courier New"/>
              </a:rPr>
              <a:t>else</a:t>
            </a:r>
          </a:p>
          <a:p>
            <a:pPr marL="0" lvl="0" indent="457200" rtl="0">
              <a:buNone/>
            </a:pPr>
            <a:r>
              <a:rPr lang="en" dirty="0" smtClean="0"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marL="0" lvl="0" indent="457200" rtl="0">
              <a:buNone/>
            </a:pPr>
            <a:r>
              <a:rPr lang="en" dirty="0" smtClean="0">
                <a:latin typeface="Courier New"/>
                <a:ea typeface="Courier New"/>
                <a:cs typeface="Courier New"/>
                <a:sym typeface="Courier New"/>
              </a:rPr>
              <a:t>	return 3.1</a:t>
            </a:r>
          </a:p>
          <a:p>
            <a:pPr marL="0" lvl="0" indent="457200" rtl="0">
              <a:buNone/>
            </a:pPr>
            <a:r>
              <a:rPr lang="en" dirty="0" smtClean="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buNone/>
            </a:pPr>
            <a:r>
              <a:rPr lang="en" dirty="0" smtClean="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endParaRPr lang="en" dirty="0" smtClean="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buNone/>
            </a:pPr>
            <a:r>
              <a:rPr lang="en" dirty="0" smtClean="0"/>
              <a:t>Also, JavaScript supports anonymous functions: functions without names.  Notice that in the second declaration of the </a:t>
            </a:r>
            <a:r>
              <a:rPr lang="en" dirty="0" smtClean="0"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en" dirty="0" smtClean="0"/>
              <a:t> function in the slides, an anonymous function is seemingly "assigned" to a variable in a variable declaration.    This is because functions in JavaScript are treated like values, too: they can be assigned to variables, passed into other functions, etc.  We'll see some uses of this later.</a:t>
            </a:r>
            <a:endParaRPr lang="en" dirty="0"/>
          </a:p>
        </p:txBody>
      </p:sp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/>
              <a:t>JavaScript also offers arrays, which have the same conceptual purpose they have in C and PHP.  </a:t>
            </a:r>
          </a:p>
          <a:p>
            <a:endParaRPr lang="en"/>
          </a:p>
          <a:p>
            <a:pPr lvl="0" rtl="0"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arr </a:t>
            </a:r>
            <a:r>
              <a:rPr lang="en"/>
              <a:t>declaration: </a:t>
            </a:r>
          </a:p>
          <a:p>
            <a:pPr marL="457200" lvl="0" indent="-3175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One way to declare an empty array. </a:t>
            </a:r>
          </a:p>
          <a:p>
            <a:pPr marL="457200" lvl="0" indent="-3175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Commonly referred to as "literal array notation."</a:t>
            </a:r>
          </a:p>
          <a:p>
            <a:endParaRPr lang="en"/>
          </a:p>
          <a:p>
            <a:pPr lvl="0" rtl="0"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arr2</a:t>
            </a:r>
            <a:r>
              <a:rPr lang="en"/>
              <a:t> declaration: </a:t>
            </a:r>
          </a:p>
          <a:p>
            <a:pPr marL="457200" lvl="0" indent="-3175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Literal array declaration for an array of size 3. </a:t>
            </a:r>
          </a:p>
          <a:p>
            <a:pPr marL="457200" lvl="0" indent="-3175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Elements separated by commas. </a:t>
            </a:r>
          </a:p>
          <a:p>
            <a:pPr marL="457200" lvl="0" indent="-3175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Array access using index notation.</a:t>
            </a:r>
          </a:p>
          <a:p>
            <a:pPr marL="457200" lvl="0" indent="-3175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Zero-indexed, just like C and PHP.</a:t>
            </a:r>
          </a:p>
          <a:p>
            <a:pPr marL="457200" lvl="0" indent="-3175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.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en"/>
              <a:t> property for length of array.</a:t>
            </a:r>
          </a:p>
          <a:p>
            <a:endParaRPr lang="en"/>
          </a:p>
          <a:p>
            <a:pPr lvl="0" rtl="0"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arr3 </a:t>
            </a:r>
            <a:r>
              <a:rPr lang="en"/>
              <a:t>declaration: </a:t>
            </a:r>
          </a:p>
          <a:p>
            <a:pPr marL="457200" lvl="0" indent="-3175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Literal array declaration for an array of size 3. </a:t>
            </a:r>
          </a:p>
          <a:p>
            <a:pPr marL="457200" lvl="0" indent="-3175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The members of an array do not need to have the same type. </a:t>
            </a:r>
          </a:p>
          <a:p>
            <a:pPr marL="457200" lvl="0" indent="-3175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It is okay for the elements of an array to change types, as we did by assigning a string in the third position. </a:t>
            </a:r>
          </a:p>
          <a:p>
            <a:pPr marL="457200" lvl="0" indent="-3175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Unlike C, it is acceptable to add an item to an array beyond its initial bounds, as we did by assigning a string in the 101th position of the array.  The space between the third element and the 101th element will be filled with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undefined</a:t>
            </a:r>
            <a:r>
              <a:rPr lang="en"/>
              <a:t> values. </a:t>
            </a:r>
          </a:p>
          <a:p>
            <a:endParaRPr lang="en"/>
          </a:p>
          <a:p>
            <a:pPr lvl="0" rtl="0">
              <a:buNone/>
            </a:pPr>
            <a:r>
              <a:rPr lang="en"/>
              <a:t>[1] https://developer.mozilla.org/en-US/docs/Web/JavaScript/Reference/Global_Objects/Array</a:t>
            </a:r>
          </a:p>
        </p:txBody>
      </p:sp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11/2/13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11/2/13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11/2/13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png"/><Relationship Id="rId5" Type="http://schemas.openxmlformats.org/officeDocument/2006/relationships/image" Target="../media/image3.jp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one-radical-leaderboard.meteor.com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eteor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5761" y="2914650"/>
            <a:ext cx="8018705" cy="1314450"/>
          </a:xfrm>
        </p:spPr>
        <p:txBody>
          <a:bodyPr>
            <a:normAutofit/>
          </a:bodyPr>
          <a:lstStyle/>
          <a:p>
            <a:r>
              <a:rPr lang="en-US" dirty="0" smtClean="0"/>
              <a:t>The easiest way to write web </a:t>
            </a:r>
            <a:r>
              <a:rPr lang="en-US" dirty="0" smtClean="0"/>
              <a:t>apps</a:t>
            </a:r>
          </a:p>
          <a:p>
            <a:r>
              <a:rPr lang="en-US" dirty="0" smtClean="0"/>
              <a:t>http://one-radical-</a:t>
            </a:r>
            <a:r>
              <a:rPr lang="en-US" dirty="0" err="1" smtClean="0"/>
              <a:t>leaderboard.meteor.com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6543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/>
        </p:nvSpPr>
        <p:spPr>
          <a:xfrm>
            <a:off x="732513" y="-86537"/>
            <a:ext cx="7530600" cy="13110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3950" b="1" dirty="0">
                <a:solidFill>
                  <a:srgbClr val="F2F2F2"/>
                </a:solidFill>
              </a:rPr>
              <a:t>Hello </a:t>
            </a:r>
            <a:r>
              <a:rPr lang="en" sz="3950" b="1" dirty="0" smtClean="0">
                <a:solidFill>
                  <a:srgbClr val="F2F2F2"/>
                </a:solidFill>
              </a:rPr>
              <a:t>World</a:t>
            </a:r>
            <a:r>
              <a:rPr lang="en-US" sz="3950" b="1" dirty="0" smtClean="0">
                <a:solidFill>
                  <a:srgbClr val="F2F2F2"/>
                </a:solidFill>
              </a:rPr>
              <a:t> (running it)</a:t>
            </a:r>
            <a:endParaRPr lang="en" sz="3950" b="1" dirty="0">
              <a:solidFill>
                <a:srgbClr val="F2F2F2"/>
              </a:solidFill>
            </a:endParaRPr>
          </a:p>
        </p:txBody>
      </p:sp>
      <p:sp>
        <p:nvSpPr>
          <p:cNvPr id="107" name="Shape 107"/>
          <p:cNvSpPr txBox="1"/>
          <p:nvPr/>
        </p:nvSpPr>
        <p:spPr>
          <a:xfrm>
            <a:off x="379850" y="809381"/>
            <a:ext cx="3657600" cy="3429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b="1" dirty="0" err="1">
                <a:solidFill>
                  <a:srgbClr val="FFFFFF"/>
                </a:solidFill>
              </a:rPr>
              <a:t>h</a:t>
            </a:r>
            <a:r>
              <a:rPr lang="en-US" sz="1800" b="1" dirty="0" err="1" smtClean="0">
                <a:solidFill>
                  <a:srgbClr val="FFFFFF"/>
                </a:solidFill>
              </a:rPr>
              <a:t>ello.c</a:t>
            </a:r>
            <a:endParaRPr lang="en" sz="1800" b="1" dirty="0">
              <a:solidFill>
                <a:srgbClr val="FFFFFF"/>
              </a:solidFill>
            </a:endParaRPr>
          </a:p>
        </p:txBody>
      </p:sp>
      <p:sp>
        <p:nvSpPr>
          <p:cNvPr id="108" name="Shape 108"/>
          <p:cNvSpPr txBox="1"/>
          <p:nvPr/>
        </p:nvSpPr>
        <p:spPr>
          <a:xfrm>
            <a:off x="413926" y="1152282"/>
            <a:ext cx="8167799" cy="1673962"/>
          </a:xfrm>
          <a:prstGeom prst="rect">
            <a:avLst/>
          </a:prstGeom>
          <a:noFill/>
          <a:ln w="28575" cap="flat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roger@Roger-MBP:~$ </a:t>
            </a:r>
            <a:r>
              <a:rPr lang="en-US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make </a:t>
            </a:r>
            <a:r>
              <a:rPr lang="en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hello</a:t>
            </a:r>
          </a:p>
          <a:p>
            <a:pPr lvl="0"/>
            <a:r>
              <a:rPr lang="en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clang -ggdb3 -O0 -std=c99 -Wall </a:t>
            </a:r>
            <a:r>
              <a:rPr lang="en" dirty="0" smtClea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–Werror hello.c -</a:t>
            </a:r>
            <a:r>
              <a:rPr lang="en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lcs50 -lm -o </a:t>
            </a:r>
            <a:r>
              <a:rPr lang="en" dirty="0" smtClea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hello</a:t>
            </a:r>
            <a:endParaRPr lang="en-US" dirty="0" smtClean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roger@Roger-MBP:~$ </a:t>
            </a:r>
            <a:r>
              <a:rPr lang="en-US" dirty="0" smtClea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./</a:t>
            </a:r>
            <a:r>
              <a:rPr lang="en" dirty="0" smtClea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hello</a:t>
            </a:r>
            <a:endParaRPr lang="en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/>
            <a:r>
              <a:rPr lang="en" dirty="0" smtClea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Hello</a:t>
            </a:r>
            <a:r>
              <a:rPr lang="en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, world!</a:t>
            </a:r>
          </a:p>
          <a:p>
            <a:endParaRPr lang="en" sz="1800" dirty="0">
              <a:solidFill>
                <a:srgbClr val="FFFFFF"/>
              </a:solidFill>
              <a:latin typeface="Courier"/>
              <a:ea typeface="Consolas"/>
              <a:cs typeface="Courier"/>
              <a:sym typeface="Consolas"/>
            </a:endParaRPr>
          </a:p>
        </p:txBody>
      </p:sp>
      <p:sp>
        <p:nvSpPr>
          <p:cNvPr id="109" name="Shape 109"/>
          <p:cNvSpPr txBox="1"/>
          <p:nvPr/>
        </p:nvSpPr>
        <p:spPr>
          <a:xfrm>
            <a:off x="413926" y="3895715"/>
            <a:ext cx="8167799" cy="685800"/>
          </a:xfrm>
          <a:prstGeom prst="rect">
            <a:avLst/>
          </a:prstGeom>
          <a:noFill/>
          <a:ln w="28575" cap="flat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roger@Roger-MBP:~$ </a:t>
            </a:r>
            <a:r>
              <a:rPr lang="en" dirty="0" smtClea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node hello.js</a:t>
            </a:r>
            <a:endParaRPr lang="en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/>
            <a:r>
              <a:rPr lang="en" dirty="0" smtClea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Hello</a:t>
            </a:r>
            <a:r>
              <a:rPr lang="en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, world</a:t>
            </a:r>
            <a:r>
              <a:rPr lang="en" dirty="0" smtClea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!</a:t>
            </a:r>
            <a:endParaRPr lang="en" sz="18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0" name="Shape 110"/>
          <p:cNvSpPr txBox="1"/>
          <p:nvPr/>
        </p:nvSpPr>
        <p:spPr>
          <a:xfrm>
            <a:off x="379850" y="3552815"/>
            <a:ext cx="3657600" cy="3429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1800" b="1">
                <a:solidFill>
                  <a:srgbClr val="FFFFFF"/>
                </a:solidFill>
              </a:rPr>
              <a:t>hello.js:</a:t>
            </a:r>
          </a:p>
        </p:txBody>
      </p:sp>
    </p:spTree>
    <p:extLst>
      <p:ext uri="{BB962C8B-B14F-4D97-AF65-F5344CB8AC3E}">
        <p14:creationId xmlns:p14="http://schemas.microsoft.com/office/powerpoint/2010/main" val="3799771714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/>
        </p:nvSpPr>
        <p:spPr>
          <a:xfrm>
            <a:off x="732513" y="-86537"/>
            <a:ext cx="7530600" cy="13110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950" b="1" dirty="0" smtClean="0">
                <a:solidFill>
                  <a:srgbClr val="F2F2F2"/>
                </a:solidFill>
              </a:rPr>
              <a:t>Variable Declaration</a:t>
            </a:r>
            <a:endParaRPr lang="en" sz="3950" b="1" dirty="0">
              <a:solidFill>
                <a:srgbClr val="F2F2F2"/>
              </a:solidFill>
            </a:endParaRPr>
          </a:p>
        </p:txBody>
      </p:sp>
      <p:sp>
        <p:nvSpPr>
          <p:cNvPr id="107" name="Shape 107"/>
          <p:cNvSpPr txBox="1"/>
          <p:nvPr/>
        </p:nvSpPr>
        <p:spPr>
          <a:xfrm>
            <a:off x="379850" y="809381"/>
            <a:ext cx="3657600" cy="3429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b="1" dirty="0" smtClean="0">
                <a:solidFill>
                  <a:srgbClr val="FFFFFF"/>
                </a:solidFill>
              </a:rPr>
              <a:t>C</a:t>
            </a:r>
            <a:endParaRPr lang="en" sz="1800" b="1" dirty="0">
              <a:solidFill>
                <a:srgbClr val="FFFFFF"/>
              </a:solidFill>
            </a:endParaRPr>
          </a:p>
        </p:txBody>
      </p:sp>
      <p:sp>
        <p:nvSpPr>
          <p:cNvPr id="108" name="Shape 108"/>
          <p:cNvSpPr txBox="1"/>
          <p:nvPr/>
        </p:nvSpPr>
        <p:spPr>
          <a:xfrm>
            <a:off x="413926" y="1152282"/>
            <a:ext cx="8167799" cy="1673962"/>
          </a:xfrm>
          <a:prstGeom prst="rect">
            <a:avLst/>
          </a:prstGeom>
          <a:noFill/>
          <a:ln w="28575" cap="flat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-US" dirty="0" smtClea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har* </a:t>
            </a:r>
            <a:r>
              <a:rPr lang="en" dirty="0" smtClea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 </a:t>
            </a:r>
            <a:r>
              <a:rPr lang="en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= "CS50";</a:t>
            </a:r>
          </a:p>
          <a:p>
            <a:pPr lvl="0"/>
            <a:r>
              <a:rPr lang="en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-US" dirty="0" err="1" smtClea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loat</a:t>
            </a:r>
            <a:r>
              <a:rPr lang="en-US" dirty="0" smtClea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dirty="0" smtClea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n </a:t>
            </a:r>
            <a:r>
              <a:rPr lang="en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dirty="0" smtClea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3.14;</a:t>
            </a:r>
            <a:endParaRPr lang="en-US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/>
            <a:r>
              <a:rPr lang="en-US" dirty="0" err="1" smtClea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n-US" dirty="0" smtClea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dirty="0" smtClea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b </a:t>
            </a:r>
            <a:r>
              <a:rPr lang="en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= true</a:t>
            </a:r>
            <a:r>
              <a:rPr lang="en" dirty="0" smtClea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lang="en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9" name="Shape 109"/>
          <p:cNvSpPr txBox="1"/>
          <p:nvPr/>
        </p:nvSpPr>
        <p:spPr>
          <a:xfrm>
            <a:off x="413926" y="3242131"/>
            <a:ext cx="8167799" cy="1339385"/>
          </a:xfrm>
          <a:prstGeom prst="rect">
            <a:avLst/>
          </a:prstGeom>
          <a:noFill/>
          <a:ln w="28575" cap="flat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var s = "CS50";</a:t>
            </a:r>
          </a:p>
          <a:p>
            <a:pPr lvl="0"/>
            <a:r>
              <a:rPr lang="en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var n = 3.14;</a:t>
            </a:r>
          </a:p>
          <a:p>
            <a:pPr lvl="0"/>
            <a:r>
              <a:rPr lang="en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var b = true;</a:t>
            </a:r>
          </a:p>
        </p:txBody>
      </p:sp>
      <p:sp>
        <p:nvSpPr>
          <p:cNvPr id="110" name="Shape 110"/>
          <p:cNvSpPr txBox="1"/>
          <p:nvPr/>
        </p:nvSpPr>
        <p:spPr>
          <a:xfrm>
            <a:off x="379850" y="2899231"/>
            <a:ext cx="3657600" cy="3429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-US" sz="1800" b="1" dirty="0" smtClean="0">
                <a:solidFill>
                  <a:srgbClr val="FFFFFF"/>
                </a:solidFill>
              </a:rPr>
              <a:t>JavaScript</a:t>
            </a:r>
            <a:r>
              <a:rPr lang="en" sz="1800" b="1" dirty="0" smtClean="0">
                <a:solidFill>
                  <a:srgbClr val="FFFFFF"/>
                </a:solidFill>
              </a:rPr>
              <a:t>:</a:t>
            </a:r>
            <a:endParaRPr lang="en" sz="18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4671082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/>
        </p:nvSpPr>
        <p:spPr>
          <a:xfrm>
            <a:off x="732513" y="-86537"/>
            <a:ext cx="7530600" cy="13110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950" b="1" dirty="0" smtClean="0">
                <a:solidFill>
                  <a:srgbClr val="F2F2F2"/>
                </a:solidFill>
              </a:rPr>
              <a:t>All your loops still work!</a:t>
            </a:r>
            <a:endParaRPr lang="en" sz="3950" b="1" dirty="0">
              <a:solidFill>
                <a:srgbClr val="F2F2F2"/>
              </a:solidFill>
            </a:endParaRPr>
          </a:p>
        </p:txBody>
      </p:sp>
      <p:sp>
        <p:nvSpPr>
          <p:cNvPr id="107" name="Shape 107"/>
          <p:cNvSpPr txBox="1"/>
          <p:nvPr/>
        </p:nvSpPr>
        <p:spPr>
          <a:xfrm>
            <a:off x="379850" y="809381"/>
            <a:ext cx="3657600" cy="3429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b="1" dirty="0" smtClean="0">
                <a:solidFill>
                  <a:srgbClr val="FFFFFF"/>
                </a:solidFill>
              </a:rPr>
              <a:t>C</a:t>
            </a:r>
            <a:endParaRPr lang="en" sz="1800" b="1" dirty="0">
              <a:solidFill>
                <a:srgbClr val="FFFFFF"/>
              </a:solidFill>
            </a:endParaRPr>
          </a:p>
        </p:txBody>
      </p:sp>
      <p:sp>
        <p:nvSpPr>
          <p:cNvPr id="108" name="Shape 108"/>
          <p:cNvSpPr txBox="1"/>
          <p:nvPr/>
        </p:nvSpPr>
        <p:spPr>
          <a:xfrm>
            <a:off x="413926" y="1152282"/>
            <a:ext cx="8167799" cy="1673962"/>
          </a:xfrm>
          <a:prstGeom prst="rect">
            <a:avLst/>
          </a:prstGeom>
          <a:noFill/>
          <a:ln w="28575" cap="flat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dirty="0" smtClea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// prints numbers 0 to 4</a:t>
            </a:r>
          </a:p>
          <a:p>
            <a:pPr lvl="0"/>
            <a:r>
              <a:rPr lang="en-US" dirty="0" smtClea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for (</a:t>
            </a:r>
            <a:r>
              <a:rPr lang="en-US" dirty="0" err="1" smtClea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dirty="0" smtClea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dirty="0" smtClea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= 0; </a:t>
            </a:r>
            <a:r>
              <a:rPr lang="en-US" dirty="0" err="1" smtClea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dirty="0" smtClea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&lt; 5; </a:t>
            </a:r>
            <a:r>
              <a:rPr lang="en-US" dirty="0" err="1" smtClea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dirty="0" smtClea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++)</a:t>
            </a:r>
          </a:p>
          <a:p>
            <a:pPr lvl="0"/>
            <a:r>
              <a:rPr lang="en-US" dirty="0" smtClea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/>
            <a:r>
              <a:rPr lang="en-US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dirty="0" err="1" smtClea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printf</a:t>
            </a:r>
            <a:r>
              <a:rPr lang="en-US" dirty="0" smtClea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(“%d\n”, </a:t>
            </a:r>
            <a:r>
              <a:rPr lang="en-US" dirty="0" err="1" smtClea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dirty="0" smtClea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lvl="0"/>
            <a:r>
              <a:rPr lang="en-US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9" name="Shape 109"/>
          <p:cNvSpPr txBox="1"/>
          <p:nvPr/>
        </p:nvSpPr>
        <p:spPr>
          <a:xfrm>
            <a:off x="413926" y="3242131"/>
            <a:ext cx="8167799" cy="1339385"/>
          </a:xfrm>
          <a:prstGeom prst="rect">
            <a:avLst/>
          </a:prstGeom>
          <a:noFill/>
          <a:ln w="28575" cap="flat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// prints numbers 0 to </a:t>
            </a:r>
            <a:r>
              <a:rPr lang="en-US" dirty="0" smtClea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</a:p>
          <a:p>
            <a:pPr lvl="0"/>
            <a:r>
              <a:rPr lang="en-US" dirty="0" smtClea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for (</a:t>
            </a:r>
            <a:r>
              <a:rPr lang="en-US" dirty="0" err="1" smtClea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dirty="0" smtClea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dirty="0" smtClea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= 0; </a:t>
            </a:r>
            <a:r>
              <a:rPr lang="en-US" dirty="0" err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&lt; 5; </a:t>
            </a:r>
            <a:r>
              <a:rPr lang="en-US" dirty="0" err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++)</a:t>
            </a:r>
          </a:p>
          <a:p>
            <a:pPr lvl="0"/>
            <a:r>
              <a:rPr lang="en-US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/>
            <a:r>
              <a:rPr lang="en-US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dirty="0" err="1" smtClea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console.log</a:t>
            </a:r>
            <a:r>
              <a:rPr lang="en-US" dirty="0" smtClea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dirty="0" err="1" smtClea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lvl="0"/>
            <a:r>
              <a:rPr lang="en-US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0" name="Shape 110"/>
          <p:cNvSpPr txBox="1"/>
          <p:nvPr/>
        </p:nvSpPr>
        <p:spPr>
          <a:xfrm>
            <a:off x="379850" y="2899231"/>
            <a:ext cx="3657600" cy="3429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-US" sz="1800" b="1" dirty="0" smtClean="0">
                <a:solidFill>
                  <a:srgbClr val="FFFFFF"/>
                </a:solidFill>
              </a:rPr>
              <a:t>JavaScript</a:t>
            </a:r>
            <a:r>
              <a:rPr lang="en" sz="1800" b="1" dirty="0" smtClean="0">
                <a:solidFill>
                  <a:srgbClr val="FFFFFF"/>
                </a:solidFill>
              </a:rPr>
              <a:t>:</a:t>
            </a:r>
            <a:endParaRPr lang="en" sz="18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7358997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/>
        </p:nvSpPr>
        <p:spPr>
          <a:xfrm>
            <a:off x="555987" y="-86537"/>
            <a:ext cx="7883263" cy="13110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950" b="1" dirty="0" smtClean="0">
                <a:solidFill>
                  <a:srgbClr val="F2F2F2"/>
                </a:solidFill>
              </a:rPr>
              <a:t>Functions are variables in JavaScript</a:t>
            </a:r>
            <a:endParaRPr lang="en" sz="3950" b="1" dirty="0">
              <a:solidFill>
                <a:srgbClr val="F2F2F2"/>
              </a:solidFill>
            </a:endParaRPr>
          </a:p>
        </p:txBody>
      </p:sp>
      <p:sp>
        <p:nvSpPr>
          <p:cNvPr id="107" name="Shape 107"/>
          <p:cNvSpPr txBox="1"/>
          <p:nvPr/>
        </p:nvSpPr>
        <p:spPr>
          <a:xfrm>
            <a:off x="379850" y="809381"/>
            <a:ext cx="3657600" cy="3429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b="1" dirty="0" smtClean="0">
                <a:solidFill>
                  <a:srgbClr val="FFFFFF"/>
                </a:solidFill>
              </a:rPr>
              <a:t>C</a:t>
            </a:r>
            <a:endParaRPr lang="en" sz="1800" b="1" dirty="0">
              <a:solidFill>
                <a:srgbClr val="FFFFFF"/>
              </a:solidFill>
            </a:endParaRPr>
          </a:p>
        </p:txBody>
      </p:sp>
      <p:sp>
        <p:nvSpPr>
          <p:cNvPr id="108" name="Shape 108"/>
          <p:cNvSpPr txBox="1"/>
          <p:nvPr/>
        </p:nvSpPr>
        <p:spPr>
          <a:xfrm>
            <a:off x="413926" y="1152281"/>
            <a:ext cx="3795218" cy="3167987"/>
          </a:xfrm>
          <a:prstGeom prst="rect">
            <a:avLst/>
          </a:prstGeom>
          <a:noFill/>
          <a:ln w="28575" cap="flat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dirty="0" err="1" smtClea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dirty="0" smtClea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add(</a:t>
            </a:r>
            <a:r>
              <a:rPr lang="en-US" dirty="0" err="1" smtClea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dirty="0" smtClea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x, </a:t>
            </a:r>
            <a:r>
              <a:rPr lang="en-US" dirty="0" err="1" smtClea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dirty="0" smtClea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y)</a:t>
            </a:r>
          </a:p>
          <a:p>
            <a:pPr lvl="0"/>
            <a:r>
              <a:rPr lang="en-US" dirty="0" smtClea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/>
            <a:r>
              <a:rPr lang="en-US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return x + y;</a:t>
            </a:r>
          </a:p>
          <a:p>
            <a:pPr lvl="0"/>
            <a:r>
              <a:rPr lang="en-US" dirty="0" smtClea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/>
            <a:endParaRPr lang="en-US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/>
            <a:r>
              <a:rPr lang="en-US" dirty="0" smtClea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void hi()</a:t>
            </a:r>
          </a:p>
          <a:p>
            <a:pPr lvl="0"/>
            <a:r>
              <a:rPr lang="en-US" dirty="0" smtClea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/>
            <a:r>
              <a:rPr lang="en-US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dirty="0" err="1" smtClea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printf</a:t>
            </a:r>
            <a:r>
              <a:rPr lang="en-US" dirty="0" smtClea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(“Hi\n”);</a:t>
            </a:r>
          </a:p>
          <a:p>
            <a:pPr lvl="0"/>
            <a:r>
              <a:rPr lang="en-US" dirty="0" smtClea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</a:p>
          <a:p>
            <a:pPr lvl="0"/>
            <a:endParaRPr lang="en-US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/>
            <a:r>
              <a:rPr lang="en-US" dirty="0" smtClea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// calling a function</a:t>
            </a:r>
          </a:p>
          <a:p>
            <a:pPr lvl="0"/>
            <a:r>
              <a:rPr lang="en-US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US" dirty="0" smtClea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dd(1,2);</a:t>
            </a:r>
          </a:p>
          <a:p>
            <a:pPr lvl="0"/>
            <a:r>
              <a:rPr lang="en-US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</a:t>
            </a:r>
            <a:r>
              <a:rPr lang="en-US" dirty="0" smtClea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i();</a:t>
            </a:r>
            <a:endParaRPr lang="en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9" name="Shape 109"/>
          <p:cNvSpPr txBox="1"/>
          <p:nvPr/>
        </p:nvSpPr>
        <p:spPr>
          <a:xfrm>
            <a:off x="4505141" y="1152281"/>
            <a:ext cx="3795219" cy="3167987"/>
          </a:xfrm>
          <a:prstGeom prst="rect">
            <a:avLst/>
          </a:prstGeom>
          <a:noFill/>
          <a:ln w="28575" cap="flat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var </a:t>
            </a:r>
            <a:r>
              <a:rPr lang="en-US" dirty="0" smtClea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add = function (</a:t>
            </a:r>
            <a:r>
              <a:rPr lang="en-US" dirty="0" err="1" smtClea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x,y</a:t>
            </a:r>
            <a:r>
              <a:rPr lang="en-US" dirty="0" smtClea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/>
            <a:r>
              <a:rPr lang="en-US" dirty="0" smtClea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/>
            <a:r>
              <a:rPr lang="en-US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return x + y;</a:t>
            </a:r>
          </a:p>
          <a:p>
            <a:pPr lvl="0"/>
            <a:r>
              <a:rPr lang="en-US" dirty="0" smtClea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/>
            <a:endParaRPr lang="en-US" dirty="0" smtClean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/>
            <a:r>
              <a:rPr lang="en-US" dirty="0" err="1" smtClea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dirty="0" smtClea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hi = function () </a:t>
            </a:r>
          </a:p>
          <a:p>
            <a:pPr lvl="0"/>
            <a:r>
              <a:rPr lang="en-US" dirty="0" smtClea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/>
            <a:r>
              <a:rPr lang="en-US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dirty="0" err="1" smtClea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console.log</a:t>
            </a:r>
            <a:r>
              <a:rPr lang="en-US" dirty="0" smtClea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(“Hi”);</a:t>
            </a:r>
          </a:p>
          <a:p>
            <a:pPr lvl="0"/>
            <a:r>
              <a:rPr lang="en-US" dirty="0" smtClea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/>
            <a:endParaRPr lang="en-US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/>
            <a:r>
              <a:rPr lang="en-US" dirty="0" smtClea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// calling a function</a:t>
            </a:r>
          </a:p>
          <a:p>
            <a:pPr lvl="0"/>
            <a:r>
              <a:rPr lang="en-US" dirty="0" smtClea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add(1,2)</a:t>
            </a:r>
          </a:p>
          <a:p>
            <a:pPr lvl="0"/>
            <a:r>
              <a:rPr lang="en-US" dirty="0" smtClea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hi();</a:t>
            </a:r>
            <a:endParaRPr lang="en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0" name="Shape 110"/>
          <p:cNvSpPr txBox="1"/>
          <p:nvPr/>
        </p:nvSpPr>
        <p:spPr>
          <a:xfrm>
            <a:off x="4471065" y="809381"/>
            <a:ext cx="3657600" cy="3429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-US" sz="1800" b="1" dirty="0" smtClean="0">
                <a:solidFill>
                  <a:srgbClr val="FFFFFF"/>
                </a:solidFill>
              </a:rPr>
              <a:t>JavaScript</a:t>
            </a:r>
            <a:r>
              <a:rPr lang="en" sz="1800" b="1" dirty="0" smtClean="0">
                <a:solidFill>
                  <a:srgbClr val="FFFFFF"/>
                </a:solidFill>
              </a:rPr>
              <a:t>:</a:t>
            </a:r>
            <a:endParaRPr lang="en" sz="18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9588541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/>
        </p:nvSpPr>
        <p:spPr>
          <a:xfrm>
            <a:off x="732513" y="-86537"/>
            <a:ext cx="7530600" cy="13110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3950" b="1">
                <a:solidFill>
                  <a:srgbClr val="F2F2F2"/>
                </a:solidFill>
              </a:rPr>
              <a:t>Arrays in JavaScript</a:t>
            </a:r>
          </a:p>
        </p:txBody>
      </p:sp>
      <p:sp>
        <p:nvSpPr>
          <p:cNvPr id="140" name="Shape 140"/>
          <p:cNvSpPr txBox="1"/>
          <p:nvPr/>
        </p:nvSpPr>
        <p:spPr>
          <a:xfrm>
            <a:off x="422926" y="883987"/>
            <a:ext cx="8149799" cy="3655350"/>
          </a:xfrm>
          <a:prstGeom prst="rect">
            <a:avLst/>
          </a:prstGeom>
          <a:solidFill>
            <a:srgbClr val="000000"/>
          </a:solidFill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36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var arr = [];</a:t>
            </a:r>
          </a:p>
          <a:p>
            <a:pPr lvl="0" rtl="0">
              <a:buNone/>
            </a:pPr>
            <a:r>
              <a:rPr lang="en" sz="36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var arr2 = </a:t>
            </a:r>
            <a:r>
              <a:rPr lang="en" sz="3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["Arrays", "in", "JS"];</a:t>
            </a:r>
          </a:p>
          <a:p>
            <a:pPr lvl="0" rtl="0">
              <a:buNone/>
            </a:pPr>
            <a:r>
              <a:rPr lang="en" sz="36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var thirdElement = arr2[2];</a:t>
            </a:r>
          </a:p>
          <a:p>
            <a:endParaRPr lang="en" sz="36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buNone/>
            </a:pPr>
            <a:r>
              <a:rPr lang="en" sz="36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var arr2len = arr2.length;</a:t>
            </a:r>
          </a:p>
          <a:p>
            <a:endParaRPr lang="en" sz="36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buNone/>
            </a:pPr>
            <a:r>
              <a:rPr lang="en" sz="36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var arr3 = [2.3, true, 5];</a:t>
            </a:r>
          </a:p>
          <a:p>
            <a:pPr lvl="0" rtl="0">
              <a:buNone/>
            </a:pPr>
            <a:r>
              <a:rPr lang="en" sz="36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arr3[2] = "not a number";</a:t>
            </a:r>
          </a:p>
          <a:p>
            <a:pPr lvl="0" rtl="0">
              <a:buNone/>
            </a:pPr>
            <a:r>
              <a:rPr lang="en" sz="36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arr3[100] = "legit";</a:t>
            </a:r>
          </a:p>
        </p:txBody>
      </p:sp>
    </p:spTree>
    <p:extLst>
      <p:ext uri="{BB962C8B-B14F-4D97-AF65-F5344CB8AC3E}">
        <p14:creationId xmlns:p14="http://schemas.microsoft.com/office/powerpoint/2010/main" val="2306195863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/>
        </p:nvSpPr>
        <p:spPr>
          <a:xfrm>
            <a:off x="555987" y="-86537"/>
            <a:ext cx="7883263" cy="13110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950" b="1" dirty="0" smtClean="0">
                <a:solidFill>
                  <a:srgbClr val="F2F2F2"/>
                </a:solidFill>
              </a:rPr>
              <a:t>C </a:t>
            </a:r>
            <a:r>
              <a:rPr lang="en-US" sz="3950" b="1" dirty="0" err="1" smtClean="0">
                <a:solidFill>
                  <a:srgbClr val="F2F2F2"/>
                </a:solidFill>
              </a:rPr>
              <a:t>structs</a:t>
            </a:r>
            <a:r>
              <a:rPr lang="en-US" sz="3950" b="1" dirty="0" smtClean="0">
                <a:solidFill>
                  <a:srgbClr val="F2F2F2"/>
                </a:solidFill>
              </a:rPr>
              <a:t> = JavaScript Objects</a:t>
            </a:r>
            <a:endParaRPr lang="en" sz="3950" b="1" dirty="0">
              <a:solidFill>
                <a:srgbClr val="F2F2F2"/>
              </a:solidFill>
            </a:endParaRPr>
          </a:p>
        </p:txBody>
      </p:sp>
      <p:sp>
        <p:nvSpPr>
          <p:cNvPr id="107" name="Shape 107"/>
          <p:cNvSpPr txBox="1"/>
          <p:nvPr/>
        </p:nvSpPr>
        <p:spPr>
          <a:xfrm>
            <a:off x="379850" y="809381"/>
            <a:ext cx="3657600" cy="3429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b="1" dirty="0" smtClean="0">
                <a:solidFill>
                  <a:srgbClr val="FFFFFF"/>
                </a:solidFill>
              </a:rPr>
              <a:t>C</a:t>
            </a:r>
            <a:endParaRPr lang="en" sz="1800" b="1" dirty="0">
              <a:solidFill>
                <a:srgbClr val="FFFFFF"/>
              </a:solidFill>
            </a:endParaRPr>
          </a:p>
        </p:txBody>
      </p:sp>
      <p:sp>
        <p:nvSpPr>
          <p:cNvPr id="108" name="Shape 108"/>
          <p:cNvSpPr txBox="1"/>
          <p:nvPr/>
        </p:nvSpPr>
        <p:spPr>
          <a:xfrm>
            <a:off x="413926" y="1152281"/>
            <a:ext cx="3795218" cy="3167987"/>
          </a:xfrm>
          <a:prstGeom prst="rect">
            <a:avLst/>
          </a:prstGeom>
          <a:noFill/>
          <a:ln w="28575" cap="flat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dirty="0" err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dirty="0" err="1" smtClea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truct</a:t>
            </a:r>
            <a:r>
              <a:rPr lang="en-US" dirty="0" smtClea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student </a:t>
            </a:r>
          </a:p>
          <a:p>
            <a:pPr lvl="0"/>
            <a:r>
              <a:rPr lang="en-US" dirty="0" smtClea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/>
            <a:r>
              <a:rPr lang="en-US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char* name;</a:t>
            </a:r>
          </a:p>
          <a:p>
            <a:pPr lvl="0"/>
            <a:r>
              <a:rPr lang="en-US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dirty="0" err="1" smtClea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dirty="0" smtClea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year;</a:t>
            </a:r>
          </a:p>
          <a:p>
            <a:pPr lvl="0"/>
            <a:r>
              <a:rPr lang="en-US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char gender;</a:t>
            </a:r>
          </a:p>
          <a:p>
            <a:pPr lvl="0"/>
            <a:r>
              <a:rPr lang="en-US" dirty="0" smtClea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/>
            <a:endParaRPr lang="en-US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/>
            <a:r>
              <a:rPr lang="en-US" dirty="0" err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dirty="0" err="1" smtClea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truct</a:t>
            </a:r>
            <a:r>
              <a:rPr lang="en-US" dirty="0" smtClea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student s;</a:t>
            </a:r>
            <a:endParaRPr lang="en-US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/>
            <a:r>
              <a:rPr lang="en-US" dirty="0" err="1" smtClea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s.name</a:t>
            </a:r>
            <a:r>
              <a:rPr lang="en-US" dirty="0" smtClea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= “Roger”;</a:t>
            </a:r>
          </a:p>
          <a:p>
            <a:pPr lvl="0"/>
            <a:r>
              <a:rPr lang="en-US" dirty="0" err="1" smtClea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s.year</a:t>
            </a:r>
            <a:r>
              <a:rPr lang="en-US" dirty="0" smtClea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= 2016;</a:t>
            </a:r>
          </a:p>
          <a:p>
            <a:pPr lvl="0"/>
            <a:r>
              <a:rPr lang="en-US" dirty="0" err="1" smtClea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s.gender</a:t>
            </a:r>
            <a:r>
              <a:rPr lang="en-US" dirty="0" smtClea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= ‘M’;</a:t>
            </a:r>
          </a:p>
          <a:p>
            <a:pPr lvl="0"/>
            <a:endParaRPr lang="en-US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/>
            <a:r>
              <a:rPr lang="en-US" dirty="0" err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-US" dirty="0" err="1" smtClea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rintf</a:t>
            </a:r>
            <a:r>
              <a:rPr lang="en-US" dirty="0" smtClea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(“%s\n”, </a:t>
            </a:r>
            <a:r>
              <a:rPr lang="en-US" dirty="0" err="1" smtClea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s.name</a:t>
            </a:r>
            <a:r>
              <a:rPr lang="en-US" dirty="0" smtClea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lang="en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9" name="Shape 109"/>
          <p:cNvSpPr txBox="1"/>
          <p:nvPr/>
        </p:nvSpPr>
        <p:spPr>
          <a:xfrm>
            <a:off x="4505141" y="1152281"/>
            <a:ext cx="4176217" cy="3167987"/>
          </a:xfrm>
          <a:prstGeom prst="rect">
            <a:avLst/>
          </a:prstGeom>
          <a:noFill/>
          <a:ln w="28575" cap="flat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dirty="0" smtClea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// no </a:t>
            </a:r>
            <a:r>
              <a:rPr lang="en-US" dirty="0" err="1" smtClea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-US" dirty="0" smtClea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definition needed</a:t>
            </a:r>
          </a:p>
          <a:p>
            <a:pPr lvl="0"/>
            <a:r>
              <a:rPr lang="en" dirty="0" smtClea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var </a:t>
            </a:r>
            <a:r>
              <a:rPr lang="en-US" dirty="0" smtClea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 = </a:t>
            </a:r>
          </a:p>
          <a:p>
            <a:pPr lvl="0"/>
            <a:r>
              <a:rPr lang="en-US" dirty="0" smtClea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/>
            <a:r>
              <a:rPr lang="en-US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name: “Roger”,</a:t>
            </a:r>
          </a:p>
          <a:p>
            <a:pPr lvl="0"/>
            <a:r>
              <a:rPr lang="en-US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year: 2016,</a:t>
            </a:r>
          </a:p>
          <a:p>
            <a:pPr lvl="0"/>
            <a:r>
              <a:rPr lang="en-US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gender: ‘M’</a:t>
            </a:r>
          </a:p>
          <a:p>
            <a:pPr lvl="0"/>
            <a:r>
              <a:rPr lang="en-US" dirty="0" smtClea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/>
            <a:endParaRPr lang="en-US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/>
            <a:r>
              <a:rPr lang="en-US" dirty="0" err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-US" dirty="0" err="1" smtClea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onsole.log</a:t>
            </a:r>
            <a:r>
              <a:rPr lang="en-US" dirty="0" smtClea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dirty="0" err="1" smtClea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s.name</a:t>
            </a:r>
            <a:r>
              <a:rPr lang="en-US" dirty="0" smtClea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/>
            <a:endParaRPr lang="en-US" dirty="0" smtClean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/>
            <a:endParaRPr lang="en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0" name="Shape 110"/>
          <p:cNvSpPr txBox="1"/>
          <p:nvPr/>
        </p:nvSpPr>
        <p:spPr>
          <a:xfrm>
            <a:off x="4471065" y="809381"/>
            <a:ext cx="3657600" cy="3429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-US" sz="1800" b="1" dirty="0" smtClean="0">
                <a:solidFill>
                  <a:srgbClr val="FFFFFF"/>
                </a:solidFill>
              </a:rPr>
              <a:t>JavaScript</a:t>
            </a:r>
            <a:r>
              <a:rPr lang="en" sz="1800" b="1" dirty="0" smtClean="0">
                <a:solidFill>
                  <a:srgbClr val="FFFFFF"/>
                </a:solidFill>
              </a:rPr>
              <a:t>:</a:t>
            </a:r>
            <a:endParaRPr lang="en" sz="18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691656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/>
        </p:nvSpPr>
        <p:spPr>
          <a:xfrm>
            <a:off x="732513" y="-86537"/>
            <a:ext cx="7530600" cy="13110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3950" b="1">
                <a:solidFill>
                  <a:srgbClr val="F2F2F2"/>
                </a:solidFill>
              </a:rPr>
              <a:t>Objects in JavaScript (2)</a:t>
            </a:r>
          </a:p>
        </p:txBody>
      </p:sp>
      <p:sp>
        <p:nvSpPr>
          <p:cNvPr id="152" name="Shape 152"/>
          <p:cNvSpPr txBox="1"/>
          <p:nvPr/>
        </p:nvSpPr>
        <p:spPr>
          <a:xfrm>
            <a:off x="211500" y="1224544"/>
            <a:ext cx="8721000" cy="3649499"/>
          </a:xfrm>
          <a:prstGeom prst="rect">
            <a:avLst/>
          </a:prstGeom>
          <a:solidFill>
            <a:srgbClr val="000000"/>
          </a:solidFill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3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var CS50 = {</a:t>
            </a:r>
          </a:p>
          <a:p>
            <a:pPr marL="0" lvl="0" indent="0" rtl="0">
              <a:buNone/>
            </a:pPr>
            <a:r>
              <a:rPr lang="en" sz="3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	"course": "CS50",</a:t>
            </a:r>
          </a:p>
          <a:p>
            <a:pPr marL="457200" lvl="0" indent="457200" rtl="0">
              <a:buNone/>
            </a:pPr>
            <a:r>
              <a:rPr lang="en" sz="3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"instructor": "David J. Malan '99",</a:t>
            </a:r>
          </a:p>
          <a:p>
            <a:pPr lvl="0" indent="457200" rtl="0">
              <a:buNone/>
            </a:pPr>
            <a:r>
              <a:rPr lang="en" sz="3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"tfs": </a:t>
            </a:r>
            <a:r>
              <a:rPr lang="en" sz="24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["R.J.", "Ben", "Pat", "Chris"]</a:t>
            </a:r>
            <a:r>
              <a:rPr lang="en" sz="3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</a:p>
          <a:p>
            <a:pPr lvl="0" indent="457200" rtl="0">
              <a:buNone/>
            </a:pPr>
            <a:r>
              <a:rPr lang="en" sz="3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"psets": 8, </a:t>
            </a:r>
          </a:p>
          <a:p>
            <a:pPr lvl="0" indent="457200" rtl="0">
              <a:buNone/>
            </a:pPr>
            <a:r>
              <a:rPr lang="en" sz="3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"taped": true</a:t>
            </a:r>
          </a:p>
          <a:p>
            <a:pPr marL="0" lvl="0" indent="0" rtl="0">
              <a:buNone/>
            </a:pPr>
            <a:r>
              <a:rPr lang="en" sz="3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</a:p>
          <a:p>
            <a:endParaRPr lang="en" sz="30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36651163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/>
        </p:nvSpPr>
        <p:spPr>
          <a:xfrm>
            <a:off x="732513" y="-86537"/>
            <a:ext cx="7530600" cy="13110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950" b="1" dirty="0" smtClean="0">
                <a:solidFill>
                  <a:srgbClr val="F2F2F2"/>
                </a:solidFill>
              </a:rPr>
              <a:t>Arrays of Objects!</a:t>
            </a:r>
            <a:endParaRPr lang="en" sz="3950" b="1" dirty="0">
              <a:solidFill>
                <a:srgbClr val="F2F2F2"/>
              </a:solidFill>
            </a:endParaRPr>
          </a:p>
        </p:txBody>
      </p:sp>
      <p:sp>
        <p:nvSpPr>
          <p:cNvPr id="158" name="Shape 158"/>
          <p:cNvSpPr txBox="1"/>
          <p:nvPr/>
        </p:nvSpPr>
        <p:spPr>
          <a:xfrm>
            <a:off x="211500" y="1224544"/>
            <a:ext cx="8721000" cy="3649499"/>
          </a:xfrm>
          <a:prstGeom prst="rect">
            <a:avLst/>
          </a:prstGeom>
          <a:solidFill>
            <a:srgbClr val="000000"/>
          </a:solidFill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3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var cottage = [</a:t>
            </a:r>
          </a:p>
          <a:p>
            <a:pPr marL="0" lvl="0" indent="0" rtl="0">
              <a:buNone/>
            </a:pPr>
            <a:r>
              <a:rPr lang="en" sz="3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{name: "James", house: "Winthrop"}, </a:t>
            </a:r>
          </a:p>
          <a:p>
            <a:pPr marL="0" lvl="0" indent="0" rtl="0">
              <a:buNone/>
            </a:pPr>
            <a:r>
              <a:rPr lang="en" sz="3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{name: "Molly", house: "Cabot"},</a:t>
            </a:r>
          </a:p>
          <a:p>
            <a:pPr marL="0" lvl="0" indent="0" rtl="0">
              <a:buNone/>
            </a:pPr>
            <a:r>
              <a:rPr lang="en" sz="3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{name: "Carl", house: "Kirkland"}</a:t>
            </a:r>
          </a:p>
          <a:p>
            <a:pPr marL="0" lvl="0" indent="0" rtl="0">
              <a:buNone/>
            </a:pPr>
            <a:r>
              <a:rPr lang="en" sz="3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</a:p>
          <a:p>
            <a:endParaRPr lang="en" sz="30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buNone/>
            </a:pPr>
            <a:r>
              <a:rPr lang="en" sz="3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for(var i = 0; i &lt; cottage.length; i++)</a:t>
            </a:r>
          </a:p>
          <a:p>
            <a:pPr lvl="0" rtl="0">
              <a:buNone/>
            </a:pPr>
            <a:r>
              <a:rPr lang="en" sz="3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 rtl="0">
              <a:buNone/>
            </a:pPr>
            <a:r>
              <a:rPr lang="en" sz="3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3000" dirty="0" err="1" smtClea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console.log</a:t>
            </a:r>
            <a:r>
              <a:rPr lang="en" sz="3000" dirty="0" smtClea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(cottage[i</a:t>
            </a:r>
            <a:r>
              <a:rPr lang="en" sz="3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].name);</a:t>
            </a:r>
          </a:p>
          <a:p>
            <a:pPr lvl="0" rtl="0">
              <a:buNone/>
            </a:pPr>
            <a:r>
              <a:rPr lang="en" sz="3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69742059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get started with Meteor!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http://www.github.com/rzurawicki/leaderboard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Follow instructions from </a:t>
            </a:r>
            <a:r>
              <a:rPr lang="en-US" dirty="0" smtClean="0"/>
              <a:t>there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More info at: </a:t>
            </a:r>
            <a:r>
              <a:rPr lang="en-US" smtClean="0"/>
              <a:t>www.meteor.com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028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Meteor?</a:t>
            </a:r>
          </a:p>
          <a:p>
            <a:r>
              <a:rPr lang="en-US" dirty="0" smtClean="0"/>
              <a:t>HTML</a:t>
            </a:r>
          </a:p>
          <a:p>
            <a:r>
              <a:rPr lang="en-US" dirty="0" smtClean="0"/>
              <a:t>JavaScript</a:t>
            </a:r>
          </a:p>
          <a:p>
            <a:r>
              <a:rPr lang="en-US" dirty="0" smtClean="0"/>
              <a:t>Leaderboard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2858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eteorjs.jpe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15" t="17947" r="12785" b="18151"/>
          <a:stretch/>
        </p:blipFill>
        <p:spPr>
          <a:xfrm>
            <a:off x="1973522" y="0"/>
            <a:ext cx="4738109" cy="2295701"/>
          </a:xfrm>
          <a:prstGeom prst="rect">
            <a:avLst/>
          </a:prstGeom>
        </p:spPr>
      </p:pic>
      <p:pic>
        <p:nvPicPr>
          <p:cNvPr id="5" name="Picture 4" descr="nodejs-image-processi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95" y="2679696"/>
            <a:ext cx="3258325" cy="1499458"/>
          </a:xfrm>
          <a:prstGeom prst="rect">
            <a:avLst/>
          </a:prstGeom>
        </p:spPr>
      </p:pic>
      <p:pic>
        <p:nvPicPr>
          <p:cNvPr id="8" name="Picture 7" descr="CSS3Logo_406A9E5E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988" y="2531486"/>
            <a:ext cx="2442187" cy="1774180"/>
          </a:xfrm>
          <a:prstGeom prst="rect">
            <a:avLst/>
          </a:prstGeom>
        </p:spPr>
      </p:pic>
      <p:pic>
        <p:nvPicPr>
          <p:cNvPr id="6" name="Picture 5" descr="HTML5_Logo_512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3020" y="1573703"/>
            <a:ext cx="2051767" cy="191556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24584" y="2333447"/>
            <a:ext cx="18978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DDP</a:t>
            </a:r>
            <a:endParaRPr lang="en-US" sz="5400" dirty="0"/>
          </a:p>
        </p:txBody>
      </p:sp>
      <p:sp>
        <p:nvSpPr>
          <p:cNvPr id="10" name="Rectangle 9"/>
          <p:cNvSpPr/>
          <p:nvPr/>
        </p:nvSpPr>
        <p:spPr>
          <a:xfrm>
            <a:off x="7468005" y="1856509"/>
            <a:ext cx="1307569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3200" dirty="0" err="1">
                <a:solidFill>
                  <a:prstClr val="white"/>
                </a:solidFill>
              </a:rPr>
              <a:t>jQuery</a:t>
            </a:r>
            <a:endParaRPr lang="en-US" sz="3200" dirty="0">
              <a:solidFill>
                <a:prstClr val="white"/>
              </a:solidFill>
            </a:endParaRPr>
          </a:p>
        </p:txBody>
      </p:sp>
      <p:pic>
        <p:nvPicPr>
          <p:cNvPr id="11" name="Picture 10" descr="mongodb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697" y="3946327"/>
            <a:ext cx="2305666" cy="119717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442442" y="4480118"/>
            <a:ext cx="248637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Underscore.js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753845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What Meteor is:</a:t>
            </a:r>
            <a:endParaRPr lang="en-US" sz="3600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1620951"/>
          </a:xfrm>
        </p:spPr>
        <p:txBody>
          <a:bodyPr>
            <a:normAutofit/>
          </a:bodyPr>
          <a:lstStyle/>
          <a:p>
            <a:r>
              <a:rPr lang="en-US" sz="3600" dirty="0" smtClean="0"/>
              <a:t>JavaScript</a:t>
            </a:r>
          </a:p>
          <a:p>
            <a:r>
              <a:rPr lang="en-US" sz="3600" dirty="0" smtClean="0"/>
              <a:t>Web server</a:t>
            </a:r>
            <a:endParaRPr lang="en-US" sz="36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What Meteor is not:</a:t>
            </a:r>
            <a:endParaRPr lang="en-US" sz="3600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PHP</a:t>
            </a:r>
          </a:p>
          <a:p>
            <a:r>
              <a:rPr lang="en-US" sz="3600" dirty="0" smtClean="0"/>
              <a:t>Ruby on Rails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78633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http://one-radical-leaderboard.meteor.com/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2331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3546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/>
        </p:nvSpPr>
        <p:spPr>
          <a:xfrm>
            <a:off x="732513" y="-86537"/>
            <a:ext cx="7530600" cy="13110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3950" b="1" dirty="0">
                <a:solidFill>
                  <a:srgbClr val="F2F2F2"/>
                </a:solidFill>
              </a:rPr>
              <a:t>DOM: Document-Object Model</a:t>
            </a:r>
          </a:p>
        </p:txBody>
      </p:sp>
      <p:sp>
        <p:nvSpPr>
          <p:cNvPr id="164" name="Shape 164"/>
          <p:cNvSpPr txBox="1"/>
          <p:nvPr/>
        </p:nvSpPr>
        <p:spPr>
          <a:xfrm>
            <a:off x="3692250" y="1224544"/>
            <a:ext cx="5351700" cy="3655350"/>
          </a:xfrm>
          <a:prstGeom prst="rect">
            <a:avLst/>
          </a:prstGeom>
          <a:solidFill>
            <a:srgbClr val="000000"/>
          </a:solidFill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buNone/>
            </a:pPr>
            <a:r>
              <a:rPr lang="en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&lt;!DOCTYPE html&gt;</a:t>
            </a:r>
          </a:p>
          <a:p>
            <a:endParaRPr lang="en" sz="22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buNone/>
            </a:pPr>
            <a:r>
              <a:rPr lang="en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&lt;html</a:t>
            </a:r>
            <a:r>
              <a:rPr lang="en" sz="2200" dirty="0" smtClea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lang="en-US" sz="2200" dirty="0" smtClean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buNone/>
            </a:pP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dirty="0" smtClea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200" dirty="0" smtClea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head&gt;</a:t>
            </a:r>
          </a:p>
          <a:p>
            <a:pPr marL="0" lvl="0" indent="0" rtl="0">
              <a:buNone/>
            </a:pP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dirty="0" smtClea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2200" dirty="0" smtClea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title&gt;hello, world&lt;/title</a:t>
            </a:r>
            <a:r>
              <a:rPr lang="en" sz="2200" dirty="0" smtClea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lang="en-US" sz="2200" dirty="0" smtClean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buNone/>
            </a:pP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dirty="0" smtClea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200" dirty="0" smtClea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head&gt;</a:t>
            </a:r>
          </a:p>
          <a:p>
            <a:pPr marL="0" lvl="0" indent="0" rtl="0">
              <a:buNone/>
            </a:pPr>
            <a:r>
              <a:rPr lang="en-US" sz="2200" dirty="0" smtClea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200" dirty="0" smtClea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body&gt;</a:t>
            </a:r>
          </a:p>
          <a:p>
            <a:pPr marL="0" lvl="0" indent="0" rtl="0">
              <a:buNone/>
            </a:pPr>
            <a:r>
              <a:rPr lang="en-US" sz="2200" dirty="0" smtClea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2200" dirty="0" smtClea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hello</a:t>
            </a:r>
            <a:r>
              <a:rPr lang="en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200" dirty="0" smtClea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world</a:t>
            </a:r>
            <a:endParaRPr lang="en-US" sz="2200" dirty="0" smtClean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buNone/>
            </a:pP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dirty="0" smtClea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200" dirty="0" smtClea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body&gt;</a:t>
            </a:r>
          </a:p>
          <a:p>
            <a:pPr marL="0" lvl="0" indent="0" rtl="0">
              <a:buNone/>
            </a:pPr>
            <a:r>
              <a:rPr lang="en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&lt;/html&gt;</a:t>
            </a:r>
          </a:p>
          <a:p>
            <a:endParaRPr lang="en" sz="22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5" name="Shape 165"/>
          <p:cNvSpPr/>
          <p:nvPr/>
        </p:nvSpPr>
        <p:spPr>
          <a:xfrm>
            <a:off x="150350" y="1169400"/>
            <a:ext cx="3642024" cy="315470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125784712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/>
        </p:nvSpPr>
        <p:spPr>
          <a:xfrm>
            <a:off x="732513" y="175082"/>
            <a:ext cx="7530600" cy="13110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3950" b="1">
                <a:solidFill>
                  <a:srgbClr val="F2F2F2"/>
                </a:solidFill>
              </a:rPr>
              <a:t>JavaScript</a:t>
            </a:r>
          </a:p>
        </p:txBody>
      </p:sp>
      <p:sp>
        <p:nvSpPr>
          <p:cNvPr id="99" name="Shape 99"/>
          <p:cNvSpPr/>
          <p:nvPr/>
        </p:nvSpPr>
        <p:spPr>
          <a:xfrm>
            <a:off x="732526" y="1217288"/>
            <a:ext cx="3255325" cy="244149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00" name="Shape 100"/>
          <p:cNvSpPr/>
          <p:nvPr/>
        </p:nvSpPr>
        <p:spPr>
          <a:xfrm>
            <a:off x="4425687" y="1217288"/>
            <a:ext cx="3584724" cy="2441494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101" name="Shape 101"/>
          <p:cNvSpPr txBox="1"/>
          <p:nvPr/>
        </p:nvSpPr>
        <p:spPr>
          <a:xfrm>
            <a:off x="732513" y="3707475"/>
            <a:ext cx="7263299" cy="866925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1800" dirty="0">
                <a:solidFill>
                  <a:srgbClr val="FFFFFF"/>
                </a:solidFill>
              </a:rPr>
              <a:t>"JavaScript is the best programming language currently in existence.  Other people will try to tell you otherwise.  They are wrong."</a:t>
            </a:r>
          </a:p>
          <a:p>
            <a:endParaRPr lang="en" sz="1800" dirty="0">
              <a:solidFill>
                <a:srgbClr val="FFFFFF"/>
              </a:solidFill>
            </a:endParaRPr>
          </a:p>
          <a:p>
            <a:pPr lvl="0" rtl="0">
              <a:buNone/>
            </a:pPr>
            <a:r>
              <a:rPr lang="en" sz="1800" b="1" i="1" dirty="0">
                <a:solidFill>
                  <a:srgbClr val="FFFFFF"/>
                </a:solidFill>
              </a:rPr>
              <a:t>Thomas MacWilliam</a:t>
            </a:r>
            <a:br>
              <a:rPr lang="en" sz="1800" b="1" i="1" dirty="0">
                <a:solidFill>
                  <a:srgbClr val="FFFFFF"/>
                </a:solidFill>
              </a:rPr>
            </a:br>
            <a:r>
              <a:rPr lang="en" sz="1800" b="1" i="1" dirty="0">
                <a:solidFill>
                  <a:srgbClr val="FFFFFF"/>
                </a:solidFill>
              </a:rPr>
              <a:t>Head Teaching Fellow, 2012</a:t>
            </a:r>
          </a:p>
        </p:txBody>
      </p:sp>
    </p:spTree>
    <p:extLst>
      <p:ext uri="{BB962C8B-B14F-4D97-AF65-F5344CB8AC3E}">
        <p14:creationId xmlns:p14="http://schemas.microsoft.com/office/powerpoint/2010/main" val="3393029400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/>
        </p:nvSpPr>
        <p:spPr>
          <a:xfrm>
            <a:off x="732513" y="-86537"/>
            <a:ext cx="7530600" cy="13110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3950" b="1">
                <a:solidFill>
                  <a:srgbClr val="F2F2F2"/>
                </a:solidFill>
              </a:rPr>
              <a:t>Hello World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x="379850" y="809381"/>
            <a:ext cx="3657600" cy="3429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b="1" dirty="0" err="1">
                <a:solidFill>
                  <a:srgbClr val="FFFFFF"/>
                </a:solidFill>
              </a:rPr>
              <a:t>h</a:t>
            </a:r>
            <a:r>
              <a:rPr lang="en-US" sz="1800" b="1" dirty="0" err="1" smtClean="0">
                <a:solidFill>
                  <a:srgbClr val="FFFFFF"/>
                </a:solidFill>
              </a:rPr>
              <a:t>ello.c</a:t>
            </a:r>
            <a:endParaRPr lang="en" sz="1800" b="1" dirty="0">
              <a:solidFill>
                <a:srgbClr val="FFFFFF"/>
              </a:solidFill>
            </a:endParaRPr>
          </a:p>
        </p:txBody>
      </p:sp>
      <p:sp>
        <p:nvSpPr>
          <p:cNvPr id="108" name="Shape 108"/>
          <p:cNvSpPr txBox="1"/>
          <p:nvPr/>
        </p:nvSpPr>
        <p:spPr>
          <a:xfrm>
            <a:off x="413926" y="1152282"/>
            <a:ext cx="8167799" cy="1673962"/>
          </a:xfrm>
          <a:prstGeom prst="rect">
            <a:avLst/>
          </a:prstGeom>
          <a:noFill/>
          <a:ln w="28575" cap="flat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>
                <a:latin typeface="Consolas"/>
                <a:cs typeface="Consolas"/>
              </a:rPr>
              <a:t>#include &lt;</a:t>
            </a:r>
            <a:r>
              <a:rPr lang="en-US" dirty="0" err="1">
                <a:latin typeface="Consolas"/>
                <a:cs typeface="Consolas"/>
              </a:rPr>
              <a:t>stdio.h</a:t>
            </a:r>
            <a:r>
              <a:rPr lang="en-US" dirty="0">
                <a:latin typeface="Consolas"/>
                <a:cs typeface="Consolas"/>
              </a:rPr>
              <a:t>&gt; </a:t>
            </a:r>
          </a:p>
          <a:p>
            <a:r>
              <a:rPr lang="en-US" dirty="0">
                <a:latin typeface="Consolas"/>
                <a:cs typeface="Consolas"/>
              </a:rPr>
              <a:t> </a:t>
            </a:r>
          </a:p>
          <a:p>
            <a:r>
              <a:rPr lang="en-US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main(void)</a:t>
            </a:r>
          </a:p>
          <a:p>
            <a:r>
              <a:rPr lang="en-US" dirty="0">
                <a:latin typeface="Consolas"/>
                <a:cs typeface="Consolas"/>
              </a:rPr>
              <a:t>{</a:t>
            </a:r>
          </a:p>
          <a:p>
            <a:r>
              <a:rPr lang="en-US" dirty="0">
                <a:latin typeface="Consolas"/>
                <a:cs typeface="Consolas"/>
              </a:rPr>
              <a:t>    </a:t>
            </a:r>
            <a:r>
              <a:rPr lang="en-US" dirty="0" err="1">
                <a:latin typeface="Consolas"/>
                <a:cs typeface="Consolas"/>
              </a:rPr>
              <a:t>printf</a:t>
            </a:r>
            <a:r>
              <a:rPr lang="en-US" dirty="0">
                <a:latin typeface="Consolas"/>
                <a:cs typeface="Consolas"/>
              </a:rPr>
              <a:t>("Hello World\n");</a:t>
            </a:r>
          </a:p>
          <a:p>
            <a:r>
              <a:rPr lang="en-US" dirty="0">
                <a:latin typeface="Consolas"/>
                <a:cs typeface="Consolas"/>
              </a:rPr>
              <a:t>    return 0;</a:t>
            </a:r>
          </a:p>
          <a:p>
            <a:r>
              <a:rPr lang="en-US" dirty="0" smtClean="0">
                <a:latin typeface="Consolas"/>
                <a:cs typeface="Consolas"/>
              </a:rPr>
              <a:t>}</a:t>
            </a:r>
            <a:endParaRPr lang="en-US" dirty="0">
              <a:latin typeface="Consolas"/>
              <a:cs typeface="Consolas"/>
            </a:endParaRPr>
          </a:p>
          <a:p>
            <a:endParaRPr lang="en" sz="1800" dirty="0">
              <a:solidFill>
                <a:srgbClr val="FFFFFF"/>
              </a:solidFill>
              <a:latin typeface="Courier"/>
              <a:ea typeface="Consolas"/>
              <a:cs typeface="Courier"/>
              <a:sym typeface="Consolas"/>
            </a:endParaRPr>
          </a:p>
        </p:txBody>
      </p:sp>
      <p:sp>
        <p:nvSpPr>
          <p:cNvPr id="109" name="Shape 109"/>
          <p:cNvSpPr txBox="1"/>
          <p:nvPr/>
        </p:nvSpPr>
        <p:spPr>
          <a:xfrm>
            <a:off x="413926" y="4238615"/>
            <a:ext cx="8167799" cy="342900"/>
          </a:xfrm>
          <a:prstGeom prst="rect">
            <a:avLst/>
          </a:prstGeom>
          <a:noFill/>
          <a:ln w="28575" cap="flat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" dirty="0" smtClea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console.log</a:t>
            </a:r>
            <a:r>
              <a:rPr lang="en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("Hello, world!"</a:t>
            </a:r>
            <a:r>
              <a:rPr lang="en" dirty="0" smtClea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lang="en" sz="18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0" name="Shape 110"/>
          <p:cNvSpPr txBox="1"/>
          <p:nvPr/>
        </p:nvSpPr>
        <p:spPr>
          <a:xfrm>
            <a:off x="379850" y="3895715"/>
            <a:ext cx="3657600" cy="3429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1800" b="1">
                <a:solidFill>
                  <a:srgbClr val="FFFFFF"/>
                </a:solidFill>
              </a:rPr>
              <a:t>hello.js:</a:t>
            </a:r>
          </a:p>
        </p:txBody>
      </p:sp>
    </p:spTree>
    <p:extLst>
      <p:ext uri="{BB962C8B-B14F-4D97-AF65-F5344CB8AC3E}">
        <p14:creationId xmlns:p14="http://schemas.microsoft.com/office/powerpoint/2010/main" val="2360792813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149</TotalTime>
  <Words>1792</Words>
  <Application>Microsoft Macintosh PowerPoint</Application>
  <PresentationFormat>On-screen Show (16:9)</PresentationFormat>
  <Paragraphs>258</Paragraphs>
  <Slides>18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 Black </vt:lpstr>
      <vt:lpstr>Meteor</vt:lpstr>
      <vt:lpstr>Agenda</vt:lpstr>
      <vt:lpstr>PowerPoint Presentation</vt:lpstr>
      <vt:lpstr>PowerPoint Presentation</vt:lpstr>
      <vt:lpstr>Demo</vt:lpstr>
      <vt:lpstr>HTML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Let’s get started with Meteor!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Meteor</dc:title>
  <dc:creator>Roger Zurawicki</dc:creator>
  <cp:lastModifiedBy>Roger Zurawicki</cp:lastModifiedBy>
  <cp:revision>12</cp:revision>
  <dcterms:created xsi:type="dcterms:W3CDTF">2013-11-02T20:00:39Z</dcterms:created>
  <dcterms:modified xsi:type="dcterms:W3CDTF">2013-11-02T22:30:49Z</dcterms:modified>
</cp:coreProperties>
</file>