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4.xml" ContentType="application/vnd.openxmlformats-officedocument.presentationml.notesSlide+xml"/>
  <Override PartName="/ppt/tags/tag44.xml" ContentType="application/vnd.openxmlformats-officedocument.presentationml.tags+xml"/>
  <Override PartName="/ppt/notesSlides/notesSlide25.xml" ContentType="application/vnd.openxmlformats-officedocument.presentationml.notesSlide+xml"/>
  <Override PartName="/ppt/tags/tag4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8.xml" ContentType="application/vnd.openxmlformats-officedocument.presentationml.notesSlide+xml"/>
  <Override PartName="/ppt/tags/tag49.xml" ContentType="application/vnd.openxmlformats-officedocument.presentationml.tags+xml"/>
  <Override PartName="/ppt/notesSlides/notesSlide29.xml" ContentType="application/vnd.openxmlformats-officedocument.presentationml.notesSlide+xml"/>
  <Override PartName="/ppt/tags/tag50.xml" ContentType="application/vnd.openxmlformats-officedocument.presentationml.tags+xml"/>
  <Override PartName="/ppt/notesSlides/notesSlide30.xml" ContentType="application/vnd.openxmlformats-officedocument.presentationml.notesSlide+xml"/>
  <Override PartName="/ppt/tags/tag51.xml" ContentType="application/vnd.openxmlformats-officedocument.presentationml.tags+xml"/>
  <Override PartName="/ppt/notesSlides/notesSlide3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96" r:id="rId3"/>
    <p:sldId id="289" r:id="rId4"/>
    <p:sldId id="281" r:id="rId5"/>
    <p:sldId id="290" r:id="rId6"/>
    <p:sldId id="291" r:id="rId7"/>
    <p:sldId id="292" r:id="rId8"/>
    <p:sldId id="294" r:id="rId9"/>
    <p:sldId id="293" r:id="rId10"/>
    <p:sldId id="295" r:id="rId11"/>
    <p:sldId id="315" r:id="rId12"/>
    <p:sldId id="316" r:id="rId13"/>
    <p:sldId id="318" r:id="rId14"/>
    <p:sldId id="282" r:id="rId15"/>
    <p:sldId id="297" r:id="rId16"/>
    <p:sldId id="299" r:id="rId17"/>
    <p:sldId id="298" r:id="rId18"/>
    <p:sldId id="300" r:id="rId19"/>
    <p:sldId id="301" r:id="rId20"/>
    <p:sldId id="305" r:id="rId21"/>
    <p:sldId id="302" r:id="rId22"/>
    <p:sldId id="303" r:id="rId23"/>
    <p:sldId id="30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  <p14:sldId id="289"/>
          </p14:sldIdLst>
        </p14:section>
        <p14:section name="Call Stack" id="{DD8DA26F-BC97-534A-918B-07CDEE791CB7}">
          <p14:sldIdLst>
            <p14:sldId id="281"/>
            <p14:sldId id="290"/>
            <p14:sldId id="291"/>
            <p14:sldId id="292"/>
            <p14:sldId id="294"/>
            <p14:sldId id="293"/>
            <p14:sldId id="295"/>
            <p14:sldId id="315"/>
            <p14:sldId id="316"/>
            <p14:sldId id="318"/>
          </p14:sldIdLst>
        </p14:section>
        <p14:section name="Scope" id="{DE6323E2-A4B5-7841-8C76-195768339DA7}">
          <p14:sldIdLst>
            <p14:sldId id="282"/>
            <p14:sldId id="297"/>
            <p14:sldId id="299"/>
            <p14:sldId id="298"/>
            <p14:sldId id="300"/>
            <p14:sldId id="301"/>
            <p14:sldId id="305"/>
          </p14:sldIdLst>
        </p14:section>
        <p14:section name="ExecutionContext" id="{19496A08-8932-A04A-B6A7-C3EF04B62D4F}">
          <p14:sldIdLst>
            <p14:sldId id="302"/>
            <p14:sldId id="303"/>
            <p14:sldId id="304"/>
            <p14:sldId id="308"/>
            <p14:sldId id="307"/>
            <p14:sldId id="309"/>
          </p14:sldIdLst>
        </p14:section>
        <p14:section name="closure" id="{49DF0E0D-C23C-3349-8424-D4D2AAC820E7}">
          <p14:sldIdLst>
            <p14:sldId id="310"/>
            <p14:sldId id="311"/>
            <p14:sldId id="312"/>
            <p14:sldId id="313"/>
            <p14:sldId id="314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65300" autoAdjust="0"/>
  </p:normalViewPr>
  <p:slideViewPr>
    <p:cSldViewPr>
      <p:cViewPr varScale="1">
        <p:scale>
          <a:sx n="73" d="100"/>
          <a:sy n="73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32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33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34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Call Stack:</a:t>
            </a:r>
            <a:r>
              <a:rPr 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调用栈</a:t>
            </a:r>
            <a:endParaRPr lang="en-US" altLang="zh-CN" sz="1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调用栈是一个列表，按调用顺序保存所有在运行期被调用的函数的信息（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Stack Frame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：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endParaRPr lang="en-US" altLang="zh-CN" sz="1200" b="0" i="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是一块为函数保留的内存区域，用来存储关于参数、局部变量和返回地址等的信息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执行上下文）。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栈帧通常是在新的函数调用的时候创建，并在函数调用结束的时候销毁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5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6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7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9.png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0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1.png"/><Relationship Id="rId1" Type="http://schemas.openxmlformats.org/officeDocument/2006/relationships/tags" Target="../tags/tag45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8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4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5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2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3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系列（一）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en-US" sz="2400" dirty="0" smtClean="0">
                <a:latin typeface="Hei"/>
                <a:ea typeface="Hei"/>
                <a:cs typeface="Hei"/>
              </a:rPr>
              <a:t>：陈逸钦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2621" r="-2621"/>
          <a:stretch>
            <a:fillRect/>
          </a:stretch>
        </p:blipFill>
        <p:spPr>
          <a:xfrm>
            <a:off x="838200" y="304800"/>
            <a:ext cx="8001000" cy="3962400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t="-8873" b="-8873"/>
          <a:stretch>
            <a:fillRect/>
          </a:stretch>
        </p:blipFill>
        <p:spPr>
          <a:xfrm>
            <a:off x="685800" y="4343400"/>
            <a:ext cx="8153400" cy="236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8848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Overflow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调用栈允许压入的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Stack Frame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是有数量限制的，并不是无限的。</a:t>
            </a:r>
            <a:endParaRPr lang="zh-CN" altLang="en-US" sz="3200" dirty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3289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0866" b="-20866"/>
          <a:stretch>
            <a:fillRect/>
          </a:stretch>
        </p:blipFill>
        <p:spPr>
          <a:xfrm>
            <a:off x="685800" y="3810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83021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327" b="-327"/>
          <a:stretch>
            <a:fillRect/>
          </a:stretch>
        </p:blipFill>
        <p:spPr>
          <a:xfrm>
            <a:off x="685800" y="381000"/>
            <a:ext cx="8229600" cy="3048000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l="1265" r="1265"/>
          <a:stretch>
            <a:fillRect/>
          </a:stretch>
        </p:blipFill>
        <p:spPr>
          <a:xfrm>
            <a:off x="685800" y="3505200"/>
            <a:ext cx="8229600" cy="3124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532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Scope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作用域规定了如何查找变量，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也就是限定了变量在哪些代码范围内可访问。  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JavaScript </a:t>
            </a:r>
            <a:r>
              <a:rPr lang="zh-CN" altLang="en-US" sz="3200" dirty="0">
                <a:latin typeface="Hei"/>
                <a:ea typeface="Hei"/>
                <a:cs typeface="Hei"/>
              </a:rPr>
              <a:t>采用词法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作用域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（lexical scope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L</a:t>
            </a:r>
            <a:r>
              <a:rPr lang="en-US" dirty="0" smtClean="0">
                <a:latin typeface="Hei"/>
                <a:ea typeface="Hei"/>
                <a:cs typeface="Hei"/>
              </a:rPr>
              <a:t>exical 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作用域是根据程序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代码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在编译时就确定的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357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Dynamic </a:t>
            </a: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作用域是在程序运行时刻根据程序</a:t>
            </a:r>
            <a:r>
              <a:rPr lang="zh-CN" altLang="en-US" sz="3200" dirty="0">
                <a:latin typeface="Hei"/>
                <a:ea typeface="Hei"/>
                <a:cs typeface="Hei"/>
              </a:rPr>
              <a:t>的控制流信息来确定的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832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17188" b="-17188"/>
          <a:stretch>
            <a:fillRect/>
          </a:stretch>
        </p:blipFill>
        <p:spPr>
          <a:xfrm>
            <a:off x="685800" y="304800"/>
            <a:ext cx="81534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720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609" r="-1609"/>
          <a:stretch>
            <a:fillRect/>
          </a:stretch>
        </p:blipFill>
        <p:spPr>
          <a:xfrm>
            <a:off x="685800" y="3048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4901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Call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Stack（调用栈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Scope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（作用域）</a:t>
            </a:r>
            <a:endParaRPr lang="en-US" altLang="zh-CN" sz="32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>
                <a:latin typeface="Hei"/>
                <a:ea typeface="Hei"/>
                <a:cs typeface="Hei"/>
              </a:rPr>
              <a:t>Execution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Context</a:t>
            </a:r>
            <a:r>
              <a:rPr lang="en-US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执行上下文</a:t>
            </a: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）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Closure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闭包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0109" b="-50109"/>
          <a:stretch>
            <a:fillRect/>
          </a:stretch>
        </p:blipFill>
        <p:spPr>
          <a:xfrm>
            <a:off x="685800" y="304800"/>
            <a:ext cx="8153400" cy="6248400"/>
          </a:xfrm>
        </p:spPr>
      </p:pic>
      <p:sp>
        <p:nvSpPr>
          <p:cNvPr id="2" name="文本框 1"/>
          <p:cNvSpPr txBox="1"/>
          <p:nvPr/>
        </p:nvSpPr>
        <p:spPr>
          <a:xfrm>
            <a:off x="1143000" y="685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函数对象在创建时，就会关联当前的词法作用域及所有父作用域</a:t>
            </a:r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0645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Execution</a:t>
            </a:r>
            <a:br>
              <a:rPr lang="en-US" sz="7200" dirty="0" smtClean="0">
                <a:latin typeface="Hei"/>
                <a:ea typeface="Hei"/>
                <a:cs typeface="Hei"/>
              </a:rPr>
            </a:br>
            <a:r>
              <a:rPr lang="en-US" sz="7200" dirty="0" smtClean="0">
                <a:latin typeface="Hei"/>
                <a:ea typeface="Hei"/>
                <a:cs typeface="Hei"/>
              </a:rPr>
              <a:t>Context</a:t>
            </a:r>
            <a:r>
              <a:rPr lang="en-US" sz="7200" b="0" i="0" dirty="0" smtClean="0">
                <a:latin typeface="Hei"/>
                <a:ea typeface="Hei"/>
                <a:cs typeface="Hei"/>
              </a:rPr>
              <a:t> 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7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>
                <a:latin typeface="Hei"/>
                <a:ea typeface="Hei"/>
                <a:cs typeface="Hei"/>
              </a:rPr>
              <a:t>当 JavaScript </a:t>
            </a:r>
            <a:r>
              <a:rPr lang="en-US" sz="3200" dirty="0" smtClean="0">
                <a:latin typeface="Hei"/>
                <a:ea typeface="Hei"/>
                <a:cs typeface="Hei"/>
              </a:rPr>
              <a:t>执行</a:t>
            </a:r>
            <a:r>
              <a:rPr lang="en-US" sz="3200" dirty="0">
                <a:latin typeface="Hei"/>
                <a:ea typeface="Hei"/>
                <a:cs typeface="Hei"/>
              </a:rPr>
              <a:t>一段可执行代码</a:t>
            </a:r>
            <a:r>
              <a:rPr lang="en-US" sz="3200" dirty="0" smtClean="0">
                <a:latin typeface="Hei"/>
                <a:ea typeface="Hei"/>
                <a:cs typeface="Hei"/>
              </a:rPr>
              <a:t>(global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code，function</a:t>
            </a:r>
            <a:r>
              <a:rPr 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code，eval</a:t>
            </a:r>
            <a:r>
              <a:rPr lang="en-US" sz="3200" dirty="0" smtClean="0">
                <a:latin typeface="Hei"/>
                <a:ea typeface="Hei"/>
                <a:cs typeface="Hei"/>
              </a:rPr>
              <a:t> code)</a:t>
            </a:r>
            <a:r>
              <a:rPr lang="en-US" sz="3200" dirty="0">
                <a:latin typeface="Hei"/>
                <a:ea typeface="Hei"/>
                <a:cs typeface="Hei"/>
              </a:rPr>
              <a:t>时，会创建对应的执行上下文(execution context</a:t>
            </a:r>
            <a:r>
              <a:rPr lang="en-US" sz="3200" dirty="0" smtClean="0">
                <a:latin typeface="Hei"/>
                <a:ea typeface="Hei"/>
                <a:cs typeface="Hei"/>
              </a:rPr>
              <a:t>)，压入 Call Stack 中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56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44" b="-244"/>
          <a:stretch>
            <a:fillRect/>
          </a:stretch>
        </p:blipFill>
        <p:spPr>
          <a:xfrm>
            <a:off x="838200" y="457200"/>
            <a:ext cx="8001000" cy="5943600"/>
          </a:xfrm>
        </p:spPr>
      </p:pic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8611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 初始化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复制函数 </a:t>
            </a:r>
            <a:r>
              <a:rPr lang="en-US" altLang="zh-CN" sz="3200" dirty="0">
                <a:latin typeface="Hei"/>
                <a:ea typeface="Hei"/>
                <a:cs typeface="Hei"/>
              </a:rPr>
              <a:t>[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[Scope</a:t>
            </a:r>
            <a:r>
              <a:rPr lang="en-US" altLang="zh-CN" sz="3200" dirty="0">
                <a:latin typeface="Hei"/>
                <a:ea typeface="Hei"/>
                <a:cs typeface="Hei"/>
              </a:rPr>
              <a:t>]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]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内部属性创建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</a:t>
            </a:r>
            <a:r>
              <a:rPr lang="en-US" altLang="zh-CN" sz="3200" dirty="0">
                <a:latin typeface="Hei"/>
                <a:ea typeface="Hei"/>
                <a:cs typeface="Hei"/>
              </a:rPr>
              <a:t>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zh-CN" altLang="en-US" sz="3200" dirty="0">
                <a:latin typeface="Hei"/>
                <a:ea typeface="Hei"/>
                <a:cs typeface="Hei"/>
              </a:rPr>
              <a:t>作用域链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创建并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激活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（Variable Object  -&gt; Activation 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将 </a:t>
            </a:r>
            <a:r>
              <a:rPr lang="en-US" altLang="zh-CN" sz="3200" dirty="0">
                <a:latin typeface="Hei"/>
                <a:ea typeface="Hei"/>
                <a:cs typeface="Hei"/>
              </a:rPr>
              <a:t>Activation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(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)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压入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（执行上下文对象）的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（作用域链）顶端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147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49160" b="-49160"/>
          <a:stretch>
            <a:fillRect/>
          </a:stretch>
        </p:blipFill>
        <p:spPr>
          <a:xfrm>
            <a:off x="685800" y="304800"/>
            <a:ext cx="82296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0156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89" b="-789"/>
          <a:stretch>
            <a:fillRect/>
          </a:stretch>
        </p:blipFill>
        <p:spPr>
          <a:xfrm>
            <a:off x="6858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0338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4800" y="23622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Closure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9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Closure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 smtClean="0">
                <a:latin typeface="Hei"/>
                <a:ea typeface="Hei"/>
                <a:cs typeface="Hei"/>
              </a:rPr>
              <a:t>理论上来讲，js</a:t>
            </a:r>
            <a:r>
              <a:rPr lang="en-US" sz="3200" dirty="0">
                <a:latin typeface="Hei"/>
                <a:ea typeface="Hei"/>
                <a:cs typeface="Hei"/>
              </a:rPr>
              <a:t> </a:t>
            </a:r>
            <a:r>
              <a:rPr lang="en-US" sz="3200" dirty="0" smtClean="0">
                <a:latin typeface="Hei"/>
                <a:ea typeface="Hei"/>
                <a:cs typeface="Hei"/>
              </a:rPr>
              <a:t>中每一个函数都是一个闭包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实践上来讲，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以下二种情况属于闭包：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当函数创建变量的</a:t>
            </a:r>
            <a:r>
              <a:rPr lang="zh-CN" altLang="en-US" sz="3200" dirty="0">
                <a:latin typeface="Hei"/>
                <a:ea typeface="Hei"/>
                <a:cs typeface="Hei"/>
              </a:rPr>
              <a:t>上下文已经销毁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，而变量仍然存在时（父函数返回子函数）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/>
            </a:r>
            <a:br>
              <a:rPr lang="en-US" altLang="zh-CN" sz="3200" dirty="0" smtClean="0">
                <a:latin typeface="Hei"/>
                <a:ea typeface="Hei"/>
                <a:cs typeface="Hei"/>
              </a:rPr>
            </a:b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子函数引用父级函数变量</a:t>
            </a:r>
            <a:endParaRPr lang="en-US" altLang="zh-CN" sz="3200" dirty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929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3692" b="-73692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4863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rcRect t="-8901" b="-8901"/>
          <a:stretch>
            <a:fillRect/>
          </a:stretch>
        </p:blipFill>
        <p:spPr>
          <a:xfrm>
            <a:off x="7620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3177" b="-23177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5233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200" r="-1200"/>
          <a:stretch>
            <a:fillRect/>
          </a:stretch>
        </p:blipFill>
        <p:spPr>
          <a:xfrm>
            <a:off x="685800" y="381000"/>
            <a:ext cx="83058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31117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https://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github.com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/future-tech-learning-team/understand-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u="sng">
                <a:solidFill>
                  <a:srgbClr val="1F497D"/>
                </a:solidFill>
                <a:latin typeface="Hei"/>
                <a:ea typeface="Hei"/>
                <a:cs typeface="Hei"/>
              </a:rPr>
              <a:t>-in-depth</a:t>
            </a:r>
            <a:endParaRPr lang="en-US" sz="3200" b="0" i="0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b="0" i="0" dirty="0" smtClean="0">
                <a:latin typeface="Hei"/>
                <a:ea typeface="Hei"/>
                <a:cs typeface="Hei"/>
              </a:rPr>
              <a:t>Call Stack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Call Stack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调用栈是一个列表，按调用顺序保存所有在运行期被调用的函数的信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859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Frame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是一块为</a:t>
            </a:r>
            <a:r>
              <a:rPr lang="zh-CN" altLang="en-US" sz="3200" dirty="0">
                <a:latin typeface="Hei"/>
                <a:ea typeface="Hei"/>
                <a:cs typeface="Hei"/>
              </a:rPr>
              <a:t>函数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保留的内存区域</a:t>
            </a:r>
            <a:r>
              <a:rPr lang="zh-CN" altLang="en-US" sz="3200" dirty="0">
                <a:latin typeface="Hei"/>
                <a:ea typeface="Hei"/>
                <a:cs typeface="Hei"/>
              </a:rPr>
              <a:t>，用来存储关于参数、局部变量和返回地址等的信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息，这些信息也可以称之为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（执行上下文）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5759" b="-55759"/>
          <a:stretch>
            <a:fillRect/>
          </a:stretch>
        </p:blipFill>
        <p:spPr>
          <a:xfrm>
            <a:off x="838200" y="228600"/>
            <a:ext cx="8001000" cy="6324600"/>
          </a:xfrm>
        </p:spPr>
      </p:pic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99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83231" b="-83231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40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Trace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提供关于 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StackFrame</a:t>
            </a:r>
            <a:r>
              <a:rPr lang="zh-CN" altLang="en-US" sz="3200" dirty="0">
                <a:latin typeface="Hei"/>
                <a:ea typeface="Hei"/>
                <a:cs typeface="Hei"/>
              </a:rPr>
              <a:t>（表示当前线程的调用堆栈中的一个函数调用）的信息。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7655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525</Words>
  <Application>Microsoft Macintosh PowerPoint</Application>
  <PresentationFormat>全屏显示(4:3)</PresentationFormat>
  <Paragraphs>111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培训新员工</vt:lpstr>
      <vt:lpstr>深入理解 JAVASCRIPT 系列（一）</vt:lpstr>
      <vt:lpstr>学习目标</vt:lpstr>
      <vt:lpstr>PowerPoint 演示文稿</vt:lpstr>
      <vt:lpstr>PowerPoint 演示文稿</vt:lpstr>
      <vt:lpstr>Call Stack</vt:lpstr>
      <vt:lpstr>Stack Frame</vt:lpstr>
      <vt:lpstr>PowerPoint 演示文稿</vt:lpstr>
      <vt:lpstr>PowerPoint 演示文稿</vt:lpstr>
      <vt:lpstr>Stack Trace</vt:lpstr>
      <vt:lpstr>PowerPoint 演示文稿</vt:lpstr>
      <vt:lpstr>Stack Overflow</vt:lpstr>
      <vt:lpstr>PowerPoint 演示文稿</vt:lpstr>
      <vt:lpstr>PowerPoint 演示文稿</vt:lpstr>
      <vt:lpstr>PowerPoint 演示文稿</vt:lpstr>
      <vt:lpstr>Scope</vt:lpstr>
      <vt:lpstr>Lexical Scope</vt:lpstr>
      <vt:lpstr>Dynamic Scope</vt:lpstr>
      <vt:lpstr>PowerPoint 演示文稿</vt:lpstr>
      <vt:lpstr>PowerPoint 演示文稿</vt:lpstr>
      <vt:lpstr>PowerPoint 演示文稿</vt:lpstr>
      <vt:lpstr>PowerPoint 演示文稿</vt:lpstr>
      <vt:lpstr>Execution Context</vt:lpstr>
      <vt:lpstr>PowerPoint 演示文稿</vt:lpstr>
      <vt:lpstr>Execution Context 初始化</vt:lpstr>
      <vt:lpstr>PowerPoint 演示文稿</vt:lpstr>
      <vt:lpstr>PowerPoint 演示文稿</vt:lpstr>
      <vt:lpstr>PowerPoint 演示文稿</vt:lpstr>
      <vt:lpstr>Closure</vt:lpstr>
      <vt:lpstr>PowerPoint 演示文稿</vt:lpstr>
      <vt:lpstr>PowerPoint 演示文稿</vt:lpstr>
      <vt:lpstr>PowerPoint 演示文稿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2017-12-10T16:24:17Z</dcterms:modified>
</cp:coreProperties>
</file>