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tags/tag2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5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6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7.xml" ContentType="application/vnd.openxmlformats-officedocument.presentationml.notesSlide+xml"/>
  <Override PartName="/ppt/tags/tag34.xml" ContentType="application/vnd.openxmlformats-officedocument.presentationml.tags+xml"/>
  <Override PartName="/ppt/notesSlides/notesSlide18.xml" ContentType="application/vnd.openxmlformats-officedocument.presentationml.notesSlide+xml"/>
  <Override PartName="/ppt/tags/tag35.xml" ContentType="application/vnd.openxmlformats-officedocument.presentationml.tags+xml"/>
  <Override PartName="/ppt/notesSlides/notesSlide19.xml" ContentType="application/vnd.openxmlformats-officedocument.presentationml.notesSlide+xml"/>
  <Override PartName="/ppt/tags/tag36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2.xml" ContentType="application/vnd.openxmlformats-officedocument.presentationml.notesSlide+xml"/>
  <Override PartName="/ppt/tags/tag40.xml" ContentType="application/vnd.openxmlformats-officedocument.presentationml.tags+xml"/>
  <Override PartName="/ppt/notesSlides/notesSlide2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24.xml" ContentType="application/vnd.openxmlformats-officedocument.presentationml.notesSlide+xml"/>
  <Override PartName="/ppt/tags/tag44.xml" ContentType="application/vnd.openxmlformats-officedocument.presentationml.tags+xml"/>
  <Override PartName="/ppt/notesSlides/notesSlide25.xml" ContentType="application/vnd.openxmlformats-officedocument.presentationml.notesSlide+xml"/>
  <Override PartName="/ppt/tags/tag45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8.xml" ContentType="application/vnd.openxmlformats-officedocument.presentationml.notesSlide+xml"/>
  <Override PartName="/ppt/tags/tag49.xml" ContentType="application/vnd.openxmlformats-officedocument.presentationml.tags+xml"/>
  <Override PartName="/ppt/notesSlides/notesSlide29.xml" ContentType="application/vnd.openxmlformats-officedocument.presentationml.notesSlide+xml"/>
  <Override PartName="/ppt/tags/tag50.xml" ContentType="application/vnd.openxmlformats-officedocument.presentationml.tags+xml"/>
  <Override PartName="/ppt/notesSlides/notesSlide30.xml" ContentType="application/vnd.openxmlformats-officedocument.presentationml.notesSlide+xml"/>
  <Override PartName="/ppt/tags/tag51.xml" ContentType="application/vnd.openxmlformats-officedocument.presentationml.tags+xml"/>
  <Override PartName="/ppt/notesSlides/notesSlide31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32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33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9" r:id="rId2"/>
    <p:sldId id="296" r:id="rId3"/>
    <p:sldId id="289" r:id="rId4"/>
    <p:sldId id="281" r:id="rId5"/>
    <p:sldId id="290" r:id="rId6"/>
    <p:sldId id="291" r:id="rId7"/>
    <p:sldId id="292" r:id="rId8"/>
    <p:sldId id="294" r:id="rId9"/>
    <p:sldId id="293" r:id="rId10"/>
    <p:sldId id="295" r:id="rId11"/>
    <p:sldId id="315" r:id="rId12"/>
    <p:sldId id="316" r:id="rId13"/>
    <p:sldId id="318" r:id="rId14"/>
    <p:sldId id="282" r:id="rId15"/>
    <p:sldId id="297" r:id="rId16"/>
    <p:sldId id="299" r:id="rId17"/>
    <p:sldId id="298" r:id="rId18"/>
    <p:sldId id="300" r:id="rId19"/>
    <p:sldId id="301" r:id="rId20"/>
    <p:sldId id="305" r:id="rId21"/>
    <p:sldId id="302" r:id="rId22"/>
    <p:sldId id="303" r:id="rId23"/>
    <p:sldId id="304" r:id="rId24"/>
    <p:sldId id="308" r:id="rId25"/>
    <p:sldId id="307" r:id="rId26"/>
    <p:sldId id="309" r:id="rId27"/>
    <p:sldId id="310" r:id="rId28"/>
    <p:sldId id="311" r:id="rId29"/>
    <p:sldId id="312" r:id="rId30"/>
    <p:sldId id="313" r:id="rId31"/>
    <p:sldId id="314" r:id="rId32"/>
    <p:sldId id="276" r:id="rId33"/>
    <p:sldId id="277" r:id="rId34"/>
    <p:sldId id="27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的节" id="{1F18AEEA-7A20-6441-8608-08A6822A5CE1}">
          <p14:sldIdLst>
            <p14:sldId id="259"/>
          </p14:sldIdLst>
        </p14:section>
        <p14:section name="概述和目标" id="{ABA716BF-3A5C-4ADB-94C9-CFEF84EBA240}">
          <p14:sldIdLst>
            <p14:sldId id="296"/>
            <p14:sldId id="289"/>
          </p14:sldIdLst>
        </p14:section>
        <p14:section name="Call Stack" id="{DD8DA26F-BC97-534A-918B-07CDEE791CB7}">
          <p14:sldIdLst>
            <p14:sldId id="281"/>
            <p14:sldId id="290"/>
            <p14:sldId id="291"/>
            <p14:sldId id="292"/>
            <p14:sldId id="294"/>
            <p14:sldId id="293"/>
            <p14:sldId id="295"/>
            <p14:sldId id="315"/>
            <p14:sldId id="316"/>
            <p14:sldId id="318"/>
          </p14:sldIdLst>
        </p14:section>
        <p14:section name="Scope" id="{DE6323E2-A4B5-7841-8C76-195768339DA7}">
          <p14:sldIdLst>
            <p14:sldId id="282"/>
            <p14:sldId id="297"/>
            <p14:sldId id="299"/>
            <p14:sldId id="298"/>
            <p14:sldId id="300"/>
            <p14:sldId id="301"/>
            <p14:sldId id="305"/>
          </p14:sldIdLst>
        </p14:section>
        <p14:section name="ExecutionContext" id="{19496A08-8932-A04A-B6A7-C3EF04B62D4F}">
          <p14:sldIdLst>
            <p14:sldId id="302"/>
            <p14:sldId id="303"/>
            <p14:sldId id="304"/>
            <p14:sldId id="308"/>
            <p14:sldId id="307"/>
            <p14:sldId id="309"/>
          </p14:sldIdLst>
        </p14:section>
        <p14:section name="closure" id="{49DF0E0D-C23C-3349-8424-D4D2AAC820E7}">
          <p14:sldIdLst>
            <p14:sldId id="310"/>
            <p14:sldId id="311"/>
            <p14:sldId id="312"/>
            <p14:sldId id="313"/>
            <p14:sldId id="314"/>
          </p14:sldIdLst>
        </p14:section>
        <p14:section name="归纳总结" id="{790CEF5B-569A-4C2F-BED5-750B08C0E5AD}">
          <p14:sldIdLst>
            <p14:sldId id="276"/>
            <p14:sldId id="277"/>
          </p14:sldIdLst>
        </p14:section>
        <p14:section name="附录" id="{3F78B471-41DA-46F2-A8E4-97E471896AB3}">
          <p14:sldIdLst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5" autoAdjust="0"/>
    <p:restoredTop sz="65300" autoAdjust="0"/>
  </p:normalViewPr>
  <p:slideViewPr>
    <p:cSldViewPr>
      <p:cViewPr varScale="1">
        <p:scale>
          <a:sx n="73" d="100"/>
          <a:sy n="73" d="100"/>
        </p:scale>
        <p:origin x="-2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17/12/10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4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17/12/10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n-US" sz="1600" dirty="0" smtClean="0"/>
              <a:t>说一下大众（普通 JavaScript 开发者）对 JavaScript 特性的认知，</a:t>
            </a:r>
          </a:p>
          <a:p>
            <a:pPr marL="0" algn="l" defTabSz="914400">
              <a:buNone/>
            </a:pPr>
            <a:r>
              <a:rPr lang="en-US" sz="1600" dirty="0" smtClean="0"/>
              <a:t>比如；</a:t>
            </a:r>
          </a:p>
          <a:p>
            <a:pPr marL="342900" indent="-342900" algn="l" defTabSz="914400">
              <a:buAutoNum type="arabicPeriod"/>
            </a:pPr>
            <a:r>
              <a:rPr lang="en-US" sz="1600" dirty="0" smtClean="0"/>
              <a:t>V8 引擎（V8</a:t>
            </a:r>
            <a:r>
              <a:rPr lang="en-US" sz="1600" baseline="0" dirty="0" smtClean="0"/>
              <a:t> engine</a:t>
            </a:r>
            <a:r>
              <a:rPr lang="en-US" sz="1600" dirty="0" smtClean="0"/>
              <a:t>）</a:t>
            </a:r>
          </a:p>
          <a:p>
            <a:pPr marL="342900" indent="-342900" algn="l" defTabSz="914400">
              <a:buAutoNum type="arabicPeriod"/>
            </a:pPr>
            <a:r>
              <a:rPr lang="zh-CN" altLang="en-US" sz="1600" dirty="0" smtClean="0"/>
              <a:t>单线程</a:t>
            </a:r>
            <a:r>
              <a:rPr lang="en-US" altLang="zh-CN" sz="1600" dirty="0" smtClean="0"/>
              <a:t> (single</a:t>
            </a:r>
            <a:r>
              <a:rPr lang="en-US" altLang="zh-CN" sz="1600" baseline="0" dirty="0" smtClean="0"/>
              <a:t> thread</a:t>
            </a:r>
            <a:r>
              <a:rPr lang="en-US" altLang="zh-CN" sz="1600" dirty="0" smtClean="0"/>
              <a:t>)</a:t>
            </a:r>
          </a:p>
          <a:p>
            <a:pPr marL="342900" indent="-342900" algn="l" defTabSz="914400">
              <a:buAutoNum type="arabicPeriod"/>
            </a:pPr>
            <a:r>
              <a:rPr lang="en-US" altLang="en-US" sz="1600" dirty="0" smtClean="0"/>
              <a:t>任务队列 (callback</a:t>
            </a:r>
            <a:r>
              <a:rPr lang="en-US" altLang="en-US" sz="1600" baseline="0" dirty="0" smtClean="0"/>
              <a:t> queue</a:t>
            </a:r>
            <a:r>
              <a:rPr lang="en-US" altLang="en-US" sz="1600" dirty="0" smtClean="0"/>
              <a:t>)</a:t>
            </a:r>
            <a:endParaRPr lang="en-US" sz="1600" dirty="0" smtClean="0"/>
          </a:p>
          <a:p>
            <a:pPr marL="342900" indent="-342900" algn="l" defTabSz="914400">
              <a:buAutoNum type="arabicPeriod"/>
            </a:pP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t>14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r>
              <a:rPr lang="zh-CN" altLang="en-US" sz="1200" dirty="0" smtClean="0">
                <a:latin typeface="Hei"/>
                <a:ea typeface="Hei"/>
                <a:cs typeface="Hei"/>
              </a:rPr>
              <a:t>被调用的函数的信息，称之为</a:t>
            </a:r>
            <a:r>
              <a:rPr lang="en-US" altLang="zh-CN" sz="1200" dirty="0" smtClean="0">
                <a:latin typeface="Hei"/>
                <a:ea typeface="Hei"/>
                <a:cs typeface="Hei"/>
              </a:rPr>
              <a:t> stack frame</a:t>
            </a:r>
            <a:r>
              <a:rPr lang="zh-CN" altLang="en-US" sz="1200" dirty="0" smtClean="0">
                <a:latin typeface="Hei"/>
                <a:ea typeface="Hei"/>
                <a:cs typeface="Hei"/>
              </a:rPr>
              <a:t>（栈帧）</a:t>
            </a: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r>
              <a:rPr lang="zh-CN" altLang="en-US" sz="1200" dirty="0" smtClean="0">
                <a:latin typeface="Hei"/>
                <a:ea typeface="Hei"/>
                <a:cs typeface="Hei"/>
              </a:rPr>
              <a:t>被调用的函数的信息，称之为</a:t>
            </a:r>
            <a:r>
              <a:rPr lang="en-US" altLang="zh-CN" sz="1200" dirty="0" smtClean="0">
                <a:latin typeface="Hei"/>
                <a:ea typeface="Hei"/>
                <a:cs typeface="Hei"/>
              </a:rPr>
              <a:t> stack frame</a:t>
            </a:r>
            <a:r>
              <a:rPr lang="zh-CN" altLang="en-US" sz="1200" dirty="0" smtClean="0">
                <a:latin typeface="Hei"/>
                <a:ea typeface="Hei"/>
                <a:cs typeface="Hei"/>
              </a:rPr>
              <a:t>（栈帧）</a:t>
            </a: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r>
              <a:rPr lang="zh-CN" altLang="en-US" sz="1200" dirty="0" smtClean="0">
                <a:latin typeface="Hei"/>
                <a:ea typeface="Hei"/>
                <a:cs typeface="Hei"/>
              </a:rPr>
              <a:t>被调用的函数的信息，称之为</a:t>
            </a:r>
            <a:r>
              <a:rPr lang="en-US" altLang="zh-CN" sz="1200" dirty="0" smtClean="0">
                <a:latin typeface="Hei"/>
                <a:ea typeface="Hei"/>
                <a:cs typeface="Hei"/>
              </a:rPr>
              <a:t> stack frame</a:t>
            </a:r>
            <a:r>
              <a:rPr lang="zh-CN" altLang="en-US" sz="1200" dirty="0" smtClean="0">
                <a:latin typeface="Hei"/>
                <a:ea typeface="Hei"/>
                <a:cs typeface="Hei"/>
              </a:rPr>
              <a:t>（栈帧）</a:t>
            </a: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在此培训完成后，观众将能够做些什么？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简要介绍观众将从此演示文稿中获得哪些有关每个目标的好处。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t>21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t>27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运行时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zh-CN" sz="1200" b="0" i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包含哪些部分？</a:t>
            </a: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1.js 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引擎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2.host environment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browser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web 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node -&gt; 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nodejs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react-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natve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react-native 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任务队列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事件循环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err="1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js</a:t>
            </a:r>
            <a:r>
              <a:rPr lang="en-US" altLang="zh-CN" sz="1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 </a:t>
            </a:r>
            <a:r>
              <a:rPr lang="zh-CN" altLang="en-US" sz="1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引擎的二个重要组成部分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Complier: 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把一种编程语言编写的源码转换成另外一种计算机代码，后者往往是以二进制的形式被称为目标代码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(object code)</a:t>
            </a:r>
          </a:p>
          <a:p>
            <a:pPr marL="0" algn="l" defTabSz="914400">
              <a:lnSpc>
                <a:spcPct val="80000"/>
              </a:lnSpc>
              <a:buNone/>
            </a:pP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Interpreter: 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分析源代码，并且直接执行。把源代码翻译成相对更加高效率的中间码，然后立即执行它。执行由解释器内部的编译器预编译后保存的代码</a:t>
            </a: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heap： 处理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内存分配 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(memory allocation)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的地方</a:t>
            </a: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stack: 当代码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执行时，存放执行上下文（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context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）的地方</a:t>
            </a: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30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31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</a:t>
            </a:r>
            <a:r>
              <a:rPr lang="en-US" sz="1200" b="1" i="0">
                <a:latin typeface="Calibri"/>
                <a:ea typeface="+mn-ea"/>
                <a:cs typeface="+mn-cs"/>
              </a:rPr>
              <a:t>卓越工程管理</a:t>
            </a:r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机密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85CEDE57-F8FE-4B43-B511-2E9F76624F74}" type="slidenum">
              <a:rPr lang="en-US" sz="1200" b="0" i="0">
                <a:latin typeface="Calibri"/>
                <a:ea typeface="+mn-ea"/>
                <a:cs typeface="+mn-cs"/>
              </a:rPr>
              <a:t>32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understand-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-in-depth</a:t>
            </a:r>
            <a:endParaRPr lang="en-US" altLang="zh-CN" dirty="0" smtClean="0"/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</a:t>
            </a:r>
            <a:r>
              <a:rPr lang="en-US" sz="1200" b="1" i="0">
                <a:latin typeface="Calibri"/>
                <a:ea typeface="+mn-ea"/>
                <a:cs typeface="+mn-cs"/>
              </a:rPr>
              <a:t>卓越工程管理</a:t>
            </a:r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机密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B2B44A5F-6CE4-493C-A0D7-6834FF76660C}" type="slidenum">
              <a:rPr lang="en-US" sz="1200" b="0" i="0">
                <a:latin typeface="Calibri"/>
                <a:ea typeface="+mn-ea"/>
                <a:cs typeface="+mn-cs"/>
              </a:rPr>
              <a:t>33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</a:t>
            </a:r>
            <a:r>
              <a:rPr lang="en-US" sz="1200" b="1" i="0">
                <a:latin typeface="Calibri"/>
                <a:ea typeface="+mn-ea"/>
                <a:cs typeface="+mn-cs"/>
              </a:rPr>
              <a:t>卓越工程管理</a:t>
            </a:r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机密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B5FF76F4-FC11-42FE-9D94-04E3E6D16C06}" type="slidenum">
              <a:rPr lang="en-US" sz="1200" b="0" i="0">
                <a:latin typeface="Calibri"/>
                <a:ea typeface="+mn-ea"/>
                <a:cs typeface="+mn-cs"/>
              </a:rPr>
              <a:t>34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演示文稿是否做到了尽可能的简明扼要？请考虑将多余的内容移到附录。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将放映“提问”幻灯片期间想参考，或可能对参与者未来进一步研究有帮助的内容存储在附录幻灯片中。</a:t>
            </a:r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Call Stack:</a:t>
            </a:r>
            <a:r>
              <a:rPr lang="en-US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调用栈</a:t>
            </a:r>
            <a:endParaRPr lang="en-US" altLang="zh-CN" sz="1200" b="0" i="0" baseline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调用栈是一个列表，按调用顺序保存所有在运行期被调用的函数的信息（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栈帧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Stack Frame</a:t>
            </a: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：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栈帧</a:t>
            </a:r>
            <a:endParaRPr lang="en-US" altLang="zh-CN" sz="1200" b="0" i="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栈帧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zh-CN" altLang="en-US" dirty="0" smtClean="0"/>
              <a:t>是</a:t>
            </a:r>
            <a:r>
              <a:rPr lang="zh-CN" altLang="en-US" sz="1200" dirty="0" smtClean="0">
                <a:latin typeface="Hei"/>
                <a:ea typeface="Hei"/>
                <a:cs typeface="Hei"/>
              </a:rPr>
              <a:t>是一块为函数保留的内存区域，用来存储关于参数、局部变量和返回地址等的信息</a:t>
            </a:r>
            <a:r>
              <a:rPr lang="en-US" altLang="zh-CN" dirty="0" smtClean="0"/>
              <a:t>（</a:t>
            </a:r>
            <a:r>
              <a:rPr lang="zh-CN" altLang="en-US" dirty="0" smtClean="0"/>
              <a:t>执行上下文）。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栈帧通常是在新的函数调用的时候创建，并在函数调用结束的时候销毁</a:t>
            </a:r>
            <a:endParaRPr lang="en-US" sz="12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sz="2000" baseline="0"/>
            </a:lvl1pPr>
          </a:lstStyle>
          <a:p>
            <a:r>
              <a:rPr kumimoji="0" lang="en-US" dirty="0" smtClean="0"/>
              <a:t>Company Logo</a:t>
            </a:r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17/12/10</a:t>
            </a:fld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17/12/10</a:t>
            </a:fld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17/12/10</a:t>
            </a:fld>
            <a:endParaRPr kumimoji="0"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17/12/10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sz="1800"/>
            </a:lvl1pPr>
          </a:lstStyle>
          <a:p>
            <a:r>
              <a:rPr kumimoji="0" lang="en-US" dirty="0" smtClean="0"/>
              <a:t>Company Logo</a:t>
            </a:r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en-US" dirty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sz="3200">
                <a:latin typeface="+mn-lt"/>
              </a:defRPr>
            </a:lvl1pPr>
            <a:lvl2pPr eaLnBrk="1" latinLnBrk="0" hangingPunct="1">
              <a:defRPr kumimoji="0" sz="2800">
                <a:latin typeface="+mn-lt"/>
              </a:defRPr>
            </a:lvl2pPr>
            <a:lvl3pPr eaLnBrk="1" latinLnBrk="0" hangingPunct="1">
              <a:defRPr kumimoji="0" sz="2400">
                <a:latin typeface="+mn-lt"/>
              </a:defRPr>
            </a:lvl3pPr>
            <a:lvl4pPr eaLnBrk="1" latinLnBrk="0" hangingPunct="1">
              <a:defRPr kumimoji="0" sz="2400">
                <a:latin typeface="+mn-lt"/>
              </a:defRPr>
            </a:lvl4pPr>
            <a:lvl5pPr eaLnBrk="1" latinLnBrk="0" hangingPunct="1">
              <a:defRPr kumimoji="0" sz="2400">
                <a:latin typeface="+mn-lt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17/12/10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sz="28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sz="28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17/12/10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sz="2400" b="1"/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lvl6pPr eaLnBrk="1" latinLnBrk="0" hangingPunct="1">
              <a:defRPr kumimoji="0" sz="1600"/>
            </a:lvl6pPr>
            <a:lvl7pPr eaLnBrk="1" latinLnBrk="0" hangingPunct="1">
              <a:defRPr kumimoji="0" sz="1600"/>
            </a:lvl7pPr>
            <a:lvl8pPr eaLnBrk="1" latinLnBrk="0" hangingPunct="1">
              <a:defRPr kumimoji="0" sz="1600"/>
            </a:lvl8pPr>
            <a:lvl9pPr eaLnBrk="1" latinLnBrk="0" hangingPunct="1">
              <a:defRPr kumimoji="0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sz="2400" b="1"/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lvl6pPr eaLnBrk="1" latinLnBrk="0" hangingPunct="1">
              <a:defRPr kumimoji="0" sz="1600"/>
            </a:lvl6pPr>
            <a:lvl7pPr eaLnBrk="1" latinLnBrk="0" hangingPunct="1">
              <a:defRPr kumimoji="0" sz="1600"/>
            </a:lvl7pPr>
            <a:lvl8pPr eaLnBrk="1" latinLnBrk="0" hangingPunct="1">
              <a:defRPr kumimoji="0" sz="1600"/>
            </a:lvl8pPr>
            <a:lvl9pPr eaLnBrk="1" latinLnBrk="0" hangingPunct="1">
              <a:defRPr kumimoji="0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17/12/10</a:t>
            </a:fld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sz="3200"/>
            </a:lvl1pPr>
            <a:lvl2pPr eaLnBrk="1" latinLnBrk="0" hangingPunct="1">
              <a:defRPr kumimoji="0" sz="2800"/>
            </a:lvl2pPr>
            <a:lvl3pPr eaLnBrk="1" latinLnBrk="0" hangingPunct="1">
              <a:defRPr kumimoji="0" sz="2400"/>
            </a:lvl3pPr>
            <a:lvl4pPr eaLnBrk="1" latinLnBrk="0" hangingPunct="1">
              <a:defRPr kumimoji="0" sz="2000"/>
            </a:lvl4pPr>
            <a:lvl5pPr eaLnBrk="1" latinLnBrk="0" hangingPunct="1">
              <a:defRPr kumimoji="0" sz="2000"/>
            </a:lvl5pPr>
            <a:lvl6pPr eaLnBrk="1" latinLnBrk="0" hangingPunct="1">
              <a:defRPr kumimoji="0" sz="2000"/>
            </a:lvl6pPr>
            <a:lvl7pPr eaLnBrk="1" latinLnBrk="0" hangingPunct="1">
              <a:defRPr kumimoji="0" sz="2000"/>
            </a:lvl7pPr>
            <a:lvl8pPr eaLnBrk="1" latinLnBrk="0" hangingPunct="1">
              <a:defRPr kumimoji="0" sz="2000"/>
            </a:lvl8pPr>
            <a:lvl9pPr eaLnBrk="1" latinLnBrk="0" hangingPunct="1">
              <a:defRPr kumimoji="0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17/12/10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sz="3200"/>
            </a:lvl1pPr>
            <a:lvl2pPr marL="457200" indent="0" eaLnBrk="1" latinLnBrk="0" hangingPunct="1">
              <a:buNone/>
              <a:defRPr kumimoji="0" sz="2800"/>
            </a:lvl2pPr>
            <a:lvl3pPr marL="914400" indent="0" eaLnBrk="1" latinLnBrk="0" hangingPunct="1">
              <a:buNone/>
              <a:defRPr kumimoji="0" sz="2400"/>
            </a:lvl3pPr>
            <a:lvl4pPr marL="1371600" indent="0" eaLnBrk="1" latinLnBrk="0" hangingPunct="1">
              <a:buNone/>
              <a:defRPr kumimoji="0" sz="2000"/>
            </a:lvl4pPr>
            <a:lvl5pPr marL="1828800" indent="0" eaLnBrk="1" latinLnBrk="0" hangingPunct="1">
              <a:buNone/>
              <a:defRPr kumimoji="0" sz="2000"/>
            </a:lvl5pPr>
            <a:lvl6pPr marL="2286000" indent="0" eaLnBrk="1" latinLnBrk="0" hangingPunct="1">
              <a:buNone/>
              <a:defRPr kumimoji="0" sz="2000"/>
            </a:lvl6pPr>
            <a:lvl7pPr marL="2743200" indent="0" eaLnBrk="1" latinLnBrk="0" hangingPunct="1">
              <a:buNone/>
              <a:defRPr kumimoji="0" sz="2000"/>
            </a:lvl7pPr>
            <a:lvl8pPr marL="3200400" indent="0" eaLnBrk="1" latinLnBrk="0" hangingPunct="1">
              <a:buNone/>
              <a:defRPr kumimoji="0" sz="2000"/>
            </a:lvl8pPr>
            <a:lvl9pPr marL="3657600" indent="0" eaLnBrk="1" latinLnBrk="0" hangingPunct="1">
              <a:buNone/>
              <a:defRPr kumimoji="0" sz="2000"/>
            </a:lvl9pPr>
          </a:lstStyle>
          <a:p>
            <a:pPr eaLnBrk="1" latinLnBrk="0" hangingPunct="1"/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17/12/10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17/12/10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17/12/10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kumimoji="0" lang="en-US" smtClean="0"/>
              <a:pPr/>
              <a:t>17/12/10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n-US"/>
      </a:defPPr>
      <a:lvl1pPr marL="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tags" Target="../tags/tag19.x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1.xml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12.png"/><Relationship Id="rId1" Type="http://schemas.openxmlformats.org/officeDocument/2006/relationships/tags" Target="../tags/tag23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tags" Target="../tags/tag24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5.xml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6.xml"/><Relationship Id="rId1" Type="http://schemas.openxmlformats.org/officeDocument/2006/relationships/tags" Target="../tags/tag28.xml"/><Relationship Id="rId2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7.xml"/><Relationship Id="rId1" Type="http://schemas.openxmlformats.org/officeDocument/2006/relationships/tags" Target="../tags/tag31.xml"/><Relationship Id="rId2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15.png"/><Relationship Id="rId1" Type="http://schemas.openxmlformats.org/officeDocument/2006/relationships/tags" Target="../tags/tag34.x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16.png"/><Relationship Id="rId1" Type="http://schemas.openxmlformats.org/officeDocument/2006/relationships/tags" Target="../tags/tag35.x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image" Target="../media/image17.png"/><Relationship Id="rId1" Type="http://schemas.openxmlformats.org/officeDocument/2006/relationships/tags" Target="../tags/tag36.x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22.xml"/><Relationship Id="rId1" Type="http://schemas.openxmlformats.org/officeDocument/2006/relationships/tags" Target="../tags/tag37.xml"/><Relationship Id="rId2" Type="http://schemas.openxmlformats.org/officeDocument/2006/relationships/tags" Target="../tags/tag3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image" Target="../media/image19.png"/><Relationship Id="rId1" Type="http://schemas.openxmlformats.org/officeDocument/2006/relationships/tags" Target="../tags/tag40.x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24.xml"/><Relationship Id="rId1" Type="http://schemas.openxmlformats.org/officeDocument/2006/relationships/tags" Target="../tags/tag41.xml"/><Relationship Id="rId2" Type="http://schemas.openxmlformats.org/officeDocument/2006/relationships/tags" Target="../tags/tag4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20.png"/><Relationship Id="rId1" Type="http://schemas.openxmlformats.org/officeDocument/2006/relationships/tags" Target="../tags/tag44.x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21.png"/><Relationship Id="rId1" Type="http://schemas.openxmlformats.org/officeDocument/2006/relationships/tags" Target="../tags/tag45.x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28.xml"/><Relationship Id="rId1" Type="http://schemas.openxmlformats.org/officeDocument/2006/relationships/tags" Target="../tags/tag46.xml"/><Relationship Id="rId2" Type="http://schemas.openxmlformats.org/officeDocument/2006/relationships/tags" Target="../tags/tag4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image" Target="../media/image23.png"/><Relationship Id="rId1" Type="http://schemas.openxmlformats.org/officeDocument/2006/relationships/tags" Target="../tags/tag49.x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6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image" Target="../media/image24.png"/><Relationship Id="rId1" Type="http://schemas.openxmlformats.org/officeDocument/2006/relationships/tags" Target="../tags/tag50.x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image" Target="../media/image25.png"/><Relationship Id="rId1" Type="http://schemas.openxmlformats.org/officeDocument/2006/relationships/tags" Target="../tags/tag51.x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32.xml"/><Relationship Id="rId1" Type="http://schemas.openxmlformats.org/officeDocument/2006/relationships/tags" Target="../tags/tag52.xml"/><Relationship Id="rId2" Type="http://schemas.openxmlformats.org/officeDocument/2006/relationships/tags" Target="../tags/tag5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3.xml"/><Relationship Id="rId1" Type="http://schemas.openxmlformats.org/officeDocument/2006/relationships/tags" Target="../tags/tag55.xml"/><Relationship Id="rId2" Type="http://schemas.openxmlformats.org/officeDocument/2006/relationships/tags" Target="../tags/tag5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4.xml"/><Relationship Id="rId1" Type="http://schemas.openxmlformats.org/officeDocument/2006/relationships/tags" Target="../tags/tag57.xml"/><Relationship Id="rId2" Type="http://schemas.openxmlformats.org/officeDocument/2006/relationships/tags" Target="../tags/tag5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5.xml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6.xml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8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9.pn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9.xm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 defTabSz="914400">
              <a:spcBef>
                <a:spcPts val="0"/>
              </a:spcBef>
              <a:buNone/>
            </a:pPr>
            <a:r>
              <a:rPr lang="en-US" sz="4400" b="1" i="0" baseline="0" dirty="0" smtClean="0">
                <a:solidFill>
                  <a:srgbClr val="003300"/>
                </a:solidFill>
                <a:latin typeface="Hei"/>
                <a:ea typeface="Hei"/>
                <a:cs typeface="Hei"/>
              </a:rPr>
              <a:t>深入理解</a:t>
            </a:r>
            <a:r>
              <a:rPr lang="en-US" sz="4400" b="1" i="0" dirty="0" smtClean="0">
                <a:solidFill>
                  <a:srgbClr val="003300"/>
                </a:solidFill>
                <a:latin typeface="Hei"/>
                <a:ea typeface="Hei"/>
                <a:cs typeface="Hei"/>
              </a:rPr>
              <a:t> </a:t>
            </a:r>
            <a:r>
              <a:rPr lang="en-US" sz="4400" b="1" i="0" dirty="0" smtClean="0">
                <a:solidFill>
                  <a:srgbClr val="003300"/>
                </a:solidFill>
                <a:latin typeface="+mj-ea"/>
                <a:cs typeface="Hei"/>
              </a:rPr>
              <a:t>JAVASCRIPT</a:t>
            </a:r>
            <a:br>
              <a:rPr lang="en-US" sz="4400" b="1" i="0" dirty="0" smtClean="0">
                <a:solidFill>
                  <a:srgbClr val="003300"/>
                </a:solidFill>
                <a:latin typeface="+mj-ea"/>
                <a:cs typeface="Hei"/>
              </a:rPr>
            </a:br>
            <a:r>
              <a:rPr lang="en-US" sz="4400" b="1" i="0" dirty="0" smtClean="0">
                <a:solidFill>
                  <a:srgbClr val="003300"/>
                </a:solidFill>
                <a:latin typeface="+mj-ea"/>
                <a:cs typeface="Hei"/>
              </a:rPr>
              <a:t>系列（一）</a:t>
            </a:r>
            <a:endParaRPr lang="en-US" sz="4400" b="1" i="0" baseline="0" dirty="0">
              <a:solidFill>
                <a:srgbClr val="003300"/>
              </a:solidFill>
              <a:latin typeface="+mj-ea"/>
              <a:cs typeface="He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演示</a:t>
            </a:r>
            <a:r>
              <a:rPr lang="en-US" sz="2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者</a:t>
            </a:r>
            <a:r>
              <a:rPr lang="en-US" sz="2400" dirty="0" smtClean="0">
                <a:latin typeface="Hei"/>
                <a:ea typeface="Hei"/>
                <a:cs typeface="Hei"/>
              </a:rPr>
              <a:t>：陈逸钦</a:t>
            </a:r>
            <a:endParaRPr lang="en-US" sz="2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06898" y="2957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l="-2621" r="-2621"/>
          <a:stretch>
            <a:fillRect/>
          </a:stretch>
        </p:blipFill>
        <p:spPr>
          <a:xfrm>
            <a:off x="838200" y="304800"/>
            <a:ext cx="8001000" cy="3962400"/>
          </a:xfrm>
        </p:spPr>
      </p:pic>
      <p:pic>
        <p:nvPicPr>
          <p:cNvPr id="13" name="内容占位符 12"/>
          <p:cNvPicPr>
            <a:picLocks noGrp="1" noChangeAspect="1"/>
          </p:cNvPicPr>
          <p:nvPr>
            <p:ph sz="half" idx="1"/>
          </p:nvPr>
        </p:nvPicPr>
        <p:blipFill>
          <a:blip r:embed="rId5"/>
          <a:srcRect t="-8873" b="-8873"/>
          <a:stretch>
            <a:fillRect/>
          </a:stretch>
        </p:blipFill>
        <p:spPr>
          <a:xfrm>
            <a:off x="685800" y="4343400"/>
            <a:ext cx="8153400" cy="23622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788483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Stack </a:t>
            </a:r>
            <a:r>
              <a:rPr lang="en-US" altLang="zh-CN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Over</a:t>
            </a:r>
            <a:r>
              <a:rPr lang="en-US" altLang="zh-CN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flow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调用栈允许压入的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 Stack Frame 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是有数量限制的，并不是无限的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。</a:t>
            </a:r>
            <a:endParaRPr lang="zh-CN" altLang="en-US" sz="3200" dirty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endParaRPr lang="en-US" sz="3200" dirty="0"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32891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06898" y="2957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20866" b="-20866"/>
          <a:stretch>
            <a:fillRect/>
          </a:stretch>
        </p:blipFill>
        <p:spPr>
          <a:xfrm>
            <a:off x="685800" y="381000"/>
            <a:ext cx="8153400" cy="61722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830217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06898" y="2957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327" b="-327"/>
          <a:stretch>
            <a:fillRect/>
          </a:stretch>
        </p:blipFill>
        <p:spPr>
          <a:xfrm>
            <a:off x="685800" y="381000"/>
            <a:ext cx="8229600" cy="3048000"/>
          </a:xfrm>
        </p:spPr>
      </p:pic>
      <p:pic>
        <p:nvPicPr>
          <p:cNvPr id="8" name="内容占位符 7"/>
          <p:cNvPicPr>
            <a:picLocks noGrp="1" noChangeAspect="1"/>
          </p:cNvPicPr>
          <p:nvPr>
            <p:ph sz="half" idx="1"/>
          </p:nvPr>
        </p:nvPicPr>
        <p:blipFill>
          <a:blip r:embed="rId5"/>
          <a:srcRect l="1265" r="1265"/>
          <a:stretch>
            <a:fillRect/>
          </a:stretch>
        </p:blipFill>
        <p:spPr>
          <a:xfrm>
            <a:off x="685800" y="3505200"/>
            <a:ext cx="8229600" cy="31242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453277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defTabSz="914400">
              <a:buNone/>
            </a:pPr>
            <a:r>
              <a:rPr lang="en-US" altLang="zh-CN" sz="7200" b="0" i="0" dirty="0" smtClean="0">
                <a:latin typeface="Hei"/>
                <a:ea typeface="Hei"/>
                <a:cs typeface="Hei"/>
              </a:rPr>
              <a:t>Scope</a:t>
            </a:r>
            <a:endParaRPr lang="en-US" sz="7200" b="0" i="0" dirty="0">
              <a:latin typeface="Hei"/>
              <a:ea typeface="Hei"/>
              <a:cs typeface="He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Hei"/>
                <a:ea typeface="Hei"/>
                <a:cs typeface="Hei"/>
              </a:rPr>
              <a:t>Scope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>
                <a:latin typeface="Hei"/>
                <a:ea typeface="Hei"/>
                <a:cs typeface="Hei"/>
              </a:rPr>
              <a:t>作用域规定了如何查找变量，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也就是限定了变量在哪些代码范围内可访问。  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dirty="0" smtClean="0">
                <a:latin typeface="Hei"/>
                <a:ea typeface="Hei"/>
                <a:cs typeface="Hei"/>
              </a:rPr>
              <a:t>JavaScript </a:t>
            </a:r>
            <a:r>
              <a:rPr lang="zh-CN" altLang="en-US" sz="3200" dirty="0">
                <a:latin typeface="Hei"/>
                <a:ea typeface="Hei"/>
                <a:cs typeface="Hei"/>
              </a:rPr>
              <a:t>采用词法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作用域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（lexical scope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）。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41477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smtClean="0">
                <a:latin typeface="Hei"/>
                <a:ea typeface="Hei"/>
                <a:cs typeface="Hei"/>
              </a:rPr>
              <a:t>L</a:t>
            </a:r>
            <a:r>
              <a:rPr lang="en-US" dirty="0" smtClean="0">
                <a:latin typeface="Hei"/>
                <a:ea typeface="Hei"/>
                <a:cs typeface="Hei"/>
              </a:rPr>
              <a:t>exical Scope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作用域是根据程序</a:t>
            </a:r>
            <a:r>
              <a:rPr lang="en-US" altLang="en-US" sz="3200" dirty="0" smtClean="0">
                <a:latin typeface="Hei"/>
                <a:ea typeface="Hei"/>
                <a:cs typeface="Hei"/>
              </a:rPr>
              <a:t>代码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在编译时就确定的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。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803575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smtClean="0">
                <a:latin typeface="Hei"/>
                <a:ea typeface="Hei"/>
                <a:cs typeface="Hei"/>
              </a:rPr>
              <a:t>Dynamic </a:t>
            </a:r>
            <a:r>
              <a:rPr lang="en-US" dirty="0" smtClean="0">
                <a:latin typeface="Hei"/>
                <a:ea typeface="Hei"/>
                <a:cs typeface="Hei"/>
              </a:rPr>
              <a:t>Scope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作用域是在程序运行时刻根据程序</a:t>
            </a:r>
            <a:r>
              <a:rPr lang="zh-CN" altLang="en-US" sz="3200" dirty="0">
                <a:latin typeface="Hei"/>
                <a:ea typeface="Hei"/>
                <a:cs typeface="Hei"/>
              </a:rPr>
              <a:t>的控制流信息来确定的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018321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17188" b="-17188"/>
          <a:stretch>
            <a:fillRect/>
          </a:stretch>
        </p:blipFill>
        <p:spPr>
          <a:xfrm>
            <a:off x="685800" y="304800"/>
            <a:ext cx="8153400" cy="63246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172049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l="-1609" r="-1609"/>
          <a:stretch>
            <a:fillRect/>
          </a:stretch>
        </p:blipFill>
        <p:spPr>
          <a:xfrm>
            <a:off x="685800" y="304800"/>
            <a:ext cx="8153400" cy="61722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1449014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学习目标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79248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dirty="0" smtClean="0">
                <a:latin typeface="Hei"/>
                <a:ea typeface="Hei"/>
                <a:cs typeface="Hei"/>
              </a:rPr>
              <a:t>Call </a:t>
            </a:r>
            <a:r>
              <a:rPr lang="en-US" sz="3200" dirty="0" err="1" smtClean="0">
                <a:latin typeface="Hei"/>
                <a:ea typeface="Hei"/>
                <a:cs typeface="Hei"/>
              </a:rPr>
              <a:t>Stack（调用栈</a:t>
            </a:r>
            <a:r>
              <a:rPr lang="en-US" sz="3200" dirty="0" smtClean="0">
                <a:latin typeface="Hei"/>
                <a:ea typeface="Hei"/>
                <a:cs typeface="Hei"/>
              </a:rPr>
              <a:t>）</a:t>
            </a:r>
            <a:endParaRPr lang="en-US" sz="3200" dirty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Scope</a:t>
            </a:r>
            <a:r>
              <a:rPr lang="zh-CN" alt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（作用域）</a:t>
            </a:r>
            <a:endParaRPr lang="en-US" altLang="zh-CN" sz="3200" b="0" i="0" dirty="0" smtClean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dirty="0">
                <a:latin typeface="Hei"/>
                <a:ea typeface="Hei"/>
                <a:cs typeface="Hei"/>
              </a:rPr>
              <a:t>Execution </a:t>
            </a:r>
            <a:r>
              <a:rPr lang="en-US" altLang="zh-CN" sz="3200" dirty="0" err="1" smtClean="0">
                <a:latin typeface="Hei"/>
                <a:ea typeface="Hei"/>
                <a:cs typeface="Hei"/>
              </a:rPr>
              <a:t>Context</a:t>
            </a:r>
            <a:r>
              <a:rPr lang="en-US" sz="3200" b="0" i="0" dirty="0" err="1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（</a:t>
            </a:r>
            <a:r>
              <a:rPr lang="en-US" altLang="zh-CN" sz="3200" dirty="0" err="1">
                <a:latin typeface="Hei"/>
                <a:ea typeface="Hei"/>
                <a:cs typeface="Hei"/>
              </a:rPr>
              <a:t>执行上下文</a:t>
            </a:r>
            <a:r>
              <a:rPr 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）</a:t>
            </a: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dirty="0" err="1" smtClean="0">
                <a:latin typeface="Hei"/>
                <a:ea typeface="Hei"/>
                <a:cs typeface="Hei"/>
              </a:rPr>
              <a:t>Closure</a:t>
            </a:r>
            <a:r>
              <a:rPr lang="en-US" sz="3200" dirty="0" err="1" smtClean="0">
                <a:latin typeface="Hei"/>
                <a:ea typeface="Hei"/>
                <a:cs typeface="Hei"/>
              </a:rPr>
              <a:t>（</a:t>
            </a:r>
            <a:r>
              <a:rPr lang="en-US" altLang="zh-CN" sz="3200" dirty="0" err="1">
                <a:latin typeface="Hei"/>
                <a:ea typeface="Hei"/>
                <a:cs typeface="Hei"/>
              </a:rPr>
              <a:t>闭包</a:t>
            </a:r>
            <a:r>
              <a:rPr lang="en-US" sz="3200" dirty="0" smtClean="0">
                <a:latin typeface="Hei"/>
                <a:ea typeface="Hei"/>
                <a:cs typeface="Hei"/>
              </a:rPr>
              <a:t>）</a:t>
            </a: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615495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50109" b="-50109"/>
          <a:stretch>
            <a:fillRect/>
          </a:stretch>
        </p:blipFill>
        <p:spPr>
          <a:xfrm>
            <a:off x="685800" y="304800"/>
            <a:ext cx="8153400" cy="6248400"/>
          </a:xfrm>
        </p:spPr>
      </p:pic>
      <p:sp>
        <p:nvSpPr>
          <p:cNvPr id="2" name="文本框 1"/>
          <p:cNvSpPr txBox="1"/>
          <p:nvPr/>
        </p:nvSpPr>
        <p:spPr>
          <a:xfrm>
            <a:off x="1143000" y="6858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函数对象在创建时，就会关联当前的词法作用域及所有父作用域</a:t>
            </a:r>
            <a:endParaRPr kumimoji="1"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706455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defTabSz="914400">
              <a:buNone/>
            </a:pPr>
            <a:r>
              <a:rPr lang="en-US" sz="7200" dirty="0" smtClean="0">
                <a:latin typeface="Hei"/>
                <a:ea typeface="Hei"/>
                <a:cs typeface="Hei"/>
              </a:rPr>
              <a:t>Execution</a:t>
            </a:r>
            <a:br>
              <a:rPr lang="en-US" sz="7200" dirty="0" smtClean="0">
                <a:latin typeface="Hei"/>
                <a:ea typeface="Hei"/>
                <a:cs typeface="Hei"/>
              </a:rPr>
            </a:br>
            <a:r>
              <a:rPr lang="en-US" sz="7200" dirty="0" smtClean="0">
                <a:latin typeface="Hei"/>
                <a:ea typeface="Hei"/>
                <a:cs typeface="Hei"/>
              </a:rPr>
              <a:t>Context</a:t>
            </a:r>
            <a:r>
              <a:rPr lang="en-US" sz="7200" b="0" i="0" dirty="0" smtClean="0">
                <a:latin typeface="Hei"/>
                <a:ea typeface="Hei"/>
                <a:cs typeface="Hei"/>
              </a:rPr>
              <a:t> </a:t>
            </a:r>
            <a:endParaRPr lang="en-US" sz="7200" b="0" i="0" dirty="0">
              <a:latin typeface="Hei"/>
              <a:ea typeface="Hei"/>
              <a:cs typeface="He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7970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Hei"/>
                <a:ea typeface="Hei"/>
                <a:cs typeface="Hei"/>
              </a:rPr>
              <a:t>Execution Context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dirty="0">
                <a:latin typeface="Hei"/>
                <a:ea typeface="Hei"/>
                <a:cs typeface="Hei"/>
              </a:rPr>
              <a:t>当 JavaScript </a:t>
            </a:r>
            <a:r>
              <a:rPr lang="en-US" sz="3200" dirty="0" smtClean="0">
                <a:latin typeface="Hei"/>
                <a:ea typeface="Hei"/>
                <a:cs typeface="Hei"/>
              </a:rPr>
              <a:t>执行</a:t>
            </a:r>
            <a:r>
              <a:rPr lang="en-US" sz="3200" dirty="0">
                <a:latin typeface="Hei"/>
                <a:ea typeface="Hei"/>
                <a:cs typeface="Hei"/>
              </a:rPr>
              <a:t>一段可执行代码</a:t>
            </a:r>
            <a:r>
              <a:rPr lang="en-US" sz="3200" dirty="0" smtClean="0">
                <a:latin typeface="Hei"/>
                <a:ea typeface="Hei"/>
                <a:cs typeface="Hei"/>
              </a:rPr>
              <a:t>(global </a:t>
            </a:r>
            <a:r>
              <a:rPr lang="en-US" sz="3200" dirty="0" err="1" smtClean="0">
                <a:latin typeface="Hei"/>
                <a:ea typeface="Hei"/>
                <a:cs typeface="Hei"/>
              </a:rPr>
              <a:t>code，function</a:t>
            </a:r>
            <a:r>
              <a:rPr lang="en-US" sz="3200" dirty="0" smtClean="0">
                <a:latin typeface="Hei"/>
                <a:ea typeface="Hei"/>
                <a:cs typeface="Hei"/>
              </a:rPr>
              <a:t> </a:t>
            </a:r>
            <a:r>
              <a:rPr lang="en-US" sz="3200" dirty="0" err="1" smtClean="0">
                <a:latin typeface="Hei"/>
                <a:ea typeface="Hei"/>
                <a:cs typeface="Hei"/>
              </a:rPr>
              <a:t>code，eval</a:t>
            </a:r>
            <a:r>
              <a:rPr lang="en-US" sz="3200" dirty="0" smtClean="0">
                <a:latin typeface="Hei"/>
                <a:ea typeface="Hei"/>
                <a:cs typeface="Hei"/>
              </a:rPr>
              <a:t> code)</a:t>
            </a:r>
            <a:r>
              <a:rPr lang="en-US" sz="3200" dirty="0">
                <a:latin typeface="Hei"/>
                <a:ea typeface="Hei"/>
                <a:cs typeface="Hei"/>
              </a:rPr>
              <a:t>时，会创建对应的执行上下文(execution context</a:t>
            </a:r>
            <a:r>
              <a:rPr lang="en-US" sz="3200" dirty="0" smtClean="0">
                <a:latin typeface="Hei"/>
                <a:ea typeface="Hei"/>
                <a:cs typeface="Hei"/>
              </a:rPr>
              <a:t>)，压入 Call Stack 中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056477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244" b="-244"/>
          <a:stretch>
            <a:fillRect/>
          </a:stretch>
        </p:blipFill>
        <p:spPr>
          <a:xfrm>
            <a:off x="838200" y="457200"/>
            <a:ext cx="8001000" cy="5943600"/>
          </a:xfrm>
        </p:spPr>
      </p:pic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486115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Hei"/>
                <a:ea typeface="Hei"/>
                <a:cs typeface="Hei"/>
              </a:rPr>
              <a:t>Execution Context 初始化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>
                <a:latin typeface="Hei"/>
                <a:ea typeface="Hei"/>
                <a:cs typeface="Hei"/>
              </a:rPr>
              <a:t>复制函数 </a:t>
            </a:r>
            <a:r>
              <a:rPr lang="en-US" altLang="zh-CN" sz="3200" dirty="0">
                <a:latin typeface="Hei"/>
                <a:ea typeface="Hei"/>
                <a:cs typeface="Hei"/>
              </a:rPr>
              <a:t>[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[Scope</a:t>
            </a:r>
            <a:r>
              <a:rPr lang="en-US" altLang="zh-CN" sz="3200" dirty="0">
                <a:latin typeface="Hei"/>
                <a:ea typeface="Hei"/>
                <a:cs typeface="Hei"/>
              </a:rPr>
              <a:t>]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]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 内部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属性创建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Scope </a:t>
            </a:r>
            <a:r>
              <a:rPr lang="en-US" altLang="zh-CN" sz="3200" dirty="0">
                <a:latin typeface="Hei"/>
                <a:ea typeface="Hei"/>
                <a:cs typeface="Hei"/>
              </a:rPr>
              <a:t>Chain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（</a:t>
            </a:r>
            <a:r>
              <a:rPr lang="zh-CN" altLang="en-US" sz="3200" dirty="0">
                <a:latin typeface="Hei"/>
                <a:ea typeface="Hei"/>
                <a:cs typeface="Hei"/>
              </a:rPr>
              <a:t>作用域链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）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创建并</a:t>
            </a:r>
            <a:r>
              <a:rPr lang="en-US" altLang="en-US" sz="3200" dirty="0" smtClean="0">
                <a:latin typeface="Hei"/>
                <a:ea typeface="Hei"/>
                <a:cs typeface="Hei"/>
              </a:rPr>
              <a:t>激活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活动对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象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（Variable Object  -&gt; Activation Object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）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将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 </a:t>
            </a:r>
            <a:r>
              <a:rPr lang="en-US" altLang="zh-CN" sz="3200" dirty="0">
                <a:latin typeface="Hei"/>
                <a:ea typeface="Hei"/>
                <a:cs typeface="Hei"/>
              </a:rPr>
              <a:t>Activation 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Object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 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(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活动对象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)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 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压入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 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Execution Context 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（执行上下文对象）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的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 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Scope Chain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 （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作用域链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）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顶端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441473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49160" b="-49160"/>
          <a:stretch>
            <a:fillRect/>
          </a:stretch>
        </p:blipFill>
        <p:spPr>
          <a:xfrm>
            <a:off x="685800" y="304800"/>
            <a:ext cx="8229600" cy="61722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101565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789" b="-789"/>
          <a:stretch>
            <a:fillRect/>
          </a:stretch>
        </p:blipFill>
        <p:spPr>
          <a:xfrm>
            <a:off x="685800" y="228600"/>
            <a:ext cx="8229600" cy="64008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103385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14800" y="2362200"/>
            <a:ext cx="3711465" cy="2800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defTabSz="914400">
              <a:buNone/>
            </a:pPr>
            <a:r>
              <a:rPr lang="en-US" sz="7200" dirty="0" smtClean="0">
                <a:latin typeface="Hei"/>
                <a:ea typeface="Hei"/>
                <a:cs typeface="Hei"/>
              </a:rPr>
              <a:t>Closure</a:t>
            </a:r>
            <a:endParaRPr lang="en-US" sz="7200" b="0" i="0" dirty="0">
              <a:latin typeface="Hei"/>
              <a:ea typeface="Hei"/>
              <a:cs typeface="He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8912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Hei"/>
                <a:ea typeface="Hei"/>
                <a:cs typeface="Hei"/>
              </a:rPr>
              <a:t>Closure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dirty="0" err="1" smtClean="0">
                <a:latin typeface="Hei"/>
                <a:ea typeface="Hei"/>
                <a:cs typeface="Hei"/>
              </a:rPr>
              <a:t>理论上来讲，js</a:t>
            </a:r>
            <a:r>
              <a:rPr lang="en-US" sz="3200" dirty="0">
                <a:latin typeface="Hei"/>
                <a:ea typeface="Hei"/>
                <a:cs typeface="Hei"/>
              </a:rPr>
              <a:t> </a:t>
            </a:r>
            <a:r>
              <a:rPr lang="en-US" sz="3200" dirty="0" smtClean="0">
                <a:latin typeface="Hei"/>
                <a:ea typeface="Hei"/>
                <a:cs typeface="Hei"/>
              </a:rPr>
              <a:t>中每一个函数都是一个闭包</a:t>
            </a: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dirty="0" smtClean="0">
                <a:latin typeface="Hei"/>
                <a:ea typeface="Hei"/>
                <a:cs typeface="Hei"/>
              </a:rPr>
              <a:t>实践上来讲</a:t>
            </a:r>
            <a:r>
              <a:rPr lang="en-US" sz="3200" dirty="0" smtClean="0">
                <a:latin typeface="Hei"/>
                <a:ea typeface="Hei"/>
                <a:cs typeface="Hei"/>
              </a:rPr>
              <a:t>，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以下二种情况属于闭包：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0" indent="0">
              <a:spcBef>
                <a:spcPts val="768"/>
              </a:spcBef>
              <a:buClr>
                <a:schemeClr val="tx1"/>
              </a:buClr>
              <a:buNone/>
            </a:pP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514350" indent="-514350">
              <a:spcBef>
                <a:spcPts val="768"/>
              </a:spcBef>
              <a:buClr>
                <a:schemeClr val="tx1"/>
              </a:buClr>
              <a:buAutoNum type="arabicPeriod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当函数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创建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变量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的</a:t>
            </a:r>
            <a:r>
              <a:rPr lang="zh-CN" altLang="en-US" sz="3200" dirty="0">
                <a:latin typeface="Hei"/>
                <a:ea typeface="Hei"/>
                <a:cs typeface="Hei"/>
              </a:rPr>
              <a:t>上下文已经销毁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，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而变量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仍然存在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时（父函数返回子函数）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/>
            </a:r>
            <a:br>
              <a:rPr lang="en-US" altLang="zh-CN" sz="3200" dirty="0" smtClean="0">
                <a:latin typeface="Hei"/>
                <a:ea typeface="Hei"/>
                <a:cs typeface="Hei"/>
              </a:rPr>
            </a:b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514350" indent="-514350">
              <a:spcBef>
                <a:spcPts val="768"/>
              </a:spcBef>
              <a:buClr>
                <a:schemeClr val="tx1"/>
              </a:buClr>
              <a:buAutoNum type="arabicPeriod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子函数引用父级函数变量</a:t>
            </a:r>
            <a:endParaRPr lang="en-US" altLang="zh-CN" sz="3200" dirty="0">
              <a:latin typeface="Hei"/>
              <a:ea typeface="Hei"/>
              <a:cs typeface="Hei"/>
            </a:endParaRPr>
          </a:p>
          <a:p>
            <a:pPr marL="0" indent="0">
              <a:spcBef>
                <a:spcPts val="768"/>
              </a:spcBef>
              <a:buClr>
                <a:schemeClr val="tx1"/>
              </a:buClr>
              <a:buNone/>
            </a:pPr>
            <a:endParaRPr lang="en-US" sz="3200" dirty="0" smtClean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endParaRPr lang="en-US" sz="3200" dirty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599297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73692" b="-73692"/>
          <a:stretch>
            <a:fillRect/>
          </a:stretch>
        </p:blipFill>
        <p:spPr>
          <a:xfrm>
            <a:off x="685800" y="304800"/>
            <a:ext cx="8229600" cy="62484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648639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4"/>
          <a:srcRect t="-8901" b="-8901"/>
          <a:stretch>
            <a:fillRect/>
          </a:stretch>
        </p:blipFill>
        <p:spPr>
          <a:xfrm>
            <a:off x="762000" y="228600"/>
            <a:ext cx="8229600" cy="64008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973915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23177" b="-23177"/>
          <a:stretch>
            <a:fillRect/>
          </a:stretch>
        </p:blipFill>
        <p:spPr>
          <a:xfrm>
            <a:off x="685800" y="304800"/>
            <a:ext cx="8229600" cy="62484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652335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l="-1200" r="-1200"/>
          <a:stretch>
            <a:fillRect/>
          </a:stretch>
        </p:blipFill>
        <p:spPr>
          <a:xfrm>
            <a:off x="685800" y="381000"/>
            <a:ext cx="8305800" cy="62484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731117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资源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此幻灯片平台和相关资源：</a:t>
            </a:r>
            <a:br>
              <a:rPr 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</a:br>
            <a:r>
              <a:rPr lang="en-US" u="sng" dirty="0">
                <a:solidFill>
                  <a:srgbClr val="1F497D"/>
                </a:solidFill>
                <a:latin typeface="Hei"/>
                <a:ea typeface="Hei"/>
                <a:cs typeface="Hei"/>
              </a:rPr>
              <a:t>http://</a:t>
            </a:r>
            <a:r>
              <a:rPr lang="en-US" u="sng" dirty="0" err="1">
                <a:solidFill>
                  <a:srgbClr val="1F497D"/>
                </a:solidFill>
                <a:latin typeface="Hei"/>
                <a:ea typeface="Hei"/>
                <a:cs typeface="Hei"/>
              </a:rPr>
              <a:t>git.dianpingoa.com</a:t>
            </a:r>
            <a:r>
              <a:rPr lang="en-US" u="sng" dirty="0">
                <a:solidFill>
                  <a:srgbClr val="1F497D"/>
                </a:solidFill>
                <a:latin typeface="Hei"/>
                <a:ea typeface="Hei"/>
                <a:cs typeface="Hei"/>
              </a:rPr>
              <a:t>/v1/</a:t>
            </a:r>
            <a:r>
              <a:rPr lang="en-US" u="sng" dirty="0" err="1">
                <a:solidFill>
                  <a:srgbClr val="1F497D"/>
                </a:solidFill>
                <a:latin typeface="Hei"/>
                <a:ea typeface="Hei"/>
                <a:cs typeface="Hei"/>
              </a:rPr>
              <a:t>sh</a:t>
            </a:r>
            <a:r>
              <a:rPr lang="en-US" u="sng" dirty="0">
                <a:solidFill>
                  <a:srgbClr val="1F497D"/>
                </a:solidFill>
                <a:latin typeface="Hei"/>
                <a:ea typeface="Hei"/>
                <a:cs typeface="Hei"/>
              </a:rPr>
              <a:t>/projects/ADP/repos/understand-</a:t>
            </a:r>
            <a:r>
              <a:rPr lang="en-US" u="sng" dirty="0" err="1">
                <a:solidFill>
                  <a:srgbClr val="1F497D"/>
                </a:solidFill>
                <a:latin typeface="Hei"/>
                <a:ea typeface="Hei"/>
                <a:cs typeface="Hei"/>
              </a:rPr>
              <a:t>javascript</a:t>
            </a:r>
            <a:r>
              <a:rPr lang="en-US" u="sng" dirty="0">
                <a:solidFill>
                  <a:srgbClr val="1F497D"/>
                </a:solidFill>
                <a:latin typeface="Hei"/>
                <a:ea typeface="Hei"/>
                <a:cs typeface="Hei"/>
              </a:rPr>
              <a:t>-in-depth/browse</a:t>
            </a:r>
            <a:endParaRPr lang="en-US" sz="3200" b="0" i="0" u="sng" dirty="0">
              <a:solidFill>
                <a:srgbClr val="1F497D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000" b="1" i="0" baseline="0" dirty="0">
                <a:solidFill>
                  <a:srgbClr val="003300"/>
                </a:solidFill>
                <a:latin typeface="Hei"/>
                <a:ea typeface="Hei"/>
                <a:cs typeface="Hei"/>
              </a:rPr>
              <a:t>提</a:t>
            </a:r>
            <a:r>
              <a:rPr lang="en-US" sz="4000" b="1" i="0" baseline="0" dirty="0" smtClean="0">
                <a:solidFill>
                  <a:srgbClr val="003300"/>
                </a:solidFill>
                <a:latin typeface="Hei"/>
                <a:ea typeface="Hei"/>
                <a:cs typeface="Hei"/>
              </a:rPr>
              <a:t>问</a:t>
            </a:r>
            <a:r>
              <a:rPr lang="en-US" dirty="0">
                <a:latin typeface="Hei"/>
                <a:ea typeface="Hei"/>
                <a:cs typeface="Hei"/>
              </a:rPr>
              <a:t>?</a:t>
            </a:r>
            <a:endParaRPr lang="en-US" sz="4000" b="1" i="0" baseline="0" dirty="0">
              <a:solidFill>
                <a:srgbClr val="003300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000" b="1" i="0" baseline="0" dirty="0">
                <a:solidFill>
                  <a:srgbClr val="003300"/>
                </a:solidFill>
                <a:latin typeface="Hei"/>
                <a:ea typeface="Hei"/>
                <a:cs typeface="Hei"/>
              </a:rPr>
              <a:t>附录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defTabSz="914400">
              <a:buNone/>
            </a:pPr>
            <a:r>
              <a:rPr lang="en-US" sz="7200" b="0" i="0" dirty="0" smtClean="0">
                <a:latin typeface="Hei"/>
                <a:ea typeface="Hei"/>
                <a:cs typeface="Hei"/>
              </a:rPr>
              <a:t>Call Stack</a:t>
            </a:r>
            <a:endParaRPr lang="en-US" sz="7200" b="0" i="0" dirty="0">
              <a:latin typeface="Hei"/>
              <a:ea typeface="Hei"/>
              <a:cs typeface="Hei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Call Stack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>
                <a:latin typeface="Hei"/>
                <a:ea typeface="Hei"/>
                <a:cs typeface="Hei"/>
              </a:rPr>
              <a:t>调用栈是一个列表，按调用顺序保存所有在运行期被调用的函数的信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息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185975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Stack Frame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是一块为</a:t>
            </a:r>
            <a:r>
              <a:rPr lang="zh-CN" altLang="en-US" sz="3200" dirty="0">
                <a:latin typeface="Hei"/>
                <a:ea typeface="Hei"/>
                <a:cs typeface="Hei"/>
              </a:rPr>
              <a:t>函数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保留的内存区域</a:t>
            </a:r>
            <a:r>
              <a:rPr lang="zh-CN" altLang="en-US" sz="3200" dirty="0">
                <a:latin typeface="Hei"/>
                <a:ea typeface="Hei"/>
                <a:cs typeface="Hei"/>
              </a:rPr>
              <a:t>，用来存储关于参数、局部变量和返回地址等的信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息，这些信息也可以称之为 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Execution Context 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（执行上下文）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805686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55759" b="-55759"/>
          <a:stretch>
            <a:fillRect/>
          </a:stretch>
        </p:blipFill>
        <p:spPr>
          <a:xfrm>
            <a:off x="838200" y="228600"/>
            <a:ext cx="8001000" cy="6324600"/>
          </a:xfrm>
        </p:spPr>
      </p:pic>
      <p:sp>
        <p:nvSpPr>
          <p:cNvPr id="4" name="文本框 3"/>
          <p:cNvSpPr txBox="1"/>
          <p:nvPr/>
        </p:nvSpPr>
        <p:spPr>
          <a:xfrm>
            <a:off x="3506898" y="2957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879919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06898" y="2957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83231" b="-83231"/>
          <a:stretch>
            <a:fillRect/>
          </a:stretch>
        </p:blipFill>
        <p:spPr>
          <a:xfrm>
            <a:off x="685800" y="304800"/>
            <a:ext cx="8229600" cy="62484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78403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Stack </a:t>
            </a:r>
            <a:r>
              <a:rPr lang="en-US" altLang="zh-CN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Trace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提供关于 </a:t>
            </a:r>
            <a:r>
              <a:rPr lang="en-US" altLang="zh-CN" sz="3200" dirty="0" err="1">
                <a:latin typeface="Hei"/>
                <a:ea typeface="Hei"/>
                <a:cs typeface="Hei"/>
              </a:rPr>
              <a:t>StackFrame</a:t>
            </a:r>
            <a:r>
              <a:rPr lang="zh-CN" altLang="en-US" sz="3200" dirty="0">
                <a:latin typeface="Hei"/>
                <a:ea typeface="Hei"/>
                <a:cs typeface="Hei"/>
              </a:rPr>
              <a:t>（表示当前线程的调用堆栈中的一个函数调用）的信息。</a:t>
            </a: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endParaRPr lang="en-US" sz="3200" dirty="0"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576551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heme/theme1.xml><?xml version="1.0" encoding="utf-8"?>
<a:theme xmlns:a="http://schemas.openxmlformats.org/drawingml/2006/main" name="培训新员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培训新员工.potx</Template>
  <TotalTime>0</TotalTime>
  <Words>525</Words>
  <Application>Microsoft Macintosh PowerPoint</Application>
  <PresentationFormat>全屏显示(4:3)</PresentationFormat>
  <Paragraphs>111</Paragraphs>
  <Slides>34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培训新员工</vt:lpstr>
      <vt:lpstr>深入理解 JAVASCRIPT 系列（一）</vt:lpstr>
      <vt:lpstr>学习目标</vt:lpstr>
      <vt:lpstr>PowerPoint 演示文稿</vt:lpstr>
      <vt:lpstr>PowerPoint 演示文稿</vt:lpstr>
      <vt:lpstr>Call Stack</vt:lpstr>
      <vt:lpstr>Stack Frame</vt:lpstr>
      <vt:lpstr>PowerPoint 演示文稿</vt:lpstr>
      <vt:lpstr>PowerPoint 演示文稿</vt:lpstr>
      <vt:lpstr>Stack Trace</vt:lpstr>
      <vt:lpstr>PowerPoint 演示文稿</vt:lpstr>
      <vt:lpstr>Stack Overflow</vt:lpstr>
      <vt:lpstr>PowerPoint 演示文稿</vt:lpstr>
      <vt:lpstr>PowerPoint 演示文稿</vt:lpstr>
      <vt:lpstr>PowerPoint 演示文稿</vt:lpstr>
      <vt:lpstr>Scope</vt:lpstr>
      <vt:lpstr>Lexical Scope</vt:lpstr>
      <vt:lpstr>Dynamic Scope</vt:lpstr>
      <vt:lpstr>PowerPoint 演示文稿</vt:lpstr>
      <vt:lpstr>PowerPoint 演示文稿</vt:lpstr>
      <vt:lpstr>PowerPoint 演示文稿</vt:lpstr>
      <vt:lpstr>PowerPoint 演示文稿</vt:lpstr>
      <vt:lpstr>Execution Context</vt:lpstr>
      <vt:lpstr>PowerPoint 演示文稿</vt:lpstr>
      <vt:lpstr>Execution Context 初始化</vt:lpstr>
      <vt:lpstr>PowerPoint 演示文稿</vt:lpstr>
      <vt:lpstr>PowerPoint 演示文稿</vt:lpstr>
      <vt:lpstr>PowerPoint 演示文稿</vt:lpstr>
      <vt:lpstr>Closure</vt:lpstr>
      <vt:lpstr>PowerPoint 演示文稿</vt:lpstr>
      <vt:lpstr>PowerPoint 演示文稿</vt:lpstr>
      <vt:lpstr>PowerPoint 演示文稿</vt:lpstr>
      <vt:lpstr>资源</vt:lpstr>
      <vt:lpstr>提问?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2017-12-10T11:09:02Z</dcterms:modified>
</cp:coreProperties>
</file>