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96" r:id="rId3"/>
    <p:sldId id="281" r:id="rId4"/>
    <p:sldId id="289" r:id="rId5"/>
    <p:sldId id="291" r:id="rId6"/>
    <p:sldId id="324" r:id="rId7"/>
    <p:sldId id="325" r:id="rId8"/>
    <p:sldId id="282" r:id="rId9"/>
    <p:sldId id="297" r:id="rId10"/>
    <p:sldId id="327" r:id="rId11"/>
    <p:sldId id="276" r:id="rId12"/>
    <p:sldId id="277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的节" id="{1F18AEEA-7A20-6441-8608-08A6822A5CE1}">
          <p14:sldIdLst>
            <p14:sldId id="259"/>
          </p14:sldIdLst>
        </p14:section>
        <p14:section name="概述和目标" id="{ABA716BF-3A5C-4ADB-94C9-CFEF84EBA240}">
          <p14:sldIdLst>
            <p14:sldId id="296"/>
          </p14:sldIdLst>
        </p14:section>
        <p14:section name="Prototype" id="{DD8DA26F-BC97-534A-918B-07CDEE791CB7}">
          <p14:sldIdLst>
            <p14:sldId id="281"/>
            <p14:sldId id="289"/>
            <p14:sldId id="291"/>
            <p14:sldId id="324"/>
            <p14:sldId id="325"/>
          </p14:sldIdLst>
        </p14:section>
        <p14:section name="Inheritance" id="{DE6323E2-A4B5-7841-8C76-195768339DA7}">
          <p14:sldIdLst>
            <p14:sldId id="282"/>
            <p14:sldId id="297"/>
            <p14:sldId id="327"/>
          </p14:sldIdLst>
        </p14:section>
        <p14:section name="归纳总结" id="{790CEF5B-569A-4C2F-BED5-750B08C0E5AD}">
          <p14:sldIdLst>
            <p14:sldId id="276"/>
            <p14:sldId id="277"/>
          </p14:sldIdLst>
        </p14:section>
        <p14:section name="附录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5" autoAdjust="0"/>
    <p:restoredTop sz="65300" autoAdjust="0"/>
  </p:normalViewPr>
  <p:slideViewPr>
    <p:cSldViewPr>
      <p:cViewPr varScale="1">
        <p:scale>
          <a:sx n="69" d="100"/>
          <a:sy n="69" d="100"/>
        </p:scale>
        <p:origin x="-2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18/6/3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4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18/6/3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600" dirty="0" smtClean="0"/>
              <a:t>说一下大众（普通 JavaScript 开发者）对 JavaScript 特性的认知，</a:t>
            </a:r>
          </a:p>
          <a:p>
            <a:pPr marL="0" algn="l" defTabSz="914400">
              <a:buNone/>
            </a:pPr>
            <a:r>
              <a:rPr lang="en-US" sz="1600" dirty="0" smtClean="0"/>
              <a:t>比如；</a:t>
            </a:r>
          </a:p>
          <a:p>
            <a:pPr marL="342900" indent="-342900" algn="l" defTabSz="914400">
              <a:buAutoNum type="arabicPeriod"/>
            </a:pPr>
            <a:r>
              <a:rPr lang="en-US" sz="1600" dirty="0" smtClean="0"/>
              <a:t>V8 引擎（V8</a:t>
            </a:r>
            <a:r>
              <a:rPr lang="en-US" sz="1600" baseline="0" dirty="0" smtClean="0"/>
              <a:t> engine</a:t>
            </a:r>
            <a:r>
              <a:rPr lang="en-US" sz="1600" dirty="0" smtClean="0"/>
              <a:t>）</a:t>
            </a:r>
          </a:p>
          <a:p>
            <a:pPr marL="342900" indent="-342900" algn="l" defTabSz="914400">
              <a:buAutoNum type="arabicPeriod"/>
            </a:pPr>
            <a:r>
              <a:rPr lang="zh-CN" altLang="en-US" sz="1600" dirty="0" smtClean="0"/>
              <a:t>单线程</a:t>
            </a:r>
            <a:r>
              <a:rPr lang="en-US" altLang="zh-CN" sz="1600" dirty="0" smtClean="0"/>
              <a:t> (single</a:t>
            </a:r>
            <a:r>
              <a:rPr lang="en-US" altLang="zh-CN" sz="1600" baseline="0" dirty="0" smtClean="0"/>
              <a:t> thread</a:t>
            </a:r>
            <a:r>
              <a:rPr lang="en-US" altLang="zh-CN" sz="1600" dirty="0" smtClean="0"/>
              <a:t>)</a:t>
            </a:r>
          </a:p>
          <a:p>
            <a:pPr marL="342900" indent="-342900" algn="l" defTabSz="914400">
              <a:buAutoNum type="arabicPeriod"/>
            </a:pPr>
            <a:r>
              <a:rPr lang="en-US" altLang="en-US" sz="1600" dirty="0" smtClean="0"/>
              <a:t>任务队列 (callback</a:t>
            </a:r>
            <a:r>
              <a:rPr lang="en-US" altLang="en-US" sz="1600" baseline="0" dirty="0" smtClean="0"/>
              <a:t> queue</a:t>
            </a:r>
            <a:r>
              <a:rPr lang="en-US" altLang="en-US" sz="1600" dirty="0" smtClean="0"/>
              <a:t>)</a:t>
            </a:r>
            <a:endParaRPr lang="en-US" sz="1600" dirty="0" smtClean="0"/>
          </a:p>
          <a:p>
            <a:pPr marL="342900" indent="-342900" algn="l" defTabSz="914400">
              <a:buAutoNum type="arabicPeriod"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85CEDE57-F8FE-4B43-B511-2E9F76624F74}" type="slidenum">
              <a:rPr lang="en-US" sz="1200" b="0" i="0">
                <a:latin typeface="Calibri"/>
                <a:ea typeface="+mn-ea"/>
                <a:cs typeface="+mn-cs"/>
              </a:r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understand-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-in-depth</a:t>
            </a:r>
            <a:endParaRPr lang="en-US" altLang="zh-CN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2B44A5F-6CE4-493C-A0D7-6834FF76660C}" type="slidenum">
              <a:rPr lang="en-US" sz="1200" b="0" i="0">
                <a:latin typeface="Calibri"/>
                <a:ea typeface="+mn-ea"/>
                <a:cs typeface="+mn-cs"/>
              </a:rPr>
              <a:t>12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5FF76F4-FC11-42FE-9D94-04E3E6D16C06}" type="slidenum">
              <a:rPr lang="en-US" sz="1200" b="0" i="0">
                <a:latin typeface="Calibri"/>
                <a:ea typeface="+mn-ea"/>
                <a:cs typeface="+mn-cs"/>
              </a:rPr>
              <a:t>13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演示文稿是否做到了尽可能的简明扼要？请考虑将多余的内容移到附录。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将放映“提问”幻灯片期间想参考，或可能对参与者未来进一步研究有帮助的内容存储在附录幻灯片中。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在此培训完成后，观众将能够做些什么？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简要介绍观众将从此演示文稿中获得哪些有关每个目标的好处。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先看示例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运行时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b="0" i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包含哪些部分？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1.js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引擎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2.host environment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web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node -&gt;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nodejs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react-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natve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react-native </a:t>
            </a:r>
            <a:r>
              <a:rPr lang="en-US" altLang="zh-CN" sz="1200" b="0" i="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事件循环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dirty="0" err="1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js</a:t>
            </a:r>
            <a:r>
              <a:rPr lang="en-US" altLang="zh-CN" sz="1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引擎的二个重要组成部分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Complier: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把一种编程语言编写的源码转换成另外一种计算机代码，后者往往是以二进制的形式被称为目标代码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(object code)</a:t>
            </a: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Interpreter: 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分析源代码，并且直接执行。把源代码翻译成相对更加高效率的中间码，然后立即执行它。执行由解释器内部的编译器预编译后保存的代码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heap： 处理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内存分配 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(memory allocation)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的地方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stack: 当代码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执行时，存放执行上下文（</a:t>
            </a:r>
            <a:r>
              <a:rPr lang="en-US" altLang="zh-CN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</a:t>
            </a:r>
            <a:r>
              <a:rPr lang="zh-CN" altLang="en-US" sz="1200" b="0" i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）的地方</a:t>
            </a: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endParaRPr lang="en-US" altLang="zh-CN" sz="1200" b="0" i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768"/>
              </a:spcBef>
              <a:buClr>
                <a:schemeClr val="tx1"/>
              </a:buClr>
              <a:buFont typeface="Arial"/>
              <a:buNone/>
            </a:pPr>
            <a:endParaRPr lang="en-US" altLang="zh-CN" sz="1200" dirty="0">
              <a:latin typeface="Hei"/>
              <a:ea typeface="Hei"/>
              <a:cs typeface="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2000" baseline="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180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n-US" dirty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sz="3200">
                <a:latin typeface="+mn-lt"/>
              </a:defRPr>
            </a:lvl1pPr>
            <a:lvl2pPr eaLnBrk="1" latinLnBrk="0" hangingPunct="1">
              <a:defRPr kumimoji="0" sz="2800">
                <a:latin typeface="+mn-lt"/>
              </a:defRPr>
            </a:lvl2pPr>
            <a:lvl3pPr eaLnBrk="1" latinLnBrk="0" hangingPunct="1">
              <a:defRPr kumimoji="0" sz="2400">
                <a:latin typeface="+mn-lt"/>
              </a:defRPr>
            </a:lvl3pPr>
            <a:lvl4pPr eaLnBrk="1" latinLnBrk="0" hangingPunct="1">
              <a:defRPr kumimoji="0" sz="2400">
                <a:latin typeface="+mn-lt"/>
              </a:defRPr>
            </a:lvl4pPr>
            <a:lvl5pPr eaLnBrk="1" latinLnBrk="0" hangingPunct="1">
              <a:defRPr kumimoji="0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sz="3200"/>
            </a:lvl1pPr>
            <a:lvl2pPr eaLnBrk="1" latinLnBrk="0" hangingPunct="1">
              <a:defRPr kumimoji="0" sz="2800"/>
            </a:lvl2pPr>
            <a:lvl3pPr eaLnBrk="1" latinLnBrk="0" hangingPunct="1">
              <a:defRPr kumimoji="0" sz="2400"/>
            </a:lvl3pPr>
            <a:lvl4pPr eaLnBrk="1" latinLnBrk="0" hangingPunct="1">
              <a:defRPr kumimoji="0" sz="2000"/>
            </a:lvl4pPr>
            <a:lvl5pPr eaLnBrk="1" latinLnBrk="0" hangingPunct="1">
              <a:defRPr kumimoji="0" sz="2000"/>
            </a:lvl5pPr>
            <a:lvl6pPr eaLnBrk="1" latinLnBrk="0" hangingPunct="1">
              <a:defRPr kumimoji="0" sz="2000"/>
            </a:lvl6pPr>
            <a:lvl7pPr eaLnBrk="1" latinLnBrk="0" hangingPunct="1">
              <a:defRPr kumimoji="0" sz="2000"/>
            </a:lvl7pPr>
            <a:lvl8pPr eaLnBrk="1" latinLnBrk="0" hangingPunct="1">
              <a:defRPr kumimoji="0" sz="2000"/>
            </a:lvl8pPr>
            <a:lvl9pPr eaLnBrk="1" latinLnBrk="0" hangingPunct="1">
              <a:defRPr kumimoji="0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sz="3200"/>
            </a:lvl1pPr>
            <a:lvl2pPr marL="457200" indent="0" eaLnBrk="1" latinLnBrk="0" hangingPunct="1">
              <a:buNone/>
              <a:defRPr kumimoji="0" sz="2800"/>
            </a:lvl2pPr>
            <a:lvl3pPr marL="914400" indent="0" eaLnBrk="1" latinLnBrk="0" hangingPunct="1">
              <a:buNone/>
              <a:defRPr kumimoji="0" sz="2400"/>
            </a:lvl3pPr>
            <a:lvl4pPr marL="1371600" indent="0" eaLnBrk="1" latinLnBrk="0" hangingPunct="1">
              <a:buNone/>
              <a:defRPr kumimoji="0" sz="2000"/>
            </a:lvl4pPr>
            <a:lvl5pPr marL="1828800" indent="0" eaLnBrk="1" latinLnBrk="0" hangingPunct="1">
              <a:buNone/>
              <a:defRPr kumimoji="0" sz="2000"/>
            </a:lvl5pPr>
            <a:lvl6pPr marL="2286000" indent="0" eaLnBrk="1" latinLnBrk="0" hangingPunct="1">
              <a:buNone/>
              <a:defRPr kumimoji="0" sz="2000"/>
            </a:lvl6pPr>
            <a:lvl7pPr marL="2743200" indent="0" eaLnBrk="1" latinLnBrk="0" hangingPunct="1">
              <a:buNone/>
              <a:defRPr kumimoji="0" sz="2000"/>
            </a:lvl7pPr>
            <a:lvl8pPr marL="3200400" indent="0" eaLnBrk="1" latinLnBrk="0" hangingPunct="1">
              <a:buNone/>
              <a:defRPr kumimoji="0" sz="2000"/>
            </a:lvl8pPr>
            <a:lvl9pPr marL="3657600" indent="0" eaLnBrk="1" latinLnBrk="0" hangingPunct="1">
              <a:buNone/>
              <a:defRPr kumimoji="0" sz="2000"/>
            </a:lvl9pPr>
          </a:lstStyle>
          <a:p>
            <a:pPr eaLnBrk="1" latinLnBrk="0" hangingPunct="1"/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kumimoji="0" lang="en-US" smtClean="0"/>
              <a:pPr/>
              <a:t>18/6/3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n-US"/>
      </a:defPPr>
      <a:lvl1pPr marL="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0.xml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1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7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6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7.xml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9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 defTabSz="914400">
              <a:spcBef>
                <a:spcPts val="0"/>
              </a:spcBef>
              <a:buNone/>
            </a:pPr>
            <a:r>
              <a:rPr lang="en-US" sz="4400" b="1" i="0" baseline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深入理解</a:t>
            </a:r>
            <a:r>
              <a:rPr lang="en-US" sz="4400" b="1" i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 </a:t>
            </a:r>
            <a: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  <a:t>JAVASCRIPT</a:t>
            </a:r>
            <a:b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</a:br>
            <a: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  <a:t>系列（</a:t>
            </a:r>
            <a:r>
              <a:rPr lang="en-US" dirty="0" smtClean="0">
                <a:latin typeface="+mj-ea"/>
                <a:cs typeface="Hei"/>
              </a:rPr>
              <a:t>三</a:t>
            </a:r>
            <a:r>
              <a:rPr lang="en-US" sz="4400" b="1" i="0" dirty="0" smtClean="0">
                <a:solidFill>
                  <a:srgbClr val="003300"/>
                </a:solidFill>
                <a:latin typeface="+mj-ea"/>
                <a:cs typeface="Hei"/>
              </a:rPr>
              <a:t>）</a:t>
            </a:r>
            <a:endParaRPr lang="en-US" sz="4400" b="1" i="0" baseline="0" dirty="0">
              <a:solidFill>
                <a:srgbClr val="003300"/>
              </a:solidFill>
              <a:latin typeface="+mj-ea"/>
              <a:cs typeface="He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演示</a:t>
            </a:r>
            <a:r>
              <a:rPr 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者</a:t>
            </a:r>
            <a:r>
              <a:rPr lang="en-US" sz="2400" dirty="0" smtClean="0">
                <a:latin typeface="Hei"/>
                <a:ea typeface="Hei"/>
                <a:cs typeface="Hei"/>
              </a:rPr>
              <a:t>：陈逸钦</a:t>
            </a:r>
            <a:endParaRPr lang="en-US" sz="2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Hei"/>
                <a:ea typeface="Hei"/>
                <a:cs typeface="Hei"/>
              </a:rPr>
              <a:t>Babel 的做法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通过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</a:t>
            </a:r>
            <a:r>
              <a:rPr lang="en-US" altLang="zh-CN" sz="3200" dirty="0" err="1" smtClean="0">
                <a:latin typeface="Hei"/>
                <a:ea typeface="Hei"/>
                <a:cs typeface="Hei"/>
              </a:rPr>
              <a:t>setPrototypeOf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/ </a:t>
            </a:r>
            <a:r>
              <a:rPr lang="en-US" altLang="zh-CN" sz="3200" dirty="0" smtClean="0"/>
              <a:t>__proto__  </a:t>
            </a:r>
            <a:r>
              <a:rPr lang="zh-CN" altLang="en-US" sz="3200" dirty="0" smtClean="0"/>
              <a:t>实现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</a:t>
            </a: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可以继承到类的静态属性与方法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(</a:t>
            </a:r>
            <a:r>
              <a:rPr lang="en-US" altLang="zh-CN" sz="3200" dirty="0">
                <a:latin typeface="Hei"/>
                <a:ea typeface="Hei"/>
                <a:cs typeface="Hei"/>
              </a:rPr>
              <a:t>ie9 </a:t>
            </a:r>
            <a:r>
              <a:rPr lang="zh-CN" altLang="en-US" sz="3200" dirty="0">
                <a:latin typeface="Hei"/>
                <a:ea typeface="Hei"/>
                <a:cs typeface="Hei"/>
              </a:rPr>
              <a:t>不支持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)</a:t>
            </a: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endParaRPr lang="en-US" altLang="zh-CN" sz="3200" dirty="0" smtClean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507093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资源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此幻灯片平台和相关资源：</a:t>
            </a:r>
            <a:br>
              <a:rPr 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</a:br>
            <a:r>
              <a:rPr lang="en-US" altLang="zh-CN" u="sng" dirty="0">
                <a:solidFill>
                  <a:srgbClr val="1F497D"/>
                </a:solidFill>
                <a:latin typeface="Hei"/>
                <a:ea typeface="Hei"/>
                <a:cs typeface="Hei"/>
              </a:rPr>
              <a:t>https://</a:t>
            </a:r>
            <a:r>
              <a:rPr lang="en-US" altLang="zh-CN" u="sng" dirty="0" err="1">
                <a:solidFill>
                  <a:srgbClr val="1F497D"/>
                </a:solidFill>
                <a:latin typeface="Hei"/>
                <a:ea typeface="Hei"/>
                <a:cs typeface="Hei"/>
              </a:rPr>
              <a:t>github.com</a:t>
            </a:r>
            <a:r>
              <a:rPr lang="en-US" altLang="zh-CN" u="sng" dirty="0">
                <a:solidFill>
                  <a:srgbClr val="1F497D"/>
                </a:solidFill>
                <a:latin typeface="Hei"/>
                <a:ea typeface="Hei"/>
                <a:cs typeface="Hei"/>
              </a:rPr>
              <a:t>/future-tech-learning-team/understand-</a:t>
            </a:r>
            <a:r>
              <a:rPr lang="en-US" altLang="zh-CN" u="sng" dirty="0" err="1">
                <a:solidFill>
                  <a:srgbClr val="1F497D"/>
                </a:solidFill>
                <a:latin typeface="Hei"/>
                <a:ea typeface="Hei"/>
                <a:cs typeface="Hei"/>
              </a:rPr>
              <a:t>javascript</a:t>
            </a:r>
            <a:r>
              <a:rPr lang="en-US" altLang="zh-CN" u="sng">
                <a:solidFill>
                  <a:srgbClr val="1F497D"/>
                </a:solidFill>
                <a:latin typeface="Hei"/>
                <a:ea typeface="Hei"/>
                <a:cs typeface="Hei"/>
              </a:rPr>
              <a:t>-in-depth</a:t>
            </a:r>
            <a:endParaRPr lang="en-US" altLang="zh-CN" u="sng" dirty="0">
              <a:solidFill>
                <a:srgbClr val="1F497D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提</a:t>
            </a:r>
            <a:r>
              <a:rPr lang="en-US" sz="4000" b="1" i="0" baseline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问</a:t>
            </a:r>
            <a:r>
              <a:rPr lang="en-US" dirty="0">
                <a:latin typeface="Hei"/>
                <a:ea typeface="Hei"/>
                <a:cs typeface="Hei"/>
              </a:rPr>
              <a:t>?</a:t>
            </a:r>
            <a:endParaRPr lang="en-US" sz="4000" b="1" i="0" baseline="0" dirty="0">
              <a:solidFill>
                <a:srgbClr val="003300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附录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学习目标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9248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 err="1" smtClean="0">
                <a:latin typeface="Hei"/>
                <a:ea typeface="Hei"/>
                <a:cs typeface="Hei"/>
              </a:rPr>
              <a:t>Prototype（原型</a:t>
            </a:r>
            <a:r>
              <a:rPr lang="en-US" sz="3200" dirty="0" smtClean="0">
                <a:latin typeface="Hei"/>
                <a:ea typeface="Hei"/>
                <a:cs typeface="Hei"/>
              </a:rPr>
              <a:t>）</a:t>
            </a:r>
            <a:endParaRPr lang="en-US" sz="3200" dirty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3200" dirty="0" smtClean="0">
                <a:latin typeface="Hei"/>
                <a:ea typeface="Hei"/>
                <a:cs typeface="Hei"/>
              </a:rPr>
              <a:t>Inheritance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（继承）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15495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sz="7200" dirty="0" smtClean="0">
                <a:latin typeface="Hei"/>
                <a:ea typeface="Hei"/>
                <a:cs typeface="Hei"/>
              </a:rPr>
              <a:t>Prototype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 descr="prototype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3972" b="-163972"/>
          <a:stretch>
            <a:fillRect/>
          </a:stretch>
        </p:blipFill>
        <p:spPr>
          <a:xfrm>
            <a:off x="762000" y="304800"/>
            <a:ext cx="8153400" cy="63246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973915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prototype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实例中只有函数可以定义 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prototype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属性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类型</a:t>
            </a:r>
            <a:r>
              <a:rPr lang="en-US" sz="3200" dirty="0" smtClean="0">
                <a:latin typeface="Hei"/>
                <a:ea typeface="Hei"/>
                <a:cs typeface="Hei"/>
              </a:rPr>
              <a:t>，例如: Object, Array 等可以定义 prototype 属性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05686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constructor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 smtClean="0">
                <a:latin typeface="Hei"/>
                <a:ea typeface="Hei"/>
                <a:cs typeface="Hei"/>
              </a:rPr>
              <a:t>函数的 prototype 属性中的 constructor 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值</a:t>
            </a:r>
            <a:r>
              <a:rPr lang="en-US" sz="3200" dirty="0" smtClean="0">
                <a:latin typeface="Hei"/>
                <a:ea typeface="Hei"/>
                <a:cs typeface="Hei"/>
              </a:rPr>
              <a:t>指向构造引用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23669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__proto__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sz="3200" dirty="0" smtClean="0">
                <a:latin typeface="Hei"/>
                <a:ea typeface="Hei"/>
                <a:cs typeface="Hei"/>
              </a:rPr>
              <a:t>实例属性，值为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该构造函数的原型属性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prototype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 的引用</a:t>
            </a:r>
            <a:endParaRPr lang="en-US" sz="3200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099797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sz="7200" dirty="0" smtClean="0">
                <a:latin typeface="Hei"/>
                <a:ea typeface="Hei"/>
                <a:cs typeface="Hei"/>
              </a:rPr>
              <a:t>Inheritance</a:t>
            </a:r>
            <a:endParaRPr lang="en-US" sz="7200" b="0" i="0" dirty="0">
              <a:latin typeface="Hei"/>
              <a:ea typeface="Hei"/>
              <a:cs typeface="He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简单实现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dirty="0" smtClean="0">
                <a:latin typeface="Hei"/>
                <a:ea typeface="Hei"/>
                <a:cs typeface="Hei"/>
              </a:rPr>
              <a:t>通过定义</a:t>
            </a:r>
            <a:r>
              <a:rPr lang="en-US" altLang="zh-CN" sz="3200" dirty="0" smtClean="0">
                <a:latin typeface="Hei"/>
                <a:ea typeface="Hei"/>
                <a:cs typeface="Hei"/>
              </a:rPr>
              <a:t> prototype</a:t>
            </a:r>
            <a:r>
              <a:rPr lang="zh-CN" altLang="en-US" sz="3200" dirty="0" smtClean="0">
                <a:latin typeface="Hei"/>
                <a:ea typeface="Hei"/>
                <a:cs typeface="Hei"/>
              </a:rPr>
              <a:t> 实现</a:t>
            </a:r>
            <a:endParaRPr lang="en-US" altLang="zh-CN" sz="3200" dirty="0" smtClean="0"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183" y="2654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4147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heme/theme1.xml><?xml version="1.0" encoding="utf-8"?>
<a:theme xmlns:a="http://schemas.openxmlformats.org/drawingml/2006/main" name="培训新员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培训新员工.potx</Template>
  <TotalTime>0</TotalTime>
  <Words>253</Words>
  <Application>Microsoft Macintosh PowerPoint</Application>
  <PresentationFormat>全屏显示(4:3)</PresentationFormat>
  <Paragraphs>63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培训新员工</vt:lpstr>
      <vt:lpstr>深入理解 JAVASCRIPT 系列（三）</vt:lpstr>
      <vt:lpstr>学习目标</vt:lpstr>
      <vt:lpstr>PowerPoint 演示文稿</vt:lpstr>
      <vt:lpstr>PowerPoint 演示文稿</vt:lpstr>
      <vt:lpstr>prototype</vt:lpstr>
      <vt:lpstr>constructor</vt:lpstr>
      <vt:lpstr>__proto__</vt:lpstr>
      <vt:lpstr>PowerPoint 演示文稿</vt:lpstr>
      <vt:lpstr>简单实现</vt:lpstr>
      <vt:lpstr>Babel 的做法</vt:lpstr>
      <vt:lpstr>资源</vt:lpstr>
      <vt:lpstr>提问?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2018-06-03T10:40:50Z</dcterms:modified>
</cp:coreProperties>
</file>