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58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57" r:id="rId14"/>
    <p:sldId id="260" r:id="rId15"/>
    <p:sldId id="261" r:id="rId16"/>
    <p:sldId id="262" r:id="rId17"/>
    <p:sldId id="263" r:id="rId18"/>
    <p:sldId id="264" r:id="rId1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7" autoAdjust="0"/>
    <p:restoredTop sz="73069" autoAdjust="0"/>
  </p:normalViewPr>
  <p:slideViewPr>
    <p:cSldViewPr>
      <p:cViewPr varScale="1">
        <p:scale>
          <a:sx n="85" d="100"/>
          <a:sy n="85" d="100"/>
        </p:scale>
        <p:origin x="-159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东部</c:v>
                </c:pt>
              </c:strCache>
            </c:strRef>
          </c:tx>
          <c:invertIfNegative val="0"/>
          <c:dLbls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20.4</c:v>
                </c:pt>
                <c:pt idx="1">
                  <c:v>27.4</c:v>
                </c:pt>
                <c:pt idx="2">
                  <c:v>90.0</c:v>
                </c:pt>
                <c:pt idx="3">
                  <c:v>20.4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西部</c:v>
                </c:pt>
              </c:strCache>
            </c:strRef>
          </c:tx>
          <c:invertIfNegative val="0"/>
          <c:dLbls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北部</c:v>
                </c:pt>
              </c:strCache>
            </c:strRef>
          </c:tx>
          <c:invertIfNegative val="0"/>
          <c:dLbls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45.0</c:v>
                </c:pt>
                <c:pt idx="3">
                  <c:v>43.9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-2076430984"/>
        <c:axId val="-2076427928"/>
      </c:barChart>
      <c:catAx>
        <c:axId val="-2076430984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76427928"/>
        <c:crosses val="autoZero"/>
        <c:auto val="1"/>
        <c:lblAlgn val="ctr"/>
        <c:lblOffset val="100"/>
        <c:noMultiLvlLbl val="0"/>
      </c:catAx>
      <c:valAx>
        <c:axId val="-20764279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7643098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>
          <a:latin typeface="Hei"/>
          <a:ea typeface="Hei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18/1/15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marL="228600" indent="-228600">
              <a:buAutoNum type="arabicPeriod"/>
            </a:pPr>
            <a:r>
              <a:rPr lang="zh-CN" altLang="en-US" baseline="0" dirty="0" smtClean="0"/>
              <a:t>使用</a:t>
            </a:r>
            <a:r>
              <a:rPr lang="en-US" altLang="zh-CN" baseline="0" dirty="0" smtClean="0"/>
              <a:t> babel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babel-loader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编译依赖的库为</a:t>
            </a:r>
            <a:r>
              <a:rPr lang="en-US" altLang="zh-CN" baseline="0" dirty="0" smtClean="0"/>
              <a:t> babel-core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编译配置</a:t>
            </a:r>
            <a:r>
              <a:rPr lang="en-US" altLang="zh-CN" baseline="0" dirty="0" smtClean="0"/>
              <a:t> babel-preset-</a:t>
            </a:r>
            <a:r>
              <a:rPr lang="en-US" altLang="zh-CN" baseline="0" dirty="0" err="1" smtClean="0"/>
              <a:t>env</a:t>
            </a:r>
            <a:endParaRPr lang="en-US" altLang="zh-CN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marL="228600" indent="-228600">
              <a:buAutoNum type="arabicPeriod"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代码中作为模块导入的图片</a:t>
            </a:r>
            <a:r>
              <a:rPr lang="en-US" altLang="zh-CN" baseline="0" dirty="0" smtClean="0"/>
              <a:t> -&gt; file-loader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文件中的图片</a:t>
            </a:r>
            <a:r>
              <a:rPr lang="en-US" altLang="zh-CN" baseline="0" dirty="0" smtClean="0"/>
              <a:t> -&gt; </a:t>
            </a:r>
            <a:r>
              <a:rPr lang="en-US" altLang="zh-CN" baseline="0" dirty="0" err="1" smtClean="0"/>
              <a:t>url</a:t>
            </a:r>
            <a:r>
              <a:rPr lang="en-US" altLang="zh-CN" baseline="0" dirty="0" smtClean="0"/>
              <a:t>-loader </a:t>
            </a:r>
            <a:r>
              <a:rPr lang="zh-CN" altLang="en-US" baseline="0" dirty="0" smtClean="0"/>
              <a:t>可以加</a:t>
            </a:r>
            <a:r>
              <a:rPr lang="en-US" altLang="zh-CN" baseline="0" dirty="0" smtClean="0"/>
              <a:t> hash</a:t>
            </a:r>
            <a:r>
              <a:rPr lang="zh-CN" altLang="en-US" baseline="0" dirty="0" smtClean="0"/>
              <a:t>，设置</a:t>
            </a:r>
            <a:r>
              <a:rPr lang="en-US" altLang="zh-CN" baseline="0" dirty="0" smtClean="0"/>
              <a:t> limit, fallback </a:t>
            </a:r>
            <a:r>
              <a:rPr lang="zh-CN" altLang="en-US" baseline="0" dirty="0" smtClean="0"/>
              <a:t>为</a:t>
            </a:r>
            <a:r>
              <a:rPr lang="en-US" altLang="zh-CN" baseline="0" dirty="0" smtClean="0"/>
              <a:t> file-loader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html </a:t>
            </a:r>
            <a:r>
              <a:rPr lang="zh-CN" altLang="en-US" baseline="0" dirty="0" smtClean="0"/>
              <a:t>中的图片，在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代码中作为模块先导入，保证打包时会生成文件，再写相对路径</a:t>
            </a:r>
            <a:endParaRPr lang="en-US" altLang="zh-CN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marL="228600" indent="-228600">
              <a:buAutoNum type="arabicPeriod"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代码中作为模块导入的图片</a:t>
            </a:r>
            <a:r>
              <a:rPr lang="en-US" altLang="zh-CN" baseline="0" dirty="0" smtClean="0"/>
              <a:t> -&gt; file-loader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文件中的图片</a:t>
            </a:r>
            <a:r>
              <a:rPr lang="en-US" altLang="zh-CN" baseline="0" dirty="0" smtClean="0"/>
              <a:t> -&gt; </a:t>
            </a:r>
            <a:r>
              <a:rPr lang="en-US" altLang="zh-CN" baseline="0" dirty="0" err="1" smtClean="0"/>
              <a:t>url</a:t>
            </a:r>
            <a:r>
              <a:rPr lang="en-US" altLang="zh-CN" baseline="0" dirty="0" smtClean="0"/>
              <a:t>-loader </a:t>
            </a:r>
            <a:r>
              <a:rPr lang="zh-CN" altLang="en-US" baseline="0" dirty="0" smtClean="0"/>
              <a:t>可以加</a:t>
            </a:r>
            <a:r>
              <a:rPr lang="en-US" altLang="zh-CN" baseline="0" dirty="0" smtClean="0"/>
              <a:t> hash</a:t>
            </a:r>
            <a:r>
              <a:rPr lang="zh-CN" altLang="en-US" baseline="0" dirty="0" smtClean="0"/>
              <a:t>，设置</a:t>
            </a:r>
            <a:r>
              <a:rPr lang="en-US" altLang="zh-CN" baseline="0" dirty="0" smtClean="0"/>
              <a:t> limit, fallback </a:t>
            </a:r>
            <a:r>
              <a:rPr lang="zh-CN" altLang="en-US" baseline="0" dirty="0" smtClean="0"/>
              <a:t>为</a:t>
            </a:r>
            <a:r>
              <a:rPr lang="en-US" altLang="zh-CN" baseline="0" dirty="0" smtClean="0"/>
              <a:t> file-loader</a:t>
            </a:r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html </a:t>
            </a:r>
            <a:r>
              <a:rPr lang="zh-CN" altLang="en-US" baseline="0" dirty="0" smtClean="0"/>
              <a:t>中的图片，在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代码中作为模块先导入，保证打包时会生成文件，再写相对路径</a:t>
            </a:r>
            <a:endParaRPr lang="en-US" altLang="zh-CN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marL="0" indent="0">
              <a:buNone/>
            </a:pPr>
            <a:r>
              <a:rPr lang="zh-CN" altLang="en-US" dirty="0" smtClean="0"/>
              <a:t>原始开发方式的缺点：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手动控制 </a:t>
            </a:r>
            <a:r>
              <a:rPr lang="en-US" dirty="0" err="1" smtClean="0"/>
              <a:t>css</a:t>
            </a:r>
            <a:r>
              <a:rPr lang="en-US" dirty="0" smtClean="0"/>
              <a:t> 文件的</a:t>
            </a:r>
            <a:r>
              <a:rPr lang="zh-CN" altLang="en-US" dirty="0" smtClean="0"/>
              <a:t>加载</a:t>
            </a:r>
            <a:r>
              <a:rPr lang="en-US" dirty="0" smtClean="0"/>
              <a:t>顺序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手动控制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文件的加载顺序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 是什么？</a:t>
            </a:r>
            <a:endParaRPr lang="en-US" altLang="zh-CN" dirty="0" smtClean="0"/>
          </a:p>
          <a:p>
            <a:r>
              <a:rPr lang="en-US" altLang="zh-CN" dirty="0" smtClean="0"/>
              <a:t>a module bundler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使用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webpack</a:t>
            </a:r>
            <a:r>
              <a:rPr lang="en-US" altLang="en-US" dirty="0" smtClean="0"/>
              <a:t>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en-US" dirty="0" smtClean="0"/>
              <a:t>编译 </a:t>
            </a:r>
            <a:r>
              <a:rPr lang="en-US" altLang="en-US" dirty="0" err="1" smtClean="0"/>
              <a:t>css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js</a:t>
            </a:r>
            <a:r>
              <a:rPr lang="en-US" altLang="en-US" dirty="0" smtClean="0"/>
              <a:t> 源代码文件</a:t>
            </a:r>
          </a:p>
          <a:p>
            <a:pPr marL="228600" indent="-228600">
              <a:buAutoNum type="arabicPeriod"/>
            </a:pPr>
            <a:r>
              <a:rPr lang="en-US" altLang="en-US" dirty="0" smtClean="0"/>
              <a:t>打包这些源代码文件，合并成一个入口 bundle 文件</a:t>
            </a:r>
          </a:p>
          <a:p>
            <a:pPr marL="228600" indent="-228600">
              <a:buAutoNum type="arabicPeriod"/>
            </a:pPr>
            <a:r>
              <a:rPr lang="en-US" altLang="en-US" dirty="0" smtClean="0"/>
              <a:t>页面只需要加载打包出来的 bundle 文件，不再需要手动按顺序引入 </a:t>
            </a:r>
            <a:r>
              <a:rPr lang="en-US" altLang="en-US" dirty="0" err="1" smtClean="0"/>
              <a:t>css，js</a:t>
            </a:r>
            <a:r>
              <a:rPr lang="en-US" altLang="en-US" dirty="0" smtClean="0"/>
              <a:t> 文件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altLang="en-US" dirty="0" smtClean="0"/>
              <a:t>1.命令行：webpack 内置</a:t>
            </a:r>
            <a:r>
              <a:rPr lang="zh-CN" altLang="en-US" dirty="0" smtClean="0"/>
              <a:t>了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yargs，所以支持使用命令行来执行模块打包</a:t>
            </a:r>
            <a:endParaRPr lang="en-US" altLang="en-US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常用命令行参数，第一个参数是入口文件路径，第二个参数是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文件输出路径，</a:t>
            </a:r>
            <a:r>
              <a:rPr lang="en-US" altLang="zh-CN" dirty="0" smtClean="0"/>
              <a:t>process</a:t>
            </a:r>
            <a:r>
              <a:rPr lang="zh-CN" altLang="en-US" baseline="0" dirty="0" smtClean="0"/>
              <a:t>可以显示作业进度，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会压缩并混淆</a:t>
            </a:r>
            <a:r>
              <a:rPr lang="en-US" altLang="zh-CN" baseline="0" dirty="0" smtClean="0"/>
              <a:t>bundle</a:t>
            </a:r>
            <a:r>
              <a:rPr lang="zh-CN" altLang="en-US" baseline="0" dirty="0" smtClean="0"/>
              <a:t>文件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webpack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-server 内置了 express （</a:t>
            </a:r>
            <a:r>
              <a:rPr lang="en-US" altLang="zh-CN" dirty="0" err="1" smtClean="0"/>
              <a:t>nodejs实现的httpServer</a:t>
            </a:r>
            <a:r>
              <a:rPr lang="en-US" altLang="zh-CN" dirty="0" smtClean="0"/>
              <a:t>），可以在本地启动静态服务器来模拟实际的环境</a:t>
            </a:r>
          </a:p>
          <a:p>
            <a:r>
              <a:rPr lang="en-US" altLang="zh-CN" dirty="0" smtClean="0"/>
              <a:t>1.命令行常用参数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entry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入口文件路径（必须是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支持的导入文件路径），</a:t>
            </a:r>
            <a:r>
              <a:rPr lang="en-US" altLang="zh-CN" baseline="0" dirty="0" err="1" smtClean="0"/>
              <a:t>ouput</a:t>
            </a:r>
            <a:r>
              <a:rPr lang="en-US" altLang="zh-CN" baseline="0" dirty="0" smtClean="0"/>
              <a:t>-filename </a:t>
            </a:r>
            <a:r>
              <a:rPr lang="zh-CN" altLang="en-US" baseline="0" dirty="0" smtClean="0"/>
              <a:t>输出文件路径（必须是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smtClean="0"/>
              <a:t>支持的导入文件路径）</a:t>
            </a:r>
            <a:r>
              <a:rPr lang="en-US" altLang="zh-CN" baseline="0" dirty="0" smtClean="0"/>
              <a:t> progress </a:t>
            </a:r>
            <a:r>
              <a:rPr lang="zh-CN" altLang="en-US" baseline="0" dirty="0" smtClean="0"/>
              <a:t>显示进度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命令行执行后，默认会启动</a:t>
            </a:r>
            <a:r>
              <a:rPr lang="en-US" altLang="zh-CN" baseline="0" dirty="0" err="1" smtClean="0"/>
              <a:t>httpServer</a:t>
            </a:r>
            <a:r>
              <a:rPr lang="zh-CN" altLang="en-US" baseline="0" dirty="0" smtClean="0"/>
              <a:t>，入口为</a:t>
            </a:r>
            <a:r>
              <a:rPr lang="en-US" altLang="zh-CN" baseline="0" dirty="0" smtClean="0"/>
              <a:t> localhost:8080</a:t>
            </a:r>
            <a:endParaRPr lang="en-US" altLang="zh-CN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marL="228600" indent="-228600">
              <a:buAutoNum type="arabicPeriod"/>
            </a:pPr>
            <a:r>
              <a:rPr lang="en-US" altLang="zh-CN" dirty="0" smtClean="0"/>
              <a:t>entry</a:t>
            </a:r>
          </a:p>
          <a:p>
            <a:pPr marL="0" indent="0">
              <a:buNone/>
            </a:pPr>
            <a:r>
              <a:rPr lang="zh-CN" altLang="en-US" dirty="0" smtClean="0"/>
              <a:t>（需要处理的文件在哪里）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需要打包的入口文件的路径，可以配置单个，也可以配置多个入口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可以缺省或指定入口的模块名称</a:t>
            </a:r>
            <a:r>
              <a:rPr lang="en-US" altLang="zh-CN" dirty="0" smtClean="0"/>
              <a:t>（</a:t>
            </a:r>
            <a:r>
              <a:rPr lang="zh-CN" altLang="en-US" dirty="0" smtClean="0"/>
              <a:t>在</a:t>
            </a:r>
            <a:r>
              <a:rPr lang="en-US" altLang="zh-CN" dirty="0" smtClean="0"/>
              <a:t> output </a:t>
            </a:r>
            <a:r>
              <a:rPr lang="zh-CN" altLang="en-US" dirty="0" smtClean="0"/>
              <a:t>输出时有用）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2.output</a:t>
            </a:r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zh-CN" altLang="en-US" dirty="0" smtClean="0"/>
              <a:t>打包后的文件在哪里）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aseline="0" dirty="0" smtClean="0"/>
              <a:t>打包后</a:t>
            </a:r>
            <a:r>
              <a:rPr lang="en-US" altLang="en-US" baseline="0" dirty="0" smtClean="0"/>
              <a:t> bundle 文件的路径, </a:t>
            </a:r>
            <a:r>
              <a:rPr lang="zh-CN" altLang="en-US" baseline="0" dirty="0" smtClean="0"/>
              <a:t>以及如何命令打包后的</a:t>
            </a:r>
            <a:r>
              <a:rPr lang="en-US" altLang="zh-CN" baseline="0" dirty="0" smtClean="0"/>
              <a:t> bundle </a:t>
            </a:r>
            <a:r>
              <a:rPr lang="zh-CN" altLang="en-US" baseline="0" dirty="0" smtClean="0"/>
              <a:t>文件</a:t>
            </a:r>
            <a:endParaRPr lang="en-US" altLang="en-US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3. modules loaders</a:t>
            </a:r>
          </a:p>
          <a:p>
            <a:pPr marL="0" indent="0">
              <a:buNone/>
            </a:pPr>
            <a:r>
              <a:rPr lang="zh-CN" altLang="zh-CN" baseline="0" dirty="0" smtClean="0"/>
              <a:t>（</a:t>
            </a:r>
            <a:r>
              <a:rPr lang="zh-CN" altLang="en-US" baseline="0" dirty="0" smtClean="0"/>
              <a:t>需要对文件模块怎么处理）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通过这些配置，可以识别出我们的文件模块的源代码，并转换成对应需要的代码（比如 </a:t>
            </a:r>
            <a:r>
              <a:rPr lang="en-US" altLang="zh-CN" dirty="0" smtClean="0"/>
              <a:t>babel-loader es6 </a:t>
            </a:r>
            <a:r>
              <a:rPr lang="zh-CN" altLang="en-US" dirty="0" smtClean="0"/>
              <a:t>转</a:t>
            </a:r>
            <a:r>
              <a:rPr lang="en-US" altLang="zh-CN" dirty="0" smtClean="0"/>
              <a:t> es5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(module </a:t>
            </a:r>
            <a:r>
              <a:rPr lang="zh-CN" altLang="en-US" dirty="0" smtClean="0"/>
              <a:t>含义，每个被导入的模块，包括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都是一个</a:t>
            </a:r>
            <a:r>
              <a:rPr lang="en-US" altLang="zh-CN" baseline="0" dirty="0" smtClean="0"/>
              <a:t> module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Plugins</a:t>
            </a:r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zh-CN" altLang="en-US" dirty="0" smtClean="0"/>
              <a:t>在输出打包文件前要做哪些事情）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可以做很多类型的事情，一般用于在输出</a:t>
            </a:r>
            <a:r>
              <a:rPr lang="en-US" altLang="zh-CN" dirty="0" smtClean="0"/>
              <a:t> bundle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文件前</a:t>
            </a:r>
            <a:r>
              <a:rPr lang="zh-CN" altLang="en-US" dirty="0" smtClean="0"/>
              <a:t>处理整个代码，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CommonChunkPlugin</a:t>
            </a:r>
            <a:r>
              <a:rPr lang="zh-CN" altLang="en-US" dirty="0" smtClean="0"/>
              <a:t>，抽取出公共模块，</a:t>
            </a:r>
            <a:r>
              <a:rPr lang="en-US" altLang="zh-CN" dirty="0" err="1" smtClean="0"/>
              <a:t>UglifyPlugin</a:t>
            </a:r>
            <a:r>
              <a:rPr lang="en-US" altLang="en-US" dirty="0" smtClean="0"/>
              <a:t> 压缩并混淆 </a:t>
            </a:r>
            <a:r>
              <a:rPr lang="en-US" altLang="en-US" dirty="0" err="1" smtClean="0"/>
              <a:t>js</a:t>
            </a:r>
            <a:r>
              <a:rPr lang="en-US" altLang="en-US" dirty="0" smtClean="0"/>
              <a:t> 代码等</a:t>
            </a:r>
          </a:p>
          <a:p>
            <a:pPr marL="0" indent="0">
              <a:buNone/>
            </a:pPr>
            <a:r>
              <a:rPr lang="zh-CN" altLang="en-US" dirty="0" smtClean="0"/>
              <a:t>而</a:t>
            </a:r>
            <a:r>
              <a:rPr lang="en-US" altLang="zh-CN" dirty="0" smtClean="0"/>
              <a:t> loader </a:t>
            </a:r>
            <a:r>
              <a:rPr lang="zh-CN" altLang="en-US" dirty="0" smtClean="0"/>
              <a:t>是用于解析，转换处理某一种特定类型的代码的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pPr marL="228600" indent="-228600">
              <a:buAutoNum type="arabicPeriod"/>
            </a:pPr>
            <a:r>
              <a:rPr lang="zh-CN" altLang="en-US" baseline="0" dirty="0" smtClean="0"/>
              <a:t>对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webpack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来说样式文件也是一个模块，但默认无法解析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-loader </a:t>
            </a:r>
            <a:r>
              <a:rPr lang="zh-CN" altLang="en-US" baseline="0" dirty="0" smtClean="0"/>
              <a:t>解析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文件，并加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代码加入至</a:t>
            </a:r>
            <a:r>
              <a:rPr lang="en-US" altLang="zh-CN" baseline="0" dirty="0" smtClean="0"/>
              <a:t> bundle </a:t>
            </a:r>
            <a:r>
              <a:rPr lang="zh-CN" altLang="en-US" baseline="0" dirty="0" smtClean="0"/>
              <a:t>文件中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3. style-loader </a:t>
            </a:r>
            <a:r>
              <a:rPr lang="en-US" altLang="en-US" baseline="0" dirty="0" smtClean="0"/>
              <a:t>生成一些 </a:t>
            </a:r>
            <a:r>
              <a:rPr lang="en-US" altLang="en-US" baseline="0" dirty="0" err="1" smtClean="0"/>
              <a:t>js</a:t>
            </a:r>
            <a:r>
              <a:rPr lang="en-US" altLang="en-US" baseline="0" dirty="0" smtClean="0"/>
              <a:t> 代码，在页面加载时使用 style 标签的方式加这些 </a:t>
            </a:r>
            <a:r>
              <a:rPr lang="en-US" altLang="en-US" baseline="0" dirty="0" err="1" smtClean="0"/>
              <a:t>css</a:t>
            </a:r>
            <a:r>
              <a:rPr lang="en-US" altLang="en-US" baseline="0" dirty="0" smtClean="0"/>
              <a:t> 代码加至页面上</a:t>
            </a:r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4. 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预处理器，</a:t>
            </a:r>
            <a:r>
              <a:rPr lang="en-US" altLang="zh-CN" baseline="0" dirty="0" smtClean="0"/>
              <a:t>less-loader less， </a:t>
            </a:r>
            <a:r>
              <a:rPr lang="zh-CN" altLang="en-US" baseline="0" dirty="0" smtClean="0"/>
              <a:t>解析</a:t>
            </a:r>
            <a:r>
              <a:rPr lang="en-US" altLang="zh-CN" baseline="0" dirty="0" smtClean="0"/>
              <a:t> less </a:t>
            </a:r>
            <a:r>
              <a:rPr lang="zh-CN" altLang="en-US" baseline="0" dirty="0" smtClean="0"/>
              <a:t>文件，将</a:t>
            </a:r>
            <a:r>
              <a:rPr lang="en-US" altLang="zh-CN" baseline="0" dirty="0" smtClean="0"/>
              <a:t> less </a:t>
            </a:r>
            <a:r>
              <a:rPr lang="zh-CN" altLang="en-US" baseline="0" dirty="0" smtClean="0"/>
              <a:t>代码转换至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（注：</a:t>
            </a:r>
            <a:r>
              <a:rPr lang="en-US" altLang="zh-CN" baseline="0" dirty="0" err="1" smtClean="0"/>
              <a:t>webpack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中处理一个模块规则中存在多个</a:t>
            </a:r>
            <a:r>
              <a:rPr lang="en-US" altLang="zh-CN" baseline="0" dirty="0" smtClean="0"/>
              <a:t> loader</a:t>
            </a:r>
            <a:r>
              <a:rPr lang="en-US" altLang="en-US" baseline="0" dirty="0" smtClean="0"/>
              <a:t> 时，先处理最后一个 loader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5. </a:t>
            </a:r>
            <a:r>
              <a:rPr lang="zh-CN" altLang="en-US" baseline="0" dirty="0" smtClean="0"/>
              <a:t>不想使用</a:t>
            </a:r>
            <a:r>
              <a:rPr lang="en-US" altLang="zh-CN" baseline="0" dirty="0" smtClean="0"/>
              <a:t> style </a:t>
            </a:r>
            <a:r>
              <a:rPr lang="zh-CN" altLang="en-US" baseline="0" dirty="0" smtClean="0"/>
              <a:t>标签的方式加载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代码，想使用</a:t>
            </a:r>
            <a:r>
              <a:rPr lang="en-US" altLang="zh-CN" baseline="0" dirty="0" smtClean="0"/>
              <a:t> link </a:t>
            </a:r>
            <a:r>
              <a:rPr lang="zh-CN" altLang="en-US" baseline="0" dirty="0" smtClean="0"/>
              <a:t>外链的方式加载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文件，则使用</a:t>
            </a:r>
            <a:r>
              <a:rPr lang="en-US" altLang="zh-CN" baseline="0" dirty="0" smtClean="0"/>
              <a:t> extract-text-plugin </a:t>
            </a:r>
            <a:r>
              <a:rPr lang="zh-CN" altLang="en-US" baseline="0" dirty="0" smtClean="0"/>
              <a:t>（将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代码抽取出来，并生成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文件）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pPr algn="r">
              <a:buNone/>
            </a:pPr>
            <a:fld id="{CA5D3BF3-D352-46FC-8343-31F56E6730EA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18/1/15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18/1/15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18/1/15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18/1/15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18/1/15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18/1/15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18/1/15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18/1/15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18/1/15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18/1/15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28600" y="133350"/>
            <a:ext cx="8610600" cy="4248150"/>
          </a:xfrm>
        </p:spPr>
        <p:txBody>
          <a:bodyPr anchor="ctr">
            <a:normAutofit/>
          </a:bodyPr>
          <a:lstStyle>
            <a:extLst/>
          </a:lstStyle>
          <a:p>
            <a:pPr algn="ctr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深入理解 </a:t>
            </a:r>
            <a:r>
              <a:rPr lang="en-US" dirty="0" err="1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webpack</a:t>
            </a:r>
            <a:r>
              <a:rPr lang="en-US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 系列（一）</a:t>
            </a:r>
            <a:endParaRPr lang="en-US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marL="0" indent="0" algn="l">
              <a:buNone/>
            </a:pPr>
            <a:r>
              <a:rPr lang="en-US" dirty="0" err="1" smtClean="0">
                <a:latin typeface="Hei"/>
                <a:ea typeface="Hei"/>
                <a:cs typeface="Hei"/>
              </a:rPr>
              <a:t>webpack</a:t>
            </a:r>
            <a:r>
              <a:rPr lang="en-US" dirty="0" smtClean="0">
                <a:latin typeface="Hei"/>
                <a:ea typeface="Hei"/>
                <a:cs typeface="Hei"/>
              </a:rPr>
              <a:t> 入门</a:t>
            </a:r>
            <a:endParaRPr lang="en-US" sz="2800" b="0" i="0" dirty="0">
              <a:solidFill>
                <a:srgbClr val="FFFFFF"/>
              </a:solidFill>
              <a:latin typeface="Hei"/>
              <a:ea typeface="Hei"/>
              <a:cs typeface="He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Webpack</a:t>
            </a:r>
            <a:r>
              <a:rPr lang="en-US" altLang="en-US" dirty="0">
                <a:solidFill>
                  <a:srgbClr val="464646"/>
                </a:solidFill>
                <a:latin typeface="Hei"/>
                <a:ea typeface="Hei"/>
                <a:cs typeface="Hei"/>
              </a:rPr>
              <a:t> </a:t>
            </a:r>
            <a:r>
              <a:rPr lang="en-US" altLang="en-US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es6 处理</a:t>
            </a: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zh-CN" dirty="0" smtClean="0">
                <a:latin typeface="Tw Cen MT"/>
              </a:rPr>
              <a:t>babel-loader</a:t>
            </a:r>
          </a:p>
          <a:p>
            <a:pPr marL="274320" lvl="1">
              <a:buClr>
                <a:srgbClr val="2DA2BF"/>
              </a:buClr>
            </a:pPr>
            <a:r>
              <a:rPr lang="en-US" dirty="0"/>
              <a:t>b</a:t>
            </a:r>
            <a:r>
              <a:rPr lang="en-US" dirty="0" smtClean="0"/>
              <a:t>abel-core</a:t>
            </a: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>
                <a:latin typeface="Tw Cen MT"/>
              </a:rPr>
              <a:t>b</a:t>
            </a:r>
            <a:r>
              <a:rPr lang="en-US" dirty="0" smtClean="0">
                <a:latin typeface="Tw Cen MT"/>
              </a:rPr>
              <a:t>abel-preset-</a:t>
            </a:r>
            <a:r>
              <a:rPr lang="en-US" dirty="0" err="1" smtClean="0">
                <a:latin typeface="Tw Cen MT"/>
              </a:rPr>
              <a:t>env</a:t>
            </a:r>
            <a:endParaRPr lang="en-US" dirty="0" smtClean="0">
              <a:latin typeface="Tw Cen MT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-15289" r="-15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658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Webpack</a:t>
            </a:r>
            <a:r>
              <a:rPr lang="en-US" altLang="en-US" dirty="0">
                <a:solidFill>
                  <a:srgbClr val="464646"/>
                </a:solidFill>
                <a:latin typeface="Hei"/>
                <a:ea typeface="Hei"/>
                <a:cs typeface="Hei"/>
              </a:rPr>
              <a:t> </a:t>
            </a:r>
            <a:r>
              <a:rPr lang="en-US" altLang="en-US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图片</a:t>
            </a:r>
            <a:r>
              <a:rPr lang="en-US" altLang="en-US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 </a:t>
            </a:r>
            <a:r>
              <a:rPr lang="en-US" altLang="en-US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处理</a:t>
            </a: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zh-CN" dirty="0">
                <a:latin typeface="Tw Cen MT"/>
              </a:rPr>
              <a:t>f</a:t>
            </a:r>
            <a:r>
              <a:rPr lang="en-US" altLang="zh-CN" dirty="0" smtClean="0">
                <a:latin typeface="Tw Cen MT"/>
              </a:rPr>
              <a:t>ile-loader</a:t>
            </a:r>
            <a:endParaRPr lang="en-US" altLang="zh-CN" dirty="0" smtClean="0">
              <a:latin typeface="Tw Cen MT"/>
            </a:endParaRPr>
          </a:p>
          <a:p>
            <a:pPr marL="274320" lvl="1">
              <a:buClr>
                <a:srgbClr val="2DA2BF"/>
              </a:buClr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-loader</a:t>
            </a:r>
            <a:endParaRPr lang="en-US" dirty="0" smtClean="0">
              <a:latin typeface="Tw Cen MT"/>
            </a:endParaRPr>
          </a:p>
          <a:p>
            <a:pPr marL="0" lvl="1" indent="0" algn="l">
              <a:spcBef>
                <a:spcPts val="550"/>
              </a:spcBef>
              <a:buClr>
                <a:srgbClr val="2DA2BF"/>
              </a:buClr>
              <a:buSzPct val="70000"/>
              <a:buNone/>
            </a:pPr>
            <a:endParaRPr lang="en-US" dirty="0" smtClean="0">
              <a:latin typeface="Tw Cen MT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-15289" r="-15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825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Webpack</a:t>
            </a:r>
            <a:r>
              <a:rPr lang="en-US" altLang="en-US" dirty="0">
                <a:solidFill>
                  <a:srgbClr val="464646"/>
                </a:solidFill>
                <a:latin typeface="Hei"/>
                <a:ea typeface="Hei"/>
                <a:cs typeface="Hei"/>
              </a:rPr>
              <a:t> </a:t>
            </a:r>
            <a:r>
              <a:rPr lang="en-US" altLang="en-US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生成 html</a:t>
            </a: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zh-CN" dirty="0" smtClean="0">
                <a:latin typeface="Tw Cen MT"/>
              </a:rPr>
              <a:t>html-</a:t>
            </a:r>
            <a:r>
              <a:rPr lang="en-US" altLang="zh-CN" dirty="0" err="1" smtClean="0">
                <a:latin typeface="Tw Cen MT"/>
              </a:rPr>
              <a:t>webpack</a:t>
            </a:r>
            <a:r>
              <a:rPr lang="en-US" altLang="zh-CN" dirty="0" smtClean="0">
                <a:latin typeface="Tw Cen MT"/>
              </a:rPr>
              <a:t>-plugin</a:t>
            </a:r>
            <a:endParaRPr lang="en-US" altLang="zh-CN" dirty="0" smtClean="0">
              <a:latin typeface="Tw Cen MT"/>
            </a:endParaRPr>
          </a:p>
          <a:p>
            <a:pPr marL="0" lvl="1" indent="0">
              <a:buClr>
                <a:srgbClr val="2DA2BF"/>
              </a:buClr>
              <a:buNone/>
            </a:pPr>
            <a:endParaRPr lang="en-US" dirty="0" smtClean="0">
              <a:latin typeface="Tw Cen MT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-15289" r="-15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430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 fontScale="92500" lnSpcReduction="20000"/>
          </a:bodyPr>
          <a:lstStyle>
            <a:extLst/>
          </a:lstStyle>
          <a:p>
            <a:pPr marL="0" indent="0" algn="l">
              <a:spcBef>
                <a:spcPts val="700"/>
              </a:spcBef>
              <a:buNone/>
            </a:pPr>
            <a:r>
              <a:rPr lang="en-US" altLang="x-none" sz="29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此模板的格式设置为 16:9 宽屏纵横比。当您使用的是配备有宽屏显示器的便携式计算机、电视和投影仪时，这是一个很好的选择。</a:t>
            </a:r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286001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marL="0" indent="0" algn="l">
              <a:spcBef>
                <a:spcPts val="700"/>
              </a:spcBef>
              <a:buNone/>
            </a:pPr>
            <a:r>
              <a:rPr lang="en-US" altLang="x-none" sz="29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即使没有宽屏显示器，您也可以创建和呈现 16:9 </a:t>
            </a:r>
            <a:r>
              <a:rPr lang="en-US" altLang="x-none" sz="2900" b="0" i="0" dirty="0" err="1">
                <a:solidFill>
                  <a:schemeClr val="tx1"/>
                </a:solidFill>
                <a:latin typeface="Hei"/>
                <a:ea typeface="Hei"/>
                <a:cs typeface="Hei"/>
              </a:rPr>
              <a:t>格式的幻灯片。PowerPoint</a:t>
            </a:r>
            <a:r>
              <a:rPr lang="en-US" altLang="x-none" sz="29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 的幻灯片放映始终会调整幻灯片大小，使其适合任意屏幕。</a:t>
            </a:r>
          </a:p>
        </p:txBody>
      </p:sp>
      <p:pic>
        <p:nvPicPr>
          <p:cNvPr id="5" name="Rounded Rectangl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704874"/>
            <a:ext cx="2057400" cy="1156217"/>
          </a:xfrm>
          <a:prstGeom prst="roundRect">
            <a:avLst>
              <a:gd name="adj" fmla="val 4815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4953000" y="3681528"/>
            <a:ext cx="1676400" cy="1235491"/>
            <a:chOff x="4953000" y="3409950"/>
            <a:chExt cx="1676400" cy="1235491"/>
          </a:xfrm>
        </p:grpSpPr>
        <p:sp>
          <p:nvSpPr>
            <p:cNvPr id="7" name="Rounded Rectangle 6"/>
            <p:cNvSpPr>
              <a:spLocks noChangeAspect="1" noChangeArrowheads="1"/>
            </p:cNvSpPr>
            <p:nvPr/>
          </p:nvSpPr>
          <p:spPr bwMode="auto">
            <a:xfrm>
              <a:off x="4953000" y="3409950"/>
              <a:ext cx="1676400" cy="1235491"/>
            </a:xfrm>
            <a:prstGeom prst="roundRect">
              <a:avLst>
                <a:gd name="adj" fmla="val 5507"/>
              </a:avLst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>
              <a:extLst/>
            </a:lstStyle>
            <a:p>
              <a:endParaRPr lang="en-US" dirty="0"/>
            </a:p>
          </p:txBody>
        </p:sp>
        <p:pic>
          <p:nvPicPr>
            <p:cNvPr id="8" name="Rounded Rectangl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68240" y="3565208"/>
              <a:ext cx="1645920" cy="924974"/>
            </a:xfrm>
            <a:prstGeom prst="roundRect">
              <a:avLst>
                <a:gd name="adj" fmla="val 6075"/>
              </a:avLst>
            </a:prstGeom>
            <a:noFill/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sz="4200" b="0" i="0" dirty="0">
                <a:solidFill>
                  <a:srgbClr val="464646"/>
                </a:solidFill>
                <a:latin typeface="Hei"/>
                <a:ea typeface="Hei"/>
                <a:cs typeface="Hei"/>
              </a:rPr>
              <a:t>宽屏图形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067050"/>
          </a:xfrm>
        </p:spPr>
        <p:txBody>
          <a:bodyPr/>
          <a:lstStyle>
            <a:extLst/>
          </a:lstStyle>
          <a:p>
            <a:pPr marL="0" indent="0" algn="l">
              <a:spcBef>
                <a:spcPts val="700"/>
              </a:spcBef>
              <a:buNone/>
            </a:pPr>
            <a:r>
              <a:rPr lang="en-US" sz="1800" b="0" i="0" dirty="0">
                <a:solidFill>
                  <a:schemeClr val="bg1"/>
                </a:solidFill>
                <a:latin typeface="Hei"/>
                <a:ea typeface="Hei"/>
                <a:cs typeface="Hei"/>
              </a:rPr>
              <a:t>即使只是一个单纯的图形，如图表，也可以在宽屏模式下更生动地呈现。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3145201"/>
              </p:ext>
            </p:extLst>
          </p:nvPr>
        </p:nvGraphicFramePr>
        <p:xfrm>
          <a:off x="2362200" y="1314450"/>
          <a:ext cx="64008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pPr marL="0" indent="0" algn="l">
              <a:spcBef>
                <a:spcPts val="700"/>
              </a:spcBef>
              <a:buNone/>
            </a:pPr>
            <a:r>
              <a:rPr lang="en-US" sz="17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图片也可以在宽屏模式下更生动地呈现。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FFFFFF"/>
                </a:solidFill>
                <a:latin typeface="Hei"/>
                <a:ea typeface="Hei"/>
                <a:cs typeface="Hei"/>
              </a:rPr>
              <a:t>宽屏图片</a:t>
            </a:r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sz="4200" b="0" i="0" dirty="0">
                <a:solidFill>
                  <a:srgbClr val="464646"/>
                </a:solidFill>
                <a:latin typeface="Hei"/>
                <a:ea typeface="Hei"/>
                <a:cs typeface="Hei"/>
              </a:rPr>
              <a:t>创建16:9 格式的演示文稿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1898620"/>
            <a:ext cx="3657600" cy="13811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82880" tIns="182880" rIns="182880" bIns="91440" rtlCol="0" anchor="ctr">
            <a:spAutoFit/>
          </a:bodyPr>
          <a:lstStyle>
            <a:extLst/>
          </a:lstStyle>
          <a:p>
            <a:pPr algn="l">
              <a:lnSpc>
                <a:spcPct val="85000"/>
              </a:lnSpc>
              <a:buNone/>
            </a:pPr>
            <a:r>
              <a:rPr lang="en-US" altLang="x-none" sz="1400" b="1" i="0" dirty="0">
                <a:solidFill>
                  <a:schemeClr val="bg1"/>
                </a:solidFill>
                <a:latin typeface="Hei"/>
                <a:ea typeface="Hei"/>
                <a:cs typeface="Hei"/>
              </a:rPr>
              <a:t>重要提示：</a:t>
            </a:r>
            <a:r>
              <a:rPr lang="en-US" altLang="x-none" sz="1400" b="0" i="0" dirty="0">
                <a:solidFill>
                  <a:schemeClr val="bg1"/>
                </a:solidFill>
                <a:latin typeface="Hei"/>
                <a:ea typeface="Hei"/>
                <a:cs typeface="Hei"/>
              </a:rPr>
              <a:t>请始终在开始时就将幻灯片大小设置为您打算使用的纵横比。如果在创建了一些幻灯片后再更改幻灯片大小，则您的图片和其他图形的大小也将更改。这可能会使图片和图形的显示效果失真。</a:t>
            </a:r>
          </a:p>
          <a:p>
            <a:pPr algn="l">
              <a:lnSpc>
                <a:spcPct val="85000"/>
              </a:lnSpc>
              <a:buNone/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 fontScale="77500" lnSpcReduction="20000"/>
          </a:bodyPr>
          <a:lstStyle>
            <a:extLst/>
          </a:lstStyle>
          <a:p>
            <a:pPr marL="0" indent="0" algn="l">
              <a:spcBef>
                <a:spcPts val="700"/>
              </a:spcBef>
              <a:buNone/>
            </a:pPr>
            <a:r>
              <a:rPr lang="en-US" altLang="x-none" sz="29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若要设置宽屏演示文稿，请执行下列操作之一：</a:t>
            </a: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x-none" sz="26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从此模板开始。只需删除示例幻灯片，然后添加自己的内容即可。</a:t>
            </a: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x-none" sz="26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或者，转到</a:t>
            </a:r>
            <a:r>
              <a:rPr lang="en-US" altLang="x-none" sz="2600" b="1" i="0" dirty="0">
                <a:solidFill>
                  <a:srgbClr val="39639D"/>
                </a:solidFill>
                <a:latin typeface="Hei"/>
                <a:ea typeface="Hei"/>
                <a:cs typeface="Hei"/>
              </a:rPr>
              <a:t>设计</a:t>
            </a:r>
            <a:r>
              <a:rPr lang="en-US" altLang="x-none" sz="26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选项卡，打开</a:t>
            </a:r>
            <a:r>
              <a:rPr lang="en-US" altLang="x-none" sz="2600" b="1" i="0" dirty="0">
                <a:solidFill>
                  <a:srgbClr val="39639D"/>
                </a:solidFill>
                <a:latin typeface="Hei"/>
                <a:ea typeface="Hei"/>
                <a:cs typeface="Hei"/>
              </a:rPr>
              <a:t>页面设置</a:t>
            </a:r>
            <a:r>
              <a:rPr lang="en-US" altLang="x-none" sz="26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对话框。单击</a:t>
            </a:r>
            <a:r>
              <a:rPr lang="en-US" altLang="x-none" sz="2600" b="1" i="0" dirty="0">
                <a:solidFill>
                  <a:srgbClr val="39639D"/>
                </a:solidFill>
                <a:latin typeface="Hei"/>
                <a:ea typeface="Hei"/>
                <a:cs typeface="Hei"/>
              </a:rPr>
              <a:t>幻灯片大小</a:t>
            </a:r>
            <a:r>
              <a:rPr lang="en-US" altLang="x-none" sz="26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下拉列表，选取</a:t>
            </a:r>
            <a:r>
              <a:rPr lang="en-US" altLang="x-none" sz="2600" b="1" i="0" dirty="0">
                <a:solidFill>
                  <a:srgbClr val="39639D"/>
                </a:solidFill>
                <a:latin typeface="Hei"/>
                <a:ea typeface="Hei"/>
                <a:cs typeface="Hei"/>
              </a:rPr>
              <a:t>全屏显示(16:9)</a:t>
            </a:r>
            <a:r>
              <a:rPr lang="en-US" altLang="x-none" sz="26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（注意：我们还支持 16:10 的纵横比，这是常见的宽屏便携式计算机的分辨率。 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sz="4200" b="0" i="0" dirty="0">
                <a:solidFill>
                  <a:srgbClr val="464646"/>
                </a:solidFill>
                <a:latin typeface="Hei"/>
                <a:ea typeface="Hei"/>
                <a:cs typeface="Hei"/>
              </a:rPr>
              <a:t>幻灯片放映提示</a:t>
            </a:r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419600" y="1428750"/>
            <a:ext cx="4495800" cy="3505200"/>
          </a:xfrm>
        </p:spPr>
        <p:txBody>
          <a:bodyPr>
            <a:normAutofit fontScale="77500" lnSpcReduction="20000"/>
          </a:bodyPr>
          <a:lstStyle>
            <a:extLst/>
          </a:lstStyle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x-none" sz="26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若要实现真正的宽屏呈现，您需要一台计算机以及（可选）一台能够输出宽屏分辨率的投影仪或平板显示器。</a:t>
            </a: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x-none" sz="26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常见的计算机宽屏分辨率为 1280 x 800 和 1440 x 900。（这些是 16:10 的纵横比，但与 16:9 的投影仪和显示屏一起使用时可正常工作。）</a:t>
            </a: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x-none" sz="26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标准高清晰度电视的分辨率为 1280 x 720 和 1920 x 1080。 </a:t>
            </a: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x-none" sz="26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使用下一张幻灯片上的测试图案检验您的幻灯片放映设置。</a:t>
            </a:r>
          </a:p>
          <a:p>
            <a:pPr marL="274320" indent="-320040" algn="l"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</a:pPr>
            <a:endParaRPr lang="en-US" dirty="0" smtClean="0"/>
          </a:p>
        </p:txBody>
      </p:sp>
      <p:pic>
        <p:nvPicPr>
          <p:cNvPr id="5" name="Rectangl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3581400" cy="241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x-none" sz="2040" b="0" i="0" u="none" strike="noStrike" cap="none" spc="0" baseline="0" dirty="0">
                <a:solidFill>
                  <a:srgbClr val="DDDDDD"/>
                </a:solidFill>
                <a:effectLst/>
                <a:latin typeface="Hei"/>
                <a:ea typeface="Hei"/>
                <a:cs typeface="Hei"/>
              </a:rPr>
              <a:t>宽屏测试图案 (16:9)</a:t>
            </a: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x-none" sz="1800" b="1" i="0" dirty="0">
                <a:solidFill>
                  <a:srgbClr val="DDDDDD"/>
                </a:solidFill>
                <a:latin typeface="Hei"/>
                <a:ea typeface="Hei"/>
                <a:cs typeface="Hei"/>
              </a:rPr>
              <a:t>纵横比测试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 smtClean="0">
              <a:solidFill>
                <a:srgbClr val="DDDDDD"/>
              </a:solidFill>
              <a:latin typeface="Hei"/>
              <a:ea typeface="Hei"/>
              <a:cs typeface="Hei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x-none" sz="1400" b="0" i="0" dirty="0">
                <a:solidFill>
                  <a:srgbClr val="DDDDDD"/>
                </a:solidFill>
                <a:latin typeface="Hei"/>
                <a:ea typeface="Hei"/>
                <a:cs typeface="Hei"/>
              </a:rPr>
              <a:t>（应出现圆形）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x-none" sz="1000" b="1" i="0">
                <a:solidFill>
                  <a:srgbClr val="2DA2BF"/>
                </a:solidFill>
                <a:latin typeface="Arial"/>
                <a:ea typeface="+mn-ea"/>
                <a:cs typeface="+mn-cs"/>
              </a:rPr>
              <a:t>16x9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x-none" sz="1000" b="1" i="0">
                <a:solidFill>
                  <a:srgbClr val="2DA2BF"/>
                </a:solidFill>
                <a:latin typeface="Arial"/>
                <a:ea typeface="+mn-ea"/>
                <a:cs typeface="+mn-cs"/>
              </a:rPr>
              <a:t>4x3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原始的web开发</a:t>
            </a: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4419600" cy="3200400"/>
          </a:xfrm>
        </p:spPr>
        <p:txBody>
          <a:bodyPr anchor="ctr"/>
          <a:lstStyle>
            <a:extLst/>
          </a:lstStyle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x-none" dirty="0" smtClean="0">
                <a:latin typeface="Hei"/>
                <a:ea typeface="Hei"/>
                <a:cs typeface="Hei"/>
              </a:rPr>
              <a:t>手动引入 </a:t>
            </a:r>
            <a:r>
              <a:rPr lang="en-US" altLang="x-none" dirty="0" err="1" smtClean="0">
                <a:latin typeface="Hei"/>
                <a:ea typeface="Hei"/>
                <a:cs typeface="Hei"/>
              </a:rPr>
              <a:t>css</a:t>
            </a:r>
            <a:r>
              <a:rPr lang="zh-CN" altLang="x-none" dirty="0" smtClean="0">
                <a:latin typeface="Hei"/>
                <a:ea typeface="Hei"/>
                <a:cs typeface="Hei"/>
              </a:rPr>
              <a:t>（</a:t>
            </a:r>
            <a:r>
              <a:rPr lang="en-US" altLang="x-none" dirty="0" smtClean="0">
                <a:latin typeface="Hei"/>
                <a:ea typeface="Hei"/>
                <a:cs typeface="Hei"/>
              </a:rPr>
              <a:t>lin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k, style)</a:t>
            </a:r>
            <a:endParaRPr lang="zh-CN" altLang="en-US" dirty="0" smtClean="0">
              <a:latin typeface="Hei"/>
              <a:ea typeface="Hei"/>
              <a:cs typeface="Hei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zh-CN" altLang="en-US" sz="26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手动引入 </a:t>
            </a:r>
            <a:r>
              <a:rPr lang="en-US" altLang="zh-CN" sz="26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js</a:t>
            </a:r>
            <a:r>
              <a:rPr lang="en-US" altLang="zh-CN" sz="26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sz="26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（</a:t>
            </a:r>
            <a:r>
              <a:rPr lang="en-US" altLang="zh-CN" sz="26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script</a:t>
            </a:r>
            <a:r>
              <a:rPr lang="zh-CN" altLang="en-US" sz="26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）</a:t>
            </a:r>
            <a:endParaRPr lang="en-US" altLang="x-none" sz="26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6" name="内容占位符 5" descr="a955c3e38fdb117a3155e38a66b60ff8.jp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47" r="-94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944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sz="4200" b="0" i="0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现代的web开发</a:t>
            </a:r>
            <a:r>
              <a:rPr lang="en-US" sz="4200" b="0" i="0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 </a:t>
            </a: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zh-CN" altLang="en-US" sz="26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使用 </a:t>
            </a:r>
            <a:r>
              <a:rPr lang="en-US" altLang="zh-CN" sz="2600" b="0" i="0" dirty="0" err="1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webpack</a:t>
            </a:r>
            <a:r>
              <a:rPr lang="en-US" altLang="zh-CN" sz="26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 </a:t>
            </a:r>
            <a:endParaRPr lang="en-US" sz="2600" b="0" i="0" dirty="0">
              <a:solidFill>
                <a:schemeClr val="tx1"/>
              </a:solidFill>
              <a:latin typeface="Tw Cen MT"/>
              <a:ea typeface="+mn-ea"/>
              <a:cs typeface="+mn-cs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-15289" r="-15289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webpack</a:t>
            </a:r>
            <a:r>
              <a:rPr lang="zh-CN" altLang="en-US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安装</a:t>
            </a: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0" lvl="1" indent="0" algn="l">
              <a:spcBef>
                <a:spcPts val="550"/>
              </a:spcBef>
              <a:buClr>
                <a:srgbClr val="2DA2BF"/>
              </a:buClr>
              <a:buSzPct val="70000"/>
              <a:buNone/>
            </a:pP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 smtClean="0">
                <a:latin typeface="Tw Cen MT"/>
              </a:rPr>
              <a:t>安装 </a:t>
            </a:r>
            <a:r>
              <a:rPr lang="en-US" dirty="0" err="1" smtClean="0">
                <a:latin typeface="Tw Cen MT"/>
              </a:rPr>
              <a:t>NodeJS</a:t>
            </a: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 smtClean="0">
                <a:latin typeface="Tw Cen MT"/>
              </a:rPr>
              <a:t>初始化 </a:t>
            </a:r>
            <a:r>
              <a:rPr lang="en-US" dirty="0" err="1" smtClean="0">
                <a:latin typeface="Tw Cen MT"/>
              </a:rPr>
              <a:t>package.json</a:t>
            </a: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 smtClean="0">
                <a:latin typeface="Tw Cen MT"/>
              </a:rPr>
              <a:t>安装 </a:t>
            </a:r>
            <a:r>
              <a:rPr lang="en-US" dirty="0" err="1" smtClean="0">
                <a:latin typeface="Tw Cen MT"/>
              </a:rPr>
              <a:t>webpack</a:t>
            </a:r>
            <a:r>
              <a:rPr lang="en-US" dirty="0" smtClean="0">
                <a:latin typeface="Tw Cen MT"/>
              </a:rPr>
              <a:t> （ </a:t>
            </a:r>
            <a:r>
              <a:rPr lang="en-US" dirty="0" err="1" smtClean="0">
                <a:latin typeface="Tw Cen MT"/>
              </a:rPr>
              <a:t>npm包</a:t>
            </a:r>
            <a:r>
              <a:rPr lang="zh-CN" altLang="en-US" dirty="0" smtClean="0">
                <a:latin typeface="Tw Cen MT"/>
              </a:rPr>
              <a:t> </a:t>
            </a:r>
            <a:r>
              <a:rPr lang="en-US" dirty="0" smtClean="0">
                <a:latin typeface="Tw Cen MT"/>
              </a:rPr>
              <a:t>）</a:t>
            </a:r>
            <a:endParaRPr lang="en-US" sz="2600" b="0" i="0" dirty="0">
              <a:solidFill>
                <a:schemeClr val="tx1"/>
              </a:solidFill>
              <a:latin typeface="Tw Cen MT"/>
              <a:ea typeface="+mn-ea"/>
              <a:cs typeface="+mn-cs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-15289" r="-15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990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webpack</a:t>
            </a:r>
            <a:r>
              <a:rPr lang="zh-CN" altLang="en-US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使用</a:t>
            </a: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endParaRPr lang="en-US" dirty="0" smtClean="0">
              <a:latin typeface="Tw Cen MT"/>
            </a:endParaRPr>
          </a:p>
          <a:p>
            <a:pPr marL="274320" lvl="1">
              <a:buClr>
                <a:srgbClr val="2DA2BF"/>
              </a:buClr>
            </a:pPr>
            <a:r>
              <a:rPr lang="en-US" altLang="zh-CN" dirty="0"/>
              <a:t>命令行</a:t>
            </a:r>
            <a:r>
              <a:rPr lang="zh-CN" altLang="en-US" dirty="0"/>
              <a:t>执行</a:t>
            </a:r>
            <a:endParaRPr lang="en-US" altLang="zh-CN" dirty="0"/>
          </a:p>
          <a:p>
            <a:pPr marL="274320" lvl="1">
              <a:buClr>
                <a:srgbClr val="2DA2BF"/>
              </a:buClr>
            </a:pPr>
            <a:r>
              <a:rPr lang="en-US" altLang="zh-CN" dirty="0"/>
              <a:t>配置文件</a:t>
            </a:r>
          </a:p>
          <a:p>
            <a:pPr marL="274320" lvl="1">
              <a:buClr>
                <a:srgbClr val="2DA2BF"/>
              </a:buClr>
            </a:pPr>
            <a:r>
              <a:rPr lang="en-US" altLang="zh-CN" dirty="0"/>
              <a:t>JS</a:t>
            </a:r>
            <a:r>
              <a:rPr lang="zh-CN" altLang="en-US" dirty="0"/>
              <a:t>执行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-15289" r="-15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768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webpack</a:t>
            </a:r>
            <a:r>
              <a:rPr lang="en-US" altLang="zh-CN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-</a:t>
            </a:r>
            <a:r>
              <a:rPr lang="en-US" altLang="zh-CN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dev</a:t>
            </a:r>
            <a:r>
              <a:rPr lang="en-US" altLang="zh-CN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-server</a:t>
            </a:r>
            <a:r>
              <a:rPr lang="zh-CN" altLang="en-US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安装</a:t>
            </a: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0" lvl="1" indent="0" algn="l">
              <a:spcBef>
                <a:spcPts val="550"/>
              </a:spcBef>
              <a:buClr>
                <a:srgbClr val="2DA2BF"/>
              </a:buClr>
              <a:buSzPct val="70000"/>
              <a:buNone/>
            </a:pP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 smtClean="0">
                <a:latin typeface="Tw Cen MT"/>
              </a:rPr>
              <a:t>安装 </a:t>
            </a:r>
            <a:r>
              <a:rPr lang="en-US" dirty="0" err="1" smtClean="0">
                <a:latin typeface="Tw Cen MT"/>
              </a:rPr>
              <a:t>webpack</a:t>
            </a:r>
            <a:r>
              <a:rPr lang="en-US" dirty="0" smtClean="0">
                <a:latin typeface="Tw Cen MT"/>
              </a:rPr>
              <a:t>-</a:t>
            </a:r>
            <a:r>
              <a:rPr lang="en-US" dirty="0" err="1" smtClean="0">
                <a:latin typeface="Tw Cen MT"/>
              </a:rPr>
              <a:t>dev</a:t>
            </a:r>
            <a:r>
              <a:rPr lang="en-US" dirty="0" smtClean="0">
                <a:latin typeface="Tw Cen MT"/>
              </a:rPr>
              <a:t>-server（</a:t>
            </a:r>
            <a:r>
              <a:rPr lang="zh-CN" altLang="en-US" dirty="0" smtClean="0">
                <a:latin typeface="Tw Cen MT"/>
              </a:rPr>
              <a:t> </a:t>
            </a:r>
            <a:r>
              <a:rPr lang="en-US" dirty="0" err="1" smtClean="0">
                <a:latin typeface="Tw Cen MT"/>
              </a:rPr>
              <a:t>npm</a:t>
            </a:r>
            <a:r>
              <a:rPr lang="zh-CN" altLang="en-US" dirty="0" smtClean="0">
                <a:latin typeface="Tw Cen MT"/>
              </a:rPr>
              <a:t> </a:t>
            </a:r>
            <a:r>
              <a:rPr lang="en-US" dirty="0" smtClean="0">
                <a:latin typeface="Tw Cen MT"/>
              </a:rPr>
              <a:t>包）</a:t>
            </a:r>
            <a:endParaRPr lang="en-US" sz="2600" b="0" i="0" dirty="0">
              <a:solidFill>
                <a:schemeClr val="tx1"/>
              </a:solidFill>
              <a:latin typeface="Tw Cen MT"/>
              <a:ea typeface="+mn-ea"/>
              <a:cs typeface="+mn-cs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-15289" r="-15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694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webpack</a:t>
            </a:r>
            <a:r>
              <a:rPr lang="en-US" altLang="zh-CN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-</a:t>
            </a:r>
            <a:r>
              <a:rPr lang="en-US" altLang="zh-CN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dev</a:t>
            </a:r>
            <a:r>
              <a:rPr lang="en-US" altLang="zh-CN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-server</a:t>
            </a:r>
            <a:r>
              <a:rPr lang="zh-CN" altLang="en-US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使用</a:t>
            </a: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 smtClean="0">
                <a:latin typeface="Tw Cen MT"/>
              </a:rPr>
              <a:t>命令行</a:t>
            </a:r>
            <a:r>
              <a:rPr lang="zh-CN" altLang="en-US" dirty="0" smtClean="0">
                <a:latin typeface="Tw Cen MT"/>
              </a:rPr>
              <a:t>执行</a:t>
            </a: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 smtClean="0">
                <a:latin typeface="Tw Cen MT"/>
              </a:rPr>
              <a:t>配置文件</a:t>
            </a: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 smtClean="0">
                <a:latin typeface="Tw Cen MT"/>
              </a:rPr>
              <a:t>JS</a:t>
            </a:r>
            <a:r>
              <a:rPr lang="zh-CN" altLang="en-US" dirty="0" smtClean="0">
                <a:latin typeface="Tw Cen MT"/>
              </a:rPr>
              <a:t>执行</a:t>
            </a:r>
            <a:endParaRPr lang="en-US" sz="2600" b="0" i="0" dirty="0">
              <a:solidFill>
                <a:schemeClr val="tx1"/>
              </a:solidFill>
              <a:latin typeface="Tw Cen MT"/>
              <a:ea typeface="+mn-ea"/>
              <a:cs typeface="+mn-cs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-15289" r="-15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429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Webpack</a:t>
            </a:r>
            <a:r>
              <a:rPr lang="en-US" altLang="zh-CN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 </a:t>
            </a:r>
            <a:r>
              <a:rPr lang="zh-CN" altLang="en-US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核心概念</a:t>
            </a: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zh-CN" dirty="0" smtClean="0">
                <a:latin typeface="Tw Cen MT"/>
              </a:rPr>
              <a:t>Entry</a:t>
            </a:r>
          </a:p>
          <a:p>
            <a:pPr marL="274320" lvl="1">
              <a:buClr>
                <a:srgbClr val="2DA2BF"/>
              </a:buClr>
            </a:pPr>
            <a:r>
              <a:rPr lang="en-US" altLang="zh-CN" dirty="0" smtClean="0"/>
              <a:t>Output</a:t>
            </a: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 smtClean="0">
                <a:latin typeface="Tw Cen MT"/>
              </a:rPr>
              <a:t>Modules loaders</a:t>
            </a: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 smtClean="0">
                <a:latin typeface="Tw Cen MT"/>
              </a:rPr>
              <a:t>Plugins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-15289" r="-15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840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l"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Webpack</a:t>
            </a:r>
            <a:r>
              <a:rPr lang="en-US" altLang="en-US" dirty="0">
                <a:solidFill>
                  <a:srgbClr val="464646"/>
                </a:solidFill>
                <a:latin typeface="Hei"/>
                <a:ea typeface="Hei"/>
                <a:cs typeface="Hei"/>
              </a:rPr>
              <a:t> </a:t>
            </a:r>
            <a:r>
              <a:rPr lang="en-US" altLang="en-US" dirty="0" err="1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css</a:t>
            </a:r>
            <a:r>
              <a:rPr lang="en-US" altLang="en-US" dirty="0" smtClean="0">
                <a:solidFill>
                  <a:srgbClr val="464646"/>
                </a:solidFill>
                <a:latin typeface="Hei"/>
                <a:ea typeface="Hei"/>
                <a:cs typeface="Hei"/>
              </a:rPr>
              <a:t> 处理</a:t>
            </a:r>
            <a:endParaRPr lang="en-US" sz="4200" b="0" i="0" dirty="0">
              <a:solidFill>
                <a:srgbClr val="46464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886200" cy="3200400"/>
          </a:xfrm>
        </p:spPr>
        <p:txBody>
          <a:bodyPr anchor="ctr"/>
          <a:lstStyle>
            <a:extLst/>
          </a:lstStyle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altLang="zh-CN" dirty="0" err="1" smtClean="0">
                <a:latin typeface="Tw Cen MT"/>
              </a:rPr>
              <a:t>css</a:t>
            </a:r>
            <a:r>
              <a:rPr lang="en-US" altLang="zh-CN" dirty="0" smtClean="0">
                <a:latin typeface="Tw Cen MT"/>
              </a:rPr>
              <a:t>-loader</a:t>
            </a:r>
          </a:p>
          <a:p>
            <a:pPr marL="274320" lvl="1">
              <a:buClr>
                <a:srgbClr val="2DA2BF"/>
              </a:buClr>
            </a:pPr>
            <a:r>
              <a:rPr lang="en-US" dirty="0"/>
              <a:t>s</a:t>
            </a:r>
            <a:r>
              <a:rPr lang="en-US" dirty="0" smtClean="0"/>
              <a:t>tyle-loader</a:t>
            </a:r>
            <a:endParaRPr lang="en-US" dirty="0" smtClean="0">
              <a:latin typeface="Tw Cen MT"/>
            </a:endParaRP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 smtClean="0">
                <a:latin typeface="Tw Cen MT"/>
              </a:rPr>
              <a:t>less-loader</a:t>
            </a:r>
          </a:p>
          <a:p>
            <a:pPr marL="274320" lvl="1" indent="-274320" algn="l">
              <a:spcBef>
                <a:spcPts val="550"/>
              </a:spcBef>
              <a:buClr>
                <a:srgbClr val="2DA2BF"/>
              </a:buClr>
              <a:buSzPct val="70000"/>
              <a:buFont typeface="Wingdings 2"/>
              <a:buChar char=""/>
            </a:pPr>
            <a:r>
              <a:rPr lang="en-US" dirty="0">
                <a:latin typeface="Tw Cen MT"/>
              </a:rPr>
              <a:t>e</a:t>
            </a:r>
            <a:r>
              <a:rPr lang="en-US" dirty="0" smtClean="0">
                <a:latin typeface="Tw Cen MT"/>
              </a:rPr>
              <a:t>xtract-text-plugin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-15289" r="-15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4062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宽屏演示文稿.potx</Template>
  <TotalTime>0</TotalTime>
  <Words>1070</Words>
  <Application>Microsoft Macintosh PowerPoint</Application>
  <PresentationFormat>全屏显示(16:9)</PresentationFormat>
  <Paragraphs>149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宽屏演示文稿</vt:lpstr>
      <vt:lpstr>深入理解 webpack 系列（一）</vt:lpstr>
      <vt:lpstr>原始的web开发</vt:lpstr>
      <vt:lpstr>现代的web开发 </vt:lpstr>
      <vt:lpstr>webpack安装</vt:lpstr>
      <vt:lpstr>webpack使用</vt:lpstr>
      <vt:lpstr>webpack-dev-server安装</vt:lpstr>
      <vt:lpstr>webpack-dev-server使用</vt:lpstr>
      <vt:lpstr>Webpack 核心概念</vt:lpstr>
      <vt:lpstr>Webpack css 处理</vt:lpstr>
      <vt:lpstr>Webpack es6 处理</vt:lpstr>
      <vt:lpstr>Webpack 图片 处理</vt:lpstr>
      <vt:lpstr>Webpack 生成 html</vt:lpstr>
      <vt:lpstr>PowerPoint 演示文稿</vt:lpstr>
      <vt:lpstr>宽屏图形</vt:lpstr>
      <vt:lpstr>宽屏图片</vt:lpstr>
      <vt:lpstr>创建16:9 格式的演示文稿</vt:lpstr>
      <vt:lpstr>幻灯片放映提示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2018-01-15T03:53:57Z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