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573eb6a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573eb6a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573eb6aa6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573eb6aa6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573eb6aa6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573eb6aa6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59d77111a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59d77111a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73eb6aa6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73eb6aa6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573eb6aa6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573eb6aa6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573eb6aa6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573eb6aa6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573eb6aa6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573eb6aa6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573eb6aa6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573eb6aa6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573eb6aa6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573eb6aa6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573eb6aa6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573eb6aa6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573eb6a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573eb6a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573eb6aa6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573eb6aa6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573eb6aa6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573eb6aa6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573eb6aa6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573eb6aa6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573eb6aa6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573eb6aa6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573eb6aa6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573eb6aa6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tentar dar git status fora do repositório clonado. Mostrar o comando ls -la, mostrar a pasta .git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seu melhor amigo é o git status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importante pra garantir que você esta agindo do jeito que realmente quer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ele não altera nada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573eb6aa6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573eb6aa6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573eb6aa6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573eb6aa6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Staging Area é uma camada a mais de salvar. O que estou colocando ali provavelmente vai virar uma versão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573eb6aa6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573eb6aa6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mensagem deve ser padrão e bem descritiva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escreva como se estiver escrevendo para outra pessoa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cobrado em processos seletivos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573eb6aa6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573eb6aa6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d74fd2da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d74fd2da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573eb6aa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573eb6aa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73eb6aa6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73eb6aa6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573eb6aa6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573eb6aa6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573eb6aa6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573eb6aa6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Um commit é representado por uma bolinha. Um conjunto de commits é chamado de árvore do git.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branch faz uma copia da master NAQUELE MOMENTO ATUAL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atualizou a branch não atualiza a master automaticaemtne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atualizar a master não modifica a branch atual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 git é uma ferramente com muitos detalhes e é bom que cada um compartilhe sua duvida pra gente se ajudar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573eb6aa6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573eb6aa6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Um commit é representado por uma bolinha. Um conjunto de commits é chamado de árvore do git. 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573eb6aa6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573eb6aa6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Um commit é representado por uma bolinha. Um conjunto de commits é chamado de árvore do git. 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573eb6aa6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573eb6aa6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Um commit é representado por uma bolinha. Um conjunto de commits é chamado de árvore do git. 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573eb6aa6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573eb6aa6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Um commit é representado por uma bolinha. Um conjunto de commits é chamado de árvore do git. 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573eb6aa6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8573eb6aa6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573eb6aa6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573eb6aa6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573eb6aa6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573eb6aa6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se você estiver dentro da branch, é só dar um push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573eb6aa6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573eb6aa6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8573eb6aa6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8573eb6aa6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se você estiver dentro da branch, é só dar um push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as branchs podem estar atualizadas ou desatualizadas =&gt; o pull atualiza a branch, o </a:t>
            </a:r>
            <a:r>
              <a:rPr lang="pt-BR">
                <a:solidFill>
                  <a:schemeClr val="dk1"/>
                </a:solidFill>
              </a:rPr>
              <a:t>push </a:t>
            </a:r>
            <a:r>
              <a:rPr lang="pt-BR">
                <a:solidFill>
                  <a:schemeClr val="dk1"/>
                </a:solidFill>
              </a:rPr>
              <a:t>atualiza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573eb6aa6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8573eb6aa6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573eb6aa6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573eb6aa6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se você estiver dentro da branch, é só dar um push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573eb6aa6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573eb6aa6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se você estiver dentro da branch, é só dar um push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8573eb6aa6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8573eb6aa6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se você estiver dentro da branch, é só dar um push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8573eb6aa6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8573eb6aa6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573eb6aa6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573eb6aa6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573eb6aa6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8573eb6aa6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8573eb6aa6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8573eb6aa6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573eb6aa6_0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8573eb6aa6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573eb6aa6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573eb6aa6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573eb6aa6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573eb6aa6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573eb6aa6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573eb6aa6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8573eb6aa6_0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8573eb6aa6_0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8573eb6aa6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8573eb6aa6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573eb6aa6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573eb6aa6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573eb6aa6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573eb6aa6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573eb6aa6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573eb6aa6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573eb6aa6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573eb6aa6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5" y="3431550"/>
            <a:ext cx="7324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535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311650" y="722750"/>
            <a:ext cx="7324500" cy="26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E7E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880775" y="-6300"/>
            <a:ext cx="1270500" cy="514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348725" y="3499050"/>
            <a:ext cx="2334600" cy="3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800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EAEEF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8516750" y="675"/>
            <a:ext cx="62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8152150" y="4102325"/>
            <a:ext cx="1356500" cy="2283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1"/>
          <p:cNvSpPr txBox="1"/>
          <p:nvPr>
            <p:ph idx="1" type="subTitle"/>
          </p:nvPr>
        </p:nvSpPr>
        <p:spPr>
          <a:xfrm>
            <a:off x="311700" y="1256050"/>
            <a:ext cx="38772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535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46535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2" type="subTitle"/>
          </p:nvPr>
        </p:nvSpPr>
        <p:spPr>
          <a:xfrm>
            <a:off x="4266850" y="1256050"/>
            <a:ext cx="38772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535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+ image">
  <p:cSld name="TITLE_AND_TWO_COLUMNS_1">
    <p:bg>
      <p:bgPr>
        <a:solidFill>
          <a:srgbClr val="EAEEF0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/>
          <p:nvPr/>
        </p:nvSpPr>
        <p:spPr>
          <a:xfrm>
            <a:off x="8516750" y="675"/>
            <a:ext cx="62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2"/>
          <p:cNvSpPr txBox="1"/>
          <p:nvPr>
            <p:ph idx="1" type="subTitle"/>
          </p:nvPr>
        </p:nvSpPr>
        <p:spPr>
          <a:xfrm>
            <a:off x="311700" y="1256050"/>
            <a:ext cx="38772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535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46535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76" name="Google Shape;7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8152150" y="4102325"/>
            <a:ext cx="1356500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EAEEF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8516750" y="675"/>
            <a:ext cx="62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46535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81" name="Google Shape;8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8152150" y="4102325"/>
            <a:ext cx="1356500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EAEEF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8516750" y="675"/>
            <a:ext cx="62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535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46535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87" name="Google Shape;8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8152150" y="4102325"/>
            <a:ext cx="1356500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0" y="-6300"/>
            <a:ext cx="2582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72875" y="4685050"/>
            <a:ext cx="1356499" cy="2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25" y="1501125"/>
            <a:ext cx="1940250" cy="19402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46535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29383" y="4580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MAIN_POINT_1">
    <p:bg>
      <p:bgPr>
        <a:solidFill>
          <a:srgbClr val="F8E3B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0" y="-6300"/>
            <a:ext cx="2582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225" y="1501125"/>
            <a:ext cx="1940250" cy="19402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46535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8725" y="4685050"/>
            <a:ext cx="1356499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3">
  <p:cSld name="MAIN_POINT_1_1">
    <p:bg>
      <p:bgPr>
        <a:solidFill>
          <a:srgbClr val="EAEEF0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-6300"/>
            <a:ext cx="2582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225" y="1501125"/>
            <a:ext cx="1940250" cy="194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46535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8725" y="4685050"/>
            <a:ext cx="1356499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use">
  <p:cSld name="MAIN_POINT_1_1_1">
    <p:bg>
      <p:bgPr>
        <a:solidFill>
          <a:srgbClr val="EAEEF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0" y="-6300"/>
            <a:ext cx="2582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0125" y="1800525"/>
            <a:ext cx="1542450" cy="15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46535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8725" y="4685050"/>
            <a:ext cx="1356499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483100" y="419300"/>
            <a:ext cx="3727800" cy="30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E7E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" type="subTitle"/>
          </p:nvPr>
        </p:nvSpPr>
        <p:spPr>
          <a:xfrm>
            <a:off x="483100" y="3517450"/>
            <a:ext cx="37278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535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2" type="subTitle"/>
          </p:nvPr>
        </p:nvSpPr>
        <p:spPr>
          <a:xfrm>
            <a:off x="4919400" y="431150"/>
            <a:ext cx="3975900" cy="40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535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114" name="Google Shape;11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38725" y="4685050"/>
            <a:ext cx="1356499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F8E3B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hasCustomPrompt="1" type="title"/>
          </p:nvPr>
        </p:nvSpPr>
        <p:spPr>
          <a:xfrm>
            <a:off x="413600" y="1589875"/>
            <a:ext cx="3737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9B24E"/>
              </a:buClr>
              <a:buSzPts val="12000"/>
              <a:buNone/>
              <a:defRPr b="1" sz="12000">
                <a:solidFill>
                  <a:srgbClr val="F9B24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" name="Google Shape;117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4919400" y="431150"/>
            <a:ext cx="3975900" cy="40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535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119" name="Google Shape;11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38725" y="4685050"/>
            <a:ext cx="1356499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ULA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7880775" y="-6300"/>
            <a:ext cx="1270500" cy="514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348725" y="3499050"/>
            <a:ext cx="2334600" cy="3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800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311705" y="3883050"/>
            <a:ext cx="7324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535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311650" y="1174250"/>
            <a:ext cx="7324500" cy="26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E7E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2" type="subTitle"/>
          </p:nvPr>
        </p:nvSpPr>
        <p:spPr>
          <a:xfrm>
            <a:off x="311705" y="613975"/>
            <a:ext cx="7324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0775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1">
    <p:bg>
      <p:bgPr>
        <a:solidFill>
          <a:srgbClr val="F8E3B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0775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3">
  <p:cSld name="BLANK_1_1">
    <p:bg>
      <p:bgPr>
        <a:solidFill>
          <a:srgbClr val="EAEEF0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0775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">
    <p:bg>
      <p:bgPr>
        <a:solidFill>
          <a:srgbClr val="EAEEF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/>
        </p:nvSpPr>
        <p:spPr>
          <a:xfrm>
            <a:off x="1043800" y="2766550"/>
            <a:ext cx="55242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Obrigado!</a:t>
            </a:r>
            <a:endParaRPr sz="3000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6000" y="1712100"/>
            <a:ext cx="3991999" cy="11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>
            <p:ph type="title"/>
          </p:nvPr>
        </p:nvSpPr>
        <p:spPr>
          <a:xfrm>
            <a:off x="483100" y="419300"/>
            <a:ext cx="3727800" cy="30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E7E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483100" y="3517450"/>
            <a:ext cx="37278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535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2" type="subTitle"/>
          </p:nvPr>
        </p:nvSpPr>
        <p:spPr>
          <a:xfrm>
            <a:off x="4919400" y="431150"/>
            <a:ext cx="3975900" cy="40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535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38725" y="4685050"/>
            <a:ext cx="1356499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bg>
      <p:bgPr>
        <a:solidFill>
          <a:srgbClr val="EAEEF0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7" name="Google Shape;137;p26"/>
          <p:cNvSpPr/>
          <p:nvPr/>
        </p:nvSpPr>
        <p:spPr>
          <a:xfrm>
            <a:off x="8516750" y="675"/>
            <a:ext cx="62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535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46535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0" name="Google Shape;14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8152150" y="4102325"/>
            <a:ext cx="1356500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3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4">
  <p:cSld name="TITLE_AND_BODY_4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E7E02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7880775" y="-6300"/>
            <a:ext cx="1270500" cy="516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348725" y="3499050"/>
            <a:ext cx="2334600" cy="3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800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46535B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880775" y="-6300"/>
            <a:ext cx="1270500" cy="516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348725" y="3499050"/>
            <a:ext cx="2334600" cy="3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800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solidFill>
          <a:srgbClr val="A8BBC6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7880775" y="-6300"/>
            <a:ext cx="1270500" cy="517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348725" y="3499050"/>
            <a:ext cx="2334600" cy="3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800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bg>
      <p:bgPr>
        <a:solidFill>
          <a:srgbClr val="F9B24E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7880775" y="0"/>
            <a:ext cx="1270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348725" y="3499050"/>
            <a:ext cx="2334600" cy="3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800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6300"/>
            <a:ext cx="1270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532050" y="3499050"/>
            <a:ext cx="2334600" cy="3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0775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1828275" y="3510875"/>
            <a:ext cx="6957000" cy="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535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type="title"/>
          </p:nvPr>
        </p:nvSpPr>
        <p:spPr>
          <a:xfrm>
            <a:off x="1828225" y="392875"/>
            <a:ext cx="6957000" cy="30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E7E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2">
    <p:bg>
      <p:bgPr>
        <a:solidFill>
          <a:srgbClr val="EAEEF0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0" y="-6300"/>
            <a:ext cx="1270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532050" y="3499050"/>
            <a:ext cx="2334600" cy="3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1828275" y="3510875"/>
            <a:ext cx="6957000" cy="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535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1828225" y="392875"/>
            <a:ext cx="6957000" cy="30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A8BBC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59" name="Google Shape;5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0775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bg>
      <p:bgPr>
        <a:solidFill>
          <a:srgbClr val="F8E3B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0" y="-6300"/>
            <a:ext cx="1270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532050" y="3499050"/>
            <a:ext cx="2334600" cy="3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0"/>
          <p:cNvSpPr txBox="1"/>
          <p:nvPr>
            <p:ph idx="1" type="subTitle"/>
          </p:nvPr>
        </p:nvSpPr>
        <p:spPr>
          <a:xfrm>
            <a:off x="1828275" y="3510875"/>
            <a:ext cx="6957000" cy="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535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type="title"/>
          </p:nvPr>
        </p:nvSpPr>
        <p:spPr>
          <a:xfrm>
            <a:off x="1828225" y="392875"/>
            <a:ext cx="6957000" cy="30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9B24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65" name="Google Shape;6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0775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8E1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2800"/>
              <a:buFont typeface="Montserrat"/>
              <a:buNone/>
              <a:defRPr sz="2800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Char char="●"/>
              <a:defRPr sz="1800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○"/>
              <a:defRPr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■"/>
              <a:defRPr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●"/>
              <a:defRPr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○"/>
              <a:defRPr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■"/>
              <a:defRPr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●"/>
              <a:defRPr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○"/>
              <a:defRPr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23B3F"/>
              </a:buClr>
              <a:buSzPts val="1400"/>
              <a:buFont typeface="Montserrat"/>
              <a:buChar char="■"/>
              <a:defRPr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650" y="1174250"/>
            <a:ext cx="7324500" cy="26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/>
          </a:p>
        </p:txBody>
      </p:sp>
      <p:sp>
        <p:nvSpPr>
          <p:cNvPr id="162" name="Google Shape;162;p31"/>
          <p:cNvSpPr txBox="1"/>
          <p:nvPr>
            <p:ph idx="2" type="subTitle"/>
          </p:nvPr>
        </p:nvSpPr>
        <p:spPr>
          <a:xfrm>
            <a:off x="311705" y="613975"/>
            <a:ext cx="7324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lt1"/>
                </a:solidFill>
              </a:rPr>
              <a:t>Semana 1 - Aula 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Este problema de versionamento é algo que já preocupava a comunidade científica (em especial, desenvolvedora(e)s) há bastante tempo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Um dos primeiros sistemas a surgir foi o </a:t>
            </a:r>
            <a:r>
              <a:rPr b="1" lang="pt-BR" sz="2200"/>
              <a:t>bitkeeper</a:t>
            </a:r>
            <a:endParaRPr b="1"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Mas o bitkeeper não era bom, e isso ficou evidente quando um dev começou a fazer um dos projetos open-source mais famosos da história...</a:t>
            </a:r>
            <a:endParaRPr sz="2200"/>
          </a:p>
        </p:txBody>
      </p:sp>
      <p:sp>
        <p:nvSpPr>
          <p:cNvPr id="214" name="Google Shape;214;p40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E7E02"/>
                </a:solidFill>
              </a:rPr>
              <a:t>Um pouco de história 📺</a:t>
            </a:r>
            <a:endParaRPr>
              <a:solidFill>
                <a:srgbClr val="FE7E0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Em 1991, </a:t>
            </a:r>
            <a:r>
              <a:rPr b="1" lang="pt-BR" sz="2200"/>
              <a:t>Linus Torvalds </a:t>
            </a:r>
            <a:r>
              <a:rPr lang="pt-BR" sz="2200"/>
              <a:t>começou a elaborar o sistema operacional </a:t>
            </a:r>
            <a:r>
              <a:rPr b="1" lang="pt-BR" sz="2200"/>
              <a:t>Linux</a:t>
            </a:r>
            <a:endParaRPr b="1"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A princípio, ele só </a:t>
            </a:r>
            <a:r>
              <a:rPr b="1" lang="pt-BR" sz="2200"/>
              <a:t>queria testar</a:t>
            </a:r>
            <a:r>
              <a:rPr lang="pt-BR" sz="2200"/>
              <a:t> seus conhecimentos de programação e criar o seu </a:t>
            </a:r>
            <a:r>
              <a:rPr b="1" lang="pt-BR" sz="2200"/>
              <a:t>próprio sistema operacional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Segundo Linus, seria "algo simples"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220" name="Google Shape;220;p41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E7E02"/>
                </a:solidFill>
              </a:rPr>
              <a:t>Um pouco de história 📺</a:t>
            </a:r>
            <a:endParaRPr>
              <a:solidFill>
                <a:srgbClr val="FE7E0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idx="1" type="body"/>
          </p:nvPr>
        </p:nvSpPr>
        <p:spPr>
          <a:xfrm>
            <a:off x="311700" y="224875"/>
            <a:ext cx="8520600" cy="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Um pouco de história 📺</a:t>
            </a:r>
            <a:endParaRPr sz="3000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42"/>
          <p:cNvSpPr txBox="1"/>
          <p:nvPr/>
        </p:nvSpPr>
        <p:spPr>
          <a:xfrm>
            <a:off x="318450" y="1671750"/>
            <a:ext cx="8507100" cy="20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4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Estou fazendo um sistema operacional (livre - apenas como um hobby, não será algo grande e profissional como o GNU) [...]  </a:t>
            </a:r>
            <a:endParaRPr i="1" sz="1200">
              <a:solidFill>
                <a:schemeClr val="dk1"/>
              </a:solidFill>
              <a:highlight>
                <a:srgbClr val="FE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42"/>
          <p:cNvSpPr txBox="1"/>
          <p:nvPr/>
        </p:nvSpPr>
        <p:spPr>
          <a:xfrm>
            <a:off x="371250" y="3758250"/>
            <a:ext cx="8414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Mensagem enviada por Linus para divulgar seu projeto</a:t>
            </a:r>
            <a:endParaRPr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8" name="Google Shape;2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4550" y="3340475"/>
            <a:ext cx="1677899" cy="167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O resultado é que o Linux se tornou o SO mais utilizado por desenvolvedora(e)s no mundo;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Com o tempo, o projeto foi crescendo e se tornando cada vez mais importante;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Por ser um projeto </a:t>
            </a:r>
            <a:r>
              <a:rPr b="1" i="1" lang="pt-BR" sz="2200"/>
              <a:t>open-source</a:t>
            </a:r>
            <a:r>
              <a:rPr lang="pt-BR" sz="2200"/>
              <a:t>, qualquer pessoa poderia </a:t>
            </a:r>
            <a:r>
              <a:rPr b="1" lang="pt-BR" sz="2200"/>
              <a:t>contribuir</a:t>
            </a:r>
            <a:r>
              <a:rPr lang="pt-BR" sz="2200"/>
              <a:t> 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escrevendo código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sugerindo funcionalidades e melhorias</a:t>
            </a:r>
            <a:endParaRPr sz="2200"/>
          </a:p>
        </p:txBody>
      </p:sp>
      <p:sp>
        <p:nvSpPr>
          <p:cNvPr id="234" name="Google Shape;234;p43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E7E02"/>
                </a:solidFill>
              </a:rPr>
              <a:t>Um pouco de história 📺</a:t>
            </a:r>
            <a:endParaRPr>
              <a:solidFill>
                <a:srgbClr val="FE7E0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O </a:t>
            </a:r>
            <a:r>
              <a:rPr b="1" lang="pt-BR" sz="2200"/>
              <a:t>bitkeeper</a:t>
            </a:r>
            <a:r>
              <a:rPr lang="pt-BR" sz="2200"/>
              <a:t> começou a </a:t>
            </a:r>
            <a:r>
              <a:rPr b="1" lang="pt-BR" sz="2200"/>
              <a:t>não</a:t>
            </a:r>
            <a:r>
              <a:rPr lang="pt-BR" sz="2200"/>
              <a:t> ser mais o </a:t>
            </a:r>
            <a:r>
              <a:rPr b="1" lang="pt-BR" sz="2200"/>
              <a:t>suficiente:</a:t>
            </a:r>
            <a:endParaRPr b="1"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Era bastante lento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Virou pago</a:t>
            </a:r>
            <a:endParaRPr sz="2200">
              <a:solidFill>
                <a:srgbClr val="46535B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Com isso, Linus e sua equipe decidiram criar o próprio </a:t>
            </a:r>
            <a:r>
              <a:rPr b="1" i="1" lang="pt-BR" sz="2200"/>
              <a:t>version control software</a:t>
            </a:r>
            <a:r>
              <a:rPr lang="pt-BR" sz="2200"/>
              <a:t> (VCS - software de controle de versão) 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Surge daí o "</a:t>
            </a:r>
            <a:r>
              <a:rPr b="1" lang="pt-BR" sz="2200"/>
              <a:t>git</a:t>
            </a:r>
            <a:r>
              <a:rPr lang="pt-BR" sz="2200"/>
              <a:t>", o software de controle de versão que nenhum(a) dev imagina viver sem...</a:t>
            </a:r>
            <a:endParaRPr sz="2200"/>
          </a:p>
        </p:txBody>
      </p:sp>
      <p:sp>
        <p:nvSpPr>
          <p:cNvPr id="240" name="Google Shape;240;p44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E7E02"/>
                </a:solidFill>
              </a:rPr>
              <a:t>Um pouco de história 📺</a:t>
            </a:r>
            <a:endParaRPr>
              <a:solidFill>
                <a:srgbClr val="FE7E0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vs. GitHub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O </a:t>
            </a:r>
            <a:r>
              <a:rPr b="1" lang="pt-BR" sz="2200"/>
              <a:t>git</a:t>
            </a:r>
            <a:r>
              <a:rPr lang="pt-BR" sz="2200"/>
              <a:t> é a </a:t>
            </a:r>
            <a:r>
              <a:rPr b="1" lang="pt-BR" sz="2200"/>
              <a:t>ferramenta</a:t>
            </a:r>
            <a:r>
              <a:rPr lang="pt-BR" sz="2200"/>
              <a:t> que facilita o gerenciamento e colaboratividade dos projetos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O </a:t>
            </a:r>
            <a:r>
              <a:rPr b="1" lang="pt-BR" sz="2200"/>
              <a:t>Github</a:t>
            </a:r>
            <a:r>
              <a:rPr lang="pt-BR" sz="2200"/>
              <a:t> é um </a:t>
            </a:r>
            <a:r>
              <a:rPr b="1" lang="pt-BR" sz="2200"/>
              <a:t>serviço cloud</a:t>
            </a:r>
            <a:r>
              <a:rPr lang="pt-BR" sz="2200"/>
              <a:t> que permite armazenar os projetos</a:t>
            </a:r>
            <a:endParaRPr sz="2200"/>
          </a:p>
        </p:txBody>
      </p:sp>
      <p:sp>
        <p:nvSpPr>
          <p:cNvPr id="251" name="Google Shape;251;p46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E7E02"/>
                </a:solidFill>
              </a:rPr>
              <a:t>Git vs. </a:t>
            </a:r>
            <a:r>
              <a:rPr lang="pt-BR">
                <a:solidFill>
                  <a:srgbClr val="FE7E02"/>
                </a:solidFill>
              </a:rPr>
              <a:t>GitHub ☁️</a:t>
            </a:r>
            <a:endParaRPr>
              <a:solidFill>
                <a:srgbClr val="FE7E0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7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O projeto que está na nossa máquina chamados de </a:t>
            </a:r>
            <a:r>
              <a:rPr b="1" lang="pt-BR" sz="2200"/>
              <a:t>repo(sitório)</a:t>
            </a:r>
            <a:r>
              <a:rPr lang="pt-BR" sz="2200"/>
              <a:t> </a:t>
            </a:r>
            <a:r>
              <a:rPr b="1" lang="pt-BR" sz="2200"/>
              <a:t>do git</a:t>
            </a:r>
            <a:r>
              <a:rPr lang="pt-BR" sz="2200"/>
              <a:t> </a:t>
            </a:r>
            <a:r>
              <a:rPr b="1" lang="pt-BR" sz="2200"/>
              <a:t>local</a:t>
            </a:r>
            <a:endParaRPr b="1"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O projeto que está no github, chamados de </a:t>
            </a:r>
            <a:r>
              <a:rPr b="1" lang="pt-BR" sz="2200"/>
              <a:t>repo(sitório) do git remoto</a:t>
            </a:r>
            <a:endParaRPr sz="2200"/>
          </a:p>
        </p:txBody>
      </p:sp>
      <p:sp>
        <p:nvSpPr>
          <p:cNvPr id="257" name="Google Shape;257;p47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E7E02"/>
                </a:solidFill>
              </a:rPr>
              <a:t>Github ☁️</a:t>
            </a:r>
            <a:endParaRPr>
              <a:solidFill>
                <a:srgbClr val="FE7E0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7E02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8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FFFFFF"/>
                </a:solidFill>
              </a:rPr>
              <a:t>Pausa para relaxar</a:t>
            </a:r>
            <a:r>
              <a:rPr lang="pt-BR" sz="2400">
                <a:solidFill>
                  <a:srgbClr val="FFFFFF"/>
                </a:solidFill>
              </a:rPr>
              <a:t> 😴</a:t>
            </a:r>
            <a:endParaRPr sz="24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b="1" lang="pt-BR" sz="2000">
                <a:solidFill>
                  <a:schemeClr val="lt1"/>
                </a:solidFill>
              </a:rPr>
              <a:t>PONTOS IMPORTANTES:</a:t>
            </a:r>
            <a:endParaRPr b="1"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○"/>
            </a:pPr>
            <a:r>
              <a:rPr lang="pt-BR" sz="2000">
                <a:solidFill>
                  <a:schemeClr val="lt1"/>
                </a:solidFill>
              </a:rPr>
              <a:t>O </a:t>
            </a:r>
            <a:r>
              <a:rPr b="1" lang="pt-BR" sz="2000">
                <a:solidFill>
                  <a:schemeClr val="lt1"/>
                </a:solidFill>
              </a:rPr>
              <a:t>git</a:t>
            </a:r>
            <a:r>
              <a:rPr lang="pt-BR" sz="2000">
                <a:solidFill>
                  <a:schemeClr val="lt1"/>
                </a:solidFill>
              </a:rPr>
              <a:t> surgiu como uma f</a:t>
            </a:r>
            <a:r>
              <a:rPr b="1" lang="pt-BR" sz="2000">
                <a:solidFill>
                  <a:schemeClr val="lt1"/>
                </a:solidFill>
              </a:rPr>
              <a:t>erramenta</a:t>
            </a:r>
            <a:r>
              <a:rPr lang="pt-BR" sz="2000">
                <a:solidFill>
                  <a:schemeClr val="lt1"/>
                </a:solidFill>
              </a:rPr>
              <a:t> que propõe facilitar o </a:t>
            </a:r>
            <a:r>
              <a:rPr b="1" lang="pt-BR" sz="2000">
                <a:solidFill>
                  <a:schemeClr val="lt1"/>
                </a:solidFill>
              </a:rPr>
              <a:t>versionamento</a:t>
            </a:r>
            <a:r>
              <a:rPr lang="pt-BR" sz="2000">
                <a:solidFill>
                  <a:schemeClr val="lt1"/>
                </a:solidFill>
              </a:rPr>
              <a:t> e a </a:t>
            </a:r>
            <a:r>
              <a:rPr b="1" lang="pt-BR" sz="2000">
                <a:solidFill>
                  <a:schemeClr val="lt1"/>
                </a:solidFill>
              </a:rPr>
              <a:t>colaboração</a:t>
            </a:r>
            <a:r>
              <a:rPr lang="pt-BR" sz="2000">
                <a:solidFill>
                  <a:schemeClr val="lt1"/>
                </a:solidFill>
              </a:rPr>
              <a:t> em qualquer tipo de projeto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○"/>
            </a:pPr>
            <a:r>
              <a:rPr b="1" lang="pt-BR" sz="2000">
                <a:solidFill>
                  <a:schemeClr val="lt1"/>
                </a:solidFill>
              </a:rPr>
              <a:t>Github</a:t>
            </a:r>
            <a:r>
              <a:rPr lang="pt-BR" sz="2000">
                <a:solidFill>
                  <a:schemeClr val="lt1"/>
                </a:solidFill>
              </a:rPr>
              <a:t> é a </a:t>
            </a:r>
            <a:r>
              <a:rPr b="1" lang="pt-BR" sz="2000">
                <a:solidFill>
                  <a:schemeClr val="lt1"/>
                </a:solidFill>
              </a:rPr>
              <a:t>plataforma</a:t>
            </a:r>
            <a:r>
              <a:rPr lang="pt-BR" sz="2000">
                <a:solidFill>
                  <a:schemeClr val="lt1"/>
                </a:solidFill>
              </a:rPr>
              <a:t> que guarda os repositórios na </a:t>
            </a:r>
            <a:r>
              <a:rPr b="1" lang="pt-BR" sz="2000">
                <a:solidFill>
                  <a:schemeClr val="lt1"/>
                </a:solidFill>
              </a:rPr>
              <a:t>nuvem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63" name="Google Shape;263;p48"/>
          <p:cNvSpPr txBox="1"/>
          <p:nvPr>
            <p:ph idx="4294967295" type="body"/>
          </p:nvPr>
        </p:nvSpPr>
        <p:spPr>
          <a:xfrm>
            <a:off x="7954950" y="361675"/>
            <a:ext cx="8772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 min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Começando o repositório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0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Vamos começar </a:t>
            </a:r>
            <a:r>
              <a:rPr b="1" lang="pt-BR" sz="2200"/>
              <a:t>criando um repositório</a:t>
            </a:r>
            <a:r>
              <a:rPr lang="pt-BR" sz="2200"/>
              <a:t> no nosso </a:t>
            </a:r>
            <a:r>
              <a:rPr b="1" lang="pt-BR" sz="2200"/>
              <a:t>GitHub</a:t>
            </a:r>
            <a:endParaRPr sz="2200"/>
          </a:p>
        </p:txBody>
      </p:sp>
      <p:sp>
        <p:nvSpPr>
          <p:cNvPr id="274" name="Google Shape;274;p50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E7E02"/>
                </a:solidFill>
              </a:rPr>
              <a:t>Começando o repositório 🎁</a:t>
            </a:r>
            <a:endParaRPr>
              <a:solidFill>
                <a:srgbClr val="FE7E02"/>
              </a:solidFill>
            </a:endParaRPr>
          </a:p>
        </p:txBody>
      </p:sp>
      <p:pic>
        <p:nvPicPr>
          <p:cNvPr id="275" name="Google Shape;2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714" y="2060950"/>
            <a:ext cx="5224577" cy="300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1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Vamos começar </a:t>
            </a:r>
            <a:r>
              <a:rPr b="1" lang="pt-BR" sz="2200"/>
              <a:t>criando um repositório</a:t>
            </a:r>
            <a:r>
              <a:rPr lang="pt-BR" sz="2200"/>
              <a:t> no nosso </a:t>
            </a:r>
            <a:r>
              <a:rPr b="1" lang="pt-BR" sz="2200"/>
              <a:t>GitHub</a:t>
            </a:r>
            <a:endParaRPr sz="2200"/>
          </a:p>
        </p:txBody>
      </p:sp>
      <p:sp>
        <p:nvSpPr>
          <p:cNvPr id="281" name="Google Shape;281;p51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E7E02"/>
                </a:solidFill>
              </a:rPr>
              <a:t>Começando o repositório 🎁</a:t>
            </a:r>
            <a:endParaRPr>
              <a:solidFill>
                <a:srgbClr val="FE7E02"/>
              </a:solidFill>
            </a:endParaRPr>
          </a:p>
        </p:txBody>
      </p:sp>
      <p:pic>
        <p:nvPicPr>
          <p:cNvPr id="282" name="Google Shape;28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275" y="1854825"/>
            <a:ext cx="3782638" cy="314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400"/>
              <a:buFont typeface="Montserrat"/>
              <a:buChar char="●"/>
            </a:pPr>
            <a:r>
              <a:rPr b="1" lang="pt-BR" sz="2400"/>
              <a:t>git clone link-do-repo</a:t>
            </a:r>
            <a:endParaRPr b="1"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400"/>
              <a:buFont typeface="Montserrat"/>
              <a:buChar char="○"/>
            </a:pPr>
            <a:r>
              <a:rPr lang="pt-BR" sz="2400">
                <a:solidFill>
                  <a:srgbClr val="46535B"/>
                </a:solidFill>
              </a:rPr>
              <a:t>É o comando que </a:t>
            </a:r>
            <a:r>
              <a:rPr lang="pt-BR" sz="2400" u="sng">
                <a:solidFill>
                  <a:srgbClr val="46535B"/>
                </a:solidFill>
              </a:rPr>
              <a:t>clona as informações</a:t>
            </a:r>
            <a:r>
              <a:rPr lang="pt-BR" sz="2400">
                <a:solidFill>
                  <a:srgbClr val="46535B"/>
                </a:solidFill>
              </a:rPr>
              <a:t> do repositório remoto em uma pasta (repositório) na </a:t>
            </a:r>
            <a:r>
              <a:rPr lang="pt-BR" sz="2400" u="sng">
                <a:solidFill>
                  <a:srgbClr val="46535B"/>
                </a:solidFill>
              </a:rPr>
              <a:t>nossa máquina</a:t>
            </a:r>
            <a:endParaRPr sz="2200"/>
          </a:p>
        </p:txBody>
      </p:sp>
      <p:sp>
        <p:nvSpPr>
          <p:cNvPr id="288" name="Google Shape;288;p52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E7E02"/>
                </a:solidFill>
              </a:rPr>
              <a:t>Começando o repositório 🎁</a:t>
            </a:r>
            <a:endParaRPr>
              <a:solidFill>
                <a:srgbClr val="FE7E02"/>
              </a:solidFill>
            </a:endParaRPr>
          </a:p>
        </p:txBody>
      </p:sp>
      <p:pic>
        <p:nvPicPr>
          <p:cNvPr id="289" name="Google Shape;28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913" y="3364851"/>
            <a:ext cx="4862174" cy="135540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52"/>
          <p:cNvSpPr/>
          <p:nvPr/>
        </p:nvSpPr>
        <p:spPr>
          <a:xfrm>
            <a:off x="3109200" y="4154650"/>
            <a:ext cx="3766500" cy="195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3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Salvando localmente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4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git status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Indica o status do repositório</a:t>
            </a:r>
            <a:endParaRPr sz="2200">
              <a:solidFill>
                <a:srgbClr val="46535B"/>
              </a:solidFill>
            </a:endParaRPr>
          </a:p>
          <a:p>
            <a: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■"/>
            </a:pPr>
            <a:r>
              <a:rPr lang="pt-BR" sz="2200">
                <a:solidFill>
                  <a:srgbClr val="46535B"/>
                </a:solidFill>
              </a:rPr>
              <a:t>Arquivos/pastas criados</a:t>
            </a:r>
            <a:endParaRPr sz="2200">
              <a:solidFill>
                <a:srgbClr val="46535B"/>
              </a:solidFill>
            </a:endParaRPr>
          </a:p>
          <a:p>
            <a: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■"/>
            </a:pPr>
            <a:r>
              <a:rPr lang="pt-BR" sz="2200">
                <a:solidFill>
                  <a:srgbClr val="46535B"/>
                </a:solidFill>
              </a:rPr>
              <a:t>Arquivos/pastas modificados</a:t>
            </a:r>
            <a:endParaRPr sz="2200">
              <a:solidFill>
                <a:srgbClr val="46535B"/>
              </a:solidFill>
            </a:endParaRPr>
          </a:p>
          <a:p>
            <a: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■"/>
            </a:pPr>
            <a:r>
              <a:rPr lang="pt-BR" sz="2200">
                <a:solidFill>
                  <a:srgbClr val="46535B"/>
                </a:solidFill>
              </a:rPr>
              <a:t>Arquivos/pastas removidos</a:t>
            </a:r>
            <a:endParaRPr sz="2200"/>
          </a:p>
        </p:txBody>
      </p:sp>
      <p:sp>
        <p:nvSpPr>
          <p:cNvPr id="301" name="Google Shape;301;p54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E7E02"/>
                </a:solidFill>
              </a:rPr>
              <a:t>Salvando localmente 🧩</a:t>
            </a:r>
            <a:endParaRPr>
              <a:solidFill>
                <a:srgbClr val="FE7E0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5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git add nome-do-arquivo</a:t>
            </a:r>
            <a:endParaRPr b="1"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Envia os arquivos modificados,  removidos  e criados para a </a:t>
            </a:r>
            <a:r>
              <a:rPr lang="pt-BR" sz="2200" u="sng">
                <a:solidFill>
                  <a:srgbClr val="46535B"/>
                </a:solidFill>
              </a:rPr>
              <a:t>Staging Area</a:t>
            </a:r>
            <a:r>
              <a:rPr lang="pt-BR" sz="2200">
                <a:solidFill>
                  <a:srgbClr val="46535B"/>
                </a:solidFill>
              </a:rPr>
              <a:t> (que é local)</a:t>
            </a:r>
            <a:endParaRPr sz="2200">
              <a:solidFill>
                <a:srgbClr val="46535B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Também podemos utilizar a opção </a:t>
            </a:r>
            <a:r>
              <a:rPr b="1" lang="pt-BR" sz="2200">
                <a:solidFill>
                  <a:srgbClr val="46535B"/>
                </a:solidFill>
              </a:rPr>
              <a:t>git add --all </a:t>
            </a:r>
            <a:r>
              <a:rPr lang="pt-BR" sz="2200">
                <a:solidFill>
                  <a:srgbClr val="46535B"/>
                </a:solidFill>
              </a:rPr>
              <a:t>para adicionar todos os arquivos;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Ou a opção </a:t>
            </a:r>
            <a:r>
              <a:rPr b="1" lang="pt-BR" sz="2200">
                <a:solidFill>
                  <a:srgbClr val="46535B"/>
                </a:solidFill>
              </a:rPr>
              <a:t>git add .</a:t>
            </a:r>
            <a:r>
              <a:rPr lang="pt-BR" sz="2200">
                <a:solidFill>
                  <a:srgbClr val="46535B"/>
                </a:solidFill>
              </a:rPr>
              <a:t> para adicionar todos os arquivos da pasta onde você se encontra;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307" name="Google Shape;307;p55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E7E02"/>
                </a:solidFill>
              </a:rPr>
              <a:t>Salvando localmente 🧩</a:t>
            </a:r>
            <a:endParaRPr>
              <a:solidFill>
                <a:srgbClr val="FE7E0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6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git add .</a:t>
            </a:r>
            <a:endParaRPr b="1" sz="2200"/>
          </a:p>
        </p:txBody>
      </p:sp>
      <p:sp>
        <p:nvSpPr>
          <p:cNvPr id="313" name="Google Shape;313;p56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E7E02"/>
                </a:solidFill>
              </a:rPr>
              <a:t>Salvando localmente 🧩</a:t>
            </a:r>
            <a:endParaRPr>
              <a:solidFill>
                <a:srgbClr val="FE7E02"/>
              </a:solidFill>
            </a:endParaRPr>
          </a:p>
        </p:txBody>
      </p:sp>
      <p:sp>
        <p:nvSpPr>
          <p:cNvPr id="314" name="Google Shape;314;p56"/>
          <p:cNvSpPr txBox="1"/>
          <p:nvPr/>
        </p:nvSpPr>
        <p:spPr>
          <a:xfrm>
            <a:off x="920454" y="2131950"/>
            <a:ext cx="1462800" cy="879600"/>
          </a:xfrm>
          <a:prstGeom prst="rect">
            <a:avLst/>
          </a:prstGeom>
          <a:noFill/>
          <a:ln cap="flat" cmpd="sng" w="19050">
            <a:solidFill>
              <a:srgbClr val="465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Diretório de trabalho</a:t>
            </a:r>
            <a:endParaRPr b="1" sz="1600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(Pasta)</a:t>
            </a:r>
            <a:endParaRPr b="1" sz="1600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56"/>
          <p:cNvSpPr txBox="1"/>
          <p:nvPr/>
        </p:nvSpPr>
        <p:spPr>
          <a:xfrm>
            <a:off x="3840600" y="2131950"/>
            <a:ext cx="1462800" cy="879600"/>
          </a:xfrm>
          <a:prstGeom prst="rect">
            <a:avLst/>
          </a:prstGeom>
          <a:noFill/>
          <a:ln cap="flat" cmpd="sng" w="19050">
            <a:solidFill>
              <a:srgbClr val="465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Staging</a:t>
            </a:r>
            <a:br>
              <a:rPr b="1" lang="pt-BR" sz="16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pt-BR" sz="16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Area</a:t>
            </a:r>
            <a:endParaRPr b="1" sz="1600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56"/>
          <p:cNvSpPr txBox="1"/>
          <p:nvPr/>
        </p:nvSpPr>
        <p:spPr>
          <a:xfrm>
            <a:off x="6760738" y="2131950"/>
            <a:ext cx="1462800" cy="879600"/>
          </a:xfrm>
          <a:prstGeom prst="rect">
            <a:avLst/>
          </a:prstGeom>
          <a:noFill/>
          <a:ln cap="flat" cmpd="sng" w="19050">
            <a:solidFill>
              <a:srgbClr val="465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Repositório</a:t>
            </a:r>
            <a:endParaRPr b="1" sz="1600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56"/>
          <p:cNvSpPr/>
          <p:nvPr/>
        </p:nvSpPr>
        <p:spPr>
          <a:xfrm>
            <a:off x="2825125" y="2443425"/>
            <a:ext cx="573600" cy="34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6"/>
          <p:cNvSpPr/>
          <p:nvPr/>
        </p:nvSpPr>
        <p:spPr>
          <a:xfrm>
            <a:off x="5745275" y="2443425"/>
            <a:ext cx="573600" cy="34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6"/>
          <p:cNvSpPr/>
          <p:nvPr/>
        </p:nvSpPr>
        <p:spPr>
          <a:xfrm rot="-5400000">
            <a:off x="2899525" y="2096975"/>
            <a:ext cx="424800" cy="2579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65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6"/>
          <p:cNvSpPr/>
          <p:nvPr/>
        </p:nvSpPr>
        <p:spPr>
          <a:xfrm rot="-5400000">
            <a:off x="7279750" y="2420675"/>
            <a:ext cx="424800" cy="1931700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465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6"/>
          <p:cNvSpPr txBox="1"/>
          <p:nvPr/>
        </p:nvSpPr>
        <p:spPr>
          <a:xfrm>
            <a:off x="2111125" y="3679625"/>
            <a:ext cx="2001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"Local"</a:t>
            </a:r>
            <a:br>
              <a:rPr lang="pt-BR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pt-BR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no seu computador</a:t>
            </a:r>
            <a:endParaRPr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56"/>
          <p:cNvSpPr txBox="1"/>
          <p:nvPr/>
        </p:nvSpPr>
        <p:spPr>
          <a:xfrm>
            <a:off x="6491350" y="3679625"/>
            <a:ext cx="2001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"Remoto"</a:t>
            </a:r>
            <a:br>
              <a:rPr lang="pt-BR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pt-BR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no Github</a:t>
            </a:r>
            <a:endParaRPr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7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git commit -m "mensagem"</a:t>
            </a:r>
            <a:endParaRPr b="1"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Demarca uma versão do seu projeto com os arquivos que estiverem na </a:t>
            </a:r>
            <a:r>
              <a:rPr lang="pt-BR" sz="2200" u="sng">
                <a:solidFill>
                  <a:srgbClr val="46535B"/>
                </a:solidFill>
              </a:rPr>
              <a:t>Staging Area</a:t>
            </a:r>
            <a:endParaRPr sz="2200" u="sng">
              <a:solidFill>
                <a:srgbClr val="46535B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A mensagem deve explicar as modificações, criações e deleções feitas</a:t>
            </a:r>
            <a:endParaRPr b="1" sz="2200"/>
          </a:p>
        </p:txBody>
      </p:sp>
      <p:sp>
        <p:nvSpPr>
          <p:cNvPr id="328" name="Google Shape;328;p57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E7E02"/>
                </a:solidFill>
              </a:rPr>
              <a:t>Salvando localmente 🧩</a:t>
            </a:r>
            <a:endParaRPr>
              <a:solidFill>
                <a:srgbClr val="FE7E0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8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git commit -m "mensagem"</a:t>
            </a:r>
            <a:endParaRPr b="1"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 u="sng">
                <a:solidFill>
                  <a:srgbClr val="46535B"/>
                </a:solidFill>
              </a:rPr>
              <a:t>Importante</a:t>
            </a:r>
            <a:r>
              <a:rPr lang="pt-BR" sz="2200">
                <a:solidFill>
                  <a:srgbClr val="46535B"/>
                </a:solidFill>
              </a:rPr>
              <a:t>:</a:t>
            </a:r>
            <a:endParaRPr sz="2200">
              <a:solidFill>
                <a:srgbClr val="46535B"/>
              </a:solidFill>
            </a:endParaRPr>
          </a:p>
          <a:p>
            <a: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■"/>
            </a:pPr>
            <a:r>
              <a:rPr lang="pt-BR" sz="2200">
                <a:solidFill>
                  <a:srgbClr val="46535B"/>
                </a:solidFill>
              </a:rPr>
              <a:t>Não esquecer do </a:t>
            </a:r>
            <a:r>
              <a:rPr lang="pt-BR" sz="2200" u="sng">
                <a:solidFill>
                  <a:srgbClr val="46535B"/>
                </a:solidFill>
              </a:rPr>
              <a:t>-m</a:t>
            </a:r>
            <a:endParaRPr b="1" sz="2200">
              <a:solidFill>
                <a:srgbClr val="46535B"/>
              </a:solidFill>
            </a:endParaRPr>
          </a:p>
          <a:p>
            <a:pPr indent="-3683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46535B"/>
                </a:solidFill>
              </a:rPr>
              <a:t>Caso esqueça</a:t>
            </a:r>
            <a:r>
              <a:rPr lang="pt-BR" sz="2200">
                <a:solidFill>
                  <a:srgbClr val="46535B"/>
                </a:solidFill>
              </a:rPr>
              <a:t>, você vai entrar em uma parte do terminal, que, para sair, você deve digitar: </a:t>
            </a:r>
            <a:r>
              <a:rPr b="1" lang="pt-BR" sz="2200">
                <a:solidFill>
                  <a:srgbClr val="46535B"/>
                </a:solidFill>
              </a:rPr>
              <a:t>esc esc -q</a:t>
            </a:r>
            <a:endParaRPr b="1" sz="2200">
              <a:solidFill>
                <a:srgbClr val="46535B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■"/>
            </a:pPr>
            <a:r>
              <a:rPr lang="pt-BR" sz="2200">
                <a:solidFill>
                  <a:srgbClr val="46535B"/>
                </a:solidFill>
              </a:rPr>
              <a:t>Não esquecer das </a:t>
            </a:r>
            <a:r>
              <a:rPr lang="pt-BR" sz="2200" u="sng">
                <a:solidFill>
                  <a:srgbClr val="46535B"/>
                </a:solidFill>
              </a:rPr>
              <a:t>aspas</a:t>
            </a:r>
            <a:r>
              <a:rPr lang="pt-BR" sz="2200">
                <a:solidFill>
                  <a:srgbClr val="46535B"/>
                </a:solidFill>
              </a:rPr>
              <a:t> (")</a:t>
            </a:r>
            <a:endParaRPr b="1" sz="2200"/>
          </a:p>
        </p:txBody>
      </p:sp>
      <p:sp>
        <p:nvSpPr>
          <p:cNvPr id="334" name="Google Shape;334;p58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E7E02"/>
                </a:solidFill>
              </a:rPr>
              <a:t>Salvando localmente 🧩</a:t>
            </a:r>
            <a:endParaRPr>
              <a:solidFill>
                <a:srgbClr val="FE7E0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9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git commit -m "mensagem"</a:t>
            </a:r>
            <a:endParaRPr b="1"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 u="sng">
                <a:solidFill>
                  <a:srgbClr val="46535B"/>
                </a:solidFill>
              </a:rPr>
              <a:t>REPETINDO PQ É MTO IMPORTANTE</a:t>
            </a:r>
            <a:r>
              <a:rPr lang="pt-BR" sz="2200">
                <a:solidFill>
                  <a:srgbClr val="46535B"/>
                </a:solidFill>
              </a:rPr>
              <a:t>:</a:t>
            </a:r>
            <a:endParaRPr sz="2200">
              <a:solidFill>
                <a:srgbClr val="46535B"/>
              </a:solidFill>
            </a:endParaRPr>
          </a:p>
          <a:p>
            <a: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■"/>
            </a:pPr>
            <a:r>
              <a:rPr lang="pt-BR" sz="2200">
                <a:solidFill>
                  <a:srgbClr val="46535B"/>
                </a:solidFill>
              </a:rPr>
              <a:t>Não esquecer do </a:t>
            </a:r>
            <a:r>
              <a:rPr lang="pt-BR" sz="2200" u="sng">
                <a:solidFill>
                  <a:srgbClr val="46535B"/>
                </a:solidFill>
              </a:rPr>
              <a:t>-m</a:t>
            </a:r>
            <a:endParaRPr b="1" sz="2200">
              <a:solidFill>
                <a:srgbClr val="46535B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6535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340" name="Google Shape;340;p59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E7E02"/>
                </a:solidFill>
              </a:rPr>
              <a:t>Salvando localmente 🧩</a:t>
            </a:r>
            <a:endParaRPr>
              <a:solidFill>
                <a:srgbClr val="FE7E02"/>
              </a:solidFill>
            </a:endParaRPr>
          </a:p>
        </p:txBody>
      </p:sp>
      <p:sp>
        <p:nvSpPr>
          <p:cNvPr id="341" name="Google Shape;341;p59"/>
          <p:cNvSpPr/>
          <p:nvPr/>
        </p:nvSpPr>
        <p:spPr>
          <a:xfrm>
            <a:off x="311700" y="1941000"/>
            <a:ext cx="878700" cy="58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9"/>
          <p:cNvSpPr/>
          <p:nvPr/>
        </p:nvSpPr>
        <p:spPr>
          <a:xfrm>
            <a:off x="2478475" y="2466850"/>
            <a:ext cx="737400" cy="1057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9"/>
          <p:cNvSpPr/>
          <p:nvPr/>
        </p:nvSpPr>
        <p:spPr>
          <a:xfrm>
            <a:off x="4823700" y="1918800"/>
            <a:ext cx="1163700" cy="63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93450" y="924800"/>
            <a:ext cx="3727800" cy="30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vamos ver hoje?</a:t>
            </a:r>
            <a:r>
              <a:rPr b="0" lang="pt-BR" sz="3000">
                <a:highlight>
                  <a:schemeClr val="lt1"/>
                </a:highlight>
                <a:latin typeface="Helvetica"/>
                <a:ea typeface="Helvetica"/>
                <a:cs typeface="Helvetica"/>
                <a:sym typeface="Helvetica"/>
              </a:rPr>
              <a:t> </a:t>
            </a:r>
            <a:endParaRPr/>
          </a:p>
        </p:txBody>
      </p:sp>
      <p:sp>
        <p:nvSpPr>
          <p:cNvPr id="173" name="Google Shape;173;p33"/>
          <p:cNvSpPr txBox="1"/>
          <p:nvPr>
            <p:ph idx="2" type="subTitle"/>
          </p:nvPr>
        </p:nvSpPr>
        <p:spPr>
          <a:xfrm>
            <a:off x="4919400" y="431150"/>
            <a:ext cx="3975900" cy="40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●"/>
            </a:pPr>
            <a:r>
              <a:rPr lang="pt-BR" sz="2000"/>
              <a:t>Vamos aprender como utilizar o </a:t>
            </a:r>
            <a:r>
              <a:rPr b="1" lang="pt-BR" sz="2000"/>
              <a:t>git</a:t>
            </a:r>
            <a:r>
              <a:rPr lang="pt-BR" sz="2000"/>
              <a:t> para facilitar o gerenciamento dos nossos códigos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●"/>
            </a:pPr>
            <a:r>
              <a:rPr lang="pt-BR" sz="2000"/>
              <a:t>git vs. </a:t>
            </a:r>
            <a:r>
              <a:rPr b="1" lang="pt-BR" sz="2000"/>
              <a:t>github</a:t>
            </a:r>
            <a:endParaRPr b="1"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●"/>
            </a:pPr>
            <a:r>
              <a:rPr lang="pt-BR" sz="2000"/>
              <a:t>Tudo isso através de </a:t>
            </a:r>
            <a:r>
              <a:rPr b="1" lang="pt-BR" sz="2000"/>
              <a:t>poemas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0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git log </a:t>
            </a:r>
            <a:endParaRPr b="1"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Permite verificar </a:t>
            </a:r>
            <a:r>
              <a:rPr lang="pt-BR" sz="2200" u="sng">
                <a:solidFill>
                  <a:srgbClr val="46535B"/>
                </a:solidFill>
              </a:rPr>
              <a:t>o histórico de commits</a:t>
            </a:r>
            <a:r>
              <a:rPr lang="pt-BR" sz="2200">
                <a:solidFill>
                  <a:srgbClr val="46535B"/>
                </a:solidFill>
              </a:rPr>
              <a:t> do projeto</a:t>
            </a:r>
            <a:endParaRPr sz="2200">
              <a:solidFill>
                <a:srgbClr val="46535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git log -- graph</a:t>
            </a:r>
            <a:endParaRPr sz="2200">
              <a:solidFill>
                <a:srgbClr val="46535B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Mostra de forma mais descritiva e visual o que está acontecendo. 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349" name="Google Shape;349;p60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E7E02"/>
                </a:solidFill>
              </a:rPr>
              <a:t>Salvando localmente 🧩</a:t>
            </a:r>
            <a:endParaRPr>
              <a:solidFill>
                <a:srgbClr val="FE7E0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1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III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Dividindo o trabalho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2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git branch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Branch (ramo/galho) é uma </a:t>
            </a:r>
            <a:r>
              <a:rPr lang="pt-BR" sz="2200" u="sng">
                <a:solidFill>
                  <a:srgbClr val="46535B"/>
                </a:solidFill>
              </a:rPr>
              <a:t>ramificação</a:t>
            </a:r>
            <a:r>
              <a:rPr lang="pt-BR" sz="2200">
                <a:solidFill>
                  <a:srgbClr val="46535B"/>
                </a:solidFill>
              </a:rPr>
              <a:t> do projeto principal</a:t>
            </a:r>
            <a:endParaRPr sz="2200">
              <a:solidFill>
                <a:srgbClr val="46535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60" name="Google Shape;360;p62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E7E02"/>
                </a:solidFill>
              </a:rPr>
              <a:t>Dividindo o trabalho 🗃</a:t>
            </a:r>
            <a:endParaRPr>
              <a:solidFill>
                <a:srgbClr val="FE7E02"/>
              </a:solidFill>
            </a:endParaRPr>
          </a:p>
        </p:txBody>
      </p:sp>
      <p:pic>
        <p:nvPicPr>
          <p:cNvPr id="361" name="Google Shape;36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123" y="2571748"/>
            <a:ext cx="3641550" cy="22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3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git branch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Este comando em si mostra a </a:t>
            </a:r>
            <a:r>
              <a:rPr lang="pt-BR" sz="2200" u="sng">
                <a:solidFill>
                  <a:srgbClr val="46535B"/>
                </a:solidFill>
              </a:rPr>
              <a:t>lista</a:t>
            </a:r>
            <a:r>
              <a:rPr lang="pt-BR" sz="2200">
                <a:solidFill>
                  <a:srgbClr val="46535B"/>
                </a:solidFill>
              </a:rPr>
              <a:t> de branches que estão no seu repositório local</a:t>
            </a:r>
            <a:endParaRPr sz="2200">
              <a:solidFill>
                <a:srgbClr val="46535B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A </a:t>
            </a:r>
            <a:r>
              <a:rPr lang="pt-BR" sz="2200" u="sng">
                <a:solidFill>
                  <a:srgbClr val="46535B"/>
                </a:solidFill>
              </a:rPr>
              <a:t>branch padrão</a:t>
            </a:r>
            <a:r>
              <a:rPr lang="pt-BR" sz="2200">
                <a:solidFill>
                  <a:srgbClr val="46535B"/>
                </a:solidFill>
              </a:rPr>
              <a:t> se chama </a:t>
            </a:r>
            <a:r>
              <a:rPr lang="pt-BR" sz="2200" u="sng">
                <a:solidFill>
                  <a:srgbClr val="46535B"/>
                </a:solidFill>
              </a:rPr>
              <a:t>master</a:t>
            </a:r>
            <a:r>
              <a:rPr lang="pt-BR" sz="2200">
                <a:solidFill>
                  <a:srgbClr val="46535B"/>
                </a:solidFill>
              </a:rPr>
              <a:t> e, a princípio, apenas ela vai existir no seu repositório</a:t>
            </a:r>
            <a:endParaRPr b="1" sz="2200"/>
          </a:p>
        </p:txBody>
      </p:sp>
      <p:sp>
        <p:nvSpPr>
          <p:cNvPr id="367" name="Google Shape;367;p63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E7E02"/>
                </a:solidFill>
              </a:rPr>
              <a:t>Dividindo o trabalho 🗃</a:t>
            </a:r>
            <a:endParaRPr>
              <a:solidFill>
                <a:srgbClr val="FE7E0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4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git branch nome-da-branch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Permite </a:t>
            </a:r>
            <a:r>
              <a:rPr lang="pt-BR" sz="2200" u="sng">
                <a:solidFill>
                  <a:srgbClr val="46535B"/>
                </a:solidFill>
              </a:rPr>
              <a:t>criar uma nova branch</a:t>
            </a:r>
            <a:r>
              <a:rPr lang="pt-BR" sz="2200">
                <a:solidFill>
                  <a:srgbClr val="46535B"/>
                </a:solidFill>
              </a:rPr>
              <a:t>, com o nome que você escolheu</a:t>
            </a:r>
            <a:endParaRPr b="1" sz="2200"/>
          </a:p>
        </p:txBody>
      </p:sp>
      <p:sp>
        <p:nvSpPr>
          <p:cNvPr id="373" name="Google Shape;373;p64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E7E02"/>
                </a:solidFill>
              </a:rPr>
              <a:t>Dividindo o trabalho 🗃</a:t>
            </a:r>
            <a:endParaRPr>
              <a:solidFill>
                <a:srgbClr val="FE7E0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5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git checkout nome-da-branch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Permite </a:t>
            </a:r>
            <a:r>
              <a:rPr lang="pt-BR" sz="2200" u="sng">
                <a:solidFill>
                  <a:srgbClr val="46535B"/>
                </a:solidFill>
              </a:rPr>
              <a:t>acessar</a:t>
            </a:r>
            <a:r>
              <a:rPr b="1" lang="pt-BR" sz="2200" u="sng">
                <a:solidFill>
                  <a:srgbClr val="46535B"/>
                </a:solidFill>
              </a:rPr>
              <a:t> </a:t>
            </a:r>
            <a:r>
              <a:rPr lang="pt-BR" sz="2200" u="sng">
                <a:solidFill>
                  <a:srgbClr val="46535B"/>
                </a:solidFill>
              </a:rPr>
              <a:t>uma branch</a:t>
            </a:r>
            <a:r>
              <a:rPr lang="pt-BR" sz="2200">
                <a:solidFill>
                  <a:srgbClr val="46535B"/>
                </a:solidFill>
              </a:rPr>
              <a:t> que já foi criada (localmente ou no remoto)</a:t>
            </a:r>
            <a:endParaRPr b="1" sz="2200"/>
          </a:p>
        </p:txBody>
      </p:sp>
      <p:sp>
        <p:nvSpPr>
          <p:cNvPr id="379" name="Google Shape;379;p65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E7E02"/>
                </a:solidFill>
              </a:rPr>
              <a:t>Dividindo o trabalho 🗃</a:t>
            </a:r>
            <a:endParaRPr>
              <a:solidFill>
                <a:srgbClr val="FE7E0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6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git checkout -b nome-da-branch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É uma junção dos comandos anteriores</a:t>
            </a:r>
            <a:endParaRPr sz="2200">
              <a:solidFill>
                <a:srgbClr val="46535B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Ele </a:t>
            </a:r>
            <a:r>
              <a:rPr lang="pt-BR" sz="2200" u="sng">
                <a:solidFill>
                  <a:srgbClr val="46535B"/>
                </a:solidFill>
              </a:rPr>
              <a:t>cria</a:t>
            </a:r>
            <a:r>
              <a:rPr lang="pt-BR" sz="2200">
                <a:solidFill>
                  <a:srgbClr val="46535B"/>
                </a:solidFill>
              </a:rPr>
              <a:t> uma nova branch e já </a:t>
            </a:r>
            <a:r>
              <a:rPr lang="pt-BR" sz="2200" u="sng">
                <a:solidFill>
                  <a:srgbClr val="46535B"/>
                </a:solidFill>
              </a:rPr>
              <a:t>acessa</a:t>
            </a:r>
            <a:r>
              <a:rPr lang="pt-BR" sz="2200">
                <a:solidFill>
                  <a:srgbClr val="46535B"/>
                </a:solidFill>
              </a:rPr>
              <a:t> diretamente</a:t>
            </a:r>
            <a:endParaRPr b="1" sz="2200"/>
          </a:p>
        </p:txBody>
      </p:sp>
      <p:sp>
        <p:nvSpPr>
          <p:cNvPr id="385" name="Google Shape;385;p66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E7E02"/>
                </a:solidFill>
              </a:rPr>
              <a:t>Dividindo o trabalho 🗃</a:t>
            </a:r>
            <a:endParaRPr>
              <a:solidFill>
                <a:srgbClr val="FE7E0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7E02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7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FFFFFF"/>
                </a:solidFill>
              </a:rPr>
              <a:t>Pausa para relaxar</a:t>
            </a:r>
            <a:r>
              <a:rPr lang="pt-BR" sz="2400">
                <a:solidFill>
                  <a:srgbClr val="FFFFFF"/>
                </a:solidFill>
              </a:rPr>
              <a:t> 😴</a:t>
            </a:r>
            <a:endParaRPr sz="24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b="1" lang="pt-BR" sz="2000">
                <a:solidFill>
                  <a:schemeClr val="lt1"/>
                </a:solidFill>
              </a:rPr>
              <a:t>PONTOS IMPORTANTES:</a:t>
            </a:r>
            <a:endParaRPr b="1"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○"/>
            </a:pPr>
            <a:r>
              <a:rPr lang="pt-BR" sz="2000">
                <a:solidFill>
                  <a:schemeClr val="lt1"/>
                </a:solidFill>
              </a:rPr>
              <a:t>git clone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○"/>
            </a:pPr>
            <a:r>
              <a:rPr lang="pt-BR" sz="2000">
                <a:solidFill>
                  <a:schemeClr val="lt1"/>
                </a:solidFill>
              </a:rPr>
              <a:t>git status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○"/>
            </a:pPr>
            <a:r>
              <a:rPr lang="pt-BR" sz="2000">
                <a:solidFill>
                  <a:schemeClr val="lt1"/>
                </a:solidFill>
              </a:rPr>
              <a:t>git add nome-do-arquivo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○"/>
            </a:pPr>
            <a:r>
              <a:rPr lang="pt-BR" sz="2000">
                <a:solidFill>
                  <a:schemeClr val="lt1"/>
                </a:solidFill>
              </a:rPr>
              <a:t>git commit -m "mensagem"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○"/>
            </a:pPr>
            <a:r>
              <a:rPr lang="pt-BR" sz="2000">
                <a:solidFill>
                  <a:schemeClr val="lt1"/>
                </a:solidFill>
              </a:rPr>
              <a:t>git log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○"/>
            </a:pPr>
            <a:r>
              <a:rPr lang="pt-BR" sz="2000">
                <a:solidFill>
                  <a:schemeClr val="lt1"/>
                </a:solidFill>
              </a:rPr>
              <a:t>git branch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○"/>
            </a:pPr>
            <a:r>
              <a:rPr lang="pt-BR" sz="2000">
                <a:solidFill>
                  <a:schemeClr val="lt1"/>
                </a:solidFill>
              </a:rPr>
              <a:t>git branch nome-da-branch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○"/>
            </a:pPr>
            <a:r>
              <a:rPr lang="pt-BR" sz="2000">
                <a:solidFill>
                  <a:schemeClr val="lt1"/>
                </a:solidFill>
              </a:rPr>
              <a:t>git checkout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○"/>
            </a:pPr>
            <a:r>
              <a:rPr lang="pt-BR" sz="2000">
                <a:solidFill>
                  <a:schemeClr val="lt1"/>
                </a:solidFill>
              </a:rPr>
              <a:t>git checkout -b nome-da-branch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391" name="Google Shape;391;p67"/>
          <p:cNvSpPr txBox="1"/>
          <p:nvPr>
            <p:ph idx="4294967295" type="body"/>
          </p:nvPr>
        </p:nvSpPr>
        <p:spPr>
          <a:xfrm>
            <a:off x="7954950" y="361675"/>
            <a:ext cx="8772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 min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8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IV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Salvando no remoto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9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git push origin nome-da-branch</a:t>
            </a:r>
            <a:endParaRPr b="1"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 u="sng">
                <a:solidFill>
                  <a:srgbClr val="46535B"/>
                </a:solidFill>
              </a:rPr>
              <a:t>Envia</a:t>
            </a:r>
            <a:r>
              <a:rPr lang="pt-BR" sz="2200">
                <a:solidFill>
                  <a:srgbClr val="46535B"/>
                </a:solidFill>
              </a:rPr>
              <a:t> as suas </a:t>
            </a:r>
            <a:r>
              <a:rPr lang="pt-BR" sz="2200" u="sng">
                <a:solidFill>
                  <a:srgbClr val="46535B"/>
                </a:solidFill>
              </a:rPr>
              <a:t>alterações</a:t>
            </a:r>
            <a:r>
              <a:rPr lang="pt-BR" sz="2200">
                <a:solidFill>
                  <a:srgbClr val="46535B"/>
                </a:solidFill>
              </a:rPr>
              <a:t> feitas para a branch no repositório </a:t>
            </a:r>
            <a:r>
              <a:rPr lang="pt-BR" sz="2200" u="sng">
                <a:solidFill>
                  <a:srgbClr val="46535B"/>
                </a:solidFill>
              </a:rPr>
              <a:t>remoto</a:t>
            </a:r>
            <a:endParaRPr b="1" sz="2200">
              <a:solidFill>
                <a:srgbClr val="46535B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Ele só envia as alterações que </a:t>
            </a:r>
            <a:r>
              <a:rPr lang="pt-BR" sz="2200" u="sng">
                <a:solidFill>
                  <a:srgbClr val="46535B"/>
                </a:solidFill>
              </a:rPr>
              <a:t>foram</a:t>
            </a:r>
            <a:r>
              <a:rPr b="1" lang="pt-BR" sz="2200">
                <a:solidFill>
                  <a:srgbClr val="46535B"/>
                </a:solidFill>
              </a:rPr>
              <a:t> </a:t>
            </a:r>
            <a:r>
              <a:rPr lang="pt-BR" sz="2200" u="sng">
                <a:solidFill>
                  <a:srgbClr val="46535B"/>
                </a:solidFill>
              </a:rPr>
              <a:t>commitadas</a:t>
            </a:r>
            <a:endParaRPr b="1" sz="2200"/>
          </a:p>
        </p:txBody>
      </p:sp>
      <p:sp>
        <p:nvSpPr>
          <p:cNvPr id="402" name="Google Shape;402;p69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E7E02"/>
                </a:solidFill>
              </a:rPr>
              <a:t>Salvando no remoto 🌧</a:t>
            </a:r>
            <a:endParaRPr>
              <a:solidFill>
                <a:srgbClr val="FE7E0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0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git pull origin nome-da-branch</a:t>
            </a:r>
            <a:endParaRPr b="1"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 u="sng">
                <a:solidFill>
                  <a:srgbClr val="46535B"/>
                </a:solidFill>
              </a:rPr>
              <a:t>Atualiza</a:t>
            </a:r>
            <a:r>
              <a:rPr lang="pt-BR" sz="2200">
                <a:solidFill>
                  <a:srgbClr val="46535B"/>
                </a:solidFill>
              </a:rPr>
              <a:t> a branch em questão no seu </a:t>
            </a:r>
            <a:r>
              <a:rPr lang="pt-BR" sz="2200" u="sng">
                <a:solidFill>
                  <a:srgbClr val="46535B"/>
                </a:solidFill>
              </a:rPr>
              <a:t>repositório local</a:t>
            </a:r>
            <a:r>
              <a:rPr lang="pt-BR" sz="2200">
                <a:solidFill>
                  <a:srgbClr val="46535B"/>
                </a:solidFill>
              </a:rPr>
              <a:t> com as alterações commitadas na branch remota</a:t>
            </a:r>
            <a:endParaRPr sz="2200">
              <a:solidFill>
                <a:srgbClr val="46535B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Se você já estiver acessando a branch que deseja atualizar, o comando pode ser reduzido a </a:t>
            </a:r>
            <a:r>
              <a:rPr lang="pt-BR" sz="2200" u="sng">
                <a:solidFill>
                  <a:srgbClr val="46535B"/>
                </a:solidFill>
              </a:rPr>
              <a:t>git pull</a:t>
            </a:r>
            <a:endParaRPr b="1" sz="2200"/>
          </a:p>
        </p:txBody>
      </p:sp>
      <p:sp>
        <p:nvSpPr>
          <p:cNvPr id="408" name="Google Shape;408;p70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E7E02"/>
                </a:solidFill>
              </a:rPr>
              <a:t>Salvando no remoto 🌧</a:t>
            </a:r>
            <a:endParaRPr>
              <a:solidFill>
                <a:srgbClr val="FE7E0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1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2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Pull Requests</a:t>
            </a:r>
            <a:endParaRPr b="1"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Depois de fazer todas as alterações na sua branch, você deve querer que elas sejam mescladas com a branch principal (a master)</a:t>
            </a:r>
            <a:endParaRPr sz="2200">
              <a:solidFill>
                <a:srgbClr val="46535B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A esta </a:t>
            </a:r>
            <a:r>
              <a:rPr lang="pt-BR" sz="2200" u="sng">
                <a:solidFill>
                  <a:srgbClr val="46535B"/>
                </a:solidFill>
              </a:rPr>
              <a:t>mesclagem</a:t>
            </a:r>
            <a:r>
              <a:rPr lang="pt-BR" sz="2200">
                <a:solidFill>
                  <a:srgbClr val="46535B"/>
                </a:solidFill>
              </a:rPr>
              <a:t>, damos o nome de </a:t>
            </a:r>
            <a:r>
              <a:rPr lang="pt-BR" sz="2200" u="sng">
                <a:solidFill>
                  <a:srgbClr val="46535B"/>
                </a:solidFill>
              </a:rPr>
              <a:t>merge</a:t>
            </a:r>
            <a:endParaRPr b="1" sz="2200"/>
          </a:p>
        </p:txBody>
      </p:sp>
      <p:sp>
        <p:nvSpPr>
          <p:cNvPr id="419" name="Google Shape;419;p72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E7E02"/>
                </a:solidFill>
              </a:rPr>
              <a:t>PR 🥺</a:t>
            </a:r>
            <a:endParaRPr>
              <a:solidFill>
                <a:srgbClr val="FE7E0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3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Pull Requests</a:t>
            </a:r>
            <a:endParaRPr b="1"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Para fazer um merge no GitHub, nós devemos criar um </a:t>
            </a:r>
            <a:r>
              <a:rPr lang="pt-BR" sz="2200" u="sng">
                <a:solidFill>
                  <a:srgbClr val="46535B"/>
                </a:solidFill>
              </a:rPr>
              <a:t>Pull Request</a:t>
            </a:r>
            <a:r>
              <a:rPr lang="pt-BR" sz="2200">
                <a:solidFill>
                  <a:srgbClr val="46535B"/>
                </a:solidFill>
              </a:rPr>
              <a:t> (ou PR) antes</a:t>
            </a:r>
            <a:endParaRPr b="1" sz="2200"/>
          </a:p>
        </p:txBody>
      </p:sp>
      <p:sp>
        <p:nvSpPr>
          <p:cNvPr id="425" name="Google Shape;425;p73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E7E02"/>
                </a:solidFill>
              </a:rPr>
              <a:t>PR 🥺</a:t>
            </a:r>
            <a:endParaRPr>
              <a:solidFill>
                <a:srgbClr val="FE7E02"/>
              </a:solidFill>
            </a:endParaRPr>
          </a:p>
        </p:txBody>
      </p:sp>
      <p:pic>
        <p:nvPicPr>
          <p:cNvPr id="426" name="Google Shape;42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788" y="2571750"/>
            <a:ext cx="4496126" cy="236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4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Pull Requests</a:t>
            </a:r>
            <a:endParaRPr b="1"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Quando trabalhamos em equipe, os membros dela avaliam os nossos PRs</a:t>
            </a:r>
            <a:endParaRPr sz="2200">
              <a:solidFill>
                <a:srgbClr val="46535B"/>
              </a:solidFill>
            </a:endParaRPr>
          </a:p>
          <a:p>
            <a: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■"/>
            </a:pPr>
            <a:r>
              <a:rPr lang="pt-BR" sz="2200">
                <a:solidFill>
                  <a:srgbClr val="46535B"/>
                </a:solidFill>
              </a:rPr>
              <a:t>Pedindo correções no código</a:t>
            </a:r>
            <a:endParaRPr sz="2200">
              <a:solidFill>
                <a:srgbClr val="46535B"/>
              </a:solidFill>
            </a:endParaRPr>
          </a:p>
          <a:p>
            <a: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■"/>
            </a:pPr>
            <a:r>
              <a:rPr lang="pt-BR" sz="2200">
                <a:solidFill>
                  <a:srgbClr val="46535B"/>
                </a:solidFill>
              </a:rPr>
              <a:t>Sugerindo alterações</a:t>
            </a:r>
            <a:endParaRPr sz="2200">
              <a:solidFill>
                <a:srgbClr val="46535B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Após o processo de </a:t>
            </a:r>
            <a:r>
              <a:rPr b="1" lang="pt-BR" sz="2200">
                <a:solidFill>
                  <a:srgbClr val="46535B"/>
                </a:solidFill>
              </a:rPr>
              <a:t>Code Review</a:t>
            </a:r>
            <a:r>
              <a:rPr lang="pt-BR" sz="2200">
                <a:solidFill>
                  <a:srgbClr val="46535B"/>
                </a:solidFill>
              </a:rPr>
              <a:t> (CR); e o seu código estiver </a:t>
            </a:r>
            <a:r>
              <a:rPr b="1" lang="pt-BR" sz="2200">
                <a:solidFill>
                  <a:srgbClr val="46535B"/>
                </a:solidFill>
              </a:rPr>
              <a:t>aprovado</a:t>
            </a:r>
            <a:r>
              <a:rPr lang="pt-BR" sz="2200">
                <a:solidFill>
                  <a:srgbClr val="46535B"/>
                </a:solidFill>
              </a:rPr>
              <a:t>, ele pode ser </a:t>
            </a:r>
            <a:r>
              <a:rPr b="1" lang="pt-BR" sz="2200">
                <a:solidFill>
                  <a:srgbClr val="46535B"/>
                </a:solidFill>
              </a:rPr>
              <a:t>mergeado</a:t>
            </a:r>
            <a:r>
              <a:rPr lang="pt-BR" sz="2200">
                <a:solidFill>
                  <a:srgbClr val="46535B"/>
                </a:solidFill>
              </a:rPr>
              <a:t> na master</a:t>
            </a:r>
            <a:endParaRPr b="1" sz="2200"/>
          </a:p>
        </p:txBody>
      </p:sp>
      <p:sp>
        <p:nvSpPr>
          <p:cNvPr id="432" name="Google Shape;432;p74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E7E02"/>
                </a:solidFill>
              </a:rPr>
              <a:t>PR 🥺</a:t>
            </a:r>
            <a:endParaRPr>
              <a:solidFill>
                <a:srgbClr val="FE7E0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5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>
                <a:solidFill>
                  <a:srgbClr val="46535B"/>
                </a:solidFill>
              </a:rPr>
              <a:t>O git é uma ferramenta que ajuda muito o dia a dia de desenvolvedora(e)s, porque: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Permite gerenciar facilmente várias versões do código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Facilita o trabalho colaborativo em equipes</a:t>
            </a:r>
            <a:endParaRPr sz="2200">
              <a:solidFill>
                <a:srgbClr val="46535B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>
                <a:solidFill>
                  <a:srgbClr val="46535B"/>
                </a:solidFill>
              </a:rPr>
              <a:t>GitHub é um sistema cloud que permite que guardemos os nossos repositórios remotos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438" name="Google Shape;438;p75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 📓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6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46535B"/>
                </a:solidFill>
              </a:rPr>
              <a:t>Staging area:</a:t>
            </a:r>
            <a:endParaRPr b="1" sz="2200">
              <a:solidFill>
                <a:srgbClr val="46535B"/>
              </a:solidFill>
            </a:endParaRPr>
          </a:p>
        </p:txBody>
      </p:sp>
      <p:sp>
        <p:nvSpPr>
          <p:cNvPr id="444" name="Google Shape;444;p76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 📓</a:t>
            </a:r>
            <a:endParaRPr/>
          </a:p>
        </p:txBody>
      </p:sp>
      <p:sp>
        <p:nvSpPr>
          <p:cNvPr id="445" name="Google Shape;445;p76"/>
          <p:cNvSpPr txBox="1"/>
          <p:nvPr/>
        </p:nvSpPr>
        <p:spPr>
          <a:xfrm>
            <a:off x="325050" y="1018925"/>
            <a:ext cx="8507100" cy="3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76"/>
          <p:cNvSpPr txBox="1"/>
          <p:nvPr/>
        </p:nvSpPr>
        <p:spPr>
          <a:xfrm>
            <a:off x="920454" y="2131950"/>
            <a:ext cx="1462800" cy="879600"/>
          </a:xfrm>
          <a:prstGeom prst="rect">
            <a:avLst/>
          </a:prstGeom>
          <a:noFill/>
          <a:ln cap="flat" cmpd="sng" w="19050">
            <a:solidFill>
              <a:srgbClr val="465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Diretório de trabalho</a:t>
            </a:r>
            <a:endParaRPr b="1" sz="1600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(Pasta)</a:t>
            </a:r>
            <a:endParaRPr b="1" sz="1600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76"/>
          <p:cNvSpPr txBox="1"/>
          <p:nvPr/>
        </p:nvSpPr>
        <p:spPr>
          <a:xfrm>
            <a:off x="3840600" y="2131950"/>
            <a:ext cx="1462800" cy="879600"/>
          </a:xfrm>
          <a:prstGeom prst="rect">
            <a:avLst/>
          </a:prstGeom>
          <a:noFill/>
          <a:ln cap="flat" cmpd="sng" w="19050">
            <a:solidFill>
              <a:srgbClr val="465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Staging</a:t>
            </a:r>
            <a:br>
              <a:rPr b="1" lang="pt-BR" sz="16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pt-BR" sz="16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Area</a:t>
            </a:r>
            <a:endParaRPr b="1" sz="1600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76"/>
          <p:cNvSpPr txBox="1"/>
          <p:nvPr/>
        </p:nvSpPr>
        <p:spPr>
          <a:xfrm>
            <a:off x="6760738" y="2131950"/>
            <a:ext cx="1462800" cy="8796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Repositório</a:t>
            </a:r>
            <a:endParaRPr b="1" sz="1600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76"/>
          <p:cNvSpPr/>
          <p:nvPr/>
        </p:nvSpPr>
        <p:spPr>
          <a:xfrm>
            <a:off x="2825125" y="2443425"/>
            <a:ext cx="573600" cy="34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6535B"/>
              </a:solidFill>
            </a:endParaRPr>
          </a:p>
        </p:txBody>
      </p:sp>
      <p:sp>
        <p:nvSpPr>
          <p:cNvPr id="450" name="Google Shape;450;p76"/>
          <p:cNvSpPr/>
          <p:nvPr/>
        </p:nvSpPr>
        <p:spPr>
          <a:xfrm>
            <a:off x="5745275" y="2443425"/>
            <a:ext cx="573600" cy="34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6535B"/>
              </a:solidFill>
            </a:endParaRPr>
          </a:p>
        </p:txBody>
      </p:sp>
      <p:sp>
        <p:nvSpPr>
          <p:cNvPr id="451" name="Google Shape;451;p76"/>
          <p:cNvSpPr/>
          <p:nvPr/>
        </p:nvSpPr>
        <p:spPr>
          <a:xfrm rot="-5400000">
            <a:off x="2899525" y="2096975"/>
            <a:ext cx="424800" cy="2579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6535B"/>
              </a:solidFill>
            </a:endParaRPr>
          </a:p>
        </p:txBody>
      </p:sp>
      <p:sp>
        <p:nvSpPr>
          <p:cNvPr id="452" name="Google Shape;452;p76"/>
          <p:cNvSpPr/>
          <p:nvPr/>
        </p:nvSpPr>
        <p:spPr>
          <a:xfrm rot="-5400000">
            <a:off x="7279750" y="2420675"/>
            <a:ext cx="424800" cy="1931700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6535B"/>
              </a:solidFill>
            </a:endParaRPr>
          </a:p>
        </p:txBody>
      </p:sp>
      <p:sp>
        <p:nvSpPr>
          <p:cNvPr id="453" name="Google Shape;453;p76"/>
          <p:cNvSpPr txBox="1"/>
          <p:nvPr/>
        </p:nvSpPr>
        <p:spPr>
          <a:xfrm>
            <a:off x="2111125" y="3679625"/>
            <a:ext cx="2001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"Local"</a:t>
            </a:r>
            <a:br>
              <a:rPr lang="pt-BR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pt-BR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no seu computador</a:t>
            </a:r>
            <a:endParaRPr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76"/>
          <p:cNvSpPr txBox="1"/>
          <p:nvPr/>
        </p:nvSpPr>
        <p:spPr>
          <a:xfrm>
            <a:off x="6491350" y="3679625"/>
            <a:ext cx="2001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"Remoto"</a:t>
            </a:r>
            <a:br>
              <a:rPr lang="pt-BR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pt-BR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no Github</a:t>
            </a:r>
            <a:endParaRPr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7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>
                <a:solidFill>
                  <a:srgbClr val="46535B"/>
                </a:solidFill>
              </a:rPr>
              <a:t>Comandos básicos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Começando o repositório</a:t>
            </a:r>
            <a:endParaRPr sz="2200">
              <a:solidFill>
                <a:srgbClr val="46535B"/>
              </a:solidFill>
            </a:endParaRPr>
          </a:p>
          <a:p>
            <a: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■"/>
            </a:pPr>
            <a:r>
              <a:rPr lang="pt-BR" sz="2200">
                <a:solidFill>
                  <a:srgbClr val="46535B"/>
                </a:solidFill>
              </a:rPr>
              <a:t>git clone link-do-repo</a:t>
            </a:r>
            <a:endParaRPr sz="2200">
              <a:solidFill>
                <a:srgbClr val="46535B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Salvando localmente</a:t>
            </a:r>
            <a:endParaRPr sz="2200">
              <a:solidFill>
                <a:srgbClr val="46535B"/>
              </a:solidFill>
            </a:endParaRPr>
          </a:p>
          <a:p>
            <a: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■"/>
            </a:pPr>
            <a:r>
              <a:rPr lang="pt-BR" sz="2200">
                <a:solidFill>
                  <a:srgbClr val="46535B"/>
                </a:solidFill>
              </a:rPr>
              <a:t>git status</a:t>
            </a:r>
            <a:endParaRPr sz="2200">
              <a:solidFill>
                <a:srgbClr val="46535B"/>
              </a:solidFill>
            </a:endParaRPr>
          </a:p>
          <a:p>
            <a: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■"/>
            </a:pPr>
            <a:r>
              <a:rPr lang="pt-BR" sz="2200">
                <a:solidFill>
                  <a:srgbClr val="46535B"/>
                </a:solidFill>
              </a:rPr>
              <a:t>git add nome-do-arquivo</a:t>
            </a:r>
            <a:endParaRPr sz="2200">
              <a:solidFill>
                <a:srgbClr val="46535B"/>
              </a:solidFill>
            </a:endParaRPr>
          </a:p>
          <a:p>
            <a: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■"/>
            </a:pPr>
            <a:r>
              <a:rPr lang="pt-BR" sz="2200">
                <a:solidFill>
                  <a:srgbClr val="46535B"/>
                </a:solidFill>
              </a:rPr>
              <a:t>git commit -m "mensagem"</a:t>
            </a:r>
            <a:endParaRPr sz="2200">
              <a:solidFill>
                <a:srgbClr val="46535B"/>
              </a:solidFill>
            </a:endParaRPr>
          </a:p>
          <a:p>
            <a: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■"/>
            </a:pPr>
            <a:r>
              <a:rPr lang="pt-BR" sz="2200">
                <a:solidFill>
                  <a:srgbClr val="46535B"/>
                </a:solidFill>
              </a:rPr>
              <a:t>git log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460" name="Google Shape;460;p77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 📓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8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>
                <a:solidFill>
                  <a:srgbClr val="46535B"/>
                </a:solidFill>
              </a:rPr>
              <a:t>Sempre queremos que as alterações de uma branch nossa sejam mescladas com as informações que já estão na master (merge)</a:t>
            </a:r>
            <a:br>
              <a:rPr lang="pt-BR" sz="2200">
                <a:solidFill>
                  <a:srgbClr val="46535B"/>
                </a:solidFill>
              </a:rPr>
            </a:b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Para isso , devemos criar um PR</a:t>
            </a:r>
            <a:br>
              <a:rPr lang="pt-BR" sz="2200">
                <a:solidFill>
                  <a:srgbClr val="46535B"/>
                </a:solidFill>
              </a:rPr>
            </a:b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Solicitando aos nossos colegas de trabalho que avaliem o nosso código, dando sugestões de melhoria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466" name="Google Shape;466;p78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 📓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9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>
                <a:solidFill>
                  <a:srgbClr val="46535B"/>
                </a:solidFill>
              </a:rPr>
              <a:t>Importante: comandos de git </a:t>
            </a:r>
            <a:r>
              <a:rPr b="1" lang="pt-BR" sz="2200">
                <a:solidFill>
                  <a:srgbClr val="46535B"/>
                </a:solidFill>
              </a:rPr>
              <a:t>não são</a:t>
            </a:r>
            <a:r>
              <a:rPr lang="pt-BR" sz="2200">
                <a:solidFill>
                  <a:srgbClr val="46535B"/>
                </a:solidFill>
              </a:rPr>
              <a:t> o mesmo que comandos do terminal!</a:t>
            </a:r>
            <a:br>
              <a:rPr lang="pt-BR" sz="2200">
                <a:solidFill>
                  <a:srgbClr val="46535B"/>
                </a:solidFill>
              </a:rPr>
            </a:br>
            <a:br>
              <a:rPr lang="pt-BR" sz="2200">
                <a:solidFill>
                  <a:srgbClr val="46535B"/>
                </a:solidFill>
              </a:rPr>
            </a:br>
            <a:r>
              <a:rPr lang="pt-BR" sz="2200">
                <a:solidFill>
                  <a:srgbClr val="46535B"/>
                </a:solidFill>
              </a:rPr>
              <a:t>Ex: git mkdir </a:t>
            </a:r>
            <a:br>
              <a:rPr lang="pt-BR" sz="2200">
                <a:solidFill>
                  <a:srgbClr val="46535B"/>
                </a:solidFill>
              </a:rPr>
            </a:b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>
                <a:solidFill>
                  <a:srgbClr val="46535B"/>
                </a:solidFill>
              </a:rPr>
              <a:t>Importante 2: </a:t>
            </a:r>
            <a:r>
              <a:rPr b="1" lang="pt-BR" sz="2200">
                <a:solidFill>
                  <a:srgbClr val="46535B"/>
                </a:solidFill>
              </a:rPr>
              <a:t>branch não é pasta!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472" name="Google Shape;472;p79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 📓</a:t>
            </a:r>
            <a:endParaRPr/>
          </a:p>
        </p:txBody>
      </p:sp>
      <p:sp>
        <p:nvSpPr>
          <p:cNvPr id="473" name="Google Shape;473;p79"/>
          <p:cNvSpPr/>
          <p:nvPr/>
        </p:nvSpPr>
        <p:spPr>
          <a:xfrm>
            <a:off x="2639700" y="2326398"/>
            <a:ext cx="439800" cy="3462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Todos nós já tivemos que fazer diversos trabalhos de escola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Antes do surgimento de plataformas Cloud (como Google Drive), tínhamos o costume de fazer assim</a:t>
            </a:r>
            <a:endParaRPr sz="2200"/>
          </a:p>
        </p:txBody>
      </p:sp>
      <p:sp>
        <p:nvSpPr>
          <p:cNvPr id="184" name="Google Shape;184;p35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E7E02"/>
                </a:solidFill>
              </a:rPr>
              <a:t>Trabalhos e mais trabalhos 📚</a:t>
            </a:r>
            <a:endParaRPr/>
          </a:p>
        </p:txBody>
      </p:sp>
      <p:pic>
        <p:nvPicPr>
          <p:cNvPr id="185" name="Google Shape;1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575" y="3324025"/>
            <a:ext cx="5142850" cy="14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0"/>
          <p:cNvSpPr txBox="1"/>
          <p:nvPr/>
        </p:nvSpPr>
        <p:spPr>
          <a:xfrm>
            <a:off x="325050" y="1018925"/>
            <a:ext cx="8507100" cy="3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80"/>
          <p:cNvSpPr txBox="1"/>
          <p:nvPr/>
        </p:nvSpPr>
        <p:spPr>
          <a:xfrm>
            <a:off x="325050" y="1018925"/>
            <a:ext cx="8507100" cy="3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80"/>
          <p:cNvSpPr txBox="1"/>
          <p:nvPr/>
        </p:nvSpPr>
        <p:spPr>
          <a:xfrm>
            <a:off x="2576504" y="2663150"/>
            <a:ext cx="1462800" cy="879600"/>
          </a:xfrm>
          <a:prstGeom prst="rect">
            <a:avLst/>
          </a:prstGeom>
          <a:noFill/>
          <a:ln cap="flat" cmpd="sng" w="19050">
            <a:solidFill>
              <a:srgbClr val="465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Diretório de trabalho</a:t>
            </a:r>
            <a:endParaRPr b="1" sz="1600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1" name="Google Shape;481;p80"/>
          <p:cNvSpPr txBox="1"/>
          <p:nvPr/>
        </p:nvSpPr>
        <p:spPr>
          <a:xfrm>
            <a:off x="5496650" y="2663150"/>
            <a:ext cx="1462800" cy="879600"/>
          </a:xfrm>
          <a:prstGeom prst="rect">
            <a:avLst/>
          </a:prstGeom>
          <a:noFill/>
          <a:ln cap="flat" cmpd="sng" w="19050">
            <a:solidFill>
              <a:srgbClr val="465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Staging</a:t>
            </a:r>
            <a:br>
              <a:rPr b="1" lang="pt-BR" sz="16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pt-BR" sz="16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Area</a:t>
            </a:r>
            <a:endParaRPr b="1" sz="1600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80"/>
          <p:cNvSpPr txBox="1"/>
          <p:nvPr/>
        </p:nvSpPr>
        <p:spPr>
          <a:xfrm>
            <a:off x="4036563" y="1160038"/>
            <a:ext cx="1462800" cy="879600"/>
          </a:xfrm>
          <a:prstGeom prst="rect">
            <a:avLst/>
          </a:prstGeom>
          <a:noFill/>
          <a:ln cap="flat" cmpd="sng" w="19050">
            <a:solidFill>
              <a:srgbClr val="465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Repositório</a:t>
            </a:r>
            <a:endParaRPr b="1" sz="1600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Remoto</a:t>
            </a:r>
            <a:endParaRPr b="1" sz="1600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80"/>
          <p:cNvSpPr/>
          <p:nvPr/>
        </p:nvSpPr>
        <p:spPr>
          <a:xfrm>
            <a:off x="4481175" y="2929850"/>
            <a:ext cx="573600" cy="34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6535B"/>
              </a:solidFill>
            </a:endParaRPr>
          </a:p>
        </p:txBody>
      </p:sp>
      <p:sp>
        <p:nvSpPr>
          <p:cNvPr id="484" name="Google Shape;484;p80"/>
          <p:cNvSpPr/>
          <p:nvPr/>
        </p:nvSpPr>
        <p:spPr>
          <a:xfrm rot="-8100000">
            <a:off x="5769091" y="2002673"/>
            <a:ext cx="573605" cy="3461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6535B"/>
              </a:solidFill>
            </a:endParaRPr>
          </a:p>
        </p:txBody>
      </p:sp>
      <p:sp>
        <p:nvSpPr>
          <p:cNvPr id="485" name="Google Shape;485;p80"/>
          <p:cNvSpPr txBox="1"/>
          <p:nvPr/>
        </p:nvSpPr>
        <p:spPr>
          <a:xfrm>
            <a:off x="4055775" y="3276050"/>
            <a:ext cx="1424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git add</a:t>
            </a:r>
            <a:endParaRPr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endParaRPr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git commit</a:t>
            </a:r>
            <a:endParaRPr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80"/>
          <p:cNvSpPr txBox="1"/>
          <p:nvPr/>
        </p:nvSpPr>
        <p:spPr>
          <a:xfrm>
            <a:off x="5981650" y="1728925"/>
            <a:ext cx="1424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git push</a:t>
            </a:r>
            <a:endParaRPr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80"/>
          <p:cNvSpPr/>
          <p:nvPr/>
        </p:nvSpPr>
        <p:spPr>
          <a:xfrm rot="7510721">
            <a:off x="3021299" y="2002693"/>
            <a:ext cx="573310" cy="34616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6535B"/>
              </a:solidFill>
            </a:endParaRPr>
          </a:p>
        </p:txBody>
      </p:sp>
      <p:sp>
        <p:nvSpPr>
          <p:cNvPr id="488" name="Google Shape;488;p80"/>
          <p:cNvSpPr txBox="1"/>
          <p:nvPr/>
        </p:nvSpPr>
        <p:spPr>
          <a:xfrm>
            <a:off x="1615700" y="1652725"/>
            <a:ext cx="1775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git clone (1a vez)</a:t>
            </a:r>
            <a:endParaRPr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ou</a:t>
            </a:r>
            <a:endParaRPr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git pull</a:t>
            </a:r>
            <a:endParaRPr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283" y="1442601"/>
            <a:ext cx="3360624" cy="25968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7E02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2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Dúvidas?</a:t>
            </a:r>
            <a:endParaRPr b="1"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idx="1" type="subTitle"/>
          </p:nvPr>
        </p:nvSpPr>
        <p:spPr>
          <a:xfrm>
            <a:off x="311700" y="1256050"/>
            <a:ext cx="81150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Como fazíamos projetos em grupo?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Mandando os arquivos separados em um e-mail</a:t>
            </a:r>
            <a:endParaRPr sz="2200">
              <a:solidFill>
                <a:srgbClr val="46535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Tomando cuidado para não escrever onde seu colega está escrevendo</a:t>
            </a:r>
            <a:endParaRPr sz="2200">
              <a:solidFill>
                <a:srgbClr val="46535B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E, depois de tudo isso, alguém sozinho pegava o trabalho e formatava do jeito que tinha que ser</a:t>
            </a:r>
            <a:endParaRPr sz="2200"/>
          </a:p>
        </p:txBody>
      </p:sp>
      <p:sp>
        <p:nvSpPr>
          <p:cNvPr id="191" name="Google Shape;191;p36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E7E02"/>
                </a:solidFill>
              </a:rPr>
              <a:t>Trabalhos e mais trabalhos 📚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Por que guardamos</a:t>
            </a:r>
            <a:r>
              <a:rPr lang="pt-BR" sz="2200"/>
              <a:t> versões dos nossos trabalhos?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Não perder </a:t>
            </a:r>
            <a:r>
              <a:rPr b="1" lang="pt-BR" sz="2200">
                <a:solidFill>
                  <a:srgbClr val="46535B"/>
                </a:solidFill>
              </a:rPr>
              <a:t>ideias antigas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Poder </a:t>
            </a:r>
            <a:r>
              <a:rPr b="1" lang="pt-BR" sz="2200">
                <a:solidFill>
                  <a:srgbClr val="46535B"/>
                </a:solidFill>
              </a:rPr>
              <a:t>voltar atrás</a:t>
            </a:r>
            <a:r>
              <a:rPr lang="pt-BR" sz="2200">
                <a:solidFill>
                  <a:srgbClr val="46535B"/>
                </a:solidFill>
              </a:rPr>
              <a:t> em alguma decisão 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Acompanhar </a:t>
            </a:r>
            <a:r>
              <a:rPr b="1" lang="pt-BR" sz="2200">
                <a:solidFill>
                  <a:srgbClr val="46535B"/>
                </a:solidFill>
              </a:rPr>
              <a:t>a evolução </a:t>
            </a:r>
            <a:r>
              <a:rPr lang="pt-BR" sz="2200">
                <a:solidFill>
                  <a:srgbClr val="46535B"/>
                </a:solidFill>
              </a:rPr>
              <a:t>do que estamos fazendo</a:t>
            </a:r>
            <a:endParaRPr sz="2200">
              <a:solidFill>
                <a:srgbClr val="46535B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O </a:t>
            </a:r>
            <a:r>
              <a:rPr b="1" lang="pt-BR" sz="2200"/>
              <a:t>git</a:t>
            </a:r>
            <a:r>
              <a:rPr lang="pt-BR" sz="2200"/>
              <a:t> é uma ferramenta que permite fazermos o </a:t>
            </a:r>
            <a:r>
              <a:rPr b="1" lang="pt-BR" sz="2200"/>
              <a:t>gerenciamento de versão </a:t>
            </a:r>
            <a:r>
              <a:rPr lang="pt-BR" sz="2200"/>
              <a:t>de nossos projetos (de programação ou não)</a:t>
            </a:r>
            <a:endParaRPr sz="2200"/>
          </a:p>
        </p:txBody>
      </p:sp>
      <p:sp>
        <p:nvSpPr>
          <p:cNvPr id="197" name="Google Shape;197;p37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E7E02"/>
                </a:solidFill>
              </a:rPr>
              <a:t>Trabalhos e mais trabalhos 📚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O </a:t>
            </a:r>
            <a:r>
              <a:rPr b="1" lang="pt-BR" sz="2200"/>
              <a:t>git</a:t>
            </a:r>
            <a:r>
              <a:rPr lang="pt-BR" sz="2200"/>
              <a:t> também facilita o trabalho </a:t>
            </a:r>
            <a:r>
              <a:rPr b="1" lang="pt-BR" sz="2200"/>
              <a:t>colaborativo</a:t>
            </a:r>
            <a:endParaRPr b="1"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É muito fácil manter o </a:t>
            </a:r>
            <a:r>
              <a:rPr b="1" lang="pt-BR" sz="2200"/>
              <a:t>track</a:t>
            </a:r>
            <a:r>
              <a:rPr lang="pt-BR" sz="2200"/>
              <a:t> (rastreamento) de arquivos que são alterados por duas pessoas ao mesmo tempo</a:t>
            </a:r>
            <a:endParaRPr sz="2200"/>
          </a:p>
        </p:txBody>
      </p:sp>
      <p:sp>
        <p:nvSpPr>
          <p:cNvPr id="203" name="Google Shape;203;p38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E7E02"/>
                </a:solidFill>
              </a:rPr>
              <a:t>Trabalhos e mais trabalhos 📚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pouco de história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