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Abril Fatface"/>
      <p:regular r:id="rId41"/>
    </p:embeddedFont>
    <p:embeddedFont>
      <p:font typeface="Roboto Ligh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RobotoLight-regular.fntdata"/><Relationship Id="rId41" Type="http://schemas.openxmlformats.org/officeDocument/2006/relationships/font" Target="fonts/AbrilFatface-regular.fntdata"/><Relationship Id="rId22" Type="http://schemas.openxmlformats.org/officeDocument/2006/relationships/slide" Target="slides/slide17.xml"/><Relationship Id="rId44" Type="http://schemas.openxmlformats.org/officeDocument/2006/relationships/font" Target="fonts/RobotoLight-italic.fntdata"/><Relationship Id="rId21" Type="http://schemas.openxmlformats.org/officeDocument/2006/relationships/slide" Target="slides/slide16.xml"/><Relationship Id="rId43" Type="http://schemas.openxmlformats.org/officeDocument/2006/relationships/font" Target="fonts/RobotoLight-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dt.org/insights/report-legal-loopholes-and-data-for-dollars-how-law-enforcement-and-intelligence-agencies-are-buying-your-data-from-broker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stechnica.com/information-technology/2022/08/ios-vpns-still-leak-traffic-more-than-2-years-later-researcher-claim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ddons.mozilla.org/en-US/firefox/addon/ublock-origin/" TargetMode="External"/><Relationship Id="rId3" Type="http://schemas.openxmlformats.org/officeDocument/2006/relationships/hyperlink" Target="https://addons.mozilla.org/en-US/firefox/addon/privacy-badger17/" TargetMode="External"/><Relationship Id="rId4" Type="http://schemas.openxmlformats.org/officeDocument/2006/relationships/hyperlink" Target="https://duckduckgo.com/"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orproject.org/download/" TargetMode="External"/><Relationship Id="rId3" Type="http://schemas.openxmlformats.org/officeDocument/2006/relationships/hyperlink" Target="https://arstechnica.com/information-technology/2022/08/ios-vpns-still-leak-traffic-more-than-2-years-later-researcher-claims/" TargetMode="External"/><Relationship Id="rId4" Type="http://schemas.openxmlformats.org/officeDocument/2006/relationships/hyperlink" Target="https://github.com/OnionBrowser/OnionBrowser/wiki/Traffic-that-leaks-outside-of-Tor-due-to-iOS-limitation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ignal.org/download/"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emilie@futureada.org"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olitico.com/f/?id=00000180-874f-dd36-a38c-c74f98520000" TargetMode="External"/><Relationship Id="rId3" Type="http://schemas.openxmlformats.org/officeDocument/2006/relationships/hyperlink" Target="https://www.theguardian.com/world/2022/jun/28/why-us-woman-are-deleting-their-period-tracking-apps" TargetMode="External"/><Relationship Id="rId4" Type="http://schemas.openxmlformats.org/officeDocument/2006/relationships/hyperlink" Target="https://www.supremecourt.gov/search.aspx?filename=/docket/docketfiles/html/public/19-1392.html" TargetMode="External"/><Relationship Id="rId5" Type="http://schemas.openxmlformats.org/officeDocument/2006/relationships/hyperlink" Target="https://www.theguardian.com/us-news/2022/aug/10/facebook-user-data-abortion-nebraska-police" TargetMode="External"/><Relationship Id="rId6" Type="http://schemas.openxmlformats.org/officeDocument/2006/relationships/hyperlink" Target="https://a16.asmdc.org/press-releases/20220927-governor-newsom-signs-assemblymember-bauer-kahan-and-attorney-genera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rc.nist.gov/glossary/term/operations_security" TargetMode="External"/><Relationship Id="rId3" Type="http://schemas.openxmlformats.org/officeDocument/2006/relationships/hyperlink" Target="https://blog.f-secure.com/what-is-opsec/"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Welcome to our Post Roe v. Wade Privacy and Security Workshop.</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purpose of this workshop is to help folks who have some concerns about the digital privacy and security concerns that have come up since Roe v. Wade was overturned earlier this summer by the U.S. Supreme Court.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This workshop is being recorded and will be shared along with the slides shortly after we end our session today. Let’s get started.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Photo credit: Colin Lloyd via Unsplash</a:t>
            </a:r>
            <a:endParaRPr sz="120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b7f8205d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b7f8205d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Now that we’ve gone over operations security concepts, let’s talk about reproductive health apps. The concern with reproductive health apps is that they can share or sell data collected within the apps, such as identifiers (usernames, email addresses, device serial number, etc.) </a:t>
            </a:r>
            <a:r>
              <a:rPr lang="en" sz="1200">
                <a:solidFill>
                  <a:schemeClr val="dk1"/>
                </a:solidFill>
              </a:rPr>
              <a:t>alongside</a:t>
            </a:r>
            <a:r>
              <a:rPr lang="en" sz="1200">
                <a:solidFill>
                  <a:schemeClr val="dk1"/>
                </a:solidFill>
              </a:rPr>
              <a:t> period, pregnancy or sexual health data. That data can then be shared or sold to data brokers, individuals or even law enforcement agencies.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 key point to remember about app data is that if you have consented for it to be shared, sold or collected within the application’s terms and conditions for use, then it might easily be obtained. In fact, many law enforcement agencies can collect personal data, such as location data, by simply purchasing it, vs. requesting it via regulated channels such as search warrants. The Center for Democracy in Technology did a report on this last year which is worth a read: </a:t>
            </a:r>
            <a:endParaRPr sz="1200">
              <a:solidFill>
                <a:schemeClr val="dk1"/>
              </a:solidFill>
            </a:endParaRPr>
          </a:p>
          <a:p>
            <a:pPr indent="0" lvl="0" marL="0" rtl="0" algn="l">
              <a:lnSpc>
                <a:spcPct val="115000"/>
              </a:lnSpc>
              <a:spcBef>
                <a:spcPts val="0"/>
              </a:spcBef>
              <a:spcAft>
                <a:spcPts val="0"/>
              </a:spcAft>
              <a:buNone/>
            </a:pPr>
            <a:r>
              <a:rPr lang="en" sz="1200" u="sng">
                <a:solidFill>
                  <a:schemeClr val="hlink"/>
                </a:solidFill>
                <a:hlinkClick r:id="rId2"/>
              </a:rPr>
              <a:t>https://cdt.org/insights/report-legal-loopholes-and-data-for-dollars-how-law-enforcement-and-intelligence-agencies-are-buying-your-data-from-brokers/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b7f8205d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4b7f8205d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Rather than throwing in the towel regarding reproductive health apps, are there some which are better than others at keeping data private? Yes! Euki is free and does not collect any data according to the iOS and Play store developer privacy policies. There are others too, Mozilla Privacy Not Included project does a great job of cataloguing these.</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b7f8205d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b7f8205d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b7f8205d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4b7f8205d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In our Notable Events timeline earlier, I </a:t>
            </a:r>
            <a:r>
              <a:rPr lang="en" sz="1200">
                <a:solidFill>
                  <a:schemeClr val="dk1"/>
                </a:solidFill>
              </a:rPr>
              <a:t>mentioned</a:t>
            </a:r>
            <a:r>
              <a:rPr lang="en" sz="1200">
                <a:solidFill>
                  <a:schemeClr val="dk1"/>
                </a:solidFill>
              </a:rPr>
              <a:t> a story regarding a mother and daughter whose Facebook data, </a:t>
            </a:r>
            <a:r>
              <a:rPr lang="en" sz="1200">
                <a:solidFill>
                  <a:schemeClr val="dk1"/>
                </a:solidFill>
              </a:rPr>
              <a:t>including</a:t>
            </a:r>
            <a:r>
              <a:rPr lang="en" sz="1200">
                <a:solidFill>
                  <a:schemeClr val="dk1"/>
                </a:solidFill>
              </a:rPr>
              <a:t> their communications on how to get abortion pills, had been given to law enforcement in Nebraska. What can we learn from this story to help lower the risk of this happening to other folks who may be seeking help?</a:t>
            </a: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b7f8205d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b7f8205d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It all starts at the device level, ensuring we implement security from the physical aspects of our device, to our operating system, all the way up to our apps and accounts.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To ensure your device is secure…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Image: Rahul Chakraborty via Unsplash</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4b7f8205d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4b7f8205d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4b7f8205d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4b7f8205d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your device has been secured following our previous guidelines,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Photo credit Glenn Carstens-Peters via Unsplash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b7f8205d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b7f8205d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*Note that some traffic may leak outside of the VPN due to how iOS controls network traffic, not just for ProtonVPN but all VPNs and TOR. See: </a:t>
            </a:r>
            <a:r>
              <a:rPr lang="en" sz="1200" u="sng">
                <a:solidFill>
                  <a:schemeClr val="hlink"/>
                </a:solidFill>
                <a:hlinkClick r:id="rId2"/>
              </a:rPr>
              <a:t>https://arstechnica.com/information-technology/2022/08/ios-vpns-still-leak-traffic-more-than-2-years-later-researcher-claims/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4b7f8205d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4b7f8205d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uBlock origin: </a:t>
            </a:r>
            <a:r>
              <a:rPr lang="en" sz="1200" u="sng">
                <a:solidFill>
                  <a:schemeClr val="hlink"/>
                </a:solidFill>
                <a:hlinkClick r:id="rId2"/>
              </a:rPr>
              <a:t>https://addons.mozilla.org/en-US/firefox/addon/ublock-origin/</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Privacy Badger:</a:t>
            </a:r>
            <a:endParaRPr sz="1200">
              <a:solidFill>
                <a:schemeClr val="dk1"/>
              </a:solidFill>
            </a:endParaRPr>
          </a:p>
          <a:p>
            <a:pPr indent="0" lvl="0" marL="0" rtl="0" algn="l">
              <a:lnSpc>
                <a:spcPct val="115000"/>
              </a:lnSpc>
              <a:spcBef>
                <a:spcPts val="0"/>
              </a:spcBef>
              <a:spcAft>
                <a:spcPts val="0"/>
              </a:spcAft>
              <a:buNone/>
            </a:pPr>
            <a:r>
              <a:rPr lang="en" sz="1200" u="sng">
                <a:solidFill>
                  <a:schemeClr val="hlink"/>
                </a:solidFill>
                <a:hlinkClick r:id="rId3"/>
              </a:rPr>
              <a:t>https://addons.mozilla.org/en-US/firefox/addon/privacy-badger17/</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DuckDuckGo:</a:t>
            </a:r>
            <a:endParaRPr sz="1200">
              <a:solidFill>
                <a:schemeClr val="dk1"/>
              </a:solidFill>
            </a:endParaRPr>
          </a:p>
          <a:p>
            <a:pPr indent="0" lvl="0" marL="0" rtl="0" algn="l">
              <a:lnSpc>
                <a:spcPct val="115000"/>
              </a:lnSpc>
              <a:spcBef>
                <a:spcPts val="0"/>
              </a:spcBef>
              <a:spcAft>
                <a:spcPts val="0"/>
              </a:spcAft>
              <a:buNone/>
            </a:pPr>
            <a:r>
              <a:rPr lang="en" sz="1200" u="sng">
                <a:solidFill>
                  <a:schemeClr val="hlink"/>
                </a:solidFill>
                <a:hlinkClick r:id="rId4"/>
              </a:rPr>
              <a:t>https://duckduckgo.com/</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b7f8205d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b7f8205d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u="sng">
                <a:solidFill>
                  <a:schemeClr val="hlink"/>
                </a:solidFill>
                <a:hlinkClick r:id="rId2"/>
              </a:rPr>
              <a:t>https://www.torproject.org/download/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*Note that some traffic may leak outside of the VPN due to how iOS controls network traffic, not just for ProtonVPN but all VPNs and TOR. See: </a:t>
            </a:r>
            <a:r>
              <a:rPr lang="en" sz="1200" u="sng">
                <a:solidFill>
                  <a:schemeClr val="hlink"/>
                </a:solidFill>
                <a:hlinkClick r:id="rId3"/>
              </a:rPr>
              <a:t>https://arstechnica.com/information-technology/2022/08/ios-vpns-still-leak-traffic-more-than-2-years-later-researcher-claims/</a:t>
            </a:r>
            <a:r>
              <a:rPr lang="en" sz="1200">
                <a:solidFill>
                  <a:schemeClr val="dk1"/>
                </a:solidFill>
              </a:rPr>
              <a:t> and </a:t>
            </a:r>
            <a:r>
              <a:rPr lang="en" sz="1200" u="sng">
                <a:solidFill>
                  <a:schemeClr val="hlink"/>
                </a:solidFill>
                <a:hlinkClick r:id="rId4"/>
              </a:rPr>
              <a:t>https://github.com/OnionBrowser/OnionBrowser/wiki/Traffic-that-leaks-outside-of-Tor-due-to-iOS-limitations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b7f8205d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4b7f8205d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Who is Future Ada?</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 are a Spokane, WA-based non-profit and have been operating since 2016.</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Our mission is to live in a world where all people feel they not only can belong in STEAM, but thrive in it</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As part of that mission, we offer digital privacy and security assistance to individuals or groups. And we also create and offer workshops such as this one. If you enjoy today’s workshop, you will find some materials to some of our previous workshops which cover topics such as privacy and security basics, online harassment, Open Source INTelligence gathering and more.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b7f8205d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b7f8205d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b7f8205d0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4b7f8205d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Photo credit Pradamas Gifarry via Unsplash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b7f8205d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b7f8205d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4b7f8205d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4b7f8205d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u="sng">
                <a:solidFill>
                  <a:schemeClr val="hlink"/>
                </a:solidFill>
                <a:hlinkClick r:id="rId2"/>
              </a:rPr>
              <a:t>https://signal.org/download/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4b7f8205d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4b7f8205d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Photo credit Yannick Mika via Unsplash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4b7f8205d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4b7f8205d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4b7f8205d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4b7f8205d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What should you keep in mind if you need to move to a sensitive location?</a:t>
            </a:r>
            <a:endParaRPr sz="12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4b7f8205d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4b7f8205d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4b7f8205d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4b7f8205d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We can spend an enormous amount of hours locking down our digital life, data and devices. We can spend hours coming up with new ways to defeat surveillance, but in the end, </a:t>
            </a:r>
            <a:r>
              <a:rPr lang="en" sz="1200">
                <a:solidFill>
                  <a:schemeClr val="dk1"/>
                </a:solidFill>
              </a:rPr>
              <a:t>nothing</a:t>
            </a:r>
            <a:r>
              <a:rPr lang="en" sz="1200">
                <a:solidFill>
                  <a:schemeClr val="dk1"/>
                </a:solidFill>
              </a:rPr>
              <a:t> protects us as much as strong, comprehensive legal frameworks for </a:t>
            </a:r>
            <a:r>
              <a:rPr lang="en" sz="1200">
                <a:solidFill>
                  <a:schemeClr val="dk1"/>
                </a:solidFill>
              </a:rPr>
              <a:t>reproductive, privacy and human </a:t>
            </a:r>
            <a:r>
              <a:rPr lang="en" sz="1200">
                <a:solidFill>
                  <a:schemeClr val="dk1"/>
                </a:solidFill>
              </a:rPr>
              <a:t>rights.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 encourage everyone listening to get involved politically and especially to vote for candidates who will help pass and protect such legal frameworks.</a:t>
            </a:r>
            <a:endParaRPr sz="12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6fc72635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6fc72635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support and for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f87b6d3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f87b6d3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As for myself I am Emilie, and am proud to be Future Ada’s Security Ambassador.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My background is in offensive security research, a.k.a ethical hacking</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If there is a technology-related topic you would find helpful for us to cover next, please reach out to </a:t>
            </a:r>
            <a:r>
              <a:rPr lang="en" sz="1200" u="sng">
                <a:solidFill>
                  <a:schemeClr val="hlink"/>
                </a:solidFill>
                <a:hlinkClick r:id="rId2"/>
              </a:rPr>
              <a:t>emilie@futureada.org</a:t>
            </a:r>
            <a:r>
              <a:rPr lang="en" sz="1200">
                <a:solidFill>
                  <a:schemeClr val="dk1"/>
                </a:solidFill>
              </a:rPr>
              <a:t>. We are here to serve the community and would love to hear from you so we can know how to best accommodate your needs.</a:t>
            </a:r>
            <a:endParaRPr sz="120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f87b6d3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f87b6d3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4b7f8205d0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4b7f8205d0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4b7f8205d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4b7f8205d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It’s been a busy year when it comes to reproductive rights. Before we get into technical concepts, I’d like to go over a few notable events which happened recently, and have shaped the contents of today’s workshop.</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4b7f8205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4b7f8205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Although the concern over the right to abortion and abortion access across the U.S. has been ongoing for decades, the leaked Roe v. Wade draft on May 2nd really solidified concerns about reproductive rights.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One of these concerns was whether or not reproductive health apps, such as period trackers, may leak or even share data that could later be used to identify folks who are or become pregnant and may later no longer be pregnant. There was a push to delete and stop using such apps after the leak and after June 24th when the Supreme Court dismantled 50 years of legal protections and officially overturned Roe v. Wade.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By then, several states had already been limiting access to abortions via restrictive laws, and nine states further enacted trigger laws which automatically outlawed any abortions. We saw growing media coverage on abortion-related legal matters, including a news report on August 8th about a mother and daughter duo who were being investigated in Nebraska and whose communications were shared by Facebook with law enforcement. Keep in mind that this investigation had started much earlier that year and its timeline wasn’t related to the Supreme Court decision.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However, stories such as this one and concerns that tech companies would be handing over even more data related to abortion investigations compelled California to pass Assembly Bill 1242 Bauer-Kahan. The law prevents CA-based tech companies to comply with out-of-state search warrants related to abortion investigations, among other protections.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 am skipping over a lot of other notable events, but for our purposes today we will be focusing on reproductive health apps and secure communications related to abortion services.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Roe v. Wade draft leak: </a:t>
            </a:r>
            <a:r>
              <a:rPr lang="en" sz="1200" u="sng">
                <a:solidFill>
                  <a:schemeClr val="hlink"/>
                </a:solidFill>
                <a:hlinkClick r:id="rId2"/>
              </a:rPr>
              <a:t>https://www.politico.com/f/?id=00000180-874f-dd36-a38c-c74f98520000</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Concerns over period tracking apps: </a:t>
            </a:r>
            <a:r>
              <a:rPr lang="en" sz="1200" u="sng">
                <a:solidFill>
                  <a:schemeClr val="hlink"/>
                </a:solidFill>
                <a:hlinkClick r:id="rId3"/>
              </a:rPr>
              <a:t>https://www.theguardian.com/world/2022/jun/28/why-us-woman-are-deleting-their-period-tracking-apps</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Roe v. Wade/Dobbs vs. Jackson’s Women Health Org.: </a:t>
            </a:r>
            <a:r>
              <a:rPr lang="en" sz="1200" u="sng">
                <a:solidFill>
                  <a:schemeClr val="hlink"/>
                </a:solidFill>
                <a:hlinkClick r:id="rId4"/>
              </a:rPr>
              <a:t>https://www.supremecourt.gov/search.aspx?filename=/docket/docketfiles/html/public/19-1392.html</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Facbook handed over data for illegal abortion case: </a:t>
            </a:r>
            <a:r>
              <a:rPr lang="en" sz="1200" u="sng">
                <a:solidFill>
                  <a:schemeClr val="hlink"/>
                </a:solidFill>
                <a:hlinkClick r:id="rId5"/>
              </a:rPr>
              <a:t>https://www.theguardian.com/us-news/2022/aug/10/facebook-user-data-abortion-nebraska-police</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AB-1242: </a:t>
            </a:r>
            <a:r>
              <a:rPr lang="en" sz="1200" u="sng">
                <a:solidFill>
                  <a:schemeClr val="hlink"/>
                </a:solidFill>
                <a:hlinkClick r:id="rId6"/>
              </a:rPr>
              <a:t>https://a16.asmdc.org/press-releases/20220927-governor-newsom-signs-assemblymember-bauer-kahan-and-attorney-general</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b7f8205d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b7f8205d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So how do we address digital and security privacy concerns in a Post Roe v. Wade landscape? It starts with Operations Security</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b7f8205d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b7f8205d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Operations security (OPSEC) is a term that comes from the military and is often used in information security. It involves identifying sensitive information, assessing the risk this would pose should it be leaked into the wrong hands, and protecting that information.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One way to approach OPSEC is to put on your evil thinking cap. Put yourself into your opponent’s shoes, and visualize how you may attempt to extract sensitive information and exploit it. It also helps to identify who your threat is. Is it a partner, family members, or a law enforcement agency. How would anyone from that group get access to that sensitive information? And most importantly, how would you protect that information?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OPSEC should also be applied consistently. For example, if you choose to enforce strong and unique passwords across for accounts, these </a:t>
            </a:r>
            <a:r>
              <a:rPr lang="en" sz="1200">
                <a:solidFill>
                  <a:schemeClr val="dk1"/>
                </a:solidFill>
              </a:rPr>
              <a:t>should</a:t>
            </a:r>
            <a:r>
              <a:rPr lang="en" sz="1200">
                <a:solidFill>
                  <a:schemeClr val="dk1"/>
                </a:solidFill>
              </a:rPr>
              <a:t> be enforced across platforms and devices.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We’ve all had days where stress, fatigue or life makes it harder to think about data security is simply not a top priority. That’s ok. Perhaps there are some compensating controls you can have in place for these times. For example, if you take nightly medication which makes you drowsy and live in a household with nosy folks, you’ll remove any sensitive data from your phone as part of your bedtime routine. Perhaps on a day where life is overwhelming, or even the opposite, a day where you’re having drinks, you will decide to hold off on sensitive communications until you are back to normal.</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u="sng">
                <a:solidFill>
                  <a:schemeClr val="hlink"/>
                </a:solidFill>
                <a:hlinkClick r:id="rId2"/>
              </a:rPr>
              <a:t>https://csrc.nist.gov/glossary/term/operations_security</a:t>
            </a:r>
            <a:endParaRPr sz="1200">
              <a:solidFill>
                <a:schemeClr val="dk1"/>
              </a:solidFill>
            </a:endParaRPr>
          </a:p>
          <a:p>
            <a:pPr indent="0" lvl="0" marL="0" rtl="0" algn="l">
              <a:lnSpc>
                <a:spcPct val="115000"/>
              </a:lnSpc>
              <a:spcBef>
                <a:spcPts val="0"/>
              </a:spcBef>
              <a:spcAft>
                <a:spcPts val="0"/>
              </a:spcAft>
              <a:buNone/>
            </a:pPr>
            <a:r>
              <a:rPr lang="en" sz="1200" u="sng">
                <a:solidFill>
                  <a:schemeClr val="hlink"/>
                </a:solidFill>
                <a:hlinkClick r:id="rId3"/>
              </a:rPr>
              <a:t>https://blog.f-secure.com/what-is-opsec/</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b7f8205d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b7f8205d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might applying OPSEC to our digital life look like? A few examples here…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b7f8205d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b7f8205d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gave a lot of examples on what not to do, but there are also proactive behaviors you can apply, such 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invite everyone to take some time to think about what OPSEC might look like for you?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foundation.mozilla.org/en/privacynotincluded/categories/reproductive-health/"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rotonvpn.com/free-vpn/" TargetMode="Externa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ddons.mozilla.org/en-US/firefox/addon/ublock-origin/" TargetMode="External"/><Relationship Id="rId4" Type="http://schemas.openxmlformats.org/officeDocument/2006/relationships/hyperlink" Target="https://addons.mozilla.org/en-US/firefox/addon/privacy-badger17/" TargetMode="External"/><Relationship Id="rId5" Type="http://schemas.openxmlformats.org/officeDocument/2006/relationships/hyperlink" Target="https://www.duckduckgo.com" TargetMode="External"/><Relationship Id="rId6"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torproject.org/download/"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atatruth.medium.com/a-post-roe-v-wade-world-what-now-b760d8fe0a43" TargetMode="External"/><Relationship Id="rId4" Type="http://schemas.openxmlformats.org/officeDocument/2006/relationships/hyperlink" Target="https://womenhelp.org/" TargetMode="External"/><Relationship Id="rId5" Type="http://schemas.openxmlformats.org/officeDocument/2006/relationships/hyperlink" Target="https://www.eff.org/deeplinks/2022/06/security-and-privacy-tips-people-seeking-abortion" TargetMode="External"/><Relationship Id="rId6" Type="http://schemas.openxmlformats.org/officeDocument/2006/relationships/hyperlink" Target="https://www.reddit.com/r/PrivacyGuid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inteltechniques.com/link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a:off x="311700" y="1206575"/>
            <a:ext cx="8465700" cy="27537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311708" y="11306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600">
                <a:latin typeface="Abril Fatface"/>
                <a:ea typeface="Abril Fatface"/>
                <a:cs typeface="Abril Fatface"/>
                <a:sym typeface="Abril Fatface"/>
              </a:rPr>
              <a:t>Post Roe v. Wade Privacy &amp; Security</a:t>
            </a:r>
            <a:endParaRPr sz="5600">
              <a:latin typeface="Abril Fatface"/>
              <a:ea typeface="Abril Fatface"/>
              <a:cs typeface="Abril Fatface"/>
              <a:sym typeface="Abril Fatface"/>
            </a:endParaRPr>
          </a:p>
        </p:txBody>
      </p:sp>
      <p:sp>
        <p:nvSpPr>
          <p:cNvPr id="56" name="Google Shape;56;p13"/>
          <p:cNvSpPr txBox="1"/>
          <p:nvPr>
            <p:ph idx="1" type="subTitle"/>
          </p:nvPr>
        </p:nvSpPr>
        <p:spPr>
          <a:xfrm>
            <a:off x="1923750" y="3220225"/>
            <a:ext cx="53157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Light"/>
                <a:ea typeface="Roboto Light"/>
                <a:cs typeface="Roboto Light"/>
                <a:sym typeface="Roboto Light"/>
              </a:rPr>
              <a:t>10/16</a:t>
            </a:r>
            <a:r>
              <a:rPr lang="en">
                <a:solidFill>
                  <a:srgbClr val="000000"/>
                </a:solidFill>
                <a:latin typeface="Roboto Light"/>
                <a:ea typeface="Roboto Light"/>
                <a:cs typeface="Roboto Light"/>
                <a:sym typeface="Roboto Light"/>
              </a:rPr>
              <a:t>/2022 with Future Ada</a:t>
            </a:r>
            <a:endParaRPr>
              <a:solidFill>
                <a:srgbClr val="000000"/>
              </a:solidFill>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2"/>
          <p:cNvSpPr/>
          <p:nvPr/>
        </p:nvSpPr>
        <p:spPr>
          <a:xfrm>
            <a:off x="303750" y="1545600"/>
            <a:ext cx="8465700" cy="20523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2"/>
          <p:cNvSpPr txBox="1"/>
          <p:nvPr>
            <p:ph type="ctrTitle"/>
          </p:nvPr>
        </p:nvSpPr>
        <p:spPr>
          <a:xfrm>
            <a:off x="303750" y="1545589"/>
            <a:ext cx="8536500" cy="192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600">
                <a:latin typeface="Abril Fatface"/>
                <a:ea typeface="Abril Fatface"/>
                <a:cs typeface="Abril Fatface"/>
                <a:sym typeface="Abril Fatface"/>
              </a:rPr>
              <a:t>Reproductive Health Apps</a:t>
            </a:r>
            <a:endParaRPr sz="5600">
              <a:latin typeface="Abril Fatface"/>
              <a:ea typeface="Abril Fatface"/>
              <a:cs typeface="Abril Fatface"/>
              <a:sym typeface="Abril Fatfac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Reproductive Health Apps</a:t>
            </a:r>
            <a:endParaRPr>
              <a:latin typeface="Abril Fatface"/>
              <a:ea typeface="Abril Fatface"/>
              <a:cs typeface="Abril Fatface"/>
              <a:sym typeface="Abril Fatface"/>
            </a:endParaRPr>
          </a:p>
        </p:txBody>
      </p:sp>
      <p:sp>
        <p:nvSpPr>
          <p:cNvPr id="118" name="Google Shape;118;p23"/>
          <p:cNvSpPr txBox="1"/>
          <p:nvPr>
            <p:ph idx="1" type="body"/>
          </p:nvPr>
        </p:nvSpPr>
        <p:spPr>
          <a:xfrm>
            <a:off x="311700" y="1152475"/>
            <a:ext cx="5425500" cy="361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Which apps are better at keeping my data private?</a:t>
            </a:r>
            <a:endParaRPr sz="2400">
              <a:solidFill>
                <a:schemeClr val="dk1"/>
              </a:solidFill>
              <a:latin typeface="Roboto Light"/>
              <a:ea typeface="Roboto Light"/>
              <a:cs typeface="Roboto Light"/>
              <a:sym typeface="Roboto Light"/>
            </a:endParaRPr>
          </a:p>
          <a:p>
            <a:pPr indent="-381000" lvl="1" marL="914400" rtl="0" algn="l">
              <a:spcBef>
                <a:spcPts val="100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Euki (free)</a:t>
            </a:r>
            <a:endParaRPr sz="2400">
              <a:solidFill>
                <a:schemeClr val="dk1"/>
              </a:solidFill>
              <a:latin typeface="Roboto Light"/>
              <a:ea typeface="Roboto Light"/>
              <a:cs typeface="Roboto Light"/>
              <a:sym typeface="Roboto Light"/>
            </a:endParaRPr>
          </a:p>
          <a:p>
            <a:pPr indent="-381000" lvl="1" marL="914400" rtl="0" algn="l">
              <a:spcBef>
                <a:spcPts val="1000"/>
              </a:spcBef>
              <a:spcAft>
                <a:spcPts val="1000"/>
              </a:spcAft>
              <a:buClr>
                <a:schemeClr val="dk1"/>
              </a:buClr>
              <a:buSzPts val="2400"/>
              <a:buFont typeface="Roboto Light"/>
              <a:buChar char="○"/>
            </a:pPr>
            <a:r>
              <a:rPr lang="en" sz="2400">
                <a:solidFill>
                  <a:schemeClr val="dk1"/>
                </a:solidFill>
                <a:latin typeface="Roboto Light"/>
                <a:ea typeface="Roboto Light"/>
                <a:cs typeface="Roboto Light"/>
                <a:sym typeface="Roboto Light"/>
              </a:rPr>
              <a:t>Mozilla Privacy Not Included Project: </a:t>
            </a:r>
            <a:r>
              <a:rPr lang="en" sz="2400" u="sng">
                <a:solidFill>
                  <a:schemeClr val="hlink"/>
                </a:solidFill>
                <a:latin typeface="Roboto Light"/>
                <a:ea typeface="Roboto Light"/>
                <a:cs typeface="Roboto Light"/>
                <a:sym typeface="Roboto Light"/>
                <a:hlinkClick r:id="rId3"/>
              </a:rPr>
              <a:t>https://foundation.mozilla.org/en/privacynotincluded/categories/reproductive-health/</a:t>
            </a:r>
            <a:endParaRPr sz="2400">
              <a:solidFill>
                <a:schemeClr val="dk1"/>
              </a:solidFill>
              <a:latin typeface="Roboto Light"/>
              <a:ea typeface="Roboto Light"/>
              <a:cs typeface="Roboto Light"/>
              <a:sym typeface="Roboto Light"/>
            </a:endParaRPr>
          </a:p>
        </p:txBody>
      </p:sp>
      <p:pic>
        <p:nvPicPr>
          <p:cNvPr id="119" name="Google Shape;119;p23"/>
          <p:cNvPicPr preferRelativeResize="0"/>
          <p:nvPr/>
        </p:nvPicPr>
        <p:blipFill>
          <a:blip r:embed="rId4">
            <a:alphaModFix/>
          </a:blip>
          <a:stretch>
            <a:fillRect/>
          </a:stretch>
        </p:blipFill>
        <p:spPr>
          <a:xfrm>
            <a:off x="5967850" y="1384025"/>
            <a:ext cx="2864451" cy="2864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4"/>
          <p:cNvPicPr preferRelativeResize="0"/>
          <p:nvPr/>
        </p:nvPicPr>
        <p:blipFill>
          <a:blip r:embed="rId3">
            <a:alphaModFix/>
          </a:blip>
          <a:stretch>
            <a:fillRect/>
          </a:stretch>
        </p:blipFill>
        <p:spPr>
          <a:xfrm>
            <a:off x="873303" y="0"/>
            <a:ext cx="7397391"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25"/>
          <p:cNvSpPr/>
          <p:nvPr/>
        </p:nvSpPr>
        <p:spPr>
          <a:xfrm>
            <a:off x="303750" y="2021700"/>
            <a:ext cx="8465700" cy="11001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txBox="1"/>
          <p:nvPr>
            <p:ph type="ctrTitle"/>
          </p:nvPr>
        </p:nvSpPr>
        <p:spPr>
          <a:xfrm>
            <a:off x="303750" y="2021695"/>
            <a:ext cx="8536500" cy="104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600">
                <a:latin typeface="Abril Fatface"/>
                <a:ea typeface="Abril Fatface"/>
                <a:cs typeface="Abril Fatface"/>
                <a:sym typeface="Abril Fatface"/>
              </a:rPr>
              <a:t>Seeking Help Securely</a:t>
            </a:r>
            <a:endParaRPr sz="5600">
              <a:latin typeface="Abril Fatface"/>
              <a:ea typeface="Abril Fatface"/>
              <a:cs typeface="Abril Fatface"/>
              <a:sym typeface="Abril Fatfac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Ensure Your Device is Secure</a:t>
            </a:r>
            <a:endParaRPr>
              <a:latin typeface="Abril Fatface"/>
              <a:ea typeface="Abril Fatface"/>
              <a:cs typeface="Abril Fatface"/>
              <a:sym typeface="Abril Fatface"/>
            </a:endParaRPr>
          </a:p>
        </p:txBody>
      </p:sp>
      <p:sp>
        <p:nvSpPr>
          <p:cNvPr id="138" name="Google Shape;138;p26"/>
          <p:cNvSpPr txBox="1"/>
          <p:nvPr>
            <p:ph idx="1" type="body"/>
          </p:nvPr>
        </p:nvSpPr>
        <p:spPr>
          <a:xfrm>
            <a:off x="311700" y="1152475"/>
            <a:ext cx="5425500" cy="361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Keep it </a:t>
            </a:r>
            <a:r>
              <a:rPr b="1" lang="en" sz="2400">
                <a:solidFill>
                  <a:schemeClr val="dk1"/>
                </a:solidFill>
                <a:latin typeface="Roboto"/>
                <a:ea typeface="Roboto"/>
                <a:cs typeface="Roboto"/>
                <a:sym typeface="Roboto"/>
              </a:rPr>
              <a:t>up-to-date</a:t>
            </a:r>
            <a:endParaRPr b="1" sz="2400">
              <a:solidFill>
                <a:schemeClr val="dk1"/>
              </a:solidFill>
              <a:latin typeface="Roboto"/>
              <a:ea typeface="Roboto"/>
              <a:cs typeface="Roboto"/>
              <a:sym typeface="Roboto"/>
            </a:endParaRPr>
          </a:p>
          <a:p>
            <a:pPr indent="-381000" lvl="0" marL="457200" rtl="0" algn="l">
              <a:spcBef>
                <a:spcPts val="100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Change its password to something unique only you know</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Consider </a:t>
            </a:r>
            <a:r>
              <a:rPr b="1" lang="en" sz="2400">
                <a:solidFill>
                  <a:schemeClr val="dk1"/>
                </a:solidFill>
                <a:latin typeface="Roboto"/>
                <a:ea typeface="Roboto"/>
                <a:cs typeface="Roboto"/>
                <a:sym typeface="Roboto"/>
              </a:rPr>
              <a:t>removing biometric</a:t>
            </a:r>
            <a:r>
              <a:rPr lang="en" sz="2400">
                <a:solidFill>
                  <a:schemeClr val="dk1"/>
                </a:solidFill>
                <a:latin typeface="Roboto Light"/>
                <a:ea typeface="Roboto Light"/>
                <a:cs typeface="Roboto Light"/>
                <a:sym typeface="Roboto Light"/>
              </a:rPr>
              <a:t> authentication (Face ID, fingerprint unlock)</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1000"/>
              </a:spcAft>
              <a:buClr>
                <a:schemeClr val="dk1"/>
              </a:buClr>
              <a:buSzPts val="2400"/>
              <a:buFont typeface="Roboto Light"/>
              <a:buChar char="●"/>
            </a:pPr>
            <a:r>
              <a:rPr lang="en" sz="2400">
                <a:solidFill>
                  <a:schemeClr val="dk1"/>
                </a:solidFill>
                <a:latin typeface="Roboto Light"/>
                <a:ea typeface="Roboto Light"/>
                <a:cs typeface="Roboto Light"/>
                <a:sym typeface="Roboto Light"/>
              </a:rPr>
              <a:t>Keep </a:t>
            </a:r>
            <a:r>
              <a:rPr b="1" lang="en" sz="2400">
                <a:solidFill>
                  <a:schemeClr val="dk1"/>
                </a:solidFill>
                <a:latin typeface="Roboto"/>
                <a:ea typeface="Roboto"/>
                <a:cs typeface="Roboto"/>
                <a:sym typeface="Roboto"/>
              </a:rPr>
              <a:t>apps at a minimum</a:t>
            </a:r>
            <a:endParaRPr b="1" sz="2400">
              <a:solidFill>
                <a:schemeClr val="dk1"/>
              </a:solidFill>
              <a:latin typeface="Roboto"/>
              <a:ea typeface="Roboto"/>
              <a:cs typeface="Roboto"/>
              <a:sym typeface="Roboto"/>
            </a:endParaRPr>
          </a:p>
        </p:txBody>
      </p:sp>
      <p:pic>
        <p:nvPicPr>
          <p:cNvPr id="139" name="Google Shape;139;p26"/>
          <p:cNvPicPr preferRelativeResize="0"/>
          <p:nvPr/>
        </p:nvPicPr>
        <p:blipFill rotWithShape="1">
          <a:blip r:embed="rId3">
            <a:alphaModFix/>
          </a:blip>
          <a:srcRect b="11094" l="18132" r="28816" t="3958"/>
          <a:stretch/>
        </p:blipFill>
        <p:spPr>
          <a:xfrm>
            <a:off x="5932125" y="0"/>
            <a:ext cx="3211874"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Ensure Your Device is Secure</a:t>
            </a:r>
            <a:endParaRPr>
              <a:latin typeface="Abril Fatface"/>
              <a:ea typeface="Abril Fatface"/>
              <a:cs typeface="Abril Fatface"/>
              <a:sym typeface="Abril Fatface"/>
            </a:endParaRPr>
          </a:p>
        </p:txBody>
      </p:sp>
      <p:sp>
        <p:nvSpPr>
          <p:cNvPr id="145" name="Google Shape;145;p27"/>
          <p:cNvSpPr txBox="1"/>
          <p:nvPr>
            <p:ph idx="1" type="body"/>
          </p:nvPr>
        </p:nvSpPr>
        <p:spPr>
          <a:xfrm>
            <a:off x="311700" y="1152475"/>
            <a:ext cx="8520600" cy="361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Make sure full </a:t>
            </a:r>
            <a:r>
              <a:rPr b="1" lang="en" sz="2400">
                <a:solidFill>
                  <a:schemeClr val="dk1"/>
                </a:solidFill>
                <a:latin typeface="Roboto"/>
                <a:ea typeface="Roboto"/>
                <a:cs typeface="Roboto"/>
                <a:sym typeface="Roboto"/>
              </a:rPr>
              <a:t>encryption is configured</a:t>
            </a:r>
            <a:r>
              <a:rPr lang="en" sz="2400">
                <a:solidFill>
                  <a:schemeClr val="dk1"/>
                </a:solidFill>
                <a:latin typeface="Roboto Light"/>
                <a:ea typeface="Roboto Light"/>
                <a:cs typeface="Roboto Light"/>
                <a:sym typeface="Roboto Light"/>
              </a:rPr>
              <a:t> (follow manufacturer’s guidelines)</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If you fear someone may have accessed it, perform a </a:t>
            </a:r>
            <a:r>
              <a:rPr b="1" lang="en" sz="2400">
                <a:solidFill>
                  <a:schemeClr val="dk1"/>
                </a:solidFill>
                <a:latin typeface="Roboto"/>
                <a:ea typeface="Roboto"/>
                <a:cs typeface="Roboto"/>
                <a:sym typeface="Roboto"/>
              </a:rPr>
              <a:t>factory reset</a:t>
            </a:r>
            <a:endParaRPr b="1" sz="2400">
              <a:solidFill>
                <a:schemeClr val="dk1"/>
              </a:solidFill>
              <a:latin typeface="Roboto"/>
              <a:ea typeface="Roboto"/>
              <a:cs typeface="Roboto"/>
              <a:sym typeface="Roboto"/>
            </a:endParaRPr>
          </a:p>
          <a:p>
            <a:pPr indent="-381000" lvl="0" marL="457200" rtl="0" algn="l">
              <a:spcBef>
                <a:spcPts val="100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Make sure your main account </a:t>
            </a:r>
            <a:r>
              <a:rPr b="1" lang="en" sz="2400">
                <a:solidFill>
                  <a:schemeClr val="dk1"/>
                </a:solidFill>
                <a:latin typeface="Roboto"/>
                <a:ea typeface="Roboto"/>
                <a:cs typeface="Roboto"/>
                <a:sym typeface="Roboto"/>
              </a:rPr>
              <a:t>passwords are unique, long and can’t be guessed</a:t>
            </a:r>
            <a:r>
              <a:rPr lang="en" sz="2400">
                <a:solidFill>
                  <a:schemeClr val="dk1"/>
                </a:solidFill>
                <a:latin typeface="Roboto Light"/>
                <a:ea typeface="Roboto Light"/>
                <a:cs typeface="Roboto Light"/>
                <a:sym typeface="Roboto Light"/>
              </a:rPr>
              <a:t> (Apple ID, Google, Microsoft, etc.)</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1000"/>
              </a:spcAft>
              <a:buClr>
                <a:schemeClr val="dk1"/>
              </a:buClr>
              <a:buSzPts val="2400"/>
              <a:buFont typeface="Roboto Light"/>
              <a:buChar char="●"/>
            </a:pPr>
            <a:r>
              <a:rPr lang="en" sz="2400">
                <a:solidFill>
                  <a:schemeClr val="dk1"/>
                </a:solidFill>
                <a:latin typeface="Roboto Light"/>
                <a:ea typeface="Roboto Light"/>
                <a:cs typeface="Roboto Light"/>
                <a:sym typeface="Roboto Light"/>
              </a:rPr>
              <a:t>This can be done with a </a:t>
            </a:r>
            <a:r>
              <a:rPr b="1" lang="en" sz="2400">
                <a:solidFill>
                  <a:schemeClr val="dk1"/>
                </a:solidFill>
                <a:latin typeface="Roboto"/>
                <a:ea typeface="Roboto"/>
                <a:cs typeface="Roboto"/>
                <a:sym typeface="Roboto"/>
              </a:rPr>
              <a:t>password manager</a:t>
            </a:r>
            <a:r>
              <a:rPr lang="en" sz="2400">
                <a:solidFill>
                  <a:schemeClr val="dk1"/>
                </a:solidFill>
                <a:latin typeface="Roboto Light"/>
                <a:ea typeface="Roboto Light"/>
                <a:cs typeface="Roboto Light"/>
                <a:sym typeface="Roboto Light"/>
              </a:rPr>
              <a:t> such as 1Password, LastPass, Bitwarden, etc. ($)</a:t>
            </a:r>
            <a:endParaRPr sz="2400">
              <a:solidFill>
                <a:schemeClr val="dk1"/>
              </a:solidFill>
              <a:latin typeface="Roboto Light"/>
              <a:ea typeface="Roboto Light"/>
              <a:cs typeface="Roboto Light"/>
              <a:sym typeface="Robo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Searching Online</a:t>
            </a:r>
            <a:endParaRPr>
              <a:latin typeface="Abril Fatface"/>
              <a:ea typeface="Abril Fatface"/>
              <a:cs typeface="Abril Fatface"/>
              <a:sym typeface="Abril Fatface"/>
            </a:endParaRPr>
          </a:p>
        </p:txBody>
      </p:sp>
      <p:sp>
        <p:nvSpPr>
          <p:cNvPr id="151" name="Google Shape;151;p28"/>
          <p:cNvSpPr txBox="1"/>
          <p:nvPr>
            <p:ph idx="1" type="body"/>
          </p:nvPr>
        </p:nvSpPr>
        <p:spPr>
          <a:xfrm>
            <a:off x="311700" y="1152475"/>
            <a:ext cx="5425500" cy="361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Without a VPN or similar, </a:t>
            </a:r>
            <a:r>
              <a:rPr b="1" lang="en" sz="2400">
                <a:solidFill>
                  <a:schemeClr val="dk1"/>
                </a:solidFill>
                <a:latin typeface="Roboto"/>
                <a:ea typeface="Roboto"/>
                <a:cs typeface="Roboto"/>
                <a:sym typeface="Roboto"/>
              </a:rPr>
              <a:t>websites you access can be viewed</a:t>
            </a:r>
            <a:r>
              <a:rPr lang="en" sz="2400">
                <a:solidFill>
                  <a:schemeClr val="dk1"/>
                </a:solidFill>
                <a:latin typeface="Roboto Light"/>
                <a:ea typeface="Roboto Light"/>
                <a:cs typeface="Roboto Light"/>
                <a:sym typeface="Roboto Light"/>
              </a:rPr>
              <a:t> by school, work, parents, your Internet Service Provider, etc.</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1000"/>
              </a:spcAft>
              <a:buClr>
                <a:schemeClr val="dk1"/>
              </a:buClr>
              <a:buSzPts val="2400"/>
              <a:buFont typeface="Roboto Light"/>
              <a:buChar char="●"/>
            </a:pPr>
            <a:r>
              <a:rPr lang="en" sz="2400">
                <a:solidFill>
                  <a:schemeClr val="dk1"/>
                </a:solidFill>
                <a:latin typeface="Roboto Light"/>
                <a:ea typeface="Roboto Light"/>
                <a:cs typeface="Roboto Light"/>
                <a:sym typeface="Roboto Light"/>
              </a:rPr>
              <a:t>Consider using a reputable VPN with a privacy-focused </a:t>
            </a:r>
            <a:r>
              <a:rPr lang="en" sz="2400">
                <a:solidFill>
                  <a:schemeClr val="dk1"/>
                </a:solidFill>
                <a:latin typeface="Roboto Light"/>
                <a:ea typeface="Roboto Light"/>
                <a:cs typeface="Roboto Light"/>
                <a:sym typeface="Roboto Light"/>
              </a:rPr>
              <a:t>browser</a:t>
            </a:r>
            <a:r>
              <a:rPr lang="en" sz="2400">
                <a:solidFill>
                  <a:schemeClr val="dk1"/>
                </a:solidFill>
                <a:latin typeface="Roboto Light"/>
                <a:ea typeface="Roboto Light"/>
                <a:cs typeface="Roboto Light"/>
                <a:sym typeface="Roboto Light"/>
              </a:rPr>
              <a:t> or TOR</a:t>
            </a:r>
            <a:endParaRPr sz="2400">
              <a:solidFill>
                <a:schemeClr val="dk1"/>
              </a:solidFill>
              <a:latin typeface="Roboto Light"/>
              <a:ea typeface="Roboto Light"/>
              <a:cs typeface="Roboto Light"/>
              <a:sym typeface="Roboto Light"/>
            </a:endParaRPr>
          </a:p>
        </p:txBody>
      </p:sp>
      <p:pic>
        <p:nvPicPr>
          <p:cNvPr id="152" name="Google Shape;152;p28"/>
          <p:cNvPicPr preferRelativeResize="0"/>
          <p:nvPr/>
        </p:nvPicPr>
        <p:blipFill rotWithShape="1">
          <a:blip r:embed="rId3">
            <a:alphaModFix/>
          </a:blip>
          <a:srcRect b="0" l="19295" r="36620" t="0"/>
          <a:stretch/>
        </p:blipFill>
        <p:spPr>
          <a:xfrm>
            <a:off x="5737200" y="0"/>
            <a:ext cx="3406802"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Option 1: VPN and Browser</a:t>
            </a:r>
            <a:endParaRPr>
              <a:latin typeface="Abril Fatface"/>
              <a:ea typeface="Abril Fatface"/>
              <a:cs typeface="Abril Fatface"/>
              <a:sym typeface="Abril Fatface"/>
            </a:endParaRPr>
          </a:p>
        </p:txBody>
      </p:sp>
      <p:sp>
        <p:nvSpPr>
          <p:cNvPr id="158" name="Google Shape;158;p29"/>
          <p:cNvSpPr txBox="1"/>
          <p:nvPr>
            <p:ph idx="1" type="body"/>
          </p:nvPr>
        </p:nvSpPr>
        <p:spPr>
          <a:xfrm>
            <a:off x="311700" y="1152475"/>
            <a:ext cx="5423700" cy="361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ProtonVPN has a basic free plan. Available on iOS*, Android and all computer Operating Systems.</a:t>
            </a:r>
            <a:endParaRPr sz="2400">
              <a:solidFill>
                <a:schemeClr val="dk1"/>
              </a:solidFill>
              <a:latin typeface="Roboto Light"/>
              <a:ea typeface="Roboto Light"/>
              <a:cs typeface="Roboto Light"/>
              <a:sym typeface="Roboto Light"/>
            </a:endParaRPr>
          </a:p>
          <a:p>
            <a:pPr indent="-381000" lvl="1" marL="914400" rtl="0" algn="l">
              <a:spcBef>
                <a:spcPts val="1000"/>
              </a:spcBef>
              <a:spcAft>
                <a:spcPts val="0"/>
              </a:spcAft>
              <a:buClr>
                <a:schemeClr val="dk1"/>
              </a:buClr>
              <a:buSzPts val="2400"/>
              <a:buFont typeface="Roboto Light"/>
              <a:buChar char="○"/>
            </a:pPr>
            <a:r>
              <a:rPr i="1" lang="en" sz="2400">
                <a:solidFill>
                  <a:schemeClr val="dk1"/>
                </a:solidFill>
                <a:latin typeface="Roboto Light"/>
                <a:ea typeface="Roboto Light"/>
                <a:cs typeface="Roboto Light"/>
                <a:sym typeface="Roboto Light"/>
              </a:rPr>
              <a:t>Note: Some websites may block traffic coming from free VPN providers</a:t>
            </a:r>
            <a:endParaRPr i="1" sz="2400">
              <a:solidFill>
                <a:schemeClr val="dk1"/>
              </a:solidFill>
              <a:latin typeface="Roboto Light"/>
              <a:ea typeface="Roboto Light"/>
              <a:cs typeface="Roboto Light"/>
              <a:sym typeface="Roboto Light"/>
            </a:endParaRPr>
          </a:p>
          <a:p>
            <a:pPr indent="-381000" lvl="1" marL="914400" rtl="0" algn="l">
              <a:spcBef>
                <a:spcPts val="1000"/>
              </a:spcBef>
              <a:spcAft>
                <a:spcPts val="1000"/>
              </a:spcAft>
              <a:buClr>
                <a:schemeClr val="dk1"/>
              </a:buClr>
              <a:buSzPts val="2400"/>
              <a:buFont typeface="Roboto Light"/>
              <a:buChar char="○"/>
            </a:pPr>
            <a:r>
              <a:rPr lang="en" sz="2400" u="sng">
                <a:solidFill>
                  <a:schemeClr val="hlink"/>
                </a:solidFill>
                <a:latin typeface="Roboto Light"/>
                <a:ea typeface="Roboto Light"/>
                <a:cs typeface="Roboto Light"/>
                <a:sym typeface="Roboto Light"/>
                <a:hlinkClick r:id="rId3"/>
              </a:rPr>
              <a:t>https://protonvpn.com/free-vpn/</a:t>
            </a:r>
            <a:endParaRPr sz="2400">
              <a:solidFill>
                <a:schemeClr val="dk1"/>
              </a:solidFill>
              <a:latin typeface="Roboto Light"/>
              <a:ea typeface="Roboto Light"/>
              <a:cs typeface="Roboto Light"/>
              <a:sym typeface="Roboto Light"/>
            </a:endParaRPr>
          </a:p>
        </p:txBody>
      </p:sp>
      <p:pic>
        <p:nvPicPr>
          <p:cNvPr id="159" name="Google Shape;159;p29"/>
          <p:cNvPicPr preferRelativeResize="0"/>
          <p:nvPr/>
        </p:nvPicPr>
        <p:blipFill>
          <a:blip r:embed="rId4">
            <a:alphaModFix/>
          </a:blip>
          <a:stretch>
            <a:fillRect/>
          </a:stretch>
        </p:blipFill>
        <p:spPr>
          <a:xfrm>
            <a:off x="6066000" y="1188600"/>
            <a:ext cx="2766300" cy="276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Option 1: VPN and Browser</a:t>
            </a:r>
            <a:endParaRPr>
              <a:latin typeface="Abril Fatface"/>
              <a:ea typeface="Abril Fatface"/>
              <a:cs typeface="Abril Fatface"/>
              <a:sym typeface="Abril Fatface"/>
            </a:endParaRPr>
          </a:p>
        </p:txBody>
      </p:sp>
      <p:sp>
        <p:nvSpPr>
          <p:cNvPr id="165" name="Google Shape;165;p30"/>
          <p:cNvSpPr txBox="1"/>
          <p:nvPr>
            <p:ph idx="1" type="body"/>
          </p:nvPr>
        </p:nvSpPr>
        <p:spPr>
          <a:xfrm>
            <a:off x="311700" y="1152475"/>
            <a:ext cx="5391000" cy="361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Firefox Focus app on iOS/Android</a:t>
            </a:r>
            <a:endParaRPr sz="2400">
              <a:solidFill>
                <a:schemeClr val="dk1"/>
              </a:solidFill>
              <a:latin typeface="Roboto Light"/>
              <a:ea typeface="Roboto Light"/>
              <a:cs typeface="Roboto Light"/>
              <a:sym typeface="Roboto Light"/>
            </a:endParaRPr>
          </a:p>
          <a:p>
            <a:pPr indent="-381000" lvl="0" marL="4572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Firefox on computers:</a:t>
            </a:r>
            <a:endParaRPr sz="2400">
              <a:solidFill>
                <a:schemeClr val="dk1"/>
              </a:solidFill>
              <a:latin typeface="Roboto Light"/>
              <a:ea typeface="Roboto Light"/>
              <a:cs typeface="Roboto Light"/>
              <a:sym typeface="Roboto Light"/>
            </a:endParaRPr>
          </a:p>
          <a:p>
            <a:pPr indent="-381000" lvl="1" marL="9144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Private web browser window</a:t>
            </a:r>
            <a:endParaRPr sz="2400">
              <a:solidFill>
                <a:schemeClr val="dk1"/>
              </a:solidFill>
              <a:latin typeface="Roboto Light"/>
              <a:ea typeface="Roboto Light"/>
              <a:cs typeface="Roboto Light"/>
              <a:sym typeface="Roboto Light"/>
            </a:endParaRPr>
          </a:p>
          <a:p>
            <a:pPr indent="-381000" lvl="1" marL="914400" rtl="0" algn="l">
              <a:spcBef>
                <a:spcPts val="0"/>
              </a:spcBef>
              <a:spcAft>
                <a:spcPts val="0"/>
              </a:spcAft>
              <a:buClr>
                <a:schemeClr val="dk1"/>
              </a:buClr>
              <a:buSzPts val="2400"/>
              <a:buFont typeface="Roboto Light"/>
              <a:buChar char="○"/>
            </a:pPr>
            <a:r>
              <a:rPr lang="en" sz="2400" u="sng">
                <a:solidFill>
                  <a:schemeClr val="hlink"/>
                </a:solidFill>
                <a:latin typeface="Roboto Light"/>
                <a:ea typeface="Roboto Light"/>
                <a:cs typeface="Roboto Light"/>
                <a:sym typeface="Roboto Light"/>
                <a:hlinkClick r:id="rId3"/>
              </a:rPr>
              <a:t>uBlock Origin</a:t>
            </a:r>
            <a:r>
              <a:rPr lang="en" sz="2400">
                <a:solidFill>
                  <a:schemeClr val="dk1"/>
                </a:solidFill>
                <a:latin typeface="Roboto Light"/>
                <a:ea typeface="Roboto Light"/>
                <a:cs typeface="Roboto Light"/>
                <a:sym typeface="Roboto Light"/>
              </a:rPr>
              <a:t>, </a:t>
            </a:r>
            <a:r>
              <a:rPr lang="en" sz="2400" u="sng">
                <a:solidFill>
                  <a:schemeClr val="hlink"/>
                </a:solidFill>
                <a:latin typeface="Roboto Light"/>
                <a:ea typeface="Roboto Light"/>
                <a:cs typeface="Roboto Light"/>
                <a:sym typeface="Roboto Light"/>
                <a:hlinkClick r:id="rId4"/>
              </a:rPr>
              <a:t>Privacy Badger</a:t>
            </a:r>
            <a:r>
              <a:rPr lang="en" sz="2400">
                <a:solidFill>
                  <a:schemeClr val="dk1"/>
                </a:solidFill>
                <a:latin typeface="Roboto Light"/>
                <a:ea typeface="Roboto Light"/>
                <a:cs typeface="Roboto Light"/>
                <a:sym typeface="Roboto Light"/>
              </a:rPr>
              <a:t> add-ons</a:t>
            </a:r>
            <a:endParaRPr sz="2400">
              <a:solidFill>
                <a:schemeClr val="dk1"/>
              </a:solidFill>
              <a:latin typeface="Roboto Light"/>
              <a:ea typeface="Roboto Light"/>
              <a:cs typeface="Roboto Light"/>
              <a:sym typeface="Roboto Light"/>
            </a:endParaRPr>
          </a:p>
          <a:p>
            <a:pPr indent="-381000" lvl="1" marL="9144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Search with </a:t>
            </a:r>
            <a:r>
              <a:rPr lang="en" sz="2400" u="sng">
                <a:solidFill>
                  <a:schemeClr val="hlink"/>
                </a:solidFill>
                <a:latin typeface="Roboto Light"/>
                <a:ea typeface="Roboto Light"/>
                <a:cs typeface="Roboto Light"/>
                <a:sym typeface="Roboto Light"/>
                <a:hlinkClick r:id="rId5"/>
              </a:rPr>
              <a:t>DuckDuckGo.com</a:t>
            </a:r>
            <a:r>
              <a:rPr lang="en" sz="2400">
                <a:solidFill>
                  <a:schemeClr val="dk1"/>
                </a:solidFill>
                <a:latin typeface="Roboto Light"/>
                <a:ea typeface="Roboto Light"/>
                <a:cs typeface="Roboto Light"/>
                <a:sym typeface="Roboto Light"/>
              </a:rPr>
              <a:t>, or browse through our resources (last slides)</a:t>
            </a:r>
            <a:endParaRPr sz="2400">
              <a:solidFill>
                <a:schemeClr val="dk1"/>
              </a:solidFill>
              <a:latin typeface="Roboto Light"/>
              <a:ea typeface="Roboto Light"/>
              <a:cs typeface="Roboto Light"/>
              <a:sym typeface="Roboto Light"/>
            </a:endParaRPr>
          </a:p>
        </p:txBody>
      </p:sp>
      <p:pic>
        <p:nvPicPr>
          <p:cNvPr id="166" name="Google Shape;166;p30"/>
          <p:cNvPicPr preferRelativeResize="0"/>
          <p:nvPr/>
        </p:nvPicPr>
        <p:blipFill>
          <a:blip r:embed="rId6">
            <a:alphaModFix/>
          </a:blip>
          <a:stretch>
            <a:fillRect/>
          </a:stretch>
        </p:blipFill>
        <p:spPr>
          <a:xfrm>
            <a:off x="6360600" y="1477188"/>
            <a:ext cx="2106624" cy="21891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Option 2: TOR Browser</a:t>
            </a:r>
            <a:endParaRPr>
              <a:latin typeface="Abril Fatface"/>
              <a:ea typeface="Abril Fatface"/>
              <a:cs typeface="Abril Fatface"/>
              <a:sym typeface="Abril Fatface"/>
            </a:endParaRPr>
          </a:p>
        </p:txBody>
      </p:sp>
      <p:sp>
        <p:nvSpPr>
          <p:cNvPr id="172" name="Google Shape;172;p31"/>
          <p:cNvSpPr txBox="1"/>
          <p:nvPr>
            <p:ph idx="1" type="body"/>
          </p:nvPr>
        </p:nvSpPr>
        <p:spPr>
          <a:xfrm>
            <a:off x="311700" y="1152475"/>
            <a:ext cx="5391000" cy="361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Light"/>
              <a:buChar char="●"/>
            </a:pPr>
            <a:r>
              <a:rPr lang="en" sz="2400" u="sng">
                <a:solidFill>
                  <a:schemeClr val="hlink"/>
                </a:solidFill>
                <a:latin typeface="Roboto Light"/>
                <a:ea typeface="Roboto Light"/>
                <a:cs typeface="Roboto Light"/>
                <a:sym typeface="Roboto Light"/>
                <a:hlinkClick r:id="rId3"/>
              </a:rPr>
              <a:t>Tor Browser</a:t>
            </a:r>
            <a:r>
              <a:rPr lang="en" sz="2400">
                <a:solidFill>
                  <a:schemeClr val="dk1"/>
                </a:solidFill>
                <a:latin typeface="Roboto Light"/>
                <a:ea typeface="Roboto Light"/>
                <a:cs typeface="Roboto Light"/>
                <a:sym typeface="Roboto Light"/>
              </a:rPr>
              <a:t> on Android and for all OSs</a:t>
            </a:r>
            <a:endParaRPr sz="2400">
              <a:solidFill>
                <a:schemeClr val="dk1"/>
              </a:solidFill>
              <a:latin typeface="Roboto Light"/>
              <a:ea typeface="Roboto Light"/>
              <a:cs typeface="Roboto Light"/>
              <a:sym typeface="Roboto Light"/>
            </a:endParaRPr>
          </a:p>
          <a:p>
            <a:pPr indent="-381000" lvl="0" marL="4572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Onion Browser on iOS*</a:t>
            </a:r>
            <a:endParaRPr sz="2400">
              <a:solidFill>
                <a:schemeClr val="dk1"/>
              </a:solidFill>
              <a:latin typeface="Roboto Light"/>
              <a:ea typeface="Roboto Light"/>
              <a:cs typeface="Roboto Light"/>
              <a:sym typeface="Roboto Light"/>
            </a:endParaRPr>
          </a:p>
          <a:p>
            <a:pPr indent="-381000" lvl="0" marL="4572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DuckDuckGo configured as default search engine</a:t>
            </a:r>
            <a:endParaRPr sz="2400">
              <a:solidFill>
                <a:schemeClr val="dk1"/>
              </a:solidFill>
              <a:latin typeface="Roboto Light"/>
              <a:ea typeface="Roboto Light"/>
              <a:cs typeface="Roboto Light"/>
              <a:sym typeface="Roboto Light"/>
            </a:endParaRPr>
          </a:p>
          <a:p>
            <a:pPr indent="-381000" lvl="0" marL="457200" rtl="0" algn="l">
              <a:spcBef>
                <a:spcPts val="0"/>
              </a:spcBef>
              <a:spcAft>
                <a:spcPts val="0"/>
              </a:spcAft>
              <a:buClr>
                <a:schemeClr val="dk1"/>
              </a:buClr>
              <a:buSzPts val="2400"/>
              <a:buFont typeface="Roboto Light"/>
              <a:buChar char="●"/>
            </a:pPr>
            <a:r>
              <a:rPr i="1" lang="en" sz="2400">
                <a:solidFill>
                  <a:schemeClr val="dk1"/>
                </a:solidFill>
                <a:latin typeface="Roboto Light"/>
                <a:ea typeface="Roboto Light"/>
                <a:cs typeface="Roboto Light"/>
                <a:sym typeface="Roboto Light"/>
              </a:rPr>
              <a:t>Note: Connection (especially initially) can be very slow and requires some patience</a:t>
            </a:r>
            <a:endParaRPr i="1" sz="2400">
              <a:solidFill>
                <a:schemeClr val="dk1"/>
              </a:solidFill>
              <a:latin typeface="Roboto Light"/>
              <a:ea typeface="Roboto Light"/>
              <a:cs typeface="Roboto Light"/>
              <a:sym typeface="Roboto Light"/>
            </a:endParaRPr>
          </a:p>
        </p:txBody>
      </p:sp>
      <p:pic>
        <p:nvPicPr>
          <p:cNvPr id="173" name="Google Shape;173;p31"/>
          <p:cNvPicPr preferRelativeResize="0"/>
          <p:nvPr/>
        </p:nvPicPr>
        <p:blipFill>
          <a:blip r:embed="rId4">
            <a:alphaModFix/>
          </a:blip>
          <a:stretch>
            <a:fillRect/>
          </a:stretch>
        </p:blipFill>
        <p:spPr>
          <a:xfrm>
            <a:off x="6427125" y="1879525"/>
            <a:ext cx="2177126" cy="216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root@</a:t>
            </a:r>
            <a:r>
              <a:rPr lang="en">
                <a:latin typeface="Abril Fatface"/>
                <a:ea typeface="Abril Fatface"/>
                <a:cs typeface="Abril Fatface"/>
                <a:sym typeface="Abril Fatface"/>
              </a:rPr>
              <a:t>futureada:~$ whoarewe</a:t>
            </a:r>
            <a:endParaRPr>
              <a:latin typeface="Abril Fatface"/>
              <a:ea typeface="Abril Fatface"/>
              <a:cs typeface="Abril Fatface"/>
              <a:sym typeface="Abril Fatface"/>
            </a:endParaRPr>
          </a:p>
        </p:txBody>
      </p:sp>
      <p:sp>
        <p:nvSpPr>
          <p:cNvPr id="62" name="Google Shape;62;p14"/>
          <p:cNvSpPr txBox="1"/>
          <p:nvPr>
            <p:ph idx="1" type="body"/>
          </p:nvPr>
        </p:nvSpPr>
        <p:spPr>
          <a:xfrm>
            <a:off x="311700" y="1152475"/>
            <a:ext cx="4649400" cy="361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Spokane, WA 501(c)(3)</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Mission: To live in a world where all people feel they not only can belong in STEAM but thrive in it</a:t>
            </a:r>
            <a:endParaRPr sz="2400">
              <a:solidFill>
                <a:schemeClr val="dk1"/>
              </a:solidFill>
              <a:latin typeface="Roboto Light"/>
              <a:ea typeface="Roboto Light"/>
              <a:cs typeface="Roboto Light"/>
              <a:sym typeface="Roboto Light"/>
            </a:endParaRPr>
          </a:p>
          <a:p>
            <a:pPr indent="-381000" lvl="0" marL="457200" rtl="0" algn="l">
              <a:spcBef>
                <a:spcPts val="1600"/>
              </a:spcBef>
              <a:spcAft>
                <a:spcPts val="1600"/>
              </a:spcAft>
              <a:buClr>
                <a:schemeClr val="dk1"/>
              </a:buClr>
              <a:buSzPts val="2400"/>
              <a:buFont typeface="Roboto Light"/>
              <a:buChar char="●"/>
            </a:pPr>
            <a:r>
              <a:rPr lang="en" sz="2400">
                <a:solidFill>
                  <a:schemeClr val="dk1"/>
                </a:solidFill>
                <a:latin typeface="Roboto Light"/>
                <a:ea typeface="Roboto Light"/>
                <a:cs typeface="Roboto Light"/>
                <a:sym typeface="Roboto Light"/>
              </a:rPr>
              <a:t>Offer digital privacy and security assistance, workshops</a:t>
            </a:r>
            <a:endParaRPr sz="2400">
              <a:solidFill>
                <a:schemeClr val="dk1"/>
              </a:solidFill>
              <a:latin typeface="Roboto Light"/>
              <a:ea typeface="Roboto Light"/>
              <a:cs typeface="Roboto Light"/>
              <a:sym typeface="Roboto Light"/>
            </a:endParaRPr>
          </a:p>
        </p:txBody>
      </p:sp>
      <p:pic>
        <p:nvPicPr>
          <p:cNvPr id="63" name="Google Shape;63;p14"/>
          <p:cNvPicPr preferRelativeResize="0"/>
          <p:nvPr/>
        </p:nvPicPr>
        <p:blipFill>
          <a:blip r:embed="rId3">
            <a:alphaModFix/>
          </a:blip>
          <a:stretch>
            <a:fillRect/>
          </a:stretch>
        </p:blipFill>
        <p:spPr>
          <a:xfrm>
            <a:off x="5170275" y="950088"/>
            <a:ext cx="3815676" cy="38209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32"/>
          <p:cNvPicPr preferRelativeResize="0"/>
          <p:nvPr/>
        </p:nvPicPr>
        <p:blipFill rotWithShape="1">
          <a:blip r:embed="rId3">
            <a:alphaModFix/>
          </a:blip>
          <a:srcRect b="35641" l="0" r="0" t="0"/>
          <a:stretch/>
        </p:blipFill>
        <p:spPr>
          <a:xfrm>
            <a:off x="1203750" y="0"/>
            <a:ext cx="6879457"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33"/>
          <p:cNvSpPr/>
          <p:nvPr/>
        </p:nvSpPr>
        <p:spPr>
          <a:xfrm>
            <a:off x="303750" y="2021700"/>
            <a:ext cx="8465700" cy="11001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600">
                <a:latin typeface="Abril Fatface"/>
                <a:ea typeface="Abril Fatface"/>
                <a:cs typeface="Abril Fatface"/>
                <a:sym typeface="Abril Fatface"/>
              </a:rPr>
              <a:t>Calling and Texting</a:t>
            </a:r>
            <a:endParaRPr sz="5600">
              <a:latin typeface="Abril Fatface"/>
              <a:ea typeface="Abril Fatface"/>
              <a:cs typeface="Abril Fatface"/>
              <a:sym typeface="Abril Fatfac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Burner Numbers</a:t>
            </a:r>
            <a:endParaRPr>
              <a:latin typeface="Abril Fatface"/>
              <a:ea typeface="Abril Fatface"/>
              <a:cs typeface="Abril Fatface"/>
              <a:sym typeface="Abril Fatface"/>
            </a:endParaRPr>
          </a:p>
        </p:txBody>
      </p:sp>
      <p:sp>
        <p:nvSpPr>
          <p:cNvPr id="192" name="Google Shape;192;p34"/>
          <p:cNvSpPr txBox="1"/>
          <p:nvPr>
            <p:ph idx="1" type="body"/>
          </p:nvPr>
        </p:nvSpPr>
        <p:spPr>
          <a:xfrm>
            <a:off x="311700" y="1152475"/>
            <a:ext cx="8520600" cy="361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Light"/>
              <a:buChar char="●"/>
            </a:pPr>
            <a:r>
              <a:rPr b="1" lang="en" sz="2400">
                <a:solidFill>
                  <a:schemeClr val="dk1"/>
                </a:solidFill>
                <a:latin typeface="Roboto"/>
                <a:ea typeface="Roboto"/>
                <a:cs typeface="Roboto"/>
                <a:sym typeface="Roboto"/>
              </a:rPr>
              <a:t>iOS</a:t>
            </a:r>
            <a:r>
              <a:rPr lang="en" sz="2400">
                <a:solidFill>
                  <a:schemeClr val="dk1"/>
                </a:solidFill>
                <a:latin typeface="Roboto Light"/>
                <a:ea typeface="Roboto Light"/>
                <a:cs typeface="Roboto Light"/>
                <a:sym typeface="Roboto Light"/>
              </a:rPr>
              <a:t>: MySudo. 1$/month, 10$/year for 1 number. Talk, text, and more.</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0"/>
              </a:spcAft>
              <a:buClr>
                <a:schemeClr val="dk1"/>
              </a:buClr>
              <a:buSzPts val="2400"/>
              <a:buFont typeface="Roboto Light"/>
              <a:buChar char="●"/>
            </a:pPr>
            <a:r>
              <a:rPr b="1" lang="en" sz="2400">
                <a:solidFill>
                  <a:schemeClr val="dk1"/>
                </a:solidFill>
                <a:latin typeface="Roboto"/>
                <a:ea typeface="Roboto"/>
                <a:cs typeface="Roboto"/>
                <a:sym typeface="Roboto"/>
              </a:rPr>
              <a:t>Android/iOS</a:t>
            </a:r>
            <a:r>
              <a:rPr lang="en" sz="2400">
                <a:solidFill>
                  <a:schemeClr val="dk1"/>
                </a:solidFill>
                <a:latin typeface="Roboto Light"/>
                <a:ea typeface="Roboto Light"/>
                <a:cs typeface="Roboto Light"/>
                <a:sym typeface="Roboto Light"/>
              </a:rPr>
              <a:t>: Hushed. Starts at 1.99$. 4$/month for unlimited talk and text.</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Although free, we do not recommend Google Voice.</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1000"/>
              </a:spcAft>
              <a:buClr>
                <a:schemeClr val="dk1"/>
              </a:buClr>
              <a:buSzPts val="2400"/>
              <a:buFont typeface="Roboto Light"/>
              <a:buChar char="●"/>
            </a:pPr>
            <a:r>
              <a:rPr lang="en" sz="2400">
                <a:solidFill>
                  <a:schemeClr val="dk1"/>
                </a:solidFill>
                <a:latin typeface="Roboto Light"/>
                <a:ea typeface="Roboto Light"/>
                <a:cs typeface="Roboto Light"/>
                <a:sym typeface="Roboto Light"/>
              </a:rPr>
              <a:t>Unassign numbers and delete communications and apps when no longer needed.</a:t>
            </a:r>
            <a:endParaRPr sz="2400">
              <a:solidFill>
                <a:schemeClr val="dk1"/>
              </a:solidFill>
              <a:latin typeface="Roboto Light"/>
              <a:ea typeface="Roboto Light"/>
              <a:cs typeface="Roboto Light"/>
              <a:sym typeface="Roboto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Signal</a:t>
            </a:r>
            <a:endParaRPr>
              <a:latin typeface="Abril Fatface"/>
              <a:ea typeface="Abril Fatface"/>
              <a:cs typeface="Abril Fatface"/>
              <a:sym typeface="Abril Fatface"/>
            </a:endParaRPr>
          </a:p>
        </p:txBody>
      </p:sp>
      <p:sp>
        <p:nvSpPr>
          <p:cNvPr id="198" name="Google Shape;198;p35"/>
          <p:cNvSpPr txBox="1"/>
          <p:nvPr>
            <p:ph idx="1" type="body"/>
          </p:nvPr>
        </p:nvSpPr>
        <p:spPr>
          <a:xfrm>
            <a:off x="311700" y="1152475"/>
            <a:ext cx="6095700" cy="361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For communications with verified and trusted folks</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Use a unique PIN that’s hard to guess</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1000"/>
              </a:spcAft>
              <a:buClr>
                <a:schemeClr val="dk1"/>
              </a:buClr>
              <a:buSzPts val="2400"/>
              <a:buFont typeface="Roboto Light"/>
              <a:buChar char="●"/>
            </a:pPr>
            <a:r>
              <a:rPr lang="en" sz="2400">
                <a:solidFill>
                  <a:schemeClr val="dk1"/>
                </a:solidFill>
                <a:latin typeface="Roboto Light"/>
                <a:ea typeface="Roboto Light"/>
                <a:cs typeface="Roboto Light"/>
                <a:sym typeface="Roboto Light"/>
              </a:rPr>
              <a:t>Under </a:t>
            </a:r>
            <a:r>
              <a:rPr i="1" lang="en" sz="2400">
                <a:solidFill>
                  <a:schemeClr val="dk1"/>
                </a:solidFill>
                <a:latin typeface="Roboto Light"/>
                <a:ea typeface="Roboto Light"/>
                <a:cs typeface="Roboto Light"/>
                <a:sym typeface="Roboto Light"/>
              </a:rPr>
              <a:t>Privacy &gt; Disappearing Messages</a:t>
            </a:r>
            <a:r>
              <a:rPr lang="en" sz="2400">
                <a:solidFill>
                  <a:schemeClr val="dk1"/>
                </a:solidFill>
                <a:latin typeface="Roboto Light"/>
                <a:ea typeface="Roboto Light"/>
                <a:cs typeface="Roboto Light"/>
                <a:sym typeface="Roboto Light"/>
              </a:rPr>
              <a:t>. Set messages to automatically disappear. Ex: 30 seconds to 1 hour or customize as needed.</a:t>
            </a:r>
            <a:endParaRPr sz="2400">
              <a:solidFill>
                <a:schemeClr val="dk1"/>
              </a:solidFill>
              <a:latin typeface="Roboto Light"/>
              <a:ea typeface="Roboto Light"/>
              <a:cs typeface="Roboto Light"/>
              <a:sym typeface="Roboto Light"/>
            </a:endParaRPr>
          </a:p>
        </p:txBody>
      </p:sp>
      <p:pic>
        <p:nvPicPr>
          <p:cNvPr id="199" name="Google Shape;199;p35"/>
          <p:cNvPicPr preferRelativeResize="0"/>
          <p:nvPr/>
        </p:nvPicPr>
        <p:blipFill>
          <a:blip r:embed="rId3">
            <a:alphaModFix/>
          </a:blip>
          <a:stretch>
            <a:fillRect/>
          </a:stretch>
        </p:blipFill>
        <p:spPr>
          <a:xfrm>
            <a:off x="6734675" y="1639162"/>
            <a:ext cx="1865174" cy="18651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36"/>
          <p:cNvSpPr/>
          <p:nvPr/>
        </p:nvSpPr>
        <p:spPr>
          <a:xfrm>
            <a:off x="303750" y="2021700"/>
            <a:ext cx="8465700" cy="11001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600">
                <a:latin typeface="Abril Fatface"/>
                <a:ea typeface="Abril Fatface"/>
                <a:cs typeface="Abril Fatface"/>
                <a:sym typeface="Abril Fatface"/>
              </a:rPr>
              <a:t>Email</a:t>
            </a:r>
            <a:endParaRPr sz="5600">
              <a:latin typeface="Abril Fatface"/>
              <a:ea typeface="Abril Fatface"/>
              <a:cs typeface="Abril Fatface"/>
              <a:sym typeface="Abril Fatfac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ProtonMail/Proton Ecosystem</a:t>
            </a:r>
            <a:endParaRPr>
              <a:latin typeface="Abril Fatface"/>
              <a:ea typeface="Abril Fatface"/>
              <a:cs typeface="Abril Fatface"/>
              <a:sym typeface="Abril Fatface"/>
            </a:endParaRPr>
          </a:p>
        </p:txBody>
      </p:sp>
      <p:sp>
        <p:nvSpPr>
          <p:cNvPr id="211" name="Google Shape;211;p37"/>
          <p:cNvSpPr txBox="1"/>
          <p:nvPr>
            <p:ph idx="1" type="body"/>
          </p:nvPr>
        </p:nvSpPr>
        <p:spPr>
          <a:xfrm>
            <a:off x="311700" y="1152475"/>
            <a:ext cx="7586700" cy="361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From a trusted device and browser, sign-up for a new account.</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Also allows access to Proton VPN, calendar and drive</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1000"/>
              </a:spcAft>
              <a:buClr>
                <a:schemeClr val="dk1"/>
              </a:buClr>
              <a:buSzPts val="2400"/>
              <a:buFont typeface="Roboto Light"/>
              <a:buChar char="●"/>
            </a:pPr>
            <a:r>
              <a:rPr b="1" lang="en" sz="2400">
                <a:solidFill>
                  <a:schemeClr val="dk1"/>
                </a:solidFill>
                <a:latin typeface="Roboto"/>
                <a:ea typeface="Roboto"/>
                <a:cs typeface="Roboto"/>
                <a:sym typeface="Roboto"/>
              </a:rPr>
              <a:t>Do not use</a:t>
            </a:r>
            <a:r>
              <a:rPr lang="en" sz="2400">
                <a:solidFill>
                  <a:schemeClr val="dk1"/>
                </a:solidFill>
                <a:latin typeface="Roboto Light"/>
                <a:ea typeface="Roboto Light"/>
                <a:cs typeface="Roboto Light"/>
                <a:sym typeface="Roboto Light"/>
              </a:rPr>
              <a:t> same Proton account for provider communications </a:t>
            </a:r>
            <a:r>
              <a:rPr b="1" lang="en" sz="2400">
                <a:solidFill>
                  <a:schemeClr val="dk1"/>
                </a:solidFill>
                <a:latin typeface="Roboto"/>
                <a:ea typeface="Roboto"/>
                <a:cs typeface="Roboto"/>
                <a:sym typeface="Roboto"/>
              </a:rPr>
              <a:t>and</a:t>
            </a:r>
            <a:r>
              <a:rPr lang="en" sz="2400">
                <a:solidFill>
                  <a:schemeClr val="dk1"/>
                </a:solidFill>
                <a:latin typeface="Roboto Light"/>
                <a:ea typeface="Roboto Light"/>
                <a:cs typeface="Roboto Light"/>
                <a:sym typeface="Roboto Light"/>
              </a:rPr>
              <a:t> personal use. Create another if needed.</a:t>
            </a:r>
            <a:endParaRPr sz="2400">
              <a:solidFill>
                <a:schemeClr val="dk1"/>
              </a:solidFill>
              <a:latin typeface="Roboto Light"/>
              <a:ea typeface="Roboto Light"/>
              <a:cs typeface="Roboto Light"/>
              <a:sym typeface="Roboto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38"/>
          <p:cNvSpPr/>
          <p:nvPr/>
        </p:nvSpPr>
        <p:spPr>
          <a:xfrm>
            <a:off x="303750" y="2021700"/>
            <a:ext cx="8465700" cy="11001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8"/>
          <p:cNvSpPr txBox="1"/>
          <p:nvPr>
            <p:ph type="ctrTitle"/>
          </p:nvPr>
        </p:nvSpPr>
        <p:spPr>
          <a:xfrm>
            <a:off x="303750" y="2021695"/>
            <a:ext cx="8536500" cy="104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600">
                <a:latin typeface="Abril Fatface"/>
                <a:ea typeface="Abril Fatface"/>
                <a:cs typeface="Abril Fatface"/>
                <a:sym typeface="Abril Fatface"/>
              </a:rPr>
              <a:t>Moving </a:t>
            </a:r>
            <a:r>
              <a:rPr lang="en" sz="5600">
                <a:latin typeface="Abril Fatface"/>
                <a:ea typeface="Abril Fatface"/>
                <a:cs typeface="Abril Fatface"/>
                <a:sym typeface="Abril Fatface"/>
              </a:rPr>
              <a:t>Securely</a:t>
            </a:r>
            <a:endParaRPr sz="5600">
              <a:latin typeface="Abril Fatface"/>
              <a:ea typeface="Abril Fatface"/>
              <a:cs typeface="Abril Fatface"/>
              <a:sym typeface="Abril Fatfac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Moving Securely</a:t>
            </a:r>
            <a:endParaRPr>
              <a:latin typeface="Abril Fatface"/>
              <a:ea typeface="Abril Fatface"/>
              <a:cs typeface="Abril Fatface"/>
              <a:sym typeface="Abril Fatface"/>
            </a:endParaRPr>
          </a:p>
        </p:txBody>
      </p:sp>
      <p:sp>
        <p:nvSpPr>
          <p:cNvPr id="223" name="Google Shape;22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Roboto Light"/>
              <a:buChar char="●"/>
            </a:pPr>
            <a:r>
              <a:rPr lang="en" sz="2200">
                <a:solidFill>
                  <a:schemeClr val="dk1"/>
                </a:solidFill>
                <a:latin typeface="Roboto Light"/>
                <a:ea typeface="Roboto Light"/>
                <a:cs typeface="Roboto Light"/>
                <a:sym typeface="Roboto Light"/>
              </a:rPr>
              <a:t>Use of a burner phone</a:t>
            </a:r>
            <a:endParaRPr sz="2200">
              <a:solidFill>
                <a:schemeClr val="dk1"/>
              </a:solidFill>
              <a:latin typeface="Roboto Light"/>
              <a:ea typeface="Roboto Light"/>
              <a:cs typeface="Roboto Light"/>
              <a:sym typeface="Roboto Light"/>
            </a:endParaRPr>
          </a:p>
          <a:p>
            <a:pPr indent="-368300" lvl="1" marL="914400" rtl="0" algn="l">
              <a:spcBef>
                <a:spcPts val="0"/>
              </a:spcBef>
              <a:spcAft>
                <a:spcPts val="0"/>
              </a:spcAft>
              <a:buClr>
                <a:schemeClr val="dk1"/>
              </a:buClr>
              <a:buSzPts val="2200"/>
              <a:buFont typeface="Roboto Light"/>
              <a:buChar char="○"/>
            </a:pPr>
            <a:r>
              <a:rPr lang="en" sz="2200">
                <a:solidFill>
                  <a:schemeClr val="dk1"/>
                </a:solidFill>
                <a:latin typeface="Roboto Light"/>
                <a:ea typeface="Roboto Light"/>
                <a:cs typeface="Roboto Light"/>
                <a:sym typeface="Roboto Light"/>
              </a:rPr>
              <a:t>Make sure nothing ties it back to your personal digital life (i.e. don’t login to Google, or create a new separate Google services account)</a:t>
            </a:r>
            <a:endParaRPr sz="2200">
              <a:solidFill>
                <a:schemeClr val="dk1"/>
              </a:solidFill>
              <a:latin typeface="Roboto Light"/>
              <a:ea typeface="Roboto Light"/>
              <a:cs typeface="Roboto Light"/>
              <a:sym typeface="Roboto Light"/>
            </a:endParaRPr>
          </a:p>
          <a:p>
            <a:pPr indent="-368300" lvl="0" marL="457200" rtl="0" algn="l">
              <a:spcBef>
                <a:spcPts val="0"/>
              </a:spcBef>
              <a:spcAft>
                <a:spcPts val="0"/>
              </a:spcAft>
              <a:buClr>
                <a:schemeClr val="dk1"/>
              </a:buClr>
              <a:buSzPts val="2200"/>
              <a:buFont typeface="Roboto Light"/>
              <a:buChar char="●"/>
            </a:pPr>
            <a:r>
              <a:rPr lang="en" sz="2200">
                <a:solidFill>
                  <a:schemeClr val="dk1"/>
                </a:solidFill>
                <a:latin typeface="Roboto Light"/>
                <a:ea typeface="Roboto Light"/>
                <a:cs typeface="Roboto Light"/>
                <a:sym typeface="Roboto Light"/>
              </a:rPr>
              <a:t>Disabling location services on iOS and Android</a:t>
            </a:r>
            <a:endParaRPr sz="2200">
              <a:solidFill>
                <a:schemeClr val="dk1"/>
              </a:solidFill>
              <a:latin typeface="Roboto Light"/>
              <a:ea typeface="Roboto Light"/>
              <a:cs typeface="Roboto Light"/>
              <a:sym typeface="Roboto Light"/>
            </a:endParaRPr>
          </a:p>
          <a:p>
            <a:pPr indent="-368300" lvl="0" marL="457200" rtl="0" algn="l">
              <a:spcBef>
                <a:spcPts val="0"/>
              </a:spcBef>
              <a:spcAft>
                <a:spcPts val="0"/>
              </a:spcAft>
              <a:buClr>
                <a:schemeClr val="dk1"/>
              </a:buClr>
              <a:buSzPts val="2200"/>
              <a:buFont typeface="Roboto Light"/>
              <a:buChar char="●"/>
            </a:pPr>
            <a:r>
              <a:rPr lang="en" sz="2200">
                <a:solidFill>
                  <a:schemeClr val="dk1"/>
                </a:solidFill>
                <a:latin typeface="Roboto Light"/>
                <a:ea typeface="Roboto Light"/>
                <a:cs typeface="Roboto Light"/>
                <a:sym typeface="Roboto Light"/>
              </a:rPr>
              <a:t>Faraday bags</a:t>
            </a:r>
            <a:endParaRPr sz="2200">
              <a:solidFill>
                <a:schemeClr val="dk1"/>
              </a:solidFill>
              <a:latin typeface="Roboto Light"/>
              <a:ea typeface="Roboto Light"/>
              <a:cs typeface="Roboto Light"/>
              <a:sym typeface="Roboto Light"/>
            </a:endParaRPr>
          </a:p>
          <a:p>
            <a:pPr indent="-368300" lvl="1" marL="914400" rtl="0" algn="l">
              <a:spcBef>
                <a:spcPts val="0"/>
              </a:spcBef>
              <a:spcAft>
                <a:spcPts val="0"/>
              </a:spcAft>
              <a:buClr>
                <a:schemeClr val="dk1"/>
              </a:buClr>
              <a:buSzPts val="2200"/>
              <a:buFont typeface="Roboto Light"/>
              <a:buChar char="○"/>
            </a:pPr>
            <a:r>
              <a:rPr lang="en" sz="2200">
                <a:solidFill>
                  <a:schemeClr val="dk1"/>
                </a:solidFill>
                <a:latin typeface="Roboto Light"/>
                <a:ea typeface="Roboto Light"/>
                <a:cs typeface="Roboto Light"/>
                <a:sym typeface="Roboto Light"/>
              </a:rPr>
              <a:t>Keep your phone in a Faraday bag or leave it behind before leaving for any health center</a:t>
            </a:r>
            <a:endParaRPr sz="2200">
              <a:solidFill>
                <a:schemeClr val="dk1"/>
              </a:solidFill>
              <a:latin typeface="Roboto Light"/>
              <a:ea typeface="Roboto Light"/>
              <a:cs typeface="Roboto Light"/>
              <a:sym typeface="Roboto Light"/>
            </a:endParaRPr>
          </a:p>
          <a:p>
            <a:pPr indent="-368300" lvl="1" marL="914400" rtl="0" algn="l">
              <a:spcBef>
                <a:spcPts val="0"/>
              </a:spcBef>
              <a:spcAft>
                <a:spcPts val="0"/>
              </a:spcAft>
              <a:buClr>
                <a:schemeClr val="dk1"/>
              </a:buClr>
              <a:buSzPts val="2200"/>
              <a:buFont typeface="Roboto Light"/>
              <a:buChar char="○"/>
            </a:pPr>
            <a:r>
              <a:rPr lang="en" sz="2200">
                <a:solidFill>
                  <a:schemeClr val="dk1"/>
                </a:solidFill>
                <a:latin typeface="Roboto Light"/>
                <a:ea typeface="Roboto Light"/>
                <a:cs typeface="Roboto Light"/>
                <a:sym typeface="Roboto Light"/>
              </a:rPr>
              <a:t>Silent Pocket is a reputable choice, but pricey</a:t>
            </a:r>
            <a:endParaRPr sz="2200">
              <a:solidFill>
                <a:schemeClr val="dk1"/>
              </a:solidFill>
              <a:latin typeface="Roboto Light"/>
              <a:ea typeface="Roboto Light"/>
              <a:cs typeface="Roboto Light"/>
              <a:sym typeface="Roboto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40"/>
          <p:cNvSpPr/>
          <p:nvPr/>
        </p:nvSpPr>
        <p:spPr>
          <a:xfrm>
            <a:off x="303750" y="2021700"/>
            <a:ext cx="8465700" cy="11001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0"/>
          <p:cNvSpPr txBox="1"/>
          <p:nvPr>
            <p:ph type="ctrTitle"/>
          </p:nvPr>
        </p:nvSpPr>
        <p:spPr>
          <a:xfrm>
            <a:off x="303750" y="2021695"/>
            <a:ext cx="8536500" cy="104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600">
                <a:latin typeface="Abril Fatface"/>
                <a:ea typeface="Abril Fatface"/>
                <a:cs typeface="Abril Fatface"/>
                <a:sym typeface="Abril Fatface"/>
              </a:rPr>
              <a:t>Closing Notes</a:t>
            </a:r>
            <a:endParaRPr sz="5600">
              <a:latin typeface="Abril Fatface"/>
              <a:ea typeface="Abril Fatface"/>
              <a:cs typeface="Abril Fatface"/>
              <a:sym typeface="Abril Fatfac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41"/>
          <p:cNvSpPr/>
          <p:nvPr/>
        </p:nvSpPr>
        <p:spPr>
          <a:xfrm>
            <a:off x="891000" y="1660500"/>
            <a:ext cx="7441800" cy="1913700"/>
          </a:xfrm>
          <a:prstGeom prst="rect">
            <a:avLst/>
          </a:prstGeom>
          <a:solidFill>
            <a:srgbClr val="FFFFFF">
              <a:alpha val="76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600">
                <a:latin typeface="Abril Fatface"/>
                <a:ea typeface="Abril Fatface"/>
                <a:cs typeface="Abril Fatface"/>
                <a:sym typeface="Abril Fatface"/>
              </a:rPr>
              <a:t>Thank You!</a:t>
            </a:r>
            <a:endParaRPr sz="5600">
              <a:latin typeface="Abril Fatface"/>
              <a:ea typeface="Abril Fatface"/>
              <a:cs typeface="Abril Fatface"/>
              <a:sym typeface="Abril Fatface"/>
            </a:endParaRPr>
          </a:p>
        </p:txBody>
      </p:sp>
      <p:sp>
        <p:nvSpPr>
          <p:cNvPr id="236" name="Google Shape;236;p41"/>
          <p:cNvSpPr txBox="1"/>
          <p:nvPr>
            <p:ph idx="1" type="subTitle"/>
          </p:nvPr>
        </p:nvSpPr>
        <p:spPr>
          <a:xfrm>
            <a:off x="738675" y="2834125"/>
            <a:ext cx="74418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Light"/>
                <a:ea typeface="Roboto Light"/>
                <a:cs typeface="Roboto Light"/>
                <a:sym typeface="Roboto Light"/>
              </a:rPr>
              <a:t>FutureAda.org - emilie@futureada.org</a:t>
            </a:r>
            <a:endParaRPr>
              <a:solidFill>
                <a:srgbClr val="000000"/>
              </a:solidFill>
              <a:latin typeface="Roboto Light"/>
              <a:ea typeface="Roboto Light"/>
              <a:cs typeface="Roboto Light"/>
              <a:sym typeface="Robo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emilie@futureada:~$ whoami</a:t>
            </a:r>
            <a:endParaRPr>
              <a:latin typeface="Abril Fatface"/>
              <a:ea typeface="Abril Fatface"/>
              <a:cs typeface="Abril Fatface"/>
              <a:sym typeface="Abril Fatface"/>
            </a:endParaRPr>
          </a:p>
        </p:txBody>
      </p:sp>
      <p:sp>
        <p:nvSpPr>
          <p:cNvPr id="69" name="Google Shape;69;p15"/>
          <p:cNvSpPr txBox="1"/>
          <p:nvPr>
            <p:ph idx="1" type="body"/>
          </p:nvPr>
        </p:nvSpPr>
        <p:spPr>
          <a:xfrm>
            <a:off x="311700" y="1152475"/>
            <a:ext cx="4649400" cy="361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Future Ada Security Ambassador</a:t>
            </a:r>
            <a:endParaRPr>
              <a:solidFill>
                <a:schemeClr val="dk1"/>
              </a:solidFill>
              <a:latin typeface="Roboto Light"/>
              <a:ea typeface="Roboto Light"/>
              <a:cs typeface="Roboto Light"/>
              <a:sym typeface="Roboto Light"/>
            </a:endParaRPr>
          </a:p>
          <a:p>
            <a:pPr indent="-381000" lvl="0" marL="457200" rtl="0" algn="l">
              <a:spcBef>
                <a:spcPts val="100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Security Researcher/Ethical Hacker</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1000"/>
              </a:spcAft>
              <a:buClr>
                <a:schemeClr val="dk1"/>
              </a:buClr>
              <a:buSzPts val="2400"/>
              <a:buFont typeface="Roboto Light"/>
              <a:buChar char="●"/>
            </a:pPr>
            <a:r>
              <a:rPr lang="en" sz="2400">
                <a:solidFill>
                  <a:schemeClr val="dk1"/>
                </a:solidFill>
                <a:latin typeface="Roboto Light"/>
                <a:ea typeface="Roboto Light"/>
                <a:cs typeface="Roboto Light"/>
                <a:sym typeface="Roboto Light"/>
              </a:rPr>
              <a:t>What would you like to see us cover next? emilie@futureada.org</a:t>
            </a:r>
            <a:endParaRPr sz="2400">
              <a:solidFill>
                <a:schemeClr val="dk1"/>
              </a:solidFill>
              <a:latin typeface="Roboto Light"/>
              <a:ea typeface="Roboto Light"/>
              <a:cs typeface="Roboto Light"/>
              <a:sym typeface="Roboto Light"/>
            </a:endParaRPr>
          </a:p>
        </p:txBody>
      </p:sp>
      <p:pic>
        <p:nvPicPr>
          <p:cNvPr id="70" name="Google Shape;70;p15"/>
          <p:cNvPicPr preferRelativeResize="0"/>
          <p:nvPr/>
        </p:nvPicPr>
        <p:blipFill>
          <a:blip r:embed="rId3">
            <a:alphaModFix/>
          </a:blip>
          <a:stretch>
            <a:fillRect/>
          </a:stretch>
        </p:blipFill>
        <p:spPr>
          <a:xfrm>
            <a:off x="5170275" y="950088"/>
            <a:ext cx="3815676" cy="38209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Resources</a:t>
            </a:r>
            <a:endParaRPr>
              <a:latin typeface="Abril Fatface"/>
              <a:ea typeface="Abril Fatface"/>
              <a:cs typeface="Abril Fatface"/>
              <a:sym typeface="Abril Fatface"/>
            </a:endParaRPr>
          </a:p>
        </p:txBody>
      </p:sp>
      <p:sp>
        <p:nvSpPr>
          <p:cNvPr id="242" name="Google Shape;242;p42"/>
          <p:cNvSpPr txBox="1"/>
          <p:nvPr>
            <p:ph idx="1" type="body"/>
          </p:nvPr>
        </p:nvSpPr>
        <p:spPr>
          <a:xfrm>
            <a:off x="3879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Light"/>
                <a:ea typeface="Roboto Light"/>
                <a:cs typeface="Roboto Light"/>
                <a:sym typeface="Roboto Light"/>
              </a:rPr>
              <a:t>Data Truth. A Post Roe v. Wade World: What Now? Many statistics on reproductive rights and abortion. </a:t>
            </a:r>
            <a:r>
              <a:rPr lang="en" u="sng">
                <a:solidFill>
                  <a:schemeClr val="hlink"/>
                </a:solidFill>
                <a:latin typeface="Roboto Light"/>
                <a:ea typeface="Roboto Light"/>
                <a:cs typeface="Roboto Light"/>
                <a:sym typeface="Roboto Light"/>
                <a:hlinkClick r:id="rId3"/>
              </a:rPr>
              <a:t>https://datatruth.medium.com/a-post-roe-v-wade-world-what-now-b760d8fe0a43</a:t>
            </a:r>
            <a:endParaRPr>
              <a:solidFill>
                <a:schemeClr val="dk1"/>
              </a:solidFill>
              <a:latin typeface="Roboto Light"/>
              <a:ea typeface="Roboto Light"/>
              <a:cs typeface="Roboto Light"/>
              <a:sym typeface="Roboto Light"/>
            </a:endParaRPr>
          </a:p>
          <a:p>
            <a:pPr indent="0" lvl="0" marL="0" rtl="0" algn="l">
              <a:spcBef>
                <a:spcPts val="1600"/>
              </a:spcBef>
              <a:spcAft>
                <a:spcPts val="0"/>
              </a:spcAft>
              <a:buClr>
                <a:schemeClr val="dk1"/>
              </a:buClr>
              <a:buSzPts val="1100"/>
              <a:buFont typeface="Arial"/>
              <a:buNone/>
            </a:pPr>
            <a:r>
              <a:rPr lang="en">
                <a:solidFill>
                  <a:schemeClr val="dk1"/>
                </a:solidFill>
                <a:latin typeface="Roboto Light"/>
                <a:ea typeface="Roboto Light"/>
                <a:cs typeface="Roboto Light"/>
                <a:sym typeface="Roboto Light"/>
              </a:rPr>
              <a:t>Women Help Women. Abortion, contraceptives access and more. </a:t>
            </a:r>
            <a:r>
              <a:rPr lang="en" u="sng">
                <a:solidFill>
                  <a:schemeClr val="hlink"/>
                </a:solidFill>
                <a:latin typeface="Roboto Light"/>
                <a:ea typeface="Roboto Light"/>
                <a:cs typeface="Roboto Light"/>
                <a:sym typeface="Roboto Light"/>
                <a:hlinkClick r:id="rId4"/>
              </a:rPr>
              <a:t>https://womenhelp.org/</a:t>
            </a:r>
            <a:endParaRPr>
              <a:solidFill>
                <a:schemeClr val="dk1"/>
              </a:solidFill>
              <a:latin typeface="Roboto Light"/>
              <a:ea typeface="Roboto Light"/>
              <a:cs typeface="Roboto Light"/>
              <a:sym typeface="Roboto Light"/>
            </a:endParaRPr>
          </a:p>
          <a:p>
            <a:pPr indent="0" lvl="0" marL="0" rtl="0" algn="l">
              <a:spcBef>
                <a:spcPts val="1600"/>
              </a:spcBef>
              <a:spcAft>
                <a:spcPts val="0"/>
              </a:spcAft>
              <a:buClr>
                <a:schemeClr val="dk1"/>
              </a:buClr>
              <a:buSzPts val="1100"/>
              <a:buFont typeface="Arial"/>
              <a:buNone/>
            </a:pPr>
            <a:r>
              <a:rPr lang="en">
                <a:solidFill>
                  <a:schemeClr val="dk1"/>
                </a:solidFill>
                <a:latin typeface="Roboto Light"/>
                <a:ea typeface="Roboto Light"/>
                <a:cs typeface="Roboto Light"/>
                <a:sym typeface="Roboto Light"/>
              </a:rPr>
              <a:t>EFF. Security and Privacy Tips for People Seeking an Abortion. </a:t>
            </a:r>
            <a:r>
              <a:rPr lang="en" u="sng">
                <a:solidFill>
                  <a:schemeClr val="hlink"/>
                </a:solidFill>
                <a:latin typeface="Roboto Light"/>
                <a:ea typeface="Roboto Light"/>
                <a:cs typeface="Roboto Light"/>
                <a:sym typeface="Roboto Light"/>
                <a:hlinkClick r:id="rId5"/>
              </a:rPr>
              <a:t>https://www.eff.org/deeplinks/2022/06/security-and-privacy-tips-people-seeking-abortion</a:t>
            </a:r>
            <a:endParaRPr>
              <a:solidFill>
                <a:schemeClr val="dk1"/>
              </a:solidFill>
              <a:latin typeface="Roboto Light"/>
              <a:ea typeface="Roboto Light"/>
              <a:cs typeface="Roboto Light"/>
              <a:sym typeface="Roboto Light"/>
            </a:endParaRPr>
          </a:p>
          <a:p>
            <a:pPr indent="0" lvl="0" marL="0" rtl="0" algn="l">
              <a:spcBef>
                <a:spcPts val="1600"/>
              </a:spcBef>
              <a:spcAft>
                <a:spcPts val="0"/>
              </a:spcAft>
              <a:buClr>
                <a:schemeClr val="dk1"/>
              </a:buClr>
              <a:buSzPts val="1100"/>
              <a:buFont typeface="Arial"/>
              <a:buNone/>
            </a:pPr>
            <a:r>
              <a:rPr lang="en">
                <a:solidFill>
                  <a:schemeClr val="dk1"/>
                </a:solidFill>
                <a:latin typeface="Roboto Light"/>
                <a:ea typeface="Roboto Light"/>
                <a:cs typeface="Roboto Light"/>
                <a:sym typeface="Roboto Light"/>
              </a:rPr>
              <a:t>Privacy Guides. Forum with updated privacy guides for devices and more. </a:t>
            </a:r>
            <a:r>
              <a:rPr lang="en" u="sng">
                <a:solidFill>
                  <a:schemeClr val="hlink"/>
                </a:solidFill>
                <a:latin typeface="Roboto Light"/>
                <a:ea typeface="Roboto Light"/>
                <a:cs typeface="Roboto Light"/>
                <a:sym typeface="Roboto Light"/>
                <a:hlinkClick r:id="rId6"/>
              </a:rPr>
              <a:t>https://www.reddit.com/r/PrivacyGuides/</a:t>
            </a:r>
            <a:endParaRPr>
              <a:solidFill>
                <a:schemeClr val="dk1"/>
              </a:solidFill>
              <a:latin typeface="Roboto Light"/>
              <a:ea typeface="Roboto Light"/>
              <a:cs typeface="Roboto Light"/>
              <a:sym typeface="Roboto Light"/>
            </a:endParaRPr>
          </a:p>
          <a:p>
            <a:pPr indent="0" lvl="0" marL="0" rtl="0" algn="l">
              <a:spcBef>
                <a:spcPts val="1600"/>
              </a:spcBef>
              <a:spcAft>
                <a:spcPts val="0"/>
              </a:spcAft>
              <a:buClr>
                <a:schemeClr val="dk1"/>
              </a:buClr>
              <a:buSzPts val="1100"/>
              <a:buFont typeface="Arial"/>
              <a:buNone/>
            </a:pPr>
            <a:r>
              <a:t/>
            </a:r>
            <a:endParaRPr>
              <a:solidFill>
                <a:schemeClr val="dk1"/>
              </a:solidFill>
              <a:latin typeface="Roboto Light"/>
              <a:ea typeface="Roboto Light"/>
              <a:cs typeface="Roboto Light"/>
              <a:sym typeface="Roboto Light"/>
            </a:endParaRPr>
          </a:p>
          <a:p>
            <a:pPr indent="0" lvl="0" marL="0" rtl="0" algn="l">
              <a:spcBef>
                <a:spcPts val="1600"/>
              </a:spcBef>
              <a:spcAft>
                <a:spcPts val="0"/>
              </a:spcAft>
              <a:buClr>
                <a:schemeClr val="dk1"/>
              </a:buClr>
              <a:buSzPts val="1100"/>
              <a:buFont typeface="Arial"/>
              <a:buNone/>
            </a:pPr>
            <a:r>
              <a:t/>
            </a:r>
            <a:endParaRPr>
              <a:solidFill>
                <a:schemeClr val="dk1"/>
              </a:solidFill>
              <a:latin typeface="Roboto Light"/>
              <a:ea typeface="Roboto Light"/>
              <a:cs typeface="Roboto Light"/>
              <a:sym typeface="Roboto Light"/>
            </a:endParaRPr>
          </a:p>
          <a:p>
            <a:pPr indent="0" lvl="0" marL="0" rtl="0" algn="l">
              <a:spcBef>
                <a:spcPts val="1600"/>
              </a:spcBef>
              <a:spcAft>
                <a:spcPts val="0"/>
              </a:spcAft>
              <a:buClr>
                <a:schemeClr val="dk1"/>
              </a:buClr>
              <a:buSzPts val="1100"/>
              <a:buFont typeface="Arial"/>
              <a:buNone/>
            </a:pPr>
            <a:r>
              <a:t/>
            </a:r>
            <a:endParaRPr>
              <a:solidFill>
                <a:schemeClr val="dk1"/>
              </a:solidFill>
              <a:latin typeface="Roboto Light"/>
              <a:ea typeface="Roboto Light"/>
              <a:cs typeface="Roboto Light"/>
              <a:sym typeface="Roboto Light"/>
            </a:endParaRPr>
          </a:p>
          <a:p>
            <a:pPr indent="0" lvl="0" marL="0" rtl="0" algn="l">
              <a:spcBef>
                <a:spcPts val="1600"/>
              </a:spcBef>
              <a:spcAft>
                <a:spcPts val="1600"/>
              </a:spcAft>
              <a:buNone/>
            </a:pPr>
            <a:r>
              <a:t/>
            </a:r>
            <a:endParaRPr>
              <a:solidFill>
                <a:srgbClr val="000000"/>
              </a:solidFill>
              <a:latin typeface="Roboto Light"/>
              <a:ea typeface="Roboto Light"/>
              <a:cs typeface="Roboto Light"/>
              <a:sym typeface="Roboto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Resources</a:t>
            </a:r>
            <a:endParaRPr>
              <a:latin typeface="Abril Fatface"/>
              <a:ea typeface="Abril Fatface"/>
              <a:cs typeface="Abril Fatface"/>
              <a:sym typeface="Abril Fatface"/>
            </a:endParaRPr>
          </a:p>
        </p:txBody>
      </p:sp>
      <p:sp>
        <p:nvSpPr>
          <p:cNvPr id="248" name="Google Shape;248;p43"/>
          <p:cNvSpPr txBox="1"/>
          <p:nvPr>
            <p:ph idx="1" type="body"/>
          </p:nvPr>
        </p:nvSpPr>
        <p:spPr>
          <a:xfrm>
            <a:off x="3879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Light"/>
                <a:ea typeface="Roboto Light"/>
                <a:cs typeface="Roboto Light"/>
                <a:sym typeface="Roboto Light"/>
              </a:rPr>
              <a:t>Intel Techniques. Data removal, digital security and communications guide. </a:t>
            </a:r>
            <a:r>
              <a:rPr lang="en" u="sng">
                <a:solidFill>
                  <a:schemeClr val="hlink"/>
                </a:solidFill>
                <a:latin typeface="Roboto Light"/>
                <a:ea typeface="Roboto Light"/>
                <a:cs typeface="Roboto Light"/>
                <a:sym typeface="Roboto Light"/>
                <a:hlinkClick r:id="rId3"/>
              </a:rPr>
              <a:t>https://inteltechniques.com/links.html</a:t>
            </a:r>
            <a:endParaRPr>
              <a:solidFill>
                <a:schemeClr val="dk1"/>
              </a:solidFill>
              <a:latin typeface="Roboto Light"/>
              <a:ea typeface="Roboto Light"/>
              <a:cs typeface="Roboto Light"/>
              <a:sym typeface="Roboto Light"/>
            </a:endParaRPr>
          </a:p>
          <a:p>
            <a:pPr indent="0" lvl="0" marL="0" rtl="0" algn="l">
              <a:spcBef>
                <a:spcPts val="1600"/>
              </a:spcBef>
              <a:spcAft>
                <a:spcPts val="0"/>
              </a:spcAft>
              <a:buClr>
                <a:schemeClr val="dk1"/>
              </a:buClr>
              <a:buSzPts val="1100"/>
              <a:buFont typeface="Arial"/>
              <a:buNone/>
            </a:pPr>
            <a:r>
              <a:t/>
            </a:r>
            <a:endParaRPr>
              <a:solidFill>
                <a:schemeClr val="dk1"/>
              </a:solidFill>
              <a:latin typeface="Roboto Light"/>
              <a:ea typeface="Roboto Light"/>
              <a:cs typeface="Roboto Light"/>
              <a:sym typeface="Roboto Light"/>
            </a:endParaRPr>
          </a:p>
          <a:p>
            <a:pPr indent="0" lvl="0" marL="0" rtl="0" algn="l">
              <a:spcBef>
                <a:spcPts val="1600"/>
              </a:spcBef>
              <a:spcAft>
                <a:spcPts val="0"/>
              </a:spcAft>
              <a:buClr>
                <a:schemeClr val="dk1"/>
              </a:buClr>
              <a:buSzPts val="1100"/>
              <a:buFont typeface="Arial"/>
              <a:buNone/>
            </a:pPr>
            <a:r>
              <a:t/>
            </a:r>
            <a:endParaRPr>
              <a:solidFill>
                <a:schemeClr val="dk1"/>
              </a:solidFill>
              <a:latin typeface="Roboto Light"/>
              <a:ea typeface="Roboto Light"/>
              <a:cs typeface="Roboto Light"/>
              <a:sym typeface="Roboto Light"/>
            </a:endParaRPr>
          </a:p>
          <a:p>
            <a:pPr indent="0" lvl="0" marL="0" rtl="0" algn="l">
              <a:spcBef>
                <a:spcPts val="1600"/>
              </a:spcBef>
              <a:spcAft>
                <a:spcPts val="0"/>
              </a:spcAft>
              <a:buClr>
                <a:schemeClr val="dk1"/>
              </a:buClr>
              <a:buSzPts val="1100"/>
              <a:buFont typeface="Arial"/>
              <a:buNone/>
            </a:pPr>
            <a:r>
              <a:t/>
            </a:r>
            <a:endParaRPr>
              <a:solidFill>
                <a:schemeClr val="dk1"/>
              </a:solidFill>
              <a:latin typeface="Roboto Light"/>
              <a:ea typeface="Roboto Light"/>
              <a:cs typeface="Roboto Light"/>
              <a:sym typeface="Roboto Light"/>
            </a:endParaRPr>
          </a:p>
          <a:p>
            <a:pPr indent="0" lvl="0" marL="0" rtl="0" algn="l">
              <a:spcBef>
                <a:spcPts val="1600"/>
              </a:spcBef>
              <a:spcAft>
                <a:spcPts val="0"/>
              </a:spcAft>
              <a:buClr>
                <a:schemeClr val="dk1"/>
              </a:buClr>
              <a:buSzPts val="1100"/>
              <a:buFont typeface="Arial"/>
              <a:buNone/>
            </a:pPr>
            <a:r>
              <a:t/>
            </a:r>
            <a:endParaRPr>
              <a:solidFill>
                <a:schemeClr val="dk1"/>
              </a:solidFill>
              <a:latin typeface="Roboto Light"/>
              <a:ea typeface="Roboto Light"/>
              <a:cs typeface="Roboto Light"/>
              <a:sym typeface="Roboto Light"/>
            </a:endParaRPr>
          </a:p>
          <a:p>
            <a:pPr indent="0" lvl="0" marL="0" rtl="0" algn="l">
              <a:spcBef>
                <a:spcPts val="1600"/>
              </a:spcBef>
              <a:spcAft>
                <a:spcPts val="1600"/>
              </a:spcAft>
              <a:buNone/>
            </a:pPr>
            <a:r>
              <a:t/>
            </a:r>
            <a:endParaRPr>
              <a:solidFill>
                <a:srgbClr val="000000"/>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6"/>
          <p:cNvSpPr/>
          <p:nvPr/>
        </p:nvSpPr>
        <p:spPr>
          <a:xfrm>
            <a:off x="303750" y="1908146"/>
            <a:ext cx="8465700" cy="13272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ph type="ctrTitle"/>
          </p:nvPr>
        </p:nvSpPr>
        <p:spPr>
          <a:xfrm>
            <a:off x="303750" y="2073763"/>
            <a:ext cx="8536500" cy="103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600">
                <a:latin typeface="Abril Fatface"/>
                <a:ea typeface="Abril Fatface"/>
                <a:cs typeface="Abril Fatface"/>
                <a:sym typeface="Abril Fatface"/>
              </a:rPr>
              <a:t>Notable Events</a:t>
            </a:r>
            <a:endParaRPr sz="5600">
              <a:latin typeface="Abril Fatface"/>
              <a:ea typeface="Abril Fatface"/>
              <a:cs typeface="Abril Fatface"/>
              <a:sym typeface="Abril Fatfac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Notable Events</a:t>
            </a:r>
            <a:endParaRPr>
              <a:latin typeface="Abril Fatface"/>
              <a:ea typeface="Abril Fatface"/>
              <a:cs typeface="Abril Fatface"/>
              <a:sym typeface="Abril Fatface"/>
            </a:endParaRPr>
          </a:p>
        </p:txBody>
      </p:sp>
      <p:sp>
        <p:nvSpPr>
          <p:cNvPr id="82" name="Google Shape;82;p17"/>
          <p:cNvSpPr txBox="1"/>
          <p:nvPr>
            <p:ph idx="1" type="body"/>
          </p:nvPr>
        </p:nvSpPr>
        <p:spPr>
          <a:xfrm>
            <a:off x="311700" y="1152475"/>
            <a:ext cx="8520600" cy="361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Light"/>
              <a:buChar char="●"/>
            </a:pPr>
            <a:r>
              <a:rPr b="1" lang="en" sz="2400">
                <a:solidFill>
                  <a:schemeClr val="dk1"/>
                </a:solidFill>
                <a:latin typeface="Roboto"/>
                <a:ea typeface="Roboto"/>
                <a:cs typeface="Roboto"/>
                <a:sym typeface="Roboto"/>
              </a:rPr>
              <a:t>May 2nd</a:t>
            </a:r>
            <a:r>
              <a:rPr lang="en" sz="2400">
                <a:solidFill>
                  <a:schemeClr val="dk1"/>
                </a:solidFill>
                <a:latin typeface="Roboto Light"/>
                <a:ea typeface="Roboto Light"/>
                <a:cs typeface="Roboto Light"/>
                <a:sym typeface="Roboto Light"/>
              </a:rPr>
              <a:t>: Leaked Roe v. Wade draft</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Concerns over reproductive health apps</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0"/>
              </a:spcAft>
              <a:buClr>
                <a:schemeClr val="dk1"/>
              </a:buClr>
              <a:buSzPts val="2400"/>
              <a:buFont typeface="Roboto Light"/>
              <a:buChar char="●"/>
            </a:pPr>
            <a:r>
              <a:rPr b="1" lang="en" sz="2400">
                <a:solidFill>
                  <a:schemeClr val="dk1"/>
                </a:solidFill>
                <a:latin typeface="Roboto"/>
                <a:ea typeface="Roboto"/>
                <a:cs typeface="Roboto"/>
                <a:sym typeface="Roboto"/>
              </a:rPr>
              <a:t>June 24th</a:t>
            </a:r>
            <a:r>
              <a:rPr lang="en" sz="2400">
                <a:solidFill>
                  <a:schemeClr val="dk1"/>
                </a:solidFill>
                <a:latin typeface="Roboto Light"/>
                <a:ea typeface="Roboto Light"/>
                <a:cs typeface="Roboto Light"/>
                <a:sym typeface="Roboto Light"/>
              </a:rPr>
              <a:t>: Supreme Court overturns Roe v. Wade</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0"/>
              </a:spcAft>
              <a:buClr>
                <a:schemeClr val="dk1"/>
              </a:buClr>
              <a:buSzPts val="2400"/>
              <a:buFont typeface="Roboto Light"/>
              <a:buChar char="●"/>
            </a:pPr>
            <a:r>
              <a:rPr b="1" lang="en" sz="2400">
                <a:solidFill>
                  <a:schemeClr val="dk1"/>
                </a:solidFill>
                <a:latin typeface="Roboto"/>
                <a:ea typeface="Roboto"/>
                <a:cs typeface="Roboto"/>
                <a:sym typeface="Roboto"/>
              </a:rPr>
              <a:t>August 8th</a:t>
            </a:r>
            <a:r>
              <a:rPr lang="en" sz="2400">
                <a:solidFill>
                  <a:schemeClr val="dk1"/>
                </a:solidFill>
                <a:latin typeface="Roboto Light"/>
                <a:ea typeface="Roboto Light"/>
                <a:cs typeface="Roboto Light"/>
                <a:sym typeface="Roboto Light"/>
              </a:rPr>
              <a:t>: News reports on Facebook handing over data used to prosecute abortion in Nebraska</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1000"/>
              </a:spcAft>
              <a:buClr>
                <a:schemeClr val="dk1"/>
              </a:buClr>
              <a:buSzPts val="2400"/>
              <a:buFont typeface="Roboto Light"/>
              <a:buChar char="●"/>
            </a:pPr>
            <a:r>
              <a:rPr b="1" lang="en" sz="2400">
                <a:solidFill>
                  <a:schemeClr val="dk1"/>
                </a:solidFill>
                <a:latin typeface="Roboto"/>
                <a:ea typeface="Roboto"/>
                <a:cs typeface="Roboto"/>
                <a:sym typeface="Roboto"/>
              </a:rPr>
              <a:t>September 28th</a:t>
            </a:r>
            <a:r>
              <a:rPr lang="en" sz="2400">
                <a:solidFill>
                  <a:schemeClr val="dk1"/>
                </a:solidFill>
                <a:latin typeface="Roboto Light"/>
                <a:ea typeface="Roboto Light"/>
                <a:cs typeface="Roboto Light"/>
                <a:sym typeface="Roboto Light"/>
              </a:rPr>
              <a:t>: CA passes AB-1242 Bauer-Kahan</a:t>
            </a:r>
            <a:endParaRPr sz="2400">
              <a:solidFill>
                <a:schemeClr val="dk1"/>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p:nvPr/>
        </p:nvSpPr>
        <p:spPr>
          <a:xfrm>
            <a:off x="303750" y="2021700"/>
            <a:ext cx="8465700" cy="1100100"/>
          </a:xfrm>
          <a:prstGeom prst="rect">
            <a:avLst/>
          </a:prstGeom>
          <a:solidFill>
            <a:srgbClr val="FFFFF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ph type="ctrTitle"/>
          </p:nvPr>
        </p:nvSpPr>
        <p:spPr>
          <a:xfrm>
            <a:off x="303750" y="2021695"/>
            <a:ext cx="8536500" cy="104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600">
                <a:latin typeface="Abril Fatface"/>
                <a:ea typeface="Abril Fatface"/>
                <a:cs typeface="Abril Fatface"/>
                <a:sym typeface="Abril Fatface"/>
              </a:rPr>
              <a:t>Operations Security</a:t>
            </a:r>
            <a:endParaRPr sz="5600">
              <a:latin typeface="Abril Fatface"/>
              <a:ea typeface="Abril Fatface"/>
              <a:cs typeface="Abril Fatface"/>
              <a:sym typeface="Abril Fatfac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Define: Operations Security (OPSEC)</a:t>
            </a:r>
            <a:endParaRPr>
              <a:latin typeface="Abril Fatface"/>
              <a:ea typeface="Abril Fatface"/>
              <a:cs typeface="Abril Fatface"/>
              <a:sym typeface="Abril Fatface"/>
            </a:endParaRPr>
          </a:p>
        </p:txBody>
      </p:sp>
      <p:sp>
        <p:nvSpPr>
          <p:cNvPr id="94" name="Google Shape;94;p19"/>
          <p:cNvSpPr txBox="1"/>
          <p:nvPr>
            <p:ph idx="1" type="body"/>
          </p:nvPr>
        </p:nvSpPr>
        <p:spPr>
          <a:xfrm>
            <a:off x="311700" y="1152475"/>
            <a:ext cx="8520600" cy="361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Serves to </a:t>
            </a:r>
            <a:r>
              <a:rPr b="1" lang="en" sz="2400">
                <a:solidFill>
                  <a:schemeClr val="dk1"/>
                </a:solidFill>
                <a:latin typeface="Roboto"/>
                <a:ea typeface="Roboto"/>
                <a:cs typeface="Roboto"/>
                <a:sym typeface="Roboto"/>
              </a:rPr>
              <a:t>identify</a:t>
            </a:r>
            <a:r>
              <a:rPr lang="en" sz="2400">
                <a:solidFill>
                  <a:schemeClr val="dk1"/>
                </a:solidFill>
                <a:latin typeface="Roboto Light"/>
                <a:ea typeface="Roboto Light"/>
                <a:cs typeface="Roboto Light"/>
                <a:sym typeface="Roboto Light"/>
              </a:rPr>
              <a:t> what’s sensitive information, </a:t>
            </a:r>
            <a:r>
              <a:rPr b="1" lang="en" sz="2400">
                <a:solidFill>
                  <a:schemeClr val="dk1"/>
                </a:solidFill>
                <a:latin typeface="Roboto"/>
                <a:ea typeface="Roboto"/>
                <a:cs typeface="Roboto"/>
                <a:sym typeface="Roboto"/>
              </a:rPr>
              <a:t>assess</a:t>
            </a:r>
            <a:r>
              <a:rPr lang="en" sz="2400">
                <a:solidFill>
                  <a:schemeClr val="dk1"/>
                </a:solidFill>
                <a:latin typeface="Roboto Light"/>
                <a:ea typeface="Roboto Light"/>
                <a:cs typeface="Roboto Light"/>
                <a:sym typeface="Roboto Light"/>
              </a:rPr>
              <a:t> risk should it be leaked and </a:t>
            </a:r>
            <a:r>
              <a:rPr b="1" lang="en" sz="2400">
                <a:solidFill>
                  <a:schemeClr val="dk1"/>
                </a:solidFill>
                <a:latin typeface="Roboto"/>
                <a:ea typeface="Roboto"/>
                <a:cs typeface="Roboto"/>
                <a:sym typeface="Roboto"/>
              </a:rPr>
              <a:t>protect</a:t>
            </a:r>
            <a:r>
              <a:rPr lang="en" sz="2400">
                <a:solidFill>
                  <a:schemeClr val="dk1"/>
                </a:solidFill>
                <a:latin typeface="Roboto Light"/>
                <a:ea typeface="Roboto Light"/>
                <a:cs typeface="Roboto Light"/>
                <a:sym typeface="Roboto Light"/>
              </a:rPr>
              <a:t> it</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Helps to “put on your evil thinking cap”</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Should be applied as consistently as possible</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1000"/>
              </a:spcAft>
              <a:buClr>
                <a:schemeClr val="dk1"/>
              </a:buClr>
              <a:buSzPts val="2400"/>
              <a:buFont typeface="Roboto Light"/>
              <a:buChar char="●"/>
            </a:pPr>
            <a:r>
              <a:rPr lang="en" sz="2400">
                <a:solidFill>
                  <a:schemeClr val="dk1"/>
                </a:solidFill>
                <a:latin typeface="Roboto Light"/>
                <a:ea typeface="Roboto Light"/>
                <a:cs typeface="Roboto Light"/>
                <a:sym typeface="Roboto Light"/>
              </a:rPr>
              <a:t>Be wary of how mood, stress, fatigue, habits, medication, etc. can affect OPSEC</a:t>
            </a:r>
            <a:endParaRPr sz="2400">
              <a:solidFill>
                <a:schemeClr val="dk1"/>
              </a:solidFill>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Applying OPSEC</a:t>
            </a:r>
            <a:endParaRPr>
              <a:latin typeface="Abril Fatface"/>
              <a:ea typeface="Abril Fatface"/>
              <a:cs typeface="Abril Fatface"/>
              <a:sym typeface="Abril Fatface"/>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Don’t reuse passwords to prevent someone from accessing your laptop and accounts</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Don’t type your PIN in front of others</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Don’t use social media or unencrypted apps for sensitive communications</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1000"/>
              </a:spcAft>
              <a:buClr>
                <a:schemeClr val="dk1"/>
              </a:buClr>
              <a:buSzPts val="2400"/>
              <a:buFont typeface="Roboto Light"/>
              <a:buChar char="●"/>
            </a:pPr>
            <a:r>
              <a:rPr lang="en" sz="2400">
                <a:solidFill>
                  <a:schemeClr val="dk1"/>
                </a:solidFill>
                <a:latin typeface="Roboto Light"/>
                <a:ea typeface="Roboto Light"/>
                <a:cs typeface="Roboto Light"/>
                <a:sym typeface="Roboto Light"/>
              </a:rPr>
              <a:t>Don’t input the address of an abortion provider in Google maps from an account that’s tied to you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ril Fatface"/>
                <a:ea typeface="Abril Fatface"/>
                <a:cs typeface="Abril Fatface"/>
                <a:sym typeface="Abril Fatface"/>
              </a:rPr>
              <a:t>Applying OPSEC</a:t>
            </a:r>
            <a:endParaRPr>
              <a:latin typeface="Abril Fatface"/>
              <a:ea typeface="Abril Fatface"/>
              <a:cs typeface="Abril Fatface"/>
              <a:sym typeface="Abril Fatface"/>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Delete traces of sensitive information when not needed and regularly</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Continue to behave/act normally</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0"/>
              </a:spcAft>
              <a:buClr>
                <a:schemeClr val="dk1"/>
              </a:buClr>
              <a:buSzPts val="2400"/>
              <a:buFont typeface="Roboto Light"/>
              <a:buChar char="●"/>
            </a:pPr>
            <a:r>
              <a:rPr lang="en" sz="2400">
                <a:solidFill>
                  <a:schemeClr val="dk1"/>
                </a:solidFill>
                <a:latin typeface="Roboto Light"/>
                <a:ea typeface="Roboto Light"/>
                <a:cs typeface="Roboto Light"/>
                <a:sym typeface="Roboto Light"/>
              </a:rPr>
              <a:t>…</a:t>
            </a:r>
            <a:endParaRPr sz="2400">
              <a:solidFill>
                <a:schemeClr val="dk1"/>
              </a:solidFill>
              <a:latin typeface="Roboto Light"/>
              <a:ea typeface="Roboto Light"/>
              <a:cs typeface="Roboto Light"/>
              <a:sym typeface="Roboto Light"/>
            </a:endParaRPr>
          </a:p>
          <a:p>
            <a:pPr indent="-381000" lvl="0" marL="457200" rtl="0" algn="l">
              <a:spcBef>
                <a:spcPts val="1000"/>
              </a:spcBef>
              <a:spcAft>
                <a:spcPts val="1000"/>
              </a:spcAft>
              <a:buClr>
                <a:schemeClr val="dk1"/>
              </a:buClr>
              <a:buSzPts val="2400"/>
              <a:buFont typeface="Roboto"/>
              <a:buChar char="●"/>
            </a:pPr>
            <a:r>
              <a:rPr b="1" lang="en" sz="2400">
                <a:solidFill>
                  <a:schemeClr val="dk1"/>
                </a:solidFill>
                <a:latin typeface="Roboto"/>
                <a:ea typeface="Roboto"/>
                <a:cs typeface="Roboto"/>
                <a:sym typeface="Roboto"/>
              </a:rPr>
              <a:t>What might applying OPSEC look like for you?</a:t>
            </a:r>
            <a:endParaRPr b="1" sz="24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