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0"/>
  </p:notesMasterIdLst>
  <p:handoutMasterIdLst>
    <p:handoutMasterId r:id="rId21"/>
  </p:handoutMasterIdLst>
  <p:sldIdLst>
    <p:sldId id="256" r:id="rId5"/>
    <p:sldId id="257" r:id="rId6"/>
    <p:sldId id="351" r:id="rId7"/>
    <p:sldId id="350" r:id="rId8"/>
    <p:sldId id="330" r:id="rId9"/>
    <p:sldId id="305" r:id="rId10"/>
    <p:sldId id="339" r:id="rId11"/>
    <p:sldId id="343" r:id="rId12"/>
    <p:sldId id="344" r:id="rId13"/>
    <p:sldId id="345" r:id="rId14"/>
    <p:sldId id="346" r:id="rId15"/>
    <p:sldId id="347" r:id="rId16"/>
    <p:sldId id="348" r:id="rId17"/>
    <p:sldId id="349" r:id="rId18"/>
    <p:sldId id="33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7" d="100"/>
          <a:sy n="67" d="100"/>
        </p:scale>
        <p:origin x="644"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11/28/2022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11/28/2022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mailto:kothasreekanth2022@gmail.com" TargetMode="External"/><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lang="en-US" dirty="0"/>
              <a:t>HTML Responsive Design</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t>Sreekanth Reddy Kotha</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773382" y="655391"/>
            <a:ext cx="8161068" cy="640009"/>
          </a:xfrm>
        </p:spPr>
        <p:txBody>
          <a:bodyPr>
            <a:normAutofit fontScale="90000"/>
          </a:bodyPr>
          <a:lstStyle/>
          <a:p>
            <a:r>
              <a:rPr lang="en-US" dirty="0"/>
              <a:t>Rules of using Viewport</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681037" y="1495425"/>
            <a:ext cx="10829925" cy="4400550"/>
          </a:xfrm>
        </p:spPr>
        <p:txBody>
          <a:bodyPr>
            <a:normAutofit fontScale="85000" lnSpcReduction="20000"/>
          </a:bodyPr>
          <a:lstStyle/>
          <a:p>
            <a:pPr algn="l">
              <a:buFont typeface="Arial" panose="020B0604020202020204" pitchFamily="34" charset="0"/>
              <a:buChar char="•"/>
            </a:pPr>
            <a:r>
              <a:rPr lang="en-US" b="0" i="1" dirty="0">
                <a:solidFill>
                  <a:srgbClr val="718096"/>
                </a:solidFill>
                <a:effectLst/>
                <a:latin typeface="Fira Sans" panose="020B0503050000020004" pitchFamily="34" charset="0"/>
              </a:rPr>
              <a:t>DO NOT use fixed-width elements</a:t>
            </a:r>
            <a:r>
              <a:rPr lang="en-US" b="0" i="0" dirty="0">
                <a:solidFill>
                  <a:srgbClr val="718096"/>
                </a:solidFill>
                <a:effectLst/>
                <a:latin typeface="Fira Sans" panose="020B0503050000020004" pitchFamily="34" charset="0"/>
              </a:rPr>
              <a:t> : For example, if an image is displayed at a wider width than the viewport, it may cause the viewport to scroll horizontally. Remember to top this content to fit the width of the viewport.</a:t>
            </a:r>
          </a:p>
          <a:p>
            <a:pPr algn="l">
              <a:buFont typeface="Arial" panose="020B0604020202020204" pitchFamily="34" charset="0"/>
              <a:buChar char="•"/>
            </a:pPr>
            <a:r>
              <a:rPr lang="en-US" b="0" i="1" dirty="0">
                <a:solidFill>
                  <a:srgbClr val="718096"/>
                </a:solidFill>
                <a:effectLst/>
                <a:latin typeface="Fira Sans" panose="020B0503050000020004" pitchFamily="34" charset="0"/>
              </a:rPr>
              <a:t>Use SVG icons instead of regular image icons (PNG, JPG, ...)</a:t>
            </a:r>
            <a:r>
              <a:rPr lang="en-US" b="0" i="0" dirty="0">
                <a:solidFill>
                  <a:srgbClr val="718096"/>
                </a:solidFill>
                <a:effectLst/>
                <a:latin typeface="Fira Sans" panose="020B0503050000020004" pitchFamily="34" charset="0"/>
              </a:rPr>
              <a:t> : SVG icons and images will not be blurred when zoomed at any size, this will help the content of the page. Web displays best on devices such as phones, tablets, etc.</a:t>
            </a:r>
          </a:p>
          <a:p>
            <a:pPr algn="l">
              <a:buFont typeface="Arial" panose="020B0604020202020204" pitchFamily="34" charset="0"/>
              <a:buChar char="•"/>
            </a:pPr>
            <a:r>
              <a:rPr lang="en-US" b="0" i="1" dirty="0">
                <a:solidFill>
                  <a:srgbClr val="718096"/>
                </a:solidFill>
                <a:effectLst/>
                <a:latin typeface="Fira Sans" panose="020B0503050000020004" pitchFamily="34" charset="0"/>
              </a:rPr>
              <a:t>Use CSS media queries to style each device with different widths</a:t>
            </a:r>
            <a:r>
              <a:rPr lang="en-US" b="0" i="0" dirty="0">
                <a:solidFill>
                  <a:srgbClr val="718096"/>
                </a:solidFill>
                <a:effectLst/>
                <a:latin typeface="Fira Sans" panose="020B0503050000020004" pitchFamily="34" charset="0"/>
              </a:rPr>
              <a:t> : Absolute values ​​like px, </a:t>
            </a:r>
            <a:r>
              <a:rPr lang="en-US" b="0" i="0" dirty="0" err="1">
                <a:solidFill>
                  <a:srgbClr val="718096"/>
                </a:solidFill>
                <a:effectLst/>
                <a:latin typeface="Fira Sans" panose="020B0503050000020004" pitchFamily="34" charset="0"/>
              </a:rPr>
              <a:t>pt</a:t>
            </a:r>
            <a:r>
              <a:rPr lang="en-US" b="0" i="0" dirty="0">
                <a:solidFill>
                  <a:srgbClr val="718096"/>
                </a:solidFill>
                <a:effectLst/>
                <a:latin typeface="Fira Sans" panose="020B0503050000020004" pitchFamily="34" charset="0"/>
              </a:rPr>
              <a:t> should not be used for universal elements in the page, this will make the content of the page. The web page will overflow when viewed on a device with a width smaller than the set value. Instead, use relative values ​​like %, such as width: 100%.</a:t>
            </a:r>
          </a:p>
        </p:txBody>
      </p:sp>
    </p:spTree>
    <p:extLst>
      <p:ext uri="{BB962C8B-B14F-4D97-AF65-F5344CB8AC3E}">
        <p14:creationId xmlns:p14="http://schemas.microsoft.com/office/powerpoint/2010/main" val="50358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773382" y="655391"/>
            <a:ext cx="8161068" cy="640009"/>
          </a:xfrm>
        </p:spPr>
        <p:txBody>
          <a:bodyPr>
            <a:normAutofit fontScale="90000"/>
          </a:bodyPr>
          <a:lstStyle/>
          <a:p>
            <a:r>
              <a:rPr lang="en-US" dirty="0"/>
              <a:t>Grid View</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681037" y="1495425"/>
            <a:ext cx="10829925" cy="4400550"/>
          </a:xfrm>
        </p:spPr>
        <p:txBody>
          <a:bodyPr>
            <a:normAutofit/>
          </a:bodyPr>
          <a:lstStyle/>
          <a:p>
            <a:pPr algn="l">
              <a:buFont typeface="Arial" panose="020B0604020202020204" pitchFamily="34" charset="0"/>
              <a:buChar char="•"/>
            </a:pPr>
            <a:r>
              <a:rPr lang="en-US" b="0" i="0" dirty="0">
                <a:solidFill>
                  <a:srgbClr val="4A5568"/>
                </a:solidFill>
                <a:effectLst/>
                <a:latin typeface="Fira Sans" panose="020B0503050000020004" pitchFamily="34" charset="0"/>
              </a:rPr>
              <a:t>Grid View - grid view, which means the web page is divided into columns.</a:t>
            </a:r>
            <a:endParaRPr lang="en-US" b="0" i="0" dirty="0">
              <a:solidFill>
                <a:srgbClr val="718096"/>
              </a:solidFill>
              <a:effectLst/>
              <a:latin typeface="Fira Sans" panose="020B0503050000020004" pitchFamily="34" charset="0"/>
            </a:endParaRPr>
          </a:p>
        </p:txBody>
      </p:sp>
      <p:pic>
        <p:nvPicPr>
          <p:cNvPr id="5" name="Picture 4">
            <a:extLst>
              <a:ext uri="{FF2B5EF4-FFF2-40B4-BE49-F238E27FC236}">
                <a16:creationId xmlns:a16="http://schemas.microsoft.com/office/drawing/2014/main" id="{926A40BA-FC46-4A54-B9A9-F5A187193DC8}"/>
              </a:ext>
            </a:extLst>
          </p:cNvPr>
          <p:cNvPicPr>
            <a:picLocks noChangeAspect="1"/>
          </p:cNvPicPr>
          <p:nvPr/>
        </p:nvPicPr>
        <p:blipFill>
          <a:blip r:embed="rId2"/>
          <a:stretch>
            <a:fillRect/>
          </a:stretch>
        </p:blipFill>
        <p:spPr>
          <a:xfrm>
            <a:off x="1859280" y="2468879"/>
            <a:ext cx="8493760" cy="3750945"/>
          </a:xfrm>
          <a:prstGeom prst="rect">
            <a:avLst/>
          </a:prstGeom>
        </p:spPr>
      </p:pic>
    </p:spTree>
    <p:extLst>
      <p:ext uri="{BB962C8B-B14F-4D97-AF65-F5344CB8AC3E}">
        <p14:creationId xmlns:p14="http://schemas.microsoft.com/office/powerpoint/2010/main" val="389631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773382" y="655391"/>
            <a:ext cx="8161068" cy="640009"/>
          </a:xfrm>
        </p:spPr>
        <p:txBody>
          <a:bodyPr>
            <a:normAutofit fontScale="90000"/>
          </a:bodyPr>
          <a:lstStyle/>
          <a:p>
            <a:r>
              <a:rPr lang="en-US" dirty="0"/>
              <a:t>Grid View</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681037" y="1495425"/>
            <a:ext cx="10829925" cy="4400550"/>
          </a:xfrm>
        </p:spPr>
        <p:txBody>
          <a:bodyPr>
            <a:normAutofit/>
          </a:bodyPr>
          <a:lstStyle/>
          <a:p>
            <a:pPr algn="l">
              <a:buFont typeface="Arial" panose="020B0604020202020204" pitchFamily="34" charset="0"/>
              <a:buChar char="•"/>
            </a:pPr>
            <a:r>
              <a:rPr lang="en-US" b="0" i="0" dirty="0">
                <a:solidFill>
                  <a:srgbClr val="4A5568"/>
                </a:solidFill>
                <a:effectLst/>
                <a:latin typeface="Fira Sans" panose="020B0503050000020004" pitchFamily="34" charset="0"/>
              </a:rPr>
              <a:t>Normally Grid View has 12 columns and a total width of 100%, and will shrink or expand when you resize the browser window.</a:t>
            </a:r>
          </a:p>
          <a:p>
            <a:pPr algn="l">
              <a:buFont typeface="Arial" panose="020B0604020202020204" pitchFamily="34" charset="0"/>
              <a:buChar char="•"/>
            </a:pPr>
            <a:endParaRPr lang="en-US" dirty="0">
              <a:solidFill>
                <a:srgbClr val="4A5568"/>
              </a:solidFill>
              <a:latin typeface="Fira Sans" panose="020B0503050000020004" pitchFamily="34" charset="0"/>
            </a:endParaRPr>
          </a:p>
          <a:p>
            <a:pPr algn="l">
              <a:buFont typeface="Arial" panose="020B0604020202020204" pitchFamily="34" charset="0"/>
              <a:buChar char="•"/>
            </a:pPr>
            <a:r>
              <a:rPr lang="en-US" b="0" i="1" dirty="0">
                <a:solidFill>
                  <a:srgbClr val="4A5568"/>
                </a:solidFill>
                <a:effectLst/>
                <a:latin typeface="Fira Sans" panose="020B0503050000020004" pitchFamily="34" charset="0"/>
              </a:rPr>
              <a:t>Note</a:t>
            </a:r>
            <a:r>
              <a:rPr lang="en-US" b="0" i="0" dirty="0">
                <a:solidFill>
                  <a:srgbClr val="4A5568"/>
                </a:solidFill>
                <a:effectLst/>
                <a:latin typeface="Fira Sans" panose="020B0503050000020004" pitchFamily="34" charset="0"/>
              </a:rPr>
              <a:t> : In the content of this article, Grid-View will be built completely manually so that we can clearly understand how a Grid-View works, completely independent of the CSS libraries are available like Bootstrap,…</a:t>
            </a:r>
            <a:endParaRPr lang="en-US" b="0" i="0" dirty="0">
              <a:solidFill>
                <a:srgbClr val="718096"/>
              </a:solidFill>
              <a:effectLst/>
              <a:latin typeface="Fira Sans" panose="020B0503050000020004" pitchFamily="34" charset="0"/>
            </a:endParaRPr>
          </a:p>
        </p:txBody>
      </p:sp>
    </p:spTree>
    <p:extLst>
      <p:ext uri="{BB962C8B-B14F-4D97-AF65-F5344CB8AC3E}">
        <p14:creationId xmlns:p14="http://schemas.microsoft.com/office/powerpoint/2010/main" val="306081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773382" y="655391"/>
            <a:ext cx="8161068" cy="640009"/>
          </a:xfrm>
        </p:spPr>
        <p:txBody>
          <a:bodyPr>
            <a:normAutofit fontScale="90000"/>
          </a:bodyPr>
          <a:lstStyle/>
          <a:p>
            <a:r>
              <a:rPr lang="en-US" dirty="0"/>
              <a:t>Grid View</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681037" y="1495425"/>
            <a:ext cx="10829925" cy="4400550"/>
          </a:xfrm>
        </p:spPr>
        <p:txBody>
          <a:bodyPr>
            <a:normAutofit/>
          </a:bodyPr>
          <a:lstStyle/>
          <a:p>
            <a:pPr algn="l">
              <a:buFont typeface="Arial" panose="020B0604020202020204" pitchFamily="34" charset="0"/>
              <a:buChar char="•"/>
            </a:pPr>
            <a:r>
              <a:rPr lang="en-US" b="1" i="0" dirty="0">
                <a:solidFill>
                  <a:srgbClr val="4A5568"/>
                </a:solidFill>
                <a:effectLst/>
                <a:latin typeface="Fira Sans" panose="020B0503050000020004" pitchFamily="34" charset="0"/>
              </a:rPr>
              <a:t>Building a Responsive Grid-View - Building a Grid View</a:t>
            </a:r>
            <a:endParaRPr lang="en-US" dirty="0">
              <a:solidFill>
                <a:srgbClr val="4A5568"/>
              </a:solidFill>
              <a:latin typeface="Fira Sans" panose="020B0503050000020004" pitchFamily="34" charset="0"/>
            </a:endParaRPr>
          </a:p>
          <a:p>
            <a:pPr algn="l">
              <a:buFont typeface="Arial" panose="020B0604020202020204" pitchFamily="34" charset="0"/>
              <a:buChar char="•"/>
            </a:pPr>
            <a:r>
              <a:rPr lang="en-US" b="0" i="1" dirty="0">
                <a:solidFill>
                  <a:srgbClr val="4A5568"/>
                </a:solidFill>
                <a:effectLst/>
                <a:latin typeface="Fira Sans" panose="020B0503050000020004" pitchFamily="34" charset="0"/>
              </a:rPr>
              <a:t>Note</a:t>
            </a:r>
            <a:r>
              <a:rPr lang="en-US" b="0" i="0" dirty="0">
                <a:solidFill>
                  <a:srgbClr val="4A5568"/>
                </a:solidFill>
                <a:effectLst/>
                <a:latin typeface="Fira Sans" panose="020B0503050000020004" pitchFamily="34" charset="0"/>
              </a:rPr>
              <a:t> : In the content of this article, Grid-View will be built completely manually so that we can clearly understand how a Grid-View works, completely independent of the CSS libraries are available like Bootstrap,…</a:t>
            </a:r>
            <a:endParaRPr lang="en-US" b="0" i="0" dirty="0">
              <a:solidFill>
                <a:srgbClr val="718096"/>
              </a:solidFill>
              <a:effectLst/>
              <a:latin typeface="Fira Sans" panose="020B0503050000020004" pitchFamily="34" charset="0"/>
            </a:endParaRPr>
          </a:p>
        </p:txBody>
      </p:sp>
    </p:spTree>
    <p:extLst>
      <p:ext uri="{BB962C8B-B14F-4D97-AF65-F5344CB8AC3E}">
        <p14:creationId xmlns:p14="http://schemas.microsoft.com/office/powerpoint/2010/main" val="2720660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773382" y="655391"/>
            <a:ext cx="5322618" cy="640009"/>
          </a:xfrm>
        </p:spPr>
        <p:txBody>
          <a:bodyPr>
            <a:normAutofit fontScale="90000"/>
          </a:bodyPr>
          <a:lstStyle/>
          <a:p>
            <a:r>
              <a:rPr lang="en-US" dirty="0"/>
              <a:t>Media Queries</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681037" y="1495425"/>
            <a:ext cx="10829925" cy="4400550"/>
          </a:xfrm>
        </p:spPr>
        <p:txBody>
          <a:bodyPr>
            <a:normAutofit fontScale="55000" lnSpcReduction="20000"/>
          </a:bodyPr>
          <a:lstStyle/>
          <a:p>
            <a:r>
              <a:rPr lang="en-US" dirty="0"/>
              <a:t>Media Queries</a:t>
            </a:r>
          </a:p>
          <a:p>
            <a:r>
              <a:rPr lang="en-US" dirty="0"/>
              <a:t>Media Queries - media queries are a technique introduced in CSS3. It is used @mediato include a block of CSS properties only if a certain statement is true.</a:t>
            </a:r>
          </a:p>
          <a:p>
            <a:endParaRPr lang="en-US" dirty="0"/>
          </a:p>
          <a:p>
            <a:r>
              <a:rPr lang="en-US" dirty="0"/>
              <a:t>For example, if the screen is 600px or smaller, the background color will be blue:</a:t>
            </a:r>
          </a:p>
          <a:p>
            <a:endParaRPr lang="en-US" dirty="0"/>
          </a:p>
          <a:p>
            <a:r>
              <a:rPr lang="en-US" dirty="0"/>
              <a:t>@media screen and (max-width: 600px) {</a:t>
            </a:r>
          </a:p>
          <a:p>
            <a:r>
              <a:rPr lang="en-US" dirty="0"/>
              <a:t>  body {</a:t>
            </a:r>
          </a:p>
          <a:p>
            <a:r>
              <a:rPr lang="en-US" dirty="0"/>
              <a:t>    background-color: green;</a:t>
            </a:r>
          </a:p>
          <a:p>
            <a:r>
              <a:rPr lang="en-US" dirty="0"/>
              <a:t>  }</a:t>
            </a:r>
          </a:p>
          <a:p>
            <a:r>
              <a:rPr lang="en-US" dirty="0"/>
              <a:t>}</a:t>
            </a:r>
          </a:p>
          <a:p>
            <a:r>
              <a:rPr lang="en-US" dirty="0"/>
              <a:t>  Adding Breakpoint Earlier, in this series we created a web page with rows and columns and was also responsive. However, on small screens, it does not respond well to users.</a:t>
            </a:r>
          </a:p>
        </p:txBody>
      </p:sp>
    </p:spTree>
    <p:extLst>
      <p:ext uri="{BB962C8B-B14F-4D97-AF65-F5344CB8AC3E}">
        <p14:creationId xmlns:p14="http://schemas.microsoft.com/office/powerpoint/2010/main" val="352553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normAutofit fontScale="92500"/>
          </a:bodyPr>
          <a:lstStyle/>
          <a:p>
            <a:r>
              <a:rPr lang="en-US" dirty="0"/>
              <a:t>Sreekanth Reddy</a:t>
            </a:r>
          </a:p>
          <a:p>
            <a:r>
              <a:rPr lang="en-US" dirty="0">
                <a:hlinkClick r:id="rId3"/>
              </a:rPr>
              <a:t>kothasreekanth2022@gmail.com</a:t>
            </a:r>
            <a:endParaRPr lang="en-US" dirty="0"/>
          </a:p>
          <a:p>
            <a:r>
              <a:rPr lang="en-US" dirty="0"/>
              <a:t>Futureappdevelopers.com</a:t>
            </a:r>
          </a:p>
          <a:p>
            <a:endParaRPr lang="en-US" dirty="0"/>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15</a:t>
            </a:fld>
            <a:endParaRPr lang="en-US"/>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a:lstStyle/>
          <a:p>
            <a:r>
              <a:rPr lang="en-US" dirty="0"/>
              <a:t>Agenda</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976085" y="914400"/>
            <a:ext cx="4377714" cy="2827422"/>
          </a:xfrm>
        </p:spPr>
        <p:txBody>
          <a:bodyPr>
            <a:normAutofit lnSpcReduction="10000"/>
          </a:bodyPr>
          <a:lstStyle/>
          <a:p>
            <a:r>
              <a:rPr lang="en-US" dirty="0"/>
              <a:t>HTML Responsive</a:t>
            </a:r>
          </a:p>
          <a:p>
            <a:r>
              <a:rPr lang="en-US" dirty="0"/>
              <a:t>View Port</a:t>
            </a:r>
          </a:p>
          <a:p>
            <a:r>
              <a:rPr lang="en-US" dirty="0"/>
              <a:t>Grid View</a:t>
            </a:r>
          </a:p>
          <a:p>
            <a:r>
              <a:rPr lang="en-US" dirty="0"/>
              <a:t>Media Queries</a:t>
            </a:r>
          </a:p>
          <a:p>
            <a:r>
              <a:rPr lang="en-US" dirty="0"/>
              <a:t>Conclusion</a:t>
            </a:r>
          </a:p>
        </p:txBody>
      </p:sp>
      <p:pic>
        <p:nvPicPr>
          <p:cNvPr id="9" name="Picture Placeholder 8" descr="Photo of an artist dipping a paint brush in to a paint palette">
            <a:extLst>
              <a:ext uri="{FF2B5EF4-FFF2-40B4-BE49-F238E27FC236}">
                <a16:creationId xmlns:a16="http://schemas.microsoft.com/office/drawing/2014/main" id="{39953FF0-412E-4D4D-91B1-A91C65C4662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0538" y="4059936"/>
            <a:ext cx="2807208" cy="2322576"/>
          </a:xfrm>
        </p:spPr>
      </p:pic>
      <p:pic>
        <p:nvPicPr>
          <p:cNvPr id="11" name="Picture Placeholder 10" descr="Photo of an artist opening up a tube of paint">
            <a:extLst>
              <a:ext uri="{FF2B5EF4-FFF2-40B4-BE49-F238E27FC236}">
                <a16:creationId xmlns:a16="http://schemas.microsoft.com/office/drawing/2014/main" id="{0CF184A7-72F0-4298-BD0F-B461E6A4355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291840" y="4059936"/>
            <a:ext cx="2807208" cy="2322576"/>
          </a:xfrm>
        </p:spPr>
      </p:pic>
      <p:pic>
        <p:nvPicPr>
          <p:cNvPr id="13" name="Picture Placeholder 12" descr="Photo of artist  with a paint brush brushing on orange paint on a palette">
            <a:extLst>
              <a:ext uri="{FF2B5EF4-FFF2-40B4-BE49-F238E27FC236}">
                <a16:creationId xmlns:a16="http://schemas.microsoft.com/office/drawing/2014/main" id="{DB4636A3-BAA9-469C-8F28-2B0A9530D27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99048" y="4059936"/>
            <a:ext cx="2807208" cy="2322576"/>
          </a:xfrm>
        </p:spPr>
      </p:pic>
      <p:pic>
        <p:nvPicPr>
          <p:cNvPr id="15" name="Picture Placeholder 14" descr="Photo of a paint brush with blue and white paint">
            <a:extLst>
              <a:ext uri="{FF2B5EF4-FFF2-40B4-BE49-F238E27FC236}">
                <a16:creationId xmlns:a16="http://schemas.microsoft.com/office/drawing/2014/main" id="{AECBB048-D3B9-4FE4-A34B-876DE7D50C8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906256" y="4059936"/>
            <a:ext cx="2807208" cy="2322576"/>
          </a:xfrm>
        </p:spPr>
      </p:pic>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a:lstStyle/>
          <a:p>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87C3C11D-1743-419B-B6E5-E357E0C42E05}"/>
              </a:ext>
            </a:extLst>
          </p:cNvPr>
          <p:cNvSpPr>
            <a:spLocks noGrp="1"/>
          </p:cNvSpPr>
          <p:nvPr>
            <p:ph type="dt" sz="half" idx="10"/>
          </p:nvPr>
        </p:nvSpPr>
        <p:spPr/>
        <p:txBody>
          <a:bodyPr/>
          <a:lstStyle/>
          <a:p>
            <a:r>
              <a:rPr lang="en-US"/>
              <a:t>3/1/20XX</a:t>
            </a:r>
          </a:p>
        </p:txBody>
      </p:sp>
      <p:sp>
        <p:nvSpPr>
          <p:cNvPr id="9" name="Footer Placeholder 8">
            <a:extLst>
              <a:ext uri="{FF2B5EF4-FFF2-40B4-BE49-F238E27FC236}">
                <a16:creationId xmlns:a16="http://schemas.microsoft.com/office/drawing/2014/main" id="{CAAAD792-DA81-48AF-8F93-4A3273EBCDB2}"/>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D8A483EF-9D2C-44AE-90E7-542EB656BEA6}"/>
              </a:ext>
            </a:extLst>
          </p:cNvPr>
          <p:cNvSpPr>
            <a:spLocks noGrp="1"/>
          </p:cNvSpPr>
          <p:nvPr>
            <p:ph type="sldNum" sz="quarter" idx="12"/>
          </p:nvPr>
        </p:nvSpPr>
        <p:spPr/>
        <p:txBody>
          <a:bodyPr/>
          <a:lstStyle/>
          <a:p>
            <a:fld id="{28844951-7827-47D4-8276-7DDE1FA7D85A}" type="slidenum">
              <a:rPr lang="en-US" smtClean="0"/>
              <a:t>3</a:t>
            </a:fld>
            <a:endParaRPr lang="en-US"/>
          </a:p>
        </p:txBody>
      </p:sp>
      <p:pic>
        <p:nvPicPr>
          <p:cNvPr id="12" name="Picture 11">
            <a:extLst>
              <a:ext uri="{FF2B5EF4-FFF2-40B4-BE49-F238E27FC236}">
                <a16:creationId xmlns:a16="http://schemas.microsoft.com/office/drawing/2014/main" id="{858C89BA-7012-46BF-80C9-6F59BDA9D478}"/>
              </a:ext>
            </a:extLst>
          </p:cNvPr>
          <p:cNvPicPr>
            <a:picLocks noChangeAspect="1"/>
          </p:cNvPicPr>
          <p:nvPr/>
        </p:nvPicPr>
        <p:blipFill>
          <a:blip r:embed="rId2"/>
          <a:stretch>
            <a:fillRect/>
          </a:stretch>
        </p:blipFill>
        <p:spPr>
          <a:xfrm>
            <a:off x="14129" y="0"/>
            <a:ext cx="12163742" cy="6858000"/>
          </a:xfrm>
          <a:prstGeom prst="rect">
            <a:avLst/>
          </a:prstGeom>
        </p:spPr>
      </p:pic>
    </p:spTree>
    <p:extLst>
      <p:ext uri="{BB962C8B-B14F-4D97-AF65-F5344CB8AC3E}">
        <p14:creationId xmlns:p14="http://schemas.microsoft.com/office/powerpoint/2010/main" val="194763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DC53-D979-4F5A-8120-F958979EE14F}"/>
              </a:ext>
            </a:extLst>
          </p:cNvPr>
          <p:cNvSpPr>
            <a:spLocks noGrp="1"/>
          </p:cNvSpPr>
          <p:nvPr>
            <p:ph type="ctrTitle"/>
          </p:nvPr>
        </p:nvSpPr>
        <p:spPr>
          <a:xfrm>
            <a:off x="374525" y="293025"/>
            <a:ext cx="9144000" cy="878550"/>
          </a:xfrm>
        </p:spPr>
        <p:txBody>
          <a:bodyPr/>
          <a:lstStyle/>
          <a:p>
            <a:r>
              <a:rPr lang="en-US" dirty="0"/>
              <a:t>Responsive Difference</a:t>
            </a:r>
            <a:endParaRPr lang="en-IN" dirty="0"/>
          </a:p>
        </p:txBody>
      </p:sp>
      <p:sp>
        <p:nvSpPr>
          <p:cNvPr id="3" name="Text Placeholder 2">
            <a:extLst>
              <a:ext uri="{FF2B5EF4-FFF2-40B4-BE49-F238E27FC236}">
                <a16:creationId xmlns:a16="http://schemas.microsoft.com/office/drawing/2014/main" id="{2FA29DCF-F67D-4BDE-92E5-D48208678F1F}"/>
              </a:ext>
            </a:extLst>
          </p:cNvPr>
          <p:cNvSpPr>
            <a:spLocks noGrp="1"/>
          </p:cNvSpPr>
          <p:nvPr>
            <p:ph type="body" sz="quarter" idx="15"/>
          </p:nvPr>
        </p:nvSpPr>
        <p:spPr/>
        <p:txBody>
          <a:bodyPr/>
          <a:lstStyle/>
          <a:p>
            <a:endParaRPr lang="en-IN"/>
          </a:p>
        </p:txBody>
      </p:sp>
      <p:pic>
        <p:nvPicPr>
          <p:cNvPr id="5" name="Picture 4">
            <a:extLst>
              <a:ext uri="{FF2B5EF4-FFF2-40B4-BE49-F238E27FC236}">
                <a16:creationId xmlns:a16="http://schemas.microsoft.com/office/drawing/2014/main" id="{C9AA4E99-9A77-45A3-9CCA-9BB4C723B93A}"/>
              </a:ext>
            </a:extLst>
          </p:cNvPr>
          <p:cNvPicPr>
            <a:picLocks noChangeAspect="1"/>
          </p:cNvPicPr>
          <p:nvPr/>
        </p:nvPicPr>
        <p:blipFill>
          <a:blip r:embed="rId2"/>
          <a:stretch>
            <a:fillRect/>
          </a:stretch>
        </p:blipFill>
        <p:spPr>
          <a:xfrm>
            <a:off x="909637" y="1543049"/>
            <a:ext cx="10372725" cy="5095875"/>
          </a:xfrm>
          <a:prstGeom prst="rect">
            <a:avLst/>
          </a:prstGeom>
        </p:spPr>
      </p:pic>
    </p:spTree>
    <p:extLst>
      <p:ext uri="{BB962C8B-B14F-4D97-AF65-F5344CB8AC3E}">
        <p14:creationId xmlns:p14="http://schemas.microsoft.com/office/powerpoint/2010/main" val="401367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623931" y="286941"/>
            <a:ext cx="5914937" cy="847724"/>
          </a:xfrm>
        </p:spPr>
        <p:txBody>
          <a:bodyPr/>
          <a:lstStyle/>
          <a:p>
            <a:r>
              <a:rPr lang="en-US" dirty="0"/>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623930" y="1134665"/>
            <a:ext cx="5914938" cy="2986087"/>
          </a:xfrm>
        </p:spPr>
        <p:txBody>
          <a:bodyPr>
            <a:normAutofit/>
          </a:bodyPr>
          <a:lstStyle/>
          <a:p>
            <a:pPr algn="l"/>
            <a:r>
              <a:rPr lang="en-US" b="1" i="0" u="none" strike="noStrike" dirty="0">
                <a:effectLst/>
                <a:latin typeface="Inter"/>
              </a:rPr>
              <a:t>Responsive Web Design and Media Queries:</a:t>
            </a:r>
          </a:p>
          <a:p>
            <a:pPr algn="l"/>
            <a:endParaRPr lang="en-US" b="1" dirty="0">
              <a:latin typeface="Inter"/>
            </a:endParaRPr>
          </a:p>
          <a:p>
            <a:pPr algn="l"/>
            <a:r>
              <a:rPr lang="en-US" b="0" i="0" dirty="0">
                <a:solidFill>
                  <a:srgbClr val="4A5568"/>
                </a:solidFill>
                <a:effectLst/>
                <a:latin typeface="Fira Sans" panose="020B0604020202020204" pitchFamily="34" charset="0"/>
              </a:rPr>
              <a:t>Responsive Web Design (RWD) is about making your website viewable on all devices. Responsive Web Design uses only HTML and CSS. Responsive Web Design is not a JavaScript program or code.</a:t>
            </a:r>
            <a:endParaRPr lang="en-US" b="1" i="0" u="none" strike="noStrike" dirty="0">
              <a:effectLst/>
              <a:latin typeface="Inter"/>
            </a:endParaRPr>
          </a:p>
        </p:txBody>
      </p:sp>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a:lstStyle/>
          <a:p>
            <a:r>
              <a:rPr lang="en-US"/>
              <a:t>3/1/20XX</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pic>
        <p:nvPicPr>
          <p:cNvPr id="1026" name="Picture 2" descr="all text">
            <a:extLst>
              <a:ext uri="{FF2B5EF4-FFF2-40B4-BE49-F238E27FC236}">
                <a16:creationId xmlns:a16="http://schemas.microsoft.com/office/drawing/2014/main" id="{70299741-2484-443F-9053-41AE4AD24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3488532"/>
            <a:ext cx="7648575"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34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773382" y="655391"/>
            <a:ext cx="5322618" cy="640009"/>
          </a:xfrm>
        </p:spPr>
        <p:txBody>
          <a:bodyPr>
            <a:normAutofit fontScale="90000"/>
          </a:bodyPr>
          <a:lstStyle/>
          <a:p>
            <a:r>
              <a:rPr lang="en-US" dirty="0"/>
              <a:t>View Port</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773382" y="1295400"/>
            <a:ext cx="10829925" cy="4400550"/>
          </a:xfrm>
        </p:spPr>
        <p:txBody>
          <a:bodyPr>
            <a:normAutofit fontScale="85000" lnSpcReduction="10000"/>
          </a:bodyPr>
          <a:lstStyle/>
          <a:p>
            <a:r>
              <a:rPr lang="en-US" dirty="0"/>
              <a:t>Viewport - the viewport, which is the user's visible area on a web page.</a:t>
            </a:r>
          </a:p>
          <a:p>
            <a:r>
              <a:rPr lang="en-US" dirty="0"/>
              <a:t>Viewing varies by device and will be smaller on mobile phones than on computer screens.</a:t>
            </a:r>
          </a:p>
          <a:p>
            <a:r>
              <a:rPr lang="en-US" dirty="0"/>
              <a:t>Note: To check if a website has high quality RWD, you can use Google's  tool to check. If you score up to 100, your website looks great on all devices.</a:t>
            </a:r>
          </a:p>
          <a:p>
            <a:endParaRPr lang="en-US" dirty="0"/>
          </a:p>
          <a:p>
            <a:r>
              <a:rPr lang="en-US" dirty="0"/>
              <a:t>Setting the Viewport -</a:t>
            </a:r>
          </a:p>
          <a:p>
            <a:r>
              <a:rPr lang="en-US" dirty="0"/>
              <a:t>HTML5 Viewport Settings introduces a method to allow web designers to control the viewport, via the &lt;meta&gt;. You can set the meta viewport by putting in the tag pair &lt;head&gt;as follows:</a:t>
            </a:r>
          </a:p>
          <a:p>
            <a:endParaRPr lang="en-US" dirty="0"/>
          </a:p>
        </p:txBody>
      </p:sp>
    </p:spTree>
    <p:extLst>
      <p:ext uri="{BB962C8B-B14F-4D97-AF65-F5344CB8AC3E}">
        <p14:creationId xmlns:p14="http://schemas.microsoft.com/office/powerpoint/2010/main" val="269319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dirty="0"/>
              <a:t>Syntax for View Port</a:t>
            </a:r>
          </a:p>
        </p:txBody>
      </p:sp>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a:lstStyle/>
          <a:p>
            <a:r>
              <a:rPr lang="en-US"/>
              <a:t>3/1/20XX</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sp>
        <p:nvSpPr>
          <p:cNvPr id="12" name="TextBox 11">
            <a:extLst>
              <a:ext uri="{FF2B5EF4-FFF2-40B4-BE49-F238E27FC236}">
                <a16:creationId xmlns:a16="http://schemas.microsoft.com/office/drawing/2014/main" id="{538A4343-1BE1-4E15-839B-E46B48938CFC}"/>
              </a:ext>
            </a:extLst>
          </p:cNvPr>
          <p:cNvSpPr txBox="1"/>
          <p:nvPr/>
        </p:nvSpPr>
        <p:spPr>
          <a:xfrm>
            <a:off x="1871662" y="2915335"/>
            <a:ext cx="9591675" cy="400110"/>
          </a:xfrm>
          <a:prstGeom prst="rect">
            <a:avLst/>
          </a:prstGeom>
          <a:noFill/>
        </p:spPr>
        <p:txBody>
          <a:bodyPr wrap="square">
            <a:spAutoFit/>
          </a:bodyPr>
          <a:lstStyle/>
          <a:p>
            <a:r>
              <a:rPr lang="en-US" sz="2000" dirty="0"/>
              <a:t>&lt;meta name="viewport" content="width=device-width, initial-scale=1.0"&gt;</a:t>
            </a:r>
            <a:endParaRPr lang="en-IN" sz="2000" dirty="0"/>
          </a:p>
        </p:txBody>
      </p:sp>
    </p:spTree>
    <p:extLst>
      <p:ext uri="{BB962C8B-B14F-4D97-AF65-F5344CB8AC3E}">
        <p14:creationId xmlns:p14="http://schemas.microsoft.com/office/powerpoint/2010/main" val="226219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773382" y="655391"/>
            <a:ext cx="5322618" cy="640009"/>
          </a:xfrm>
        </p:spPr>
        <p:txBody>
          <a:bodyPr>
            <a:normAutofit fontScale="90000"/>
          </a:bodyPr>
          <a:lstStyle/>
          <a:p>
            <a:r>
              <a:rPr lang="en-US" dirty="0"/>
              <a:t>View Port</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681037" y="1495425"/>
            <a:ext cx="10829925" cy="4400550"/>
          </a:xfrm>
        </p:spPr>
        <p:txBody>
          <a:bodyPr>
            <a:normAutofit lnSpcReduction="10000"/>
          </a:bodyPr>
          <a:lstStyle/>
          <a:p>
            <a:r>
              <a:rPr lang="en-US" dirty="0"/>
              <a:t>The viewport tag &lt;meta&gt;set up for the website to display corresponds to the size of each different device.</a:t>
            </a:r>
          </a:p>
          <a:p>
            <a:r>
              <a:rPr lang="en-US" dirty="0"/>
              <a:t>width=device-width: set the width of the web page according to the screen width of the device (will vary by device).</a:t>
            </a:r>
          </a:p>
          <a:p>
            <a:r>
              <a:rPr lang="en-US" dirty="0"/>
              <a:t>initial-scale=1.0: set the initial zoom level when the page is first loaded by the browser, the user will not be able to zoom when this property has a value of 1.</a:t>
            </a:r>
          </a:p>
          <a:p>
            <a:r>
              <a:rPr lang="en-US" dirty="0"/>
              <a:t>Compare the example below when the site has meta viewport and no meta viewport:</a:t>
            </a:r>
          </a:p>
        </p:txBody>
      </p:sp>
    </p:spTree>
    <p:extLst>
      <p:ext uri="{BB962C8B-B14F-4D97-AF65-F5344CB8AC3E}">
        <p14:creationId xmlns:p14="http://schemas.microsoft.com/office/powerpoint/2010/main" val="330751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773382" y="655391"/>
            <a:ext cx="5322618" cy="640009"/>
          </a:xfrm>
        </p:spPr>
        <p:txBody>
          <a:bodyPr>
            <a:normAutofit fontScale="90000"/>
          </a:bodyPr>
          <a:lstStyle/>
          <a:p>
            <a:r>
              <a:rPr lang="en-US" dirty="0"/>
              <a:t>View Port</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681037" y="1495425"/>
            <a:ext cx="10829925" cy="4400550"/>
          </a:xfrm>
        </p:spPr>
        <p:txBody>
          <a:bodyPr>
            <a:normAutofit/>
          </a:bodyPr>
          <a:lstStyle/>
          <a:p>
            <a:r>
              <a:rPr lang="en-US" b="1" i="0" dirty="0">
                <a:solidFill>
                  <a:srgbClr val="4A5568"/>
                </a:solidFill>
                <a:effectLst/>
                <a:latin typeface="Fira Sans" panose="020B0503050000020004" pitchFamily="34" charset="0"/>
              </a:rPr>
              <a:t>Size Content to The Viewport - The size of the content for the viewport</a:t>
            </a:r>
            <a:br>
              <a:rPr lang="en-US" dirty="0"/>
            </a:br>
            <a:r>
              <a:rPr lang="en-US" b="0" i="0" dirty="0">
                <a:solidFill>
                  <a:srgbClr val="4A5568"/>
                </a:solidFill>
                <a:effectLst/>
                <a:latin typeface="Fira Sans" panose="020B0503050000020004" pitchFamily="34" charset="0"/>
              </a:rPr>
              <a:t>Most web pages use by scrolling the screen vertically, not horizontally. So if the user is forced to scroll horizontally or zoom in/out to see the entire web page, it leads to a poor user experience.</a:t>
            </a:r>
            <a:endParaRPr lang="en-US" dirty="0"/>
          </a:p>
        </p:txBody>
      </p:sp>
    </p:spTree>
    <p:extLst>
      <p:ext uri="{BB962C8B-B14F-4D97-AF65-F5344CB8AC3E}">
        <p14:creationId xmlns:p14="http://schemas.microsoft.com/office/powerpoint/2010/main" val="462134984"/>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{2863622E-6952-4418-BBB0-8459DA0E13CD}tf00537603_win32</Template>
  <TotalTime>1448</TotalTime>
  <Words>800</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Next LT Pro</vt:lpstr>
      <vt:lpstr>Calibri</vt:lpstr>
      <vt:lpstr>Fira Sans</vt:lpstr>
      <vt:lpstr>Inter</vt:lpstr>
      <vt:lpstr>Sabon Next LT</vt:lpstr>
      <vt:lpstr>Wingdings</vt:lpstr>
      <vt:lpstr>LuminousVTI</vt:lpstr>
      <vt:lpstr>HTML Responsive Design</vt:lpstr>
      <vt:lpstr>Agenda</vt:lpstr>
      <vt:lpstr>PowerPoint Presentation</vt:lpstr>
      <vt:lpstr>Responsive Difference</vt:lpstr>
      <vt:lpstr>Introduction</vt:lpstr>
      <vt:lpstr>View Port</vt:lpstr>
      <vt:lpstr>Syntax for View Port</vt:lpstr>
      <vt:lpstr>View Port</vt:lpstr>
      <vt:lpstr>View Port</vt:lpstr>
      <vt:lpstr>Rules of using Viewport</vt:lpstr>
      <vt:lpstr>Grid View</vt:lpstr>
      <vt:lpstr>Grid View</vt:lpstr>
      <vt:lpstr>Grid View</vt:lpstr>
      <vt:lpstr>Media 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Responsive Design</dc:title>
  <dc:creator>Kotha, Sreekanth</dc:creator>
  <cp:lastModifiedBy>Kotha, Sreekanth</cp:lastModifiedBy>
  <cp:revision>6</cp:revision>
  <dcterms:created xsi:type="dcterms:W3CDTF">2022-11-28T12:39:51Z</dcterms:created>
  <dcterms:modified xsi:type="dcterms:W3CDTF">2022-11-29T12:48:41Z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