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82" r:id="rId15"/>
    <p:sldId id="283" r:id="rId16"/>
    <p:sldId id="296" r:id="rId17"/>
    <p:sldId id="306" r:id="rId18"/>
    <p:sldId id="302" r:id="rId19"/>
    <p:sldId id="307" r:id="rId20"/>
    <p:sldId id="285" r:id="rId21"/>
    <p:sldId id="286" r:id="rId22"/>
    <p:sldId id="280" r:id="rId23"/>
    <p:sldId id="281" r:id="rId24"/>
    <p:sldId id="287" r:id="rId25"/>
    <p:sldId id="279" r:id="rId26"/>
    <p:sldId id="288" r:id="rId27"/>
    <p:sldId id="273" r:id="rId28"/>
    <p:sldId id="289" r:id="rId29"/>
    <p:sldId id="272" r:id="rId30"/>
    <p:sldId id="274" r:id="rId31"/>
    <p:sldId id="275" r:id="rId32"/>
    <p:sldId id="276" r:id="rId33"/>
    <p:sldId id="278" r:id="rId34"/>
    <p:sldId id="270" r:id="rId35"/>
    <p:sldId id="300" r:id="rId36"/>
    <p:sldId id="297" r:id="rId37"/>
    <p:sldId id="298" r:id="rId38"/>
    <p:sldId id="299" r:id="rId39"/>
    <p:sldId id="308" r:id="rId40"/>
    <p:sldId id="309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7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9818D-B9FF-4C13-9DE8-D16978DDA599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B9F59-949E-4FEC-8E39-BEAC8334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4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9F59-949E-4FEC-8E39-BEAC833428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0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B9F59-949E-4FEC-8E39-BEAC833428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5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32EB3-A7FC-C01E-82A5-28F4526D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F0A8A-6CC4-B2AC-A293-E80E24FC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495FF-EF23-DBBE-072E-8CD8D5CE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3C7E-C61F-7C7D-A459-51E1DE5F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EEE60-F14A-B6B6-305F-9876D5D5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2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6CBC5-9891-5E6B-2137-DBC6C7A3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77A18F-65B6-DE19-61DB-A5E9F6EA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F925-B7E7-D96B-A57C-8ACBC5A3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5575C-282E-BFAD-77C4-17C4770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0454D-824A-A9A8-8F0B-167D5D25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64C181-3128-80E9-9714-A468FD4EE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BAB30-1DC2-16BD-A413-553A084B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4163F-52DA-3FB4-DA98-1BCAADB0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8A391-C83D-B0D9-A270-72B99F68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84B2B-62C5-3C9C-96A4-9DEFFF6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1EC3C-ADCB-8034-A33B-41F0F929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D6DF6-6300-61F1-DEC2-3616947D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FA291-3105-448F-B09D-FCE99EEF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A5CFE-A9F4-36E2-4A90-6DCCFCB2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83197-26FF-4185-8F98-A9295188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8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852F9-4C59-8D68-CE58-3682BA9F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5EC16-68D3-7CAC-6C08-4280DBF8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1701C-5DA2-8448-DD2C-65882BB9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FD824-4B37-57D5-29B0-674ACAB3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71BB0-3C3E-9E79-1089-24A85BDA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6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0423-40A0-7772-5C32-CF70F91E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97989-A82B-A118-E104-FDF94155C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C2ED5-E9F0-9FAD-D753-4919F44A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39883-BC11-2634-8AC8-9331C3B5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33AFC-F4D4-7C01-E9FD-E639DBA5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3667C-7D69-5C8D-22AA-EB1BE298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8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9DDC1-A335-E5DB-4EBD-86145CEB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6A9AB-0D0D-E32E-7693-299A190A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603E7-B10D-2C22-97F5-318B9596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2CAF9-4079-4FFB-A0DB-AECC79E42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040182-C14C-B275-AE5B-2598CC21B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6330AF-20EB-BA15-C25C-F431BACA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B16394-8043-42F4-F1A1-9554E40C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2E741-0EDD-3BD1-74C3-498BD069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15075-9102-8A72-FA33-DA0EACA0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2AD89D-FBEA-13E1-3FC4-2D0C880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8E8046-DBF5-2035-31D2-73ABE14A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7F94DD-6B64-46A2-54DE-47755EA6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4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CB91AA-0A23-226A-E5DE-636FA22C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58ED56-D385-9D77-10E9-EE4AA79C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A79E6-13A4-CC9C-201F-3F077548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1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75C1F-99D3-BFB1-A3D9-C5C9B56C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95642-B54F-3B97-18F2-7BD271B8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533EF-DB8D-24A3-CFFE-207199AC9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EC26F-C902-FA51-9572-37270AD2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2B317-0976-729C-1BD6-542D045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9BF73-EDE6-7D3A-1231-86ACE05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316F-73FC-1778-8F2F-69B8AC60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C22DA-D107-78A1-5471-C316D40D0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A493E-2593-C47D-F8D5-A12CCB9C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1C683-13F1-19FB-CCFE-7244D5F3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63EEB-DAAF-D011-BB60-740A5C4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542D8-24D0-E919-DD5B-AC595354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41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5CCA4-ADE6-0C46-257C-B97C837F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DED76-3D46-4961-966B-100BDB9A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17602-3C63-6828-F93B-1BEF5BDE0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EF68873-1B5A-4DD7-8223-17B01F0E7A49}" type="datetimeFigureOut">
              <a:rPr lang="ko-KR" altLang="en-US" smtClean="0"/>
              <a:pPr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85E27-3A79-A3E7-7139-04561F0EF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C25F2-7D6B-B35A-531B-82B61EFA0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86DA06-673B-4FF8-AB0C-7F12E0C5E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424E-23B9-9B46-6B05-738BBF2F2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CAT Instruction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90C35-7A92-84E0-41DC-3F742B7FE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</a:p>
          <a:p>
            <a:r>
              <a:rPr lang="ko-KR" altLang="en-US" dirty="0"/>
              <a:t>아주대 최현석</a:t>
            </a:r>
          </a:p>
        </p:txBody>
      </p:sp>
    </p:spTree>
    <p:extLst>
      <p:ext uri="{BB962C8B-B14F-4D97-AF65-F5344CB8AC3E}">
        <p14:creationId xmlns:p14="http://schemas.microsoft.com/office/powerpoint/2010/main" val="370471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53E69-9639-CAF6-FD48-E516FBC9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수험자</a:t>
            </a:r>
            <a:r>
              <a:rPr lang="ko-KR" altLang="en-US" dirty="0"/>
              <a:t> 능력치</a:t>
            </a:r>
            <a:r>
              <a:rPr lang="en-US" altLang="ko-KR" dirty="0"/>
              <a:t>(</a:t>
            </a:r>
            <a:r>
              <a:rPr lang="ko-KR" altLang="en-US" dirty="0"/>
              <a:t>로마자 </a:t>
            </a:r>
            <a:r>
              <a:rPr lang="en-US" altLang="ko-KR" dirty="0"/>
              <a:t>Theta</a:t>
            </a:r>
            <a:r>
              <a:rPr lang="ko-KR" altLang="en-US" dirty="0"/>
              <a:t>로 표현</a:t>
            </a:r>
            <a:r>
              <a:rPr lang="en-US" altLang="ko-KR" dirty="0"/>
              <a:t>, </a:t>
            </a:r>
            <a:r>
              <a:rPr lang="el-GR" altLang="ko-KR" dirty="0"/>
              <a:t>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BAF39-D32D-AC28-E267-6F07ACC1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IQ</a:t>
            </a:r>
            <a:r>
              <a:rPr lang="ko-KR" altLang="en-US" dirty="0"/>
              <a:t>는 평균이 </a:t>
            </a:r>
            <a:r>
              <a:rPr lang="en-US" altLang="ko-KR" dirty="0"/>
              <a:t>100</a:t>
            </a:r>
            <a:r>
              <a:rPr lang="ko-KR" altLang="en-US" dirty="0"/>
              <a:t>이고 표준편차가 </a:t>
            </a:r>
            <a:r>
              <a:rPr lang="en-US" altLang="ko-KR" dirty="0"/>
              <a:t>15</a:t>
            </a:r>
            <a:r>
              <a:rPr lang="ko-KR" altLang="en-US" dirty="0"/>
              <a:t>인 분포로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수험자</a:t>
            </a:r>
            <a:r>
              <a:rPr lang="ko-KR" altLang="en-US" dirty="0"/>
              <a:t> 능력치는 평균이 </a:t>
            </a:r>
            <a:r>
              <a:rPr lang="en-US" altLang="ko-KR" dirty="0"/>
              <a:t>0</a:t>
            </a:r>
            <a:r>
              <a:rPr lang="ko-KR" altLang="en-US" dirty="0"/>
              <a:t>이고 표준편차가 </a:t>
            </a:r>
            <a:r>
              <a:rPr lang="en-US" altLang="ko-KR" dirty="0"/>
              <a:t>1</a:t>
            </a:r>
            <a:r>
              <a:rPr lang="ko-KR" altLang="en-US" dirty="0"/>
              <a:t>인 분포로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아래의 그림에서 </a:t>
            </a:r>
            <a:r>
              <a:rPr lang="en-US" altLang="ko-KR" dirty="0"/>
              <a:t>IQ </a:t>
            </a:r>
            <a:r>
              <a:rPr lang="ko-KR" altLang="en-US" dirty="0"/>
              <a:t>대신 </a:t>
            </a:r>
            <a:r>
              <a:rPr lang="el-GR" altLang="ko-KR" dirty="0"/>
              <a:t>θ</a:t>
            </a:r>
            <a:r>
              <a:rPr lang="ko-KR" altLang="en-US" dirty="0"/>
              <a:t>를</a:t>
            </a:r>
            <a:r>
              <a:rPr lang="en-US" altLang="ko-KR" dirty="0"/>
              <a:t>, 100</a:t>
            </a:r>
            <a:r>
              <a:rPr lang="ko-KR" altLang="en-US" dirty="0"/>
              <a:t>대신 </a:t>
            </a:r>
            <a:r>
              <a:rPr lang="en-US" altLang="ko-KR" dirty="0"/>
              <a:t>0</a:t>
            </a:r>
            <a:r>
              <a:rPr lang="ko-KR" altLang="en-US" dirty="0"/>
              <a:t>을 넣고 생각하자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아마도 </a:t>
            </a:r>
            <a:r>
              <a:rPr lang="en-US" altLang="ko-KR" dirty="0"/>
              <a:t>IQ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근처에 사람이 많은 것 처럼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l-GR" altLang="ko-KR" dirty="0"/>
              <a:t>θ</a:t>
            </a:r>
            <a:r>
              <a:rPr lang="ko-KR" altLang="en-US" dirty="0"/>
              <a:t>도 </a:t>
            </a:r>
            <a:r>
              <a:rPr lang="en-US" altLang="ko-KR" dirty="0"/>
              <a:t>0</a:t>
            </a:r>
            <a:r>
              <a:rPr lang="ko-KR" altLang="en-US" dirty="0"/>
              <a:t>인 쪽에 사람이 많아서 그래프 분포가 비슷할 것이다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IQ test 는? : 네이버 블로그">
            <a:extLst>
              <a:ext uri="{FF2B5EF4-FFF2-40B4-BE49-F238E27FC236}">
                <a16:creationId xmlns:a16="http://schemas.microsoft.com/office/drawing/2014/main" id="{BE57DE68-2CDF-A03A-1FF1-2AC06139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6" y="4289652"/>
            <a:ext cx="6164036" cy="25683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81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ECF1-5A51-0E6B-72AA-BF9C774E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수험자</a:t>
            </a:r>
            <a:r>
              <a:rPr lang="ko-KR" altLang="en-US" dirty="0"/>
              <a:t> 능력치</a:t>
            </a:r>
            <a:r>
              <a:rPr lang="en-US" altLang="ko-KR" dirty="0"/>
              <a:t>(</a:t>
            </a:r>
            <a:r>
              <a:rPr lang="ko-KR" altLang="en-US" dirty="0"/>
              <a:t>로마자 </a:t>
            </a:r>
            <a:r>
              <a:rPr lang="en-US" altLang="ko-KR" dirty="0"/>
              <a:t>Theta</a:t>
            </a:r>
            <a:r>
              <a:rPr lang="ko-KR" altLang="en-US" dirty="0"/>
              <a:t>로 표현</a:t>
            </a:r>
            <a:r>
              <a:rPr lang="en-US" altLang="ko-KR" dirty="0"/>
              <a:t>, </a:t>
            </a:r>
            <a:r>
              <a:rPr lang="el-GR" altLang="ko-KR" dirty="0"/>
              <a:t>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0F49F-C1F0-EB27-CE96-3914D515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우리는 표준편차를 </a:t>
            </a:r>
            <a:r>
              <a:rPr lang="en-US" altLang="ko-KR" dirty="0"/>
              <a:t>1</a:t>
            </a:r>
            <a:r>
              <a:rPr lang="ko-KR" altLang="en-US" dirty="0"/>
              <a:t>로 만들고 평균을 </a:t>
            </a:r>
            <a:r>
              <a:rPr lang="en-US" altLang="ko-KR" dirty="0"/>
              <a:t>0</a:t>
            </a:r>
            <a:r>
              <a:rPr lang="ko-KR" altLang="en-US" dirty="0"/>
              <a:t>으로 만들어버려서 모든 수험자의 능력치를 보기 쉽게 단위를 맞추어 표준화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이젠 아마 일반적인 사람들의 능력치는 </a:t>
            </a:r>
            <a:r>
              <a:rPr lang="en-US" altLang="ko-KR" dirty="0"/>
              <a:t>-2 ~ +2 </a:t>
            </a:r>
            <a:r>
              <a:rPr lang="ko-KR" altLang="en-US" dirty="0"/>
              <a:t>사이에 있고</a:t>
            </a:r>
            <a:r>
              <a:rPr lang="en-US" altLang="ko-KR" dirty="0"/>
              <a:t>, </a:t>
            </a:r>
            <a:r>
              <a:rPr lang="ko-KR" altLang="en-US" dirty="0"/>
              <a:t>그 외에는 특이한 천재 아니면 바보일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만약 나의 능력치가 </a:t>
            </a:r>
            <a:r>
              <a:rPr lang="en-US" altLang="ko-KR" dirty="0"/>
              <a:t>0</a:t>
            </a:r>
            <a:r>
              <a:rPr lang="ko-KR" altLang="en-US" dirty="0"/>
              <a:t>이라고 하면</a:t>
            </a:r>
            <a:r>
              <a:rPr lang="en-US" altLang="ko-KR" dirty="0"/>
              <a:t>, </a:t>
            </a:r>
            <a:r>
              <a:rPr lang="ko-KR" altLang="en-US" dirty="0"/>
              <a:t>나에게 적합한 문제는 무엇일까</a:t>
            </a:r>
            <a:r>
              <a:rPr lang="en-US" altLang="ko-KR" dirty="0"/>
              <a:t>? </a:t>
            </a:r>
            <a:r>
              <a:rPr lang="ko-KR" altLang="en-US" dirty="0"/>
              <a:t>이것이 </a:t>
            </a:r>
            <a:r>
              <a:rPr lang="en-US" altLang="ko-KR" dirty="0"/>
              <a:t>CAT</a:t>
            </a:r>
            <a:r>
              <a:rPr lang="ko-KR" altLang="en-US" dirty="0"/>
              <a:t>의 </a:t>
            </a:r>
            <a:r>
              <a:rPr lang="ko-KR" altLang="en-US" dirty="0" err="1"/>
              <a:t>연구질문이었다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능력치가 </a:t>
            </a:r>
            <a:r>
              <a:rPr lang="en-US" altLang="ko-KR" dirty="0"/>
              <a:t>0</a:t>
            </a:r>
            <a:r>
              <a:rPr lang="ko-KR" altLang="en-US" dirty="0"/>
              <a:t>인 사람에게 적합한 문제의 난이도를</a:t>
            </a:r>
            <a:r>
              <a:rPr lang="en-US" altLang="ko-KR" dirty="0"/>
              <a:t> 0</a:t>
            </a:r>
            <a:r>
              <a:rPr lang="ko-KR" altLang="en-US" dirty="0"/>
              <a:t>이라고 해버리면 알기 쉽지 않을까</a:t>
            </a:r>
            <a:r>
              <a:rPr lang="en-US" altLang="ko-KR" dirty="0"/>
              <a:t>? </a:t>
            </a:r>
            <a:r>
              <a:rPr lang="ko-KR" altLang="en-US" dirty="0"/>
              <a:t>그래서 문항난이도의 개념이 이렇게 정해진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99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ECF1-5A51-0E6B-72AA-BF9C774E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수험자</a:t>
            </a:r>
            <a:r>
              <a:rPr lang="ko-KR" altLang="en-US" dirty="0"/>
              <a:t> 능력치</a:t>
            </a:r>
            <a:r>
              <a:rPr lang="en-US" altLang="ko-KR" dirty="0"/>
              <a:t>(</a:t>
            </a:r>
            <a:r>
              <a:rPr lang="ko-KR" altLang="en-US" dirty="0"/>
              <a:t>로마자 </a:t>
            </a:r>
            <a:r>
              <a:rPr lang="en-US" altLang="ko-KR" dirty="0"/>
              <a:t>Theta</a:t>
            </a:r>
            <a:r>
              <a:rPr lang="ko-KR" altLang="en-US" dirty="0"/>
              <a:t>로 표현</a:t>
            </a:r>
            <a:r>
              <a:rPr lang="en-US" altLang="ko-KR" dirty="0"/>
              <a:t>, </a:t>
            </a:r>
            <a:r>
              <a:rPr lang="el-GR" altLang="ko-KR" dirty="0"/>
              <a:t>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0F49F-C1F0-EB27-CE96-3914D515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다시 돌아가서</a:t>
            </a:r>
            <a:r>
              <a:rPr lang="en-US" altLang="ko-KR" dirty="0"/>
              <a:t>, IQ</a:t>
            </a:r>
            <a:r>
              <a:rPr lang="ko-KR" altLang="en-US" dirty="0"/>
              <a:t>처럼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l-GR" altLang="ko-KR" dirty="0"/>
              <a:t>θ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사람이 </a:t>
            </a:r>
            <a:r>
              <a:rPr lang="ko-KR" altLang="en-US" dirty="0" err="1"/>
              <a:t>많은지</a:t>
            </a:r>
            <a:r>
              <a:rPr lang="ko-KR" altLang="en-US" dirty="0"/>
              <a:t> 궁금한 것이 아니다</a:t>
            </a:r>
            <a:r>
              <a:rPr lang="en-US" altLang="ko-KR" dirty="0"/>
              <a:t>. </a:t>
            </a:r>
            <a:r>
              <a:rPr lang="ko-KR" altLang="en-US" dirty="0"/>
              <a:t>아니</a:t>
            </a:r>
            <a:r>
              <a:rPr lang="en-US" altLang="ko-KR" dirty="0"/>
              <a:t>, </a:t>
            </a:r>
            <a:r>
              <a:rPr lang="ko-KR" altLang="en-US" dirty="0"/>
              <a:t>사실상 모집단을 생각해본다면 저런 그래프가 </a:t>
            </a:r>
            <a:r>
              <a:rPr lang="ko-KR" altLang="en-US" dirty="0" err="1"/>
              <a:t>나온다는건</a:t>
            </a:r>
            <a:r>
              <a:rPr lang="ko-KR" altLang="en-US" dirty="0"/>
              <a:t> 중심극한정리를 통해서 굳이 안 봐도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어떤 문항을 맞출</a:t>
            </a:r>
            <a:r>
              <a:rPr lang="en-US" altLang="ko-KR" dirty="0"/>
              <a:t>(X=1</a:t>
            </a:r>
            <a:r>
              <a:rPr lang="ko-KR" altLang="en-US" dirty="0"/>
              <a:t>인</a:t>
            </a:r>
            <a:r>
              <a:rPr lang="en-US" altLang="ko-KR" dirty="0"/>
              <a:t>)</a:t>
            </a:r>
            <a:r>
              <a:rPr lang="ko-KR" altLang="en-US" dirty="0"/>
              <a:t> 확률</a:t>
            </a:r>
            <a:r>
              <a:rPr lang="en-US" altLang="ko-KR" dirty="0"/>
              <a:t>(P)</a:t>
            </a:r>
            <a:r>
              <a:rPr lang="ko-KR" altLang="en-US" dirty="0"/>
              <a:t>를 알기를 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한마디로 </a:t>
            </a:r>
            <a:r>
              <a:rPr lang="en-US" altLang="ko-KR" dirty="0"/>
              <a:t>P(X=1)</a:t>
            </a:r>
            <a:r>
              <a:rPr lang="ko-KR" altLang="en-US" dirty="0"/>
              <a:t>을 알기 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그래프를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문항이 있는데 그 문항을 맞출 확률에</a:t>
            </a:r>
            <a:br>
              <a:rPr lang="en-US" altLang="ko-KR" dirty="0"/>
            </a:br>
            <a:r>
              <a:rPr lang="ko-KR" altLang="en-US" dirty="0"/>
              <a:t>대한 그래프이다</a:t>
            </a:r>
            <a:r>
              <a:rPr lang="en-US" altLang="ko-KR" dirty="0"/>
              <a:t>. </a:t>
            </a:r>
            <a:r>
              <a:rPr lang="ko-KR" altLang="en-US" dirty="0"/>
              <a:t>당연하겠지만</a:t>
            </a:r>
            <a:r>
              <a:rPr lang="en-US" altLang="ko-KR" dirty="0"/>
              <a:t>, </a:t>
            </a:r>
            <a:r>
              <a:rPr lang="ko-KR" altLang="en-US" dirty="0"/>
              <a:t>능력치가</a:t>
            </a:r>
            <a:br>
              <a:rPr lang="en-US" altLang="ko-KR" dirty="0"/>
            </a:br>
            <a:r>
              <a:rPr lang="ko-KR" altLang="en-US" dirty="0"/>
              <a:t>낮은 사람은 맞출 확률이 낮고</a:t>
            </a:r>
            <a:r>
              <a:rPr lang="en-US" altLang="ko-KR" dirty="0"/>
              <a:t>, </a:t>
            </a:r>
            <a:r>
              <a:rPr lang="ko-KR" altLang="en-US" dirty="0"/>
              <a:t>능력치가</a:t>
            </a:r>
            <a:br>
              <a:rPr lang="en-US" altLang="ko-KR" dirty="0"/>
            </a:br>
            <a:r>
              <a:rPr lang="ko-KR" altLang="en-US" dirty="0"/>
              <a:t>높은 사람은 맞출 확률이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그래프의 이름은 문항특성곡선</a:t>
            </a:r>
            <a:r>
              <a:rPr lang="en-US" altLang="ko-KR" dirty="0"/>
              <a:t>(ICC)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B44B9A-9649-8FBC-2784-334D4C1D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192" y="3308168"/>
            <a:ext cx="4038808" cy="35498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335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AA40B-ACC1-EE44-0FBF-54F5A0C0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시험지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51665-3956-0893-8B60-05D4903C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/</a:t>
            </a:r>
            <a:r>
              <a:rPr lang="ko-KR" altLang="en-US" dirty="0" err="1"/>
              <a:t>아니오</a:t>
            </a:r>
            <a:r>
              <a:rPr lang="ko-KR" altLang="en-US" dirty="0"/>
              <a:t> 처럼 </a:t>
            </a:r>
            <a:r>
              <a:rPr lang="en-US" altLang="ko-KR" dirty="0"/>
              <a:t>X=1,0</a:t>
            </a:r>
            <a:r>
              <a:rPr lang="ko-KR" altLang="en-US" dirty="0"/>
              <a:t>에서는 맞다</a:t>
            </a:r>
            <a:r>
              <a:rPr lang="en-US" altLang="ko-KR" dirty="0"/>
              <a:t>, </a:t>
            </a:r>
            <a:r>
              <a:rPr lang="ko-KR" altLang="en-US" dirty="0" err="1"/>
              <a:t>틀리다로</a:t>
            </a:r>
            <a:r>
              <a:rPr lang="ko-KR" altLang="en-US" dirty="0"/>
              <a:t> 생각해도 들어맞지만</a:t>
            </a:r>
            <a:r>
              <a:rPr lang="en-US" altLang="ko-KR" dirty="0"/>
              <a:t>, </a:t>
            </a:r>
            <a:r>
              <a:rPr lang="ko-KR" altLang="en-US" dirty="0" err="1"/>
              <a:t>리커트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점 척도에서는 </a:t>
            </a:r>
            <a:r>
              <a:rPr lang="en-US" altLang="ko-KR" dirty="0"/>
              <a:t>1</a:t>
            </a:r>
            <a:r>
              <a:rPr lang="ko-KR" altLang="en-US" dirty="0"/>
              <a:t>번을 체크할 확률</a:t>
            </a:r>
            <a:r>
              <a:rPr lang="en-US" altLang="ko-KR" dirty="0"/>
              <a:t>, 2</a:t>
            </a:r>
            <a:r>
              <a:rPr lang="ko-KR" altLang="en-US" dirty="0"/>
              <a:t>번을 체크할 확률 등</a:t>
            </a:r>
            <a:r>
              <a:rPr lang="en-US" altLang="ko-KR" dirty="0"/>
              <a:t>, </a:t>
            </a:r>
            <a:r>
              <a:rPr lang="ko-KR" altLang="en-US" dirty="0"/>
              <a:t>답을 맞춘다는 개념이 </a:t>
            </a:r>
            <a:r>
              <a:rPr lang="en-US" altLang="ko-KR" dirty="0"/>
              <a:t>5</a:t>
            </a:r>
            <a:r>
              <a:rPr lang="ko-KR" altLang="en-US" dirty="0"/>
              <a:t>개로 나뉜다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이제부터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~5</a:t>
            </a:r>
            <a:r>
              <a:rPr lang="ko-KR" altLang="en-US" dirty="0"/>
              <a:t>번을 </a:t>
            </a:r>
            <a:r>
              <a:rPr lang="en-US" altLang="ko-KR" dirty="0"/>
              <a:t>category</a:t>
            </a:r>
            <a:r>
              <a:rPr lang="ko-KR" altLang="en-US" dirty="0"/>
              <a:t>라고 칭할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category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개가 넘을 때</a:t>
            </a:r>
            <a:r>
              <a:rPr lang="en-US" altLang="ko-KR" dirty="0"/>
              <a:t> </a:t>
            </a:r>
            <a:r>
              <a:rPr lang="ko-KR" altLang="en-US" dirty="0"/>
              <a:t>답변체크에 대한 구별이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GRM(graded response model) </a:t>
            </a:r>
            <a:r>
              <a:rPr lang="ko-KR" altLang="en-US" dirty="0"/>
              <a:t>등급반응모형</a:t>
            </a:r>
            <a:endParaRPr lang="en-US" altLang="ko-KR" dirty="0"/>
          </a:p>
          <a:p>
            <a:pPr lvl="1"/>
            <a:r>
              <a:rPr lang="en-US" altLang="ko-KR" dirty="0"/>
              <a:t>category(1~5)</a:t>
            </a:r>
            <a:r>
              <a:rPr lang="ko-KR" altLang="en-US" dirty="0"/>
              <a:t>가 서열이 있는 개념일때</a:t>
            </a:r>
          </a:p>
          <a:p>
            <a:r>
              <a:rPr lang="en-US" altLang="ko-KR" dirty="0"/>
              <a:t>GPCM(generalized partial credit model) </a:t>
            </a:r>
            <a:r>
              <a:rPr lang="ko-KR" altLang="en-US" dirty="0"/>
              <a:t>일반화부분점수모형</a:t>
            </a:r>
          </a:p>
          <a:p>
            <a:pPr lvl="1"/>
            <a:r>
              <a:rPr lang="en-US" altLang="ko-KR" dirty="0"/>
              <a:t>category(1~5)</a:t>
            </a:r>
            <a:r>
              <a:rPr lang="ko-KR" altLang="en-US" dirty="0"/>
              <a:t>가 서열이 없는 개념일때</a:t>
            </a:r>
          </a:p>
        </p:txBody>
      </p:sp>
    </p:spTree>
    <p:extLst>
      <p:ext uri="{BB962C8B-B14F-4D97-AF65-F5344CB8AC3E}">
        <p14:creationId xmlns:p14="http://schemas.microsoft.com/office/powerpoint/2010/main" val="311038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FAB59-2C4D-C8A9-2F57-80BCEA29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program</a:t>
            </a:r>
            <a:r>
              <a:rPr lang="ko-KR" altLang="en-US" dirty="0"/>
              <a:t>에 필요한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78077-6EAB-BACD-42C5-D8355C02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사람 </a:t>
            </a:r>
            <a:r>
              <a:rPr lang="ko-KR" altLang="en-US" dirty="0" err="1"/>
              <a:t>모수</a:t>
            </a:r>
            <a:r>
              <a:rPr lang="ko-KR" altLang="en-US" dirty="0"/>
              <a:t> 추정 </a:t>
            </a:r>
            <a:r>
              <a:rPr lang="en-US" altLang="ko-KR" dirty="0"/>
              <a:t>– item.csv</a:t>
            </a:r>
            <a:r>
              <a:rPr lang="ko-KR" altLang="en-US" dirty="0"/>
              <a:t> 데이터 임의로 이용중</a:t>
            </a:r>
            <a:r>
              <a:rPr lang="en-US" altLang="ko-KR" dirty="0"/>
              <a:t>(item pool)</a:t>
            </a:r>
          </a:p>
          <a:p>
            <a:pPr marL="971550" lvl="1" indent="-514350">
              <a:buAutoNum type="arabicPeriod"/>
            </a:pPr>
            <a:r>
              <a:rPr lang="ko-KR" altLang="en-US" dirty="0" err="1"/>
              <a:t>수험자</a:t>
            </a:r>
            <a:r>
              <a:rPr lang="ko-KR" altLang="en-US" dirty="0"/>
              <a:t> 능력치 추정</a:t>
            </a:r>
            <a:r>
              <a:rPr lang="en-US" altLang="ko-KR" dirty="0"/>
              <a:t>/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문항 정보 곡선</a:t>
            </a:r>
            <a:r>
              <a:rPr lang="en-US" altLang="ko-KR" dirty="0"/>
              <a:t>/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문제풀이 히스토리</a:t>
            </a:r>
            <a:endParaRPr lang="en-US" altLang="ko-KR" dirty="0"/>
          </a:p>
          <a:p>
            <a:pPr marL="971550" lvl="1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문항 </a:t>
            </a:r>
            <a:r>
              <a:rPr lang="ko-KR" altLang="en-US" dirty="0" err="1"/>
              <a:t>모수</a:t>
            </a:r>
            <a:r>
              <a:rPr lang="ko-KR" altLang="en-US" dirty="0"/>
              <a:t> 추정</a:t>
            </a:r>
            <a:r>
              <a:rPr lang="en-US" altLang="ko-KR" dirty="0"/>
              <a:t> – </a:t>
            </a:r>
            <a:r>
              <a:rPr lang="ko-KR" altLang="en-US" dirty="0"/>
              <a:t>코드 없음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문항 난이도 추정</a:t>
            </a:r>
            <a:r>
              <a:rPr lang="en-US" altLang="ko-KR" dirty="0"/>
              <a:t>/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문항 변별도 추정</a:t>
            </a:r>
            <a:r>
              <a:rPr lang="en-US" altLang="ko-KR" dirty="0"/>
              <a:t>/</a:t>
            </a:r>
            <a:r>
              <a:rPr lang="ko-KR" altLang="en-US" dirty="0"/>
              <a:t>그래프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모형 별 적합도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47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0292-1723-2729-4760-D850AF31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진행 자세한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9C751-A7F4-071D-391C-B0A43D2B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first_item_selection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first_at_theta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first_at_theta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prior_mean</a:t>
            </a:r>
            <a:endParaRPr lang="en-US" altLang="ko-KR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기본 설정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first_item_selection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 = 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이므로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기본 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능력치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start_theta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prior_mean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값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으로 설정된다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0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prep_prob_info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prep_prob_info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함수를 알아보자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prep_prob_info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ntheta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ntheta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GRM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ntheta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 (5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지선다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,81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구간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,10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문항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의 영행렬</a:t>
            </a:r>
            <a:endParaRPr lang="en-US" altLang="ko-KR" sz="2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(81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구간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,10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문항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의 영행렬</a:t>
            </a:r>
            <a:endParaRPr lang="en-US" altLang="ko-KR" sz="2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GRM 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모형일 경우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 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문항 만큼 반복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ps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(81</a:t>
            </a:r>
            <a:r>
              <a:rPr lang="ko-KR" alt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구간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,1+5</a:t>
            </a:r>
            <a:r>
              <a:rPr lang="ko-KR" alt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지선다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의 영행렬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81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행의 모든 첫번째 원소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[:,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5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[1,0,0,0,0,0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만큼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번 반복해서 문항을 맞출 확률 공식에 대입한다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원래는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지선다여서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번 계산해야 하지만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GRM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category1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에서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category2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를 고를 때와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category2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에서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category3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를 고를 때와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,…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가 계속 동일한 등급반응모형이기 때문에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개의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별 가운데의 역치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값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개만 있어도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개의 문항난이도를 알 수 있는 메커니즘이다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그래서 일단 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역치를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갖고 계산을 해버린다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역치도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결국 문항난이도 개념이므로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 대입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# P(</a:t>
            </a:r>
            <a:r>
              <a:rPr lang="el-GR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θ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) = </a:t>
            </a:r>
            <a:r>
              <a:rPr lang="el-GR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θ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의 수험자가 문항을 맞출 확률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역치를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threshold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thr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라고 하면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[1,p(thr1), p(thr2), p(thr3), p(thr4),0]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item.csv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의 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역치값으로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계산한 문항을 맞출 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확률이다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C9E25E-3F74-805E-49D9-394BD70D10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89" y="3743902"/>
            <a:ext cx="5087982" cy="28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5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ko-KR" sz="1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category </a:t>
            </a:r>
            <a:r>
              <a:rPr lang="ko-KR" altLang="en-US" sz="1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 만큼 반복</a:t>
            </a:r>
            <a:endParaRPr lang="en-US" altLang="ko-KR" sz="1800" b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indent="0">
              <a:buNone/>
            </a:pP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altLang="ko-KR" sz="1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을 다시 써보면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[1-p(thr1), p(thr1)-p(thr2), p(thr2)-p(thr3), p(thr3)-p(thr4), p(thr4)-0]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이 식은 역치로 계산된 문항을 맞출 확률이 실제 문항난이도로 계산된 문항을 맞출 확률로 변환한 것이다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ko-KR" altLang="en-U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 식은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문항이 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test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중인 수험자의 능력치를 얼마나 잘 추정하는지 보는 식이다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한마디로 정보함수이다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정보함수는 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‘1/</a:t>
            </a:r>
            <a:r>
              <a:rPr lang="ko-KR" altLang="en-U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표준오차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ko-KR" altLang="en-U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이다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표준오차는 언제 생길까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처음에 능력치가 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으로 가정된 수험자가 난이도 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의 문항을 맞출 때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아니면 능력치가 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라고 추정된 수험자가 난이도 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의 문제도 틀릴 때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이럴때 표준오차가 커진다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표준오차가 크다는 말은 문항들이 수험자의 능력치를 제대로 추정 못한다는 말이다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반대로 표준오차가 작다는 말은 문항들이 수험자의 능력치를 잘 추정한다는 말이다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38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  <a:r>
              <a:rPr lang="en-US" altLang="ko-KR" sz="1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,:,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1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정보함수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I, info =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수험자의 능력치를 잘 추정하는 정도</a:t>
            </a:r>
            <a:endParaRPr lang="en-US" altLang="ko-KR" sz="18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endParaRPr lang="en-US" altLang="ko-K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위에서 구하려는 정보함수는 자기 자신을 다시 더하는데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…)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한마디로 모든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들의 정보를 다 더해서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별 정보함수가 아닌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문항별 총 정보함수를 구하려는 것이다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만약 문항별 정보함수마저 다 더한다면 검사지 전체 총 정보함수가 될 것이다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정보함수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문항변별도의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제곱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문항을 맞출 확률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문항을 틀릴 확률</a:t>
            </a:r>
            <a:endParaRPr lang="en-US" altLang="ko-K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GRM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이어서 식이 변형된 듯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하다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이후 문항맞출확률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와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정보 함수값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matrix_info</a:t>
            </a:r>
            <a:r>
              <a:rPr lang="en-US" altLang="ko-KR" sz="18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>
                <a:solidFill>
                  <a:srgbClr val="CCCCCC"/>
                </a:solidFill>
                <a:latin typeface="Consolas" panose="020B0609020204030204" pitchFamily="49" charset="0"/>
              </a:rPr>
              <a:t>가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반환된다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4F6E68-7B95-A8F2-9B18-B4D1D78C93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9557" y="3439884"/>
            <a:ext cx="4988529" cy="3220532"/>
            <a:chOff x="403552" y="3048073"/>
            <a:chExt cx="4988529" cy="322053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7FC0F4-6375-8ED2-EA4A-F9CDDD0E14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984" y="4211796"/>
              <a:ext cx="3050097" cy="205680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739751-842B-117D-F69B-1A124C6D3CC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t="3208"/>
            <a:stretch/>
          </p:blipFill>
          <p:spPr>
            <a:xfrm>
              <a:off x="403552" y="3048073"/>
              <a:ext cx="2644448" cy="322053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5FEDC7-5FCA-D351-6C31-10AA2E06C69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0054" y="3048073"/>
              <a:ext cx="3492027" cy="134975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84879FA-B109-405F-E180-94A321E8340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6" y="3439884"/>
            <a:ext cx="5625738" cy="31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749E5-8EF1-3332-1FA3-B9A487B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28346-E12F-375A-4D37-82120DAD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컴퓨터를 이용하는 모든 시험</a:t>
            </a:r>
            <a:endParaRPr lang="en-US" altLang="ko-KR" dirty="0"/>
          </a:p>
          <a:p>
            <a:pPr lvl="1"/>
            <a:r>
              <a:rPr lang="ko-KR" altLang="en-US" dirty="0"/>
              <a:t>컴퓨터 이용시험 </a:t>
            </a:r>
            <a:r>
              <a:rPr lang="en-US" altLang="ko-KR" dirty="0"/>
              <a:t>(Computer Based Test: CBT)</a:t>
            </a:r>
          </a:p>
          <a:p>
            <a:endParaRPr lang="en-US" altLang="ko-KR" dirty="0"/>
          </a:p>
          <a:p>
            <a:r>
              <a:rPr lang="ko-KR" altLang="en-US" dirty="0"/>
              <a:t>지필시험과 동일한 내용과 순서로 시행하는 시험</a:t>
            </a:r>
            <a:endParaRPr lang="en-US" altLang="ko-KR" dirty="0"/>
          </a:p>
          <a:p>
            <a:pPr lvl="1"/>
            <a:r>
              <a:rPr lang="ko-KR" altLang="en-US" dirty="0"/>
              <a:t>컴퓨터화 시험</a:t>
            </a:r>
            <a:r>
              <a:rPr lang="en-US" altLang="ko-KR" dirty="0"/>
              <a:t>(Computerized Test: CT)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수험자의 개별적인 능력에 따라 다음 문항을 선택하여 제시 하는 개별적인 적응시험</a:t>
            </a:r>
            <a:endParaRPr lang="en-US" altLang="ko-KR" dirty="0"/>
          </a:p>
          <a:p>
            <a:pPr lvl="1"/>
            <a:r>
              <a:rPr lang="ko-KR" altLang="en-US" dirty="0"/>
              <a:t>컴퓨터화 적응시험 </a:t>
            </a:r>
            <a:r>
              <a:rPr lang="en-US" altLang="ko-KR" dirty="0"/>
              <a:t>(Computerized Adaptive Test: CAT)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18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selection_method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nExaminees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critMet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569CD6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theta_current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start_theta</a:t>
            </a:r>
            <a:endParaRPr lang="en-US" altLang="ko-KR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문제제시방법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selection_method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로 설정되어 있다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아래 식을 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수험자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수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nExaminees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만큼 반복한다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critMet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은 문제 제시를 멈추는 기준이므로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로 초기화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사용가능한 문항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은 문항 수만큼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로 설정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는 지금까지 사용된 문항 수이므로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으로 초기화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theta_current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는 현재 수험자의 능력치이므로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start_theta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로 초기화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7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critMet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array_info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calcInfo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theta_current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count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동일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array_info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argsort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()[::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select_maxInfo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문으로 문제 제시 멈추는 기준이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critMet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이고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사용 가능한 문항 개수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이면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무한 반복한다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array_info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calcInfo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theta_current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에서</a:t>
            </a:r>
            <a:endParaRPr lang="en-US" altLang="ko-KR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사용가능한 문항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과 현재 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능력치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theta_current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를 입력하면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를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해준다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가 무엇인지 이제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calcInfo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함수를 살펴볼 차례이다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4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A0C4A6D-F7FF-4675-CEF1-38C2DD213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calcInfo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752D631-0A6A-B096-5E77-BC694FD5F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calcInfo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cur_theta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사용 가능한 문항번호들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cur_theta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수험자의 능력치 기본 값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2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cur_theta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info =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문항 수 만큼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행렬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GRM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문항 수 만큼 반복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사용가능한 문항일때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사용된 문항이 아닐 때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category+1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만큼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행렬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ps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= [1,0,0,,]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수험자가 문항을 맞출 확률을 구하는 과정이다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는 문항 개수만큼의 영행렬로 초기화 해준다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지금 구하려는 것은 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GRM 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모형일때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model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의 계산 과정이다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문항별로 확률이 다르므로 문항 수 만큼 반복해준다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for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nitem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반복했을 때 이전에 사용했던 문항을 다시 내면 안되니 사용할 수 있는 문항일 때라는 제약을 걸어준다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개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(5</a:t>
            </a:r>
            <a:r>
              <a:rPr lang="ko-KR" alt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지선다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기준으로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[0,0,0,0,0,0]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이러한 행렬이다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[1,0,0,0,0,0]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이제 이러한 행렬이다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이제 두번째 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부터 따로 계산식이 들어간다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96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[1,0,0,0,0,0]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만큼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번 반복해서 문항을 맞출 확률 공식에 대입한다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원래는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지선다여서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번 계산해야 하지만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GRM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category1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에서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category2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를 고를 때와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category2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에서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category3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를 고를 때와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,…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가 계속 동일한 등급반응모형이기 때문에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개의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별 가운데의 역치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값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4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개만 있어도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개의 문항난이도를 알 수 있는 메커니즘이다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그래서 일단 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역치를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갖고 계산을 해버린다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역치도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결국 문항난이도 개념이므로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 대입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# P(</a:t>
            </a:r>
            <a:r>
              <a:rPr lang="el-GR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θ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) = </a:t>
            </a:r>
            <a:r>
              <a:rPr lang="el-GR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θ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의 수험자가 문항을 맞출 확률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역치를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threshold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thr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라고 하면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[1,p(thr1), p(thr2), p(thr3), p(thr4),0]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item.csv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의 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역치값으로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계산한 문항을 맞출 확률이다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그리고 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역치가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아닌 진짜 문항 난이도로의 확률을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구하기 위해 행렬을 하나 만든다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[0,0,0,0,0]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C9E25E-3F74-805E-49D9-394BD70D10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89" y="3743902"/>
            <a:ext cx="5087982" cy="28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maxCat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category </a:t>
            </a:r>
            <a:r>
              <a:rPr lang="ko-KR" alt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 만큼 반복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prob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앞에서 </a:t>
            </a:r>
            <a:r>
              <a:rPr lang="ko-KR" alt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역치값으로</a:t>
            </a:r>
            <a:r>
              <a:rPr lang="ko-KR" alt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계산한 것이므로 원래 값으로 계산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임의로 만든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[0,0,0,0,0]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 제대로 계산해보자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을 다시 써보면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[1-p(thr1), p(thr1)-p(thr2), p(thr2)-p(thr3), p(thr3)-p(thr4), p(thr4)-0]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이 식은 </a:t>
            </a:r>
            <a:r>
              <a:rPr lang="ko-KR" alt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역치로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계산된 문항을 맞출 확률에서</a:t>
            </a:r>
            <a:endParaRPr lang="en-US" altLang="ko-K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실제 문항난이도로 계산된 문항을 맞출 확률로 변환한 것이다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 식은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문항이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test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중인 수험자의 능력치를 얼마나 잘 추정하는지 보는 식이다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한마디로 정보함수이다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정보함수는 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‘1/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표준오차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이다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표준오차는 언제 생길까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처음에 능력치가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으로 가정된 수험자가 난이도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의 문항을 맞출 때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아니면 능력치가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라고 추정된 수험자가 난이도 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의 문제도 틀릴 때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 err="1">
                <a:solidFill>
                  <a:srgbClr val="CCCCCC"/>
                </a:solidFill>
                <a:latin typeface="Consolas" panose="020B0609020204030204" pitchFamily="49" charset="0"/>
              </a:rPr>
              <a:t>이럴때</a:t>
            </a: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 표준오차가 커진다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표준오차가 크다는 말은 문항들이 수험자의 능력치를 제대로 추정 못한다는 말이다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CCCCCC"/>
                </a:solidFill>
                <a:latin typeface="Consolas" panose="020B0609020204030204" pitchFamily="49" charset="0"/>
              </a:rPr>
              <a:t>반대로 표준오차가 작다는 말은 문항들이 수험자의 능력치를 잘 추정한다는 말이다</a:t>
            </a:r>
            <a:r>
              <a:rPr lang="en-US" altLang="ko-KR" sz="18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6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정보함수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I, info = 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수험자의 능력치를 잘 추정하는 정도</a:t>
            </a:r>
            <a:endParaRPr lang="en-US" altLang="ko-KR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위에서 구하려는 정보함수는 자기 자신을 다시 더하는데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…)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한마디로 모든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들의 정보를 다 더해서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별 정보함수가 아닌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문항별 총 정보함수를 구하려는 것이다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만약 문항별 정보함수마저 다 더한다면 검사지 전체 총 정보함수가 될 것이다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정보함수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문항변별도의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제곱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문항을 맞출 확률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문항을 틀릴 확률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GRM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이어서 식이 변형된 듯 하다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4F6E68-7B95-A8F2-9B18-B4D1D78C93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9557" y="3439884"/>
            <a:ext cx="4988529" cy="3220532"/>
            <a:chOff x="403552" y="3048073"/>
            <a:chExt cx="4988529" cy="322053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7FC0F4-6375-8ED2-EA4A-F9CDDD0E14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984" y="4211796"/>
              <a:ext cx="3050097" cy="205680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739751-842B-117D-F69B-1A124C6D3CC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t="3208"/>
            <a:stretch/>
          </p:blipFill>
          <p:spPr>
            <a:xfrm>
              <a:off x="403552" y="3048073"/>
              <a:ext cx="2644448" cy="322053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5FEDC7-5FCA-D351-6C31-10AA2E06C69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0054" y="3048073"/>
              <a:ext cx="3492027" cy="134975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84879FA-B109-405F-E180-94A321E8340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6" y="3439884"/>
            <a:ext cx="5625738" cy="31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모든 </a:t>
            </a:r>
            <a:r>
              <a:rPr lang="en-US" altLang="ko-K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categor</a:t>
            </a:r>
            <a:r>
              <a:rPr lang="ko-KR" alt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의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1.7*</a:t>
            </a:r>
            <a:r>
              <a:rPr lang="ko-KR" altLang="en-US" sz="1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문항변별도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*((</a:t>
            </a:r>
            <a:r>
              <a:rPr lang="ko-KR" altLang="en-US" sz="1800" dirty="0" err="1">
                <a:solidFill>
                  <a:srgbClr val="B5CEA8"/>
                </a:solidFill>
                <a:latin typeface="Consolas" panose="020B0609020204030204" pitchFamily="49" charset="0"/>
              </a:rPr>
              <a:t>앞쪽역치로</a:t>
            </a:r>
            <a:r>
              <a:rPr lang="ko-KR" alt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 계산된 </a:t>
            </a:r>
            <a:r>
              <a:rPr lang="ko-KR" altLang="en-US" sz="1800" dirty="0" err="1">
                <a:solidFill>
                  <a:srgbClr val="B5CEA8"/>
                </a:solidFill>
                <a:latin typeface="Consolas" panose="020B0609020204030204" pitchFamily="49" charset="0"/>
              </a:rPr>
              <a:t>맞을확률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*</a:t>
            </a:r>
            <a:r>
              <a:rPr lang="ko-KR" altLang="en-US" sz="1800" dirty="0" err="1">
                <a:solidFill>
                  <a:srgbClr val="B5CEA8"/>
                </a:solidFill>
                <a:latin typeface="Consolas" panose="020B0609020204030204" pitchFamily="49" charset="0"/>
              </a:rPr>
              <a:t>틀릴확률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)-(</a:t>
            </a:r>
            <a:r>
              <a:rPr lang="ko-KR" altLang="en-US" sz="1800" dirty="0" err="1">
                <a:solidFill>
                  <a:srgbClr val="B5CEA8"/>
                </a:solidFill>
                <a:latin typeface="Consolas" panose="020B0609020204030204" pitchFamily="49" charset="0"/>
              </a:rPr>
              <a:t>뒤쪽역치로</a:t>
            </a:r>
            <a:r>
              <a:rPr lang="ko-KR" alt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 계산된 </a:t>
            </a:r>
            <a:r>
              <a:rPr lang="ko-KR" altLang="en-US" sz="1800" dirty="0" err="1">
                <a:solidFill>
                  <a:srgbClr val="B5CEA8"/>
                </a:solidFill>
                <a:latin typeface="Consolas" panose="020B0609020204030204" pitchFamily="49" charset="0"/>
              </a:rPr>
              <a:t>맞을확률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*</a:t>
            </a:r>
            <a:r>
              <a:rPr lang="ko-KR" altLang="en-US" sz="1800" dirty="0" err="1">
                <a:solidFill>
                  <a:srgbClr val="B5CEA8"/>
                </a:solidFill>
                <a:latin typeface="Consolas" panose="020B0609020204030204" pitchFamily="49" charset="0"/>
              </a:rPr>
              <a:t>틀릴확률</a:t>
            </a:r>
            <a:r>
              <a:rPr lang="en-US" altLang="ko-KR" sz="1800" dirty="0">
                <a:solidFill>
                  <a:srgbClr val="B5CEA8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</a:t>
            </a:r>
            <a:r>
              <a:rPr lang="ko-KR" alt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로 계산된 </a:t>
            </a:r>
            <a:r>
              <a:rPr lang="ko-KR" alt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맞을확률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 계산식을 마지막으로 문항별 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정보값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info[</a:t>
            </a: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item]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critMet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array_info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calcInfo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theta_current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count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동일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array_info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argsort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()[::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select_maxInfo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다시 이 식으로 돌아와서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array_info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에는 문항별 정보 함수 값이 입력된다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정보함수값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0 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이 아닌 문항 개수를 센다</a:t>
            </a:r>
            <a:r>
              <a:rPr lang="en-US" altLang="ko-KR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array_info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의 문항별 정보 함수 값을 내림차순으로 문항번호를 가져온 행렬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select_maxInfo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select_maxInfo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가 사용되었다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select_maxInfo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함수를 알아보자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95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A0C4A6D-F7FF-4675-CEF1-38C2DD213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select_maxInfo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752D631-0A6A-B096-5E77-BC694FD5F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select_maxInfo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사용가능한 문항 개수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문항별 </a:t>
            </a:r>
            <a:r>
              <a:rPr lang="ko-KR" alt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정보함수값을</a:t>
            </a:r>
            <a:r>
              <a:rPr lang="ko-KR" alt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내림차순으로 문항번호를 가져온 행렬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5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select_maxInfo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b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endParaRPr lang="en-US" altLang="ko-KR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>
                <a:latin typeface="Consolas" panose="020B0609020204030204" pitchFamily="49" charset="0"/>
              </a:rPr>
              <a:t>사용할 수 있는 문항 수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ni_available</a:t>
            </a:r>
            <a:r>
              <a:rPr lang="ko-KR" altLang="en-US" sz="2000" dirty="0">
                <a:latin typeface="Consolas" panose="020B0609020204030204" pitchFamily="49" charset="0"/>
              </a:rPr>
              <a:t>가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이상이면</a:t>
            </a:r>
            <a:r>
              <a:rPr lang="en-US" altLang="ko-KR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effectLst/>
                <a:latin typeface="Consolas" panose="020B0609020204030204" pitchFamily="49" charset="0"/>
              </a:rPr>
              <a:t>	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선택된 문항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은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a,b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) = 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정수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0~a 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중에서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b</a:t>
            </a:r>
            <a:r>
              <a:rPr lang="ko-KR" altLang="en-US" sz="2000" b="0" dirty="0">
                <a:effectLst/>
                <a:latin typeface="Consolas" panose="020B0609020204030204" pitchFamily="49" charset="0"/>
              </a:rPr>
              <a:t>개 랜덤 추출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 1</a:t>
            </a:r>
            <a:r>
              <a:rPr lang="ko-KR" altLang="en-US" sz="2000" dirty="0">
                <a:latin typeface="Consolas" panose="020B0609020204030204" pitchFamily="49" charset="0"/>
              </a:rPr>
              <a:t>이므로</a:t>
            </a:r>
            <a:r>
              <a:rPr lang="en-US" altLang="ko-KR" sz="2000" dirty="0">
                <a:latin typeface="Consolas" panose="020B0609020204030204" pitchFamily="49" charset="0"/>
              </a:rPr>
              <a:t>, 1</a:t>
            </a:r>
            <a:r>
              <a:rPr lang="ko-KR" altLang="en-US" sz="2000" dirty="0">
                <a:latin typeface="Consolas" panose="020B0609020204030204" pitchFamily="49" charset="0"/>
              </a:rPr>
              <a:t>이 추출됨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info_index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 =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가장 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정보함수값이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높은 문항 번호가 추출됨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만약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 3(</a:t>
            </a:r>
            <a:r>
              <a:rPr lang="ko-KR" altLang="en-US" sz="2000" dirty="0">
                <a:latin typeface="Consolas" panose="020B0609020204030204" pitchFamily="49" charset="0"/>
              </a:rPr>
              <a:t>예시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r>
              <a:rPr lang="ko-KR" altLang="en-US" sz="2000" dirty="0">
                <a:latin typeface="Consolas" panose="020B0609020204030204" pitchFamily="49" charset="0"/>
              </a:rPr>
              <a:t>으로 설정한다면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사용할 수 있는 문항이 </a:t>
            </a:r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latin typeface="Consolas" panose="020B0609020204030204" pitchFamily="49" charset="0"/>
              </a:rPr>
              <a:t>개보다 적을 경우엔</a:t>
            </a:r>
            <a:r>
              <a:rPr lang="en-US" altLang="ko-KR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문이 수행되어 </a:t>
            </a:r>
            <a:r>
              <a:rPr lang="ko-KR" alt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남은 문항 중 랜덤 추출을 하게 된다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끝으로 선택된 문항이 </a:t>
            </a:r>
            <a:r>
              <a:rPr lang="en-US" altLang="ko-KR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ko-KR" alt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된다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en-US" altLang="ko-KR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0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1FCB3-42FC-8B3B-E2B2-AFF4975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C6D1F-FD98-27BA-9C86-F73DAF8B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시험의 난이도가 수험자의 능력 수준에 적합할 때 가장 많은 시험정보를 얻을 수 있다는 논리에 기초</a:t>
            </a:r>
            <a:endParaRPr lang="en-US" altLang="ko-KR" dirty="0"/>
          </a:p>
          <a:p>
            <a:pPr lvl="1"/>
            <a:r>
              <a:rPr lang="ko-KR" altLang="en-US" dirty="0"/>
              <a:t>적응 시험 </a:t>
            </a:r>
            <a:r>
              <a:rPr lang="en-US" altLang="ko-KR" dirty="0"/>
              <a:t>(Adaptive test) </a:t>
            </a:r>
            <a:r>
              <a:rPr lang="ko-KR" altLang="en-US" dirty="0"/>
              <a:t>또는 맞춤검사 </a:t>
            </a:r>
            <a:r>
              <a:rPr lang="en-US" altLang="ko-KR" dirty="0"/>
              <a:t>(Tailored test)</a:t>
            </a:r>
          </a:p>
          <a:p>
            <a:endParaRPr lang="en-US" altLang="ko-KR" dirty="0"/>
          </a:p>
          <a:p>
            <a:r>
              <a:rPr lang="ko-KR" altLang="en-US" dirty="0"/>
              <a:t>선진국에서의 거의 모든 전문직 면허 및 자격시험들을 모두 </a:t>
            </a:r>
            <a:r>
              <a:rPr lang="en-US" altLang="ko-KR" dirty="0"/>
              <a:t>CAT</a:t>
            </a:r>
            <a:r>
              <a:rPr lang="ko-KR" altLang="en-US" dirty="0"/>
              <a:t>시험으로 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57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'response.csv'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 입력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writerow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'response.csv'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이젠 직접 문항에 응답하는 코드이다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'response.csv'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＇＇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으로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response.csv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파일을 만든다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덮어쓰기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 입력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에서 숫자 입력 후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writerow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으로 입력한 숫자가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csv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파일내로 입력되게 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이후 파일 닫기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a = [0,0,0,…</a:t>
            </a:r>
            <a:r>
              <a:rPr lang="ko-KR" alt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문항수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만큼 있는데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해당 문항 번호 자리에 답변한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가 적힌다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그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response.csv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파일에 들어간다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471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first_item_selection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</a:t>
            </a:r>
            <a:endParaRPr lang="en-US" altLang="ko-KR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selected_item_resp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사용한 문항 수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개일 때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첫번째 문항 선택방법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first_item_selection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이 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이고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기본 설정으로 정한 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번째 문항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이 전체 문항 개수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이하일때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첫번째 문항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 사용가능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하다면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나중에 </a:t>
            </a:r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답변이 </a:t>
            </a:r>
            <a:r>
              <a:rPr lang="ko-KR" alt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안되어있는</a:t>
            </a:r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경우를 위한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if</a:t>
            </a:r>
            <a:r>
              <a:rPr lang="ko-KR" altLang="en-US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문인듯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기본 설정으로 정한 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번째 문항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first_item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이 제시된다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이번에 선택된 문항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은 사용된 문항배열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 들어간다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사용가능한 문항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items_available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에서 이번에 선택된 문항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item_selected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은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처리된다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이전에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put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문으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로 입력한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배열이 응답배열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selected_item_resp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푼 문항 수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에 입력된다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79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interim_Theta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EAP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estimates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calcEAP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items_used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000" b="0" dirty="0">
                <a:solidFill>
                  <a:srgbClr val="6A9955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theta_history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se_history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theta_current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능력치 추정은 끝났으니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이제는 데이터를 기록하기 위해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를 남긴다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방식으로 계산을 한다고 </a:t>
            </a:r>
            <a:r>
              <a:rPr lang="ko-KR" alt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했을때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calcEAP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함수를 사용하여 나온 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값들을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변수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먼저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calcEAP</a:t>
            </a: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함수를 알아보자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calcEAP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EAP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방식으로 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calculation </a:t>
            </a:r>
            <a:r>
              <a:rPr lang="ko-KR" alt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한다는 함수명이다</a:t>
            </a:r>
            <a:r>
              <a:rPr lang="en-US" altLang="ko-KR" sz="20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EAP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Expected A Posteriori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의 줄임말이다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사전 확률과 새로운 데이터를 통해 사후 확률을 구하는 베이지안 방식이다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99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A0C4A6D-F7FF-4675-CEF1-38C2DD213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calcEAP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752D631-0A6A-B096-5E77-BC694FD5F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calcEAP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examinee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ngiven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49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calcEAP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examinee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ngiven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 때는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examinee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ko-KR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2000">
                <a:solidFill>
                  <a:srgbClr val="6A9955"/>
                </a:solidFill>
                <a:latin typeface="Consolas" panose="020B0609020204030204" pitchFamily="49" charset="0"/>
              </a:rPr>
              <a:t>수험자가 문항에 답한 번호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ko-K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pp.shape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lang="ko-KR" altLang="en-US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답번호</a:t>
            </a:r>
            <a:r>
              <a:rPr lang="en-US" altLang="ko-KR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-1, </a:t>
            </a:r>
            <a:r>
              <a:rPr lang="en-US" altLang="ko-K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ntheta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문항수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</a:p>
          <a:p>
            <a:pPr marL="0" indent="0">
              <a:buNone/>
            </a:pPr>
            <a:endParaRPr lang="en-US" altLang="ko-KR" sz="200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>
                <a:latin typeface="Consolas" panose="020B0609020204030204" pitchFamily="49" charset="0"/>
              </a:rPr>
              <a:t>는 </a:t>
            </a:r>
            <a:r>
              <a:rPr lang="en-US" altLang="ko-KR" sz="2000">
                <a:latin typeface="Consolas" panose="020B0609020204030204" pitchFamily="49" charset="0"/>
              </a:rPr>
              <a:t>1 </a:t>
            </a:r>
            <a:r>
              <a:rPr lang="ko-KR" altLang="en-US" sz="2000">
                <a:latin typeface="Consolas" panose="020B0609020204030204" pitchFamily="49" charset="0"/>
              </a:rPr>
              <a:t>이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ntheta 81 </a:t>
            </a:r>
            <a:r>
              <a:rPr lang="ko-KR" altLang="en-US" sz="2000">
                <a:latin typeface="Consolas" panose="020B0609020204030204" pitchFamily="49" charset="0"/>
              </a:rPr>
              <a:t>개의 일행렬 </a:t>
            </a:r>
            <a:r>
              <a:rPr lang="en-US" altLang="ko-KR" sz="2000">
                <a:latin typeface="Consolas" panose="020B0609020204030204" pitchFamily="49" charset="0"/>
              </a:rPr>
              <a:t>[1,1,…,1]</a:t>
            </a:r>
            <a:r>
              <a:rPr lang="ko-KR" altLang="en-US" sz="2000">
                <a:latin typeface="Consolas" panose="020B0609020204030204" pitchFamily="49" charset="0"/>
              </a:rPr>
              <a:t>이다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>
                <a:latin typeface="Consolas" panose="020B0609020204030204" pitchFamily="49" charset="0"/>
              </a:rPr>
              <a:t>지금까지 주어진 문항수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ngiven </a:t>
            </a:r>
            <a:r>
              <a:rPr lang="ko-KR" altLang="en-US" sz="2000">
                <a:latin typeface="Consolas" panose="020B0609020204030204" pitchFamily="49" charset="0"/>
              </a:rPr>
              <a:t>의 개수만큼 반복한다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엔 사용된 문항수가 입력된다</a:t>
            </a:r>
            <a:r>
              <a:rPr lang="en-US" altLang="ko-KR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endParaRPr lang="en-US" altLang="ko-K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엔 수험자가 문항에 답한 번호가 입력된다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엔 문항맞출확률</a:t>
            </a:r>
            <a:r>
              <a:rPr lang="en-US" altLang="ko-KR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그래프</a:t>
            </a:r>
            <a:r>
              <a:rPr lang="en-US" altLang="ko-KR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:,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가 들어간다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	(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첫번째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LH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계산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[1,1,…,1] * [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첫번째문항에서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으로 쓴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를 선택할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답을 맞출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 확률 그래프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	(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두번째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LH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계산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첫번째문항에서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으로 쓴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를 선택할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답을 맞출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 확률 그래프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] * [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두번째문항에서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으로 쓴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category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를 선택할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답을 맞출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 확률 그래프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확률을 곱해가면서 사후확률을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update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하는 것이다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이것이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EAP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의 개념이다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endParaRPr lang="en-US" altLang="ko-KR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29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 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사전분포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정규분포에 </a:t>
            </a:r>
            <a:r>
              <a:rPr lang="ko-KR" alt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우도를</a:t>
            </a:r>
            <a:r>
              <a:rPr lang="ko-KR" alt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곱하기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SE_method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Posterior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	SEM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SE_method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Information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	SEM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examinee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ngiven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</a:p>
          <a:p>
            <a:pPr marL="0" indent="0">
              <a:buNone/>
            </a:pPr>
            <a:endParaRPr lang="en-US" altLang="ko-KR" sz="200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이전의 사후확률 계산이 끝났다면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사전확률분포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정규분포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에 사후확률을 곱해 표준화시킨다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정규분포에 맞춘다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posterior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 </a:t>
            </a:r>
            <a:r>
              <a:rPr lang="en-US" altLang="ko-KR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이해안됨</a:t>
            </a:r>
            <a:endParaRPr lang="en-US" altLang="ko-KR" sz="20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이후 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값을 구한다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EAP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posterior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사후분포를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theta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값에 대응하여 모두 더한 값을 그냥 사후분포를 전부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 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더한 값으로 나눈다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이해안됨</a:t>
            </a:r>
            <a:endParaRPr lang="en-US" altLang="ko-KR" sz="20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표준오차구하는 방식을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SE_method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1 </a:t>
            </a:r>
            <a:r>
              <a:rPr lang="en-US" altLang="ko-KR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Posterior </a:t>
            </a:r>
            <a:r>
              <a:rPr lang="ko-KR" alt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 설정했기 때문에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ko-KR" alt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표준오차평균은 어쩌구 저쩌구 </a:t>
            </a:r>
            <a:r>
              <a:rPr lang="en-US" altLang="ko-KR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sz="20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이해안됨</a:t>
            </a:r>
            <a:endParaRPr lang="en-US" altLang="ko-KR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그리고 나서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 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반환해준다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2000" b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3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interim_Theta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ko-KR" sz="2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EAP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calcEAP</a:t>
            </a:r>
            <a:r>
              <a:rPr lang="en-US" altLang="ko-KR" sz="20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ni_given</a:t>
            </a:r>
            <a:r>
              <a:rPr lang="en-US" altLang="ko-KR" sz="20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items_used</a:t>
            </a:r>
            <a:r>
              <a:rPr lang="en-US" altLang="ko-KR" sz="20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2000" b="0">
                <a:solidFill>
                  <a:srgbClr val="CCCCCC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000" b="0">
                <a:solidFill>
                  <a:srgbClr val="6A9955"/>
                </a:solidFill>
                <a:effectLst/>
                <a:highlight>
                  <a:srgbClr val="8000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theta_history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se_history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theta_current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다시 이 코드로 돌아왔다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calcEAP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반환해주었고</a:t>
            </a:r>
            <a:endParaRPr lang="en-US" altLang="ko-KR" sz="2000" b="0">
              <a:solidFill>
                <a:srgbClr val="6A9955"/>
              </a:solidFill>
              <a:effectLst/>
              <a:highlight>
                <a:srgbClr val="8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theta_history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 (</a:t>
            </a:r>
            <a:r>
              <a:rPr lang="ko-KR" alt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사후추정확률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점추정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se_history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SEM (</a:t>
            </a:r>
            <a:r>
              <a:rPr lang="ko-KR" alt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표준오차평균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점추정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theta_current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 (</a:t>
            </a:r>
            <a:r>
              <a:rPr lang="ko-KR" alt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사후추정확률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점추정</a:t>
            </a:r>
            <a:r>
              <a:rPr lang="en-US" altLang="ko-KR" sz="20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 입력된다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74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maxSE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minNI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critMet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theta_CAT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sem_CAT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LH_matrix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posterior_matrix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ni_administered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</a:p>
          <a:p>
            <a:pPr marL="0" indent="0">
              <a:buNone/>
            </a:pP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2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2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만약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최대문항수가 푼 문항수와 같다면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큰건 말이 안됨</a:t>
            </a:r>
            <a:r>
              <a:rPr lang="en-US" altLang="ko-KR" sz="200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또는</a:t>
            </a:r>
            <a:endParaRPr lang="en-US" altLang="ko-KR" sz="2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표준오차평균이 사전에 정해둔 기준 이하이면서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ko-KR" altLang="en-US" sz="2000">
                <a:solidFill>
                  <a:srgbClr val="CCCCCC"/>
                </a:solidFill>
                <a:latin typeface="Consolas" panose="020B0609020204030204" pitchFamily="49" charset="0"/>
              </a:rPr>
              <a:t>풀었던 문항수가 최소 문항수보다 크면</a:t>
            </a:r>
            <a:endParaRPr lang="en-US" altLang="ko-KR" sz="2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문항제시를 멈추는 기준을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critMet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>
                <a:solidFill>
                  <a:srgbClr val="CCCCCC"/>
                </a:solidFill>
                <a:latin typeface="Consolas" panose="020B0609020204030204" pitchFamily="49" charset="0"/>
              </a:rPr>
              <a:t>로 설정하고</a:t>
            </a:r>
            <a:endParaRPr lang="en-US" altLang="ko-KR" sz="16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 </a:t>
            </a:r>
            <a:r>
              <a:rPr lang="ko-KR" altLang="en-US" sz="1600">
                <a:solidFill>
                  <a:srgbClr val="CCCCCC"/>
                </a:solidFill>
                <a:latin typeface="Consolas" panose="020B0609020204030204" pitchFamily="49" charset="0"/>
              </a:rPr>
              <a:t>변수로</a:t>
            </a: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calcEAP</a:t>
            </a: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반환해주었으므로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 능력치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theta_CAT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EAP(</a:t>
            </a:r>
            <a:r>
              <a:rPr lang="ko-KR" altLang="en-US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사후추정확률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점추정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 추정오차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sem_CAT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SEM(</a:t>
            </a:r>
            <a:r>
              <a:rPr lang="ko-KR" altLang="en-US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표준오차평균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점추정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ko-KR" altLang="en-US" sz="1600">
                <a:solidFill>
                  <a:srgbClr val="CCCCCC"/>
                </a:solidFill>
                <a:latin typeface="Consolas" panose="020B0609020204030204" pitchFamily="49" charset="0"/>
              </a:rPr>
              <a:t>수험자 능력치 우도행렬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LH_matrix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LH(</a:t>
            </a:r>
            <a:r>
              <a:rPr lang="ko-KR" altLang="en-US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우도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행렬</a:t>
            </a:r>
            <a:r>
              <a:rPr lang="en-US" altLang="ko-KR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[81])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수험자 능력치 우도 정규분포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posterior_matrix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posterior(</a:t>
            </a:r>
            <a:r>
              <a:rPr lang="ko-KR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사후확률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행렬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[81])</a:t>
            </a:r>
            <a:endParaRPr lang="en-US" altLang="ko-KR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ko-KR" alt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주어진 총문제수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ni_administered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</a:p>
          <a:p>
            <a:pPr marL="0" indent="0">
              <a:buNone/>
            </a:pP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주어진 총문제수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ni_given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+1: </a:t>
            </a:r>
            <a:r>
              <a:rPr lang="ko-KR" altLang="en-US" sz="20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반복문 해제조건 충족을 위해</a:t>
            </a:r>
          </a:p>
        </p:txBody>
      </p:sp>
    </p:spTree>
    <p:extLst>
      <p:ext uri="{BB962C8B-B14F-4D97-AF65-F5344CB8AC3E}">
        <p14:creationId xmlns:p14="http://schemas.microsoft.com/office/powerpoint/2010/main" val="1975950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(Show_Theta_Audit_Trail)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80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plot_theta_audit_trail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ni_given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theta_history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se_history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estimates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plot_item_usage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items_used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theta_CAT</a:t>
            </a:r>
            <a:r>
              <a:rPr lang="en-US" altLang="ko-KR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20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Show_Theta_Audit_Trail </a:t>
            </a:r>
            <a:r>
              <a:rPr lang="ko-KR" altLang="en-US" sz="2000" b="0">
                <a:effectLst/>
                <a:latin typeface="Consolas" panose="020B0609020204030204" pitchFamily="49" charset="0"/>
              </a:rPr>
              <a:t>지금까지 추정된 모수들을 가지고 그래프 추출</a:t>
            </a:r>
            <a:endParaRPr lang="en-US" altLang="ko-KR" sz="200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27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424E-23B9-9B46-6B05-738BBF2F2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수정할 것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990C35-7A92-84E0-41DC-3F742B7FE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1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BAADB-5071-D256-7C5A-C76094F0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시험이론</a:t>
            </a:r>
            <a:r>
              <a:rPr lang="en-US" altLang="ko-KR" dirty="0"/>
              <a:t>(Test Theory)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03B34-FF5B-8ADF-19CC-59C481F82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시험이론이란</a:t>
            </a:r>
            <a:r>
              <a:rPr lang="en-US" altLang="ko-KR" dirty="0"/>
              <a:t>,</a:t>
            </a:r>
            <a:r>
              <a:rPr lang="ko-KR" altLang="en-US" dirty="0"/>
              <a:t> 인간의 잠재적 특성을 간접 측정하는 시험과 시험을 구성하는 문항들의 특성을 분석하는 이론이다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시험을 분석하기 위하여 문항을 분석하는 작업이 선행되어야 하므로 시험이론은 문항 뿐 아니라 시험</a:t>
            </a:r>
            <a:r>
              <a:rPr lang="en-US" altLang="ko-KR" dirty="0"/>
              <a:t>, </a:t>
            </a:r>
            <a:r>
              <a:rPr lang="ko-KR" altLang="en-US" dirty="0"/>
              <a:t>그리고 이와 관련된 모든 이론을 통칭하여 부르는 이름이다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고전검사이론</a:t>
            </a:r>
            <a:r>
              <a:rPr lang="en-US" altLang="ko-KR" dirty="0"/>
              <a:t>(CTT)</a:t>
            </a:r>
            <a:r>
              <a:rPr lang="ko-KR" altLang="en-US" dirty="0"/>
              <a:t>과 문항반응이론</a:t>
            </a:r>
            <a:r>
              <a:rPr lang="en-US" altLang="ko-KR" dirty="0"/>
              <a:t>(IRT)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043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315D3-ECEE-8BF3-1498-0C95EA70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Input</a:t>
            </a:r>
            <a:r>
              <a:rPr lang="ko-KR" altLang="en-US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8B48F-F52B-B619-22C0-D44920F2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Csv</a:t>
            </a:r>
            <a:r>
              <a:rPr lang="ko-KR" altLang="en-US"/>
              <a:t>파일에 저장되는 코드 수정하기</a:t>
            </a:r>
          </a:p>
        </p:txBody>
      </p:sp>
    </p:spTree>
    <p:extLst>
      <p:ext uri="{BB962C8B-B14F-4D97-AF65-F5344CB8AC3E}">
        <p14:creationId xmlns:p14="http://schemas.microsoft.com/office/powerpoint/2010/main" val="789089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0173A-F944-7B24-380A-705048BA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50370"/>
            <a:ext cx="11691257" cy="637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File "c:\Users\Choi Hyunseok\Desktop\</a:t>
            </a:r>
            <a:r>
              <a:rPr lang="ko-KR" alt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내가 만드는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cat\mymain_input.py", line </a:t>
            </a:r>
            <a:r>
              <a:rPr lang="en-US" altLang="ko-KR" sz="1400" b="0">
                <a:effectLst/>
                <a:latin typeface="Consolas" panose="020B0609020204030204" pitchFamily="49" charset="0"/>
              </a:rPr>
              <a:t>722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in &lt;module&gt;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plot_theta_audit_trail(j, ni_given, theta_history, se_history, estimates, items_used, a)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File "c:\Users\Choi Hyunseok\Desktop\</a:t>
            </a:r>
            <a:r>
              <a:rPr lang="ko-KR" alt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내가 만드는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cat\mymain_input.py", line </a:t>
            </a:r>
            <a:r>
              <a:rPr lang="en-US" altLang="ko-KR" sz="1400" b="0">
                <a:effectLst/>
                <a:latin typeface="Consolas" panose="020B0609020204030204" pitchFamily="49" charset="0"/>
              </a:rPr>
              <a:t>551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in </a:t>
            </a:r>
            <a:r>
              <a:rPr lang="en-US" altLang="ko-KR" sz="1400" b="0">
                <a:effectLst/>
                <a:latin typeface="Consolas" panose="020B0609020204030204" pitchFamily="49" charset="0"/>
              </a:rPr>
              <a:t>plot_theta_audit_trail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resp_string = "Responses : " + ", ".join(</a:t>
            </a:r>
            <a:r>
              <a:rPr lang="en-US" altLang="ko-KR" sz="1400" b="0">
                <a:effectLst/>
                <a:latin typeface="Consolas" panose="020B0609020204030204" pitchFamily="49" charset="0"/>
              </a:rPr>
              <a:t>[str(int(a[int(i)])) for i in items_used[0][:ni_given]]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                                     </a:t>
            </a:r>
            <a:r>
              <a:rPr lang="en-US" altLang="ko-KR" sz="1400">
                <a:effectLst/>
                <a:latin typeface="Consolas" panose="020B0609020204030204" pitchFamily="49" charset="0"/>
              </a:rPr>
              <a:t>^^^^^^^^^^^^^^^^^^^^^^^^^^^^^^^^^^^^^^^^^^^^^^^^^^^^^^^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File "c:\Users\Choi Hyunseok\Desktop\</a:t>
            </a:r>
            <a:r>
              <a:rPr lang="ko-KR" alt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내가 만드는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cat\mymain_input.py", line </a:t>
            </a:r>
            <a:r>
              <a:rPr lang="en-US" altLang="ko-KR" sz="1400" b="0">
                <a:effectLst/>
                <a:latin typeface="Consolas" panose="020B0609020204030204" pitchFamily="49" charset="0"/>
              </a:rPr>
              <a:t>551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in &lt;listcomp&gt;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resp_string = "Responses : " + ", ".join([str(int(a[</a:t>
            </a:r>
            <a:r>
              <a:rPr lang="en-US" altLang="ko-KR" sz="1400" b="0">
                <a:effectLst/>
                <a:latin typeface="Consolas" panose="020B0609020204030204" pitchFamily="49" charset="0"/>
              </a:rPr>
              <a:t>int(i)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])) for i in items_used[0][:ni_given]])</a:t>
            </a:r>
          </a:p>
          <a:p>
            <a:pPr marL="0" indent="0">
              <a:buNone/>
            </a:pP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                                                </a:t>
            </a:r>
            <a:r>
              <a:rPr lang="en-US" altLang="ko-KR" sz="1400">
                <a:effectLst/>
                <a:latin typeface="Consolas" panose="020B0609020204030204" pitchFamily="49" charset="0"/>
              </a:rPr>
              <a:t>^^^^^^</a:t>
            </a:r>
          </a:p>
          <a:p>
            <a:pPr marL="0" indent="0">
              <a:buNone/>
            </a:pPr>
            <a:r>
              <a:rPr lang="en-US" altLang="ko-KR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ValueError: cannot convert float </a:t>
            </a:r>
            <a:r>
              <a:rPr lang="en-US" altLang="ko-KR">
                <a:effectLst/>
                <a:latin typeface="Consolas" panose="020B0609020204030204" pitchFamily="49" charset="0"/>
              </a:rPr>
              <a:t>NaN to integer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>
                <a:latin typeface="Consolas" panose="020B0609020204030204" pitchFamily="49" charset="0"/>
              </a:rPr>
              <a:t>두세번째 답변할때</a:t>
            </a:r>
            <a:r>
              <a:rPr lang="ko-KR" altLang="en-US"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effectLst/>
                <a:latin typeface="Consolas" panose="020B0609020204030204" pitchFamily="49" charset="0"/>
              </a:rPr>
              <a:t>1,1,1,1,1,1,1,1,</a:t>
            </a:r>
            <a:r>
              <a:rPr lang="ko-KR" altLang="en-US">
                <a:effectLst/>
                <a:latin typeface="Consolas" panose="020B0609020204030204" pitchFamily="49" charset="0"/>
              </a:rPr>
              <a:t>이나 </a:t>
            </a:r>
            <a:r>
              <a:rPr lang="en-US" altLang="ko-KR">
                <a:effectLst/>
                <a:latin typeface="Consolas" panose="020B0609020204030204" pitchFamily="49" charset="0"/>
              </a:rPr>
              <a:t>5,5,5,5,5,5,5, </a:t>
            </a:r>
            <a:r>
              <a:rPr lang="ko-KR" altLang="en-US">
                <a:effectLst/>
                <a:latin typeface="Consolas" panose="020B0609020204030204" pitchFamily="49" charset="0"/>
              </a:rPr>
              <a:t>답변 입력하면 에러발생</a:t>
            </a:r>
            <a:endParaRPr lang="en-US" altLang="ko-KR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6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F23D-A43D-2A83-396B-CCECE759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고전검사이론</a:t>
            </a:r>
            <a:r>
              <a:rPr lang="en-US" altLang="ko-KR" dirty="0"/>
              <a:t>(CTT)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1447-229C-89C2-870B-2039665B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Classical Test Theory</a:t>
            </a:r>
          </a:p>
          <a:p>
            <a:endParaRPr lang="en-US" altLang="ko-KR" dirty="0"/>
          </a:p>
          <a:p>
            <a:r>
              <a:rPr lang="ko-KR" altLang="en-US" dirty="0"/>
              <a:t>고전검사이론은 </a:t>
            </a:r>
            <a:r>
              <a:rPr lang="en-US" altLang="ko-KR" dirty="0"/>
              <a:t>19</a:t>
            </a:r>
            <a:r>
              <a:rPr lang="ko-KR" altLang="en-US" dirty="0"/>
              <a:t>세기말부터 </a:t>
            </a:r>
            <a:r>
              <a:rPr lang="en-US" altLang="ko-KR" dirty="0"/>
              <a:t>20</a:t>
            </a:r>
            <a:r>
              <a:rPr lang="ko-KR" altLang="en-US" dirty="0"/>
              <a:t>세기 중반까지 발전된 검사이론으로 관찰점수는 </a:t>
            </a:r>
            <a:r>
              <a:rPr lang="ko-KR" altLang="en-US" dirty="0" err="1"/>
              <a:t>진점수</a:t>
            </a:r>
            <a:r>
              <a:rPr lang="en-US" altLang="ko-KR" dirty="0"/>
              <a:t>(True score)</a:t>
            </a:r>
            <a:r>
              <a:rPr lang="ko-KR" altLang="en-US" dirty="0"/>
              <a:t>와 오차점수에 의해 합성되었음을 전제로 전개되며 진점수는 관찰점수들의 </a:t>
            </a:r>
            <a:r>
              <a:rPr lang="ko-KR" altLang="en-US" dirty="0" err="1"/>
              <a:t>기대값</a:t>
            </a:r>
            <a:r>
              <a:rPr lang="en-US" altLang="ko-KR" dirty="0"/>
              <a:t>(</a:t>
            </a:r>
            <a:r>
              <a:rPr lang="ko-KR" altLang="en-US" dirty="0"/>
              <a:t>평균값</a:t>
            </a:r>
            <a:r>
              <a:rPr lang="en-US" altLang="ko-KR" dirty="0"/>
              <a:t>)</a:t>
            </a:r>
            <a:r>
              <a:rPr lang="ko-KR" altLang="en-US" dirty="0"/>
              <a:t>에 의해서 계산된다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문항난이도 </a:t>
            </a:r>
            <a:r>
              <a:rPr lang="en-US" altLang="ko-KR" dirty="0"/>
              <a:t>= </a:t>
            </a:r>
            <a:r>
              <a:rPr lang="ko-KR" altLang="en-US" dirty="0"/>
              <a:t>맞춘 </a:t>
            </a:r>
            <a:r>
              <a:rPr lang="ko-KR" altLang="en-US" dirty="0" err="1"/>
              <a:t>수험자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총 </a:t>
            </a:r>
            <a:r>
              <a:rPr lang="ko-KR" altLang="en-US" dirty="0" err="1"/>
              <a:t>수험자</a:t>
            </a:r>
            <a:endParaRPr lang="en-US" altLang="ko-KR" dirty="0"/>
          </a:p>
          <a:p>
            <a:r>
              <a:rPr lang="ko-KR" altLang="en-US" dirty="0"/>
              <a:t>관찰점수</a:t>
            </a:r>
            <a:r>
              <a:rPr lang="en-US" altLang="ko-KR" dirty="0"/>
              <a:t>(</a:t>
            </a:r>
            <a:r>
              <a:rPr lang="ko-KR" altLang="en-US" dirty="0"/>
              <a:t>개인점수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진점수</a:t>
            </a:r>
            <a:r>
              <a:rPr lang="en-US" altLang="ko-KR" dirty="0"/>
              <a:t>(</a:t>
            </a:r>
            <a:r>
              <a:rPr lang="ko-KR" altLang="en-US" dirty="0"/>
              <a:t>평균점수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오차점수</a:t>
            </a:r>
            <a:r>
              <a:rPr lang="en-US" altLang="ko-KR" dirty="0"/>
              <a:t>(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92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F5C60-D342-C810-201B-98758D4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문항반응이론</a:t>
            </a:r>
            <a:r>
              <a:rPr lang="en-US" altLang="ko-KR" dirty="0"/>
              <a:t>(IRT)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C6E06-D3A1-DF98-E151-579EA8105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Item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 </a:t>
            </a:r>
            <a:r>
              <a:rPr lang="en-US" altLang="ko-KR" dirty="0"/>
              <a:t>Theory</a:t>
            </a:r>
          </a:p>
          <a:p>
            <a:endParaRPr lang="en-US" altLang="ko-KR" dirty="0"/>
          </a:p>
          <a:p>
            <a:r>
              <a:rPr lang="ko-KR" altLang="en-US" dirty="0"/>
              <a:t>문항반응이론은 현재 널리 적용되는 이론으로 총점에 의존하여 분석하는 것이 아니라</a:t>
            </a:r>
            <a:r>
              <a:rPr lang="en-US" altLang="ko-KR" dirty="0"/>
              <a:t>,</a:t>
            </a:r>
            <a:r>
              <a:rPr lang="ko-KR" altLang="en-US" dirty="0"/>
              <a:t> 문항 하나 하나의 특성을 분석한다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각</a:t>
            </a:r>
            <a:r>
              <a:rPr lang="en-US" altLang="ko-KR" dirty="0"/>
              <a:t> </a:t>
            </a:r>
            <a:r>
              <a:rPr lang="ko-KR" altLang="en-US" dirty="0"/>
              <a:t>문항에 기초하여 이론을 전개하는 것이며</a:t>
            </a:r>
            <a:r>
              <a:rPr lang="en-US" altLang="ko-KR" dirty="0"/>
              <a:t>,</a:t>
            </a:r>
            <a:r>
              <a:rPr lang="ko-KR" altLang="en-US" dirty="0"/>
              <a:t> 각 문항의 답을 맞힐 확률</a:t>
            </a:r>
            <a:r>
              <a:rPr lang="en-US" altLang="ko-KR" dirty="0"/>
              <a:t>(P(X=1))</a:t>
            </a:r>
            <a:r>
              <a:rPr lang="ko-KR" altLang="en-US" dirty="0"/>
              <a:t>의 합이 </a:t>
            </a:r>
            <a:r>
              <a:rPr lang="ko-KR" altLang="en-US" dirty="0" err="1"/>
              <a:t>진점수</a:t>
            </a:r>
            <a:r>
              <a:rPr lang="en-US" altLang="ko-KR" dirty="0"/>
              <a:t>(True score)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17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3B442-AC80-D1D9-1568-DFAB9F1F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IRT</a:t>
            </a:r>
            <a:r>
              <a:rPr lang="ko-KR" altLang="en-US" dirty="0"/>
              <a:t>의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FE15A-1A3B-710C-D57B-502BB80D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같은 시험지로 다른 사람들에게 보면 난이도가 달라진다는 것은 시험지를 심리검사라고 생각했을 때 매우 신뢰도가 낮은 검사지라는 개념이다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시험지의 난이도는 그대로인데</a:t>
            </a:r>
            <a:r>
              <a:rPr lang="en-US" altLang="ko-KR" dirty="0"/>
              <a:t>, </a:t>
            </a:r>
            <a:r>
              <a:rPr lang="ko-KR" altLang="en-US" dirty="0"/>
              <a:t>수험자의 능력치가 달라져서 맞출 확률이 달라졌다는 말을 하고 싶어서 </a:t>
            </a:r>
            <a:r>
              <a:rPr lang="en-US" altLang="ko-KR" dirty="0"/>
              <a:t>IRT</a:t>
            </a:r>
            <a:r>
              <a:rPr lang="ko-KR" altLang="en-US" dirty="0"/>
              <a:t>가 생겨난다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IRT</a:t>
            </a:r>
            <a:r>
              <a:rPr lang="ko-KR" altLang="en-US" dirty="0"/>
              <a:t>에서는 문제</a:t>
            </a:r>
            <a:r>
              <a:rPr lang="en-US" altLang="ko-KR" dirty="0"/>
              <a:t>(</a:t>
            </a:r>
            <a:r>
              <a:rPr lang="ko-KR" altLang="en-US" dirty="0"/>
              <a:t>문항</a:t>
            </a:r>
            <a:r>
              <a:rPr lang="en-US" altLang="ko-KR" dirty="0"/>
              <a:t>)</a:t>
            </a:r>
            <a:r>
              <a:rPr lang="ko-KR" altLang="en-US" dirty="0"/>
              <a:t>를 맞추기</a:t>
            </a:r>
            <a:r>
              <a:rPr lang="en-US" altLang="ko-KR" dirty="0"/>
              <a:t>(x</a:t>
            </a:r>
            <a:r>
              <a:rPr lang="ko-KR" altLang="en-US" dirty="0"/>
              <a:t>번이라고 고르기</a:t>
            </a:r>
            <a:r>
              <a:rPr lang="en-US" altLang="ko-KR" dirty="0"/>
              <a:t>)</a:t>
            </a:r>
            <a:r>
              <a:rPr lang="ko-KR" altLang="en-US" dirty="0"/>
              <a:t> 어려운 정도</a:t>
            </a:r>
            <a:r>
              <a:rPr lang="en-US" altLang="ko-KR" dirty="0"/>
              <a:t>, </a:t>
            </a:r>
            <a:r>
              <a:rPr lang="ko-KR" altLang="en-US" dirty="0"/>
              <a:t>수험자들의 능력치</a:t>
            </a:r>
            <a:r>
              <a:rPr lang="en-US" altLang="ko-KR" dirty="0"/>
              <a:t> </a:t>
            </a:r>
            <a:r>
              <a:rPr lang="ko-KR" altLang="en-US" dirty="0"/>
              <a:t>정도</a:t>
            </a:r>
            <a:r>
              <a:rPr lang="en-US" altLang="ko-KR" dirty="0"/>
              <a:t>, </a:t>
            </a:r>
            <a:r>
              <a:rPr lang="ko-KR" altLang="en-US" dirty="0"/>
              <a:t>문제가 수험자들의 능력을 잘 분별하는 정도</a:t>
            </a:r>
            <a:r>
              <a:rPr lang="en-US" altLang="ko-KR" dirty="0"/>
              <a:t>, </a:t>
            </a:r>
            <a:r>
              <a:rPr lang="ko-KR" altLang="en-US" dirty="0"/>
              <a:t>아무리 못해도 찍어서 맞출 확률 등의 </a:t>
            </a:r>
            <a:r>
              <a:rPr lang="ko-KR" altLang="en-US" dirty="0" err="1"/>
              <a:t>모수들을</a:t>
            </a:r>
            <a:r>
              <a:rPr lang="ko-KR" altLang="en-US" dirty="0"/>
              <a:t> 추정한다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90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DEC5-14ED-E48D-A9E3-2595D91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모수</a:t>
            </a:r>
            <a:r>
              <a:rPr lang="ko-KR" altLang="en-US" dirty="0"/>
              <a:t> 모형</a:t>
            </a:r>
            <a:r>
              <a:rPr lang="en-US" altLang="ko-KR" dirty="0"/>
              <a:t>(1PL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5E9BE-D2B5-4867-407E-1A434EA0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시험지에 대해 </a:t>
            </a:r>
            <a:r>
              <a:rPr lang="ko-KR" altLang="en-US" dirty="0" err="1"/>
              <a:t>모수를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추정하는 모형</a:t>
            </a:r>
            <a:endParaRPr lang="en-US" altLang="ko-KR" dirty="0"/>
          </a:p>
          <a:p>
            <a:r>
              <a:rPr lang="ko-KR" altLang="en-US" dirty="0"/>
              <a:t>추정할 </a:t>
            </a:r>
            <a:r>
              <a:rPr lang="ko-KR" altLang="en-US" dirty="0" err="1"/>
              <a:t>모수</a:t>
            </a:r>
            <a:r>
              <a:rPr lang="en-US" altLang="ko-KR" dirty="0"/>
              <a:t>: </a:t>
            </a:r>
            <a:r>
              <a:rPr lang="ko-KR" altLang="en-US" dirty="0"/>
              <a:t>문항난이도</a:t>
            </a:r>
            <a:r>
              <a:rPr lang="en-US" altLang="ko-KR" dirty="0"/>
              <a:t>/</a:t>
            </a:r>
            <a:r>
              <a:rPr lang="ko-KR" altLang="en-US" dirty="0"/>
              <a:t>곤란도</a:t>
            </a:r>
            <a:r>
              <a:rPr lang="en-US" altLang="ko-KR" dirty="0"/>
              <a:t>(item difficulty)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문항난이도란</a:t>
            </a:r>
            <a:r>
              <a:rPr lang="en-US" altLang="ko-KR" dirty="0"/>
              <a:t>?(</a:t>
            </a:r>
            <a:r>
              <a:rPr lang="ko-KR" altLang="en-US" dirty="0"/>
              <a:t>로마자 </a:t>
            </a:r>
            <a:r>
              <a:rPr lang="en-US" altLang="ko-KR" dirty="0"/>
              <a:t>Beta</a:t>
            </a:r>
            <a:r>
              <a:rPr lang="ko-KR" altLang="en-US" dirty="0"/>
              <a:t>로 표현</a:t>
            </a:r>
            <a:r>
              <a:rPr lang="en-US" altLang="ko-KR" dirty="0"/>
              <a:t>, </a:t>
            </a:r>
            <a:r>
              <a:rPr lang="el-GR" altLang="ko-KR" dirty="0"/>
              <a:t>β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수험자들이 문항의 답을 맞힐 확률이 </a:t>
            </a:r>
            <a:r>
              <a:rPr lang="en-US" altLang="ko-KR" dirty="0"/>
              <a:t>50%</a:t>
            </a:r>
            <a:r>
              <a:rPr lang="ko-KR" altLang="en-US" dirty="0"/>
              <a:t>에 해당할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수험자들의 평균 능력치가 그 문항의 난이도가 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category</a:t>
            </a:r>
            <a:r>
              <a:rPr lang="ko-KR" altLang="en-US" dirty="0"/>
              <a:t>가 여러 개인 경우 답을 맞힐 확률이 아닌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해당 </a:t>
            </a:r>
            <a:r>
              <a:rPr lang="en-US" altLang="ko-KR" dirty="0"/>
              <a:t>category</a:t>
            </a:r>
            <a:r>
              <a:rPr lang="ko-KR" altLang="en-US" dirty="0"/>
              <a:t>를 선택할 곤란도를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67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BF8C-FAF1-000C-2A8D-EC0855DE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모수</a:t>
            </a:r>
            <a:r>
              <a:rPr lang="ko-KR" altLang="en-US" dirty="0"/>
              <a:t> 모형</a:t>
            </a:r>
            <a:r>
              <a:rPr lang="en-US" altLang="ko-KR" dirty="0"/>
              <a:t>(2PL Model)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E9791-5349-67A5-FC36-839BD889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시험지에 대해 </a:t>
            </a:r>
            <a:r>
              <a:rPr lang="ko-KR" altLang="en-US" dirty="0" err="1"/>
              <a:t>모수를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추정하는 모형</a:t>
            </a:r>
            <a:endParaRPr lang="en-US" altLang="ko-KR" dirty="0"/>
          </a:p>
          <a:p>
            <a:r>
              <a:rPr lang="ko-KR" altLang="en-US" dirty="0"/>
              <a:t>추정할 </a:t>
            </a:r>
            <a:r>
              <a:rPr lang="ko-KR" altLang="en-US" dirty="0" err="1"/>
              <a:t>모수</a:t>
            </a:r>
            <a:r>
              <a:rPr lang="en-US" altLang="ko-KR" dirty="0"/>
              <a:t>: </a:t>
            </a:r>
            <a:r>
              <a:rPr lang="ko-KR" altLang="en-US" dirty="0"/>
              <a:t>문항난이도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문항변별도</a:t>
            </a:r>
            <a:r>
              <a:rPr lang="en-US" altLang="ko-KR" dirty="0"/>
              <a:t>(item discrimination)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문항변별도란</a:t>
            </a:r>
            <a:r>
              <a:rPr lang="en-US" altLang="ko-KR" dirty="0"/>
              <a:t>?(</a:t>
            </a:r>
            <a:r>
              <a:rPr lang="ko-KR" altLang="en-US" dirty="0"/>
              <a:t>로마자 </a:t>
            </a:r>
            <a:r>
              <a:rPr lang="en-US" altLang="ko-KR" dirty="0"/>
              <a:t>Alpha</a:t>
            </a:r>
            <a:r>
              <a:rPr lang="ko-KR" altLang="en-US" dirty="0"/>
              <a:t>로 표현</a:t>
            </a:r>
            <a:r>
              <a:rPr lang="en-US" altLang="ko-KR" dirty="0"/>
              <a:t>, </a:t>
            </a:r>
            <a:r>
              <a:rPr lang="el-GR" altLang="ko-KR" dirty="0"/>
              <a:t>α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문항이 피험자를 능력에 따라 변별하는 정도를 나타내는 지수</a:t>
            </a:r>
          </a:p>
          <a:p>
            <a:pPr marL="0" indent="0">
              <a:buNone/>
            </a:pPr>
            <a:r>
              <a:rPr lang="ko-KR" altLang="en-US" dirty="0"/>
              <a:t>문항난이도에서 조금만 달라져도 능력치의 높고 낮음을 정확히 분별하는 정도</a:t>
            </a:r>
          </a:p>
        </p:txBody>
      </p:sp>
    </p:spTree>
    <p:extLst>
      <p:ext uri="{BB962C8B-B14F-4D97-AF65-F5344CB8AC3E}">
        <p14:creationId xmlns:p14="http://schemas.microsoft.com/office/powerpoint/2010/main" val="97801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4945</Words>
  <Application>Microsoft Office PowerPoint</Application>
  <PresentationFormat>와이드스크린</PresentationFormat>
  <Paragraphs>386</Paragraphs>
  <Slides>41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Consolas</vt:lpstr>
      <vt:lpstr>Wingdings</vt:lpstr>
      <vt:lpstr>Office 테마</vt:lpstr>
      <vt:lpstr>CAT Instruction</vt:lpstr>
      <vt:lpstr>CAT이란?</vt:lpstr>
      <vt:lpstr>CAT 특징</vt:lpstr>
      <vt:lpstr>시험이론(Test Theory)</vt:lpstr>
      <vt:lpstr>고전검사이론(CTT)</vt:lpstr>
      <vt:lpstr>문항반응이론(IRT)</vt:lpstr>
      <vt:lpstr>IRT의 시작</vt:lpstr>
      <vt:lpstr>1모수 모형(1PL Model)</vt:lpstr>
      <vt:lpstr>2모수 모형(2PL Model)</vt:lpstr>
      <vt:lpstr>수험자 능력치(로마자 Theta로 표현, θ)</vt:lpstr>
      <vt:lpstr>수험자 능력치(로마자 Theta로 표현, θ)</vt:lpstr>
      <vt:lpstr>수험자 능력치(로마자 Theta로 표현, θ)</vt:lpstr>
      <vt:lpstr>시험지 종류</vt:lpstr>
      <vt:lpstr>CAT program에 필요한 것</vt:lpstr>
      <vt:lpstr>코드 진행 자세한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def calcInfo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def select_maxInfo</vt:lpstr>
      <vt:lpstr>PowerPoint 프레젠테이션</vt:lpstr>
      <vt:lpstr>PowerPoint 프레젠테이션</vt:lpstr>
      <vt:lpstr>PowerPoint 프레젠테이션</vt:lpstr>
      <vt:lpstr>PowerPoint 프레젠테이션</vt:lpstr>
      <vt:lpstr>def calcEAP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수정할 것</vt:lpstr>
      <vt:lpstr>Input문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instruction</dc:title>
  <dc:creator>Hyunseok Choi</dc:creator>
  <cp:lastModifiedBy>Hyunseok Choi</cp:lastModifiedBy>
  <cp:revision>131</cp:revision>
  <dcterms:created xsi:type="dcterms:W3CDTF">2023-11-16T03:40:18Z</dcterms:created>
  <dcterms:modified xsi:type="dcterms:W3CDTF">2023-11-16T15:44:04Z</dcterms:modified>
</cp:coreProperties>
</file>