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794500" cy="99250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QlYKwuTgG3m0w1IGmv9F0d72S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1"/>
            <a:ext cx="2944283" cy="497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8647" y="1"/>
            <a:ext cx="2944283" cy="497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5225" y="1239838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76431"/>
            <a:ext cx="5435600" cy="3907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9427077"/>
            <a:ext cx="2944283" cy="497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8647" y="9427077"/>
            <a:ext cx="2944283" cy="497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1165225" y="1239838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79450" y="4776431"/>
            <a:ext cx="5435600" cy="3907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48647" y="9427077"/>
            <a:ext cx="2944283" cy="497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1165225" y="1239838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79450" y="4776431"/>
            <a:ext cx="5435600" cy="3907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 txBox="1"/>
          <p:nvPr>
            <p:ph idx="12" type="sldNum"/>
          </p:nvPr>
        </p:nvSpPr>
        <p:spPr>
          <a:xfrm>
            <a:off x="3848647" y="9427077"/>
            <a:ext cx="2944283" cy="497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f61fe8eda_0_21:notes"/>
          <p:cNvSpPr/>
          <p:nvPr>
            <p:ph idx="2" type="sldImg"/>
          </p:nvPr>
        </p:nvSpPr>
        <p:spPr>
          <a:xfrm>
            <a:off x="1165225" y="1239838"/>
            <a:ext cx="44640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6f61fe8eda_0_21:notes"/>
          <p:cNvSpPr txBox="1"/>
          <p:nvPr>
            <p:ph idx="1" type="body"/>
          </p:nvPr>
        </p:nvSpPr>
        <p:spPr>
          <a:xfrm>
            <a:off x="679450" y="4776431"/>
            <a:ext cx="5435700" cy="3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6f61fe8eda_0_21:notes"/>
          <p:cNvSpPr txBox="1"/>
          <p:nvPr>
            <p:ph idx="12" type="sldNum"/>
          </p:nvPr>
        </p:nvSpPr>
        <p:spPr>
          <a:xfrm>
            <a:off x="3848647" y="9427077"/>
            <a:ext cx="29442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6d2571a69_0_55:notes"/>
          <p:cNvSpPr/>
          <p:nvPr>
            <p:ph idx="2" type="sldImg"/>
          </p:nvPr>
        </p:nvSpPr>
        <p:spPr>
          <a:xfrm>
            <a:off x="1165225" y="1239838"/>
            <a:ext cx="44640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66d2571a69_0_55:notes"/>
          <p:cNvSpPr txBox="1"/>
          <p:nvPr>
            <p:ph idx="1" type="body"/>
          </p:nvPr>
        </p:nvSpPr>
        <p:spPr>
          <a:xfrm>
            <a:off x="679450" y="4776431"/>
            <a:ext cx="5435700" cy="3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66d2571a69_0_55:notes"/>
          <p:cNvSpPr txBox="1"/>
          <p:nvPr>
            <p:ph idx="12" type="sldNum"/>
          </p:nvPr>
        </p:nvSpPr>
        <p:spPr>
          <a:xfrm>
            <a:off x="3848647" y="9427077"/>
            <a:ext cx="29442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b21338de2_0_6:notes"/>
          <p:cNvSpPr/>
          <p:nvPr>
            <p:ph idx="2" type="sldImg"/>
          </p:nvPr>
        </p:nvSpPr>
        <p:spPr>
          <a:xfrm>
            <a:off x="1165225" y="1239838"/>
            <a:ext cx="44640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6b21338de2_0_6:notes"/>
          <p:cNvSpPr txBox="1"/>
          <p:nvPr>
            <p:ph idx="1" type="body"/>
          </p:nvPr>
        </p:nvSpPr>
        <p:spPr>
          <a:xfrm>
            <a:off x="679450" y="4776431"/>
            <a:ext cx="5435700" cy="3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6b21338de2_0_6:notes"/>
          <p:cNvSpPr txBox="1"/>
          <p:nvPr>
            <p:ph idx="12" type="sldNum"/>
          </p:nvPr>
        </p:nvSpPr>
        <p:spPr>
          <a:xfrm>
            <a:off x="3848647" y="9427077"/>
            <a:ext cx="29442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6d2571a69_0_20:notes"/>
          <p:cNvSpPr/>
          <p:nvPr>
            <p:ph idx="2" type="sldImg"/>
          </p:nvPr>
        </p:nvSpPr>
        <p:spPr>
          <a:xfrm>
            <a:off x="1165225" y="1239838"/>
            <a:ext cx="44640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6d2571a69_0_20:notes"/>
          <p:cNvSpPr txBox="1"/>
          <p:nvPr>
            <p:ph idx="1" type="body"/>
          </p:nvPr>
        </p:nvSpPr>
        <p:spPr>
          <a:xfrm>
            <a:off x="679450" y="4776431"/>
            <a:ext cx="5435700" cy="390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66d2571a69_0_20:notes"/>
          <p:cNvSpPr txBox="1"/>
          <p:nvPr>
            <p:ph idx="12" type="sldNum"/>
          </p:nvPr>
        </p:nvSpPr>
        <p:spPr>
          <a:xfrm>
            <a:off x="3848647" y="9427077"/>
            <a:ext cx="2944200" cy="4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f61fe8eda_0_51:notes"/>
          <p:cNvSpPr/>
          <p:nvPr>
            <p:ph idx="2" type="sldImg"/>
          </p:nvPr>
        </p:nvSpPr>
        <p:spPr>
          <a:xfrm>
            <a:off x="1165225" y="1239838"/>
            <a:ext cx="44640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6f61fe8eda_0_51:notes"/>
          <p:cNvSpPr txBox="1"/>
          <p:nvPr>
            <p:ph idx="1" type="body"/>
          </p:nvPr>
        </p:nvSpPr>
        <p:spPr>
          <a:xfrm>
            <a:off x="679450" y="4776431"/>
            <a:ext cx="5435700" cy="390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6f61fe8eda_0_51:notes"/>
          <p:cNvSpPr txBox="1"/>
          <p:nvPr>
            <p:ph idx="12" type="sldNum"/>
          </p:nvPr>
        </p:nvSpPr>
        <p:spPr>
          <a:xfrm>
            <a:off x="3848647" y="9427077"/>
            <a:ext cx="2944200" cy="4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6d2571a69_0_83:notes"/>
          <p:cNvSpPr/>
          <p:nvPr>
            <p:ph idx="2" type="sldImg"/>
          </p:nvPr>
        </p:nvSpPr>
        <p:spPr>
          <a:xfrm>
            <a:off x="1165225" y="1239838"/>
            <a:ext cx="44640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66d2571a69_0_83:notes"/>
          <p:cNvSpPr txBox="1"/>
          <p:nvPr>
            <p:ph idx="1" type="body"/>
          </p:nvPr>
        </p:nvSpPr>
        <p:spPr>
          <a:xfrm>
            <a:off x="679450" y="4776431"/>
            <a:ext cx="5435700" cy="390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66d2571a69_0_83:notes"/>
          <p:cNvSpPr txBox="1"/>
          <p:nvPr>
            <p:ph idx="12" type="sldNum"/>
          </p:nvPr>
        </p:nvSpPr>
        <p:spPr>
          <a:xfrm>
            <a:off x="3848647" y="9427077"/>
            <a:ext cx="2944200" cy="4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79450" y="4776431"/>
            <a:ext cx="5435600" cy="390798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1165225" y="1239838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/>
          <p:nvPr/>
        </p:nvSpPr>
        <p:spPr>
          <a:xfrm>
            <a:off x="0" y="0"/>
            <a:ext cx="9144000" cy="3602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9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3" name="Google Shape;23;p9"/>
          <p:cNvSpPr txBox="1"/>
          <p:nvPr/>
        </p:nvSpPr>
        <p:spPr>
          <a:xfrm>
            <a:off x="8031893" y="250541"/>
            <a:ext cx="101325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&#10;縦書きテキスト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628650" y="0"/>
            <a:ext cx="7886700" cy="927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 rot="5400000">
            <a:off x="2003425" y="-155574"/>
            <a:ext cx="5137151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/>
          <p:nvPr>
            <p:ph type="title"/>
          </p:nvPr>
        </p:nvSpPr>
        <p:spPr>
          <a:xfrm>
            <a:off x="628650" y="51516"/>
            <a:ext cx="7886700" cy="927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" type="body"/>
          </p:nvPr>
        </p:nvSpPr>
        <p:spPr>
          <a:xfrm>
            <a:off x="628650" y="1219200"/>
            <a:ext cx="7886700" cy="5137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>
                <a:solidFill>
                  <a:srgbClr val="3F3F3F"/>
                </a:solidFill>
              </a:defRPr>
            </a:lvl1pPr>
            <a:lvl2pPr indent="-4064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>
                <a:solidFill>
                  <a:srgbClr val="3F3F3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showMasterSp="0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0"/>
            <a:ext cx="9144000" cy="45894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6" name="Google Shape;36;p11"/>
          <p:cNvSpPr txBox="1"/>
          <p:nvPr/>
        </p:nvSpPr>
        <p:spPr>
          <a:xfrm>
            <a:off x="8031893" y="224783"/>
            <a:ext cx="101325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-JP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title"/>
          </p:nvPr>
        </p:nvSpPr>
        <p:spPr>
          <a:xfrm>
            <a:off x="628650" y="0"/>
            <a:ext cx="7886700" cy="927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628650" y="1219200"/>
            <a:ext cx="3886200" cy="49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2" type="body"/>
          </p:nvPr>
        </p:nvSpPr>
        <p:spPr>
          <a:xfrm>
            <a:off x="4629150" y="1219200"/>
            <a:ext cx="3886200" cy="49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13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13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28650" y="0"/>
            <a:ext cx="7886700" cy="927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&#10;コンテンツ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5" name="Google Shape;65;p16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0" y="0"/>
            <a:ext cx="9144000" cy="9272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 txBox="1"/>
          <p:nvPr>
            <p:ph type="title"/>
          </p:nvPr>
        </p:nvSpPr>
        <p:spPr>
          <a:xfrm>
            <a:off x="628650" y="0"/>
            <a:ext cx="7886700" cy="927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8"/>
          <p:cNvSpPr txBox="1"/>
          <p:nvPr>
            <p:ph idx="1" type="body"/>
          </p:nvPr>
        </p:nvSpPr>
        <p:spPr>
          <a:xfrm>
            <a:off x="628650" y="1219200"/>
            <a:ext cx="7886700" cy="5137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8"/>
          <p:cNvSpPr txBox="1"/>
          <p:nvPr/>
        </p:nvSpPr>
        <p:spPr>
          <a:xfrm>
            <a:off x="8323048" y="171251"/>
            <a:ext cx="101325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ja-JP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9.jpg"/><Relationship Id="rId7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www.databricks.com/jp/glossary/what-is-rdd" TargetMode="External"/><Relationship Id="rId5" Type="http://schemas.openxmlformats.org/officeDocument/2006/relationships/hyperlink" Target="https://qiita.com/uryyyyyyy/items/ba2dceb709f8701715f7" TargetMode="External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park.apache.org/docs/latest/rdd-programming-guide.html#transformations" TargetMode="External"/><Relationship Id="rId4" Type="http://schemas.openxmlformats.org/officeDocument/2006/relationships/hyperlink" Target="https://spark.apache.org/docs/latest/rdd-programming-guide.html#action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t-hashiguchi1995/100knock_pyspark/blob/main/preprocess_knock_Python_Spark.ipyn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riseanalytics.com/activities/report/20201111/" TargetMode="External"/><Relationship Id="rId4" Type="http://schemas.openxmlformats.org/officeDocument/2006/relationships/hyperlink" Target="https://www.ariseanalytics.com/activities/report/20201030-2/" TargetMode="External"/><Relationship Id="rId5" Type="http://schemas.openxmlformats.org/officeDocument/2006/relationships/hyperlink" Target="https://qiita.com/uryyyyyyy/items/ba2dceb709f8701715f7" TargetMode="External"/><Relationship Id="rId6" Type="http://schemas.openxmlformats.org/officeDocument/2006/relationships/hyperlink" Target="https://qiita.com/taka_yayoi/items/8d964a4949f41e2bf6b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s://qiita.com/tchih11/items/90f4b87de65464fe2881" TargetMode="External"/><Relationship Id="rId10" Type="http://schemas.openxmlformats.org/officeDocument/2006/relationships/hyperlink" Target="https://www.databricks.com/jp/glossary/spark-api" TargetMode="External"/><Relationship Id="rId13" Type="http://schemas.openxmlformats.org/officeDocument/2006/relationships/hyperlink" Target="https://techblog.gmo-ap.jp/2021/06/07/colab_pyspark/" TargetMode="External"/><Relationship Id="rId12" Type="http://schemas.openxmlformats.org/officeDocument/2006/relationships/hyperlink" Target="https://qiita.com/taka4sato/items/4ab2cf9e941599f1c0c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park.apache.org/docs/3.2.0/api/python/reference/index.html" TargetMode="External"/><Relationship Id="rId4" Type="http://schemas.openxmlformats.org/officeDocument/2006/relationships/hyperlink" Target="https://spark.apache.org/docs/3.2.0/api/python/reference/pyspark.sql.html" TargetMode="External"/><Relationship Id="rId9" Type="http://schemas.openxmlformats.org/officeDocument/2006/relationships/hyperlink" Target="https://toeming.hatenablog.com/entry/2021/04/04/Spark_LazyEval_and_Persist" TargetMode="External"/><Relationship Id="rId15" Type="http://schemas.openxmlformats.org/officeDocument/2006/relationships/hyperlink" Target="https://aiprogrammer.hashlab.jp/" TargetMode="External"/><Relationship Id="rId14" Type="http://schemas.openxmlformats.org/officeDocument/2006/relationships/hyperlink" Target="https://github.com/The-Japan-DataScientist-Society/100knocks-preprocess" TargetMode="External"/><Relationship Id="rId5" Type="http://schemas.openxmlformats.org/officeDocument/2006/relationships/hyperlink" Target="https://spark.apache.org/docs/latest/rdd-programming-guide.html#transformations" TargetMode="External"/><Relationship Id="rId6" Type="http://schemas.openxmlformats.org/officeDocument/2006/relationships/hyperlink" Target="https://spark.apache.org/docs/latest/rdd-programming-guide.html#actions" TargetMode="External"/><Relationship Id="rId7" Type="http://schemas.openxmlformats.org/officeDocument/2006/relationships/hyperlink" Target="https://qiita.com/miyamotok0105/items/bf3638607ef6cb95f01b" TargetMode="External"/><Relationship Id="rId8" Type="http://schemas.openxmlformats.org/officeDocument/2006/relationships/hyperlink" Target="https://qiita.com/uryyyyyyy/items/ba2dceb709f8701715f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ja-JP" sz="5400"/>
              <a:t>pythonモジュールLT会</a:t>
            </a:r>
            <a:endParaRPr sz="5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ja-JP" sz="5400"/>
              <a:t>【pyspark】</a:t>
            </a:r>
            <a:endParaRPr sz="5400"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711453" y="4421845"/>
            <a:ext cx="5721094" cy="623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</a:pPr>
            <a:r>
              <a:rPr b="1" lang="ja-JP" sz="3200"/>
              <a:t>データ戦略G</a:t>
            </a:r>
            <a:r>
              <a:rPr b="1" lang="ja-JP" sz="3200"/>
              <a:t>　橋口友哉</a:t>
            </a:r>
            <a:endParaRPr b="1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628650" y="51516"/>
            <a:ext cx="78867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ja-JP"/>
              <a:t>Spark</a:t>
            </a:r>
            <a:r>
              <a:rPr lang="ja-JP"/>
              <a:t>とは</a:t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4600" y="0"/>
            <a:ext cx="1039422" cy="5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/>
          <p:nvPr/>
        </p:nvSpPr>
        <p:spPr>
          <a:xfrm>
            <a:off x="0" y="1374125"/>
            <a:ext cx="9144000" cy="29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・</a:t>
            </a:r>
            <a:r>
              <a:rPr b="1" lang="ja-JP" sz="2000">
                <a:solidFill>
                  <a:srgbClr val="FF0000"/>
                </a:solidFill>
              </a:rPr>
              <a:t>分散処理</a:t>
            </a:r>
            <a:r>
              <a:rPr lang="ja-JP" sz="2000">
                <a:solidFill>
                  <a:schemeClr val="dk1"/>
                </a:solidFill>
              </a:rPr>
              <a:t>を用いて</a:t>
            </a:r>
            <a:r>
              <a:rPr b="1" lang="ja-JP" sz="2000">
                <a:solidFill>
                  <a:srgbClr val="FF0000"/>
                </a:solidFill>
              </a:rPr>
              <a:t>大容量のデータを分析</a:t>
            </a:r>
            <a:r>
              <a:rPr lang="ja-JP" sz="2000">
                <a:solidFill>
                  <a:schemeClr val="dk1"/>
                </a:solidFill>
              </a:rPr>
              <a:t>するツール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→似たツールのHadoopに比べ、最大100倍以上の処理パフォーマンスがある（らしい）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・SparkはJava、Python、R、Scala用のAPIが提供されている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→</a:t>
            </a:r>
            <a:r>
              <a:rPr b="1" lang="ja-JP" sz="2000">
                <a:solidFill>
                  <a:srgbClr val="FF0000"/>
                </a:solidFill>
              </a:rPr>
              <a:t>Python APIのpyspark</a:t>
            </a:r>
            <a:r>
              <a:rPr lang="ja-JP" sz="2000">
                <a:solidFill>
                  <a:schemeClr val="dk1"/>
                </a:solidFill>
              </a:rPr>
              <a:t>を紹介するが、どれも似た記法で実装可能（っぽい）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・やりたいデータ分析内容に応じて、ライブラリを変更することができる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→業務上は</a:t>
            </a:r>
            <a:r>
              <a:rPr b="1" lang="ja-JP" sz="2000">
                <a:solidFill>
                  <a:srgbClr val="FF0000"/>
                </a:solidFill>
              </a:rPr>
              <a:t>SparkSQL</a:t>
            </a:r>
            <a:r>
              <a:rPr lang="ja-JP" sz="2000">
                <a:solidFill>
                  <a:schemeClr val="dk1"/>
                </a:solidFill>
              </a:rPr>
              <a:t>のみ利用(他のライブラリは環境に入っていない？)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75" y="4704840"/>
            <a:ext cx="1563375" cy="12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3750" y="4837137"/>
            <a:ext cx="1563375" cy="9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5604" y="4690617"/>
            <a:ext cx="1417471" cy="127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0517" y="4775925"/>
            <a:ext cx="1314833" cy="9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/>
          <p:nvPr/>
        </p:nvSpPr>
        <p:spPr>
          <a:xfrm>
            <a:off x="411875" y="5762050"/>
            <a:ext cx="1842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500">
                <a:solidFill>
                  <a:schemeClr val="dk1"/>
                </a:solidFill>
              </a:rPr>
              <a:t>SQLでデータ操作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2653786" y="5823250"/>
            <a:ext cx="15633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500">
                <a:solidFill>
                  <a:schemeClr val="dk1"/>
                </a:solidFill>
              </a:rPr>
              <a:t>ストリーミングデータ処理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4644000" y="5823250"/>
            <a:ext cx="20529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500">
                <a:solidFill>
                  <a:schemeClr val="dk1"/>
                </a:solidFill>
              </a:rPr>
              <a:t>機械学習の前処理・モデル学習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951350" y="5823250"/>
            <a:ext cx="20529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500">
                <a:solidFill>
                  <a:schemeClr val="dk1"/>
                </a:solidFill>
              </a:rPr>
              <a:t>グラフ作りとグラフ並列計算処理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287800" y="4690625"/>
            <a:ext cx="1966200" cy="174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f61fe8eda_0_21"/>
          <p:cNvSpPr txBox="1"/>
          <p:nvPr>
            <p:ph type="title"/>
          </p:nvPr>
        </p:nvSpPr>
        <p:spPr>
          <a:xfrm>
            <a:off x="628650" y="51516"/>
            <a:ext cx="78867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ja-JP"/>
              <a:t>Sparkで</a:t>
            </a:r>
            <a:r>
              <a:rPr lang="ja-JP"/>
              <a:t>扱うデータの構造</a:t>
            </a:r>
            <a:endParaRPr/>
          </a:p>
        </p:txBody>
      </p:sp>
      <p:sp>
        <p:nvSpPr>
          <p:cNvPr id="118" name="Google Shape;118;g16f61fe8eda_0_21"/>
          <p:cNvSpPr/>
          <p:nvPr/>
        </p:nvSpPr>
        <p:spPr>
          <a:xfrm>
            <a:off x="0" y="1100275"/>
            <a:ext cx="91440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・</a:t>
            </a:r>
            <a:r>
              <a:rPr lang="ja-JP" sz="2000">
                <a:solidFill>
                  <a:schemeClr val="dk1"/>
                </a:solidFill>
              </a:rPr>
              <a:t>RDD（Resilient Distributed Datasets）を基本に今のAPIができている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・1つ1つのデータはレコード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・同一のExecuter内のレコード集合はパーテンション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・パーテンション全体でRDD（DataFrame）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19" name="Google Shape;119;g16f61fe8eda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21" y="3244025"/>
            <a:ext cx="4558275" cy="253238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6f61fe8eda_0_21"/>
          <p:cNvSpPr txBox="1"/>
          <p:nvPr/>
        </p:nvSpPr>
        <p:spPr>
          <a:xfrm>
            <a:off x="0" y="6026700"/>
            <a:ext cx="661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引用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u="sng">
                <a:solidFill>
                  <a:schemeClr val="hlink"/>
                </a:solidFill>
                <a:hlinkClick r:id="rId4"/>
              </a:rPr>
              <a:t>https://www.databricks.com/jp/glossary/what-is-rdd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u="sng">
                <a:solidFill>
                  <a:schemeClr val="hlink"/>
                </a:solidFill>
                <a:hlinkClick r:id="rId5"/>
              </a:rPr>
              <a:t>https://qiita.com/uryyyyyyy/items/ba2dceb709f8701715f7</a:t>
            </a:r>
            <a:endParaRPr/>
          </a:p>
        </p:txBody>
      </p:sp>
      <p:pic>
        <p:nvPicPr>
          <p:cNvPr id="121" name="Google Shape;121;g16f61fe8eda_0_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1597" y="3244022"/>
            <a:ext cx="2368600" cy="322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g16f61fe8eda_0_21"/>
          <p:cNvCxnSpPr/>
          <p:nvPr/>
        </p:nvCxnSpPr>
        <p:spPr>
          <a:xfrm>
            <a:off x="379450" y="2944800"/>
            <a:ext cx="444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g16f61fe8eda_0_21"/>
          <p:cNvCxnSpPr/>
          <p:nvPr/>
        </p:nvCxnSpPr>
        <p:spPr>
          <a:xfrm>
            <a:off x="5755175" y="2944800"/>
            <a:ext cx="3073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g16f61fe8eda_0_21"/>
          <p:cNvSpPr txBox="1"/>
          <p:nvPr/>
        </p:nvSpPr>
        <p:spPr>
          <a:xfrm>
            <a:off x="1532313" y="2452200"/>
            <a:ext cx="212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/>
              <a:t>Spark APIの</a:t>
            </a:r>
            <a:r>
              <a:rPr lang="ja-JP" sz="2000"/>
              <a:t>歴史</a:t>
            </a:r>
            <a:endParaRPr sz="2000"/>
          </a:p>
        </p:txBody>
      </p:sp>
      <p:sp>
        <p:nvSpPr>
          <p:cNvPr id="125" name="Google Shape;125;g16f61fe8eda_0_21"/>
          <p:cNvSpPr txBox="1"/>
          <p:nvPr/>
        </p:nvSpPr>
        <p:spPr>
          <a:xfrm>
            <a:off x="5924400" y="2452200"/>
            <a:ext cx="276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/>
              <a:t>データ構造と各種名称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6d2571a69_0_55"/>
          <p:cNvSpPr txBox="1"/>
          <p:nvPr>
            <p:ph type="title"/>
          </p:nvPr>
        </p:nvSpPr>
        <p:spPr>
          <a:xfrm>
            <a:off x="628650" y="51516"/>
            <a:ext cx="78867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ja-JP"/>
              <a:t>処理について（遅延評価）</a:t>
            </a:r>
            <a:endParaRPr/>
          </a:p>
        </p:txBody>
      </p:sp>
      <p:sp>
        <p:nvSpPr>
          <p:cNvPr id="132" name="Google Shape;132;g166d2571a69_0_55"/>
          <p:cNvSpPr/>
          <p:nvPr/>
        </p:nvSpPr>
        <p:spPr>
          <a:xfrm>
            <a:off x="0" y="1374125"/>
            <a:ext cx="91440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filterやgroupbyなどの変換API</a:t>
            </a:r>
            <a:r>
              <a:rPr lang="ja-JP" sz="2000">
                <a:solidFill>
                  <a:schemeClr val="dk1"/>
                </a:solidFill>
              </a:rPr>
              <a:t>（Transformations）</a:t>
            </a:r>
            <a:r>
              <a:rPr lang="ja-JP" sz="2000">
                <a:solidFill>
                  <a:schemeClr val="dk1"/>
                </a:solidFill>
              </a:rPr>
              <a:t>では処理が実行されない。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表示などの実行API</a:t>
            </a:r>
            <a:r>
              <a:rPr lang="ja-JP" sz="2000">
                <a:solidFill>
                  <a:schemeClr val="dk1"/>
                </a:solidFill>
              </a:rPr>
              <a:t>（Actions）</a:t>
            </a:r>
            <a:r>
              <a:rPr lang="ja-JP" sz="2000">
                <a:solidFill>
                  <a:schemeClr val="dk1"/>
                </a:solidFill>
              </a:rPr>
              <a:t>を呼び出したときに初めて処理が実行される。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3" name="Google Shape;133;g166d2571a69_0_55"/>
          <p:cNvSpPr/>
          <p:nvPr/>
        </p:nvSpPr>
        <p:spPr>
          <a:xfrm>
            <a:off x="2318900" y="2417325"/>
            <a:ext cx="1036200" cy="44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DF1</a:t>
            </a:r>
            <a:endParaRPr/>
          </a:p>
        </p:txBody>
      </p:sp>
      <p:sp>
        <p:nvSpPr>
          <p:cNvPr id="134" name="Google Shape;134;g166d2571a69_0_55"/>
          <p:cNvSpPr txBox="1"/>
          <p:nvPr/>
        </p:nvSpPr>
        <p:spPr>
          <a:xfrm>
            <a:off x="12075" y="5967500"/>
            <a:ext cx="861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solidFill>
                  <a:schemeClr val="dk1"/>
                </a:solidFill>
              </a:rPr>
              <a:t>・変換API、実行API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u="sng">
                <a:solidFill>
                  <a:schemeClr val="hlink"/>
                </a:solidFill>
                <a:hlinkClick r:id="rId3"/>
              </a:rPr>
              <a:t>https://spark.apache.org/docs/latest/rdd-programming-guide.html#transformations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u="sng">
                <a:solidFill>
                  <a:schemeClr val="hlink"/>
                </a:solidFill>
                <a:hlinkClick r:id="rId4"/>
              </a:rPr>
              <a:t>https://spark.apache.org/docs/latest/rdd-programming-guide.html#actions</a:t>
            </a:r>
            <a:endParaRPr/>
          </a:p>
        </p:txBody>
      </p:sp>
      <p:sp>
        <p:nvSpPr>
          <p:cNvPr id="135" name="Google Shape;135;g166d2571a69_0_55"/>
          <p:cNvSpPr/>
          <p:nvPr/>
        </p:nvSpPr>
        <p:spPr>
          <a:xfrm>
            <a:off x="2318900" y="3572653"/>
            <a:ext cx="1036200" cy="44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filter_</a:t>
            </a:r>
            <a:r>
              <a:rPr lang="ja-JP"/>
              <a:t>DF1</a:t>
            </a:r>
            <a:endParaRPr/>
          </a:p>
        </p:txBody>
      </p:sp>
      <p:sp>
        <p:nvSpPr>
          <p:cNvPr id="136" name="Google Shape;136;g166d2571a69_0_55"/>
          <p:cNvSpPr/>
          <p:nvPr/>
        </p:nvSpPr>
        <p:spPr>
          <a:xfrm>
            <a:off x="5283550" y="3572645"/>
            <a:ext cx="1036200" cy="44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DF2</a:t>
            </a:r>
            <a:endParaRPr/>
          </a:p>
        </p:txBody>
      </p:sp>
      <p:cxnSp>
        <p:nvCxnSpPr>
          <p:cNvPr id="137" name="Google Shape;137;g166d2571a69_0_55"/>
          <p:cNvCxnSpPr>
            <a:stCxn id="133" idx="2"/>
            <a:endCxn id="135" idx="0"/>
          </p:cNvCxnSpPr>
          <p:nvPr/>
        </p:nvCxnSpPr>
        <p:spPr>
          <a:xfrm>
            <a:off x="2837000" y="2864025"/>
            <a:ext cx="0" cy="7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g166d2571a69_0_55"/>
          <p:cNvSpPr/>
          <p:nvPr/>
        </p:nvSpPr>
        <p:spPr>
          <a:xfrm>
            <a:off x="2136350" y="3030838"/>
            <a:ext cx="1401300" cy="37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filter(</a:t>
            </a:r>
            <a:r>
              <a:rPr lang="ja-JP"/>
              <a:t>変換API</a:t>
            </a:r>
            <a:r>
              <a:rPr lang="ja-JP"/>
              <a:t>)</a:t>
            </a:r>
            <a:endParaRPr/>
          </a:p>
        </p:txBody>
      </p:sp>
      <p:cxnSp>
        <p:nvCxnSpPr>
          <p:cNvPr id="139" name="Google Shape;139;g166d2571a69_0_55"/>
          <p:cNvCxnSpPr>
            <a:stCxn id="135" idx="3"/>
            <a:endCxn id="136" idx="1"/>
          </p:cNvCxnSpPr>
          <p:nvPr/>
        </p:nvCxnSpPr>
        <p:spPr>
          <a:xfrm>
            <a:off x="3355100" y="3796003"/>
            <a:ext cx="19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g166d2571a69_0_55"/>
          <p:cNvSpPr/>
          <p:nvPr/>
        </p:nvSpPr>
        <p:spPr>
          <a:xfrm>
            <a:off x="3618675" y="3608488"/>
            <a:ext cx="1401300" cy="37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join</a:t>
            </a:r>
            <a:r>
              <a:rPr lang="ja-JP"/>
              <a:t>(変換API)</a:t>
            </a:r>
            <a:endParaRPr/>
          </a:p>
        </p:txBody>
      </p:sp>
      <p:sp>
        <p:nvSpPr>
          <p:cNvPr id="141" name="Google Shape;141;g166d2571a69_0_55"/>
          <p:cNvSpPr/>
          <p:nvPr/>
        </p:nvSpPr>
        <p:spPr>
          <a:xfrm>
            <a:off x="3801200" y="4134163"/>
            <a:ext cx="1036200" cy="44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DF3</a:t>
            </a:r>
            <a:endParaRPr/>
          </a:p>
        </p:txBody>
      </p:sp>
      <p:cxnSp>
        <p:nvCxnSpPr>
          <p:cNvPr id="142" name="Google Shape;142;g166d2571a69_0_55"/>
          <p:cNvCxnSpPr>
            <a:stCxn id="140" idx="2"/>
            <a:endCxn id="141" idx="0"/>
          </p:cNvCxnSpPr>
          <p:nvPr/>
        </p:nvCxnSpPr>
        <p:spPr>
          <a:xfrm>
            <a:off x="4319325" y="3983488"/>
            <a:ext cx="0" cy="1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g166d2571a69_0_55"/>
          <p:cNvSpPr/>
          <p:nvPr/>
        </p:nvSpPr>
        <p:spPr>
          <a:xfrm>
            <a:off x="3801225" y="5345038"/>
            <a:ext cx="1036200" cy="44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group_</a:t>
            </a:r>
            <a:r>
              <a:rPr lang="ja-JP"/>
              <a:t>DF</a:t>
            </a:r>
            <a:endParaRPr/>
          </a:p>
        </p:txBody>
      </p:sp>
      <p:cxnSp>
        <p:nvCxnSpPr>
          <p:cNvPr id="144" name="Google Shape;144;g166d2571a69_0_55"/>
          <p:cNvCxnSpPr>
            <a:stCxn id="141" idx="2"/>
            <a:endCxn id="143" idx="0"/>
          </p:cNvCxnSpPr>
          <p:nvPr/>
        </p:nvCxnSpPr>
        <p:spPr>
          <a:xfrm>
            <a:off x="4319300" y="4580863"/>
            <a:ext cx="0" cy="7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g166d2571a69_0_55"/>
          <p:cNvSpPr/>
          <p:nvPr/>
        </p:nvSpPr>
        <p:spPr>
          <a:xfrm>
            <a:off x="3486800" y="4775450"/>
            <a:ext cx="1665000" cy="37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groupby</a:t>
            </a:r>
            <a:r>
              <a:rPr lang="ja-JP"/>
              <a:t>(変換API)</a:t>
            </a:r>
            <a:endParaRPr/>
          </a:p>
        </p:txBody>
      </p:sp>
      <p:sp>
        <p:nvSpPr>
          <p:cNvPr id="146" name="Google Shape;146;g166d2571a69_0_55"/>
          <p:cNvSpPr/>
          <p:nvPr/>
        </p:nvSpPr>
        <p:spPr>
          <a:xfrm>
            <a:off x="5673875" y="4845000"/>
            <a:ext cx="3197100" cy="708600"/>
          </a:xfrm>
          <a:prstGeom prst="wedgeRectCallout">
            <a:avLst>
              <a:gd fmla="val -76235" name="adj1"/>
              <a:gd fmla="val 46087" name="adj2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solidFill>
                  <a:schemeClr val="dk1"/>
                </a:solidFill>
              </a:rPr>
              <a:t>各</a:t>
            </a:r>
            <a:r>
              <a:rPr lang="ja-JP">
                <a:solidFill>
                  <a:schemeClr val="dk1"/>
                </a:solidFill>
              </a:rPr>
              <a:t>変換APIの処理を記憶したDF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solidFill>
                  <a:schemeClr val="dk1"/>
                </a:solidFill>
              </a:rPr>
              <a:t>countやshowなどをして実行される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b21338de2_0_6"/>
          <p:cNvSpPr txBox="1"/>
          <p:nvPr>
            <p:ph type="title"/>
          </p:nvPr>
        </p:nvSpPr>
        <p:spPr>
          <a:xfrm>
            <a:off x="628650" y="51516"/>
            <a:ext cx="78867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ja-JP"/>
              <a:t>pysparkの</a:t>
            </a:r>
            <a:r>
              <a:rPr lang="ja-JP"/>
              <a:t>基本操作</a:t>
            </a:r>
            <a:endParaRPr/>
          </a:p>
        </p:txBody>
      </p:sp>
      <p:sp>
        <p:nvSpPr>
          <p:cNvPr id="153" name="Google Shape;153;g16b21338de2_0_6"/>
          <p:cNvSpPr/>
          <p:nvPr/>
        </p:nvSpPr>
        <p:spPr>
          <a:xfrm>
            <a:off x="0" y="1048525"/>
            <a:ext cx="9144000" cy="43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・</a:t>
            </a:r>
            <a:r>
              <a:rPr b="1" lang="ja-JP" sz="2000">
                <a:solidFill>
                  <a:schemeClr val="dk1"/>
                </a:solidFill>
              </a:rPr>
              <a:t>読み込み/書き込み</a:t>
            </a:r>
            <a:r>
              <a:rPr lang="ja-JP" sz="2000">
                <a:solidFill>
                  <a:schemeClr val="dk1"/>
                </a:solidFill>
              </a:rPr>
              <a:t>：spark.read()、df.write()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・</a:t>
            </a:r>
            <a:r>
              <a:rPr b="1" lang="ja-JP" sz="2000">
                <a:solidFill>
                  <a:schemeClr val="dk1"/>
                </a:solidFill>
              </a:rPr>
              <a:t>表示</a:t>
            </a:r>
            <a:r>
              <a:rPr lang="ja-JP" sz="2000">
                <a:solidFill>
                  <a:schemeClr val="dk1"/>
                </a:solidFill>
              </a:rPr>
              <a:t>：df.show、df.head、df.tail…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・</a:t>
            </a:r>
            <a:r>
              <a:rPr b="1" lang="ja-JP" sz="2000">
                <a:solidFill>
                  <a:schemeClr val="dk1"/>
                </a:solidFill>
              </a:rPr>
              <a:t>カラム追加</a:t>
            </a:r>
            <a:r>
              <a:rPr b="1" baseline="30000" lang="ja-JP" sz="2000">
                <a:solidFill>
                  <a:schemeClr val="dk1"/>
                </a:solidFill>
              </a:rPr>
              <a:t>※1</a:t>
            </a:r>
            <a:r>
              <a:rPr lang="ja-JP" sz="2000">
                <a:solidFill>
                  <a:schemeClr val="dk1"/>
                </a:solidFill>
              </a:rPr>
              <a:t>：df.</a:t>
            </a:r>
            <a:r>
              <a:rPr lang="ja-JP" sz="2000">
                <a:solidFill>
                  <a:schemeClr val="dk1"/>
                </a:solidFill>
              </a:rPr>
              <a:t>withColumn(col</a:t>
            </a:r>
            <a:r>
              <a:rPr lang="ja-JP" sz="2000">
                <a:solidFill>
                  <a:schemeClr val="dk1"/>
                </a:solidFill>
              </a:rPr>
              <a:t>, val</a:t>
            </a:r>
            <a:r>
              <a:rPr lang="ja-JP" sz="200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・</a:t>
            </a:r>
            <a:r>
              <a:rPr b="1" lang="ja-JP" sz="2000">
                <a:solidFill>
                  <a:schemeClr val="dk1"/>
                </a:solidFill>
              </a:rPr>
              <a:t>結合</a:t>
            </a:r>
            <a:r>
              <a:rPr lang="ja-JP" sz="2000">
                <a:solidFill>
                  <a:schemeClr val="dk1"/>
                </a:solidFill>
              </a:rPr>
              <a:t>：df1.join(df2, col, 結合方法)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・</a:t>
            </a:r>
            <a:r>
              <a:rPr b="1" lang="ja-JP" sz="2000">
                <a:solidFill>
                  <a:schemeClr val="dk1"/>
                </a:solidFill>
              </a:rPr>
              <a:t>集約</a:t>
            </a:r>
            <a:r>
              <a:rPr lang="ja-JP" sz="2000">
                <a:solidFill>
                  <a:schemeClr val="dk1"/>
                </a:solidFill>
              </a:rPr>
              <a:t>：df.groupBy(col).agg(functions)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・</a:t>
            </a:r>
            <a:r>
              <a:rPr b="1" lang="ja-JP" sz="2000">
                <a:solidFill>
                  <a:schemeClr val="dk1"/>
                </a:solidFill>
              </a:rPr>
              <a:t>ユニーク化</a:t>
            </a:r>
            <a:r>
              <a:rPr b="1" baseline="30000" lang="ja-JP" sz="2000">
                <a:solidFill>
                  <a:schemeClr val="dk1"/>
                </a:solidFill>
              </a:rPr>
              <a:t>※2</a:t>
            </a:r>
            <a:r>
              <a:rPr lang="ja-JP" sz="2000">
                <a:solidFill>
                  <a:schemeClr val="dk1"/>
                </a:solidFill>
              </a:rPr>
              <a:t>：df.drop_duplicates()、df.distinct()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・</a:t>
            </a:r>
            <a:r>
              <a:rPr b="1" lang="ja-JP" sz="2000">
                <a:solidFill>
                  <a:schemeClr val="dk1"/>
                </a:solidFill>
              </a:rPr>
              <a:t>条件抽出</a:t>
            </a:r>
            <a:r>
              <a:rPr lang="ja-JP" sz="2000">
                <a:solidFill>
                  <a:schemeClr val="dk1"/>
                </a:solidFill>
              </a:rPr>
              <a:t>：df.filter(条件)、df.where(条件)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・</a:t>
            </a:r>
            <a:r>
              <a:rPr b="1" lang="ja-JP" sz="2000">
                <a:solidFill>
                  <a:schemeClr val="dk1"/>
                </a:solidFill>
              </a:rPr>
              <a:t>ソート（昇順、降順）</a:t>
            </a:r>
            <a:r>
              <a:rPr b="1" baseline="30000" lang="ja-JP" sz="2000">
                <a:solidFill>
                  <a:schemeClr val="dk1"/>
                </a:solidFill>
              </a:rPr>
              <a:t>※3</a:t>
            </a:r>
            <a:r>
              <a:rPr lang="ja-JP" sz="2000">
                <a:solidFill>
                  <a:schemeClr val="dk1"/>
                </a:solidFill>
              </a:rPr>
              <a:t>：df.orderBy(col.asc)、df.orderBy(col.desc)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・</a:t>
            </a:r>
            <a:r>
              <a:rPr b="1" lang="ja-JP" sz="2000">
                <a:solidFill>
                  <a:schemeClr val="dk1"/>
                </a:solidFill>
              </a:rPr>
              <a:t>値格納</a:t>
            </a:r>
            <a:r>
              <a:rPr b="1" baseline="30000" lang="ja-JP" sz="2000">
                <a:solidFill>
                  <a:schemeClr val="dk1"/>
                </a:solidFill>
              </a:rPr>
              <a:t>※4</a:t>
            </a:r>
            <a:r>
              <a:rPr lang="ja-JP" sz="2000">
                <a:solidFill>
                  <a:schemeClr val="dk1"/>
                </a:solidFill>
              </a:rPr>
              <a:t>：df.cache()、df.persist()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・</a:t>
            </a:r>
            <a:r>
              <a:rPr b="1" lang="ja-JP" sz="2000">
                <a:solidFill>
                  <a:schemeClr val="dk1"/>
                </a:solidFill>
              </a:rPr>
              <a:t>パーテンション操作</a:t>
            </a:r>
            <a:r>
              <a:rPr b="1" baseline="30000" lang="ja-JP" sz="2000">
                <a:solidFill>
                  <a:schemeClr val="dk1"/>
                </a:solidFill>
              </a:rPr>
              <a:t>※5</a:t>
            </a:r>
            <a:r>
              <a:rPr lang="ja-JP" sz="2000">
                <a:solidFill>
                  <a:schemeClr val="dk1"/>
                </a:solidFill>
              </a:rPr>
              <a:t>：df.coalesce(N)、df.repartition(N)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・</a:t>
            </a:r>
            <a:r>
              <a:rPr b="1" lang="ja-JP" sz="2000">
                <a:solidFill>
                  <a:schemeClr val="dk1"/>
                </a:solidFill>
              </a:rPr>
              <a:t>ウィンドウ</a:t>
            </a:r>
            <a:r>
              <a:rPr lang="ja-JP" sz="2000">
                <a:solidFill>
                  <a:schemeClr val="dk1"/>
                </a:solidFill>
              </a:rPr>
              <a:t>：Window.partitionBy(col).orderBy(col)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・</a:t>
            </a:r>
            <a:r>
              <a:rPr b="1" lang="ja-JP" sz="2000">
                <a:solidFill>
                  <a:schemeClr val="dk1"/>
                </a:solidFill>
              </a:rPr>
              <a:t>カラムの値を分解</a:t>
            </a:r>
            <a:r>
              <a:rPr b="1" baseline="30000" lang="ja-JP" sz="2000">
                <a:solidFill>
                  <a:schemeClr val="dk1"/>
                </a:solidFill>
              </a:rPr>
              <a:t>※6</a:t>
            </a:r>
            <a:r>
              <a:rPr lang="ja-JP" sz="2000">
                <a:solidFill>
                  <a:schemeClr val="dk1"/>
                </a:solidFill>
              </a:rPr>
              <a:t>：explode(col)、split(col, 条件).getItem(N)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・</a:t>
            </a:r>
            <a:r>
              <a:rPr b="1" lang="ja-JP" sz="2000">
                <a:solidFill>
                  <a:schemeClr val="dk1"/>
                </a:solidFill>
              </a:rPr>
              <a:t>正規表現</a:t>
            </a:r>
            <a:r>
              <a:rPr lang="ja-JP" sz="2000">
                <a:solidFill>
                  <a:schemeClr val="dk1"/>
                </a:solidFill>
              </a:rPr>
              <a:t>：like(“*”)、rlike(“*”)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・</a:t>
            </a:r>
            <a:r>
              <a:rPr b="1" lang="ja-JP" sz="2000">
                <a:solidFill>
                  <a:schemeClr val="dk1"/>
                </a:solidFill>
              </a:rPr>
              <a:t>自作関数</a:t>
            </a:r>
            <a:r>
              <a:rPr lang="ja-JP" sz="2000">
                <a:solidFill>
                  <a:schemeClr val="dk1"/>
                </a:solidFill>
              </a:rPr>
              <a:t>：udf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54" name="Google Shape;154;g16b21338de2_0_6"/>
          <p:cNvSpPr/>
          <p:nvPr/>
        </p:nvSpPr>
        <p:spPr>
          <a:xfrm>
            <a:off x="0" y="5476500"/>
            <a:ext cx="91440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solidFill>
                  <a:schemeClr val="dk1"/>
                </a:solidFill>
              </a:rPr>
              <a:t>※1 valにはcase文(when)を使って、条件ごとに値を入れることもできる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ja-JP">
                <a:solidFill>
                  <a:schemeClr val="dk1"/>
                </a:solidFill>
              </a:rPr>
              <a:t>※2 特定の条件下(最新日付など)でユニーク化したい場合は挙動に要注意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solidFill>
                  <a:schemeClr val="dk1"/>
                </a:solidFill>
              </a:rPr>
              <a:t>※3 パフォーマンス上あまり使わないほうがいい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solidFill>
                  <a:schemeClr val="dk1"/>
                </a:solidFill>
              </a:rPr>
              <a:t>※4 実行APIまでの遅延評価を1度だけにするらしい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solidFill>
                  <a:schemeClr val="dk1"/>
                </a:solidFill>
              </a:rPr>
              <a:t>※5 N=1は動作が遅くなるので、書き込みのタイミング以外では使わない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solidFill>
                  <a:schemeClr val="dk1"/>
                </a:solidFill>
              </a:rPr>
              <a:t>※6 explode：カラムのリストを縦に分解、split：カラムの文字列を条件で区切る、getItem：リストのN番目取得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6d2571a69_0_20"/>
          <p:cNvSpPr txBox="1"/>
          <p:nvPr>
            <p:ph type="title"/>
          </p:nvPr>
        </p:nvSpPr>
        <p:spPr>
          <a:xfrm>
            <a:off x="628650" y="51516"/>
            <a:ext cx="7886700" cy="92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手元で実行（サンプルコード）</a:t>
            </a:r>
            <a:endParaRPr/>
          </a:p>
        </p:txBody>
      </p:sp>
      <p:sp>
        <p:nvSpPr>
          <p:cNvPr id="161" name="Google Shape;161;g166d2571a69_0_20"/>
          <p:cNvSpPr/>
          <p:nvPr/>
        </p:nvSpPr>
        <p:spPr>
          <a:xfrm>
            <a:off x="0" y="1374125"/>
            <a:ext cx="9144000" cy="27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・Google Colabを使った処理内容を紹介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→実行環境を</a:t>
            </a:r>
            <a:r>
              <a:rPr lang="ja-JP" sz="2000">
                <a:solidFill>
                  <a:schemeClr val="dk1"/>
                </a:solidFill>
              </a:rPr>
              <a:t>PC環境に依存しないで</a:t>
            </a:r>
            <a:r>
              <a:rPr lang="ja-JP" sz="2000">
                <a:solidFill>
                  <a:schemeClr val="dk1"/>
                </a:solidFill>
              </a:rPr>
              <a:t>ノートブックのみで構築可能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・データサイエンス100本ノック（構造化データ加工編）を実装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u="sng">
                <a:solidFill>
                  <a:schemeClr val="hlink"/>
                </a:solidFill>
                <a:hlinkClick r:id="rId3"/>
              </a:rPr>
              <a:t>https://github.com/t-hashiguchi1995/100knock_pyspark/blob/main/preprocess_knock_Python_Spark.ipynb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・FUUZIN環境ではSparkの設定呪文がいろいろある（よく分かってない...）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62" name="Google Shape;162;g166d2571a69_0_20"/>
          <p:cNvSpPr txBox="1"/>
          <p:nvPr/>
        </p:nvSpPr>
        <p:spPr>
          <a:xfrm>
            <a:off x="0" y="62264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※</a:t>
            </a:r>
            <a:r>
              <a:rPr lang="ja-JP" sz="2000">
                <a:solidFill>
                  <a:schemeClr val="dk1"/>
                </a:solidFill>
              </a:rPr>
              <a:t>業務に一部利用できないコードあるかも？（</a:t>
            </a:r>
            <a:r>
              <a:rPr lang="ja-JP" sz="2000">
                <a:solidFill>
                  <a:schemeClr val="dk1"/>
                </a:solidFill>
              </a:rPr>
              <a:t>pyspark.pandasは利用不可）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f61fe8eda_0_51"/>
          <p:cNvSpPr txBox="1"/>
          <p:nvPr>
            <p:ph type="title"/>
          </p:nvPr>
        </p:nvSpPr>
        <p:spPr>
          <a:xfrm>
            <a:off x="628650" y="51516"/>
            <a:ext cx="7886700" cy="92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最後に</a:t>
            </a:r>
            <a:endParaRPr/>
          </a:p>
        </p:txBody>
      </p:sp>
      <p:sp>
        <p:nvSpPr>
          <p:cNvPr id="169" name="Google Shape;169;g16f61fe8eda_0_51"/>
          <p:cNvSpPr/>
          <p:nvPr/>
        </p:nvSpPr>
        <p:spPr>
          <a:xfrm>
            <a:off x="0" y="1374125"/>
            <a:ext cx="9144000" cy="3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ARISEが公開している技術ブログより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・Scala sparkのコードを確認→大体理解できるようになってる....はず！！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u="sng">
                <a:solidFill>
                  <a:schemeClr val="hlink"/>
                </a:solidFill>
                <a:hlinkClick r:id="rId3"/>
              </a:rPr>
              <a:t>https://www.ariseanalytics.com/activities/report/20201111/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・sparkのパラメータチューニング（EMRのチケット発行時のパラメータ）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u="sng">
                <a:solidFill>
                  <a:schemeClr val="hlink"/>
                </a:solidFill>
                <a:hlinkClick r:id="rId4"/>
              </a:rPr>
              <a:t>https://www.ariseanalytics.com/activities/report/20201030-2/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パラメータチューニングは結構重要らしい（正直よく分らん）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・</a:t>
            </a:r>
            <a:r>
              <a:rPr lang="ja-JP" sz="2000" u="sng">
                <a:solidFill>
                  <a:schemeClr val="hlink"/>
                </a:solidFill>
                <a:hlinkClick r:id="rId5"/>
              </a:rPr>
              <a:t>https://qiita.com/uryyyyyyy/items/ba2dceb709f8701715f7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</a:rPr>
              <a:t>・</a:t>
            </a:r>
            <a:r>
              <a:rPr lang="ja-JP" sz="2000" u="sng">
                <a:solidFill>
                  <a:schemeClr val="hlink"/>
                </a:solidFill>
                <a:hlinkClick r:id="rId6"/>
              </a:rPr>
              <a:t>https://qiita.com/taka_yayoi/items/8d964a4949f41e2bf6bd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6d2571a69_0_83"/>
          <p:cNvSpPr txBox="1"/>
          <p:nvPr>
            <p:ph type="title"/>
          </p:nvPr>
        </p:nvSpPr>
        <p:spPr>
          <a:xfrm>
            <a:off x="628650" y="51516"/>
            <a:ext cx="7886700" cy="92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おまけ：コーディング補助ツール</a:t>
            </a:r>
            <a:endParaRPr/>
          </a:p>
        </p:txBody>
      </p:sp>
      <p:sp>
        <p:nvSpPr>
          <p:cNvPr id="176" name="Google Shape;176;g166d2571a69_0_83"/>
          <p:cNvSpPr/>
          <p:nvPr/>
        </p:nvSpPr>
        <p:spPr>
          <a:xfrm>
            <a:off x="0" y="1374125"/>
            <a:ext cx="91440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77" name="Google Shape;177;g166d2571a69_0_83"/>
          <p:cNvSpPr txBox="1"/>
          <p:nvPr/>
        </p:nvSpPr>
        <p:spPr>
          <a:xfrm>
            <a:off x="0" y="1362813"/>
            <a:ext cx="9144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>
                <a:solidFill>
                  <a:schemeClr val="dk1"/>
                </a:solidFill>
              </a:rPr>
              <a:t>AI Programmer：日本語⇔コードの相互変換をしてくれる</a:t>
            </a:r>
            <a:r>
              <a:rPr b="1" lang="ja-JP" sz="2200">
                <a:solidFill>
                  <a:srgbClr val="FF0000"/>
                </a:solidFill>
              </a:rPr>
              <a:t>補助ツール</a:t>
            </a:r>
            <a:endParaRPr b="1"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</a:rPr>
              <a:t>┗Github Copilotの日本語版みたいな使い方ができる（β版で無料）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</a:rPr>
              <a:t>┗pysparkで○○を処理したい！の大枠は書いてくれる（微修正必要）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78" name="Google Shape;178;g166d2571a69_0_83"/>
          <p:cNvPicPr preferRelativeResize="0"/>
          <p:nvPr/>
        </p:nvPicPr>
        <p:blipFill rotWithShape="1">
          <a:blip r:embed="rId3">
            <a:alphaModFix/>
          </a:blip>
          <a:srcRect b="26468" l="0" r="0" t="28820"/>
          <a:stretch/>
        </p:blipFill>
        <p:spPr>
          <a:xfrm>
            <a:off x="0" y="2923900"/>
            <a:ext cx="5096175" cy="12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166d2571a69_0_83"/>
          <p:cNvPicPr preferRelativeResize="0"/>
          <p:nvPr/>
        </p:nvPicPr>
        <p:blipFill rotWithShape="1">
          <a:blip r:embed="rId4">
            <a:alphaModFix/>
          </a:blip>
          <a:srcRect b="20082" l="0" r="0" t="23186"/>
          <a:stretch/>
        </p:blipFill>
        <p:spPr>
          <a:xfrm>
            <a:off x="4967913" y="2515887"/>
            <a:ext cx="4108329" cy="16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166d2571a69_0_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700" y="4736475"/>
            <a:ext cx="3681100" cy="197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66d2571a69_0_83"/>
          <p:cNvSpPr/>
          <p:nvPr/>
        </p:nvSpPr>
        <p:spPr>
          <a:xfrm>
            <a:off x="1766438" y="4190775"/>
            <a:ext cx="15633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500">
                <a:solidFill>
                  <a:schemeClr val="dk1"/>
                </a:solidFill>
              </a:rPr>
              <a:t>日本語→コード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66d2571a69_0_83"/>
          <p:cNvSpPr/>
          <p:nvPr/>
        </p:nvSpPr>
        <p:spPr>
          <a:xfrm>
            <a:off x="6240427" y="4190775"/>
            <a:ext cx="15633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500">
                <a:solidFill>
                  <a:schemeClr val="dk1"/>
                </a:solidFill>
              </a:rPr>
              <a:t>コード→</a:t>
            </a:r>
            <a:r>
              <a:rPr lang="ja-JP" sz="1500">
                <a:solidFill>
                  <a:schemeClr val="dk1"/>
                </a:solidFill>
              </a:rPr>
              <a:t>日本語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66d2571a69_0_83"/>
          <p:cNvSpPr/>
          <p:nvPr/>
        </p:nvSpPr>
        <p:spPr>
          <a:xfrm>
            <a:off x="4448898" y="5450612"/>
            <a:ext cx="15633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500">
                <a:solidFill>
                  <a:schemeClr val="dk1"/>
                </a:solidFill>
              </a:rPr>
              <a:t>日本語→コードの対応言語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/>
          <p:nvPr>
            <p:ph type="title"/>
          </p:nvPr>
        </p:nvSpPr>
        <p:spPr>
          <a:xfrm>
            <a:off x="628650" y="51516"/>
            <a:ext cx="7886700" cy="927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ja-JP"/>
              <a:t>今回参考にしたURL一覧</a:t>
            </a:r>
            <a:endParaRPr/>
          </a:p>
        </p:txBody>
      </p:sp>
      <p:sp>
        <p:nvSpPr>
          <p:cNvPr id="189" name="Google Shape;189;p6"/>
          <p:cNvSpPr txBox="1"/>
          <p:nvPr/>
        </p:nvSpPr>
        <p:spPr>
          <a:xfrm>
            <a:off x="0" y="978800"/>
            <a:ext cx="8269200" cy="5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・</a:t>
            </a:r>
            <a:r>
              <a:rPr lang="ja-JP"/>
              <a:t>公式ドキュメント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u="sng">
                <a:solidFill>
                  <a:schemeClr val="hlink"/>
                </a:solidFill>
                <a:hlinkClick r:id="rId3"/>
              </a:rPr>
              <a:t>https://spark.apache.org/docs/3.2.0/api/python/reference/index.html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u="sng">
                <a:solidFill>
                  <a:schemeClr val="hlink"/>
                </a:solidFill>
                <a:hlinkClick r:id="rId4"/>
              </a:rPr>
              <a:t>https://spark.apache.org/docs/3.2.0/api/python/reference/pyspark.sql.html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・変換API、実行API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u="sng">
                <a:solidFill>
                  <a:schemeClr val="hlink"/>
                </a:solidFill>
                <a:hlinkClick r:id="rId5"/>
              </a:rPr>
              <a:t>https://spark.apache.org/docs/latest/rdd-programming-guide.html#transformations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u="sng">
                <a:solidFill>
                  <a:schemeClr val="hlink"/>
                </a:solidFill>
                <a:hlinkClick r:id="rId6"/>
              </a:rPr>
              <a:t>https://spark.apache.org/docs/latest/rdd-programming-guide.html#actions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・Sparkで参考になりそうな記事たち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u="sng">
                <a:solidFill>
                  <a:schemeClr val="hlink"/>
                </a:solidFill>
                <a:hlinkClick r:id="rId7"/>
              </a:rPr>
              <a:t>https://qiita.com/miyamotok0105/items/bf3638607ef6cb95f01b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u="sng">
                <a:solidFill>
                  <a:schemeClr val="hlink"/>
                </a:solidFill>
                <a:hlinkClick r:id="rId8"/>
              </a:rPr>
              <a:t>https://qiita.com/uryyyyyyy/items/ba2dceb709f8701715f7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u="sng">
                <a:solidFill>
                  <a:schemeClr val="hlink"/>
                </a:solidFill>
                <a:hlinkClick r:id="rId9"/>
              </a:rPr>
              <a:t>https://toeming.hatenablog.com/entry/2021/04/04/Spark_LazyEval_and_Persist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u="sng">
                <a:solidFill>
                  <a:schemeClr val="hlink"/>
                </a:solidFill>
                <a:hlinkClick r:id="rId10"/>
              </a:rPr>
              <a:t>https://www.databricks.com/jp/glossary/spark-api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・サンプルコード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u="sng">
                <a:solidFill>
                  <a:schemeClr val="hlink"/>
                </a:solidFill>
                <a:hlinkClick r:id="rId11"/>
              </a:rPr>
              <a:t>https://qiita.com/tchih11/items/90f4b87de65464fe2881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u="sng">
                <a:solidFill>
                  <a:schemeClr val="hlink"/>
                </a:solidFill>
                <a:hlinkClick r:id="rId12"/>
              </a:rPr>
              <a:t>https://qiita.com/taka4sato/items/4ab2cf9e941599f1c0ca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・Colabでpyspark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u="sng">
                <a:solidFill>
                  <a:schemeClr val="hlink"/>
                </a:solidFill>
                <a:hlinkClick r:id="rId13"/>
              </a:rPr>
              <a:t>https://techblog.gmo-ap.jp/2021/06/07/colab_pyspark/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・データサイエンス100本ノック（構造化データ加工編）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u="sng">
                <a:solidFill>
                  <a:schemeClr val="hlink"/>
                </a:solidFill>
                <a:hlinkClick r:id="rId14"/>
              </a:rPr>
              <a:t>https://github.com/The-Japan-DataScientist-Society/100knocks-preprocess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・AI Programmer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u="sng">
                <a:solidFill>
                  <a:schemeClr val="hlink"/>
                </a:solidFill>
                <a:hlinkClick r:id="rId15"/>
              </a:rPr>
              <a:t>https://aiprogrammer.hashlab.jp/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2019-11-12T06:43:57Z</dcterms:created>
  <dc:creator>Windows User</dc:creator>
</cp:coreProperties>
</file>