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74320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0F7"/>
    <a:srgbClr val="CCFFFF"/>
    <a:srgbClr val="99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2364"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83826"/>
            <a:ext cx="23317200" cy="1464394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22092500"/>
            <a:ext cx="20574000" cy="10155340"/>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D33255-55C9-4EF2-80A3-80C50BC7C660}"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164043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33255-55C9-4EF2-80A3-80C50BC7C660}"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228261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239433"/>
            <a:ext cx="5915025"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2239433"/>
            <a:ext cx="17402175"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33255-55C9-4EF2-80A3-80C50BC7C660}"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40172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33255-55C9-4EF2-80A3-80C50BC7C660}"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296345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486402"/>
            <a:ext cx="23660100" cy="1749678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8148716"/>
            <a:ext cx="23660100" cy="920114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33255-55C9-4EF2-80A3-80C50BC7C660}"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38131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11197167"/>
            <a:ext cx="1165860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11197167"/>
            <a:ext cx="1165860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D33255-55C9-4EF2-80A3-80C50BC7C660}"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169859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239442"/>
            <a:ext cx="2366010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10311133"/>
            <a:ext cx="11605020" cy="505332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5364460"/>
            <a:ext cx="11605020"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10311133"/>
            <a:ext cx="11662173" cy="505332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5364460"/>
            <a:ext cx="11662173"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D33255-55C9-4EF2-80A3-80C50BC7C660}"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416620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D33255-55C9-4EF2-80A3-80C50BC7C660}"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206854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33255-55C9-4EF2-80A3-80C50BC7C660}"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304678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804160"/>
            <a:ext cx="8847534" cy="981456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6056216"/>
            <a:ext cx="13887450" cy="298915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2618720"/>
            <a:ext cx="8847534" cy="23377740"/>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B2D33255-55C9-4EF2-80A3-80C50BC7C660}"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99268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804160"/>
            <a:ext cx="8847534" cy="981456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6056216"/>
            <a:ext cx="13887450" cy="298915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2618720"/>
            <a:ext cx="8847534" cy="23377740"/>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B2D33255-55C9-4EF2-80A3-80C50BC7C660}"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3BA22-DB96-46DD-B6CE-D642A03A58FA}" type="slidenum">
              <a:rPr lang="en-US" smtClean="0"/>
              <a:t>‹#›</a:t>
            </a:fld>
            <a:endParaRPr lang="en-US"/>
          </a:p>
        </p:txBody>
      </p:sp>
    </p:spTree>
    <p:extLst>
      <p:ext uri="{BB962C8B-B14F-4D97-AF65-F5344CB8AC3E}">
        <p14:creationId xmlns:p14="http://schemas.microsoft.com/office/powerpoint/2010/main" val="229535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239442"/>
            <a:ext cx="2366010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11197167"/>
            <a:ext cx="2366010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8985623"/>
            <a:ext cx="6172200" cy="2239433"/>
          </a:xfrm>
          <a:prstGeom prst="rect">
            <a:avLst/>
          </a:prstGeom>
        </p:spPr>
        <p:txBody>
          <a:bodyPr vert="horz" lIns="91440" tIns="45720" rIns="91440" bIns="45720" rtlCol="0" anchor="ctr"/>
          <a:lstStyle>
            <a:lvl1pPr algn="l">
              <a:defRPr sz="3600">
                <a:solidFill>
                  <a:schemeClr val="tx1">
                    <a:tint val="75000"/>
                  </a:schemeClr>
                </a:solidFill>
              </a:defRPr>
            </a:lvl1pPr>
          </a:lstStyle>
          <a:p>
            <a:fld id="{B2D33255-55C9-4EF2-80A3-80C50BC7C660}" type="datetimeFigureOut">
              <a:rPr lang="en-US" smtClean="0"/>
              <a:t>4/19/2020</a:t>
            </a:fld>
            <a:endParaRPr lang="en-US"/>
          </a:p>
        </p:txBody>
      </p:sp>
      <p:sp>
        <p:nvSpPr>
          <p:cNvPr id="5" name="Footer Placeholder 4"/>
          <p:cNvSpPr>
            <a:spLocks noGrp="1"/>
          </p:cNvSpPr>
          <p:nvPr>
            <p:ph type="ftr" sz="quarter" idx="3"/>
          </p:nvPr>
        </p:nvSpPr>
        <p:spPr>
          <a:xfrm>
            <a:off x="9086850" y="38985623"/>
            <a:ext cx="9258300" cy="22394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8985623"/>
            <a:ext cx="6172200" cy="2239433"/>
          </a:xfrm>
          <a:prstGeom prst="rect">
            <a:avLst/>
          </a:prstGeom>
        </p:spPr>
        <p:txBody>
          <a:bodyPr vert="horz" lIns="91440" tIns="45720" rIns="91440" bIns="45720" rtlCol="0" anchor="ctr"/>
          <a:lstStyle>
            <a:lvl1pPr algn="r">
              <a:defRPr sz="3600">
                <a:solidFill>
                  <a:schemeClr val="tx1">
                    <a:tint val="75000"/>
                  </a:schemeClr>
                </a:solidFill>
              </a:defRPr>
            </a:lvl1pPr>
          </a:lstStyle>
          <a:p>
            <a:fld id="{7823BA22-DB96-46DD-B6CE-D642A03A58FA}" type="slidenum">
              <a:rPr lang="en-US" smtClean="0"/>
              <a:t>‹#›</a:t>
            </a:fld>
            <a:endParaRPr lang="en-US"/>
          </a:p>
        </p:txBody>
      </p:sp>
    </p:spTree>
    <p:extLst>
      <p:ext uri="{BB962C8B-B14F-4D97-AF65-F5344CB8AC3E}">
        <p14:creationId xmlns:p14="http://schemas.microsoft.com/office/powerpoint/2010/main" val="11365741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youtube.com/watch?v=REtQwwRoxu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E58655-2965-4FC1-ABE4-A74B1A57C83C}"/>
              </a:ext>
            </a:extLst>
          </p:cNvPr>
          <p:cNvSpPr/>
          <p:nvPr/>
        </p:nvSpPr>
        <p:spPr>
          <a:xfrm>
            <a:off x="0" y="0"/>
            <a:ext cx="27432000" cy="33310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DBD214-89FC-410F-9C61-CE814CD7261C}"/>
              </a:ext>
            </a:extLst>
          </p:cNvPr>
          <p:cNvSpPr/>
          <p:nvPr/>
        </p:nvSpPr>
        <p:spPr>
          <a:xfrm>
            <a:off x="3227915" y="630704"/>
            <a:ext cx="21150342" cy="1938992"/>
          </a:xfrm>
          <a:prstGeom prst="rect">
            <a:avLst/>
          </a:prstGeom>
        </p:spPr>
        <p:txBody>
          <a:bodyPr wrap="none">
            <a:spAutoFit/>
          </a:bodyPr>
          <a:lstStyle/>
          <a:p>
            <a:pPr>
              <a:spcBef>
                <a:spcPts val="1800"/>
              </a:spcBef>
              <a:spcAft>
                <a:spcPts val="600"/>
              </a:spcAft>
            </a:pPr>
            <a:r>
              <a:rPr lang="en-US" sz="12000" b="1" dirty="0">
                <a:solidFill>
                  <a:schemeClr val="bg1"/>
                </a:solidFill>
                <a:latin typeface="Glacial Indifference" pitchFamily="50" charset="0"/>
              </a:rPr>
              <a:t>What can we do to stay safe?</a:t>
            </a:r>
          </a:p>
        </p:txBody>
      </p:sp>
      <p:sp>
        <p:nvSpPr>
          <p:cNvPr id="8" name="Rectangle 7">
            <a:extLst>
              <a:ext uri="{FF2B5EF4-FFF2-40B4-BE49-F238E27FC236}">
                <a16:creationId xmlns:a16="http://schemas.microsoft.com/office/drawing/2014/main" id="{07E10175-C9F0-4A6B-B2A5-61BFD37BC6D1}"/>
              </a:ext>
            </a:extLst>
          </p:cNvPr>
          <p:cNvSpPr/>
          <p:nvPr/>
        </p:nvSpPr>
        <p:spPr>
          <a:xfrm>
            <a:off x="0" y="3331029"/>
            <a:ext cx="27432000" cy="9078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A76317-4DF9-41F0-B5B1-961523DD64D9}"/>
              </a:ext>
            </a:extLst>
          </p:cNvPr>
          <p:cNvSpPr/>
          <p:nvPr/>
        </p:nvSpPr>
        <p:spPr>
          <a:xfrm flipV="1">
            <a:off x="21772" y="12078255"/>
            <a:ext cx="27432000" cy="33146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86E85A-48F9-48EA-803D-B178B668CBCC}"/>
              </a:ext>
            </a:extLst>
          </p:cNvPr>
          <p:cNvSpPr/>
          <p:nvPr/>
        </p:nvSpPr>
        <p:spPr>
          <a:xfrm>
            <a:off x="21772" y="21488399"/>
            <a:ext cx="27432000" cy="9078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2A1568-ADF3-4C74-95DD-8BA073D45446}"/>
              </a:ext>
            </a:extLst>
          </p:cNvPr>
          <p:cNvSpPr/>
          <p:nvPr/>
        </p:nvSpPr>
        <p:spPr>
          <a:xfrm>
            <a:off x="21772" y="39090599"/>
            <a:ext cx="27432000" cy="9078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18A1BF-4C42-4FD7-B41F-67F13E16F9CD}"/>
              </a:ext>
            </a:extLst>
          </p:cNvPr>
          <p:cNvSpPr/>
          <p:nvPr/>
        </p:nvSpPr>
        <p:spPr>
          <a:xfrm>
            <a:off x="9122228" y="4015470"/>
            <a:ext cx="17591315" cy="7709803"/>
          </a:xfrm>
          <a:prstGeom prst="rect">
            <a:avLst/>
          </a:prstGeom>
        </p:spPr>
        <p:txBody>
          <a:bodyPr wrap="square">
            <a:spAutoFit/>
          </a:bodyPr>
          <a:lstStyle/>
          <a:p>
            <a:pPr marL="1613642" lvl="1" fontAlgn="base"/>
            <a:r>
              <a:rPr lang="en-US" sz="5500" b="1" dirty="0">
                <a:solidFill>
                  <a:srgbClr val="000000"/>
                </a:solidFill>
                <a:latin typeface="Glacial Indifference" pitchFamily="50" charset="0"/>
              </a:rPr>
              <a:t>What: </a:t>
            </a:r>
            <a:r>
              <a:rPr lang="en-US" sz="5500" dirty="0">
                <a:solidFill>
                  <a:srgbClr val="000000"/>
                </a:solidFill>
                <a:latin typeface="Glacial Indifference" pitchFamily="50" charset="0"/>
              </a:rPr>
              <a:t>Wash your hands often (especially before you eat and after you use the bathroom) with soap and water for at least 20 seconds. To time yourself, you can sing the Happy Birthday song twice!</a:t>
            </a:r>
          </a:p>
          <a:p>
            <a:pPr marL="1613642" lvl="1" fontAlgn="base"/>
            <a:endParaRPr lang="en-US" sz="5500" dirty="0">
              <a:solidFill>
                <a:srgbClr val="000000"/>
              </a:solidFill>
              <a:latin typeface="Glacial Indifference" pitchFamily="50" charset="0"/>
            </a:endParaRPr>
          </a:p>
          <a:p>
            <a:pPr marL="1613642" lvl="1" fontAlgn="base"/>
            <a:r>
              <a:rPr lang="en-US" sz="5500" b="1" dirty="0">
                <a:solidFill>
                  <a:srgbClr val="000000"/>
                </a:solidFill>
                <a:latin typeface="Glacial Indifference" pitchFamily="50" charset="0"/>
              </a:rPr>
              <a:t>Why: </a:t>
            </a:r>
            <a:r>
              <a:rPr lang="en-US" sz="5500" dirty="0">
                <a:solidFill>
                  <a:srgbClr val="000000"/>
                </a:solidFill>
                <a:latin typeface="Glacial Indifference" pitchFamily="50" charset="0"/>
              </a:rPr>
              <a:t>Washing your hands with soap removes germs (including viruses) from your hands and prevents them from spreading when you touch other people or surfaces.</a:t>
            </a:r>
          </a:p>
        </p:txBody>
      </p:sp>
      <p:sp>
        <p:nvSpPr>
          <p:cNvPr id="16" name="Rectangle 15">
            <a:extLst>
              <a:ext uri="{FF2B5EF4-FFF2-40B4-BE49-F238E27FC236}">
                <a16:creationId xmlns:a16="http://schemas.microsoft.com/office/drawing/2014/main" id="{2A3676B6-6C35-4B34-B6B4-E1A84CED2DE3}"/>
              </a:ext>
            </a:extLst>
          </p:cNvPr>
          <p:cNvSpPr/>
          <p:nvPr/>
        </p:nvSpPr>
        <p:spPr>
          <a:xfrm>
            <a:off x="718457" y="3854900"/>
            <a:ext cx="8837676" cy="1169551"/>
          </a:xfrm>
          <a:prstGeom prst="rect">
            <a:avLst/>
          </a:prstGeom>
        </p:spPr>
        <p:txBody>
          <a:bodyPr wrap="none">
            <a:spAutoFit/>
          </a:bodyPr>
          <a:lstStyle/>
          <a:p>
            <a:pPr fontAlgn="base"/>
            <a:r>
              <a:rPr lang="en-US" sz="7000" b="1" dirty="0">
                <a:solidFill>
                  <a:srgbClr val="000000"/>
                </a:solidFill>
                <a:latin typeface="Glacial Indifference" pitchFamily="50" charset="0"/>
              </a:rPr>
              <a:t>WASH YOUR HANDS</a:t>
            </a:r>
          </a:p>
        </p:txBody>
      </p:sp>
      <p:pic>
        <p:nvPicPr>
          <p:cNvPr id="18" name="Picture 17" descr="A picture containing lamp, helmet&#10;&#10;Description automatically generated">
            <a:extLst>
              <a:ext uri="{FF2B5EF4-FFF2-40B4-BE49-F238E27FC236}">
                <a16:creationId xmlns:a16="http://schemas.microsoft.com/office/drawing/2014/main" id="{A428DAB7-2BC3-47EA-A9C8-FEE216957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272" y="5019702"/>
            <a:ext cx="6367499" cy="6600333"/>
          </a:xfrm>
          <a:prstGeom prst="rect">
            <a:avLst/>
          </a:prstGeom>
        </p:spPr>
      </p:pic>
      <p:sp>
        <p:nvSpPr>
          <p:cNvPr id="19" name="Rectangle 18">
            <a:extLst>
              <a:ext uri="{FF2B5EF4-FFF2-40B4-BE49-F238E27FC236}">
                <a16:creationId xmlns:a16="http://schemas.microsoft.com/office/drawing/2014/main" id="{86A17F95-D745-40D9-8BDA-49E683D3EA5B}"/>
              </a:ext>
            </a:extLst>
          </p:cNvPr>
          <p:cNvSpPr/>
          <p:nvPr/>
        </p:nvSpPr>
        <p:spPr>
          <a:xfrm>
            <a:off x="-21772" y="13008027"/>
            <a:ext cx="13716000" cy="6017032"/>
          </a:xfrm>
          <a:prstGeom prst="rect">
            <a:avLst/>
          </a:prstGeom>
        </p:spPr>
        <p:txBody>
          <a:bodyPr>
            <a:spAutoFit/>
          </a:bodyPr>
          <a:lstStyle/>
          <a:p>
            <a:pPr marL="1613642" lvl="1" fontAlgn="base"/>
            <a:endParaRPr lang="en-US" sz="5500" dirty="0">
              <a:solidFill>
                <a:srgbClr val="000000"/>
              </a:solidFill>
              <a:latin typeface="Glacial Indifference" pitchFamily="50" charset="0"/>
            </a:endParaRPr>
          </a:p>
          <a:p>
            <a:pPr marL="1613642" lvl="1" fontAlgn="base"/>
            <a:r>
              <a:rPr lang="en-US" sz="5500" b="1" dirty="0">
                <a:solidFill>
                  <a:srgbClr val="000000"/>
                </a:solidFill>
                <a:latin typeface="Glacial Indifference" pitchFamily="50" charset="0"/>
              </a:rPr>
              <a:t>What: </a:t>
            </a:r>
            <a:r>
              <a:rPr lang="en-US" sz="5500" u="sng" dirty="0">
                <a:solidFill>
                  <a:srgbClr val="000000"/>
                </a:solidFill>
                <a:latin typeface="Glacial Indifference" pitchFamily="50" charset="0"/>
              </a:rPr>
              <a:t>Don’t</a:t>
            </a:r>
            <a:r>
              <a:rPr lang="en-US" sz="5500" dirty="0">
                <a:solidFill>
                  <a:srgbClr val="000000"/>
                </a:solidFill>
                <a:latin typeface="Glacial Indifference" pitchFamily="50" charset="0"/>
              </a:rPr>
              <a:t> pick your nose, touch your mouth/ears, or rub your eyes. </a:t>
            </a:r>
          </a:p>
          <a:p>
            <a:pPr marL="1613642" lvl="1" fontAlgn="base"/>
            <a:endParaRPr lang="en-US" sz="5500" dirty="0">
              <a:solidFill>
                <a:srgbClr val="000000"/>
              </a:solidFill>
              <a:latin typeface="Glacial Indifference" pitchFamily="50" charset="0"/>
            </a:endParaRPr>
          </a:p>
          <a:p>
            <a:pPr marL="1613642" lvl="1" fontAlgn="base"/>
            <a:r>
              <a:rPr lang="en-US" sz="5500" b="1" dirty="0">
                <a:solidFill>
                  <a:srgbClr val="000000"/>
                </a:solidFill>
                <a:latin typeface="Glacial Indifference" pitchFamily="50" charset="0"/>
              </a:rPr>
              <a:t>Why: </a:t>
            </a:r>
            <a:r>
              <a:rPr lang="en-US" sz="5500" dirty="0">
                <a:solidFill>
                  <a:srgbClr val="000000"/>
                </a:solidFill>
                <a:latin typeface="Glacial Indifference" pitchFamily="50" charset="0"/>
              </a:rPr>
              <a:t>These are places where germs (including viruses) can enter our bodies. </a:t>
            </a:r>
          </a:p>
        </p:txBody>
      </p:sp>
      <p:sp>
        <p:nvSpPr>
          <p:cNvPr id="20" name="Rectangle 19">
            <a:extLst>
              <a:ext uri="{FF2B5EF4-FFF2-40B4-BE49-F238E27FC236}">
                <a16:creationId xmlns:a16="http://schemas.microsoft.com/office/drawing/2014/main" id="{154CC752-F5CB-4489-8001-B18B67CA08DE}"/>
              </a:ext>
            </a:extLst>
          </p:cNvPr>
          <p:cNvSpPr/>
          <p:nvPr/>
        </p:nvSpPr>
        <p:spPr>
          <a:xfrm>
            <a:off x="14212322" y="13002783"/>
            <a:ext cx="12723356" cy="1169551"/>
          </a:xfrm>
          <a:prstGeom prst="rect">
            <a:avLst/>
          </a:prstGeom>
        </p:spPr>
        <p:txBody>
          <a:bodyPr wrap="none">
            <a:spAutoFit/>
          </a:bodyPr>
          <a:lstStyle/>
          <a:p>
            <a:pPr algn="ctr" fontAlgn="base"/>
            <a:r>
              <a:rPr lang="en-US" sz="7000" b="1" dirty="0">
                <a:solidFill>
                  <a:srgbClr val="000000"/>
                </a:solidFill>
                <a:latin typeface="Glacial Indifference" pitchFamily="50" charset="0"/>
              </a:rPr>
              <a:t>AVOID TOUCHING YOUR FACE</a:t>
            </a:r>
          </a:p>
        </p:txBody>
      </p:sp>
      <p:pic>
        <p:nvPicPr>
          <p:cNvPr id="22" name="Picture 21" descr="A picture containing food&#10;&#10;Description automatically generated">
            <a:extLst>
              <a:ext uri="{FF2B5EF4-FFF2-40B4-BE49-F238E27FC236}">
                <a16:creationId xmlns:a16="http://schemas.microsoft.com/office/drawing/2014/main" id="{5965E122-9DFF-48F8-8F46-E6EA06603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8471" y="14525315"/>
            <a:ext cx="8387021" cy="5781453"/>
          </a:xfrm>
          <a:prstGeom prst="rect">
            <a:avLst/>
          </a:prstGeom>
        </p:spPr>
      </p:pic>
      <p:sp>
        <p:nvSpPr>
          <p:cNvPr id="23" name="Rectangle 22">
            <a:extLst>
              <a:ext uri="{FF2B5EF4-FFF2-40B4-BE49-F238E27FC236}">
                <a16:creationId xmlns:a16="http://schemas.microsoft.com/office/drawing/2014/main" id="{D40D5F54-15C4-4151-97D8-47ED59CF44F0}"/>
              </a:ext>
            </a:extLst>
          </p:cNvPr>
          <p:cNvSpPr/>
          <p:nvPr/>
        </p:nvSpPr>
        <p:spPr>
          <a:xfrm>
            <a:off x="8066314" y="21224432"/>
            <a:ext cx="18647229" cy="6863417"/>
          </a:xfrm>
          <a:prstGeom prst="rect">
            <a:avLst/>
          </a:prstGeom>
        </p:spPr>
        <p:txBody>
          <a:bodyPr wrap="square">
            <a:spAutoFit/>
          </a:bodyPr>
          <a:lstStyle/>
          <a:p>
            <a:pPr marL="1613642" lvl="1" fontAlgn="base"/>
            <a:r>
              <a:rPr lang="en-US" sz="5500" b="1" dirty="0">
                <a:solidFill>
                  <a:srgbClr val="000000"/>
                </a:solidFill>
                <a:latin typeface="Glacial Indifference" pitchFamily="50" charset="0"/>
              </a:rPr>
              <a:t>What: </a:t>
            </a:r>
            <a:r>
              <a:rPr lang="en-US" sz="5500" dirty="0">
                <a:solidFill>
                  <a:srgbClr val="000000"/>
                </a:solidFill>
                <a:latin typeface="Glacial Indifference" pitchFamily="50" charset="0"/>
              </a:rPr>
              <a:t>You and your family can </a:t>
            </a:r>
            <a:r>
              <a:rPr lang="en-US" sz="5500" u="sng" dirty="0">
                <a:solidFill>
                  <a:srgbClr val="1155CC"/>
                </a:solidFill>
                <a:latin typeface="Glacial Indifference" pitchFamily="50" charset="0"/>
                <a:hlinkClick r:id="rId4"/>
              </a:rPr>
              <a:t>make cloth masks</a:t>
            </a:r>
            <a:r>
              <a:rPr lang="en-US" sz="5500" dirty="0">
                <a:solidFill>
                  <a:srgbClr val="000000"/>
                </a:solidFill>
                <a:latin typeface="Glacial Indifference" pitchFamily="50" charset="0"/>
              </a:rPr>
              <a:t> (using a t-shirt, bandana, or other fabric) that cover your nose and mouth. No sewing machine required!</a:t>
            </a:r>
          </a:p>
          <a:p>
            <a:pPr marL="1613642" lvl="1" fontAlgn="base"/>
            <a:endParaRPr lang="en-US" sz="5500" dirty="0">
              <a:solidFill>
                <a:srgbClr val="000000"/>
              </a:solidFill>
              <a:latin typeface="Glacial Indifference" pitchFamily="50" charset="0"/>
            </a:endParaRPr>
          </a:p>
          <a:p>
            <a:pPr marL="1613642" lvl="1" fontAlgn="base"/>
            <a:r>
              <a:rPr lang="en-US" sz="5500" b="1" dirty="0">
                <a:solidFill>
                  <a:srgbClr val="000000"/>
                </a:solidFill>
                <a:latin typeface="Glacial Indifference" pitchFamily="50" charset="0"/>
              </a:rPr>
              <a:t>Why: </a:t>
            </a:r>
            <a:r>
              <a:rPr lang="en-US" sz="5500" dirty="0">
                <a:solidFill>
                  <a:srgbClr val="000000"/>
                </a:solidFill>
                <a:latin typeface="Glacial Indifference" pitchFamily="50" charset="0"/>
              </a:rPr>
              <a:t>Coronavirus spreads through tiny droplets of fluid from your lungs when you talk, cough, or sneeze. Masks provide a physical barrier between you and others that helps stop the virus from spreading.</a:t>
            </a:r>
          </a:p>
        </p:txBody>
      </p:sp>
      <p:sp>
        <p:nvSpPr>
          <p:cNvPr id="24" name="Rectangle 23">
            <a:extLst>
              <a:ext uri="{FF2B5EF4-FFF2-40B4-BE49-F238E27FC236}">
                <a16:creationId xmlns:a16="http://schemas.microsoft.com/office/drawing/2014/main" id="{F1C496A3-93DD-4141-90FC-85DD7042A1F8}"/>
              </a:ext>
            </a:extLst>
          </p:cNvPr>
          <p:cNvSpPr/>
          <p:nvPr/>
        </p:nvSpPr>
        <p:spPr>
          <a:xfrm>
            <a:off x="1272939" y="20715112"/>
            <a:ext cx="6205545" cy="1169551"/>
          </a:xfrm>
          <a:prstGeom prst="rect">
            <a:avLst/>
          </a:prstGeom>
        </p:spPr>
        <p:txBody>
          <a:bodyPr wrap="none">
            <a:spAutoFit/>
          </a:bodyPr>
          <a:lstStyle/>
          <a:p>
            <a:pPr fontAlgn="base"/>
            <a:r>
              <a:rPr lang="en-US" sz="7000" b="1" dirty="0">
                <a:solidFill>
                  <a:srgbClr val="000000"/>
                </a:solidFill>
                <a:latin typeface="Glacial Indifference" pitchFamily="50" charset="0"/>
              </a:rPr>
              <a:t>WEAR A MASK</a:t>
            </a:r>
          </a:p>
        </p:txBody>
      </p:sp>
      <p:pic>
        <p:nvPicPr>
          <p:cNvPr id="26" name="Picture 25" descr="A picture containing helmet, drawing&#10;&#10;Description automatically generated">
            <a:extLst>
              <a:ext uri="{FF2B5EF4-FFF2-40B4-BE49-F238E27FC236}">
                <a16:creationId xmlns:a16="http://schemas.microsoft.com/office/drawing/2014/main" id="{19B7EAB7-F79A-45C7-BB4A-4039F3336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69" y="22329163"/>
            <a:ext cx="8111703" cy="6001484"/>
          </a:xfrm>
          <a:prstGeom prst="rect">
            <a:avLst/>
          </a:prstGeom>
        </p:spPr>
      </p:pic>
      <p:sp>
        <p:nvSpPr>
          <p:cNvPr id="27" name="Rectangle 26">
            <a:extLst>
              <a:ext uri="{FF2B5EF4-FFF2-40B4-BE49-F238E27FC236}">
                <a16:creationId xmlns:a16="http://schemas.microsoft.com/office/drawing/2014/main" id="{7C2E79C7-9EA3-4B72-9001-A53E82F91469}"/>
              </a:ext>
            </a:extLst>
          </p:cNvPr>
          <p:cNvSpPr/>
          <p:nvPr/>
        </p:nvSpPr>
        <p:spPr>
          <a:xfrm flipV="1">
            <a:off x="-21772" y="20135664"/>
            <a:ext cx="27432000" cy="33146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3EED1A-1097-4019-9BC6-885E1524A57F}"/>
              </a:ext>
            </a:extLst>
          </p:cNvPr>
          <p:cNvSpPr/>
          <p:nvPr/>
        </p:nvSpPr>
        <p:spPr>
          <a:xfrm flipV="1">
            <a:off x="0" y="29048619"/>
            <a:ext cx="27432000" cy="33146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F9FF43-8972-42A3-9112-D577489F030C}"/>
              </a:ext>
            </a:extLst>
          </p:cNvPr>
          <p:cNvSpPr/>
          <p:nvPr/>
        </p:nvSpPr>
        <p:spPr>
          <a:xfrm>
            <a:off x="-707573" y="29957245"/>
            <a:ext cx="16056430" cy="9402574"/>
          </a:xfrm>
          <a:prstGeom prst="rect">
            <a:avLst/>
          </a:prstGeom>
        </p:spPr>
        <p:txBody>
          <a:bodyPr wrap="square">
            <a:spAutoFit/>
          </a:bodyPr>
          <a:lstStyle/>
          <a:p>
            <a:pPr marL="1613642" lvl="1" fontAlgn="base"/>
            <a:r>
              <a:rPr lang="en-US" sz="5500" b="1" dirty="0">
                <a:solidFill>
                  <a:srgbClr val="000000"/>
                </a:solidFill>
                <a:latin typeface="Glacial Indifference" pitchFamily="50" charset="0"/>
              </a:rPr>
              <a:t>What: </a:t>
            </a:r>
            <a:r>
              <a:rPr lang="en-US" sz="5500" dirty="0">
                <a:solidFill>
                  <a:srgbClr val="000000"/>
                </a:solidFill>
                <a:latin typeface="Glacial Indifference" pitchFamily="50" charset="0"/>
              </a:rPr>
              <a:t>Stay at least 6 feet away from people who do not live in your home. </a:t>
            </a:r>
          </a:p>
          <a:p>
            <a:pPr marL="1613642" lvl="1" fontAlgn="base"/>
            <a:endParaRPr lang="en-US" sz="5500" dirty="0">
              <a:solidFill>
                <a:srgbClr val="000000"/>
              </a:solidFill>
              <a:latin typeface="Glacial Indifference" pitchFamily="50" charset="0"/>
            </a:endParaRPr>
          </a:p>
          <a:p>
            <a:pPr marL="1613642" lvl="1" fontAlgn="base"/>
            <a:r>
              <a:rPr lang="en-US" sz="5500" b="1" dirty="0">
                <a:solidFill>
                  <a:srgbClr val="000000"/>
                </a:solidFill>
                <a:latin typeface="Glacial Indifference" pitchFamily="50" charset="0"/>
              </a:rPr>
              <a:t>Why: </a:t>
            </a:r>
            <a:r>
              <a:rPr lang="en-US" sz="5500" dirty="0">
                <a:solidFill>
                  <a:srgbClr val="000000"/>
                </a:solidFill>
                <a:latin typeface="Glacial Indifference" pitchFamily="50" charset="0"/>
              </a:rPr>
              <a:t>When someone who has coronavirus talks, coughs, or sneezes, tiny, invisible droplets of fluid from their lungs can spread to the people around them. This is why schools and activities like sports practice are cancelled for now. We want to avoid large groups of people gathering together so that the virus cannot spread easily from person-to-person.</a:t>
            </a:r>
          </a:p>
        </p:txBody>
      </p:sp>
      <p:sp>
        <p:nvSpPr>
          <p:cNvPr id="30" name="Rectangle 29">
            <a:extLst>
              <a:ext uri="{FF2B5EF4-FFF2-40B4-BE49-F238E27FC236}">
                <a16:creationId xmlns:a16="http://schemas.microsoft.com/office/drawing/2014/main" id="{3C1AB781-E2EC-478B-8A97-1A34E071407C}"/>
              </a:ext>
            </a:extLst>
          </p:cNvPr>
          <p:cNvSpPr/>
          <p:nvPr/>
        </p:nvSpPr>
        <p:spPr>
          <a:xfrm>
            <a:off x="16458294" y="29991035"/>
            <a:ext cx="9886040" cy="1169551"/>
          </a:xfrm>
          <a:prstGeom prst="rect">
            <a:avLst/>
          </a:prstGeom>
        </p:spPr>
        <p:txBody>
          <a:bodyPr wrap="none">
            <a:spAutoFit/>
          </a:bodyPr>
          <a:lstStyle/>
          <a:p>
            <a:pPr fontAlgn="base"/>
            <a:r>
              <a:rPr lang="en-US" sz="7000" b="1" dirty="0">
                <a:solidFill>
                  <a:srgbClr val="000000"/>
                </a:solidFill>
                <a:latin typeface="Glacial Indifference" pitchFamily="50" charset="0"/>
              </a:rPr>
              <a:t>PHYSICAL DISTANCING</a:t>
            </a:r>
            <a:endParaRPr lang="en-US" sz="7000" dirty="0">
              <a:solidFill>
                <a:srgbClr val="000000"/>
              </a:solidFill>
              <a:latin typeface="Glacial Indifference" pitchFamily="50" charset="0"/>
            </a:endParaRPr>
          </a:p>
        </p:txBody>
      </p:sp>
      <p:pic>
        <p:nvPicPr>
          <p:cNvPr id="32" name="Picture 31" descr="A picture containing toy, food&#10;&#10;Description automatically generated">
            <a:extLst>
              <a:ext uri="{FF2B5EF4-FFF2-40B4-BE49-F238E27FC236}">
                <a16:creationId xmlns:a16="http://schemas.microsoft.com/office/drawing/2014/main" id="{71D326A3-193E-4F00-BEAA-75F2395EE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8294" y="31735175"/>
            <a:ext cx="9019295" cy="7825787"/>
          </a:xfrm>
          <a:prstGeom prst="rect">
            <a:avLst/>
          </a:prstGeom>
        </p:spPr>
      </p:pic>
      <p:sp>
        <p:nvSpPr>
          <p:cNvPr id="33" name="Rectangle 32">
            <a:extLst>
              <a:ext uri="{FF2B5EF4-FFF2-40B4-BE49-F238E27FC236}">
                <a16:creationId xmlns:a16="http://schemas.microsoft.com/office/drawing/2014/main" id="{F1CFFEA7-44EB-4495-AD29-0E480D905923}"/>
              </a:ext>
            </a:extLst>
          </p:cNvPr>
          <p:cNvSpPr/>
          <p:nvPr/>
        </p:nvSpPr>
        <p:spPr>
          <a:xfrm flipV="1">
            <a:off x="87086" y="39847248"/>
            <a:ext cx="27432000" cy="33146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8D63C5-FEB5-47DD-8FEF-420091897697}"/>
              </a:ext>
            </a:extLst>
          </p:cNvPr>
          <p:cNvSpPr/>
          <p:nvPr/>
        </p:nvSpPr>
        <p:spPr>
          <a:xfrm>
            <a:off x="9556133" y="40707380"/>
            <a:ext cx="17706116" cy="6863417"/>
          </a:xfrm>
          <a:prstGeom prst="rect">
            <a:avLst/>
          </a:prstGeom>
        </p:spPr>
        <p:txBody>
          <a:bodyPr wrap="square">
            <a:spAutoFit/>
          </a:bodyPr>
          <a:lstStyle/>
          <a:p>
            <a:pPr marL="1613642" lvl="1" fontAlgn="base"/>
            <a:r>
              <a:rPr lang="en-US" sz="5500" b="1" dirty="0">
                <a:solidFill>
                  <a:srgbClr val="000000"/>
                </a:solidFill>
                <a:latin typeface="Glacial Indifference" pitchFamily="50" charset="0"/>
              </a:rPr>
              <a:t>What: </a:t>
            </a:r>
            <a:r>
              <a:rPr lang="en-US" sz="5500" dirty="0">
                <a:solidFill>
                  <a:srgbClr val="000000"/>
                </a:solidFill>
                <a:latin typeface="Glacial Indifference" pitchFamily="50" charset="0"/>
              </a:rPr>
              <a:t>Many state governments have asked people to stay at home, except for essential activities such as grocery shopping or picking up necessary medications.</a:t>
            </a:r>
          </a:p>
          <a:p>
            <a:pPr marL="1613642" lvl="1" fontAlgn="base"/>
            <a:r>
              <a:rPr lang="en-US" sz="5500" dirty="0">
                <a:solidFill>
                  <a:srgbClr val="000000"/>
                </a:solidFill>
                <a:latin typeface="Glacial Indifference" pitchFamily="50" charset="0"/>
              </a:rPr>
              <a:t> </a:t>
            </a:r>
          </a:p>
          <a:p>
            <a:pPr marL="1613642" lvl="1" fontAlgn="base"/>
            <a:r>
              <a:rPr lang="en-US" sz="5500" b="1" dirty="0">
                <a:solidFill>
                  <a:srgbClr val="000000"/>
                </a:solidFill>
                <a:latin typeface="Glacial Indifference" pitchFamily="50" charset="0"/>
              </a:rPr>
              <a:t>Why: </a:t>
            </a:r>
            <a:r>
              <a:rPr lang="en-US" sz="5500" dirty="0">
                <a:solidFill>
                  <a:srgbClr val="000000"/>
                </a:solidFill>
                <a:latin typeface="Glacial Indifference" pitchFamily="50" charset="0"/>
              </a:rPr>
              <a:t>Staying at home (instead of going to the park or your friend’s house) helps limit the spread of the virus and keeps everyone safe.  </a:t>
            </a:r>
          </a:p>
        </p:txBody>
      </p:sp>
      <p:sp>
        <p:nvSpPr>
          <p:cNvPr id="36" name="Rectangle 35">
            <a:extLst>
              <a:ext uri="{FF2B5EF4-FFF2-40B4-BE49-F238E27FC236}">
                <a16:creationId xmlns:a16="http://schemas.microsoft.com/office/drawing/2014/main" id="{CBB5A16A-7427-48B1-BD41-E4BA1D5D463D}"/>
              </a:ext>
            </a:extLst>
          </p:cNvPr>
          <p:cNvSpPr/>
          <p:nvPr/>
        </p:nvSpPr>
        <p:spPr>
          <a:xfrm>
            <a:off x="2036529" y="39846210"/>
            <a:ext cx="13716000" cy="2246769"/>
          </a:xfrm>
          <a:prstGeom prst="rect">
            <a:avLst/>
          </a:prstGeom>
        </p:spPr>
        <p:txBody>
          <a:bodyPr>
            <a:spAutoFit/>
          </a:bodyPr>
          <a:lstStyle/>
          <a:p>
            <a:pPr marL="1613642" lvl="1" fontAlgn="base"/>
            <a:endParaRPr lang="en-US" sz="7000" dirty="0">
              <a:solidFill>
                <a:srgbClr val="000000"/>
              </a:solidFill>
              <a:latin typeface="Glacial Indifference" pitchFamily="50" charset="0"/>
            </a:endParaRPr>
          </a:p>
          <a:p>
            <a:pPr fontAlgn="base"/>
            <a:r>
              <a:rPr lang="en-US" sz="7000" b="1" dirty="0">
                <a:solidFill>
                  <a:srgbClr val="000000"/>
                </a:solidFill>
                <a:latin typeface="Glacial Indifference" pitchFamily="50" charset="0"/>
              </a:rPr>
              <a:t>STAY AT HOME</a:t>
            </a:r>
          </a:p>
        </p:txBody>
      </p:sp>
      <p:pic>
        <p:nvPicPr>
          <p:cNvPr id="38" name="Picture 37" descr="A picture containing drawing&#10;&#10;Description automatically generated">
            <a:extLst>
              <a:ext uri="{FF2B5EF4-FFF2-40B4-BE49-F238E27FC236}">
                <a16:creationId xmlns:a16="http://schemas.microsoft.com/office/drawing/2014/main" id="{AD9A98A8-6809-44EF-A4D9-34152F384E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0908" y="42023164"/>
            <a:ext cx="8995102" cy="6076305"/>
          </a:xfrm>
          <a:prstGeom prst="rect">
            <a:avLst/>
          </a:prstGeom>
        </p:spPr>
      </p:pic>
    </p:spTree>
    <p:extLst>
      <p:ext uri="{BB962C8B-B14F-4D97-AF65-F5344CB8AC3E}">
        <p14:creationId xmlns:p14="http://schemas.microsoft.com/office/powerpoint/2010/main" val="1015002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227</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Glacial Indifference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Constance Wu</dc:creator>
  <cp:lastModifiedBy>Constance Wu</cp:lastModifiedBy>
  <cp:revision>2</cp:revision>
  <dcterms:created xsi:type="dcterms:W3CDTF">2020-04-19T22:56:10Z</dcterms:created>
  <dcterms:modified xsi:type="dcterms:W3CDTF">2020-04-19T23:08:34Z</dcterms:modified>
</cp:coreProperties>
</file>