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80" r:id="rId4"/>
    <p:sldId id="281" r:id="rId5"/>
    <p:sldId id="258" r:id="rId6"/>
    <p:sldId id="264" r:id="rId7"/>
    <p:sldId id="263" r:id="rId8"/>
    <p:sldId id="262" r:id="rId9"/>
    <p:sldId id="261" r:id="rId10"/>
    <p:sldId id="269" r:id="rId11"/>
    <p:sldId id="268" r:id="rId12"/>
    <p:sldId id="284" r:id="rId13"/>
    <p:sldId id="277" r:id="rId14"/>
    <p:sldId id="282" r:id="rId15"/>
    <p:sldId id="283" r:id="rId16"/>
    <p:sldId id="266" r:id="rId17"/>
    <p:sldId id="287" r:id="rId18"/>
    <p:sldId id="285" r:id="rId19"/>
    <p:sldId id="260" r:id="rId20"/>
    <p:sldId id="275" r:id="rId21"/>
    <p:sldId id="276" r:id="rId22"/>
    <p:sldId id="288" r:id="rId23"/>
    <p:sldId id="25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C9ED96-1C96-26C8-9A5C-3A571A010D60}" v="61" dt="2020-06-07T21:54:01.752"/>
    <p1510:client id="{70FA57FB-87AA-48BD-8002-5FFF32611FFF}" v="583" dt="2020-06-07T16:08:23.637"/>
    <p1510:client id="{83A3542A-8EBE-B6FD-462B-37F69AACAC0A}" v="2764" dt="2020-06-07T21:10:47.012"/>
    <p1510:client id="{8A8D6180-53C1-BB25-8492-BB383F4980C1}" v="56" dt="2020-06-08T00:49:01.426"/>
    <p1510:client id="{BBA38A4B-B3BE-4B24-99C6-AA8FCA356891}" v="3366" dt="2020-06-08T00:44:29.6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681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7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4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6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3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31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9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8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7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1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0" r:id="rId6"/>
    <p:sldLayoutId id="2147483756" r:id="rId7"/>
    <p:sldLayoutId id="2147483757" r:id="rId8"/>
    <p:sldLayoutId id="2147483758" r:id="rId9"/>
    <p:sldLayoutId id="2147483759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3CB4F333-0CD3-4DB7-80A6-53889D3A8B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9" name="Rectangle 1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 err="1">
                <a:solidFill>
                  <a:schemeClr val="bg1"/>
                </a:solidFill>
              </a:rPr>
              <a:t>Livechat</a:t>
            </a:r>
            <a:r>
              <a:rPr lang="en-US" sz="6600">
                <a:solidFill>
                  <a:schemeClr val="bg1"/>
                </a:solidFill>
              </a:rPr>
              <a:t> </a:t>
            </a:r>
            <a:r>
              <a:rPr lang="en-US" sz="4000">
                <a:solidFill>
                  <a:schemeClr val="bg1"/>
                </a:solidFill>
              </a:rPr>
              <a:t>(Spring boot)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53" y="5551469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Wei Wang, </a:t>
            </a:r>
            <a:r>
              <a:rPr lang="en-US" err="1">
                <a:solidFill>
                  <a:schemeClr val="bg1"/>
                </a:solidFill>
              </a:rPr>
              <a:t>Donghyeok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Seo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6477-C089-4942-A0CB-79EF16EB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Emoji picker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2D57F-0747-49D4-8B84-98DBC18B0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693176"/>
            <a:ext cx="10168128" cy="34790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Emoji follows Unicode principle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图片 5" descr="手机屏幕的截图&#10;&#10;已生成高可信度的说明">
            <a:extLst>
              <a:ext uri="{FF2B5EF4-FFF2-40B4-BE49-F238E27FC236}">
                <a16:creationId xmlns:a16="http://schemas.microsoft.com/office/drawing/2014/main" id="{9649F2F3-6F9B-4B7D-8AD1-D7855997B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03" y="3489855"/>
            <a:ext cx="9545005" cy="2951719"/>
          </a:xfrm>
          <a:prstGeom prst="rect">
            <a:avLst/>
          </a:prstGeom>
        </p:spPr>
      </p:pic>
      <p:pic>
        <p:nvPicPr>
          <p:cNvPr id="6" name="图片 6" descr="图片包含 游戏机&#10;&#10;已生成极高可信度的说明">
            <a:extLst>
              <a:ext uri="{FF2B5EF4-FFF2-40B4-BE49-F238E27FC236}">
                <a16:creationId xmlns:a16="http://schemas.microsoft.com/office/drawing/2014/main" id="{B00C1316-504C-4684-8153-8996A1AE6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1833" y="212912"/>
            <a:ext cx="2390079" cy="2867722"/>
          </a:xfrm>
          <a:prstGeom prst="rect">
            <a:avLst/>
          </a:prstGeom>
        </p:spPr>
      </p:pic>
      <p:pic>
        <p:nvPicPr>
          <p:cNvPr id="8" name="图片 8" descr="手机屏幕截图&#10;&#10;已生成高可信度的说明">
            <a:extLst>
              <a:ext uri="{FF2B5EF4-FFF2-40B4-BE49-F238E27FC236}">
                <a16:creationId xmlns:a16="http://schemas.microsoft.com/office/drawing/2014/main" id="{CCF1110B-5A56-4132-857B-812C68B04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5106" y="208233"/>
            <a:ext cx="3247292" cy="238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71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6477-C089-4942-A0CB-79EF16EB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boot-intro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2D57F-0747-49D4-8B84-98DBC18B0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728681"/>
            <a:ext cx="10168128" cy="34435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Java Framework</a:t>
            </a:r>
          </a:p>
          <a:p>
            <a:r>
              <a:rPr lang="en-US"/>
              <a:t>Web service</a:t>
            </a:r>
          </a:p>
          <a:p>
            <a:r>
              <a:rPr lang="en-US"/>
              <a:t>Security – Authorization, Authentication</a:t>
            </a:r>
          </a:p>
          <a:p>
            <a:r>
              <a:rPr lang="en-US"/>
              <a:t>Web socket – Real-time communication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08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D0561-A6E3-486A-AAEB-4DE182B06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Annotation </a:t>
            </a:r>
            <a:r>
              <a:rPr lang="en-US" sz="3200"/>
              <a:t>(Spring Boot, lombok)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8E8742-9CD6-4DAA-8DD1-B2D86D1E78AA}"/>
              </a:ext>
            </a:extLst>
          </p:cNvPr>
          <p:cNvGrpSpPr/>
          <p:nvPr/>
        </p:nvGrpSpPr>
        <p:grpSpPr>
          <a:xfrm>
            <a:off x="935277" y="2643606"/>
            <a:ext cx="4298515" cy="2850953"/>
            <a:chOff x="1112729" y="3092455"/>
            <a:chExt cx="3682652" cy="2443858"/>
          </a:xfrm>
        </p:grpSpPr>
        <p:pic>
          <p:nvPicPr>
            <p:cNvPr id="5" name="Picture 5" descr="A picture containing drawing&#10;&#10;Description generated with very high confidence">
              <a:extLst>
                <a:ext uri="{FF2B5EF4-FFF2-40B4-BE49-F238E27FC236}">
                  <a16:creationId xmlns:a16="http://schemas.microsoft.com/office/drawing/2014/main" id="{D775A7F9-27E4-4A0E-BAA8-2E8349A8F5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448" r="31092"/>
            <a:stretch/>
          </p:blipFill>
          <p:spPr>
            <a:xfrm>
              <a:off x="1114926" y="3092455"/>
              <a:ext cx="3665892" cy="859755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pic>
          <p:nvPicPr>
            <p:cNvPr id="7" name="Picture 7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16618879-00C6-448C-80C6-6AD3060C8C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" r="22264" b="-1724"/>
            <a:stretch/>
          </p:blipFill>
          <p:spPr>
            <a:xfrm>
              <a:off x="1115000" y="4074020"/>
              <a:ext cx="3663821" cy="620254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pic>
          <p:nvPicPr>
            <p:cNvPr id="8" name="Picture 8" descr="A picture containing holding, orange, white, man&#10;&#10;Description generated with very high confidence">
              <a:extLst>
                <a:ext uri="{FF2B5EF4-FFF2-40B4-BE49-F238E27FC236}">
                  <a16:creationId xmlns:a16="http://schemas.microsoft.com/office/drawing/2014/main" id="{C47DBBA2-8D2F-4E61-9821-5FDE7CCDC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2729" y="4808096"/>
              <a:ext cx="3682652" cy="728217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7BF03E7-0840-438E-A7FD-2310292F0789}"/>
              </a:ext>
            </a:extLst>
          </p:cNvPr>
          <p:cNvSpPr txBox="1"/>
          <p:nvPr/>
        </p:nvSpPr>
        <p:spPr>
          <a:xfrm>
            <a:off x="935277" y="215656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1. Object Purpose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6F3A46B-4F8C-4C04-85F2-5E9A3A3B3A1A}"/>
              </a:ext>
            </a:extLst>
          </p:cNvPr>
          <p:cNvGrpSpPr/>
          <p:nvPr/>
        </p:nvGrpSpPr>
        <p:grpSpPr>
          <a:xfrm>
            <a:off x="6091824" y="1582454"/>
            <a:ext cx="3223886" cy="2421764"/>
            <a:chOff x="6478043" y="2177441"/>
            <a:chExt cx="3223886" cy="2421764"/>
          </a:xfrm>
        </p:grpSpPr>
        <p:pic>
          <p:nvPicPr>
            <p:cNvPr id="11" name="Picture 11" descr="A picture containing table, sitting, laptop, computer&#10;&#10;Description generated with very high confidence">
              <a:extLst>
                <a:ext uri="{FF2B5EF4-FFF2-40B4-BE49-F238E27FC236}">
                  <a16:creationId xmlns:a16="http://schemas.microsoft.com/office/drawing/2014/main" id="{DFD9F12B-16D1-4F09-A87E-997F1771F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23658" y="2624138"/>
              <a:ext cx="3078271" cy="1975067"/>
            </a:xfrm>
            <a:prstGeom prst="rect">
              <a:avLst/>
            </a:prstGeom>
            <a:ln w="28575">
              <a:solidFill>
                <a:schemeClr val="accent2"/>
              </a:solidFill>
            </a:ln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BC999A-D385-4B71-A674-5632B8272FF1}"/>
                </a:ext>
              </a:extLst>
            </p:cNvPr>
            <p:cNvSpPr/>
            <p:nvPr/>
          </p:nvSpPr>
          <p:spPr>
            <a:xfrm>
              <a:off x="6679372" y="2978975"/>
              <a:ext cx="2233808" cy="970767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7EA8ACE-F6B3-4849-9FB5-0AE1F776F6D1}"/>
                </a:ext>
              </a:extLst>
            </p:cNvPr>
            <p:cNvSpPr txBox="1"/>
            <p:nvPr/>
          </p:nvSpPr>
          <p:spPr>
            <a:xfrm>
              <a:off x="6478043" y="2177441"/>
              <a:ext cx="2743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2. Code generate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0C627FE-C258-4C3B-845F-7A98C7FD3881}"/>
              </a:ext>
            </a:extLst>
          </p:cNvPr>
          <p:cNvGrpSpPr/>
          <p:nvPr/>
        </p:nvGrpSpPr>
        <p:grpSpPr>
          <a:xfrm>
            <a:off x="6091824" y="4265111"/>
            <a:ext cx="4329830" cy="2242820"/>
            <a:chOff x="6091824" y="4265111"/>
            <a:chExt cx="4329830" cy="2242820"/>
          </a:xfrm>
        </p:grpSpPr>
        <p:pic>
          <p:nvPicPr>
            <p:cNvPr id="18" name="Picture 18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E9E80727-D8F7-411C-958D-71FB9DF36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96208" y="4681986"/>
              <a:ext cx="4225446" cy="1825945"/>
            </a:xfrm>
            <a:prstGeom prst="rect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80687ED-F9CC-4DAB-9BCF-54FF03BDBDFB}"/>
                </a:ext>
              </a:extLst>
            </p:cNvPr>
            <p:cNvSpPr txBox="1"/>
            <p:nvPr/>
          </p:nvSpPr>
          <p:spPr>
            <a:xfrm>
              <a:off x="6091824" y="4265111"/>
              <a:ext cx="2743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3. Validation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3880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012DF-2BDB-4911-9C06-FFE48B5E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DI </a:t>
            </a:r>
            <a:r>
              <a:rPr lang="zh-CN" altLang="en-US" sz="3200"/>
              <a:t>(</a:t>
            </a:r>
            <a:r>
              <a:rPr lang="en-US" altLang="en-US" sz="3200">
                <a:ea typeface="+mj-lt"/>
                <a:cs typeface="+mj-lt"/>
              </a:rPr>
              <a:t>D</a:t>
            </a:r>
            <a:r>
              <a:rPr lang="zh-CN" altLang="en-US" sz="3200">
                <a:ea typeface="+mj-lt"/>
                <a:cs typeface="+mj-lt"/>
              </a:rPr>
              <a:t>ependency Injection)</a:t>
            </a:r>
            <a:endParaRPr lang="zh-CN" altLang="en-US" sz="32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C433CC-C84C-4FA2-82BD-FAAA5D2EE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>
                <a:ea typeface="+mn-lt"/>
                <a:cs typeface="+mn-lt"/>
              </a:rPr>
              <a:t>A</a:t>
            </a:r>
            <a:r>
              <a:rPr lang="zh-CN">
                <a:ea typeface="+mn-lt"/>
                <a:cs typeface="+mn-lt"/>
              </a:rPr>
              <a:t>n object receives other objects that it depends on.</a:t>
            </a:r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7120C5-44F1-46AD-A7C8-B118C75956A5}"/>
              </a:ext>
            </a:extLst>
          </p:cNvPr>
          <p:cNvSpPr/>
          <p:nvPr/>
        </p:nvSpPr>
        <p:spPr>
          <a:xfrm>
            <a:off x="1115729" y="3229496"/>
            <a:ext cx="3162822" cy="30166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>
                <a:solidFill>
                  <a:schemeClr val="tx1"/>
                </a:solidFill>
              </a:rPr>
              <a:t>Class HomeController {</a:t>
            </a:r>
            <a:endParaRPr lang="en-US"/>
          </a:p>
          <a:p>
            <a:pPr algn="just"/>
            <a:r>
              <a:rPr lang="en-US">
                <a:solidFill>
                  <a:schemeClr val="tx1"/>
                </a:solidFill>
              </a:rPr>
              <a:t>      MethodA{</a:t>
            </a:r>
          </a:p>
          <a:p>
            <a:pPr algn="just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              …</a:t>
            </a:r>
          </a:p>
          <a:p>
            <a:pPr algn="just"/>
            <a:r>
              <a:rPr lang="en-US">
                <a:solidFill>
                  <a:schemeClr val="tx1"/>
                </a:solidFill>
              </a:rPr>
              <a:t>              //Load All User info</a:t>
            </a:r>
          </a:p>
          <a:p>
            <a:pPr algn="just"/>
            <a:r>
              <a:rPr lang="en-US">
                <a:solidFill>
                  <a:schemeClr val="tx1"/>
                </a:solidFill>
              </a:rPr>
              <a:t>      }</a:t>
            </a:r>
          </a:p>
          <a:p>
            <a:pPr algn="just"/>
            <a:r>
              <a:rPr lang="en-US">
                <a:solidFill>
                  <a:schemeClr val="tx1"/>
                </a:solidFill>
              </a:rPr>
              <a:t>      MethodB{</a:t>
            </a:r>
          </a:p>
          <a:p>
            <a:pPr algn="just"/>
            <a:r>
              <a:rPr lang="en-US">
                <a:solidFill>
                  <a:schemeClr val="tx1"/>
                </a:solidFill>
              </a:rPr>
              <a:t>               …</a:t>
            </a:r>
          </a:p>
          <a:p>
            <a:pPr algn="just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              //Load All User info</a:t>
            </a:r>
            <a:endParaRPr lang="en-US">
              <a:ea typeface="+mn-lt"/>
              <a:cs typeface="+mn-lt"/>
            </a:endParaRPr>
          </a:p>
          <a:p>
            <a:pPr algn="just"/>
            <a:r>
              <a:rPr lang="en-US">
                <a:solidFill>
                  <a:schemeClr val="tx1"/>
                </a:solidFill>
              </a:rPr>
              <a:t>      }</a:t>
            </a:r>
          </a:p>
          <a:p>
            <a:pPr algn="just"/>
            <a:r>
              <a:rPr lang="en-US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1D54F3-2FF8-4E80-A2DA-9F24BA455524}"/>
              </a:ext>
            </a:extLst>
          </p:cNvPr>
          <p:cNvSpPr/>
          <p:nvPr/>
        </p:nvSpPr>
        <p:spPr>
          <a:xfrm>
            <a:off x="4748276" y="3229495"/>
            <a:ext cx="3162822" cy="30166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>
                <a:solidFill>
                  <a:schemeClr val="tx1"/>
                </a:solidFill>
              </a:rPr>
              <a:t>Class HouseController {</a:t>
            </a:r>
          </a:p>
          <a:p>
            <a:pPr algn="just"/>
            <a:r>
              <a:rPr lang="en-US">
                <a:solidFill>
                  <a:schemeClr val="tx1"/>
                </a:solidFill>
              </a:rPr>
              <a:t>      MethodC{</a:t>
            </a:r>
          </a:p>
          <a:p>
            <a:pPr algn="just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              …</a:t>
            </a:r>
          </a:p>
          <a:p>
            <a:pPr algn="just"/>
            <a:r>
              <a:rPr lang="en-US">
                <a:solidFill>
                  <a:schemeClr val="tx1"/>
                </a:solidFill>
              </a:rPr>
              <a:t>              //Load All User info</a:t>
            </a:r>
          </a:p>
          <a:p>
            <a:pPr algn="just"/>
            <a:r>
              <a:rPr lang="en-US">
                <a:solidFill>
                  <a:schemeClr val="tx1"/>
                </a:solidFill>
              </a:rPr>
              <a:t>      }</a:t>
            </a:r>
          </a:p>
          <a:p>
            <a:pPr algn="just"/>
            <a:r>
              <a:rPr lang="en-US">
                <a:solidFill>
                  <a:schemeClr val="tx1"/>
                </a:solidFill>
              </a:rPr>
              <a:t>      MethodD{</a:t>
            </a:r>
          </a:p>
          <a:p>
            <a:pPr algn="just"/>
            <a:r>
              <a:rPr lang="en-US">
                <a:solidFill>
                  <a:schemeClr val="tx1"/>
                </a:solidFill>
              </a:rPr>
              <a:t>               …</a:t>
            </a:r>
          </a:p>
          <a:p>
            <a:pPr algn="just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              //Load All User info</a:t>
            </a:r>
            <a:endParaRPr lang="en-US">
              <a:ea typeface="+mn-lt"/>
              <a:cs typeface="+mn-lt"/>
            </a:endParaRPr>
          </a:p>
          <a:p>
            <a:pPr algn="just"/>
            <a:r>
              <a:rPr lang="en-US">
                <a:solidFill>
                  <a:schemeClr val="tx1"/>
                </a:solidFill>
              </a:rPr>
              <a:t>      }</a:t>
            </a:r>
          </a:p>
          <a:p>
            <a:pPr algn="just"/>
            <a:r>
              <a:rPr lang="en-US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5468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012DF-2BDB-4911-9C06-FFE48B5E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DI </a:t>
            </a:r>
            <a:r>
              <a:rPr lang="zh-CN" altLang="en-US" sz="3200"/>
              <a:t>(</a:t>
            </a:r>
            <a:r>
              <a:rPr lang="en-US" altLang="en-US" sz="3200">
                <a:ea typeface="+mj-lt"/>
                <a:cs typeface="+mj-lt"/>
              </a:rPr>
              <a:t>D</a:t>
            </a:r>
            <a:r>
              <a:rPr lang="zh-CN" altLang="en-US" sz="3200">
                <a:ea typeface="+mj-lt"/>
                <a:cs typeface="+mj-lt"/>
              </a:rPr>
              <a:t>ependency Injection)</a:t>
            </a:r>
            <a:endParaRPr lang="zh-CN" altLang="en-US" sz="32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C433CC-C84C-4FA2-82BD-FAAA5D2EE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5650" y="6392408"/>
            <a:ext cx="10168128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7120C5-44F1-46AD-A7C8-B118C75956A5}"/>
              </a:ext>
            </a:extLst>
          </p:cNvPr>
          <p:cNvSpPr/>
          <p:nvPr/>
        </p:nvSpPr>
        <p:spPr>
          <a:xfrm>
            <a:off x="906962" y="1715935"/>
            <a:ext cx="5292244" cy="506260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>
                <a:solidFill>
                  <a:schemeClr val="tx1"/>
                </a:solidFill>
              </a:rPr>
              <a:t>Class HomeController </a:t>
            </a:r>
          </a:p>
          <a:p>
            <a:pPr algn="just"/>
            <a:r>
              <a:rPr lang="en-US">
                <a:solidFill>
                  <a:schemeClr val="tx1"/>
                </a:solidFill>
              </a:rPr>
              <a:t>{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      </a:t>
            </a:r>
            <a:endParaRPr lang="en-US">
              <a:solidFill>
                <a:schemeClr val="tx1"/>
              </a:solidFill>
            </a:endParaRPr>
          </a:p>
          <a:p>
            <a:pPr algn="just"/>
            <a:r>
              <a:rPr lang="en-US">
                <a:solidFill>
                  <a:schemeClr val="tx1"/>
                </a:solidFill>
              </a:rPr>
              <a:t>      Private UserInfoService userService;</a:t>
            </a:r>
          </a:p>
          <a:p>
            <a:pPr algn="just"/>
            <a:endParaRPr lang="en-US">
              <a:solidFill>
                <a:schemeClr val="tx1"/>
              </a:solidFill>
            </a:endParaRPr>
          </a:p>
          <a:p>
            <a:pPr algn="just"/>
            <a:r>
              <a:rPr lang="en-US">
                <a:solidFill>
                  <a:schemeClr val="tx1"/>
                </a:solidFill>
              </a:rPr>
              <a:t>      Public HomeController</a:t>
            </a:r>
          </a:p>
          <a:p>
            <a:pPr algn="just"/>
            <a:r>
              <a:rPr lang="en-US">
                <a:solidFill>
                  <a:schemeClr val="tx1"/>
                </a:solidFill>
              </a:rPr>
              <a:t>                                 (UserInfoService userService) {</a:t>
            </a:r>
          </a:p>
          <a:p>
            <a:pPr algn="just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            </a:t>
            </a:r>
            <a:r>
              <a:rPr lang="en-US">
                <a:solidFill>
                  <a:schemeClr val="tx1"/>
                </a:solidFill>
              </a:rPr>
              <a:t>This.userService = userService;</a:t>
            </a:r>
          </a:p>
          <a:p>
            <a:pPr algn="just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      </a:t>
            </a:r>
            <a:r>
              <a:rPr lang="en-US">
                <a:solidFill>
                  <a:schemeClr val="tx1"/>
                </a:solidFill>
              </a:rPr>
              <a:t>}</a:t>
            </a:r>
          </a:p>
          <a:p>
            <a:pPr algn="just"/>
            <a:r>
              <a:rPr lang="en-US">
                <a:solidFill>
                  <a:schemeClr val="tx1"/>
                </a:solidFill>
              </a:rPr>
              <a:t>      MethodA{</a:t>
            </a:r>
          </a:p>
          <a:p>
            <a:pPr algn="just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              …</a:t>
            </a:r>
          </a:p>
          <a:p>
            <a:pPr algn="just"/>
            <a:r>
              <a:rPr lang="en-US">
                <a:solidFill>
                  <a:schemeClr val="tx1"/>
                </a:solidFill>
              </a:rPr>
              <a:t>              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UserService.LoadAllUserInfo();</a:t>
            </a:r>
            <a:endParaRPr lang="en-US">
              <a:solidFill>
                <a:schemeClr val="tx1"/>
              </a:solidFill>
            </a:endParaRPr>
          </a:p>
          <a:p>
            <a:pPr algn="just"/>
            <a:r>
              <a:rPr lang="en-US">
                <a:solidFill>
                  <a:schemeClr val="tx1"/>
                </a:solidFill>
              </a:rPr>
              <a:t>      }</a:t>
            </a:r>
          </a:p>
          <a:p>
            <a:pPr algn="just"/>
            <a:r>
              <a:rPr lang="en-US">
                <a:solidFill>
                  <a:schemeClr val="tx1"/>
                </a:solidFill>
              </a:rPr>
              <a:t>      MethodB{</a:t>
            </a:r>
          </a:p>
          <a:p>
            <a:pPr algn="just"/>
            <a:r>
              <a:rPr lang="en-US">
                <a:solidFill>
                  <a:schemeClr val="tx1"/>
                </a:solidFill>
              </a:rPr>
              <a:t>               …</a:t>
            </a:r>
          </a:p>
          <a:p>
            <a:pPr algn="just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              UserService.LoadAllUserInfo();</a:t>
            </a:r>
            <a:endParaRPr lang="en-US">
              <a:ea typeface="+mn-lt"/>
              <a:cs typeface="+mn-lt"/>
            </a:endParaRPr>
          </a:p>
          <a:p>
            <a:pPr algn="just"/>
            <a:r>
              <a:rPr lang="en-US">
                <a:solidFill>
                  <a:schemeClr val="tx1"/>
                </a:solidFill>
              </a:rPr>
              <a:t>      }</a:t>
            </a:r>
          </a:p>
          <a:p>
            <a:pPr algn="just"/>
            <a:r>
              <a:rPr lang="en-US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8D928F-87CF-4CBF-AB63-36D1DD4CBF8A}"/>
              </a:ext>
            </a:extLst>
          </p:cNvPr>
          <p:cNvSpPr/>
          <p:nvPr/>
        </p:nvSpPr>
        <p:spPr>
          <a:xfrm>
            <a:off x="6867262" y="66673"/>
            <a:ext cx="3162822" cy="138830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>
                <a:solidFill>
                  <a:schemeClr val="tx1"/>
                </a:solidFill>
              </a:rPr>
              <a:t>Class UserInfoService {</a:t>
            </a:r>
          </a:p>
          <a:p>
            <a:pPr algn="just"/>
            <a:r>
              <a:rPr lang="en-US">
                <a:solidFill>
                  <a:schemeClr val="tx1"/>
                </a:solidFill>
              </a:rPr>
              <a:t>      LoadAllUserInfo(){</a:t>
            </a:r>
          </a:p>
          <a:p>
            <a:pPr algn="just"/>
            <a:r>
              <a:rPr lang="en-US">
                <a:solidFill>
                  <a:schemeClr val="tx1"/>
                </a:solidFill>
              </a:rPr>
              <a:t>             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//Return All User info</a:t>
            </a:r>
            <a:endParaRPr lang="en-US">
              <a:solidFill>
                <a:schemeClr val="tx1"/>
              </a:solidFill>
            </a:endParaRPr>
          </a:p>
          <a:p>
            <a:pPr algn="just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      </a:t>
            </a:r>
            <a:r>
              <a:rPr lang="en-US">
                <a:solidFill>
                  <a:schemeClr val="tx1"/>
                </a:solidFill>
              </a:rPr>
              <a:t>}</a:t>
            </a:r>
          </a:p>
          <a:p>
            <a:pPr algn="just"/>
            <a:r>
              <a:rPr lang="en-US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A351F8-A976-403F-A7BF-A51A42A54782}"/>
              </a:ext>
            </a:extLst>
          </p:cNvPr>
          <p:cNvSpPr/>
          <p:nvPr/>
        </p:nvSpPr>
        <p:spPr>
          <a:xfrm>
            <a:off x="6595866" y="1726372"/>
            <a:ext cx="5292244" cy="506260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>
                <a:solidFill>
                  <a:schemeClr val="tx1"/>
                </a:solidFill>
              </a:rPr>
              <a:t>Class HouseController</a:t>
            </a:r>
          </a:p>
          <a:p>
            <a:pPr algn="just"/>
            <a:r>
              <a:rPr lang="en-US">
                <a:solidFill>
                  <a:schemeClr val="tx1"/>
                </a:solidFill>
              </a:rPr>
              <a:t> {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      </a:t>
            </a:r>
            <a:endParaRPr lang="en-US">
              <a:solidFill>
                <a:schemeClr val="tx1"/>
              </a:solidFill>
            </a:endParaRPr>
          </a:p>
          <a:p>
            <a:pPr algn="just"/>
            <a:r>
              <a:rPr lang="en-US">
                <a:solidFill>
                  <a:schemeClr val="tx1"/>
                </a:solidFill>
              </a:rPr>
              <a:t>      Private UserInfoService userService;</a:t>
            </a:r>
          </a:p>
          <a:p>
            <a:pPr algn="just"/>
            <a:endParaRPr lang="en-US">
              <a:solidFill>
                <a:schemeClr val="tx1"/>
              </a:solidFill>
            </a:endParaRPr>
          </a:p>
          <a:p>
            <a:pPr algn="just"/>
            <a:r>
              <a:rPr lang="en-US">
                <a:solidFill>
                  <a:schemeClr val="tx1"/>
                </a:solidFill>
              </a:rPr>
              <a:t>      Public HouseController</a:t>
            </a:r>
          </a:p>
          <a:p>
            <a:pPr algn="just"/>
            <a:r>
              <a:rPr lang="en-US">
                <a:solidFill>
                  <a:schemeClr val="tx1"/>
                </a:solidFill>
              </a:rPr>
              <a:t>                                 (UserInfoService userService) {</a:t>
            </a:r>
          </a:p>
          <a:p>
            <a:pPr algn="just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            </a:t>
            </a:r>
            <a:r>
              <a:rPr lang="en-US">
                <a:solidFill>
                  <a:schemeClr val="tx1"/>
                </a:solidFill>
              </a:rPr>
              <a:t>This.userService = userService;</a:t>
            </a:r>
          </a:p>
          <a:p>
            <a:pPr algn="just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      </a:t>
            </a:r>
            <a:r>
              <a:rPr lang="en-US">
                <a:solidFill>
                  <a:schemeClr val="tx1"/>
                </a:solidFill>
              </a:rPr>
              <a:t>}</a:t>
            </a:r>
          </a:p>
          <a:p>
            <a:pPr algn="just"/>
            <a:r>
              <a:rPr lang="en-US">
                <a:solidFill>
                  <a:schemeClr val="tx1"/>
                </a:solidFill>
              </a:rPr>
              <a:t>      MethodC{</a:t>
            </a:r>
          </a:p>
          <a:p>
            <a:pPr algn="just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              …</a:t>
            </a:r>
          </a:p>
          <a:p>
            <a:pPr algn="just"/>
            <a:r>
              <a:rPr lang="en-US">
                <a:solidFill>
                  <a:schemeClr val="tx1"/>
                </a:solidFill>
              </a:rPr>
              <a:t>              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UserService.LoadAllUserInfo();</a:t>
            </a:r>
            <a:endParaRPr lang="en-US">
              <a:solidFill>
                <a:schemeClr val="tx1"/>
              </a:solidFill>
            </a:endParaRPr>
          </a:p>
          <a:p>
            <a:pPr algn="just"/>
            <a:r>
              <a:rPr lang="en-US">
                <a:solidFill>
                  <a:schemeClr val="tx1"/>
                </a:solidFill>
              </a:rPr>
              <a:t>      }</a:t>
            </a:r>
          </a:p>
          <a:p>
            <a:pPr algn="just"/>
            <a:r>
              <a:rPr lang="en-US">
                <a:solidFill>
                  <a:schemeClr val="tx1"/>
                </a:solidFill>
              </a:rPr>
              <a:t>      MethodD{</a:t>
            </a:r>
          </a:p>
          <a:p>
            <a:pPr algn="just"/>
            <a:r>
              <a:rPr lang="en-US">
                <a:solidFill>
                  <a:schemeClr val="tx1"/>
                </a:solidFill>
              </a:rPr>
              <a:t>               …</a:t>
            </a:r>
          </a:p>
          <a:p>
            <a:pPr algn="just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              UserService.LoadAllUserInfo();</a:t>
            </a:r>
            <a:endParaRPr lang="en-US">
              <a:ea typeface="+mn-lt"/>
              <a:cs typeface="+mn-lt"/>
            </a:endParaRPr>
          </a:p>
          <a:p>
            <a:pPr algn="just"/>
            <a:r>
              <a:rPr lang="en-US">
                <a:solidFill>
                  <a:schemeClr val="tx1"/>
                </a:solidFill>
              </a:rPr>
              <a:t>      }</a:t>
            </a:r>
          </a:p>
          <a:p>
            <a:pPr algn="just"/>
            <a:r>
              <a:rPr lang="en-US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A11560-9934-4B02-930A-60BE76342676}"/>
              </a:ext>
            </a:extLst>
          </p:cNvPr>
          <p:cNvCxnSpPr/>
          <p:nvPr/>
        </p:nvCxnSpPr>
        <p:spPr>
          <a:xfrm flipH="1">
            <a:off x="5237967" y="1458238"/>
            <a:ext cx="3083490" cy="184341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9CC58F-3520-4612-BC93-FC204ADFFBE7}"/>
              </a:ext>
            </a:extLst>
          </p:cNvPr>
          <p:cNvCxnSpPr>
            <a:cxnSpLocks/>
          </p:cNvCxnSpPr>
          <p:nvPr/>
        </p:nvCxnSpPr>
        <p:spPr>
          <a:xfrm>
            <a:off x="8279705" y="1458238"/>
            <a:ext cx="2417522" cy="194779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749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012DF-2BDB-4911-9C06-FFE48B5E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DI </a:t>
            </a:r>
            <a:r>
              <a:rPr lang="zh-CN" altLang="en-US" sz="3200"/>
              <a:t>(</a:t>
            </a:r>
            <a:r>
              <a:rPr lang="en-US" altLang="en-US" sz="3200">
                <a:ea typeface="+mj-lt"/>
                <a:cs typeface="+mj-lt"/>
              </a:rPr>
              <a:t>D</a:t>
            </a:r>
            <a:r>
              <a:rPr lang="zh-CN" altLang="en-US" sz="3200">
                <a:ea typeface="+mj-lt"/>
                <a:cs typeface="+mj-lt"/>
              </a:rPr>
              <a:t>ependency Injection)</a:t>
            </a:r>
            <a:endParaRPr lang="zh-CN" altLang="en-US" sz="32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C433CC-C84C-4FA2-82BD-FAAA5D2EE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431" y="2321449"/>
            <a:ext cx="10303827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Maintainment</a:t>
            </a:r>
          </a:p>
          <a:p>
            <a:r>
              <a:rPr lang="en-US" altLang="zh-CN"/>
              <a:t>Save Resources</a:t>
            </a:r>
          </a:p>
          <a:p>
            <a:r>
              <a:rPr lang="en-US" altLang="zh-CN"/>
              <a:t>Easy to test</a:t>
            </a:r>
          </a:p>
        </p:txBody>
      </p:sp>
      <p:pic>
        <p:nvPicPr>
          <p:cNvPr id="4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C9C140E-EC54-4623-B73B-540F9509F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154" y="2172894"/>
            <a:ext cx="5206652" cy="362911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5F63851-4E0E-47CE-83F1-9A46568F159D}"/>
              </a:ext>
            </a:extLst>
          </p:cNvPr>
          <p:cNvSpPr/>
          <p:nvPr/>
        </p:nvSpPr>
        <p:spPr>
          <a:xfrm>
            <a:off x="5638799" y="2971799"/>
            <a:ext cx="4070958" cy="189978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21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6477-C089-4942-A0CB-79EF16EB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</a:t>
            </a:r>
            <a:r>
              <a:rPr lang="en-US" sz="2800"/>
              <a:t>(Hibernate)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2D57F-0747-49D4-8B84-98DBC18B0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Create Tables from entity with relationship</a:t>
            </a:r>
          </a:p>
          <a:p>
            <a:r>
              <a:rPr lang="en-US" sz="2400"/>
              <a:t>Database server independent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6384013-E544-4304-A4D0-F73A065553C8}"/>
              </a:ext>
            </a:extLst>
          </p:cNvPr>
          <p:cNvGrpSpPr/>
          <p:nvPr/>
        </p:nvGrpSpPr>
        <p:grpSpPr>
          <a:xfrm>
            <a:off x="1848027" y="3855797"/>
            <a:ext cx="6913897" cy="1951972"/>
            <a:chOff x="1807922" y="3855797"/>
            <a:chExt cx="7766134" cy="195197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F21747C-20FC-4DAA-A652-E09B49C11AC4}"/>
                </a:ext>
              </a:extLst>
            </p:cNvPr>
            <p:cNvSpPr/>
            <p:nvPr/>
          </p:nvSpPr>
          <p:spPr>
            <a:xfrm>
              <a:off x="1807922" y="4276594"/>
              <a:ext cx="1691012" cy="111690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Entity class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18E42CC-BDF2-4134-9E15-110682E046E9}"/>
                </a:ext>
              </a:extLst>
            </p:cNvPr>
            <p:cNvSpPr/>
            <p:nvPr/>
          </p:nvSpPr>
          <p:spPr>
            <a:xfrm>
              <a:off x="7924798" y="4193086"/>
              <a:ext cx="1649258" cy="120041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Database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E5E1A2-323F-4585-BA85-A3C7990639B7}"/>
                </a:ext>
              </a:extLst>
            </p:cNvPr>
            <p:cNvSpPr/>
            <p:nvPr/>
          </p:nvSpPr>
          <p:spPr>
            <a:xfrm>
              <a:off x="4727400" y="3855797"/>
              <a:ext cx="1983287" cy="1951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Hibernate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E1D96AA-BABE-4B31-A3C6-F208D5108B0E}"/>
                </a:ext>
              </a:extLst>
            </p:cNvPr>
            <p:cNvCxnSpPr/>
            <p:nvPr/>
          </p:nvCxnSpPr>
          <p:spPr>
            <a:xfrm>
              <a:off x="3795125" y="4572782"/>
              <a:ext cx="695196" cy="6265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DE06A17-1C0D-40D4-AD13-CA06ED34584D}"/>
                </a:ext>
              </a:extLst>
            </p:cNvPr>
            <p:cNvCxnSpPr>
              <a:cxnSpLocks/>
            </p:cNvCxnSpPr>
            <p:nvPr/>
          </p:nvCxnSpPr>
          <p:spPr>
            <a:xfrm>
              <a:off x="6957947" y="4572782"/>
              <a:ext cx="695196" cy="6265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18C8318-0F53-4F65-B0DB-586BEB60A1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80514" y="5069651"/>
              <a:ext cx="651350" cy="4173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ED085BA-C758-4DDE-9AE7-877CE994DA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43336" y="5174035"/>
              <a:ext cx="651350" cy="4173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1840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54B2-40FF-4989-9EB6-D493FB58F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Database </a:t>
            </a:r>
            <a:r>
              <a:rPr lang="en-US" sz="2800">
                <a:ea typeface="+mj-lt"/>
                <a:cs typeface="+mj-lt"/>
              </a:rPr>
              <a:t>(Hibernate)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B1E0-C10A-4AAB-A296-31F4DF856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5B17276-BF55-4D1A-9673-BF746C6F7D27}"/>
              </a:ext>
            </a:extLst>
          </p:cNvPr>
          <p:cNvSpPr txBox="1">
            <a:spLocks/>
          </p:cNvSpPr>
          <p:nvPr/>
        </p:nvSpPr>
        <p:spPr>
          <a:xfrm>
            <a:off x="8705319" y="2241403"/>
            <a:ext cx="2931063" cy="1615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/>
              <a:t>Create Tables from entity with relationship</a:t>
            </a:r>
          </a:p>
          <a:p>
            <a:endParaRPr lang="en-US" sz="1700"/>
          </a:p>
        </p:txBody>
      </p:sp>
      <p:pic>
        <p:nvPicPr>
          <p:cNvPr id="7" name="Picture 1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E19CDBB-ABCF-47A9-834F-0DD838C6D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65" y="1506502"/>
            <a:ext cx="4011597" cy="5241811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473FA0-CF28-4D3A-94DB-62281CAA12CD}"/>
              </a:ext>
            </a:extLst>
          </p:cNvPr>
          <p:cNvSpPr/>
          <p:nvPr/>
        </p:nvSpPr>
        <p:spPr>
          <a:xfrm>
            <a:off x="798424" y="5672861"/>
            <a:ext cx="3538602" cy="96032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211E19E-A1C4-4490-9FD4-EB659FF6C0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155" b="-4"/>
          <a:stretch/>
        </p:blipFill>
        <p:spPr>
          <a:xfrm>
            <a:off x="4626379" y="1503265"/>
            <a:ext cx="3979597" cy="5248223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E1F0430-F127-4DE5-B01E-F89B34FA7E4E}"/>
              </a:ext>
            </a:extLst>
          </p:cNvPr>
          <p:cNvSpPr/>
          <p:nvPr/>
        </p:nvSpPr>
        <p:spPr>
          <a:xfrm>
            <a:off x="4859218" y="5668741"/>
            <a:ext cx="3709736" cy="96238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1F103B-5632-40AE-AAEC-6E31214D19C9}"/>
              </a:ext>
            </a:extLst>
          </p:cNvPr>
          <p:cNvSpPr/>
          <p:nvPr/>
        </p:nvSpPr>
        <p:spPr>
          <a:xfrm>
            <a:off x="477582" y="2394255"/>
            <a:ext cx="2175024" cy="25848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782E18-774E-4089-9EB4-376F816209F8}"/>
              </a:ext>
            </a:extLst>
          </p:cNvPr>
          <p:cNvSpPr/>
          <p:nvPr/>
        </p:nvSpPr>
        <p:spPr>
          <a:xfrm>
            <a:off x="798424" y="2845439"/>
            <a:ext cx="3739129" cy="51917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3DEE38-322D-4588-9BB1-372DE8F7FC58}"/>
              </a:ext>
            </a:extLst>
          </p:cNvPr>
          <p:cNvSpPr/>
          <p:nvPr/>
        </p:nvSpPr>
        <p:spPr>
          <a:xfrm>
            <a:off x="798424" y="4168912"/>
            <a:ext cx="3077393" cy="30861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4FC8E3-8428-447E-A426-CC605939342D}"/>
              </a:ext>
            </a:extLst>
          </p:cNvPr>
          <p:cNvSpPr/>
          <p:nvPr/>
        </p:nvSpPr>
        <p:spPr>
          <a:xfrm>
            <a:off x="4688770" y="2390135"/>
            <a:ext cx="2215815" cy="26054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CA1860-F308-48B0-9F8C-085191ECDAF5}"/>
              </a:ext>
            </a:extLst>
          </p:cNvPr>
          <p:cNvSpPr/>
          <p:nvPr/>
        </p:nvSpPr>
        <p:spPr>
          <a:xfrm>
            <a:off x="4989559" y="2841319"/>
            <a:ext cx="3579393" cy="42096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D71B82-D4EA-4C81-A382-AF5F82B6C539}"/>
              </a:ext>
            </a:extLst>
          </p:cNvPr>
          <p:cNvSpPr/>
          <p:nvPr/>
        </p:nvSpPr>
        <p:spPr>
          <a:xfrm>
            <a:off x="4989559" y="4124687"/>
            <a:ext cx="3579393" cy="31067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40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EBCCF04-FE68-4513-80C6-3898483C3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64" y="2808726"/>
            <a:ext cx="7064679" cy="3463916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D36477-C089-4942-A0CB-79EF16EB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</a:t>
            </a:r>
            <a:r>
              <a:rPr lang="en-US" sz="2800"/>
              <a:t>(Hibernate)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2269A-3D84-446C-986E-9B4CAAF5D935}"/>
              </a:ext>
            </a:extLst>
          </p:cNvPr>
          <p:cNvSpPr txBox="1"/>
          <p:nvPr/>
        </p:nvSpPr>
        <p:spPr>
          <a:xfrm>
            <a:off x="611688" y="2323578"/>
            <a:ext cx="35573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- Database server independent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1B3CC8-030E-4D88-BB9D-57796B12C284}"/>
              </a:ext>
            </a:extLst>
          </p:cNvPr>
          <p:cNvSpPr/>
          <p:nvPr/>
        </p:nvSpPr>
        <p:spPr>
          <a:xfrm>
            <a:off x="646004" y="3490455"/>
            <a:ext cx="6941506" cy="133611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AE26CD-7478-4BC2-9B54-850C21B26256}"/>
              </a:ext>
            </a:extLst>
          </p:cNvPr>
          <p:cNvSpPr/>
          <p:nvPr/>
        </p:nvSpPr>
        <p:spPr>
          <a:xfrm>
            <a:off x="635564" y="4993577"/>
            <a:ext cx="6951945" cy="123172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409CFF-89EF-4EB0-921C-5625B4804598}"/>
              </a:ext>
            </a:extLst>
          </p:cNvPr>
          <p:cNvSpPr txBox="1"/>
          <p:nvPr/>
        </p:nvSpPr>
        <p:spPr>
          <a:xfrm>
            <a:off x="8496561" y="398719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For production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17F100-B968-4329-99CA-A43D21C1751C}"/>
              </a:ext>
            </a:extLst>
          </p:cNvPr>
          <p:cNvSpPr txBox="1"/>
          <p:nvPr/>
        </p:nvSpPr>
        <p:spPr>
          <a:xfrm>
            <a:off x="8496559" y="5438122"/>
            <a:ext cx="30563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For test and development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D64C089-6DCC-432D-874E-CB9CD9BB4A0A}"/>
              </a:ext>
            </a:extLst>
          </p:cNvPr>
          <p:cNvSpPr/>
          <p:nvPr/>
        </p:nvSpPr>
        <p:spPr>
          <a:xfrm>
            <a:off x="7841256" y="3928460"/>
            <a:ext cx="511479" cy="48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1A7E7F1-22D9-4B67-996D-219FD2D2DA0F}"/>
              </a:ext>
            </a:extLst>
          </p:cNvPr>
          <p:cNvSpPr/>
          <p:nvPr/>
        </p:nvSpPr>
        <p:spPr>
          <a:xfrm>
            <a:off x="7841255" y="5379391"/>
            <a:ext cx="511479" cy="48016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21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6477-C089-4942-A0CB-79EF16EB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Full-Text Search </a:t>
            </a:r>
            <a:r>
              <a:rPr lang="en-US" sz="2400"/>
              <a:t>(</a:t>
            </a:r>
            <a:r>
              <a:rPr lang="en-US" sz="2400">
                <a:ea typeface="+mj-lt"/>
                <a:cs typeface="+mj-lt"/>
              </a:rPr>
              <a:t>Hibernate, Apache Lucene)</a:t>
            </a:r>
            <a:endParaRPr lang="en-US" sz="240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7006583-0DF9-492B-AB81-F6003B76D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1071"/>
          <a:stretch/>
        </p:blipFill>
        <p:spPr>
          <a:xfrm>
            <a:off x="456508" y="2481869"/>
            <a:ext cx="6334644" cy="2755138"/>
          </a:xfrm>
          <a:ln w="28575">
            <a:solidFill>
              <a:schemeClr val="accent1">
                <a:lumMod val="50000"/>
              </a:schemeClr>
            </a:solidFill>
          </a:ln>
        </p:spPr>
      </p:pic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2AD4A7F-F4DD-488D-8B4B-6F6E2FF32A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529" r="325" b="284"/>
          <a:stretch/>
        </p:blipFill>
        <p:spPr>
          <a:xfrm>
            <a:off x="8544838" y="4789791"/>
            <a:ext cx="3202498" cy="1843788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D450DF-69FE-41B1-8810-D674BDD3E494}"/>
              </a:ext>
            </a:extLst>
          </p:cNvPr>
          <p:cNvSpPr/>
          <p:nvPr/>
        </p:nvSpPr>
        <p:spPr>
          <a:xfrm>
            <a:off x="1828387" y="2978804"/>
            <a:ext cx="3257178" cy="16526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A543D6-A08A-4754-972D-4C86A11D3020}"/>
              </a:ext>
            </a:extLst>
          </p:cNvPr>
          <p:cNvSpPr txBox="1"/>
          <p:nvPr/>
        </p:nvSpPr>
        <p:spPr>
          <a:xfrm>
            <a:off x="451850" y="205935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1. Building Query</a:t>
            </a:r>
          </a:p>
        </p:txBody>
      </p:sp>
      <p:pic>
        <p:nvPicPr>
          <p:cNvPr id="11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565579A-1D3B-44A7-9538-6BF8091D5E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346" b="-1389"/>
          <a:stretch/>
        </p:blipFill>
        <p:spPr>
          <a:xfrm>
            <a:off x="7584509" y="2466798"/>
            <a:ext cx="2732355" cy="765794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12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4F9B7F4-7178-4447-9051-08A4E37408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4509" y="3387508"/>
            <a:ext cx="2743200" cy="876300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D2F47B-708B-4F90-95DF-FF650713CD9E}"/>
              </a:ext>
            </a:extLst>
          </p:cNvPr>
          <p:cNvSpPr txBox="1"/>
          <p:nvPr/>
        </p:nvSpPr>
        <p:spPr>
          <a:xfrm>
            <a:off x="7487301" y="202804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2. Fuzzy search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C4F84F-8A99-403A-BF90-17B40955A1D5}"/>
              </a:ext>
            </a:extLst>
          </p:cNvPr>
          <p:cNvSpPr txBox="1"/>
          <p:nvPr/>
        </p:nvSpPr>
        <p:spPr>
          <a:xfrm>
            <a:off x="6099000" y="5660588"/>
            <a:ext cx="23047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3. Save Index </a:t>
            </a:r>
          </a:p>
          <a:p>
            <a:r>
              <a:rPr lang="en-US"/>
              <a:t>    in local storage</a:t>
            </a:r>
          </a:p>
        </p:txBody>
      </p:sp>
    </p:spTree>
    <p:extLst>
      <p:ext uri="{BB962C8B-B14F-4D97-AF65-F5344CB8AC3E}">
        <p14:creationId xmlns:p14="http://schemas.microsoft.com/office/powerpoint/2010/main" val="90961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E7DB3-1920-44EC-9A72-06566F2C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User story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7F45B-7158-40B8-BD7F-715FBC31F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5979" y="932688"/>
            <a:ext cx="7013138" cy="49182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Account validation/profile</a:t>
            </a:r>
          </a:p>
          <a:p>
            <a:r>
              <a:rPr lang="en-US" sz="2000"/>
              <a:t>User can enter different chatrooms from different sessions</a:t>
            </a:r>
          </a:p>
          <a:p>
            <a:r>
              <a:rPr lang="en-US" sz="2000"/>
              <a:t>User can create/delete own chatrooms</a:t>
            </a:r>
          </a:p>
          <a:p>
            <a:r>
              <a:rPr lang="en-US" sz="2000"/>
              <a:t>User can mark/remove favorite chatrooms</a:t>
            </a:r>
          </a:p>
          <a:p>
            <a:r>
              <a:rPr lang="en-US" sz="2000"/>
              <a:t>Refresh user chatting status</a:t>
            </a:r>
          </a:p>
          <a:p>
            <a:r>
              <a:rPr lang="en-US" sz="2000"/>
              <a:t>Push notification to users</a:t>
            </a:r>
          </a:p>
          <a:p>
            <a:r>
              <a:rPr lang="en-US" sz="2000">
                <a:ea typeface="+mn-lt"/>
                <a:cs typeface="+mn-lt"/>
              </a:rPr>
              <a:t>Pagination/Search/</a:t>
            </a:r>
            <a:r>
              <a:rPr lang="en-US" sz="2000"/>
              <a:t>Richtext input/Emoji/Highlight @user etc...</a:t>
            </a:r>
            <a:endParaRPr lang="en-US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21245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B022D76-CDA0-465D-AF60-A868060C7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zh-CN" altLang="en-US" sz="2800"/>
              <a:t>Freemarker-intro</a:t>
            </a: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22A525-7E03-4F6D-B272-0693627B2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1700"/>
              <a:t>Template engine for java</a:t>
            </a:r>
          </a:p>
          <a:p>
            <a:r>
              <a:rPr lang="zh-CN" altLang="en-US" sz="1700"/>
              <a:t>Template(front-end code) </a:t>
            </a:r>
          </a:p>
          <a:p>
            <a:pPr marL="0" indent="0">
              <a:buNone/>
            </a:pPr>
            <a:r>
              <a:rPr lang="zh-CN" altLang="en-US" sz="1700"/>
              <a:t>                    + java object</a:t>
            </a:r>
            <a:endParaRPr lang="zh-CN"/>
          </a:p>
          <a:p>
            <a:pPr marL="0" indent="0">
              <a:buNone/>
            </a:pPr>
            <a:endParaRPr lang="zh-CN" altLang="en-US" sz="1700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0B491F6-2096-455C-A0A2-1B47B87D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298448"/>
            <a:ext cx="6656832" cy="4160519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A476711-2F87-4F91-8AA1-BF62F91E1A85}"/>
              </a:ext>
            </a:extLst>
          </p:cNvPr>
          <p:cNvSpPr/>
          <p:nvPr/>
        </p:nvSpPr>
        <p:spPr>
          <a:xfrm>
            <a:off x="5116881" y="1301662"/>
            <a:ext cx="2922739" cy="35490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005C89-AC5C-454E-878E-400FED6A0DD5}"/>
              </a:ext>
            </a:extLst>
          </p:cNvPr>
          <p:cNvSpPr/>
          <p:nvPr/>
        </p:nvSpPr>
        <p:spPr>
          <a:xfrm>
            <a:off x="8123127" y="2543825"/>
            <a:ext cx="1649260" cy="38621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D8C183-FDCC-45D2-ADC7-211F7991EB37}"/>
              </a:ext>
            </a:extLst>
          </p:cNvPr>
          <p:cNvSpPr/>
          <p:nvPr/>
        </p:nvSpPr>
        <p:spPr>
          <a:xfrm>
            <a:off x="6202469" y="3055304"/>
            <a:ext cx="2421698" cy="31315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61F50E-30EF-4204-98C8-FA6369C1F505}"/>
              </a:ext>
            </a:extLst>
          </p:cNvPr>
          <p:cNvSpPr/>
          <p:nvPr/>
        </p:nvSpPr>
        <p:spPr>
          <a:xfrm>
            <a:off x="6661757" y="4036510"/>
            <a:ext cx="4446739" cy="35490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85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8DB69-2FF8-4D84-8952-2C24E21B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Freemarker-sample codes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3FCB8-07C0-4BA1-BEFE-9FEA07A05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altLang="zh-CN">
              <a:ea typeface="+mn-lt"/>
              <a:cs typeface="+mn-lt"/>
            </a:endParaRPr>
          </a:p>
          <a:p>
            <a:endParaRPr lang="en-US" altLang="zh-CN">
              <a:ea typeface="+mn-lt"/>
              <a:cs typeface="+mn-lt"/>
            </a:endParaRPr>
          </a:p>
          <a:p>
            <a:endParaRPr lang="en-US" altLang="zh-CN">
              <a:ea typeface="+mn-lt"/>
              <a:cs typeface="+mn-lt"/>
            </a:endParaRPr>
          </a:p>
          <a:p>
            <a:r>
              <a:rPr lang="en-US" altLang="zh-CN">
                <a:ea typeface="+mn-lt"/>
                <a:cs typeface="+mn-lt"/>
              </a:rPr>
              <a:t>Call object method</a:t>
            </a:r>
          </a:p>
          <a:p>
            <a:r>
              <a:rPr lang="en-US" altLang="zh-CN">
                <a:ea typeface="+mn-lt"/>
                <a:cs typeface="+mn-lt"/>
              </a:rPr>
              <a:t>Exclamation Mark "!"  is "??" In PHP</a:t>
            </a:r>
          </a:p>
          <a:p>
            <a:r>
              <a:rPr lang="en-US" altLang="zh-CN">
                <a:ea typeface="+mn-lt"/>
                <a:cs typeface="+mn-lt"/>
              </a:rPr>
              <a:t>Prevent from </a:t>
            </a:r>
            <a:r>
              <a:rPr lang="zh-CN">
                <a:ea typeface="+mn-lt"/>
                <a:cs typeface="+mn-lt"/>
              </a:rPr>
              <a:t>NullPointException </a:t>
            </a:r>
            <a:r>
              <a:rPr lang="en-US" altLang="zh-CN">
                <a:ea typeface="+mn-lt"/>
                <a:cs typeface="+mn-lt"/>
              </a:rPr>
              <a:t>=&gt;</a:t>
            </a:r>
            <a:r>
              <a:rPr lang="zh-CN" altLang="en-US">
                <a:ea typeface="+mn-lt"/>
                <a:cs typeface="+mn-lt"/>
              </a:rPr>
              <a:t> "( … )"</a:t>
            </a:r>
            <a:endParaRPr lang="zh-CN" altLang="en-US"/>
          </a:p>
          <a:p>
            <a:endParaRPr lang="zh-CN"/>
          </a:p>
        </p:txBody>
      </p:sp>
      <p:pic>
        <p:nvPicPr>
          <p:cNvPr id="6" name="Picture 6" descr="A picture containing clock, holding, room&#10;&#10;Description generated with very high confidence">
            <a:extLst>
              <a:ext uri="{FF2B5EF4-FFF2-40B4-BE49-F238E27FC236}">
                <a16:creationId xmlns:a16="http://schemas.microsoft.com/office/drawing/2014/main" id="{86BEE800-037E-4EC0-B949-8FA3BFEC8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496" y="2804764"/>
            <a:ext cx="9684707" cy="1217153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8ACE8AC-5825-47BE-BD9F-7AD2DFC06AF6}"/>
              </a:ext>
            </a:extLst>
          </p:cNvPr>
          <p:cNvSpPr/>
          <p:nvPr/>
        </p:nvSpPr>
        <p:spPr>
          <a:xfrm>
            <a:off x="1870552" y="3211880"/>
            <a:ext cx="8997862" cy="39665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62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0C432-616E-4176-B635-9DDC3529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+mj-lt"/>
                <a:cs typeface="+mj-lt"/>
              </a:rPr>
              <a:t>Future</a:t>
            </a:r>
            <a:r>
              <a:rPr lang="zh-CN" dirty="0">
                <a:ea typeface="+mj-lt"/>
                <a:cs typeface="+mj-lt"/>
              </a:rPr>
              <a:t> </a:t>
            </a:r>
            <a:r>
              <a:rPr lang="en-US" altLang="zh-CN">
                <a:ea typeface="+mj-lt"/>
                <a:cs typeface="+mj-lt"/>
              </a:rPr>
              <a:t>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01639-75B5-4D85-BF63-54717C4ED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Message search in chatroom</a:t>
            </a:r>
          </a:p>
          <a:p>
            <a:r>
              <a:rPr lang="en-US"/>
              <a:t>Unit test</a:t>
            </a:r>
          </a:p>
          <a:p>
            <a:r>
              <a:rPr lang="en-US">
                <a:ea typeface="+mn-lt"/>
                <a:cs typeface="+mn-lt"/>
              </a:rPr>
              <a:t>SNS login (Facebook, Google) </a:t>
            </a:r>
            <a:endParaRPr lang="en-US" dirty="0"/>
          </a:p>
          <a:p>
            <a:r>
              <a:rPr lang="en-US"/>
              <a:t>Upload file</a:t>
            </a:r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83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C41AE-5ECF-46D6-B2E7-A1CEDA441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8391" y="2207110"/>
            <a:ext cx="3399776" cy="2380846"/>
          </a:xfrm>
        </p:spPr>
        <p:txBody>
          <a:bodyPr>
            <a:normAutofit/>
          </a:bodyPr>
          <a:lstStyle/>
          <a:p>
            <a:r>
              <a:rPr lang="zh-CN" altLang="en-US" sz="4800" b="1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9097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6477-C089-4942-A0CB-79EF16EB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Screenshot</a:t>
            </a:r>
          </a:p>
        </p:txBody>
      </p:sp>
      <p:pic>
        <p:nvPicPr>
          <p:cNvPr id="4" name="图片 4" descr="手机屏幕截图&#10;&#10;已生成高可信度的说明">
            <a:extLst>
              <a:ext uri="{FF2B5EF4-FFF2-40B4-BE49-F238E27FC236}">
                <a16:creationId xmlns:a16="http://schemas.microsoft.com/office/drawing/2014/main" id="{C98BF5A0-80B5-4CBC-ABD8-FFD52A5D5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90" y="2375147"/>
            <a:ext cx="3749907" cy="2486127"/>
          </a:xfrm>
        </p:spPr>
      </p:pic>
      <p:pic>
        <p:nvPicPr>
          <p:cNvPr id="7" name="图片 7" descr="手机屏幕截图&#10;&#10;已生成高可信度的说明">
            <a:extLst>
              <a:ext uri="{FF2B5EF4-FFF2-40B4-BE49-F238E27FC236}">
                <a16:creationId xmlns:a16="http://schemas.microsoft.com/office/drawing/2014/main" id="{329D0334-2B41-4391-97FA-E9286A082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422" y="2410651"/>
            <a:ext cx="4555271" cy="4183304"/>
          </a:xfrm>
          <a:prstGeom prst="rect">
            <a:avLst/>
          </a:prstGeom>
        </p:spPr>
      </p:pic>
      <p:pic>
        <p:nvPicPr>
          <p:cNvPr id="8" name="图片 8" descr="手机屏幕截图&#10;&#10;已生成高可信度的说明">
            <a:extLst>
              <a:ext uri="{FF2B5EF4-FFF2-40B4-BE49-F238E27FC236}">
                <a16:creationId xmlns:a16="http://schemas.microsoft.com/office/drawing/2014/main" id="{AB8F650C-87E9-4D8E-AD4F-ED4F5180D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2244" y="1711132"/>
            <a:ext cx="1792094" cy="3231298"/>
          </a:xfrm>
          <a:prstGeom prst="rect">
            <a:avLst/>
          </a:prstGeom>
        </p:spPr>
      </p:pic>
      <p:pic>
        <p:nvPicPr>
          <p:cNvPr id="10" name="图片 10" descr="手机屏幕截图&#10;&#10;已生成高可信度的说明">
            <a:extLst>
              <a:ext uri="{FF2B5EF4-FFF2-40B4-BE49-F238E27FC236}">
                <a16:creationId xmlns:a16="http://schemas.microsoft.com/office/drawing/2014/main" id="{5D92C72E-720B-4135-92AC-F6739162E1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1596" y="3564490"/>
            <a:ext cx="2352908" cy="3148726"/>
          </a:xfrm>
          <a:prstGeom prst="rect">
            <a:avLst/>
          </a:prstGeom>
        </p:spPr>
      </p:pic>
      <p:pic>
        <p:nvPicPr>
          <p:cNvPr id="3" name="图片 4">
            <a:extLst>
              <a:ext uri="{FF2B5EF4-FFF2-40B4-BE49-F238E27FC236}">
                <a16:creationId xmlns:a16="http://schemas.microsoft.com/office/drawing/2014/main" id="{3E3F5824-BCA7-4400-BE7E-ABBF1A4A34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9905" y="74511"/>
            <a:ext cx="4222376" cy="225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549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57391-8919-4339-A5BE-3D3439C96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Server-Client communication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3710CE-B96A-49E1-A5FB-C7D432138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884" y="2732213"/>
            <a:ext cx="6670756" cy="30037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Http is stateless and </a:t>
            </a:r>
            <a:r>
              <a:rPr lang="zh-CN">
                <a:ea typeface="+mn-lt"/>
                <a:cs typeface="+mn-lt"/>
              </a:rPr>
              <a:t>unidirectional </a:t>
            </a:r>
            <a:endParaRPr lang="zh-CN" altLang="en-US"/>
          </a:p>
          <a:p>
            <a:r>
              <a:rPr lang="zh-CN" altLang="en-US"/>
              <a:t>Maintain server-client connection</a:t>
            </a:r>
          </a:p>
          <a:p>
            <a:r>
              <a:rPr lang="zh-CN" altLang="en-US"/>
              <a:t>Server can send data to client side</a:t>
            </a:r>
          </a:p>
          <a:p>
            <a:r>
              <a:rPr lang="zh-CN" altLang="en-US"/>
              <a:t>Bi-directional communication</a:t>
            </a:r>
          </a:p>
        </p:txBody>
      </p:sp>
      <p:pic>
        <p:nvPicPr>
          <p:cNvPr id="6" name="图片 6" descr="手机屏幕截图&#10;&#10;已生成高可信度的说明">
            <a:extLst>
              <a:ext uri="{FF2B5EF4-FFF2-40B4-BE49-F238E27FC236}">
                <a16:creationId xmlns:a16="http://schemas.microsoft.com/office/drawing/2014/main" id="{BE158EA9-F5C5-4ED3-852F-4F866BEDD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961" y="2365790"/>
            <a:ext cx="3328639" cy="295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6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6477-C089-4942-A0CB-79EF16EB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Websocket</a:t>
            </a:r>
          </a:p>
        </p:txBody>
      </p:sp>
      <p:pic>
        <p:nvPicPr>
          <p:cNvPr id="8" name="图片 8">
            <a:extLst>
              <a:ext uri="{FF2B5EF4-FFF2-40B4-BE49-F238E27FC236}">
                <a16:creationId xmlns:a16="http://schemas.microsoft.com/office/drawing/2014/main" id="{2EF72B9C-E39C-4575-A4A8-B3D564BB4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9" y="1512391"/>
            <a:ext cx="6852212" cy="475132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9B8D7E3-530B-4712-BC28-091FDF8A6A9F}"/>
              </a:ext>
            </a:extLst>
          </p:cNvPr>
          <p:cNvSpPr/>
          <p:nvPr/>
        </p:nvSpPr>
        <p:spPr>
          <a:xfrm>
            <a:off x="3497482" y="2006448"/>
            <a:ext cx="1497899" cy="5988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FBCE14-996B-489E-878E-7B3AD6B76420}"/>
              </a:ext>
            </a:extLst>
          </p:cNvPr>
          <p:cNvSpPr/>
          <p:nvPr/>
        </p:nvSpPr>
        <p:spPr>
          <a:xfrm>
            <a:off x="3429963" y="3299748"/>
            <a:ext cx="1504707" cy="434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44262F1-6179-4FFB-8E63-9F89ABFF69AC}"/>
              </a:ext>
            </a:extLst>
          </p:cNvPr>
          <p:cNvSpPr/>
          <p:nvPr/>
        </p:nvSpPr>
        <p:spPr>
          <a:xfrm>
            <a:off x="189051" y="3782026"/>
            <a:ext cx="1234632" cy="376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2">
            <a:extLst>
              <a:ext uri="{FF2B5EF4-FFF2-40B4-BE49-F238E27FC236}">
                <a16:creationId xmlns:a16="http://schemas.microsoft.com/office/drawing/2014/main" id="{03935BFA-5CD3-4476-9022-3BE9C3CC2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057" y="2984202"/>
            <a:ext cx="5260693" cy="2068532"/>
          </a:xfrm>
          <a:prstGeom prst="rect">
            <a:avLst/>
          </a:prstGeom>
        </p:spPr>
      </p:pic>
      <p:pic>
        <p:nvPicPr>
          <p:cNvPr id="3" name="图片 3" descr="手机屏幕的截图&#10;&#10;已生成高可信度的说明">
            <a:extLst>
              <a:ext uri="{FF2B5EF4-FFF2-40B4-BE49-F238E27FC236}">
                <a16:creationId xmlns:a16="http://schemas.microsoft.com/office/drawing/2014/main" id="{EFB975A1-ACE5-42A2-980D-092AFF512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619" y="159566"/>
            <a:ext cx="3096321" cy="271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45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6477-C089-4942-A0CB-79EF16EB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</a:t>
            </a:r>
            <a:r>
              <a:rPr lang="en-US" dirty="0"/>
              <a:t>-Stomp(</a:t>
            </a:r>
            <a:r>
              <a:rPr lang="en-US" dirty="0">
                <a:ea typeface="+mj-lt"/>
                <a:cs typeface="+mj-lt"/>
              </a:rPr>
              <a:t>ActiveMQ, RabbitMQ)</a:t>
            </a:r>
            <a:endParaRPr lang="en-US" dirty="0"/>
          </a:p>
        </p:txBody>
      </p:sp>
      <p:pic>
        <p:nvPicPr>
          <p:cNvPr id="4" name="图片 4" descr="手机屏幕截图&#10;&#10;已生成高可信度的说明">
            <a:extLst>
              <a:ext uri="{FF2B5EF4-FFF2-40B4-BE49-F238E27FC236}">
                <a16:creationId xmlns:a16="http://schemas.microsoft.com/office/drawing/2014/main" id="{69B52A31-9D4E-4D14-BA4A-913C26B8B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175" y="1893481"/>
            <a:ext cx="5042598" cy="712240"/>
          </a:xfrm>
        </p:spPr>
      </p:pic>
      <p:pic>
        <p:nvPicPr>
          <p:cNvPr id="6" name="图片 6" descr="手机屏幕的截图&#10;&#10;已生成高可信度的说明">
            <a:extLst>
              <a:ext uri="{FF2B5EF4-FFF2-40B4-BE49-F238E27FC236}">
                <a16:creationId xmlns:a16="http://schemas.microsoft.com/office/drawing/2014/main" id="{66D0546C-728B-4DA5-96FE-0BECA76C7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88" y="2894853"/>
            <a:ext cx="7565985" cy="1726691"/>
          </a:xfrm>
          <a:prstGeom prst="rect">
            <a:avLst/>
          </a:prstGeom>
        </p:spPr>
      </p:pic>
      <p:pic>
        <p:nvPicPr>
          <p:cNvPr id="7" name="图片 7" descr="屏幕上有字&#10;&#10;已生成高可信度的说明">
            <a:extLst>
              <a:ext uri="{FF2B5EF4-FFF2-40B4-BE49-F238E27FC236}">
                <a16:creationId xmlns:a16="http://schemas.microsoft.com/office/drawing/2014/main" id="{DE62B8FF-FAD9-4717-BB92-05168E52C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847" y="4851978"/>
            <a:ext cx="4170744" cy="1834185"/>
          </a:xfrm>
          <a:prstGeom prst="rect">
            <a:avLst/>
          </a:prstGeom>
        </p:spPr>
      </p:pic>
      <p:pic>
        <p:nvPicPr>
          <p:cNvPr id="8" name="图片 8" descr="屏幕上有字&#10;&#10;已生成高可信度的说明">
            <a:extLst>
              <a:ext uri="{FF2B5EF4-FFF2-40B4-BE49-F238E27FC236}">
                <a16:creationId xmlns:a16="http://schemas.microsoft.com/office/drawing/2014/main" id="{C0ED2148-A808-4ED4-A590-F28FB34375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5777" y="4850129"/>
            <a:ext cx="4045352" cy="1801916"/>
          </a:xfrm>
          <a:prstGeom prst="rect">
            <a:avLst/>
          </a:prstGeom>
        </p:spPr>
      </p:pic>
      <p:pic>
        <p:nvPicPr>
          <p:cNvPr id="9" name="图片 9" descr="电脑屏幕的截图&#10;&#10;已生成高可信度的说明">
            <a:extLst>
              <a:ext uri="{FF2B5EF4-FFF2-40B4-BE49-F238E27FC236}">
                <a16:creationId xmlns:a16="http://schemas.microsoft.com/office/drawing/2014/main" id="{24C8A059-830E-4C42-BE79-BB39523E59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1413" y="1488031"/>
            <a:ext cx="3813857" cy="2695532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FC2212BC-3A6E-48EA-AAA4-D067D7C0645B}"/>
              </a:ext>
            </a:extLst>
          </p:cNvPr>
          <p:cNvSpPr/>
          <p:nvPr/>
        </p:nvSpPr>
        <p:spPr>
          <a:xfrm>
            <a:off x="4953736" y="1717648"/>
            <a:ext cx="520861" cy="511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1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8C676D2-243C-4846-9DAC-069B63AA6230}"/>
              </a:ext>
            </a:extLst>
          </p:cNvPr>
          <p:cNvSpPr/>
          <p:nvPr/>
        </p:nvSpPr>
        <p:spPr>
          <a:xfrm>
            <a:off x="4956118" y="2985530"/>
            <a:ext cx="520861" cy="511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2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C56AD87-F244-4885-9B59-D84113C926E8}"/>
              </a:ext>
            </a:extLst>
          </p:cNvPr>
          <p:cNvSpPr/>
          <p:nvPr/>
        </p:nvSpPr>
        <p:spPr>
          <a:xfrm>
            <a:off x="4951353" y="4853706"/>
            <a:ext cx="520861" cy="511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3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190BEFE-8A48-4B61-81BA-8159037B6FAE}"/>
              </a:ext>
            </a:extLst>
          </p:cNvPr>
          <p:cNvSpPr/>
          <p:nvPr/>
        </p:nvSpPr>
        <p:spPr>
          <a:xfrm>
            <a:off x="10146343" y="4975694"/>
            <a:ext cx="520861" cy="511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4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C460D92-143F-410C-A7B7-DC439EA27581}"/>
              </a:ext>
            </a:extLst>
          </p:cNvPr>
          <p:cNvSpPr/>
          <p:nvPr/>
        </p:nvSpPr>
        <p:spPr>
          <a:xfrm>
            <a:off x="7876571" y="1920432"/>
            <a:ext cx="520861" cy="511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70581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6477-C089-4942-A0CB-79EF16EB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tracing-request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2D57F-0747-49D4-8B84-98DBC18B0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3936974"/>
            <a:ext cx="10168128" cy="22352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Cookie?</a:t>
            </a:r>
          </a:p>
          <a:p>
            <a:r>
              <a:rPr lang="en-US"/>
              <a:t>Session?</a:t>
            </a:r>
          </a:p>
          <a:p>
            <a:r>
              <a:rPr lang="en-US"/>
              <a:t>Expect to differentiate each tab</a:t>
            </a:r>
          </a:p>
        </p:txBody>
      </p:sp>
      <p:pic>
        <p:nvPicPr>
          <p:cNvPr id="4" name="图片 4" descr="手机屏幕截图&#10;&#10;已生成高可信度的说明">
            <a:extLst>
              <a:ext uri="{FF2B5EF4-FFF2-40B4-BE49-F238E27FC236}">
                <a16:creationId xmlns:a16="http://schemas.microsoft.com/office/drawing/2014/main" id="{D70C2D33-2395-4415-A1C3-01B9D0BCB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932" y="1973017"/>
            <a:ext cx="7305554" cy="561740"/>
          </a:xfrm>
          <a:prstGeom prst="rect">
            <a:avLst/>
          </a:prstGeom>
        </p:spPr>
      </p:pic>
      <p:pic>
        <p:nvPicPr>
          <p:cNvPr id="5" name="图片 5">
            <a:extLst>
              <a:ext uri="{FF2B5EF4-FFF2-40B4-BE49-F238E27FC236}">
                <a16:creationId xmlns:a16="http://schemas.microsoft.com/office/drawing/2014/main" id="{0B5144DC-14D7-4CDA-ABF9-9EE274DB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932" y="1551779"/>
            <a:ext cx="5964820" cy="356143"/>
          </a:xfrm>
          <a:prstGeom prst="rect">
            <a:avLst/>
          </a:prstGeom>
        </p:spPr>
      </p:pic>
      <p:pic>
        <p:nvPicPr>
          <p:cNvPr id="6" name="图片 6" descr="手机屏幕截图&#10;&#10;已生成高可信度的说明">
            <a:extLst>
              <a:ext uri="{FF2B5EF4-FFF2-40B4-BE49-F238E27FC236}">
                <a16:creationId xmlns:a16="http://schemas.microsoft.com/office/drawing/2014/main" id="{86963344-176C-42C0-AC36-631C6719E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4937" y="3144486"/>
            <a:ext cx="7296614" cy="48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97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6477-C089-4942-A0CB-79EF16EB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Session tracing-solution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2D57F-0747-49D4-8B84-98DBC18B0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006" y="2050561"/>
            <a:ext cx="9564103" cy="1594031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/>
              <a:t>Web storage (</a:t>
            </a:r>
            <a:r>
              <a:rPr lang="en-US" err="1"/>
              <a:t>LocalStorage</a:t>
            </a:r>
            <a:r>
              <a:rPr lang="en-US"/>
              <a:t>, </a:t>
            </a:r>
            <a:r>
              <a:rPr lang="en-US" err="1"/>
              <a:t>SessionStorage</a:t>
            </a:r>
            <a:r>
              <a:rPr lang="en-US"/>
              <a:t>)</a:t>
            </a:r>
          </a:p>
          <a:p>
            <a:r>
              <a:rPr lang="en-US" err="1"/>
              <a:t>LocalStorage</a:t>
            </a:r>
            <a:r>
              <a:rPr lang="en-US"/>
              <a:t> – delete when the browser is closed</a:t>
            </a:r>
          </a:p>
          <a:p>
            <a:r>
              <a:rPr lang="en-US" err="1"/>
              <a:t>SessionStorage</a:t>
            </a:r>
            <a:r>
              <a:rPr lang="en-US"/>
              <a:t> – delete when a specific tab is closed</a:t>
            </a:r>
          </a:p>
          <a:p>
            <a:r>
              <a:rPr lang="en-US"/>
              <a:t>Manual input cases such as pressing backward button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481921E-2448-4E02-B8D4-602E6AB42DD7}"/>
              </a:ext>
            </a:extLst>
          </p:cNvPr>
          <p:cNvSpPr/>
          <p:nvPr/>
        </p:nvSpPr>
        <p:spPr>
          <a:xfrm>
            <a:off x="1048215" y="3770971"/>
            <a:ext cx="1579755" cy="604024"/>
          </a:xfrm>
          <a:prstGeom prst="round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User login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2E3A49D-6B8F-4F23-A458-B4F479758689}"/>
              </a:ext>
            </a:extLst>
          </p:cNvPr>
          <p:cNvSpPr/>
          <p:nvPr/>
        </p:nvSpPr>
        <p:spPr>
          <a:xfrm>
            <a:off x="3547946" y="3770971"/>
            <a:ext cx="1579755" cy="604024"/>
          </a:xfrm>
          <a:prstGeom prst="round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Index page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9A913CE-B3B9-4E22-9759-CC7F375F4A8F}"/>
              </a:ext>
            </a:extLst>
          </p:cNvPr>
          <p:cNvSpPr/>
          <p:nvPr/>
        </p:nvSpPr>
        <p:spPr>
          <a:xfrm>
            <a:off x="6196360" y="3770971"/>
            <a:ext cx="1579755" cy="604024"/>
          </a:xfrm>
          <a:prstGeom prst="round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Get uniqueId from server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D7AA9B6-85E6-47C6-9870-2BB2D5331368}"/>
              </a:ext>
            </a:extLst>
          </p:cNvPr>
          <p:cNvSpPr/>
          <p:nvPr/>
        </p:nvSpPr>
        <p:spPr>
          <a:xfrm>
            <a:off x="8844774" y="3715215"/>
            <a:ext cx="1579755" cy="659780"/>
          </a:xfrm>
          <a:prstGeom prst="round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Enter any chatroom with uniqueId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1387571-FECA-4C34-BCD9-2C02D8AB3160}"/>
              </a:ext>
            </a:extLst>
          </p:cNvPr>
          <p:cNvSpPr/>
          <p:nvPr/>
        </p:nvSpPr>
        <p:spPr>
          <a:xfrm>
            <a:off x="7432287" y="4932556"/>
            <a:ext cx="1579755" cy="604024"/>
          </a:xfrm>
          <a:prstGeom prst="round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ActiveSessionTable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BA0C2E5-7B01-4086-8825-FD4C126BA56B}"/>
              </a:ext>
            </a:extLst>
          </p:cNvPr>
          <p:cNvSpPr/>
          <p:nvPr/>
        </p:nvSpPr>
        <p:spPr>
          <a:xfrm>
            <a:off x="4282067" y="4932556"/>
            <a:ext cx="1700559" cy="604024"/>
          </a:xfrm>
          <a:prstGeom prst="round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SessionStorage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CCF579D-FD4E-4D2A-80CD-2282A0BCFE3E}"/>
              </a:ext>
            </a:extLst>
          </p:cNvPr>
          <p:cNvSpPr/>
          <p:nvPr/>
        </p:nvSpPr>
        <p:spPr>
          <a:xfrm>
            <a:off x="8956287" y="6103434"/>
            <a:ext cx="1579755" cy="604024"/>
          </a:xfrm>
          <a:prstGeom prst="round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Quit from any chatroom with uniqueId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8062E83-5C09-4532-8B40-432577336096}"/>
              </a:ext>
            </a:extLst>
          </p:cNvPr>
          <p:cNvSpPr/>
          <p:nvPr/>
        </p:nvSpPr>
        <p:spPr>
          <a:xfrm>
            <a:off x="3018262" y="6103433"/>
            <a:ext cx="1700559" cy="604024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Unauthorized requests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1E3C8FE-4935-453F-9072-771C6D9BAE2E}"/>
              </a:ext>
            </a:extLst>
          </p:cNvPr>
          <p:cNvCxnSpPr/>
          <p:nvPr/>
        </p:nvCxnSpPr>
        <p:spPr>
          <a:xfrm>
            <a:off x="2631456" y="4062529"/>
            <a:ext cx="914400" cy="1301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78DD915-0E6C-4678-9BE6-D94FA9315DC5}"/>
              </a:ext>
            </a:extLst>
          </p:cNvPr>
          <p:cNvCxnSpPr>
            <a:cxnSpLocks/>
          </p:cNvCxnSpPr>
          <p:nvPr/>
        </p:nvCxnSpPr>
        <p:spPr>
          <a:xfrm flipV="1">
            <a:off x="5131187" y="4066247"/>
            <a:ext cx="1063082" cy="557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8D1DEA21-5E0D-4442-B870-B7095483DEA8}"/>
              </a:ext>
            </a:extLst>
          </p:cNvPr>
          <p:cNvSpPr/>
          <p:nvPr/>
        </p:nvSpPr>
        <p:spPr>
          <a:xfrm>
            <a:off x="5181135" y="3675721"/>
            <a:ext cx="910683" cy="28807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rgbClr val="7030A0"/>
                </a:solidFill>
              </a:rPr>
              <a:t>Ajax</a:t>
            </a:r>
            <a:endParaRPr lang="zh-CN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6314650-D503-4A3E-9F09-BDD83BF7295F}"/>
              </a:ext>
            </a:extLst>
          </p:cNvPr>
          <p:cNvSpPr/>
          <p:nvPr/>
        </p:nvSpPr>
        <p:spPr>
          <a:xfrm>
            <a:off x="7820257" y="3675721"/>
            <a:ext cx="910683" cy="28807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rgbClr val="7030A0"/>
                </a:solidFill>
              </a:rPr>
              <a:t>Request</a:t>
            </a:r>
            <a:endParaRPr lang="zh-CN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09C83C9-290B-47FC-824D-9F21B2642705}"/>
              </a:ext>
            </a:extLst>
          </p:cNvPr>
          <p:cNvCxnSpPr>
            <a:cxnSpLocks/>
          </p:cNvCxnSpPr>
          <p:nvPr/>
        </p:nvCxnSpPr>
        <p:spPr>
          <a:xfrm flipV="1">
            <a:off x="7779601" y="4066247"/>
            <a:ext cx="1063082" cy="557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E5C9F5A-2AC7-44CC-900E-7193CFC39D68}"/>
              </a:ext>
            </a:extLst>
          </p:cNvPr>
          <p:cNvCxnSpPr/>
          <p:nvPr/>
        </p:nvCxnSpPr>
        <p:spPr>
          <a:xfrm flipH="1">
            <a:off x="8208459" y="4413327"/>
            <a:ext cx="1436648" cy="505522"/>
          </a:xfrm>
          <a:prstGeom prst="straightConnector1">
            <a:avLst/>
          </a:prstGeom>
          <a:ln w="28575"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D1B52DA8-FAA4-4F29-9E35-AA7EAA632833}"/>
              </a:ext>
            </a:extLst>
          </p:cNvPr>
          <p:cNvSpPr/>
          <p:nvPr/>
        </p:nvSpPr>
        <p:spPr>
          <a:xfrm rot="20160000">
            <a:off x="8228115" y="4464838"/>
            <a:ext cx="715537" cy="20444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rgbClr val="7030A0"/>
                </a:solidFill>
              </a:rPr>
              <a:t>Add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5F87D4B-29D2-4C2E-B70B-2833BF7F6796}"/>
              </a:ext>
            </a:extLst>
          </p:cNvPr>
          <p:cNvCxnSpPr>
            <a:cxnSpLocks/>
          </p:cNvCxnSpPr>
          <p:nvPr/>
        </p:nvCxnSpPr>
        <p:spPr>
          <a:xfrm flipH="1" flipV="1">
            <a:off x="8292093" y="5578628"/>
            <a:ext cx="1390186" cy="479502"/>
          </a:xfrm>
          <a:prstGeom prst="straightConnector1">
            <a:avLst/>
          </a:prstGeom>
          <a:ln w="28575"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5D4507E2-D119-4E3E-8734-FD290E5E1F18}"/>
              </a:ext>
            </a:extLst>
          </p:cNvPr>
          <p:cNvSpPr/>
          <p:nvPr/>
        </p:nvSpPr>
        <p:spPr>
          <a:xfrm rot="1140000">
            <a:off x="8949299" y="5614909"/>
            <a:ext cx="817755" cy="28807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rgbClr val="7030A0"/>
                </a:solidFill>
              </a:rPr>
              <a:t>Delete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2125317-3918-4245-8ACF-E9692705C9F0}"/>
              </a:ext>
            </a:extLst>
          </p:cNvPr>
          <p:cNvCxnSpPr>
            <a:cxnSpLocks/>
          </p:cNvCxnSpPr>
          <p:nvPr/>
        </p:nvCxnSpPr>
        <p:spPr>
          <a:xfrm flipH="1">
            <a:off x="5151167" y="4413327"/>
            <a:ext cx="1808355" cy="505522"/>
          </a:xfrm>
          <a:prstGeom prst="straightConnector1">
            <a:avLst/>
          </a:prstGeom>
          <a:ln w="28575"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9FC316B4-4F25-4C4A-9996-CA89170A16D1}"/>
              </a:ext>
            </a:extLst>
          </p:cNvPr>
          <p:cNvSpPr/>
          <p:nvPr/>
        </p:nvSpPr>
        <p:spPr>
          <a:xfrm rot="20340000">
            <a:off x="6196418" y="4699172"/>
            <a:ext cx="1031487" cy="16727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rgbClr val="7030A0"/>
                </a:solidFill>
              </a:rPr>
              <a:t>UniqueId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D452CF8-7F4C-4F9D-ACFE-79906E8E07C6}"/>
              </a:ext>
            </a:extLst>
          </p:cNvPr>
          <p:cNvCxnSpPr>
            <a:cxnSpLocks/>
          </p:cNvCxnSpPr>
          <p:nvPr/>
        </p:nvCxnSpPr>
        <p:spPr>
          <a:xfrm flipV="1">
            <a:off x="6002375" y="4101092"/>
            <a:ext cx="2828693" cy="1157868"/>
          </a:xfrm>
          <a:prstGeom prst="straightConnector1">
            <a:avLst/>
          </a:prstGeom>
          <a:ln w="28575"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FBA6D944-0183-4968-8330-7D3318BCC898}"/>
              </a:ext>
            </a:extLst>
          </p:cNvPr>
          <p:cNvSpPr/>
          <p:nvPr/>
        </p:nvSpPr>
        <p:spPr>
          <a:xfrm rot="20700000">
            <a:off x="5470156" y="4420013"/>
            <a:ext cx="715537" cy="20444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rgbClr val="7030A0"/>
                </a:solidFill>
              </a:rPr>
              <a:t>Save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C1D2B2B-ACFB-433C-B146-223CD56A99D4}"/>
              </a:ext>
            </a:extLst>
          </p:cNvPr>
          <p:cNvCxnSpPr>
            <a:cxnSpLocks/>
          </p:cNvCxnSpPr>
          <p:nvPr/>
        </p:nvCxnSpPr>
        <p:spPr>
          <a:xfrm flipV="1">
            <a:off x="4766448" y="5307827"/>
            <a:ext cx="2643169" cy="1094788"/>
          </a:xfrm>
          <a:prstGeom prst="straightConnector1">
            <a:avLst/>
          </a:prstGeom>
          <a:ln w="28575"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9295446F-C491-4A65-B139-C2637FA761E9}"/>
              </a:ext>
            </a:extLst>
          </p:cNvPr>
          <p:cNvSpPr/>
          <p:nvPr/>
        </p:nvSpPr>
        <p:spPr>
          <a:xfrm rot="20340000">
            <a:off x="4746310" y="5800843"/>
            <a:ext cx="1784195" cy="16726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rgbClr val="7030A0"/>
                </a:solidFill>
              </a:rPr>
              <a:t>Check and clean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BB72A34-5243-4171-8F8A-1E3ADFF03A8E}"/>
              </a:ext>
            </a:extLst>
          </p:cNvPr>
          <p:cNvCxnSpPr>
            <a:cxnSpLocks/>
          </p:cNvCxnSpPr>
          <p:nvPr/>
        </p:nvCxnSpPr>
        <p:spPr>
          <a:xfrm>
            <a:off x="5992754" y="5287167"/>
            <a:ext cx="2940861" cy="1176124"/>
          </a:xfrm>
          <a:prstGeom prst="straightConnector1">
            <a:avLst/>
          </a:prstGeom>
          <a:ln w="28575"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0AC90E14-14FB-4D71-A4A5-3264009DADB7}"/>
              </a:ext>
            </a:extLst>
          </p:cNvPr>
          <p:cNvSpPr/>
          <p:nvPr/>
        </p:nvSpPr>
        <p:spPr>
          <a:xfrm rot="1320000">
            <a:off x="6638858" y="5822930"/>
            <a:ext cx="882805" cy="1579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rgbClr val="7030A0"/>
                </a:solidFill>
              </a:rPr>
              <a:t>UniqueId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2A7220A-75B4-4649-A45A-9FBF96B4D216}"/>
              </a:ext>
            </a:extLst>
          </p:cNvPr>
          <p:cNvCxnSpPr>
            <a:cxnSpLocks/>
          </p:cNvCxnSpPr>
          <p:nvPr/>
        </p:nvCxnSpPr>
        <p:spPr>
          <a:xfrm flipH="1" flipV="1">
            <a:off x="3871100" y="4391489"/>
            <a:ext cx="5575" cy="169684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BD954D87-92CF-4626-8C38-8134A97B7770}"/>
              </a:ext>
            </a:extLst>
          </p:cNvPr>
          <p:cNvSpPr/>
          <p:nvPr/>
        </p:nvSpPr>
        <p:spPr>
          <a:xfrm rot="16200000">
            <a:off x="2997354" y="5088209"/>
            <a:ext cx="1115121" cy="2973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rgbClr val="7030A0"/>
                </a:solidFill>
              </a:rPr>
              <a:t>"Redirect"</a:t>
            </a:r>
            <a:endParaRPr lang="zh-CN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B94EFD1-0A54-401B-A756-D6DBE2712B76}"/>
              </a:ext>
            </a:extLst>
          </p:cNvPr>
          <p:cNvCxnSpPr>
            <a:cxnSpLocks/>
          </p:cNvCxnSpPr>
          <p:nvPr/>
        </p:nvCxnSpPr>
        <p:spPr>
          <a:xfrm>
            <a:off x="9684601" y="4387774"/>
            <a:ext cx="13010" cy="171356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6C2FCF3-5560-4535-A302-2EAFC58B2BC3}"/>
              </a:ext>
            </a:extLst>
          </p:cNvPr>
          <p:cNvCxnSpPr>
            <a:cxnSpLocks/>
          </p:cNvCxnSpPr>
          <p:nvPr/>
        </p:nvCxnSpPr>
        <p:spPr>
          <a:xfrm flipH="1" flipV="1">
            <a:off x="5116320" y="4372904"/>
            <a:ext cx="3862038" cy="208713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9" name="图片 39">
            <a:extLst>
              <a:ext uri="{FF2B5EF4-FFF2-40B4-BE49-F238E27FC236}">
                <a16:creationId xmlns:a16="http://schemas.microsoft.com/office/drawing/2014/main" id="{EDE025F0-4144-4C5A-904B-2139C6B15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490" y="3231066"/>
            <a:ext cx="387969" cy="312234"/>
          </a:xfrm>
          <a:prstGeom prst="rect">
            <a:avLst/>
          </a:prstGeom>
        </p:spPr>
      </p:pic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A9C2289-27CB-4ABE-B90A-D2A04F015035}"/>
              </a:ext>
            </a:extLst>
          </p:cNvPr>
          <p:cNvCxnSpPr>
            <a:cxnSpLocks/>
          </p:cNvCxnSpPr>
          <p:nvPr/>
        </p:nvCxnSpPr>
        <p:spPr>
          <a:xfrm flipH="1" flipV="1">
            <a:off x="5115636" y="4112026"/>
            <a:ext cx="3139941" cy="821254"/>
          </a:xfrm>
          <a:prstGeom prst="straightConnector1">
            <a:avLst/>
          </a:prstGeom>
          <a:ln w="28575"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0FE1AA49-E7B7-481E-904B-97933B7065B6}"/>
              </a:ext>
            </a:extLst>
          </p:cNvPr>
          <p:cNvSpPr/>
          <p:nvPr/>
        </p:nvSpPr>
        <p:spPr>
          <a:xfrm rot="840000">
            <a:off x="7617298" y="4664167"/>
            <a:ext cx="654970" cy="15830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rgbClr val="7030A0"/>
                </a:solidFill>
              </a:rPr>
              <a:t>Status</a:t>
            </a:r>
          </a:p>
        </p:txBody>
      </p:sp>
      <p:pic>
        <p:nvPicPr>
          <p:cNvPr id="18" name="图片 16" descr="手机屏幕截图&#10;&#10;已生成高可信度的说明">
            <a:extLst>
              <a:ext uri="{FF2B5EF4-FFF2-40B4-BE49-F238E27FC236}">
                <a16:creationId xmlns:a16="http://schemas.microsoft.com/office/drawing/2014/main" id="{065D47F2-F110-437D-A1FB-E4BE5683A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536" y="1365851"/>
            <a:ext cx="3975847" cy="1182953"/>
          </a:xfrm>
          <a:prstGeom prst="rect">
            <a:avLst/>
          </a:prstGeom>
        </p:spPr>
      </p:pic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4DDD07E-2FF0-4558-B317-1F9A4E88C01F}"/>
              </a:ext>
            </a:extLst>
          </p:cNvPr>
          <p:cNvCxnSpPr/>
          <p:nvPr/>
        </p:nvCxnSpPr>
        <p:spPr>
          <a:xfrm flipV="1">
            <a:off x="8157881" y="2532529"/>
            <a:ext cx="753036" cy="2429435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429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6477-C089-4942-A0CB-79EF16EB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tracking-screenshot</a:t>
            </a:r>
          </a:p>
        </p:txBody>
      </p:sp>
      <p:pic>
        <p:nvPicPr>
          <p:cNvPr id="14" name="图片 14" descr="手机屏幕截图&#10;&#10;已生成高可信度的说明">
            <a:extLst>
              <a:ext uri="{FF2B5EF4-FFF2-40B4-BE49-F238E27FC236}">
                <a16:creationId xmlns:a16="http://schemas.microsoft.com/office/drawing/2014/main" id="{224F17D9-18A9-4487-8F85-51063F952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17" y="3910101"/>
            <a:ext cx="4322956" cy="2661945"/>
          </a:xfrm>
          <a:prstGeom prst="rect">
            <a:avLst/>
          </a:prstGeom>
        </p:spPr>
      </p:pic>
      <p:pic>
        <p:nvPicPr>
          <p:cNvPr id="15" name="图片 15" descr="手机屏幕截图&#10;&#10;已生成高可信度的说明">
            <a:extLst>
              <a:ext uri="{FF2B5EF4-FFF2-40B4-BE49-F238E27FC236}">
                <a16:creationId xmlns:a16="http://schemas.microsoft.com/office/drawing/2014/main" id="{4BF3EE20-A6F0-40A5-B211-F5A8A89B2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17" y="1355800"/>
            <a:ext cx="4322955" cy="2659570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46BBFCD2-3F3E-447B-99B2-C508796D7D39}"/>
              </a:ext>
            </a:extLst>
          </p:cNvPr>
          <p:cNvSpPr/>
          <p:nvPr/>
        </p:nvSpPr>
        <p:spPr>
          <a:xfrm>
            <a:off x="3696629" y="1522141"/>
            <a:ext cx="659781" cy="278781"/>
          </a:xfrm>
          <a:prstGeom prst="round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FAF370C-1A9F-4A3F-A09C-CFC8350B4B53}"/>
              </a:ext>
            </a:extLst>
          </p:cNvPr>
          <p:cNvSpPr/>
          <p:nvPr/>
        </p:nvSpPr>
        <p:spPr>
          <a:xfrm>
            <a:off x="3659459" y="4049750"/>
            <a:ext cx="659781" cy="278781"/>
          </a:xfrm>
          <a:prstGeom prst="round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6" descr="手机屏幕截图&#10;&#10;已生成高可信度的说明">
            <a:extLst>
              <a:ext uri="{FF2B5EF4-FFF2-40B4-BE49-F238E27FC236}">
                <a16:creationId xmlns:a16="http://schemas.microsoft.com/office/drawing/2014/main" id="{D2297573-AA79-4AD2-A4AD-EBEDA6A26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301" y="3651850"/>
            <a:ext cx="5410200" cy="1640152"/>
          </a:xfrm>
          <a:prstGeom prst="rect">
            <a:avLst/>
          </a:prstGeom>
        </p:spPr>
      </p:pic>
      <p:pic>
        <p:nvPicPr>
          <p:cNvPr id="18" name="图片 18" descr="手机屏幕截图&#10;&#10;已生成高可信度的说明">
            <a:extLst>
              <a:ext uri="{FF2B5EF4-FFF2-40B4-BE49-F238E27FC236}">
                <a16:creationId xmlns:a16="http://schemas.microsoft.com/office/drawing/2014/main" id="{94CDBBFB-117A-4A46-B6B4-AAEAE3EE72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0157" y="2384677"/>
            <a:ext cx="7268735" cy="54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682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宽屏</PresentationFormat>
  <Slides>23</Slides>
  <Notes>0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AccentBoxVTI</vt:lpstr>
      <vt:lpstr>Livechat (Spring boot)</vt:lpstr>
      <vt:lpstr>User story</vt:lpstr>
      <vt:lpstr>Screenshot</vt:lpstr>
      <vt:lpstr>Server-Client communication</vt:lpstr>
      <vt:lpstr>Websocket</vt:lpstr>
      <vt:lpstr>Websocket-Stomp(ActiveMQ, RabbitMQ)</vt:lpstr>
      <vt:lpstr>Session tracing-request</vt:lpstr>
      <vt:lpstr>Session tracing-solution</vt:lpstr>
      <vt:lpstr>Session tracking-screenshot</vt:lpstr>
      <vt:lpstr>Emoji picker</vt:lpstr>
      <vt:lpstr>Spring boot-intro</vt:lpstr>
      <vt:lpstr>Annotation (Spring Boot, lombok)</vt:lpstr>
      <vt:lpstr>DI (Dependency Injection)</vt:lpstr>
      <vt:lpstr>DI (Dependency Injection)</vt:lpstr>
      <vt:lpstr>DI (Dependency Injection)</vt:lpstr>
      <vt:lpstr>Database (Hibernate)</vt:lpstr>
      <vt:lpstr>Database (Hibernate)</vt:lpstr>
      <vt:lpstr>Database (Hibernate)</vt:lpstr>
      <vt:lpstr>Full-Text Search (Hibernate, Apache Lucene)</vt:lpstr>
      <vt:lpstr>Freemarker-intro</vt:lpstr>
      <vt:lpstr>Freemarker-sample codes</vt:lpstr>
      <vt:lpstr>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259</cp:revision>
  <dcterms:created xsi:type="dcterms:W3CDTF">2020-06-07T15:43:17Z</dcterms:created>
  <dcterms:modified xsi:type="dcterms:W3CDTF">2020-06-08T01:05:10Z</dcterms:modified>
</cp:coreProperties>
</file>