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8" r:id="rId4"/>
    <p:sldId id="269" r:id="rId5"/>
    <p:sldId id="264" r:id="rId6"/>
    <p:sldId id="266" r:id="rId7"/>
    <p:sldId id="256" r:id="rId8"/>
    <p:sldId id="262" r:id="rId9"/>
    <p:sldId id="263" r:id="rId10"/>
    <p:sldId id="265" r:id="rId11"/>
    <p:sldId id="257" r:id="rId12"/>
    <p:sldId id="258" r:id="rId13"/>
    <p:sldId id="259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9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1CD5-0212-47A5-A874-FCA7A0D41F4D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7DBA-415A-4140-84C1-65C344AE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9906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	[Watts/m^2]</a:t>
            </a:r>
          </a:p>
          <a:p>
            <a:r>
              <a:rPr lang="en-US" dirty="0"/>
              <a:t> </a:t>
            </a:r>
            <a:r>
              <a:rPr lang="en-US" dirty="0" smtClean="0"/>
              <a:t>     Energy is conserved! Form can change, but can’t go away.</a:t>
            </a:r>
          </a:p>
          <a:p>
            <a:endParaRPr lang="en-US" dirty="0" smtClean="0"/>
          </a:p>
          <a:p>
            <a:r>
              <a:rPr lang="en-US" dirty="0" smtClean="0"/>
              <a:t>Quanta	[Moles</a:t>
            </a:r>
            <a:r>
              <a:rPr lang="en-US" dirty="0"/>
              <a:t>/(m^2 s</a:t>
            </a:r>
            <a:r>
              <a:rPr lang="en-US" dirty="0" smtClean="0"/>
              <a:t>)]</a:t>
            </a:r>
          </a:p>
          <a:p>
            <a:r>
              <a:rPr lang="en-US" dirty="0" smtClean="0"/>
              <a:t>      Photosynthesis is quant</a:t>
            </a:r>
            <a:r>
              <a:rPr lang="en-US" dirty="0"/>
              <a:t>u</a:t>
            </a:r>
            <a:r>
              <a:rPr lang="en-US" dirty="0" smtClean="0"/>
              <a:t>m!</a:t>
            </a:r>
            <a:r>
              <a:rPr lang="en-US" dirty="0" smtClean="0">
                <a:sym typeface="Wingdings"/>
              </a:rPr>
              <a:t>   E=</a:t>
            </a:r>
            <a:r>
              <a:rPr lang="en-US" dirty="0" err="1" smtClean="0">
                <a:sym typeface="Wingdings"/>
              </a:rPr>
              <a:t>hc</a:t>
            </a:r>
            <a:r>
              <a:rPr lang="en-US" dirty="0" smtClean="0">
                <a:sym typeface="Wingdings"/>
              </a:rPr>
              <a:t>/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  <a:sym typeface="Wingdings"/>
              </a:rPr>
              <a:t>l</a:t>
            </a:r>
            <a:r>
              <a:rPr lang="en-US" dirty="0" smtClean="0"/>
              <a:t> be damned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      Fixing 1 CO2 requires 8 photons of 700nm or less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PAR	[Quanta within 350-700nm]</a:t>
            </a:r>
          </a:p>
          <a:p>
            <a:r>
              <a:rPr lang="en-US" dirty="0" smtClean="0">
                <a:sym typeface="Wingdings"/>
              </a:rPr>
              <a:t>      Number of </a:t>
            </a:r>
            <a:r>
              <a:rPr lang="en-US" dirty="0" err="1" smtClean="0">
                <a:sym typeface="Wingdings"/>
              </a:rPr>
              <a:t>Photosynthetically</a:t>
            </a:r>
            <a:r>
              <a:rPr lang="en-US" dirty="0" smtClean="0">
                <a:sym typeface="Wingdings"/>
              </a:rPr>
              <a:t> viable photons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4469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How much light hits the ocean surface?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Characteristic Scales:  </a:t>
            </a:r>
            <a:r>
              <a:rPr lang="en-US" dirty="0" smtClean="0"/>
              <a:t>[</a:t>
            </a:r>
            <a:r>
              <a:rPr lang="en-US" dirty="0" err="1"/>
              <a:t>u</a:t>
            </a:r>
            <a:r>
              <a:rPr lang="en-US" dirty="0" err="1" smtClean="0"/>
              <a:t>Moles</a:t>
            </a:r>
            <a:r>
              <a:rPr lang="en-US" dirty="0" smtClean="0"/>
              <a:t>/(m^2 s)]</a:t>
            </a:r>
          </a:p>
          <a:p>
            <a:endParaRPr lang="en-US" dirty="0" smtClean="0"/>
          </a:p>
          <a:p>
            <a:r>
              <a:rPr lang="en-US" dirty="0" smtClean="0"/>
              <a:t>Noon</a:t>
            </a:r>
            <a:r>
              <a:rPr lang="en-US" dirty="0"/>
              <a:t>, clear sky	</a:t>
            </a:r>
            <a:r>
              <a:rPr lang="en-US" dirty="0" smtClean="0"/>
              <a:t>	10^3</a:t>
            </a:r>
            <a:endParaRPr lang="en-US" dirty="0"/>
          </a:p>
          <a:p>
            <a:r>
              <a:rPr lang="en-US" dirty="0" smtClean="0"/>
              <a:t>Noon</a:t>
            </a:r>
            <a:r>
              <a:rPr lang="en-US" dirty="0"/>
              <a:t>, cloudy		10^1	</a:t>
            </a:r>
          </a:p>
          <a:p>
            <a:r>
              <a:rPr lang="en-US" dirty="0" smtClean="0"/>
              <a:t>Full Moon, clear</a:t>
            </a:r>
            <a:r>
              <a:rPr lang="en-US" dirty="0"/>
              <a:t>		10^-3</a:t>
            </a:r>
          </a:p>
          <a:p>
            <a:r>
              <a:rPr lang="en-US" dirty="0" smtClean="0"/>
              <a:t>New Moon, clear		10</a:t>
            </a:r>
            <a:r>
              <a:rPr lang="en-US" dirty="0"/>
              <a:t>^-6</a:t>
            </a:r>
          </a:p>
          <a:p>
            <a:r>
              <a:rPr lang="en-US" dirty="0" smtClean="0"/>
              <a:t>Cloudy </a:t>
            </a:r>
            <a:r>
              <a:rPr lang="en-US" dirty="0"/>
              <a:t>Night		10^-8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4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16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325"/>
            <a:ext cx="9144000" cy="5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002792"/>
            <a:ext cx="5913120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132588"/>
            <a:ext cx="9107424" cy="65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5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134112"/>
            <a:ext cx="9107424" cy="65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2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132588"/>
            <a:ext cx="9107424" cy="65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990600"/>
                <a:ext cx="5867400" cy="5101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Comforting Fiction: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sym typeface="Wingdings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sym typeface="Wingdings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sym typeface="Wingdings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sym typeface="Wingdings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sym typeface="Wingdings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sym typeface="Wingdings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sym typeface="Wingdings"/>
                        </a:rPr>
                        <m:t> </m:t>
                      </m:r>
                      <m:sSup>
                        <m:sSupPr>
                          <m:ctrlPr>
                            <a:rPr lang="mr-IN" b="0" i="1" smtClean="0">
                              <a:latin typeface="Cambria Math" charset="0"/>
                              <a:sym typeface="Wingdings"/>
                            </a:rPr>
                          </m:ctrlPr>
                        </m:sSupPr>
                        <m:e>
                          <m:r>
                            <a:rPr lang="mr-IN" b="0" i="1" smtClean="0">
                              <a:latin typeface="Cambria Math" charset="0"/>
                              <a:sym typeface="Wingdings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sym typeface="Wingdings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sym typeface="Wingdings"/>
                            </a:rPr>
                            <m:t>𝐾𝑧</m:t>
                          </m:r>
                        </m:sup>
                      </m:sSup>
                    </m:oMath>
                  </m:oMathPara>
                </a14:m>
                <a:endParaRPr lang="en-US" dirty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Equivalently,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sym typeface="Wingdings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  <a:sym typeface="Wingdings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  <a:sym typeface="Wingdings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sym typeface="Wingdings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sym typeface="Wingdings"/>
                            </a:rPr>
                            <m:t>𝐾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  <a:sym typeface="Wingding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sym typeface="Wingdings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charset="0"/>
                                  <a:sym typeface="Wingdings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sym typeface="Wingdings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  <a:sym typeface="Wingdings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sym typeface="Wingdings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sym typeface="Wingdings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  <a:sym typeface="Wingdings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sym typeface="Wingdings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>
                  <a:sym typeface="Wingdings"/>
                </a:endParaRPr>
              </a:p>
              <a:p>
                <a:endParaRPr lang="en-US" dirty="0" smtClean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Why Fiction?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smtClean="0">
                    <a:sym typeface="Wingdings"/>
                  </a:rPr>
                  <a:t>Attenuation K depends on a thousand details! Depth, Biology, Turbidity, Chemistry, Eddies, etc.</a:t>
                </a:r>
              </a:p>
              <a:p>
                <a:endParaRPr lang="en-US" dirty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Qualitatively useful, quantitatively FALSE.</a:t>
                </a:r>
              </a:p>
              <a:p>
                <a:endParaRPr lang="en-US" dirty="0" smtClean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Intuition: One order of magnitude in Power:</a:t>
                </a:r>
              </a:p>
              <a:p>
                <a:r>
                  <a:rPr lang="mr-IN" dirty="0"/>
                  <a:t>	</a:t>
                </a:r>
                <a:r>
                  <a:rPr lang="mr-IN" dirty="0" err="1"/>
                  <a:t>dz</a:t>
                </a:r>
                <a:r>
                  <a:rPr lang="mr-IN" dirty="0"/>
                  <a:t> = {1/</a:t>
                </a:r>
                <a:r>
                  <a:rPr lang="mr-IN" dirty="0" err="1"/>
                  <a:t>K</a:t>
                </a:r>
                <a:r>
                  <a:rPr lang="mr-IN" dirty="0"/>
                  <a:t>} \</a:t>
                </a:r>
                <a:r>
                  <a:rPr lang="mr-IN" dirty="0" err="1"/>
                  <a:t>ln</a:t>
                </a:r>
                <a:r>
                  <a:rPr lang="mr-IN" dirty="0"/>
                  <a:t> (10) = 2.3 / </a:t>
                </a:r>
                <a:r>
                  <a:rPr lang="mr-IN" dirty="0" err="1"/>
                  <a:t>K</a:t>
                </a:r>
                <a:r>
                  <a:rPr lang="mr-IN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Thickness of the OTZ?  (</a:t>
                </a:r>
                <a:r>
                  <a:rPr lang="en-US" dirty="0" err="1" smtClean="0"/>
                  <a:t>Kaartvedt</a:t>
                </a:r>
                <a:r>
                  <a:rPr lang="en-US" dirty="0" smtClean="0"/>
                  <a:t> 8 orders of mag</a:t>
                </a:r>
                <a:r>
                  <a:rPr lang="mr-IN" dirty="0" smtClean="0"/>
                  <a:t>…</a:t>
                </a:r>
                <a:r>
                  <a:rPr lang="en-US" dirty="0" smtClean="0"/>
                  <a:t>)</a:t>
                </a:r>
                <a:endParaRPr lang="mr-IN" dirty="0"/>
              </a:p>
              <a:p>
                <a:r>
                  <a:rPr lang="pl-PL" dirty="0"/>
                  <a:t>	</a:t>
                </a:r>
                <a:r>
                  <a:rPr lang="pl-PL" dirty="0" smtClean="0"/>
                  <a:t>K=0.025</a:t>
                </a:r>
                <a:r>
                  <a:rPr lang="pl-PL" dirty="0"/>
                  <a:t>	</a:t>
                </a:r>
                <a:r>
                  <a:rPr lang="pl-PL" dirty="0" err="1"/>
                  <a:t>dz</a:t>
                </a:r>
                <a:r>
                  <a:rPr lang="pl-PL" dirty="0"/>
                  <a:t> = </a:t>
                </a:r>
                <a:r>
                  <a:rPr lang="pl-PL" dirty="0" smtClean="0"/>
                  <a:t>92m      [8 </a:t>
                </a:r>
                <a:r>
                  <a:rPr lang="pl-PL" dirty="0" err="1" smtClean="0"/>
                  <a:t>dz</a:t>
                </a:r>
                <a:r>
                  <a:rPr lang="pl-PL" dirty="0" smtClean="0"/>
                  <a:t> = </a:t>
                </a:r>
                <a:r>
                  <a:rPr lang="en-US" dirty="0" smtClean="0"/>
                  <a:t>736m]</a:t>
                </a:r>
                <a:endParaRPr lang="en-US" dirty="0"/>
              </a:p>
              <a:p>
                <a:r>
                  <a:rPr lang="pl-PL" dirty="0"/>
                  <a:t>	</a:t>
                </a:r>
                <a:r>
                  <a:rPr lang="pl-PL" dirty="0" smtClean="0"/>
                  <a:t>K=0.04</a:t>
                </a:r>
                <a:r>
                  <a:rPr lang="pl-PL" dirty="0"/>
                  <a:t>	</a:t>
                </a:r>
                <a:r>
                  <a:rPr lang="pl-PL" dirty="0" err="1"/>
                  <a:t>dz</a:t>
                </a:r>
                <a:r>
                  <a:rPr lang="pl-PL" dirty="0"/>
                  <a:t> = </a:t>
                </a:r>
                <a:r>
                  <a:rPr lang="pl-PL" dirty="0" smtClean="0"/>
                  <a:t>58m      [8 </a:t>
                </a:r>
                <a:r>
                  <a:rPr lang="pl-PL" dirty="0" err="1" smtClean="0"/>
                  <a:t>dz</a:t>
                </a:r>
                <a:r>
                  <a:rPr lang="pl-PL" dirty="0" smtClean="0"/>
                  <a:t> = </a:t>
                </a:r>
                <a:r>
                  <a:rPr lang="en-US" dirty="0" smtClean="0"/>
                  <a:t>464m]</a:t>
                </a:r>
                <a:endParaRPr lang="en-US" dirty="0"/>
              </a:p>
              <a:p>
                <a:r>
                  <a:rPr lang="pl-PL" dirty="0"/>
                  <a:t>	</a:t>
                </a:r>
                <a:r>
                  <a:rPr lang="pl-PL" dirty="0" smtClean="0"/>
                  <a:t>K=0.1</a:t>
                </a:r>
                <a:r>
                  <a:rPr lang="pl-PL" dirty="0"/>
                  <a:t>	</a:t>
                </a:r>
                <a:r>
                  <a:rPr lang="pl-PL" dirty="0" err="1" smtClean="0"/>
                  <a:t>dz</a:t>
                </a:r>
                <a:r>
                  <a:rPr lang="pl-PL" dirty="0" smtClean="0"/>
                  <a:t> </a:t>
                </a:r>
                <a:r>
                  <a:rPr lang="pl-PL" dirty="0"/>
                  <a:t>= </a:t>
                </a:r>
                <a:r>
                  <a:rPr lang="pl-PL" dirty="0" smtClean="0"/>
                  <a:t>23m      [8 </a:t>
                </a:r>
                <a:r>
                  <a:rPr lang="pl-PL" dirty="0" err="1" smtClean="0"/>
                  <a:t>dz</a:t>
                </a:r>
                <a:r>
                  <a:rPr lang="pl-PL" dirty="0" smtClean="0"/>
                  <a:t> = </a:t>
                </a:r>
                <a:r>
                  <a:rPr lang="en-US" dirty="0" smtClean="0"/>
                  <a:t>184m]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990600"/>
                <a:ext cx="5867400" cy="5101076"/>
              </a:xfrm>
              <a:prstGeom prst="rect">
                <a:avLst/>
              </a:prstGeom>
              <a:blipFill rotWithShape="0">
                <a:blip r:embed="rId2"/>
                <a:stretch>
                  <a:fillRect l="-936" t="-1675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71600" y="14469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How much light makes it to the deep?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990600"/>
            <a:ext cx="586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= L_T + L_E + L_I + L_S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Key takeaways:</a:t>
            </a:r>
          </a:p>
          <a:p>
            <a:endParaRPr lang="en-US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Absorption depletes photons (familiar exponential)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Elastic scattering (</a:t>
            </a:r>
            <a:r>
              <a:rPr lang="en-US" dirty="0" err="1" smtClean="0">
                <a:sym typeface="Wingdings"/>
              </a:rPr>
              <a:t>Ei</a:t>
            </a:r>
            <a:r>
              <a:rPr lang="en-US" dirty="0" smtClean="0">
                <a:sym typeface="Wingdings"/>
              </a:rPr>
              <a:t> = </a:t>
            </a:r>
            <a:r>
              <a:rPr lang="en-US" dirty="0" err="1" smtClean="0">
                <a:sym typeface="Wingdings"/>
              </a:rPr>
              <a:t>Ef</a:t>
            </a:r>
            <a:r>
              <a:rPr lang="en-US" dirty="0" smtClean="0">
                <a:sym typeface="Wingdings"/>
              </a:rPr>
              <a:t>) softens the angular distribution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Inelastic scattering (</a:t>
            </a:r>
            <a:r>
              <a:rPr lang="en-US" dirty="0" err="1" smtClean="0">
                <a:sym typeface="Wingdings"/>
              </a:rPr>
              <a:t>esp</a:t>
            </a:r>
            <a:r>
              <a:rPr lang="en-US" dirty="0" smtClean="0">
                <a:sym typeface="Wingdings"/>
              </a:rPr>
              <a:t> Raman, also Fluorescence from Chlorophyll &amp; CDOM) transports blue to green and red!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IES: Green and Red run symmetric in the deep!</a:t>
            </a:r>
            <a:endParaRPr lang="en-US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Sources in the deep (bio, K40) eventually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Euphotic zone dominates surface irradiance!</a:t>
            </a:r>
          </a:p>
          <a:p>
            <a:endParaRPr lang="en-US" dirty="0" smtClean="0">
              <a:sym typeface="Wingdings"/>
            </a:endParaRPr>
          </a:p>
          <a:p>
            <a:r>
              <a:rPr lang="en-US" smtClean="0">
                <a:sym typeface="Wingdings"/>
              </a:rPr>
              <a:t>  </a:t>
            </a:r>
            <a:r>
              <a:rPr lang="en-US" u="sng" dirty="0" smtClean="0">
                <a:sym typeface="Wingdings"/>
              </a:rPr>
              <a:t>We must measure radiance IN SITU</a:t>
            </a:r>
            <a:r>
              <a:rPr lang="en-US" dirty="0" smtClean="0">
                <a:sym typeface="Wingdings"/>
              </a:rPr>
              <a:t>!!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Spectrum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Angular distribution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Spatial and temporal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4469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How did all this light get so deep?</a:t>
            </a:r>
          </a:p>
          <a:p>
            <a:pPr algn="ctr"/>
            <a:r>
              <a:rPr lang="en-US" sz="2400" b="1" dirty="0" smtClean="0"/>
              <a:t>(Li et al, 2014,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990600"/>
                <a:ext cx="5867400" cy="4884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Hamamatsu </a:t>
                </a:r>
                <a:r>
                  <a:rPr lang="mr-IN" dirty="0" smtClean="0"/>
                  <a:t>C13852-1350GD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it-IT" dirty="0" smtClean="0"/>
                  <a:t>1.3 </a:t>
                </a:r>
                <a:r>
                  <a:rPr lang="it-IT" dirty="0"/>
                  <a:t>x 1.3 mm^2 </a:t>
                </a:r>
                <a:r>
                  <a:rPr lang="it-IT" dirty="0" err="1" smtClean="0"/>
                  <a:t>sensor</a:t>
                </a:r>
                <a:endParaRPr lang="it-IT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it-IT" dirty="0" smtClean="0"/>
                  <a:t>Dark </a:t>
                </a:r>
                <a:r>
                  <a:rPr lang="it-IT" dirty="0" err="1"/>
                  <a:t>Noise</a:t>
                </a:r>
                <a:r>
                  <a:rPr lang="it-IT" dirty="0"/>
                  <a:t>: </a:t>
                </a:r>
                <a:r>
                  <a:rPr lang="it-IT" dirty="0" smtClean="0"/>
                  <a:t> </a:t>
                </a:r>
                <a:r>
                  <a:rPr lang="mr-IN" dirty="0" smtClean="0"/>
                  <a:t>2.5 </a:t>
                </a:r>
                <a:r>
                  <a:rPr lang="mr-IN" dirty="0" err="1"/>
                  <a:t>kcps</a:t>
                </a:r>
                <a:r>
                  <a:rPr lang="mr-IN" dirty="0"/>
                  <a:t> </a:t>
                </a:r>
                <a:r>
                  <a:rPr lang="en-US" dirty="0" smtClean="0"/>
                  <a:t>~ </a:t>
                </a:r>
                <a:r>
                  <a:rPr lang="mr-IN" dirty="0" smtClean="0"/>
                  <a:t>2.4 </a:t>
                </a:r>
                <a:r>
                  <a:rPr lang="mr-IN" dirty="0"/>
                  <a:t>E-9 </a:t>
                </a:r>
                <a:r>
                  <a:rPr lang="mr-IN" dirty="0" err="1" smtClean="0"/>
                  <a:t>uMole</a:t>
                </a:r>
                <a:r>
                  <a:rPr lang="en-US" dirty="0" smtClean="0"/>
                  <a:t> / (m^2 s)</a:t>
                </a:r>
                <a:endParaRPr lang="mr-IN" dirty="0"/>
              </a:p>
              <a:p>
                <a:endParaRPr lang="en-US" dirty="0" smtClean="0"/>
              </a:p>
              <a:p>
                <a:r>
                  <a:rPr lang="en-US" dirty="0" smtClean="0"/>
                  <a:t>Within 2.4 </a:t>
                </a:r>
                <a:r>
                  <a:rPr lang="en-US" dirty="0"/>
                  <a:t>of the lower </a:t>
                </a:r>
                <a:r>
                  <a:rPr lang="en-US" dirty="0" smtClean="0"/>
                  <a:t>OTZ limit</a:t>
                </a:r>
                <a:r>
                  <a:rPr lang="en-US" dirty="0"/>
                  <a:t>.  Not bad, right</a:t>
                </a:r>
                <a:r>
                  <a:rPr lang="en-US" dirty="0" smtClean="0"/>
                  <a:t>?  BUT: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Optics eat photons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Spectral Filters eat photons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Sensor spectral response [peak: 450nm]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Net effect: </a:t>
                </a:r>
                <a:r>
                  <a:rPr lang="en-US" dirty="0" smtClean="0"/>
                  <a:t>Loss </a:t>
                </a:r>
                <a:r>
                  <a:rPr lang="en-US" dirty="0"/>
                  <a:t>of 20 in </a:t>
                </a:r>
                <a:r>
                  <a:rPr lang="en-US" dirty="0" err="1" smtClean="0"/>
                  <a:t>pe</a:t>
                </a:r>
                <a:r>
                  <a:rPr lang="en-US" dirty="0" smtClean="0"/>
                  <a:t>, 50 in overall flux</a:t>
                </a:r>
                <a:r>
                  <a:rPr lang="en-US" dirty="0"/>
                  <a:t>. 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How </a:t>
                </a:r>
                <a:r>
                  <a:rPr lang="en-US" dirty="0"/>
                  <a:t>does that impact our depth sensitivity</a:t>
                </a:r>
                <a:r>
                  <a:rPr lang="en-US" dirty="0" smtClean="0"/>
                  <a:t>?</a:t>
                </a:r>
                <a:endParaRPr lang="mr-IN" dirty="0"/>
              </a:p>
              <a:p>
                <a:endParaRPr lang="en-US" sz="800" dirty="0"/>
              </a:p>
              <a:p>
                <a:r>
                  <a:rPr lang="mr-IN" dirty="0"/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~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den>
                    </m:f>
                  </m:oMath>
                </a14:m>
                <a:endParaRPr lang="mr-IN" dirty="0"/>
              </a:p>
              <a:p>
                <a:endParaRPr lang="en-US" sz="800" dirty="0" smtClean="0"/>
              </a:p>
              <a:p>
                <a:r>
                  <a:rPr lang="mr-IN" dirty="0"/>
                  <a:t>	</a:t>
                </a:r>
                <a:r>
                  <a:rPr lang="mr-IN" dirty="0" err="1"/>
                  <a:t>K</a:t>
                </a:r>
                <a:r>
                  <a:rPr lang="mr-IN" dirty="0"/>
                  <a:t>=0.025	</a:t>
                </a:r>
                <a:r>
                  <a:rPr lang="en-US" dirty="0" smtClean="0"/>
                  <a:t>	</a:t>
                </a:r>
                <a:r>
                  <a:rPr lang="mr-IN" dirty="0" err="1" smtClean="0"/>
                  <a:t>z_L</a:t>
                </a:r>
                <a:r>
                  <a:rPr lang="mr-IN" dirty="0" smtClean="0"/>
                  <a:t> </a:t>
                </a:r>
                <a:r>
                  <a:rPr lang="mr-IN" dirty="0"/>
                  <a:t>= 160m  </a:t>
                </a:r>
                <a:r>
                  <a:rPr lang="en-US" dirty="0" smtClean="0"/>
                  <a:t> </a:t>
                </a:r>
                <a:r>
                  <a:rPr lang="mr-IN" dirty="0" smtClean="0"/>
                  <a:t>(</a:t>
                </a:r>
                <a:r>
                  <a:rPr lang="mr-IN" dirty="0"/>
                  <a:t>940 </a:t>
                </a:r>
                <a:r>
                  <a:rPr lang="mr-IN" dirty="0" err="1"/>
                  <a:t>vs</a:t>
                </a:r>
                <a:r>
                  <a:rPr lang="mr-IN" dirty="0"/>
                  <a:t> 1100)</a:t>
                </a:r>
              </a:p>
              <a:p>
                <a:r>
                  <a:rPr lang="mr-IN" dirty="0"/>
                  <a:t>	</a:t>
                </a:r>
                <a:r>
                  <a:rPr lang="mr-IN" dirty="0" err="1"/>
                  <a:t>K</a:t>
                </a:r>
                <a:r>
                  <a:rPr lang="mr-IN" dirty="0"/>
                  <a:t>=0.04 	</a:t>
                </a:r>
                <a:r>
                  <a:rPr lang="en-US" dirty="0" smtClean="0"/>
                  <a:t>	</a:t>
                </a:r>
                <a:r>
                  <a:rPr lang="mr-IN" dirty="0" err="1" smtClean="0"/>
                  <a:t>z_L</a:t>
                </a:r>
                <a:r>
                  <a:rPr lang="mr-IN" dirty="0" smtClean="0"/>
                  <a:t> </a:t>
                </a:r>
                <a:r>
                  <a:rPr lang="mr-IN" dirty="0"/>
                  <a:t>= 100m  </a:t>
                </a:r>
                <a:r>
                  <a:rPr lang="en-US" dirty="0" smtClean="0"/>
                  <a:t> </a:t>
                </a:r>
                <a:r>
                  <a:rPr lang="mr-IN" dirty="0" smtClean="0"/>
                  <a:t>(</a:t>
                </a:r>
                <a:r>
                  <a:rPr lang="mr-IN" dirty="0"/>
                  <a:t>590 </a:t>
                </a:r>
                <a:r>
                  <a:rPr lang="mr-IN" dirty="0" err="1"/>
                  <a:t>vs</a:t>
                </a:r>
                <a:r>
                  <a:rPr lang="mr-IN" dirty="0"/>
                  <a:t> 690)</a:t>
                </a:r>
              </a:p>
              <a:p>
                <a:r>
                  <a:rPr lang="is-IS" dirty="0"/>
                  <a:t>	K=0.1 		z_L = 40m  </a:t>
                </a:r>
                <a:r>
                  <a:rPr lang="is-IS" dirty="0" smtClean="0"/>
                  <a:t>   (</a:t>
                </a:r>
                <a:r>
                  <a:rPr lang="is-IS" dirty="0"/>
                  <a:t>240 vs 280</a:t>
                </a:r>
                <a:r>
                  <a:rPr lang="is-IS" dirty="0" smtClean="0"/>
                  <a:t>)</a:t>
                </a:r>
                <a:endParaRPr lang="is-I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990600"/>
                <a:ext cx="5867400" cy="4884094"/>
              </a:xfrm>
              <a:prstGeom prst="rect">
                <a:avLst/>
              </a:prstGeom>
              <a:blipFill rotWithShape="0">
                <a:blip r:embed="rId2"/>
                <a:stretch>
                  <a:fillRect l="-936" t="-749" b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71600" y="14469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Why Our Sensor?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891064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leading hypotheses as to what aspect of the light field is triggering DVM migrations. </a:t>
            </a:r>
          </a:p>
          <a:p>
            <a:endParaRPr lang="en-US" dirty="0" smtClean="0"/>
          </a:p>
          <a:p>
            <a:r>
              <a:rPr lang="en-US" dirty="0" smtClean="0"/>
              <a:t>1)  "rate of change" hypothesis: migrations are triggered by the rate and direction of change in light intensities.</a:t>
            </a:r>
          </a:p>
          <a:p>
            <a:endParaRPr lang="en-US" dirty="0" smtClean="0"/>
          </a:p>
          <a:p>
            <a:r>
              <a:rPr lang="en-US" dirty="0" smtClean="0"/>
              <a:t>2)  "</a:t>
            </a:r>
            <a:r>
              <a:rPr lang="en-US" dirty="0" err="1" smtClean="0"/>
              <a:t>preferendum</a:t>
            </a:r>
            <a:r>
              <a:rPr lang="en-US" dirty="0" smtClean="0"/>
              <a:t>" hypothesis, suggests that animals remain within a preferred light zone, known as an </a:t>
            </a:r>
            <a:r>
              <a:rPr lang="en-US" dirty="0" err="1" smtClean="0"/>
              <a:t>isolume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The speed of an </a:t>
            </a:r>
            <a:r>
              <a:rPr lang="en-US" sz="2400" b="1" dirty="0" err="1" smtClean="0"/>
              <a:t>isolume</a:t>
            </a:r>
            <a:r>
              <a:rPr lang="en-US" sz="2400" b="1" dirty="0" smtClean="0"/>
              <a:t>: a shrimp's </a:t>
            </a:r>
            <a:r>
              <a:rPr lang="en-US" sz="2400" b="1" dirty="0" err="1" smtClean="0"/>
              <a:t>eyeview</a:t>
            </a:r>
            <a:endParaRPr lang="en-US" sz="2400" b="1" dirty="0" smtClean="0"/>
          </a:p>
          <a:p>
            <a:pPr algn="ctr"/>
            <a:r>
              <a:rPr lang="en-US" dirty="0" err="1" smtClean="0"/>
              <a:t>Widder</a:t>
            </a:r>
            <a:r>
              <a:rPr lang="en-US" dirty="0" smtClean="0"/>
              <a:t> &amp; Frank (2001)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Enlightening the ocean’s twilight zone</a:t>
            </a:r>
          </a:p>
          <a:p>
            <a:pPr algn="ctr"/>
            <a:r>
              <a:rPr lang="en-US" dirty="0" err="1" smtClean="0"/>
              <a:t>Kaartvedt</a:t>
            </a:r>
            <a:r>
              <a:rPr lang="en-US" dirty="0" smtClean="0"/>
              <a:t>, </a:t>
            </a:r>
            <a:r>
              <a:rPr lang="en-US" dirty="0" err="1" smtClean="0"/>
              <a:t>Langbehn</a:t>
            </a:r>
            <a:r>
              <a:rPr lang="en-US" dirty="0" smtClean="0"/>
              <a:t>, &amp; </a:t>
            </a:r>
            <a:r>
              <a:rPr lang="en-US" dirty="0" err="1" smtClean="0"/>
              <a:t>Aksnes</a:t>
            </a:r>
            <a:r>
              <a:rPr lang="en-US" dirty="0" smtClean="0"/>
              <a:t> (2019)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81864"/>
            <a:ext cx="7391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1) Light exposure of the daytime DSL is largely similar between geographic regions.</a:t>
            </a:r>
          </a:p>
          <a:p>
            <a:pPr marL="457200"/>
            <a:r>
              <a:rPr lang="en-US" sz="1400" dirty="0" smtClean="0"/>
              <a:t>Measure mesopelagic light and extend the geographic coverage of observations to include very clear and very murky waters.</a:t>
            </a:r>
          </a:p>
          <a:p>
            <a:endParaRPr lang="en-US" sz="1400" dirty="0" smtClean="0"/>
          </a:p>
          <a:p>
            <a:r>
              <a:rPr lang="en-US" sz="1400" b="1" dirty="0" smtClean="0"/>
              <a:t>2) Light exposure during day and night is comparable in vertically migrating organisms.</a:t>
            </a:r>
          </a:p>
          <a:p>
            <a:pPr marL="457200"/>
            <a:r>
              <a:rPr lang="en-US" sz="1400" dirty="0" smtClean="0"/>
              <a:t>Establish ambient wavelength resolved light measurements for day and night.</a:t>
            </a:r>
          </a:p>
          <a:p>
            <a:endParaRPr lang="en-US" sz="1400" dirty="0" smtClean="0"/>
          </a:p>
          <a:p>
            <a:r>
              <a:rPr lang="en-US" sz="1400" b="1" dirty="0" smtClean="0"/>
              <a:t>3) Light climate in polar regions hampers success of mesopelagic fish.</a:t>
            </a:r>
          </a:p>
          <a:p>
            <a:pPr marL="457200"/>
            <a:r>
              <a:rPr lang="en-US" sz="1400" dirty="0" smtClean="0"/>
              <a:t>Establish DSL distribution and its components relative to photoperiod (latitude). Assess under-ice light environment.</a:t>
            </a:r>
          </a:p>
          <a:p>
            <a:endParaRPr lang="en-US" sz="1400" dirty="0" smtClean="0"/>
          </a:p>
          <a:p>
            <a:r>
              <a:rPr lang="en-US" sz="1400" b="1" dirty="0" smtClean="0"/>
              <a:t>4) Trophic transfer efficiency from phytoplankton to mesopelagic fish is particularly high in clear oligotrophic oceans.</a:t>
            </a:r>
          </a:p>
          <a:p>
            <a:pPr marL="457200"/>
            <a:r>
              <a:rPr lang="en-US" sz="1400" dirty="0" smtClean="0"/>
              <a:t>Add water clarity as factor in studies of trophic structure and production.</a:t>
            </a:r>
          </a:p>
          <a:p>
            <a:endParaRPr lang="en-US" sz="1400" dirty="0" smtClean="0"/>
          </a:p>
          <a:p>
            <a:r>
              <a:rPr lang="en-US" sz="1400" b="1" dirty="0" smtClean="0"/>
              <a:t>5) Hypoxia results in darker waters with an upward shift in the twilight zone causing shallower distribution of the DSL.</a:t>
            </a:r>
          </a:p>
          <a:p>
            <a:pPr marL="457200"/>
            <a:r>
              <a:rPr lang="en-US" sz="1400" dirty="0" smtClean="0"/>
              <a:t>Measure transparency relative to hypoxia. Assess the hypothesized association between hypoxia and CDOM.</a:t>
            </a:r>
          </a:p>
          <a:p>
            <a:endParaRPr lang="en-US" sz="1400" dirty="0" smtClean="0"/>
          </a:p>
          <a:p>
            <a:r>
              <a:rPr lang="en-US" sz="1400" b="1" dirty="0" smtClean="0"/>
              <a:t>6) Light conditions (water clarity) determine depths of mesopelagic microbial hot spots.</a:t>
            </a:r>
          </a:p>
          <a:p>
            <a:pPr marL="457200"/>
            <a:r>
              <a:rPr lang="en-US" sz="1400" dirty="0" smtClean="0"/>
              <a:t>Assess microbial processes relative to vertical DSL distributions along gradients of water clarity.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3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1. Hypotheses related to the ocean twilight</a:t>
            </a:r>
          </a:p>
        </p:txBody>
      </p:sp>
    </p:spTree>
    <p:extLst>
      <p:ext uri="{BB962C8B-B14F-4D97-AF65-F5344CB8AC3E}">
        <p14:creationId xmlns:p14="http://schemas.microsoft.com/office/powerpoint/2010/main" val="133706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" y="228362"/>
            <a:ext cx="901064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181362"/>
            <a:ext cx="8458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1. The vertical extension of the twilight zone, defined as the depth interval where the light intensity is between 10-9 and 0.1 </a:t>
            </a:r>
            <a:r>
              <a:rPr lang="en-US" sz="1400" dirty="0" err="1" smtClean="0"/>
              <a:t>mmol</a:t>
            </a:r>
            <a:r>
              <a:rPr lang="en-US" sz="1400" dirty="0" smtClean="0"/>
              <a:t> quanta m-2 s-1, at daytime (a) and night-time (b) as a function of water column light attenuation. Daytime surface light intensity is assumed to be 1000 </a:t>
            </a:r>
            <a:r>
              <a:rPr lang="en-US" sz="1400" dirty="0" err="1" smtClean="0"/>
              <a:t>mmol</a:t>
            </a:r>
            <a:r>
              <a:rPr lang="en-US" sz="1400" dirty="0" smtClean="0"/>
              <a:t> quanta m-2 s-1. </a:t>
            </a:r>
          </a:p>
          <a:p>
            <a:endParaRPr lang="en-US" sz="1400" dirty="0" smtClean="0"/>
          </a:p>
          <a:p>
            <a:r>
              <a:rPr lang="en-US" sz="1400" dirty="0" smtClean="0"/>
              <a:t>Daytime data points correspond to the mean depth of the sound scattering layers reported for the </a:t>
            </a:r>
            <a:r>
              <a:rPr lang="en-US" sz="1400" dirty="0" err="1" smtClean="0"/>
              <a:t>circumglobal</a:t>
            </a:r>
            <a:r>
              <a:rPr lang="en-US" sz="1400" dirty="0" smtClean="0"/>
              <a:t> </a:t>
            </a:r>
            <a:r>
              <a:rPr lang="en-US" sz="1400" dirty="0" err="1" smtClean="0"/>
              <a:t>Malaspina</a:t>
            </a:r>
            <a:r>
              <a:rPr lang="en-US" sz="1400" dirty="0" smtClean="0"/>
              <a:t> Expedition (circles), for regions in the North Atlantic and Gulf of California (squares), and for three different vertical sound scattering layers in the Red Sea and </a:t>
            </a:r>
            <a:r>
              <a:rPr lang="en-US" sz="1400" dirty="0" err="1" smtClean="0"/>
              <a:t>Masfjorden</a:t>
            </a:r>
            <a:r>
              <a:rPr lang="en-US" sz="1400" dirty="0" smtClean="0"/>
              <a:t> (triangles).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4687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Light Comfort Zone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73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3269"/>
            <a:ext cx="3737864" cy="57585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524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The speed of an </a:t>
            </a:r>
            <a:r>
              <a:rPr lang="en-US" sz="2400" b="1" dirty="0" err="1" smtClean="0"/>
              <a:t>isolume</a:t>
            </a:r>
            <a:r>
              <a:rPr lang="en-US" sz="2400" b="1" dirty="0" smtClean="0"/>
              <a:t>: a shrimp's </a:t>
            </a:r>
            <a:r>
              <a:rPr lang="en-US" sz="2400" b="1" dirty="0" err="1" smtClean="0"/>
              <a:t>eyeview</a:t>
            </a:r>
            <a:endParaRPr lang="en-US" sz="2400" b="1" dirty="0" smtClean="0"/>
          </a:p>
          <a:p>
            <a:pPr algn="ctr"/>
            <a:r>
              <a:rPr lang="en-US" dirty="0" err="1" smtClean="0"/>
              <a:t>Widder</a:t>
            </a:r>
            <a:r>
              <a:rPr lang="en-US" dirty="0" smtClean="0"/>
              <a:t> &amp; Frank (2001)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16002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dirty="0" smtClean="0"/>
              <a:t>Spectral  sensitivity  of  the  euphausiid </a:t>
            </a:r>
            <a:r>
              <a:rPr lang="en-US" i="1" dirty="0" smtClean="0"/>
              <a:t>Meganyctiphanes norvegica</a:t>
            </a:r>
            <a:r>
              <a:rPr lang="en-US" dirty="0" smtClean="0"/>
              <a:t> (solid line)  and  the  </a:t>
            </a:r>
            <a:r>
              <a:rPr lang="en-US" dirty="0" err="1" smtClean="0"/>
              <a:t>sergestid</a:t>
            </a:r>
            <a:r>
              <a:rPr lang="en-US" dirty="0" smtClean="0"/>
              <a:t>  shrimp </a:t>
            </a:r>
            <a:r>
              <a:rPr lang="en-US" i="1" dirty="0" err="1" smtClean="0"/>
              <a:t>Sergestes</a:t>
            </a:r>
            <a:r>
              <a:rPr lang="en-US" b="1" i="1" dirty="0" smtClean="0"/>
              <a:t> </a:t>
            </a:r>
            <a:r>
              <a:rPr lang="en-US" i="1" dirty="0" err="1" smtClean="0"/>
              <a:t>arcticus</a:t>
            </a:r>
            <a:r>
              <a:rPr lang="en-US" dirty="0" smtClean="0"/>
              <a:t> (dashed line) as measured by </a:t>
            </a:r>
            <a:r>
              <a:rPr lang="en-US" dirty="0" err="1" smtClean="0"/>
              <a:t>electroretinogram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39818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 </a:t>
            </a:r>
            <a:r>
              <a:rPr lang="en-US" dirty="0" smtClean="0"/>
              <a:t>Spectral responsivity  of  the  </a:t>
            </a:r>
            <a:r>
              <a:rPr lang="en-US" dirty="0" err="1" smtClean="0"/>
              <a:t>LoLAR</a:t>
            </a:r>
            <a:r>
              <a:rPr lang="en-US" dirty="0" smtClean="0"/>
              <a:t>  with  the  ``shrimp filter''  in  place  (thick line) as compared with the 480 nm interference filter in place.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LoLAR</a:t>
            </a:r>
            <a:r>
              <a:rPr lang="en-US" dirty="0" smtClean="0"/>
              <a:t> = low light auto-radiometer.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4691672" cy="601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The speed of an </a:t>
            </a:r>
            <a:r>
              <a:rPr lang="en-US" sz="2400" b="1" dirty="0" err="1" smtClean="0"/>
              <a:t>isolume</a:t>
            </a:r>
            <a:r>
              <a:rPr lang="en-US" sz="2400" b="1" dirty="0" smtClean="0"/>
              <a:t>: a shrimp's </a:t>
            </a:r>
            <a:r>
              <a:rPr lang="en-US" sz="2400" b="1" dirty="0" err="1" smtClean="0"/>
              <a:t>eyeview</a:t>
            </a:r>
            <a:endParaRPr lang="en-US" sz="2400" b="1" dirty="0" smtClean="0"/>
          </a:p>
          <a:p>
            <a:pPr algn="ctr"/>
            <a:r>
              <a:rPr lang="en-US" dirty="0" err="1" smtClean="0"/>
              <a:t>Widder</a:t>
            </a:r>
            <a:r>
              <a:rPr lang="en-US" dirty="0" smtClean="0"/>
              <a:t> &amp; Frank (2001)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1430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 Variation of spectral distribution of downwelling light with depth  in Oceanographer Canyon, as measured  with  fiber optic spectrometer from the submersible. The dashed line is  the spectral responsivity of the </a:t>
            </a:r>
            <a:r>
              <a:rPr lang="en-US" dirty="0" err="1" smtClean="0"/>
              <a:t>LoLAR</a:t>
            </a:r>
            <a:r>
              <a:rPr lang="en-US" dirty="0" smtClean="0"/>
              <a:t> with the "shrimp filter'' in place.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8862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dirty="0" smtClean="0"/>
              <a:t> Variation of diffuse attenuation with depth in Oceanographer Canyon, calculated over the indicated depth intervals. The decreasing width of the plotted spectra with increasing depth is a consequence of the loss of a measurable signal at short and long wavelengths.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0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811</Words>
  <Application>Microsoft Macintosh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Mangal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Wiebe</dc:creator>
  <cp:lastModifiedBy>Microsoft Office User</cp:lastModifiedBy>
  <cp:revision>25</cp:revision>
  <dcterms:created xsi:type="dcterms:W3CDTF">2019-04-07T13:25:20Z</dcterms:created>
  <dcterms:modified xsi:type="dcterms:W3CDTF">2019-04-09T14:59:59Z</dcterms:modified>
</cp:coreProperties>
</file>