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64" r:id="rId4"/>
    <p:sldId id="273" r:id="rId5"/>
    <p:sldId id="274" r:id="rId6"/>
    <p:sldId id="275" r:id="rId7"/>
    <p:sldId id="276" r:id="rId8"/>
    <p:sldId id="278" r:id="rId9"/>
    <p:sldId id="290" r:id="rId10"/>
    <p:sldId id="291" r:id="rId11"/>
    <p:sldId id="292" r:id="rId12"/>
    <p:sldId id="294" r:id="rId13"/>
    <p:sldId id="298" r:id="rId14"/>
    <p:sldId id="296" r:id="rId15"/>
    <p:sldId id="299" r:id="rId16"/>
    <p:sldId id="301" r:id="rId17"/>
    <p:sldId id="304" r:id="rId18"/>
    <p:sldId id="295" r:id="rId19"/>
    <p:sldId id="303" r:id="rId20"/>
    <p:sldId id="302" r:id="rId21"/>
    <p:sldId id="285" r:id="rId22"/>
    <p:sldId id="286" r:id="rId23"/>
    <p:sldId id="287" r:id="rId24"/>
    <p:sldId id="288" r:id="rId25"/>
    <p:sldId id="289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18" autoAdjust="0"/>
    <p:restoredTop sz="85643" autoAdjust="0"/>
  </p:normalViewPr>
  <p:slideViewPr>
    <p:cSldViewPr>
      <p:cViewPr>
        <p:scale>
          <a:sx n="66" d="100"/>
          <a:sy n="66" d="100"/>
        </p:scale>
        <p:origin x="-36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CA5FB-CE86-4DE6-8DA4-9CE5D0A3CC2E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8A963-5D98-478F-866A-C50669636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8A963-5D98-478F-866A-C506696364C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FD2A-5667-43F6-801D-7415C5EEE34A}" type="datetimeFigureOut">
              <a:rPr lang="pt-BR" smtClean="0"/>
              <a:pPr/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33DF-5FD3-4DE9-9140-BA5318D1B1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2910" y="2285992"/>
            <a:ext cx="800105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</a:t>
            </a:r>
            <a:endParaRPr lang="pt-BR" sz="5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00100" y="5929330"/>
            <a:ext cx="7325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http://svn.tjpi.jus.br:81/svn/futurepages/</a:t>
            </a:r>
            <a:endParaRPr lang="pt-BR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786182" y="2214554"/>
            <a:ext cx="45136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uma breve introdução ao</a:t>
            </a:r>
            <a:endParaRPr lang="pt-BR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 futurepages application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8"/>
          <p:cNvGrpSpPr/>
          <p:nvPr/>
        </p:nvGrpSpPr>
        <p:grpSpPr>
          <a:xfrm>
            <a:off x="357158" y="1714488"/>
            <a:ext cx="8589199" cy="4786346"/>
            <a:chOff x="264319" y="3289526"/>
            <a:chExt cx="8589199" cy="2230224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280958" y="3404506"/>
              <a:ext cx="6715204" cy="928694"/>
            </a:xfrm>
            <a:prstGeom prst="roundRect">
              <a:avLst>
                <a:gd name="adj" fmla="val 0"/>
              </a:avLst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280958" y="4547514"/>
              <a:ext cx="6643766" cy="92869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  <a:alpha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852594" y="3333068"/>
              <a:ext cx="7000924" cy="100013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852594" y="4476076"/>
              <a:ext cx="7000924" cy="10001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tângulo de cantos arredondados 8">
              <a:hlinkClick r:id="rId3" action="ppaction://hlinksldjump"/>
            </p:cNvPr>
            <p:cNvSpPr/>
            <p:nvPr/>
          </p:nvSpPr>
          <p:spPr>
            <a:xfrm>
              <a:off x="3714744" y="3519486"/>
              <a:ext cx="5043192" cy="642942"/>
            </a:xfrm>
            <a:prstGeom prst="roundRect">
              <a:avLst>
                <a:gd name="adj" fmla="val 11175"/>
              </a:avLst>
            </a:prstGeom>
            <a:gradFill flip="none" rotWithShape="1">
              <a:gsLst>
                <a:gs pos="0">
                  <a:srgbClr val="92D050">
                    <a:shade val="67500"/>
                    <a:satMod val="115000"/>
                    <a:alpha val="61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t-BR" b="1" dirty="0" smtClean="0">
                  <a:solidFill>
                    <a:schemeClr val="bg1"/>
                  </a:solidFill>
                </a:rPr>
                <a:t>modules (WEB)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tângulo de cantos arredondados 11">
              <a:hlinkClick r:id="rId4" action="ppaction://hlinksldjump"/>
            </p:cNvPr>
            <p:cNvSpPr/>
            <p:nvPr/>
          </p:nvSpPr>
          <p:spPr>
            <a:xfrm>
              <a:off x="2814957" y="3536749"/>
              <a:ext cx="775184" cy="625679"/>
            </a:xfrm>
            <a:prstGeom prst="roundRect">
              <a:avLst>
                <a:gd name="adj" fmla="val 16837"/>
              </a:avLst>
            </a:prstGeom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</a:rPr>
                <a:t>PROP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tângulo de cantos arredondados 17">
              <a:hlinkClick r:id="rId4" action="ppaction://hlinksldjump"/>
            </p:cNvPr>
            <p:cNvSpPr/>
            <p:nvPr/>
          </p:nvSpPr>
          <p:spPr>
            <a:xfrm>
              <a:off x="1942307" y="3537097"/>
              <a:ext cx="772305" cy="617224"/>
            </a:xfrm>
            <a:prstGeom prst="roundRect">
              <a:avLst>
                <a:gd name="adj" fmla="val 2188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</a:t>
              </a:r>
              <a:endPara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32221" y="3471182"/>
              <a:ext cx="13060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000" dirty="0" err="1" smtClean="0"/>
                <a:t>Client-Side</a:t>
              </a:r>
              <a:endParaRPr lang="pt-BR" sz="2000" dirty="0" smtClean="0"/>
            </a:p>
            <a:p>
              <a:pPr algn="r"/>
              <a:r>
                <a:rPr lang="pt-BR" sz="2000" b="1" dirty="0" smtClean="0"/>
                <a:t>(Web)</a:t>
              </a:r>
              <a:endParaRPr lang="pt-BR" sz="2000" b="1" dirty="0"/>
            </a:p>
          </p:txBody>
        </p:sp>
        <p:sp>
          <p:nvSpPr>
            <p:cNvPr id="21" name="Chave esquerda 20"/>
            <p:cNvSpPr/>
            <p:nvPr/>
          </p:nvSpPr>
          <p:spPr>
            <a:xfrm>
              <a:off x="1638280" y="3289526"/>
              <a:ext cx="142876" cy="1043674"/>
            </a:xfrm>
            <a:prstGeom prst="leftBrace">
              <a:avLst>
                <a:gd name="adj1" fmla="val 35615"/>
                <a:gd name="adj2" fmla="val 4575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64319" y="4598950"/>
              <a:ext cx="13739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000" dirty="0" err="1" smtClean="0"/>
                <a:t>Server-Side</a:t>
              </a:r>
              <a:endParaRPr lang="pt-BR" sz="2000" dirty="0" smtClean="0"/>
            </a:p>
            <a:p>
              <a:pPr algn="r"/>
              <a:r>
                <a:rPr lang="pt-BR" sz="2000" b="1" dirty="0" smtClean="0"/>
                <a:t>(Source)</a:t>
              </a:r>
              <a:endParaRPr lang="pt-BR" sz="2000" b="1" dirty="0"/>
            </a:p>
          </p:txBody>
        </p:sp>
        <p:sp>
          <p:nvSpPr>
            <p:cNvPr id="23" name="Chave esquerda 22"/>
            <p:cNvSpPr/>
            <p:nvPr/>
          </p:nvSpPr>
          <p:spPr>
            <a:xfrm>
              <a:off x="1638280" y="4476076"/>
              <a:ext cx="142876" cy="1043674"/>
            </a:xfrm>
            <a:prstGeom prst="leftBrace">
              <a:avLst>
                <a:gd name="adj1" fmla="val 35615"/>
                <a:gd name="adj2" fmla="val 4575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de cantos arredondados 26">
              <a:hlinkClick r:id="rId3" action="ppaction://hlinksldjump"/>
            </p:cNvPr>
            <p:cNvSpPr/>
            <p:nvPr/>
          </p:nvSpPr>
          <p:spPr>
            <a:xfrm>
              <a:off x="2000232" y="4662494"/>
              <a:ext cx="6715172" cy="642942"/>
            </a:xfrm>
            <a:prstGeom prst="roundRect">
              <a:avLst>
                <a:gd name="adj" fmla="val 11175"/>
              </a:avLst>
            </a:prstGeom>
            <a:gradFill flip="none" rotWithShape="1">
              <a:gsLst>
                <a:gs pos="0">
                  <a:srgbClr val="92D050">
                    <a:shade val="67500"/>
                    <a:satMod val="115000"/>
                    <a:alpha val="61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t-BR" b="1" dirty="0" smtClean="0">
                  <a:solidFill>
                    <a:schemeClr val="bg1"/>
                  </a:solidFill>
                </a:rPr>
                <a:t>modules (SRC)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Paralelogramo 27"/>
          <p:cNvSpPr/>
          <p:nvPr/>
        </p:nvSpPr>
        <p:spPr>
          <a:xfrm>
            <a:off x="3929058" y="2500306"/>
            <a:ext cx="785818" cy="785818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Paralelogramo 28"/>
          <p:cNvSpPr/>
          <p:nvPr/>
        </p:nvSpPr>
        <p:spPr>
          <a:xfrm>
            <a:off x="2357422" y="4857760"/>
            <a:ext cx="1428760" cy="1000132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0" name="Paralelogramo 29"/>
          <p:cNvSpPr/>
          <p:nvPr/>
        </p:nvSpPr>
        <p:spPr>
          <a:xfrm>
            <a:off x="4643438" y="2500306"/>
            <a:ext cx="898764" cy="785818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1" name="Paralelogramo 30"/>
          <p:cNvSpPr/>
          <p:nvPr/>
        </p:nvSpPr>
        <p:spPr>
          <a:xfrm>
            <a:off x="3643306" y="4857760"/>
            <a:ext cx="1571636" cy="1000132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Paralelogramo 31"/>
          <p:cNvSpPr/>
          <p:nvPr/>
        </p:nvSpPr>
        <p:spPr>
          <a:xfrm>
            <a:off x="6215074" y="2500306"/>
            <a:ext cx="1000132" cy="85725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3" name="Paralelogramo 32"/>
          <p:cNvSpPr/>
          <p:nvPr/>
        </p:nvSpPr>
        <p:spPr>
          <a:xfrm>
            <a:off x="5857884" y="4857760"/>
            <a:ext cx="1428760" cy="1000132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35" name="Conector reto 34"/>
          <p:cNvCxnSpPr/>
          <p:nvPr/>
        </p:nvCxnSpPr>
        <p:spPr>
          <a:xfrm rot="5400000">
            <a:off x="3036083" y="3679033"/>
            <a:ext cx="1428760" cy="78581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5400000">
            <a:off x="4071934" y="3857628"/>
            <a:ext cx="1428760" cy="42862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>
            <a:off x="5964247" y="4107661"/>
            <a:ext cx="1358116" cy="79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5572132" y="2571744"/>
            <a:ext cx="5549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286380" y="5072074"/>
            <a:ext cx="5549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0034" y="286286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28926" y="428604"/>
            <a:ext cx="335758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28596" y="1071546"/>
            <a:ext cx="250033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Configurações</a:t>
            </a:r>
          </a:p>
          <a:p>
            <a:pPr algn="r"/>
            <a:r>
              <a:rPr lang="pt-BR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Iniciais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1661" y="1058164"/>
            <a:ext cx="5948377" cy="5697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142844" y="2214554"/>
            <a:ext cx="285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Para rodar uma aplicação futurepages, adicione a </a:t>
            </a:r>
            <a:r>
              <a:rPr lang="pt-BR" dirty="0" err="1" smtClean="0"/>
              <a:t>lib</a:t>
            </a:r>
            <a:r>
              <a:rPr lang="pt-BR" dirty="0" smtClean="0"/>
              <a:t> do </a:t>
            </a:r>
            <a:r>
              <a:rPr lang="pt-BR" b="1" dirty="0" smtClean="0"/>
              <a:t>futurepages</a:t>
            </a:r>
            <a:r>
              <a:rPr lang="pt-BR" dirty="0" smtClean="0"/>
              <a:t> e configure o arquivo web.</a:t>
            </a:r>
            <a:r>
              <a:rPr lang="pt-BR" dirty="0" err="1" smtClean="0"/>
              <a:t>xml</a:t>
            </a:r>
            <a:r>
              <a:rPr lang="pt-BR" dirty="0" smtClean="0"/>
              <a:t> </a:t>
            </a:r>
            <a:r>
              <a:rPr lang="pt-BR" dirty="0" smtClean="0"/>
              <a:t>para visualizar seus </a:t>
            </a:r>
            <a:r>
              <a:rPr lang="pt-BR" i="1" dirty="0" err="1" smtClean="0"/>
              <a:t>Servlets</a:t>
            </a:r>
            <a:r>
              <a:rPr lang="pt-BR" dirty="0" smtClean="0"/>
              <a:t> e o </a:t>
            </a:r>
            <a:r>
              <a:rPr lang="pt-BR" i="1" dirty="0" err="1" smtClean="0"/>
              <a:t>Listener</a:t>
            </a:r>
            <a:r>
              <a:rPr lang="pt-BR" i="1" dirty="0" smtClean="0"/>
              <a:t>.</a:t>
            </a:r>
            <a:endParaRPr lang="pt-BR" i="1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714348" y="207167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28596" y="1097805"/>
            <a:ext cx="79296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Core  (</a:t>
            </a:r>
            <a:r>
              <a:rPr lang="pt-BR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br.com.w7i.futurepages.core</a:t>
            </a:r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pt-BR" sz="2800" b="1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74" y="1928802"/>
            <a:ext cx="7072326" cy="458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28596" y="1097805"/>
            <a:ext cx="79296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Core  (</a:t>
            </a:r>
            <a:r>
              <a:rPr lang="pt-BR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br.com.w7i.futurepages.core</a:t>
            </a:r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pt-BR" sz="2800" b="1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0034" y="1701217"/>
            <a:ext cx="83582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Parâmetros (</a:t>
            </a:r>
            <a:r>
              <a:rPr lang="pt-BR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core.</a:t>
            </a:r>
            <a:r>
              <a:rPr lang="pt-BR" sz="32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automation</a:t>
            </a:r>
            <a:r>
              <a:rPr lang="pt-BR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pt-BR" sz="32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Params</a:t>
            </a:r>
            <a:r>
              <a:rPr lang="pt-B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pt-BR" sz="3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71472" y="2345288"/>
            <a:ext cx="289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Configuração de Parâmetros: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2910" y="2714620"/>
            <a:ext cx="26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WEB-INF/</a:t>
            </a:r>
            <a:r>
              <a:rPr lang="pt-BR" b="1" dirty="0" err="1" smtClean="0"/>
              <a:t>app-params</a:t>
            </a:r>
            <a:r>
              <a:rPr lang="pt-BR" b="1" dirty="0" smtClean="0"/>
              <a:t>.</a:t>
            </a:r>
            <a:r>
              <a:rPr lang="pt-BR" b="1" dirty="0" err="1" smtClean="0"/>
              <a:t>xml</a:t>
            </a:r>
            <a:endParaRPr lang="pt-B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143248"/>
            <a:ext cx="59436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28596" y="1097805"/>
            <a:ext cx="79296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Usu</a:t>
            </a:r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ário Padrão Futurepages</a:t>
            </a:r>
            <a:endParaRPr lang="pt-BR" sz="3600" b="1" i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6053134" cy="473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28596" y="1097805"/>
            <a:ext cx="79296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Filtros </a:t>
            </a:r>
            <a:r>
              <a:rPr lang="pt-BR" sz="4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(</a:t>
            </a:r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br.com.w7i.futurepages.core</a:t>
            </a:r>
            <a:r>
              <a:rPr lang="pt-BR" sz="4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pt-BR" sz="3600" b="1" i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2000240"/>
            <a:ext cx="67866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 </a:t>
            </a:r>
            <a:r>
              <a:rPr lang="pt-BR" sz="3200" b="1" dirty="0" err="1" smtClean="0"/>
              <a:t>InjFilter</a:t>
            </a:r>
            <a:endParaRPr lang="pt-BR" sz="3200" b="1" dirty="0" smtClean="0"/>
          </a:p>
          <a:p>
            <a:endParaRPr lang="pt-BR" sz="3200" b="1" dirty="0" smtClean="0"/>
          </a:p>
          <a:p>
            <a:pPr>
              <a:buFont typeface="Arial" pitchFamily="34" charset="0"/>
              <a:buChar char="•"/>
            </a:pPr>
            <a:r>
              <a:rPr lang="pt-BR" sz="3200" b="1" dirty="0" smtClean="0"/>
              <a:t> </a:t>
            </a:r>
            <a:r>
              <a:rPr lang="pt-BR" sz="3200" b="1" dirty="0" err="1" smtClean="0"/>
              <a:t>ModulePermissionFilter</a:t>
            </a:r>
            <a:r>
              <a:rPr lang="pt-BR" sz="3200" b="1" dirty="0" smtClean="0"/>
              <a:t> </a:t>
            </a:r>
          </a:p>
          <a:p>
            <a:endParaRPr lang="pt-BR" sz="3200" b="1" dirty="0" smtClean="0"/>
          </a:p>
          <a:p>
            <a:pPr>
              <a:buFont typeface="Arial" pitchFamily="34" charset="0"/>
              <a:buChar char="•"/>
            </a:pPr>
            <a:r>
              <a:rPr lang="pt-BR" sz="3200" b="1" dirty="0" smtClean="0"/>
              <a:t> </a:t>
            </a:r>
            <a:r>
              <a:rPr lang="pt-BR" sz="3200" b="1" dirty="0" err="1" smtClean="0"/>
              <a:t>PIFilter</a:t>
            </a:r>
            <a:endParaRPr lang="pt-BR" sz="3200" b="1" dirty="0" smtClean="0"/>
          </a:p>
          <a:p>
            <a:endParaRPr lang="pt-BR" sz="3200" b="1" dirty="0" smtClean="0"/>
          </a:p>
          <a:p>
            <a:pPr>
              <a:buFont typeface="Arial" pitchFamily="34" charset="0"/>
              <a:buChar char="•"/>
            </a:pPr>
            <a:r>
              <a:rPr lang="pt-BR" sz="3200" b="1" dirty="0" smtClean="0"/>
              <a:t> </a:t>
            </a:r>
            <a:r>
              <a:rPr lang="pt-BR" sz="3200" b="1" dirty="0" err="1" smtClean="0"/>
              <a:t>PermissionFilter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28596" y="1097805"/>
            <a:ext cx="79296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Persistência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142984"/>
            <a:ext cx="5405433" cy="559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500034" y="1714488"/>
            <a:ext cx="23574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GenericDao</a:t>
            </a:r>
            <a:endParaRPr lang="pt-BR" sz="3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28596" y="1097805"/>
            <a:ext cx="79296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b="1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Actions</a:t>
            </a:r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(</a:t>
            </a:r>
            <a:r>
              <a:rPr lang="pt-BR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br.com.w7i.futurepages.</a:t>
            </a:r>
            <a:r>
              <a:rPr lang="pt-BR" sz="2400" b="1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actions</a:t>
            </a:r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pt-BR" b="1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 descr="C:\Documents and Settings\leandro\My Documents\LEANDRO\Projects\br.com.w7i.futurepages\doc\actions-futurep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215370" cy="4851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28596" y="1097805"/>
            <a:ext cx="79296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Classes  de Utilidade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57224" y="1928802"/>
            <a:ext cx="6786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b="1" i="1" dirty="0" smtClean="0"/>
              <a:t> core.Paths</a:t>
            </a:r>
          </a:p>
          <a:p>
            <a:endParaRPr lang="pt-BR" sz="2800" b="1" dirty="0" smtClean="0"/>
          </a:p>
          <a:p>
            <a:pPr>
              <a:buFont typeface="Arial" pitchFamily="34" charset="0"/>
              <a:buChar char="•"/>
            </a:pPr>
            <a:r>
              <a:rPr lang="pt-BR" sz="2800" b="1" i="1" dirty="0" smtClean="0"/>
              <a:t> util.*</a:t>
            </a:r>
          </a:p>
          <a:p>
            <a:endParaRPr lang="pt-BR" sz="2800" b="1" i="1" dirty="0" smtClean="0"/>
          </a:p>
          <a:p>
            <a:pPr>
              <a:buFont typeface="Arial" pitchFamily="34" charset="0"/>
              <a:buChar char="•"/>
            </a:pPr>
            <a:r>
              <a:rPr lang="pt-BR" sz="2800" b="1" i="1" dirty="0" smtClean="0"/>
              <a:t> </a:t>
            </a:r>
            <a:r>
              <a:rPr lang="pt-BR" sz="2800" b="1" i="1" dirty="0" err="1" smtClean="0"/>
              <a:t>formatters</a:t>
            </a:r>
            <a:r>
              <a:rPr lang="pt-BR" sz="2800" b="1" i="1" dirty="0" smtClean="0"/>
              <a:t>.*</a:t>
            </a:r>
          </a:p>
          <a:p>
            <a:endParaRPr lang="pt-BR" sz="2800" b="1" i="1" dirty="0" smtClean="0"/>
          </a:p>
          <a:p>
            <a:pPr>
              <a:buFont typeface="Arial" pitchFamily="34" charset="0"/>
              <a:buChar char="•"/>
            </a:pPr>
            <a:r>
              <a:rPr lang="pt-BR" sz="2800" b="1" i="1" dirty="0" smtClean="0"/>
              <a:t> </a:t>
            </a:r>
            <a:r>
              <a:rPr lang="pt-BR" sz="2800" b="1" i="1" dirty="0" err="1" smtClean="0"/>
              <a:t>tag</a:t>
            </a:r>
            <a:r>
              <a:rPr lang="pt-BR" sz="2800" b="1" i="1" dirty="0" smtClean="0"/>
              <a:t>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uxograma: Atraso 42"/>
          <p:cNvSpPr/>
          <p:nvPr/>
        </p:nvSpPr>
        <p:spPr>
          <a:xfrm rot="5400000">
            <a:off x="2714612" y="714356"/>
            <a:ext cx="3357586" cy="8358246"/>
          </a:xfrm>
          <a:prstGeom prst="flowChartDelay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  <a:scene3d>
            <a:camera prst="perspectiveHeroicExtremeLef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214546" y="1285860"/>
            <a:ext cx="5929354" cy="10715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isco magnético 4"/>
          <p:cNvSpPr/>
          <p:nvPr/>
        </p:nvSpPr>
        <p:spPr>
          <a:xfrm>
            <a:off x="7143768" y="5214950"/>
            <a:ext cx="1571636" cy="1571636"/>
          </a:xfrm>
          <a:prstGeom prst="flowChartMagneticDisk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database</a:t>
            </a:r>
            <a:endParaRPr lang="pt-BR" b="1" dirty="0"/>
          </a:p>
        </p:txBody>
      </p:sp>
      <p:sp>
        <p:nvSpPr>
          <p:cNvPr id="8" name="Retângulo de cantos arredondados 7">
            <a:hlinkClick r:id="rId3" action="ppaction://hlinksldjump"/>
          </p:cNvPr>
          <p:cNvSpPr/>
          <p:nvPr/>
        </p:nvSpPr>
        <p:spPr>
          <a:xfrm>
            <a:off x="2102150" y="1285860"/>
            <a:ext cx="6143669" cy="9141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Futurepages modules, managers, properties, resources, ...</a:t>
            </a:r>
            <a:endParaRPr lang="pt-BR" b="1" dirty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11" name="Conector reto 10"/>
          <p:cNvCxnSpPr>
            <a:endCxn id="5" idx="1"/>
          </p:cNvCxnSpPr>
          <p:nvPr/>
        </p:nvCxnSpPr>
        <p:spPr>
          <a:xfrm rot="16200000" flipH="1">
            <a:off x="6965173" y="4250537"/>
            <a:ext cx="1000132" cy="9286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2157622" y="2428868"/>
            <a:ext cx="6057716" cy="100013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22" name="Chave esquerda 21"/>
          <p:cNvSpPr/>
          <p:nvPr/>
        </p:nvSpPr>
        <p:spPr>
          <a:xfrm>
            <a:off x="1785918" y="1227804"/>
            <a:ext cx="214314" cy="1000132"/>
          </a:xfrm>
          <a:prstGeom prst="leftBrace">
            <a:avLst>
              <a:gd name="adj1" fmla="val 55937"/>
              <a:gd name="adj2" fmla="val 466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71472" y="1428736"/>
            <a:ext cx="1236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/>
              <a:t>Futurepages</a:t>
            </a:r>
          </a:p>
          <a:p>
            <a:pPr algn="r"/>
            <a:r>
              <a:rPr lang="pt-BR" sz="1600" b="1" dirty="0" smtClean="0"/>
              <a:t>Application</a:t>
            </a:r>
            <a:endParaRPr lang="pt-BR" sz="1600" b="1" dirty="0"/>
          </a:p>
        </p:txBody>
      </p:sp>
      <p:sp>
        <p:nvSpPr>
          <p:cNvPr id="24" name="Chave esquerda 23"/>
          <p:cNvSpPr/>
          <p:nvPr/>
        </p:nvSpPr>
        <p:spPr>
          <a:xfrm>
            <a:off x="1785918" y="2385326"/>
            <a:ext cx="221704" cy="2143140"/>
          </a:xfrm>
          <a:prstGeom prst="leftBrace">
            <a:avLst>
              <a:gd name="adj1" fmla="val 35615"/>
              <a:gd name="adj2" fmla="val 45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71472" y="3058539"/>
            <a:ext cx="1236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/>
              <a:t>Futurepages</a:t>
            </a:r>
          </a:p>
          <a:p>
            <a:pPr algn="r"/>
            <a:r>
              <a:rPr lang="pt-BR" sz="1600" b="1" dirty="0" smtClean="0"/>
              <a:t>Platform</a:t>
            </a:r>
            <a:endParaRPr lang="pt-BR" sz="1600" b="1" dirty="0"/>
          </a:p>
        </p:txBody>
      </p:sp>
      <p:grpSp>
        <p:nvGrpSpPr>
          <p:cNvPr id="39" name="Grupo 38"/>
          <p:cNvGrpSpPr/>
          <p:nvPr/>
        </p:nvGrpSpPr>
        <p:grpSpPr>
          <a:xfrm>
            <a:off x="2157622" y="3513820"/>
            <a:ext cx="3986014" cy="986750"/>
            <a:chOff x="2086184" y="3513820"/>
            <a:chExt cx="3485948" cy="986750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2086184" y="3513820"/>
              <a:ext cx="3485948" cy="98675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 smtClean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571736" y="3571876"/>
              <a:ext cx="2609850" cy="809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Grupo 37"/>
          <p:cNvGrpSpPr/>
          <p:nvPr/>
        </p:nvGrpSpPr>
        <p:grpSpPr>
          <a:xfrm>
            <a:off x="6215074" y="3513820"/>
            <a:ext cx="2000264" cy="986750"/>
            <a:chOff x="6143636" y="3513820"/>
            <a:chExt cx="2000264" cy="986750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6143636" y="3513820"/>
              <a:ext cx="2000264" cy="98675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635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0560" y="3742648"/>
              <a:ext cx="1870770" cy="535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7" name="Retângulo 36"/>
          <p:cNvSpPr/>
          <p:nvPr/>
        </p:nvSpPr>
        <p:spPr>
          <a:xfrm>
            <a:off x="2568743" y="2466131"/>
            <a:ext cx="52864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Futurepages </a:t>
            </a:r>
            <a:endParaRPr lang="pt-BR" sz="40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929066"/>
            <a:ext cx="729645" cy="135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Above"/>
            <a:lightRig rig="threePt" dir="t"/>
          </a:scene3d>
        </p:spPr>
      </p:pic>
      <p:sp>
        <p:nvSpPr>
          <p:cNvPr id="26" name="CaixaDeTexto 25"/>
          <p:cNvSpPr txBox="1"/>
          <p:nvPr/>
        </p:nvSpPr>
        <p:spPr>
          <a:xfrm>
            <a:off x="928662" y="514351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J2EE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357554" y="578645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Web HTTP Platform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571472" y="-36450"/>
            <a:ext cx="800105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overview</a:t>
            </a:r>
            <a:endParaRPr lang="pt-BR" sz="5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package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28596" y="1097805"/>
            <a:ext cx="79296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Por dentro de um módulo (</a:t>
            </a:r>
            <a:r>
              <a:rPr lang="pt-BR" sz="3600" b="1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pt-BR" sz="3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28662" y="2066876"/>
            <a:ext cx="6786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600" dirty="0" smtClean="0"/>
              <a:t> </a:t>
            </a:r>
            <a:r>
              <a:rPr lang="pt-BR" sz="3600" b="1" dirty="0" err="1" smtClean="0"/>
              <a:t>beans</a:t>
            </a:r>
            <a:r>
              <a:rPr lang="pt-BR" sz="3600" b="1" dirty="0" smtClean="0"/>
              <a:t> (*)</a:t>
            </a:r>
          </a:p>
          <a:p>
            <a:pPr>
              <a:buFont typeface="Arial" pitchFamily="34" charset="0"/>
              <a:buChar char="•"/>
            </a:pPr>
            <a:r>
              <a:rPr lang="pt-BR" sz="3600" b="1" dirty="0" smtClean="0"/>
              <a:t> </a:t>
            </a:r>
            <a:r>
              <a:rPr lang="pt-BR" sz="3600" b="1" dirty="0" err="1" smtClean="0"/>
              <a:t>tags</a:t>
            </a:r>
            <a:r>
              <a:rPr lang="pt-BR" sz="3600" b="1" dirty="0" smtClean="0"/>
              <a:t> (*)</a:t>
            </a:r>
          </a:p>
          <a:p>
            <a:pPr>
              <a:buFont typeface="Arial" pitchFamily="34" charset="0"/>
              <a:buChar char="•"/>
            </a:pPr>
            <a:r>
              <a:rPr lang="pt-BR" sz="3600" b="1" dirty="0" smtClean="0"/>
              <a:t> </a:t>
            </a:r>
            <a:r>
              <a:rPr lang="pt-BR" sz="3600" b="1" dirty="0" err="1" smtClean="0"/>
              <a:t>install</a:t>
            </a:r>
            <a:r>
              <a:rPr lang="pt-BR" sz="3600" b="1" dirty="0" smtClean="0"/>
              <a:t> (*)</a:t>
            </a:r>
          </a:p>
          <a:p>
            <a:pPr>
              <a:buFont typeface="Arial" pitchFamily="34" charset="0"/>
              <a:buChar char="•"/>
            </a:pPr>
            <a:r>
              <a:rPr lang="pt-BR" sz="3600" b="1" dirty="0" smtClean="0"/>
              <a:t> </a:t>
            </a:r>
            <a:r>
              <a:rPr lang="pt-BR" sz="3600" b="1" dirty="0" smtClean="0"/>
              <a:t>core</a:t>
            </a:r>
          </a:p>
          <a:p>
            <a:pPr>
              <a:buFont typeface="Arial" pitchFamily="34" charset="0"/>
              <a:buChar char="•"/>
            </a:pPr>
            <a:r>
              <a:rPr lang="pt-BR" sz="3600" b="1" dirty="0" smtClean="0"/>
              <a:t> </a:t>
            </a:r>
            <a:r>
              <a:rPr lang="pt-BR" sz="3600" b="1" dirty="0" err="1" smtClean="0"/>
              <a:t>dao</a:t>
            </a:r>
            <a:endParaRPr lang="pt-B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sto feliz 4"/>
          <p:cNvSpPr/>
          <p:nvPr/>
        </p:nvSpPr>
        <p:spPr>
          <a:xfrm>
            <a:off x="428596" y="2357430"/>
            <a:ext cx="1143008" cy="114300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214414" y="285728"/>
            <a:ext cx="2857520" cy="1357322"/>
          </a:xfrm>
          <a:prstGeom prst="wedgeRoundRectCallout">
            <a:avLst>
              <a:gd name="adj1" fmla="val -45452"/>
              <a:gd name="adj2" fmla="val 10466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ysClr val="windowText" lastClr="000000"/>
                </a:solidFill>
              </a:rPr>
              <a:t>Estou no módulo noticias, agora quero abrir uma tela de criação de </a:t>
            </a:r>
            <a:r>
              <a:rPr lang="pt-BR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Noticia</a:t>
            </a:r>
            <a:endParaRPr lang="pt-BR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lipse 6"/>
          <p:cNvSpPr/>
          <p:nvPr/>
        </p:nvSpPr>
        <p:spPr>
          <a:xfrm>
            <a:off x="2500298" y="5143512"/>
            <a:ext cx="2357454" cy="1285884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Servlet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Controller</a:t>
            </a:r>
            <a:r>
              <a:rPr lang="pt-BR" b="1" dirty="0" smtClean="0">
                <a:solidFill>
                  <a:schemeClr val="bg1"/>
                </a:solidFill>
              </a:rPr>
              <a:t> (*.</a:t>
            </a:r>
            <a:r>
              <a:rPr lang="pt-BR" b="1" dirty="0" err="1" smtClean="0">
                <a:solidFill>
                  <a:schemeClr val="bg1"/>
                </a:solidFill>
              </a:rPr>
              <a:t>mtw</a:t>
            </a:r>
            <a:r>
              <a:rPr lang="pt-BR" b="1" dirty="0" smtClean="0">
                <a:solidFill>
                  <a:schemeClr val="bg1"/>
                </a:solidFill>
              </a:rPr>
              <a:t>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43042" y="2285992"/>
            <a:ext cx="571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MODULES_PATH/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noticias/</a:t>
            </a:r>
            <a:r>
              <a:rPr lang="pt-B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NoticiaActions</a:t>
            </a:r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pt-BR" b="1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mtw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r>
              <a:rPr lang="pt-B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pt-B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2571739" y="3857627"/>
            <a:ext cx="2286015" cy="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o explicativo retangular 38"/>
          <p:cNvSpPr/>
          <p:nvPr/>
        </p:nvSpPr>
        <p:spPr>
          <a:xfrm>
            <a:off x="5500694" y="3000372"/>
            <a:ext cx="2857520" cy="2071702"/>
          </a:xfrm>
          <a:prstGeom prst="wedgeRectCallout">
            <a:avLst>
              <a:gd name="adj1" fmla="val -80760"/>
              <a:gd name="adj2" fmla="val 6397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Ok, irei consultar se o </a:t>
            </a:r>
            <a:r>
              <a:rPr lang="pt-BR" b="1" dirty="0" err="1" smtClean="0">
                <a:solidFill>
                  <a:schemeClr val="bg1"/>
                </a:solidFill>
              </a:rPr>
              <a:t>ModuleManager</a:t>
            </a:r>
            <a:r>
              <a:rPr lang="pt-BR" b="1" dirty="0" smtClean="0">
                <a:solidFill>
                  <a:schemeClr val="bg1"/>
                </a:solidFill>
              </a:rPr>
              <a:t> de “noticias “possui a </a:t>
            </a:r>
            <a:r>
              <a:rPr lang="pt-BR" b="1" dirty="0" err="1" smtClean="0">
                <a:solidFill>
                  <a:schemeClr val="bg1"/>
                </a:solidFill>
              </a:rPr>
              <a:t>action</a:t>
            </a:r>
            <a:r>
              <a:rPr lang="pt-BR" b="1" dirty="0" smtClean="0">
                <a:solidFill>
                  <a:schemeClr val="bg1"/>
                </a:solidFill>
              </a:rPr>
              <a:t> “</a:t>
            </a:r>
            <a:r>
              <a:rPr lang="pt-BR" b="1" dirty="0" err="1" smtClean="0">
                <a:solidFill>
                  <a:schemeClr val="bg1"/>
                </a:solidFill>
              </a:rPr>
              <a:t>NoticiaActions</a:t>
            </a:r>
            <a:r>
              <a:rPr lang="pt-BR" b="1" dirty="0" smtClean="0">
                <a:solidFill>
                  <a:schemeClr val="bg1"/>
                </a:solidFill>
              </a:rPr>
              <a:t>” e colocarei </a:t>
            </a:r>
            <a:r>
              <a:rPr lang="pt-BR" b="1" dirty="0" err="1" smtClean="0">
                <a:solidFill>
                  <a:schemeClr val="bg1"/>
                </a:solidFill>
              </a:rPr>
              <a:t>type</a:t>
            </a:r>
            <a:r>
              <a:rPr lang="pt-BR" b="1" dirty="0" smtClean="0">
                <a:solidFill>
                  <a:schemeClr val="bg1"/>
                </a:solidFill>
              </a:rPr>
              <a:t> = “</a:t>
            </a:r>
            <a:r>
              <a:rPr lang="pt-BR" b="1" dirty="0" err="1" smtClean="0">
                <a:solidFill>
                  <a:schemeClr val="bg1"/>
                </a:solidFill>
              </a:rPr>
              <a:t>create</a:t>
            </a:r>
            <a:r>
              <a:rPr lang="pt-BR" b="1" dirty="0" smtClean="0">
                <a:solidFill>
                  <a:schemeClr val="bg1"/>
                </a:solidFill>
              </a:rPr>
              <a:t>” no input da </a:t>
            </a:r>
            <a:r>
              <a:rPr lang="pt-BR" b="1" dirty="0" err="1" smtClean="0">
                <a:solidFill>
                  <a:schemeClr val="bg1"/>
                </a:solidFill>
              </a:rPr>
              <a:t>action</a:t>
            </a:r>
            <a:r>
              <a:rPr lang="pt-BR" b="1" dirty="0" smtClean="0">
                <a:solidFill>
                  <a:schemeClr val="bg1"/>
                </a:solidFill>
              </a:rPr>
              <a:t>.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86182" y="3500438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</a:t>
            </a:r>
            <a:r>
              <a:rPr lang="pt-BR" dirty="0" err="1" smtClean="0"/>
              <a:t>mtw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xograma: Processo alternativo 19"/>
          <p:cNvSpPr/>
          <p:nvPr/>
        </p:nvSpPr>
        <p:spPr>
          <a:xfrm>
            <a:off x="4786314" y="1928802"/>
            <a:ext cx="2786082" cy="207170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osto feliz 4"/>
          <p:cNvSpPr/>
          <p:nvPr/>
        </p:nvSpPr>
        <p:spPr>
          <a:xfrm>
            <a:off x="260002" y="316208"/>
            <a:ext cx="785818" cy="7858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785786" y="2357430"/>
            <a:ext cx="1726418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Controller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42976" y="500042"/>
            <a:ext cx="407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noticias/</a:t>
            </a:r>
            <a:r>
              <a:rPr lang="pt-BR" dirty="0" err="1" smtClean="0"/>
              <a:t>NoticiaActions</a:t>
            </a:r>
            <a:r>
              <a:rPr lang="pt-BR" dirty="0" smtClean="0"/>
              <a:t>.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mtw</a:t>
            </a:r>
            <a:r>
              <a:rPr lang="pt-BR" dirty="0" smtClean="0"/>
              <a:t>?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create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1000102" y="1643048"/>
            <a:ext cx="1285884" cy="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14480" y="1357298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</a:t>
            </a:r>
            <a:r>
              <a:rPr lang="pt-BR" dirty="0" err="1" smtClean="0"/>
              <a:t>mtw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4572000" y="2357430"/>
            <a:ext cx="2786082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ModuleManager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643174" y="2928934"/>
            <a:ext cx="18454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000628" y="200024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noticias</a:t>
            </a:r>
            <a:endParaRPr lang="pt-BR" dirty="0"/>
          </a:p>
        </p:txBody>
      </p:sp>
      <p:sp>
        <p:nvSpPr>
          <p:cNvPr id="23" name="Texto explicativo retangular 22"/>
          <p:cNvSpPr/>
          <p:nvPr/>
        </p:nvSpPr>
        <p:spPr>
          <a:xfrm>
            <a:off x="928662" y="4286256"/>
            <a:ext cx="7929618" cy="2214578"/>
          </a:xfrm>
          <a:prstGeom prst="wedgeRectCallout">
            <a:avLst>
              <a:gd name="adj1" fmla="val -1748"/>
              <a:gd name="adj2" fmla="val -961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Sim, eu possuo o método: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NoticiaActions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NoticiaActions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pt-B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Irei executar uma instância da 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NoticiaActions</a:t>
            </a:r>
            <a:r>
              <a:rPr lang="pt-B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.execute();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786050" y="235743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NoticiaActions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xograma: Processo alternativo 19"/>
          <p:cNvSpPr/>
          <p:nvPr/>
        </p:nvSpPr>
        <p:spPr>
          <a:xfrm>
            <a:off x="5715008" y="1142984"/>
            <a:ext cx="3071834" cy="17859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osto feliz 4"/>
          <p:cNvSpPr/>
          <p:nvPr/>
        </p:nvSpPr>
        <p:spPr>
          <a:xfrm>
            <a:off x="285720" y="214290"/>
            <a:ext cx="785818" cy="7858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785786" y="1643050"/>
            <a:ext cx="1726418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Controller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42976" y="357166"/>
            <a:ext cx="326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NoticiaActions</a:t>
            </a:r>
            <a:r>
              <a:rPr lang="pt-BR" dirty="0" smtClean="0"/>
              <a:t>.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mtw</a:t>
            </a:r>
            <a:r>
              <a:rPr lang="pt-BR" dirty="0" smtClean="0"/>
              <a:t>?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create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1320777" y="1250141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57356" y="1071546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</a:t>
            </a:r>
            <a:r>
              <a:rPr lang="pt-BR" dirty="0" err="1" smtClean="0"/>
              <a:t>mtw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5500694" y="1714488"/>
            <a:ext cx="2786082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ModuleManager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643174" y="2214554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857884" y="121442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noticias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5572132" y="5072074"/>
            <a:ext cx="2714644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NoticiaActions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15" idx="4"/>
            <a:endCxn id="18" idx="0"/>
          </p:cNvCxnSpPr>
          <p:nvPr/>
        </p:nvCxnSpPr>
        <p:spPr>
          <a:xfrm rot="16200000" flipH="1">
            <a:off x="5768586" y="3911206"/>
            <a:ext cx="228601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000364" y="171448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NoticiaActions</a:t>
            </a:r>
            <a:endParaRPr lang="pt-BR" dirty="0"/>
          </a:p>
        </p:txBody>
      </p:sp>
      <p:sp>
        <p:nvSpPr>
          <p:cNvPr id="53" name="Texto explicativo retangular 52"/>
          <p:cNvSpPr/>
          <p:nvPr/>
        </p:nvSpPr>
        <p:spPr>
          <a:xfrm>
            <a:off x="500034" y="3214686"/>
            <a:ext cx="5500726" cy="1714512"/>
          </a:xfrm>
          <a:prstGeom prst="wedgeRectCallout">
            <a:avLst>
              <a:gd name="adj1" fmla="val 40080"/>
              <a:gd name="adj2" fmla="val 821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>
                <a:solidFill>
                  <a:schemeClr val="bg1"/>
                </a:solidFill>
              </a:rPr>
              <a:t>Hmm</a:t>
            </a:r>
            <a:r>
              <a:rPr lang="pt-BR" sz="2000" dirty="0" smtClean="0">
                <a:solidFill>
                  <a:schemeClr val="bg1"/>
                </a:solidFill>
              </a:rPr>
              <a:t>, vejo que o usuário solicitou uma tela de criação. Então listarei as dependências e devolverei a bola para </a:t>
            </a:r>
            <a:r>
              <a:rPr lang="pt-BR" sz="2000" dirty="0" err="1" smtClean="0">
                <a:solidFill>
                  <a:schemeClr val="bg1"/>
                </a:solidFill>
              </a:rPr>
              <a:t>ModuleManager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</a:rPr>
              <a:t>rotear</a:t>
            </a:r>
            <a:r>
              <a:rPr lang="pt-BR" sz="2000" dirty="0" smtClean="0">
                <a:solidFill>
                  <a:schemeClr val="bg1"/>
                </a:solidFill>
              </a:rPr>
              <a:t> o resultado para o devido arquivo de exibição de tela.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7215206" y="3500438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execute();</a:t>
            </a:r>
            <a:endParaRPr lang="pt-BR" i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215206" y="385762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TYPE = </a:t>
            </a:r>
            <a:r>
              <a:rPr lang="pt-BR" b="1" i="1" dirty="0" smtClean="0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pt-BR" i="1" dirty="0" smtClean="0"/>
              <a:t>;</a:t>
            </a:r>
            <a:endParaRPr lang="pt-BR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luxograma: Processo alternativo 67"/>
          <p:cNvSpPr/>
          <p:nvPr/>
        </p:nvSpPr>
        <p:spPr>
          <a:xfrm>
            <a:off x="5715008" y="1142984"/>
            <a:ext cx="3071834" cy="17859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5500694" y="1714488"/>
            <a:ext cx="2786082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ModuleManager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857884" y="121442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noticias</a:t>
            </a:r>
            <a:endParaRPr lang="pt-BR" dirty="0"/>
          </a:p>
        </p:txBody>
      </p:sp>
      <p:sp>
        <p:nvSpPr>
          <p:cNvPr id="71" name="Elipse 70"/>
          <p:cNvSpPr/>
          <p:nvPr/>
        </p:nvSpPr>
        <p:spPr>
          <a:xfrm>
            <a:off x="5572132" y="5072074"/>
            <a:ext cx="2714644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NoticiaActions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72" name="Conector de seta reta 71"/>
          <p:cNvCxnSpPr>
            <a:stCxn id="69" idx="4"/>
            <a:endCxn id="71" idx="0"/>
          </p:cNvCxnSpPr>
          <p:nvPr/>
        </p:nvCxnSpPr>
        <p:spPr>
          <a:xfrm rot="16200000" flipH="1">
            <a:off x="5768586" y="3911206"/>
            <a:ext cx="228601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sto feliz 4"/>
          <p:cNvSpPr/>
          <p:nvPr/>
        </p:nvSpPr>
        <p:spPr>
          <a:xfrm>
            <a:off x="285720" y="214290"/>
            <a:ext cx="785818" cy="7858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785786" y="1643050"/>
            <a:ext cx="1726418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Controller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42976" y="357166"/>
            <a:ext cx="326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NoticiaActions</a:t>
            </a:r>
            <a:r>
              <a:rPr lang="pt-BR" dirty="0" smtClean="0"/>
              <a:t>.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mtw</a:t>
            </a:r>
            <a:r>
              <a:rPr lang="pt-BR" dirty="0" smtClean="0"/>
              <a:t>?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create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1213620" y="1142984"/>
            <a:ext cx="85805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57356" y="1071546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</a:t>
            </a:r>
            <a:r>
              <a:rPr lang="pt-BR" dirty="0" err="1" smtClean="0"/>
              <a:t>mtw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643174" y="2214554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857488" y="164305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NoticiaActions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215206" y="3500438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execute();</a:t>
            </a:r>
            <a:endParaRPr lang="pt-BR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215206" y="385762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TYPE = </a:t>
            </a:r>
            <a:r>
              <a:rPr lang="pt-BR" b="1" i="1" dirty="0" smtClean="0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pt-BR" i="1" dirty="0" smtClean="0"/>
              <a:t>;</a:t>
            </a:r>
            <a:endParaRPr lang="pt-BR" i="1" dirty="0"/>
          </a:p>
        </p:txBody>
      </p:sp>
      <p:cxnSp>
        <p:nvCxnSpPr>
          <p:cNvPr id="23" name="Conector de seta reta 22"/>
          <p:cNvCxnSpPr/>
          <p:nvPr/>
        </p:nvCxnSpPr>
        <p:spPr>
          <a:xfrm rot="10800000" flipH="1">
            <a:off x="5715008" y="2500306"/>
            <a:ext cx="336575" cy="2978729"/>
          </a:xfrm>
          <a:prstGeom prst="curvedConnector4">
            <a:avLst>
              <a:gd name="adj1" fmla="val -194703"/>
              <a:gd name="adj2" fmla="val 100359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5143504" y="3714752"/>
            <a:ext cx="15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 smtClean="0"/>
              <a:t>return</a:t>
            </a:r>
            <a:r>
              <a:rPr lang="pt-BR" i="1" dirty="0" smtClean="0"/>
              <a:t> </a:t>
            </a:r>
            <a:r>
              <a:rPr lang="pt-BR" b="1" i="1" dirty="0" smtClean="0">
                <a:solidFill>
                  <a:schemeClr val="accent1">
                    <a:lumMod val="75000"/>
                  </a:schemeClr>
                </a:solidFill>
              </a:rPr>
              <a:t>CREATE</a:t>
            </a:r>
            <a:endParaRPr lang="pt-BR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o explicativo retangular 65"/>
          <p:cNvSpPr/>
          <p:nvPr/>
        </p:nvSpPr>
        <p:spPr>
          <a:xfrm>
            <a:off x="357158" y="3143248"/>
            <a:ext cx="4286280" cy="3286148"/>
          </a:xfrm>
          <a:prstGeom prst="wedgeRectCallout">
            <a:avLst>
              <a:gd name="adj1" fmla="val 73210"/>
              <a:gd name="adj2" fmla="val -739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sto feliz 4"/>
          <p:cNvSpPr/>
          <p:nvPr/>
        </p:nvSpPr>
        <p:spPr>
          <a:xfrm>
            <a:off x="285720" y="214290"/>
            <a:ext cx="785818" cy="7858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785786" y="1643050"/>
            <a:ext cx="1726418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Controller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42976" y="357166"/>
            <a:ext cx="326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NoticiaActions</a:t>
            </a:r>
            <a:r>
              <a:rPr lang="pt-BR" dirty="0" smtClean="0"/>
              <a:t>.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mtw</a:t>
            </a:r>
            <a:r>
              <a:rPr lang="pt-BR" dirty="0" smtClean="0"/>
              <a:t>?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pt-BR" dirty="0" err="1" smtClean="0"/>
              <a:t>create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1320777" y="1250141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57356" y="1071546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</a:t>
            </a:r>
            <a:r>
              <a:rPr lang="pt-BR" dirty="0" err="1" smtClean="0"/>
              <a:t>mtw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928934"/>
            <a:ext cx="3556174" cy="3000396"/>
          </a:xfrm>
          <a:prstGeom prst="roundRect">
            <a:avLst>
              <a:gd name="adj" fmla="val 134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Conector de seta reta 15"/>
          <p:cNvCxnSpPr/>
          <p:nvPr/>
        </p:nvCxnSpPr>
        <p:spPr>
          <a:xfrm>
            <a:off x="2643174" y="2214554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857488" y="164305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NoticiaActions</a:t>
            </a:r>
            <a:endParaRPr lang="pt-BR" dirty="0"/>
          </a:p>
        </p:txBody>
      </p:sp>
      <p:sp>
        <p:nvSpPr>
          <p:cNvPr id="22" name="Fluxograma: Processo alternativo 21"/>
          <p:cNvSpPr/>
          <p:nvPr/>
        </p:nvSpPr>
        <p:spPr>
          <a:xfrm>
            <a:off x="5715008" y="1142984"/>
            <a:ext cx="3071834" cy="17859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5500694" y="1714488"/>
            <a:ext cx="2786082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ModuleManager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57884" y="121442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noticias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5572132" y="5072074"/>
            <a:ext cx="2714644" cy="107157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NoticiaActions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27" name="Conector de seta reta 26"/>
          <p:cNvCxnSpPr>
            <a:stCxn id="24" idx="4"/>
            <a:endCxn id="26" idx="0"/>
          </p:cNvCxnSpPr>
          <p:nvPr/>
        </p:nvCxnSpPr>
        <p:spPr>
          <a:xfrm rot="16200000" flipH="1">
            <a:off x="5768586" y="3911206"/>
            <a:ext cx="228601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215206" y="3500438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execute();</a:t>
            </a:r>
            <a:endParaRPr lang="pt-BR" i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215206" y="385762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TYPE = </a:t>
            </a:r>
            <a:r>
              <a:rPr lang="pt-BR" b="1" i="1" dirty="0" smtClean="0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pt-BR" i="1" dirty="0" smtClean="0"/>
              <a:t>;</a:t>
            </a:r>
            <a:endParaRPr lang="pt-BR" i="1" dirty="0"/>
          </a:p>
        </p:txBody>
      </p:sp>
      <p:cxnSp>
        <p:nvCxnSpPr>
          <p:cNvPr id="31" name="Conector de seta reta 22"/>
          <p:cNvCxnSpPr/>
          <p:nvPr/>
        </p:nvCxnSpPr>
        <p:spPr>
          <a:xfrm rot="10800000" flipH="1">
            <a:off x="5715008" y="2500306"/>
            <a:ext cx="336575" cy="2978729"/>
          </a:xfrm>
          <a:prstGeom prst="curvedConnector4">
            <a:avLst>
              <a:gd name="adj1" fmla="val -194703"/>
              <a:gd name="adj2" fmla="val 100359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143504" y="3714752"/>
            <a:ext cx="15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 smtClean="0"/>
              <a:t>return</a:t>
            </a:r>
            <a:r>
              <a:rPr lang="pt-BR" i="1" dirty="0" smtClean="0"/>
              <a:t> </a:t>
            </a:r>
            <a:r>
              <a:rPr lang="pt-BR" b="1" i="1" dirty="0" smtClean="0">
                <a:solidFill>
                  <a:schemeClr val="accent1">
                    <a:lumMod val="75000"/>
                  </a:schemeClr>
                </a:solidFill>
              </a:rPr>
              <a:t>CREATE</a:t>
            </a:r>
            <a:endParaRPr lang="pt-BR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0034" y="286286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futurepages application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28926" y="428604"/>
            <a:ext cx="335758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6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 futurepages application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264319" y="4127734"/>
            <a:ext cx="8589199" cy="2230224"/>
            <a:chOff x="264319" y="3289526"/>
            <a:chExt cx="8589199" cy="2230224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280958" y="3404506"/>
              <a:ext cx="6715204" cy="928694"/>
            </a:xfrm>
            <a:prstGeom prst="roundRect">
              <a:avLst>
                <a:gd name="adj" fmla="val 0"/>
              </a:avLst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280958" y="4547514"/>
              <a:ext cx="6643766" cy="92869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  <a:alpha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852594" y="3333068"/>
              <a:ext cx="7000924" cy="100013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852594" y="4476076"/>
              <a:ext cx="7000924" cy="10001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tângulo de cantos arredondados 8">
              <a:hlinkClick r:id="rId3" action="ppaction://hlinksldjump"/>
            </p:cNvPr>
            <p:cNvSpPr/>
            <p:nvPr/>
          </p:nvSpPr>
          <p:spPr>
            <a:xfrm>
              <a:off x="3714744" y="3519486"/>
              <a:ext cx="5043192" cy="642942"/>
            </a:xfrm>
            <a:prstGeom prst="roundRect">
              <a:avLst>
                <a:gd name="adj" fmla="val 11175"/>
              </a:avLst>
            </a:prstGeom>
            <a:gradFill flip="none" rotWithShape="1">
              <a:gsLst>
                <a:gs pos="0">
                  <a:srgbClr val="92D050">
                    <a:shade val="67500"/>
                    <a:satMod val="115000"/>
                    <a:alpha val="61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t-BR" b="1" dirty="0" smtClean="0">
                  <a:solidFill>
                    <a:schemeClr val="bg1"/>
                  </a:solidFill>
                </a:rPr>
                <a:t>modules (WEB)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tângulo de cantos arredondados 11">
              <a:hlinkClick r:id="rId4" action="ppaction://hlinksldjump"/>
            </p:cNvPr>
            <p:cNvSpPr/>
            <p:nvPr/>
          </p:nvSpPr>
          <p:spPr>
            <a:xfrm>
              <a:off x="2814957" y="3536749"/>
              <a:ext cx="775184" cy="625679"/>
            </a:xfrm>
            <a:prstGeom prst="roundRect">
              <a:avLst>
                <a:gd name="adj" fmla="val 16837"/>
              </a:avLst>
            </a:prstGeom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PROP</a:t>
              </a:r>
              <a:endParaRPr lang="pt-B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tângulo de cantos arredondados 17">
              <a:hlinkClick r:id="rId4" action="ppaction://hlinksldjump"/>
            </p:cNvPr>
            <p:cNvSpPr/>
            <p:nvPr/>
          </p:nvSpPr>
          <p:spPr>
            <a:xfrm>
              <a:off x="1942307" y="3532142"/>
              <a:ext cx="772305" cy="617224"/>
            </a:xfrm>
            <a:prstGeom prst="roundRect">
              <a:avLst>
                <a:gd name="adj" fmla="val 2188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</a:t>
              </a:r>
              <a:endPara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32221" y="3471182"/>
              <a:ext cx="13060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000" dirty="0" err="1" smtClean="0"/>
                <a:t>Client-Side</a:t>
              </a:r>
              <a:endParaRPr lang="pt-BR" sz="2000" dirty="0" smtClean="0"/>
            </a:p>
            <a:p>
              <a:pPr algn="r"/>
              <a:r>
                <a:rPr lang="pt-BR" sz="2000" b="1" dirty="0" smtClean="0"/>
                <a:t>(Web)</a:t>
              </a:r>
              <a:endParaRPr lang="pt-BR" sz="2000" b="1" dirty="0"/>
            </a:p>
          </p:txBody>
        </p:sp>
        <p:sp>
          <p:nvSpPr>
            <p:cNvPr id="21" name="Chave esquerda 20"/>
            <p:cNvSpPr/>
            <p:nvPr/>
          </p:nvSpPr>
          <p:spPr>
            <a:xfrm>
              <a:off x="1638280" y="3289526"/>
              <a:ext cx="142876" cy="1043674"/>
            </a:xfrm>
            <a:prstGeom prst="leftBrace">
              <a:avLst>
                <a:gd name="adj1" fmla="val 35615"/>
                <a:gd name="adj2" fmla="val 4575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64319" y="4598950"/>
              <a:ext cx="13739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000" dirty="0" err="1" smtClean="0"/>
                <a:t>Server-Side</a:t>
              </a:r>
              <a:endParaRPr lang="pt-BR" sz="2000" dirty="0" smtClean="0"/>
            </a:p>
            <a:p>
              <a:pPr algn="r"/>
              <a:r>
                <a:rPr lang="pt-BR" sz="2000" b="1" dirty="0" smtClean="0"/>
                <a:t>(Source)</a:t>
              </a:r>
              <a:endParaRPr lang="pt-BR" sz="2000" b="1" dirty="0"/>
            </a:p>
          </p:txBody>
        </p:sp>
        <p:sp>
          <p:nvSpPr>
            <p:cNvPr id="23" name="Chave esquerda 22"/>
            <p:cNvSpPr/>
            <p:nvPr/>
          </p:nvSpPr>
          <p:spPr>
            <a:xfrm>
              <a:off x="1638280" y="4476076"/>
              <a:ext cx="142876" cy="1043674"/>
            </a:xfrm>
            <a:prstGeom prst="leftBrace">
              <a:avLst>
                <a:gd name="adj1" fmla="val 35615"/>
                <a:gd name="adj2" fmla="val 4575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de cantos arredondados 26">
              <a:hlinkClick r:id="rId3" action="ppaction://hlinksldjump"/>
            </p:cNvPr>
            <p:cNvSpPr/>
            <p:nvPr/>
          </p:nvSpPr>
          <p:spPr>
            <a:xfrm>
              <a:off x="2000232" y="4662494"/>
              <a:ext cx="6715172" cy="642942"/>
            </a:xfrm>
            <a:prstGeom prst="roundRect">
              <a:avLst>
                <a:gd name="adj" fmla="val 11175"/>
              </a:avLst>
            </a:prstGeom>
            <a:gradFill flip="none" rotWithShape="1">
              <a:gsLst>
                <a:gs pos="0">
                  <a:srgbClr val="92D050">
                    <a:shade val="67500"/>
                    <a:satMod val="115000"/>
                    <a:alpha val="61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t-BR" b="1" dirty="0" smtClean="0">
                  <a:solidFill>
                    <a:schemeClr val="bg1"/>
                  </a:solidFill>
                </a:rPr>
                <a:t>modules (SRC)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285720" y="1214422"/>
            <a:ext cx="8358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>
              <a:buFont typeface="Wingdings" pitchFamily="2" charset="2"/>
              <a:buChar char="q"/>
            </a:pPr>
            <a:r>
              <a:rPr lang="pt-BR" sz="2400" b="1" dirty="0" smtClean="0"/>
              <a:t> Uma aplicação </a:t>
            </a:r>
            <a:r>
              <a:rPr lang="pt-BR" sz="2400" b="1" i="1" dirty="0" smtClean="0"/>
              <a:t>futurepages</a:t>
            </a:r>
            <a:r>
              <a:rPr lang="pt-BR" sz="2400" b="1" dirty="0" smtClean="0"/>
              <a:t> é divida em dois grandes grupos de códigos/recursos.</a:t>
            </a:r>
          </a:p>
          <a:p>
            <a:pPr marL="822325" lvl="3" indent="-365125">
              <a:buFont typeface="Arial" pitchFamily="34" charset="0"/>
              <a:buChar char="•"/>
            </a:pPr>
            <a:r>
              <a:rPr lang="pt-BR" sz="2000" dirty="0" smtClean="0"/>
              <a:t> Recursos de Visão do lado do cliente </a:t>
            </a:r>
            <a:r>
              <a:rPr lang="pt-BR" sz="2000" b="1" dirty="0" smtClean="0"/>
              <a:t>(</a:t>
            </a:r>
            <a:r>
              <a:rPr lang="pt-BR" sz="2000" b="1" dirty="0" err="1" smtClean="0"/>
              <a:t>Client-Side</a:t>
            </a:r>
            <a:r>
              <a:rPr lang="pt-BR" sz="2000" b="1" dirty="0" smtClean="0"/>
              <a:t>)</a:t>
            </a:r>
          </a:p>
          <a:p>
            <a:pPr marL="822325" lvl="3" indent="-365125">
              <a:buFont typeface="Arial" pitchFamily="34" charset="0"/>
              <a:buChar char="•"/>
            </a:pPr>
            <a:r>
              <a:rPr lang="pt-BR" sz="2000" dirty="0" smtClean="0"/>
              <a:t> Recursos de Código do lado do Servidor </a:t>
            </a:r>
            <a:r>
              <a:rPr lang="pt-BR" sz="2000" b="1" dirty="0" smtClean="0"/>
              <a:t>(</a:t>
            </a:r>
            <a:r>
              <a:rPr lang="pt-BR" sz="2000" b="1" dirty="0" err="1" smtClean="0"/>
              <a:t>Server-Side</a:t>
            </a:r>
            <a:r>
              <a:rPr lang="pt-BR" sz="2000" b="1" dirty="0" smtClean="0"/>
              <a:t>)</a:t>
            </a:r>
          </a:p>
          <a:p>
            <a:pPr marL="822325" lvl="3" indent="-365125"/>
            <a:endParaRPr lang="pt-BR" sz="2000" b="1" dirty="0" smtClean="0"/>
          </a:p>
          <a:p>
            <a:pPr marL="365125" indent="-365125">
              <a:buFont typeface="Wingdings" pitchFamily="2" charset="2"/>
              <a:buChar char="q"/>
            </a:pPr>
            <a:r>
              <a:rPr lang="pt-BR" sz="2400" b="1" dirty="0" smtClean="0"/>
              <a:t> Os módulos dividem-se da seguinte maneira </a:t>
            </a:r>
            <a:r>
              <a:rPr lang="pt-BR" b="1" dirty="0" smtClean="0"/>
              <a:t>(</a:t>
            </a:r>
            <a:r>
              <a:rPr lang="pt-BR" b="1" i="1" dirty="0" err="1" smtClean="0"/>
              <a:t>MVC-Based</a:t>
            </a:r>
            <a:r>
              <a:rPr lang="pt-BR" b="1" dirty="0" smtClean="0"/>
              <a:t>)</a:t>
            </a:r>
            <a:r>
              <a:rPr lang="pt-BR" sz="2400" b="1" dirty="0" smtClean="0"/>
              <a:t>:</a:t>
            </a:r>
          </a:p>
          <a:p>
            <a:pPr marL="822325" lvl="4" indent="-365125"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000" dirty="0" err="1" smtClean="0"/>
              <a:t>Client-Side</a:t>
            </a:r>
            <a:r>
              <a:rPr lang="pt-BR" sz="2000" dirty="0" smtClean="0"/>
              <a:t>:  VISÃO (</a:t>
            </a:r>
            <a:r>
              <a:rPr lang="pt-BR" sz="2000" i="1" dirty="0" err="1" smtClean="0"/>
              <a:t>JSPs</a:t>
            </a:r>
            <a:r>
              <a:rPr lang="pt-BR" sz="2000" dirty="0" smtClean="0"/>
              <a:t>);</a:t>
            </a:r>
          </a:p>
          <a:p>
            <a:pPr marL="822325" lvl="4" indent="-365125">
              <a:buFont typeface="Arial" pitchFamily="34" charset="0"/>
              <a:buChar char="•"/>
            </a:pPr>
            <a:r>
              <a:rPr lang="pt-BR" sz="2000" b="1" dirty="0" smtClean="0"/>
              <a:t> </a:t>
            </a:r>
            <a:r>
              <a:rPr lang="pt-BR" sz="2000" dirty="0" err="1" smtClean="0"/>
              <a:t>Server-Side</a:t>
            </a:r>
            <a:r>
              <a:rPr lang="pt-BR" sz="2000" dirty="0" smtClean="0"/>
              <a:t>: MODELO (</a:t>
            </a:r>
            <a:r>
              <a:rPr lang="pt-BR" sz="2000" i="1" dirty="0" err="1" smtClean="0"/>
              <a:t>beans</a:t>
            </a:r>
            <a:r>
              <a:rPr lang="pt-BR" sz="2000" i="1" dirty="0" smtClean="0"/>
              <a:t>, </a:t>
            </a:r>
            <a:r>
              <a:rPr lang="pt-BR" sz="2000" i="1" dirty="0" err="1" smtClean="0"/>
              <a:t>services</a:t>
            </a:r>
            <a:r>
              <a:rPr lang="pt-BR" sz="2000" dirty="0" smtClean="0"/>
              <a:t>), CONTROLE (</a:t>
            </a:r>
            <a:r>
              <a:rPr lang="pt-BR" sz="2000" i="1" dirty="0" err="1" smtClean="0"/>
              <a:t>ModuleManager</a:t>
            </a:r>
            <a:r>
              <a:rPr lang="pt-BR" sz="2000" dirty="0" smtClean="0"/>
              <a:t>).</a:t>
            </a:r>
            <a:endParaRPr lang="pt-BR" sz="2000" b="1" dirty="0" smtClean="0"/>
          </a:p>
          <a:p>
            <a:pPr marL="365125" indent="-365125">
              <a:buFont typeface="Wingdings" pitchFamily="2" charset="2"/>
              <a:buChar char="q"/>
            </a:pPr>
            <a:endParaRPr lang="pt-BR" sz="2400" b="1" dirty="0" smtClean="0"/>
          </a:p>
        </p:txBody>
      </p:sp>
      <p:sp>
        <p:nvSpPr>
          <p:cNvPr id="28" name="Paralelogramo 27"/>
          <p:cNvSpPr/>
          <p:nvPr/>
        </p:nvSpPr>
        <p:spPr>
          <a:xfrm>
            <a:off x="3827690" y="4500570"/>
            <a:ext cx="785818" cy="35719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Paralelogramo 28"/>
          <p:cNvSpPr/>
          <p:nvPr/>
        </p:nvSpPr>
        <p:spPr>
          <a:xfrm>
            <a:off x="2643174" y="5643578"/>
            <a:ext cx="1214446" cy="35719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0" name="Paralelogramo 29"/>
          <p:cNvSpPr/>
          <p:nvPr/>
        </p:nvSpPr>
        <p:spPr>
          <a:xfrm>
            <a:off x="4684946" y="4500570"/>
            <a:ext cx="785818" cy="357190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1" name="Paralelogramo 30"/>
          <p:cNvSpPr/>
          <p:nvPr/>
        </p:nvSpPr>
        <p:spPr>
          <a:xfrm>
            <a:off x="3929058" y="5643578"/>
            <a:ext cx="1175301" cy="357190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Paralelogramo 31"/>
          <p:cNvSpPr/>
          <p:nvPr/>
        </p:nvSpPr>
        <p:spPr>
          <a:xfrm>
            <a:off x="6286512" y="4500570"/>
            <a:ext cx="785818" cy="357190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3" name="Paralelogramo 32"/>
          <p:cNvSpPr/>
          <p:nvPr/>
        </p:nvSpPr>
        <p:spPr>
          <a:xfrm>
            <a:off x="5715008" y="5643578"/>
            <a:ext cx="1428760" cy="357190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35" name="Conector reto 34"/>
          <p:cNvCxnSpPr/>
          <p:nvPr/>
        </p:nvCxnSpPr>
        <p:spPr>
          <a:xfrm rot="10800000" flipV="1">
            <a:off x="3357554" y="4929198"/>
            <a:ext cx="787406" cy="64294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5400000">
            <a:off x="4429124" y="5061441"/>
            <a:ext cx="642942" cy="3571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>
            <a:off x="6251587" y="5178437"/>
            <a:ext cx="642942" cy="14446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5429256" y="4286256"/>
            <a:ext cx="5549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103965" y="5471796"/>
            <a:ext cx="5549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de cantos arredondados 33"/>
          <p:cNvSpPr/>
          <p:nvPr/>
        </p:nvSpPr>
        <p:spPr>
          <a:xfrm>
            <a:off x="71406" y="1142984"/>
            <a:ext cx="8993536" cy="5643602"/>
          </a:xfrm>
          <a:prstGeom prst="roundRect">
            <a:avLst>
              <a:gd name="adj" fmla="val 6395"/>
            </a:avLst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 futurepages </a:t>
            </a:r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application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85720" y="1214422"/>
            <a:ext cx="8358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/>
            <a:r>
              <a:rPr lang="pt-BR" sz="2800" b="1" dirty="0" err="1" smtClean="0"/>
              <a:t>Client-Side</a:t>
            </a:r>
            <a:r>
              <a:rPr lang="pt-BR" sz="2800" b="1" dirty="0" smtClean="0"/>
              <a:t> (Web)</a:t>
            </a:r>
          </a:p>
          <a:p>
            <a:pPr marL="822325" lvl="3" indent="-365125">
              <a:buFont typeface="Arial" pitchFamily="34" charset="0"/>
              <a:buChar char="•"/>
            </a:pPr>
            <a:r>
              <a:rPr lang="pt-BR" sz="2400" b="1" dirty="0" smtClean="0"/>
              <a:t>Pasta web</a:t>
            </a:r>
          </a:p>
          <a:p>
            <a:pPr marL="822325" lvl="3" indent="-365125">
              <a:buFont typeface="Arial" pitchFamily="34" charset="0"/>
              <a:buChar char="•"/>
            </a:pPr>
            <a:r>
              <a:rPr lang="pt-BR" sz="2400" b="1" dirty="0" smtClean="0"/>
              <a:t>Encontram-se os recursos de visão e propriedades ;</a:t>
            </a:r>
          </a:p>
          <a:p>
            <a:pPr marL="822325" lvl="3" indent="-365125">
              <a:buFont typeface="Arial" pitchFamily="34" charset="0"/>
              <a:buChar char="•"/>
            </a:pPr>
            <a:r>
              <a:rPr lang="pt-BR" sz="2400" b="1" dirty="0" smtClean="0"/>
              <a:t>Códigos e Recursos visuais do lado do Cliente</a:t>
            </a:r>
          </a:p>
          <a:p>
            <a:pPr marL="1279525" lvl="4" indent="-365125">
              <a:buFont typeface="Arial" pitchFamily="34" charset="0"/>
              <a:buChar char="•"/>
            </a:pPr>
            <a:r>
              <a:rPr lang="pt-BR" sz="2400" dirty="0" smtClean="0"/>
              <a:t>Imagens (JPEG, PNG, GIF);</a:t>
            </a:r>
          </a:p>
          <a:p>
            <a:pPr marL="1279525" lvl="4" indent="-365125">
              <a:buFont typeface="Arial" pitchFamily="34" charset="0"/>
              <a:buChar char="•"/>
            </a:pPr>
            <a:r>
              <a:rPr lang="pt-BR" sz="2400" dirty="0" smtClean="0"/>
              <a:t>Código (JSP, HTML, CSS, JS);</a:t>
            </a:r>
          </a:p>
          <a:p>
            <a:pPr marL="1279525" lvl="4" indent="-365125">
              <a:buFont typeface="Arial" pitchFamily="34" charset="0"/>
              <a:buChar char="•"/>
            </a:pPr>
            <a:r>
              <a:rPr lang="pt-BR" sz="2400" dirty="0" smtClean="0"/>
              <a:t>Arquivos de configuração (XML);</a:t>
            </a:r>
          </a:p>
          <a:p>
            <a:pPr marL="1279525" lvl="4" indent="-365125">
              <a:buFont typeface="Arial" pitchFamily="34" charset="0"/>
              <a:buChar char="•"/>
            </a:pPr>
            <a:r>
              <a:rPr lang="pt-BR" sz="2400" dirty="0" smtClean="0"/>
              <a:t>Recursos visuais  dos módulos (inicial e demais).</a:t>
            </a:r>
            <a:endParaRPr lang="pt-BR" sz="2400" dirty="0"/>
          </a:p>
        </p:txBody>
      </p:sp>
      <p:sp>
        <p:nvSpPr>
          <p:cNvPr id="9" name="Retângulo de cantos arredondados 8">
            <a:hlinkClick r:id="rId3" action="ppaction://hlinksldjump"/>
          </p:cNvPr>
          <p:cNvSpPr/>
          <p:nvPr/>
        </p:nvSpPr>
        <p:spPr>
          <a:xfrm>
            <a:off x="3714744" y="4714884"/>
            <a:ext cx="4929222" cy="1785950"/>
          </a:xfrm>
          <a:prstGeom prst="roundRect">
            <a:avLst>
              <a:gd name="adj" fmla="val 12530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modules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Retângulo de cantos arredondados 11">
            <a:hlinkClick r:id="rId4" action="ppaction://hlinksldjump"/>
          </p:cNvPr>
          <p:cNvSpPr/>
          <p:nvPr/>
        </p:nvSpPr>
        <p:spPr>
          <a:xfrm>
            <a:off x="2143108" y="4714884"/>
            <a:ext cx="1445900" cy="1785950"/>
          </a:xfrm>
          <a:prstGeom prst="roundRect">
            <a:avLst>
              <a:gd name="adj" fmla="val 108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>
                <a:solidFill>
                  <a:schemeClr val="bg1"/>
                </a:solidFill>
              </a:rPr>
              <a:t>&lt;PROP&gt;</a:t>
            </a:r>
            <a:br>
              <a:rPr lang="pt-BR" sz="1900" b="1" dirty="0" smtClean="0">
                <a:solidFill>
                  <a:schemeClr val="bg1"/>
                </a:solidFill>
              </a:rPr>
            </a:br>
            <a:r>
              <a:rPr lang="pt-BR" sz="1900" b="1" dirty="0" smtClean="0">
                <a:solidFill>
                  <a:schemeClr val="bg1"/>
                </a:solidFill>
              </a:rPr>
              <a:t>properties</a:t>
            </a:r>
            <a:endParaRPr lang="pt-BR" sz="1900" b="1" dirty="0">
              <a:solidFill>
                <a:schemeClr val="bg1"/>
              </a:solidFill>
            </a:endParaRPr>
          </a:p>
        </p:txBody>
      </p:sp>
      <p:sp>
        <p:nvSpPr>
          <p:cNvPr id="18" name="Retângulo de cantos arredondados 17">
            <a:hlinkClick r:id="rId4" action="ppaction://hlinksldjump"/>
          </p:cNvPr>
          <p:cNvSpPr/>
          <p:nvPr/>
        </p:nvSpPr>
        <p:spPr>
          <a:xfrm>
            <a:off x="551625" y="4714884"/>
            <a:ext cx="1448607" cy="1770710"/>
          </a:xfrm>
          <a:prstGeom prst="roundRect">
            <a:avLst>
              <a:gd name="adj" fmla="val 127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&lt;RES&gt;</a:t>
            </a:r>
            <a:br>
              <a:rPr lang="pt-BR" sz="2000" b="1" dirty="0" smtClean="0">
                <a:solidFill>
                  <a:schemeClr val="tx1"/>
                </a:solidFill>
              </a:rPr>
            </a:br>
            <a:r>
              <a:rPr lang="pt-BR" sz="2000" b="1" dirty="0" smtClean="0">
                <a:solidFill>
                  <a:schemeClr val="tx1"/>
                </a:solidFill>
              </a:rPr>
              <a:t>resources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7620" y="1071546"/>
            <a:ext cx="9136380" cy="5740734"/>
          </a:xfrm>
          <a:prstGeom prst="roundRect">
            <a:avLst>
              <a:gd name="adj" fmla="val 6395"/>
            </a:avLst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Retângulo de cantos arredondados 17">
            <a:hlinkClick r:id="rId3" action="ppaction://hlinksldjump"/>
          </p:cNvPr>
          <p:cNvSpPr/>
          <p:nvPr/>
        </p:nvSpPr>
        <p:spPr>
          <a:xfrm>
            <a:off x="285720" y="1785926"/>
            <a:ext cx="8572560" cy="4714908"/>
          </a:xfrm>
          <a:prstGeom prst="roundRect">
            <a:avLst>
              <a:gd name="adj" fmla="val 532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 futurepages application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85720" y="1214422"/>
            <a:ext cx="814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/>
            <a:r>
              <a:rPr lang="pt-BR" sz="2800" b="1" dirty="0" err="1" smtClean="0"/>
              <a:t>Client-Side</a:t>
            </a:r>
            <a:r>
              <a:rPr lang="pt-BR" sz="2800" b="1" dirty="0" smtClean="0"/>
              <a:t> (Web)</a:t>
            </a:r>
            <a:endParaRPr lang="pt-BR" sz="2800" b="1" dirty="0" smtClean="0">
              <a:sym typeface="Wingdings" pitchFamily="2" charset="2"/>
            </a:endParaRPr>
          </a:p>
          <a:p>
            <a:pPr marL="822325" lvl="2" indent="-365125">
              <a:buFont typeface="Arial" pitchFamily="34" charset="0"/>
              <a:buChar char="•"/>
            </a:pPr>
            <a:endParaRPr lang="pt-BR" sz="2400" b="1" dirty="0" smtClean="0"/>
          </a:p>
          <a:p>
            <a:pPr marL="822325" lvl="2" indent="-365125">
              <a:buFont typeface="Arial" pitchFamily="34" charset="0"/>
              <a:buChar char="•"/>
            </a:pPr>
            <a:endParaRPr lang="pt-BR" sz="2800" b="1" dirty="0" smtClean="0"/>
          </a:p>
          <a:p>
            <a:pPr marL="822325" lvl="2" indent="-365125">
              <a:buFont typeface="Arial" pitchFamily="34" charset="0"/>
              <a:buChar char="•"/>
            </a:pPr>
            <a:r>
              <a:rPr lang="pt-BR" sz="2800" b="1" dirty="0" smtClean="0"/>
              <a:t>Encontram-se os recursos relativos a </a:t>
            </a:r>
            <a:r>
              <a:rPr lang="pt-BR" sz="2800" b="1" i="1" dirty="0" err="1" smtClean="0"/>
              <a:t>template</a:t>
            </a:r>
            <a:r>
              <a:rPr lang="pt-BR" sz="2800" dirty="0" smtClean="0"/>
              <a:t>;</a:t>
            </a:r>
          </a:p>
          <a:p>
            <a:pPr marL="1279525" lvl="3" indent="-365125">
              <a:buFont typeface="Arial" pitchFamily="34" charset="0"/>
              <a:buChar char="•"/>
            </a:pPr>
            <a:r>
              <a:rPr lang="pt-BR" sz="2400" dirty="0" smtClean="0"/>
              <a:t>Imagens: layout, ícones, elementos visuais, etc.</a:t>
            </a:r>
          </a:p>
          <a:p>
            <a:pPr marL="1279525" lvl="3" indent="-365125">
              <a:buFont typeface="Arial" pitchFamily="34" charset="0"/>
              <a:buChar char="•"/>
            </a:pPr>
            <a:r>
              <a:rPr lang="pt-BR" sz="2400" dirty="0" smtClean="0"/>
              <a:t>Folha de Estilo (CSS);</a:t>
            </a:r>
          </a:p>
          <a:p>
            <a:pPr marL="1279525" lvl="3" indent="-365125"/>
            <a:endParaRPr lang="pt-BR" sz="2400" dirty="0" smtClean="0"/>
          </a:p>
          <a:p>
            <a:pPr marL="822325" lvl="2" indent="-365125">
              <a:buFont typeface="Arial" pitchFamily="34" charset="0"/>
              <a:buChar char="•"/>
            </a:pPr>
            <a:r>
              <a:rPr lang="pt-BR" sz="2400" b="1" dirty="0" smtClean="0"/>
              <a:t>Arquivos JSP que formam o layout das páginas</a:t>
            </a:r>
          </a:p>
          <a:p>
            <a:pPr marL="1279525" lvl="3" indent="-365125">
              <a:buFont typeface="Arial" pitchFamily="34" charset="0"/>
              <a:buChar char="•"/>
            </a:pPr>
            <a:r>
              <a:rPr lang="pt-BR" sz="2400" dirty="0" smtClean="0"/>
              <a:t>Existe um esqueleto (</a:t>
            </a:r>
            <a:r>
              <a:rPr lang="pt-BR" sz="2400" b="1" i="1" dirty="0" smtClean="0"/>
              <a:t>ex.: base.</a:t>
            </a:r>
            <a:r>
              <a:rPr lang="pt-BR" sz="2400" b="1" i="1" dirty="0" err="1" smtClean="0"/>
              <a:t>jsp</a:t>
            </a:r>
            <a:r>
              <a:rPr lang="pt-BR" sz="2400" dirty="0" smtClean="0"/>
              <a:t>) que monta cada página da aplicação através de regras previamente determinadas num arquivo de configuração localizado nas propriedades da aplicação (explicado a seguir</a:t>
            </a:r>
            <a:r>
              <a:rPr lang="pt-BR" sz="2400" u="sng" dirty="0" smtClean="0"/>
              <a:t>).</a:t>
            </a:r>
          </a:p>
          <a:p>
            <a:pPr marL="822325" lvl="2" indent="-365125"/>
            <a:endParaRPr lang="pt-BR" sz="2400" b="1" dirty="0" smtClean="0"/>
          </a:p>
        </p:txBody>
      </p:sp>
      <p:sp>
        <p:nvSpPr>
          <p:cNvPr id="20" name="Retângulo 19"/>
          <p:cNvSpPr/>
          <p:nvPr/>
        </p:nvSpPr>
        <p:spPr>
          <a:xfrm>
            <a:off x="322870" y="1785926"/>
            <a:ext cx="24288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7620" y="1071546"/>
            <a:ext cx="9136380" cy="5740734"/>
          </a:xfrm>
          <a:prstGeom prst="roundRect">
            <a:avLst>
              <a:gd name="adj" fmla="val 6395"/>
            </a:avLst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 futurepages application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214282" y="1785926"/>
            <a:ext cx="8715436" cy="4857784"/>
          </a:xfrm>
          <a:prstGeom prst="roundRect">
            <a:avLst>
              <a:gd name="adj" fmla="val 48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85720" y="1214422"/>
            <a:ext cx="835824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/>
            <a:r>
              <a:rPr lang="pt-BR" sz="2800" b="1" dirty="0" err="1" smtClean="0"/>
              <a:t>Client-Side</a:t>
            </a:r>
            <a:r>
              <a:rPr lang="pt-BR" sz="2800" b="1" dirty="0" smtClean="0"/>
              <a:t> (Web)</a:t>
            </a:r>
          </a:p>
          <a:p>
            <a:pPr marL="822325" lvl="3" indent="-365125">
              <a:buFont typeface="Arial" pitchFamily="34" charset="0"/>
              <a:buChar char="•"/>
            </a:pPr>
            <a:endParaRPr lang="pt-BR" sz="2400" b="1" dirty="0" smtClean="0"/>
          </a:p>
          <a:p>
            <a:pPr marL="822325" lvl="3" indent="-365125">
              <a:buFont typeface="Arial" pitchFamily="34" charset="0"/>
              <a:buChar char="•"/>
            </a:pPr>
            <a:endParaRPr lang="pt-BR" sz="2400" b="1" dirty="0" smtClean="0">
              <a:solidFill>
                <a:schemeClr val="bg1"/>
              </a:solidFill>
            </a:endParaRPr>
          </a:p>
          <a:p>
            <a:pPr marL="822325" lvl="3" indent="-365125">
              <a:buFont typeface="Arial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As propriedades da aplicação encontram-se nas duas pastas protegidas da aplicação WEB:</a:t>
            </a:r>
          </a:p>
          <a:p>
            <a:pPr marL="822325" lvl="3" indent="-365125">
              <a:buFont typeface="Arial" pitchFamily="34" charset="0"/>
              <a:buChar char="•"/>
            </a:pPr>
            <a:r>
              <a:rPr lang="pt-BR" sz="3200" b="1" u="sng" dirty="0" smtClean="0">
                <a:solidFill>
                  <a:schemeClr val="bg1"/>
                </a:solidFill>
              </a:rPr>
              <a:t>WEB-INF</a:t>
            </a:r>
          </a:p>
          <a:p>
            <a:pPr marL="1279525" lvl="4" indent="-365125">
              <a:buFont typeface="Arial" pitchFamily="34" charset="0"/>
              <a:buChar char="•"/>
            </a:pPr>
            <a:r>
              <a:rPr lang="pt-BR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app-params</a:t>
            </a:r>
            <a:r>
              <a:rPr lang="pt-B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r>
              <a:rPr lang="pt-B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(parâmetros da aplicação)</a:t>
            </a:r>
          </a:p>
          <a:p>
            <a:pPr marL="1279525" lvl="4" indent="-365125">
              <a:buFont typeface="Arial" pitchFamily="34" charset="0"/>
              <a:buChar char="•"/>
            </a:pPr>
            <a:r>
              <a:rPr lang="pt-BR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template-params</a:t>
            </a:r>
            <a:r>
              <a:rPr lang="pt-B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r>
              <a:rPr lang="pt-B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(configuração do </a:t>
            </a:r>
            <a:r>
              <a:rPr lang="pt-BR" sz="2000" dirty="0" err="1" smtClean="0">
                <a:solidFill>
                  <a:schemeClr val="bg1"/>
                </a:solidFill>
              </a:rPr>
              <a:t>template</a:t>
            </a:r>
            <a:r>
              <a:rPr lang="pt-BR" sz="2000" dirty="0" smtClean="0">
                <a:solidFill>
                  <a:schemeClr val="bg1"/>
                </a:solidFill>
              </a:rPr>
              <a:t>)</a:t>
            </a:r>
          </a:p>
          <a:p>
            <a:pPr marL="1279525" lvl="4" indent="-365125">
              <a:buFont typeface="Arial" pitchFamily="34" charset="0"/>
              <a:buChar char="•"/>
            </a:pPr>
            <a:r>
              <a:rPr lang="pt-B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</a:t>
            </a:r>
            <a:r>
              <a:rPr lang="pt-BR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(configuração estrutura web – </a:t>
            </a:r>
            <a:r>
              <a:rPr lang="pt-BR" sz="2000" dirty="0" err="1" smtClean="0">
                <a:solidFill>
                  <a:schemeClr val="bg1"/>
                </a:solidFill>
              </a:rPr>
              <a:t>servlets</a:t>
            </a:r>
            <a:r>
              <a:rPr lang="pt-BR" sz="2000" dirty="0" smtClean="0">
                <a:solidFill>
                  <a:schemeClr val="bg1"/>
                </a:solidFill>
              </a:rPr>
              <a:t>, </a:t>
            </a:r>
            <a:r>
              <a:rPr lang="pt-BR" sz="2000" dirty="0" err="1" smtClean="0">
                <a:solidFill>
                  <a:schemeClr val="bg1"/>
                </a:solidFill>
              </a:rPr>
              <a:t>listeners</a:t>
            </a:r>
            <a:r>
              <a:rPr lang="pt-BR" sz="2000" dirty="0" smtClean="0">
                <a:solidFill>
                  <a:schemeClr val="bg1"/>
                </a:solidFill>
              </a:rPr>
              <a:t>, </a:t>
            </a:r>
            <a:r>
              <a:rPr lang="pt-BR" sz="2000" dirty="0" err="1" smtClean="0">
                <a:solidFill>
                  <a:schemeClr val="bg1"/>
                </a:solidFill>
              </a:rPr>
              <a:t>etc</a:t>
            </a:r>
            <a:r>
              <a:rPr lang="pt-BR" sz="2000" dirty="0" smtClean="0">
                <a:solidFill>
                  <a:schemeClr val="bg1"/>
                </a:solidFill>
              </a:rPr>
              <a:t>)</a:t>
            </a:r>
          </a:p>
          <a:p>
            <a:pPr marL="1279525" lvl="4" indent="-365125"/>
            <a:endParaRPr lang="pt-BR" sz="2400" dirty="0" smtClean="0">
              <a:solidFill>
                <a:schemeClr val="bg1"/>
              </a:solidFill>
            </a:endParaRPr>
          </a:p>
          <a:p>
            <a:pPr marL="822325" lvl="3" indent="-365125">
              <a:buFont typeface="Arial" pitchFamily="34" charset="0"/>
              <a:buChar char="•"/>
            </a:pPr>
            <a:r>
              <a:rPr lang="pt-BR" sz="3200" b="1" u="sng" dirty="0" smtClean="0">
                <a:solidFill>
                  <a:schemeClr val="bg1"/>
                </a:solidFill>
              </a:rPr>
              <a:t>META-INF</a:t>
            </a:r>
          </a:p>
          <a:p>
            <a:pPr marL="1279525" lvl="4" indent="-365125">
              <a:buFont typeface="Arial" pitchFamily="34" charset="0"/>
              <a:buChar char="•"/>
            </a:pPr>
            <a:r>
              <a:rPr lang="pt-BR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r>
              <a:rPr lang="pt-B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(configuração do contexto)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5720" y="1659427"/>
            <a:ext cx="27146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142844" y="1071546"/>
            <a:ext cx="8858312" cy="5643602"/>
          </a:xfrm>
          <a:prstGeom prst="roundRect">
            <a:avLst>
              <a:gd name="adj" fmla="val 2062"/>
            </a:avLst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 futurepages application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278080" y="1693222"/>
            <a:ext cx="8572560" cy="4892753"/>
          </a:xfrm>
          <a:prstGeom prst="roundRect">
            <a:avLst>
              <a:gd name="adj" fmla="val 3943"/>
            </a:avLst>
          </a:prstGeom>
          <a:gradFill>
            <a:gsLst>
              <a:gs pos="59000">
                <a:schemeClr val="accent3">
                  <a:shade val="51000"/>
                  <a:satMod val="130000"/>
                  <a:alpha val="58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endParaRPr lang="pt-BR" sz="2800" b="1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264454" y="1214422"/>
            <a:ext cx="85223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/>
            <a:r>
              <a:rPr lang="pt-BR" sz="2800" b="1" dirty="0" err="1" smtClean="0"/>
              <a:t>Client-Side</a:t>
            </a:r>
            <a:r>
              <a:rPr lang="pt-BR" sz="2800" b="1" dirty="0" smtClean="0"/>
              <a:t> (Web)</a:t>
            </a:r>
          </a:p>
          <a:p>
            <a:pPr marL="365125" indent="-365125"/>
            <a:endParaRPr lang="pt-BR" sz="2800" b="1" dirty="0" smtClean="0"/>
          </a:p>
          <a:p>
            <a:pPr marL="365125" indent="-365125"/>
            <a:endParaRPr lang="pt-BR" sz="2000" b="1" dirty="0" smtClean="0"/>
          </a:p>
          <a:p>
            <a:pPr marL="365125" indent="-365125">
              <a:buFont typeface="Arial" pitchFamily="34" charset="0"/>
              <a:buChar char="•"/>
            </a:pP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Módulo Web é a parte relativa aos recursos da visão de um dado conjunto de funcionalidades:</a:t>
            </a:r>
          </a:p>
          <a:p>
            <a:pPr marL="822325" lvl="1" indent="-365125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imagens do módulo;</a:t>
            </a:r>
          </a:p>
          <a:p>
            <a:pPr marL="822325" lvl="1" indent="-365125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Scripts referentes ;</a:t>
            </a:r>
          </a:p>
          <a:p>
            <a:pPr marL="822325" lvl="1" indent="-365125"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Arquivos JSP que manipulam visualmente as entidades daquele módulo.</a:t>
            </a:r>
          </a:p>
          <a:p>
            <a:pPr marL="365125" indent="-365125">
              <a:buFont typeface="Arial" pitchFamily="34" charset="0"/>
              <a:buChar char="•"/>
            </a:pP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padrão,  a pasta dos módulos é “</a:t>
            </a:r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</a:p>
          <a:p>
            <a:pPr marL="365125" indent="-365125">
              <a:buFont typeface="Arial" pitchFamily="34" charset="0"/>
              <a:buChar char="•"/>
            </a:pP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módulo possui sua pasta cujo nome é uma chave única sem caracteres especiais que o identifica;</a:t>
            </a:r>
          </a:p>
          <a:p>
            <a:pPr marL="365125" indent="-365125">
              <a:buFont typeface="Arial" pitchFamily="34" charset="0"/>
              <a:buChar char="•"/>
            </a:pP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dado módulo “x” na web possui um pacote correspondente com o mesmo nome “x” dentro do pacote de módulos no código-fonte (SRC).</a:t>
            </a:r>
          </a:p>
          <a:p>
            <a:pPr marL="365125" indent="-365125"/>
            <a:endParaRPr lang="pt-B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22325" lvl="3" indent="-365125">
              <a:buFont typeface="Arial" pitchFamily="34" charset="0"/>
              <a:buChar char="•"/>
            </a:pPr>
            <a:endParaRPr lang="pt-BR" sz="2400" b="1" dirty="0" smtClean="0"/>
          </a:p>
          <a:p>
            <a:pPr marL="822325" lvl="3" indent="-365125">
              <a:buFont typeface="Arial" pitchFamily="34" charset="0"/>
              <a:buChar char="•"/>
            </a:pPr>
            <a:endParaRPr lang="pt-BR" sz="2400" b="1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285720" y="1659427"/>
            <a:ext cx="35719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modules (web)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285720" y="1142984"/>
            <a:ext cx="8429684" cy="5357850"/>
          </a:xfrm>
          <a:prstGeom prst="roundRect">
            <a:avLst>
              <a:gd name="adj" fmla="val 5157"/>
            </a:avLst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8001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 futurepages application</a:t>
            </a:r>
            <a:endParaRPr lang="pt-BR" sz="24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000108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428596" y="1714488"/>
            <a:ext cx="8072494" cy="4572032"/>
          </a:xfrm>
          <a:prstGeom prst="roundRect">
            <a:avLst>
              <a:gd name="adj" fmla="val 3943"/>
            </a:avLst>
          </a:prstGeom>
          <a:gradFill>
            <a:gsLst>
              <a:gs pos="9100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endParaRPr lang="pt-BR" sz="2800" b="1" dirty="0" smtClean="0"/>
          </a:p>
        </p:txBody>
      </p:sp>
      <p:sp>
        <p:nvSpPr>
          <p:cNvPr id="28" name="Retângulo 27"/>
          <p:cNvSpPr/>
          <p:nvPr/>
        </p:nvSpPr>
        <p:spPr>
          <a:xfrm>
            <a:off x="214282" y="1643050"/>
            <a:ext cx="38576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modules (</a:t>
            </a:r>
            <a:r>
              <a:rPr lang="pt-BR" sz="44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src</a:t>
            </a:r>
            <a:r>
              <a:rPr lang="pt-BR" sz="4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8768" y="1177429"/>
            <a:ext cx="795088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/>
            <a:r>
              <a:rPr lang="pt-BR" sz="2800" b="1" dirty="0" err="1" smtClean="0"/>
              <a:t>Server-Side</a:t>
            </a:r>
            <a:r>
              <a:rPr lang="pt-BR" sz="2800" b="1" dirty="0" smtClean="0"/>
              <a:t> (Web)</a:t>
            </a:r>
          </a:p>
          <a:p>
            <a:pPr marL="365125" indent="-365125"/>
            <a:endParaRPr lang="pt-BR" sz="2800" b="1" dirty="0" smtClean="0"/>
          </a:p>
          <a:p>
            <a:pPr marL="365125" indent="-365125"/>
            <a:endParaRPr lang="pt-BR" sz="2000" b="1" dirty="0" smtClean="0"/>
          </a:p>
          <a:p>
            <a:pPr marL="365125" indent="-365125">
              <a:buFont typeface="Arial" pitchFamily="34" charset="0"/>
              <a:buChar char="•"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Módulo (SRC) é a parte do módulo onde encontram-se os arquivos de código-fonte Java, neles encontramos:</a:t>
            </a:r>
          </a:p>
          <a:p>
            <a:pPr marL="822325" lvl="1" indent="-365125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do Modelo (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beans</a:t>
            </a:r>
            <a:r>
              <a:rPr lang="pt-B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  <a:r>
              <a:rPr lang="pt-B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r>
              <a:rPr lang="pt-B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core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822325" lvl="1" indent="-365125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do Controle (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ModuleManager</a:t>
            </a:r>
            <a:r>
              <a:rPr lang="pt-B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pt-B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822325" lvl="1" indent="-365125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Visão (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pt-B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formatters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822325" lvl="1" indent="-365125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Instaladores (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822325" lvl="1" indent="-365125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Demais Utilidades (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</a:t>
            </a:r>
            <a:r>
              <a:rPr lang="pt-B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pt-BR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</a:t>
            </a:r>
            <a:r>
              <a:rPr lang="pt-B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,etc.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65125" indent="-365125">
              <a:buFont typeface="Arial" pitchFamily="34" charset="0"/>
              <a:buChar char="•"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padrão,  o pacote dos módulos é “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</a:p>
          <a:p>
            <a:pPr marL="365125" indent="-365125">
              <a:buFont typeface="Arial" pitchFamily="34" charset="0"/>
              <a:buChar char="•"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módulo possui sua pasta cujo nome é uma chave única sem caracteres especiais que o identifica;</a:t>
            </a:r>
          </a:p>
          <a:p>
            <a:pPr marL="365125" indent="-365125">
              <a:buFont typeface="Arial" pitchFamily="34" charset="0"/>
              <a:buChar char="•"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dado módulo “x” na source possui um pacote correspondente com o mesmo nome “x” dentro da pasta de módulos na web.</a:t>
            </a:r>
          </a:p>
          <a:p>
            <a:pPr marL="365125" indent="-365125"/>
            <a:endParaRPr lang="pt-B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22325" lvl="3" indent="-365125">
              <a:buFont typeface="Arial" pitchFamily="34" charset="0"/>
              <a:buChar char="•"/>
            </a:pPr>
            <a:endParaRPr lang="pt-BR" sz="2400" b="1" dirty="0" smtClean="0"/>
          </a:p>
          <a:p>
            <a:pPr marL="822325" lvl="3" indent="-365125">
              <a:buFont typeface="Arial" pitchFamily="34" charset="0"/>
              <a:buChar char="•"/>
            </a:pPr>
            <a:endParaRPr lang="pt-B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</a:spPr>
      <a:bodyPr rtlCol="0" anchor="ctr"/>
      <a:lstStyle>
        <a:defPPr algn="ctr">
          <a:defRPr b="1" dirty="0">
            <a:solidFill>
              <a:schemeClr val="bg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911</Words>
  <Application>Microsoft Office PowerPoint</Application>
  <PresentationFormat>Apresentação na tela (4:3)</PresentationFormat>
  <Paragraphs>236</Paragraphs>
  <Slides>25</Slides>
  <Notes>25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201</cp:revision>
  <dcterms:created xsi:type="dcterms:W3CDTF">2008-06-06T19:39:51Z</dcterms:created>
  <dcterms:modified xsi:type="dcterms:W3CDTF">2008-12-16T16:19:16Z</dcterms:modified>
</cp:coreProperties>
</file>