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1"/>
  </p:notesMasterIdLst>
  <p:sldIdLst>
    <p:sldId id="256" r:id="rId2"/>
    <p:sldId id="264" r:id="rId3"/>
    <p:sldId id="294" r:id="rId4"/>
    <p:sldId id="292" r:id="rId5"/>
    <p:sldId id="274" r:id="rId6"/>
    <p:sldId id="279" r:id="rId7"/>
    <p:sldId id="270" r:id="rId8"/>
    <p:sldId id="295" r:id="rId9"/>
    <p:sldId id="296" r:id="rId10"/>
    <p:sldId id="293" r:id="rId11"/>
    <p:sldId id="266" r:id="rId12"/>
    <p:sldId id="268" r:id="rId13"/>
    <p:sldId id="284" r:id="rId14"/>
    <p:sldId id="257" r:id="rId15"/>
    <p:sldId id="263" r:id="rId16"/>
    <p:sldId id="261" r:id="rId17"/>
    <p:sldId id="288" r:id="rId18"/>
    <p:sldId id="289" r:id="rId19"/>
    <p:sldId id="275" r:id="rId20"/>
    <p:sldId id="278" r:id="rId21"/>
    <p:sldId id="290" r:id="rId22"/>
    <p:sldId id="269" r:id="rId23"/>
    <p:sldId id="271" r:id="rId24"/>
    <p:sldId id="260" r:id="rId25"/>
    <p:sldId id="283" r:id="rId26"/>
    <p:sldId id="287" r:id="rId27"/>
    <p:sldId id="277" r:id="rId28"/>
    <p:sldId id="272" r:id="rId29"/>
    <p:sldId id="280"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phen Stohs" initials="SS" lastIdx="32" clrIdx="0">
    <p:extLst>
      <p:ext uri="{19B8F6BF-5375-455C-9EA6-DF929625EA0E}">
        <p15:presenceInfo xmlns:p15="http://schemas.microsoft.com/office/powerpoint/2012/main" userId="Stephen Stohs" providerId="None"/>
      </p:ext>
    </p:extLst>
  </p:cmAuthor>
  <p:cmAuthor id="2" name="Felipe Quezada" initials="FQ" lastIdx="1" clrIdx="1">
    <p:extLst>
      <p:ext uri="{19B8F6BF-5375-455C-9EA6-DF929625EA0E}">
        <p15:presenceInfo xmlns:p15="http://schemas.microsoft.com/office/powerpoint/2012/main" userId="S-1-5-21-2237723927-2256950305-2703293672-100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C700"/>
    <a:srgbClr val="003C6C"/>
    <a:srgbClr val="FFC000"/>
    <a:srgbClr val="FF3399"/>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0000" autoAdjust="0"/>
  </p:normalViewPr>
  <p:slideViewPr>
    <p:cSldViewPr snapToGrid="0">
      <p:cViewPr varScale="1">
        <p:scale>
          <a:sx n="91" d="100"/>
          <a:sy n="91" d="100"/>
        </p:scale>
        <p:origin x="2220" y="96"/>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hyperlink" Target="https://www.flickr.com/photos/phylomon/27398422600" TargetMode="External"/><Relationship Id="rId1" Type="http://schemas.openxmlformats.org/officeDocument/2006/relationships/image" Target="../media/image13.jpg"/><Relationship Id="rId6" Type="http://schemas.openxmlformats.org/officeDocument/2006/relationships/hyperlink" Target="https://www.flickr.com/photos/8049886@N02/5156104291" TargetMode="External"/><Relationship Id="rId5" Type="http://schemas.openxmlformats.org/officeDocument/2006/relationships/image" Target="../media/image15.jpeg"/><Relationship Id="rId4" Type="http://schemas.openxmlformats.org/officeDocument/2006/relationships/hyperlink" Target="http://www.uniprot.org/taxonomy/1051066" TargetMode="External"/></Relationships>
</file>

<file path=ppt/diagrams/_rels/drawing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hyperlink" Target="https://www.flickr.com/photos/phylomon/27398422600" TargetMode="External"/><Relationship Id="rId1" Type="http://schemas.openxmlformats.org/officeDocument/2006/relationships/image" Target="../media/image13.jpg"/><Relationship Id="rId6" Type="http://schemas.openxmlformats.org/officeDocument/2006/relationships/hyperlink" Target="https://www.flickr.com/photos/8049886@N02/5156104291" TargetMode="External"/><Relationship Id="rId5" Type="http://schemas.openxmlformats.org/officeDocument/2006/relationships/image" Target="../media/image15.jpeg"/><Relationship Id="rId4" Type="http://schemas.openxmlformats.org/officeDocument/2006/relationships/hyperlink" Target="http://www.uniprot.org/taxonomy/1051066"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12BF4F-22D7-4E27-B8DE-5ED63A3725DC}" type="doc">
      <dgm:prSet loTypeId="urn:microsoft.com/office/officeart/2005/8/layout/pList2" loCatId="list" qsTypeId="urn:microsoft.com/office/officeart/2005/8/quickstyle/simple1" qsCatId="simple" csTypeId="urn:microsoft.com/office/officeart/2005/8/colors/accent1_2" csCatId="accent1" phldr="1"/>
      <dgm:spPr/>
    </dgm:pt>
    <dgm:pt modelId="{C9E420FF-557F-4C85-8C2C-88A8D6A6E55A}">
      <dgm:prSet phldrT="[Text]"/>
      <dgm:spPr>
        <a:solidFill>
          <a:srgbClr val="003C6C"/>
        </a:solidFill>
      </dgm:spPr>
      <dgm:t>
        <a:bodyPr/>
        <a:lstStyle/>
        <a:p>
          <a:r>
            <a:rPr lang="en-US" dirty="0"/>
            <a:t>Pacific sardine: </a:t>
          </a:r>
        </a:p>
      </dgm:t>
    </dgm:pt>
    <dgm:pt modelId="{F5BB74CB-1EA9-4133-A3B2-15EB875B61AE}" type="parTrans" cxnId="{F4C35587-1253-4F47-97FF-B4EC46EDBCF6}">
      <dgm:prSet/>
      <dgm:spPr/>
      <dgm:t>
        <a:bodyPr/>
        <a:lstStyle/>
        <a:p>
          <a:endParaRPr lang="en-US"/>
        </a:p>
      </dgm:t>
    </dgm:pt>
    <dgm:pt modelId="{2BE12BA2-BAEE-4141-AE22-F97939EF3451}" type="sibTrans" cxnId="{F4C35587-1253-4F47-97FF-B4EC46EDBCF6}">
      <dgm:prSet/>
      <dgm:spPr/>
      <dgm:t>
        <a:bodyPr/>
        <a:lstStyle/>
        <a:p>
          <a:endParaRPr lang="en-US"/>
        </a:p>
      </dgm:t>
    </dgm:pt>
    <dgm:pt modelId="{EE710A6C-6EE5-47FB-B10D-0434888920E6}">
      <dgm:prSet phldrT="[Text]"/>
      <dgm:spPr>
        <a:solidFill>
          <a:srgbClr val="003C6C"/>
        </a:solidFill>
      </dgm:spPr>
      <dgm:t>
        <a:bodyPr/>
        <a:lstStyle/>
        <a:p>
          <a:r>
            <a:rPr lang="en-US" dirty="0"/>
            <a:t>Market squid:</a:t>
          </a:r>
        </a:p>
      </dgm:t>
    </dgm:pt>
    <dgm:pt modelId="{8CF4EC42-34C2-45B9-A840-AFF097E1F557}" type="parTrans" cxnId="{78457486-7613-4D4D-8CAA-3203FEDF68DF}">
      <dgm:prSet/>
      <dgm:spPr/>
      <dgm:t>
        <a:bodyPr/>
        <a:lstStyle/>
        <a:p>
          <a:endParaRPr lang="en-US"/>
        </a:p>
      </dgm:t>
    </dgm:pt>
    <dgm:pt modelId="{7AEB4B83-AB67-4E57-9650-A0EA69B51FEE}" type="sibTrans" cxnId="{78457486-7613-4D4D-8CAA-3203FEDF68DF}">
      <dgm:prSet/>
      <dgm:spPr/>
      <dgm:t>
        <a:bodyPr/>
        <a:lstStyle/>
        <a:p>
          <a:endParaRPr lang="en-US"/>
        </a:p>
      </dgm:t>
    </dgm:pt>
    <dgm:pt modelId="{C1B7EC2D-5E3C-4D7D-869F-0596EB910B03}">
      <dgm:prSet phldrT="[Text]"/>
      <dgm:spPr>
        <a:solidFill>
          <a:srgbClr val="003C6C"/>
        </a:solidFill>
      </dgm:spPr>
      <dgm:t>
        <a:bodyPr/>
        <a:lstStyle/>
        <a:p>
          <a:r>
            <a:rPr lang="en-US" dirty="0"/>
            <a:t>Northern anchovy:</a:t>
          </a:r>
        </a:p>
      </dgm:t>
    </dgm:pt>
    <dgm:pt modelId="{132ED2DF-6203-47C8-BAF3-9E266E343456}" type="parTrans" cxnId="{75381527-C04C-4D7D-9441-CB37782EE6B7}">
      <dgm:prSet/>
      <dgm:spPr/>
      <dgm:t>
        <a:bodyPr/>
        <a:lstStyle/>
        <a:p>
          <a:endParaRPr lang="en-US"/>
        </a:p>
      </dgm:t>
    </dgm:pt>
    <dgm:pt modelId="{19FFB266-A7DA-4DDB-96B5-F515033C8521}" type="sibTrans" cxnId="{75381527-C04C-4D7D-9441-CB37782EE6B7}">
      <dgm:prSet/>
      <dgm:spPr/>
      <dgm:t>
        <a:bodyPr/>
        <a:lstStyle/>
        <a:p>
          <a:endParaRPr lang="en-US"/>
        </a:p>
      </dgm:t>
    </dgm:pt>
    <dgm:pt modelId="{556A87ED-6ADD-44F0-BC96-F0119C295461}">
      <dgm:prSet/>
      <dgm:spPr/>
      <dgm:t>
        <a:bodyPr/>
        <a:lstStyle/>
        <a:p>
          <a:r>
            <a:rPr lang="en-US" dirty="0"/>
            <a:t>CPS SAFE: “In 2012, PSDN fishers shifted to squid during the summer due to low abundance”</a:t>
          </a:r>
        </a:p>
      </dgm:t>
    </dgm:pt>
    <dgm:pt modelId="{3B18E45A-35B9-45C6-BB84-4C19FEA1E8D9}" type="parTrans" cxnId="{425A95C4-1722-4E1E-A9B3-BAF68842CE6D}">
      <dgm:prSet/>
      <dgm:spPr/>
      <dgm:t>
        <a:bodyPr/>
        <a:lstStyle/>
        <a:p>
          <a:endParaRPr lang="en-US"/>
        </a:p>
      </dgm:t>
    </dgm:pt>
    <dgm:pt modelId="{46F04F5E-13C9-479E-9881-6395E98D3D5E}" type="sibTrans" cxnId="{425A95C4-1722-4E1E-A9B3-BAF68842CE6D}">
      <dgm:prSet/>
      <dgm:spPr/>
      <dgm:t>
        <a:bodyPr/>
        <a:lstStyle/>
        <a:p>
          <a:endParaRPr lang="en-US"/>
        </a:p>
      </dgm:t>
    </dgm:pt>
    <dgm:pt modelId="{45190EED-F860-41C8-90E7-FD3F72679C25}">
      <dgm:prSet/>
      <dgm:spPr/>
      <dgm:t>
        <a:bodyPr/>
        <a:lstStyle/>
        <a:p>
          <a:r>
            <a:rPr lang="en-US" dirty="0"/>
            <a:t>Closure in 2015.</a:t>
          </a:r>
        </a:p>
      </dgm:t>
    </dgm:pt>
    <dgm:pt modelId="{BBC0C474-3E50-468F-9665-87EBDC45F870}" type="parTrans" cxnId="{F7DB6916-985E-4093-A69B-18229AEAE046}">
      <dgm:prSet/>
      <dgm:spPr/>
      <dgm:t>
        <a:bodyPr/>
        <a:lstStyle/>
        <a:p>
          <a:endParaRPr lang="en-US"/>
        </a:p>
      </dgm:t>
    </dgm:pt>
    <dgm:pt modelId="{7DBA16EF-0A1C-4085-91AE-084E2693A3D0}" type="sibTrans" cxnId="{F7DB6916-985E-4093-A69B-18229AEAE046}">
      <dgm:prSet/>
      <dgm:spPr/>
      <dgm:t>
        <a:bodyPr/>
        <a:lstStyle/>
        <a:p>
          <a:endParaRPr lang="en-US"/>
        </a:p>
      </dgm:t>
    </dgm:pt>
    <dgm:pt modelId="{D3E65FAA-E613-4C9E-B5A4-C6E7496803C4}">
      <dgm:prSet/>
      <dgm:spPr/>
      <dgm:t>
        <a:bodyPr/>
        <a:lstStyle/>
        <a:p>
          <a:r>
            <a:rPr lang="en-US" dirty="0"/>
            <a:t>Limited Entry since 2002</a:t>
          </a:r>
        </a:p>
      </dgm:t>
    </dgm:pt>
    <dgm:pt modelId="{9EE9F58D-E524-4CAB-806B-14DC2B71BE88}" type="parTrans" cxnId="{38B5CEC3-3B64-4394-BCD6-DC90CA565973}">
      <dgm:prSet/>
      <dgm:spPr/>
      <dgm:t>
        <a:bodyPr/>
        <a:lstStyle/>
        <a:p>
          <a:endParaRPr lang="en-US"/>
        </a:p>
      </dgm:t>
    </dgm:pt>
    <dgm:pt modelId="{885D0881-B65C-4EF1-9123-58BE9FB81863}" type="sibTrans" cxnId="{38B5CEC3-3B64-4394-BCD6-DC90CA565973}">
      <dgm:prSet/>
      <dgm:spPr/>
      <dgm:t>
        <a:bodyPr/>
        <a:lstStyle/>
        <a:p>
          <a:endParaRPr lang="en-US"/>
        </a:p>
      </dgm:t>
    </dgm:pt>
    <dgm:pt modelId="{2FC94F91-A3AC-4138-9C09-4FA5BEAC26F6}">
      <dgm:prSet/>
      <dgm:spPr/>
      <dgm:t>
        <a:bodyPr/>
        <a:lstStyle/>
        <a:p>
          <a:r>
            <a:rPr lang="en-US" dirty="0"/>
            <a:t>High prices</a:t>
          </a:r>
        </a:p>
      </dgm:t>
    </dgm:pt>
    <dgm:pt modelId="{12BDE00B-8995-4139-B641-B371BD858F43}" type="parTrans" cxnId="{468F1994-30DE-44CF-A01B-18AA325247F0}">
      <dgm:prSet/>
      <dgm:spPr/>
      <dgm:t>
        <a:bodyPr/>
        <a:lstStyle/>
        <a:p>
          <a:endParaRPr lang="en-US"/>
        </a:p>
      </dgm:t>
    </dgm:pt>
    <dgm:pt modelId="{9A55AEF7-10D0-4B96-968C-AFA6EB135C52}" type="sibTrans" cxnId="{468F1994-30DE-44CF-A01B-18AA325247F0}">
      <dgm:prSet/>
      <dgm:spPr/>
      <dgm:t>
        <a:bodyPr/>
        <a:lstStyle/>
        <a:p>
          <a:endParaRPr lang="en-US"/>
        </a:p>
      </dgm:t>
    </dgm:pt>
    <dgm:pt modelId="{E793995A-D6DF-4594-9ED1-ED2773443F4A}">
      <dgm:prSet/>
      <dgm:spPr/>
      <dgm:t>
        <a:bodyPr/>
        <a:lstStyle/>
        <a:p>
          <a:r>
            <a:rPr lang="en-US" dirty="0"/>
            <a:t>Highly variable biomass driven by oceanographic</a:t>
          </a:r>
        </a:p>
      </dgm:t>
    </dgm:pt>
    <dgm:pt modelId="{331954DE-ACF4-4FAF-9BD7-0CCF739CAF48}" type="parTrans" cxnId="{25C77B1D-D9F0-4BFE-893E-AF4E907A00A4}">
      <dgm:prSet/>
      <dgm:spPr/>
      <dgm:t>
        <a:bodyPr/>
        <a:lstStyle/>
        <a:p>
          <a:endParaRPr lang="en-US"/>
        </a:p>
      </dgm:t>
    </dgm:pt>
    <dgm:pt modelId="{C3BC055F-DEFD-4429-A48D-2C362060A688}" type="sibTrans" cxnId="{25C77B1D-D9F0-4BFE-893E-AF4E907A00A4}">
      <dgm:prSet/>
      <dgm:spPr/>
      <dgm:t>
        <a:bodyPr/>
        <a:lstStyle/>
        <a:p>
          <a:endParaRPr lang="en-US"/>
        </a:p>
      </dgm:t>
    </dgm:pt>
    <dgm:pt modelId="{8C4C5C7B-803C-4132-86F4-FDE51BEBC636}">
      <dgm:prSet/>
      <dgm:spPr/>
      <dgm:t>
        <a:bodyPr/>
        <a:lstStyle/>
        <a:p>
          <a:r>
            <a:rPr lang="en-US" dirty="0"/>
            <a:t>Low prices and landings</a:t>
          </a:r>
        </a:p>
      </dgm:t>
    </dgm:pt>
    <dgm:pt modelId="{ED987F29-B6B5-4607-B244-11283C1299AF}" type="sibTrans" cxnId="{3F96C531-3E3A-4F43-B8DC-7C237954C53D}">
      <dgm:prSet/>
      <dgm:spPr/>
      <dgm:t>
        <a:bodyPr/>
        <a:lstStyle/>
        <a:p>
          <a:endParaRPr lang="en-US"/>
        </a:p>
      </dgm:t>
    </dgm:pt>
    <dgm:pt modelId="{DC8D6150-1994-4578-91EC-026517ED2288}" type="parTrans" cxnId="{3F96C531-3E3A-4F43-B8DC-7C237954C53D}">
      <dgm:prSet/>
      <dgm:spPr/>
      <dgm:t>
        <a:bodyPr/>
        <a:lstStyle/>
        <a:p>
          <a:endParaRPr lang="en-US"/>
        </a:p>
      </dgm:t>
    </dgm:pt>
    <dgm:pt modelId="{8C1ECD7F-53CF-4543-A93D-45B835DD9796}">
      <dgm:prSet/>
      <dgm:spPr/>
      <dgm:t>
        <a:bodyPr/>
        <a:lstStyle/>
        <a:p>
          <a:r>
            <a:rPr lang="en-US" dirty="0"/>
            <a:t>Record high abundance since 2017</a:t>
          </a:r>
        </a:p>
      </dgm:t>
    </dgm:pt>
    <dgm:pt modelId="{00ACFA61-C0DD-48C7-8DA3-779E16A1DBFB}" type="parTrans" cxnId="{7F3F12CD-80A6-4F9D-A847-0DD5FB276C13}">
      <dgm:prSet/>
      <dgm:spPr/>
      <dgm:t>
        <a:bodyPr/>
        <a:lstStyle/>
        <a:p>
          <a:endParaRPr lang="en-US"/>
        </a:p>
      </dgm:t>
    </dgm:pt>
    <dgm:pt modelId="{347834AC-3872-413E-829A-A460AE5F1CE0}" type="sibTrans" cxnId="{7F3F12CD-80A6-4F9D-A847-0DD5FB276C13}">
      <dgm:prSet/>
      <dgm:spPr/>
      <dgm:t>
        <a:bodyPr/>
        <a:lstStyle/>
        <a:p>
          <a:endParaRPr lang="en-US"/>
        </a:p>
      </dgm:t>
    </dgm:pt>
    <dgm:pt modelId="{7861A89A-9A2B-43F0-9206-BF5ABB393036}">
      <dgm:prSet/>
      <dgm:spPr/>
      <dgm:t>
        <a:bodyPr/>
        <a:lstStyle/>
        <a:p>
          <a:r>
            <a:rPr lang="en-US" dirty="0"/>
            <a:t>“Partial substitute for sardine when its collapsed”</a:t>
          </a:r>
        </a:p>
      </dgm:t>
    </dgm:pt>
    <dgm:pt modelId="{9BDABA0C-3418-4A30-9E1B-3B53F1CC3316}" type="parTrans" cxnId="{98A9E697-46CB-4000-A95E-AE4C668C9D96}">
      <dgm:prSet/>
      <dgm:spPr/>
      <dgm:t>
        <a:bodyPr/>
        <a:lstStyle/>
        <a:p>
          <a:endParaRPr lang="en-US"/>
        </a:p>
      </dgm:t>
    </dgm:pt>
    <dgm:pt modelId="{F9626439-1445-49F3-8033-C285A175277B}" type="sibTrans" cxnId="{98A9E697-46CB-4000-A95E-AE4C668C9D96}">
      <dgm:prSet/>
      <dgm:spPr/>
      <dgm:t>
        <a:bodyPr/>
        <a:lstStyle/>
        <a:p>
          <a:endParaRPr lang="en-US"/>
        </a:p>
      </dgm:t>
    </dgm:pt>
    <dgm:pt modelId="{C1A27835-BE86-4FCD-8D44-A79D5D14F719}">
      <dgm:prSet/>
      <dgm:spPr/>
      <dgm:t>
        <a:bodyPr/>
        <a:lstStyle/>
        <a:p>
          <a:r>
            <a:rPr lang="en-US" dirty="0"/>
            <a:t>Affected by oceanographic variability </a:t>
          </a:r>
        </a:p>
      </dgm:t>
    </dgm:pt>
    <dgm:pt modelId="{CD1B2ADD-DB63-4AFE-8981-9667784A50E1}" type="parTrans" cxnId="{A2C280AE-CC05-4BCE-9007-C9F25D7F814D}">
      <dgm:prSet/>
      <dgm:spPr/>
      <dgm:t>
        <a:bodyPr/>
        <a:lstStyle/>
        <a:p>
          <a:endParaRPr lang="en-US"/>
        </a:p>
      </dgm:t>
    </dgm:pt>
    <dgm:pt modelId="{B2CFC2D2-8718-4F30-80D4-ED906384D59C}" type="sibTrans" cxnId="{A2C280AE-CC05-4BCE-9007-C9F25D7F814D}">
      <dgm:prSet/>
      <dgm:spPr/>
      <dgm:t>
        <a:bodyPr/>
        <a:lstStyle/>
        <a:p>
          <a:endParaRPr lang="en-US"/>
        </a:p>
      </dgm:t>
    </dgm:pt>
    <dgm:pt modelId="{F7B1A263-5758-48EE-B86F-407C2FE2D260}">
      <dgm:prSet/>
      <dgm:spPr/>
      <dgm:t>
        <a:bodyPr/>
        <a:lstStyle/>
        <a:p>
          <a:r>
            <a:rPr lang="en-US" dirty="0"/>
            <a:t>High landings, but decreasing trend in recent years.</a:t>
          </a:r>
        </a:p>
      </dgm:t>
    </dgm:pt>
    <dgm:pt modelId="{3EB3391C-97DC-4714-ABD3-A41C60E67119}" type="parTrans" cxnId="{7393F168-5349-417A-A41F-4A6AEAD519EF}">
      <dgm:prSet/>
      <dgm:spPr/>
      <dgm:t>
        <a:bodyPr/>
        <a:lstStyle/>
        <a:p>
          <a:endParaRPr lang="en-US"/>
        </a:p>
      </dgm:t>
    </dgm:pt>
    <dgm:pt modelId="{CB8F5114-25B8-4072-B841-0BFF4E4597A0}" type="sibTrans" cxnId="{7393F168-5349-417A-A41F-4A6AEAD519EF}">
      <dgm:prSet/>
      <dgm:spPr/>
      <dgm:t>
        <a:bodyPr/>
        <a:lstStyle/>
        <a:p>
          <a:endParaRPr lang="en-US"/>
        </a:p>
      </dgm:t>
    </dgm:pt>
    <dgm:pt modelId="{BEB10287-2DF9-4FBF-BA98-C88C23361E9D}">
      <dgm:prSet/>
      <dgm:spPr/>
      <dgm:t>
        <a:bodyPr/>
        <a:lstStyle/>
        <a:p>
          <a:endParaRPr lang="en-US" dirty="0"/>
        </a:p>
      </dgm:t>
    </dgm:pt>
    <dgm:pt modelId="{2E471BE3-C1BE-46C6-AB1D-6F695A2B98D9}" type="parTrans" cxnId="{3C10E03B-D3A1-4A34-A578-64E57640ABEE}">
      <dgm:prSet/>
      <dgm:spPr/>
      <dgm:t>
        <a:bodyPr/>
        <a:lstStyle/>
        <a:p>
          <a:endParaRPr lang="en-US"/>
        </a:p>
      </dgm:t>
    </dgm:pt>
    <dgm:pt modelId="{11A44162-D6A1-4CC4-8769-0DFFE3E5F900}" type="sibTrans" cxnId="{3C10E03B-D3A1-4A34-A578-64E57640ABEE}">
      <dgm:prSet/>
      <dgm:spPr/>
      <dgm:t>
        <a:bodyPr/>
        <a:lstStyle/>
        <a:p>
          <a:endParaRPr lang="en-US"/>
        </a:p>
      </dgm:t>
    </dgm:pt>
    <dgm:pt modelId="{5147E10D-EB62-4B2A-B057-E4FA71CDF48A}">
      <dgm:prSet/>
      <dgm:spPr/>
      <dgm:t>
        <a:bodyPr/>
        <a:lstStyle/>
        <a:p>
          <a:r>
            <a:rPr lang="en-US" dirty="0"/>
            <a:t>Reduction quota in place</a:t>
          </a:r>
        </a:p>
      </dgm:t>
    </dgm:pt>
    <dgm:pt modelId="{CEBFFECE-E7C4-458B-BB79-2D4DFB3003E3}" type="parTrans" cxnId="{6C0A85B7-796A-46C2-AF27-F394EB093304}">
      <dgm:prSet/>
      <dgm:spPr/>
      <dgm:t>
        <a:bodyPr/>
        <a:lstStyle/>
        <a:p>
          <a:endParaRPr lang="en-US"/>
        </a:p>
      </dgm:t>
    </dgm:pt>
    <dgm:pt modelId="{B7B74D82-74E6-4442-904B-115918F47F3B}" type="sibTrans" cxnId="{6C0A85B7-796A-46C2-AF27-F394EB093304}">
      <dgm:prSet/>
      <dgm:spPr/>
      <dgm:t>
        <a:bodyPr/>
        <a:lstStyle/>
        <a:p>
          <a:endParaRPr lang="en-US"/>
        </a:p>
      </dgm:t>
    </dgm:pt>
    <dgm:pt modelId="{532A12BB-DCA5-4522-BF2B-D8043DBB413E}" type="pres">
      <dgm:prSet presAssocID="{B412BF4F-22D7-4E27-B8DE-5ED63A3725DC}" presName="Name0" presStyleCnt="0">
        <dgm:presLayoutVars>
          <dgm:dir/>
          <dgm:resizeHandles val="exact"/>
        </dgm:presLayoutVars>
      </dgm:prSet>
      <dgm:spPr/>
    </dgm:pt>
    <dgm:pt modelId="{F100D0AA-50E4-4F1F-91E3-F05F3FD7576D}" type="pres">
      <dgm:prSet presAssocID="{B412BF4F-22D7-4E27-B8DE-5ED63A3725DC}" presName="bkgdShp" presStyleLbl="alignAccFollowNode1" presStyleIdx="0" presStyleCnt="1" custLinFactNeighborX="-943" custLinFactNeighborY="-654"/>
      <dgm:spPr>
        <a:solidFill>
          <a:srgbClr val="003C6C">
            <a:alpha val="90000"/>
          </a:srgbClr>
        </a:solidFill>
      </dgm:spPr>
    </dgm:pt>
    <dgm:pt modelId="{80FDDD4F-A169-4C65-ADBA-E3AECE39215F}" type="pres">
      <dgm:prSet presAssocID="{B412BF4F-22D7-4E27-B8DE-5ED63A3725DC}" presName="linComp" presStyleCnt="0"/>
      <dgm:spPr/>
    </dgm:pt>
    <dgm:pt modelId="{8923430F-3893-488A-A8CF-7584D2B8577A}" type="pres">
      <dgm:prSet presAssocID="{C9E420FF-557F-4C85-8C2C-88A8D6A6E55A}" presName="compNode" presStyleCnt="0"/>
      <dgm:spPr/>
    </dgm:pt>
    <dgm:pt modelId="{972CCFB6-20E9-4465-AACA-0756DC41AE29}" type="pres">
      <dgm:prSet presAssocID="{C9E420FF-557F-4C85-8C2C-88A8D6A6E55A}" presName="node" presStyleLbl="node1" presStyleIdx="0" presStyleCnt="3">
        <dgm:presLayoutVars>
          <dgm:bulletEnabled val="1"/>
        </dgm:presLayoutVars>
      </dgm:prSet>
      <dgm:spPr/>
    </dgm:pt>
    <dgm:pt modelId="{7CE5767F-2792-4E6A-A0DE-BE4BAAC896EF}" type="pres">
      <dgm:prSet presAssocID="{C9E420FF-557F-4C85-8C2C-88A8D6A6E55A}" presName="invisiNode" presStyleLbl="node1" presStyleIdx="0" presStyleCnt="3"/>
      <dgm:spPr/>
    </dgm:pt>
    <dgm:pt modelId="{8C68A991-389E-43BA-AD2C-3588FF676827}" type="pres">
      <dgm:prSet presAssocID="{C9E420FF-557F-4C85-8C2C-88A8D6A6E55A}" presName="imagNode"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a:stretch>
        </a:blipFill>
      </dgm:spPr>
    </dgm:pt>
    <dgm:pt modelId="{10A8C8E0-B93F-4210-96F2-D41D714ACBFB}" type="pres">
      <dgm:prSet presAssocID="{2BE12BA2-BAEE-4141-AE22-F97939EF3451}" presName="sibTrans" presStyleLbl="sibTrans2D1" presStyleIdx="0" presStyleCnt="0"/>
      <dgm:spPr/>
    </dgm:pt>
    <dgm:pt modelId="{E8E79618-180C-4640-A0A3-282CBFF34CA4}" type="pres">
      <dgm:prSet presAssocID="{EE710A6C-6EE5-47FB-B10D-0434888920E6}" presName="compNode" presStyleCnt="0"/>
      <dgm:spPr/>
    </dgm:pt>
    <dgm:pt modelId="{90584CE6-17CA-489D-B521-C40B3BC7DB77}" type="pres">
      <dgm:prSet presAssocID="{EE710A6C-6EE5-47FB-B10D-0434888920E6}" presName="node" presStyleLbl="node1" presStyleIdx="1" presStyleCnt="3">
        <dgm:presLayoutVars>
          <dgm:bulletEnabled val="1"/>
        </dgm:presLayoutVars>
      </dgm:prSet>
      <dgm:spPr/>
    </dgm:pt>
    <dgm:pt modelId="{6838D669-58FF-4449-A56B-F52277E173DE}" type="pres">
      <dgm:prSet presAssocID="{EE710A6C-6EE5-47FB-B10D-0434888920E6}" presName="invisiNode" presStyleLbl="node1" presStyleIdx="1" presStyleCnt="3"/>
      <dgm:spPr/>
    </dgm:pt>
    <dgm:pt modelId="{A3A8A246-ACAD-4C68-B21B-09871D321CFF}" type="pres">
      <dgm:prSet presAssocID="{EE710A6C-6EE5-47FB-B10D-0434888920E6}" presName="imagNode" presStyleLbl="fgImgPlace1" presStyleIdx="1" presStyleCnt="3"/>
      <dgm:spPr>
        <a:blipFill>
          <a:blip xmlns:r="http://schemas.openxmlformats.org/officeDocument/2006/relationships"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t="-4000" b="-4000"/>
          </a:stretch>
        </a:blipFill>
      </dgm:spPr>
    </dgm:pt>
    <dgm:pt modelId="{77303B5D-B495-4126-BD70-27F76B5B5E93}" type="pres">
      <dgm:prSet presAssocID="{7AEB4B83-AB67-4E57-9650-A0EA69B51FEE}" presName="sibTrans" presStyleLbl="sibTrans2D1" presStyleIdx="0" presStyleCnt="0"/>
      <dgm:spPr/>
    </dgm:pt>
    <dgm:pt modelId="{8D4CA09E-1A35-4522-98D1-D92A0C3FCD37}" type="pres">
      <dgm:prSet presAssocID="{C1B7EC2D-5E3C-4D7D-869F-0596EB910B03}" presName="compNode" presStyleCnt="0"/>
      <dgm:spPr/>
    </dgm:pt>
    <dgm:pt modelId="{9EB6D6DB-0A7E-44FE-A10B-95F9562EFB4C}" type="pres">
      <dgm:prSet presAssocID="{C1B7EC2D-5E3C-4D7D-869F-0596EB910B03}" presName="node" presStyleLbl="node1" presStyleIdx="2" presStyleCnt="3">
        <dgm:presLayoutVars>
          <dgm:bulletEnabled val="1"/>
        </dgm:presLayoutVars>
      </dgm:prSet>
      <dgm:spPr/>
    </dgm:pt>
    <dgm:pt modelId="{ABF96074-CDEF-4B0D-B872-C0F1C9E4B6F3}" type="pres">
      <dgm:prSet presAssocID="{C1B7EC2D-5E3C-4D7D-869F-0596EB910B03}" presName="invisiNode" presStyleLbl="node1" presStyleIdx="2" presStyleCnt="3"/>
      <dgm:spPr/>
    </dgm:pt>
    <dgm:pt modelId="{25694773-D13F-4D4D-9194-EE1630FC1724}" type="pres">
      <dgm:prSet presAssocID="{C1B7EC2D-5E3C-4D7D-869F-0596EB910B03}" presName="imagNode" presStyleLbl="fgImgPlace1" presStyleIdx="2" presStyleCnt="3"/>
      <dgm:spPr>
        <a:blipFill>
          <a:blip xmlns:r="http://schemas.openxmlformats.org/officeDocument/2006/relationships" r:embed="rId5" cstate="hqprint">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a:fillRect t="-4000" b="-4000"/>
          </a:stretch>
        </a:blipFill>
      </dgm:spPr>
    </dgm:pt>
  </dgm:ptLst>
  <dgm:cxnLst>
    <dgm:cxn modelId="{F7DB6916-985E-4093-A69B-18229AEAE046}" srcId="{C9E420FF-557F-4C85-8C2C-88A8D6A6E55A}" destId="{45190EED-F860-41C8-90E7-FD3F72679C25}" srcOrd="2" destOrd="0" parTransId="{BBC0C474-3E50-468F-9665-87EBDC45F870}" sibTransId="{7DBA16EF-0A1C-4085-91AE-084E2693A3D0}"/>
    <dgm:cxn modelId="{125C471C-33CE-4EFD-AAB2-934337166CF4}" type="presOf" srcId="{BEB10287-2DF9-4FBF-BA98-C88C23361E9D}" destId="{90584CE6-17CA-489D-B521-C40B3BC7DB77}" srcOrd="0" destOrd="4" presId="urn:microsoft.com/office/officeart/2005/8/layout/pList2"/>
    <dgm:cxn modelId="{25C77B1D-D9F0-4BFE-893E-AF4E907A00A4}" srcId="{C1B7EC2D-5E3C-4D7D-869F-0596EB910B03}" destId="{E793995A-D6DF-4594-9ED1-ED2773443F4A}" srcOrd="1" destOrd="0" parTransId="{331954DE-ACF4-4FAF-9BD7-0CCF739CAF48}" sibTransId="{C3BC055F-DEFD-4429-A48D-2C362060A688}"/>
    <dgm:cxn modelId="{75381527-C04C-4D7D-9441-CB37782EE6B7}" srcId="{B412BF4F-22D7-4E27-B8DE-5ED63A3725DC}" destId="{C1B7EC2D-5E3C-4D7D-869F-0596EB910B03}" srcOrd="2" destOrd="0" parTransId="{132ED2DF-6203-47C8-BAF3-9E266E343456}" sibTransId="{19FFB266-A7DA-4DDB-96B5-F515033C8521}"/>
    <dgm:cxn modelId="{FCBAAE2D-5AE8-48AE-89F8-3DCD55C6C696}" type="presOf" srcId="{2FC94F91-A3AC-4138-9C09-4FA5BEAC26F6}" destId="{90584CE6-17CA-489D-B521-C40B3BC7DB77}" srcOrd="0" destOrd="2" presId="urn:microsoft.com/office/officeart/2005/8/layout/pList2"/>
    <dgm:cxn modelId="{3F96C531-3E3A-4F43-B8DC-7C237954C53D}" srcId="{C1B7EC2D-5E3C-4D7D-869F-0596EB910B03}" destId="{8C4C5C7B-803C-4132-86F4-FDE51BEBC636}" srcOrd="0" destOrd="0" parTransId="{DC8D6150-1994-4578-91EC-026517ED2288}" sibTransId="{ED987F29-B6B5-4607-B244-11283C1299AF}"/>
    <dgm:cxn modelId="{3C10E03B-D3A1-4A34-A578-64E57640ABEE}" srcId="{EE710A6C-6EE5-47FB-B10D-0434888920E6}" destId="{BEB10287-2DF9-4FBF-BA98-C88C23361E9D}" srcOrd="3" destOrd="0" parTransId="{2E471BE3-C1BE-46C6-AB1D-6F695A2B98D9}" sibTransId="{11A44162-D6A1-4CC4-8769-0DFFE3E5F900}"/>
    <dgm:cxn modelId="{43C2E75C-4E87-49C0-B509-D865CC4BC6BF}" type="presOf" srcId="{2BE12BA2-BAEE-4141-AE22-F97939EF3451}" destId="{10A8C8E0-B93F-4210-96F2-D41D714ACBFB}" srcOrd="0" destOrd="0" presId="urn:microsoft.com/office/officeart/2005/8/layout/pList2"/>
    <dgm:cxn modelId="{7132E547-6F1D-44C9-98FA-97163761726F}" type="presOf" srcId="{EE710A6C-6EE5-47FB-B10D-0434888920E6}" destId="{90584CE6-17CA-489D-B521-C40B3BC7DB77}" srcOrd="0" destOrd="0" presId="urn:microsoft.com/office/officeart/2005/8/layout/pList2"/>
    <dgm:cxn modelId="{7393F168-5349-417A-A41F-4A6AEAD519EF}" srcId="{EE710A6C-6EE5-47FB-B10D-0434888920E6}" destId="{F7B1A263-5758-48EE-B86F-407C2FE2D260}" srcOrd="2" destOrd="0" parTransId="{3EB3391C-97DC-4714-ABD3-A41C60E67119}" sibTransId="{CB8F5114-25B8-4072-B841-0BFF4E4597A0}"/>
    <dgm:cxn modelId="{4525D249-74F6-40D4-AB32-047E9BD947C6}" type="presOf" srcId="{B412BF4F-22D7-4E27-B8DE-5ED63A3725DC}" destId="{532A12BB-DCA5-4522-BF2B-D8043DBB413E}" srcOrd="0" destOrd="0" presId="urn:microsoft.com/office/officeart/2005/8/layout/pList2"/>
    <dgm:cxn modelId="{9DE49C73-0020-463D-A990-003EAF63898A}" type="presOf" srcId="{C9E420FF-557F-4C85-8C2C-88A8D6A6E55A}" destId="{972CCFB6-20E9-4465-AACA-0756DC41AE29}" srcOrd="0" destOrd="0" presId="urn:microsoft.com/office/officeart/2005/8/layout/pList2"/>
    <dgm:cxn modelId="{B6FEB976-6FD3-4D88-832E-0A26DD03928A}" type="presOf" srcId="{D3E65FAA-E613-4C9E-B5A4-C6E7496803C4}" destId="{90584CE6-17CA-489D-B521-C40B3BC7DB77}" srcOrd="0" destOrd="1" presId="urn:microsoft.com/office/officeart/2005/8/layout/pList2"/>
    <dgm:cxn modelId="{BF42617B-6725-45FA-824E-60938F058F59}" type="presOf" srcId="{45190EED-F860-41C8-90E7-FD3F72679C25}" destId="{972CCFB6-20E9-4465-AACA-0756DC41AE29}" srcOrd="0" destOrd="3" presId="urn:microsoft.com/office/officeart/2005/8/layout/pList2"/>
    <dgm:cxn modelId="{78457486-7613-4D4D-8CAA-3203FEDF68DF}" srcId="{B412BF4F-22D7-4E27-B8DE-5ED63A3725DC}" destId="{EE710A6C-6EE5-47FB-B10D-0434888920E6}" srcOrd="1" destOrd="0" parTransId="{8CF4EC42-34C2-45B9-A840-AFF097E1F557}" sibTransId="{7AEB4B83-AB67-4E57-9650-A0EA69B51FEE}"/>
    <dgm:cxn modelId="{F4C35587-1253-4F47-97FF-B4EC46EDBCF6}" srcId="{B412BF4F-22D7-4E27-B8DE-5ED63A3725DC}" destId="{C9E420FF-557F-4C85-8C2C-88A8D6A6E55A}" srcOrd="0" destOrd="0" parTransId="{F5BB74CB-1EA9-4133-A3B2-15EB875B61AE}" sibTransId="{2BE12BA2-BAEE-4141-AE22-F97939EF3451}"/>
    <dgm:cxn modelId="{72A4878A-DF95-4FB8-AC75-476FFE867BB0}" type="presOf" srcId="{556A87ED-6ADD-44F0-BC96-F0119C295461}" destId="{972CCFB6-20E9-4465-AACA-0756DC41AE29}" srcOrd="0" destOrd="2" presId="urn:microsoft.com/office/officeart/2005/8/layout/pList2"/>
    <dgm:cxn modelId="{468F1994-30DE-44CF-A01B-18AA325247F0}" srcId="{EE710A6C-6EE5-47FB-B10D-0434888920E6}" destId="{2FC94F91-A3AC-4138-9C09-4FA5BEAC26F6}" srcOrd="1" destOrd="0" parTransId="{12BDE00B-8995-4139-B641-B371BD858F43}" sibTransId="{9A55AEF7-10D0-4B96-968C-AFA6EB135C52}"/>
    <dgm:cxn modelId="{DFC28C95-4A86-4A47-997B-C39EE4AD99EC}" type="presOf" srcId="{C1A27835-BE86-4FCD-8D44-A79D5D14F719}" destId="{972CCFB6-20E9-4465-AACA-0756DC41AE29}" srcOrd="0" destOrd="1" presId="urn:microsoft.com/office/officeart/2005/8/layout/pList2"/>
    <dgm:cxn modelId="{98A9E697-46CB-4000-A95E-AE4C668C9D96}" srcId="{C1B7EC2D-5E3C-4D7D-869F-0596EB910B03}" destId="{7861A89A-9A2B-43F0-9206-BF5ABB393036}" srcOrd="4" destOrd="0" parTransId="{9BDABA0C-3418-4A30-9E1B-3B53F1CC3316}" sibTransId="{F9626439-1445-49F3-8033-C285A175277B}"/>
    <dgm:cxn modelId="{3DC2C599-B73B-4F3F-A80B-A470E6A05EDD}" type="presOf" srcId="{E793995A-D6DF-4594-9ED1-ED2773443F4A}" destId="{9EB6D6DB-0A7E-44FE-A10B-95F9562EFB4C}" srcOrd="0" destOrd="2" presId="urn:microsoft.com/office/officeart/2005/8/layout/pList2"/>
    <dgm:cxn modelId="{577BBBA5-5679-42F7-8969-73E64A7AE040}" type="presOf" srcId="{8C1ECD7F-53CF-4543-A93D-45B835DD9796}" destId="{9EB6D6DB-0A7E-44FE-A10B-95F9562EFB4C}" srcOrd="0" destOrd="4" presId="urn:microsoft.com/office/officeart/2005/8/layout/pList2"/>
    <dgm:cxn modelId="{0989B7AC-1D15-4E99-9805-A1C14676F731}" type="presOf" srcId="{C1B7EC2D-5E3C-4D7D-869F-0596EB910B03}" destId="{9EB6D6DB-0A7E-44FE-A10B-95F9562EFB4C}" srcOrd="0" destOrd="0" presId="urn:microsoft.com/office/officeart/2005/8/layout/pList2"/>
    <dgm:cxn modelId="{A2C280AE-CC05-4BCE-9007-C9F25D7F814D}" srcId="{C9E420FF-557F-4C85-8C2C-88A8D6A6E55A}" destId="{C1A27835-BE86-4FCD-8D44-A79D5D14F719}" srcOrd="0" destOrd="0" parTransId="{CD1B2ADD-DB63-4AFE-8981-9667784A50E1}" sibTransId="{B2CFC2D2-8718-4F30-80D4-ED906384D59C}"/>
    <dgm:cxn modelId="{0BC67EB7-574F-4FB2-B68D-5BF00DB0D6FE}" type="presOf" srcId="{5147E10D-EB62-4B2A-B057-E4FA71CDF48A}" destId="{9EB6D6DB-0A7E-44FE-A10B-95F9562EFB4C}" srcOrd="0" destOrd="3" presId="urn:microsoft.com/office/officeart/2005/8/layout/pList2"/>
    <dgm:cxn modelId="{6C0A85B7-796A-46C2-AF27-F394EB093304}" srcId="{C1B7EC2D-5E3C-4D7D-869F-0596EB910B03}" destId="{5147E10D-EB62-4B2A-B057-E4FA71CDF48A}" srcOrd="2" destOrd="0" parTransId="{CEBFFECE-E7C4-458B-BB79-2D4DFB3003E3}" sibTransId="{B7B74D82-74E6-4442-904B-115918F47F3B}"/>
    <dgm:cxn modelId="{5B7732BA-344A-456F-8B13-20B51787CC6C}" type="presOf" srcId="{7AEB4B83-AB67-4E57-9650-A0EA69B51FEE}" destId="{77303B5D-B495-4126-BD70-27F76B5B5E93}" srcOrd="0" destOrd="0" presId="urn:microsoft.com/office/officeart/2005/8/layout/pList2"/>
    <dgm:cxn modelId="{38B5CEC3-3B64-4394-BCD6-DC90CA565973}" srcId="{EE710A6C-6EE5-47FB-B10D-0434888920E6}" destId="{D3E65FAA-E613-4C9E-B5A4-C6E7496803C4}" srcOrd="0" destOrd="0" parTransId="{9EE9F58D-E524-4CAB-806B-14DC2B71BE88}" sibTransId="{885D0881-B65C-4EF1-9123-58BE9FB81863}"/>
    <dgm:cxn modelId="{425A95C4-1722-4E1E-A9B3-BAF68842CE6D}" srcId="{C9E420FF-557F-4C85-8C2C-88A8D6A6E55A}" destId="{556A87ED-6ADD-44F0-BC96-F0119C295461}" srcOrd="1" destOrd="0" parTransId="{3B18E45A-35B9-45C6-BB84-4C19FEA1E8D9}" sibTransId="{46F04F5E-13C9-479E-9881-6395E98D3D5E}"/>
    <dgm:cxn modelId="{7F3F12CD-80A6-4F9D-A847-0DD5FB276C13}" srcId="{C1B7EC2D-5E3C-4D7D-869F-0596EB910B03}" destId="{8C1ECD7F-53CF-4543-A93D-45B835DD9796}" srcOrd="3" destOrd="0" parTransId="{00ACFA61-C0DD-48C7-8DA3-779E16A1DBFB}" sibTransId="{347834AC-3872-413E-829A-A460AE5F1CE0}"/>
    <dgm:cxn modelId="{16A303E5-565B-47B1-A336-B4CF07550CDD}" type="presOf" srcId="{8C4C5C7B-803C-4132-86F4-FDE51BEBC636}" destId="{9EB6D6DB-0A7E-44FE-A10B-95F9562EFB4C}" srcOrd="0" destOrd="1" presId="urn:microsoft.com/office/officeart/2005/8/layout/pList2"/>
    <dgm:cxn modelId="{2495D2E9-F6A5-4CB1-A793-FF62B6334C06}" type="presOf" srcId="{7861A89A-9A2B-43F0-9206-BF5ABB393036}" destId="{9EB6D6DB-0A7E-44FE-A10B-95F9562EFB4C}" srcOrd="0" destOrd="5" presId="urn:microsoft.com/office/officeart/2005/8/layout/pList2"/>
    <dgm:cxn modelId="{C27E90F6-3EA3-481B-8DE5-3E16C9AECECE}" type="presOf" srcId="{F7B1A263-5758-48EE-B86F-407C2FE2D260}" destId="{90584CE6-17CA-489D-B521-C40B3BC7DB77}" srcOrd="0" destOrd="3" presId="urn:microsoft.com/office/officeart/2005/8/layout/pList2"/>
    <dgm:cxn modelId="{C7653330-AAA6-4D17-BF63-65142A081C3D}" type="presParOf" srcId="{532A12BB-DCA5-4522-BF2B-D8043DBB413E}" destId="{F100D0AA-50E4-4F1F-91E3-F05F3FD7576D}" srcOrd="0" destOrd="0" presId="urn:microsoft.com/office/officeart/2005/8/layout/pList2"/>
    <dgm:cxn modelId="{895D1E25-5FDF-478F-B241-7B108503C471}" type="presParOf" srcId="{532A12BB-DCA5-4522-BF2B-D8043DBB413E}" destId="{80FDDD4F-A169-4C65-ADBA-E3AECE39215F}" srcOrd="1" destOrd="0" presId="urn:microsoft.com/office/officeart/2005/8/layout/pList2"/>
    <dgm:cxn modelId="{372BDF40-FE13-47A3-9C0A-1816F57C1B9C}" type="presParOf" srcId="{80FDDD4F-A169-4C65-ADBA-E3AECE39215F}" destId="{8923430F-3893-488A-A8CF-7584D2B8577A}" srcOrd="0" destOrd="0" presId="urn:microsoft.com/office/officeart/2005/8/layout/pList2"/>
    <dgm:cxn modelId="{F48188F5-4B6D-49F4-AFDD-0052FD805A50}" type="presParOf" srcId="{8923430F-3893-488A-A8CF-7584D2B8577A}" destId="{972CCFB6-20E9-4465-AACA-0756DC41AE29}" srcOrd="0" destOrd="0" presId="urn:microsoft.com/office/officeart/2005/8/layout/pList2"/>
    <dgm:cxn modelId="{8A8FFFAF-15A5-4DF2-9F4B-91C7FE6E5FC5}" type="presParOf" srcId="{8923430F-3893-488A-A8CF-7584D2B8577A}" destId="{7CE5767F-2792-4E6A-A0DE-BE4BAAC896EF}" srcOrd="1" destOrd="0" presId="urn:microsoft.com/office/officeart/2005/8/layout/pList2"/>
    <dgm:cxn modelId="{9875F37E-D250-45ED-961A-0D88C1E5B957}" type="presParOf" srcId="{8923430F-3893-488A-A8CF-7584D2B8577A}" destId="{8C68A991-389E-43BA-AD2C-3588FF676827}" srcOrd="2" destOrd="0" presId="urn:microsoft.com/office/officeart/2005/8/layout/pList2"/>
    <dgm:cxn modelId="{CE446498-A560-4F3C-8BD5-6932070B1170}" type="presParOf" srcId="{80FDDD4F-A169-4C65-ADBA-E3AECE39215F}" destId="{10A8C8E0-B93F-4210-96F2-D41D714ACBFB}" srcOrd="1" destOrd="0" presId="urn:microsoft.com/office/officeart/2005/8/layout/pList2"/>
    <dgm:cxn modelId="{CE1B56B5-0BD3-4B44-86FE-00CD05A30556}" type="presParOf" srcId="{80FDDD4F-A169-4C65-ADBA-E3AECE39215F}" destId="{E8E79618-180C-4640-A0A3-282CBFF34CA4}" srcOrd="2" destOrd="0" presId="urn:microsoft.com/office/officeart/2005/8/layout/pList2"/>
    <dgm:cxn modelId="{92F19791-28C7-4717-803E-493E618E5E21}" type="presParOf" srcId="{E8E79618-180C-4640-A0A3-282CBFF34CA4}" destId="{90584CE6-17CA-489D-B521-C40B3BC7DB77}" srcOrd="0" destOrd="0" presId="urn:microsoft.com/office/officeart/2005/8/layout/pList2"/>
    <dgm:cxn modelId="{259EC743-38D5-4407-9121-5FC83F0FD020}" type="presParOf" srcId="{E8E79618-180C-4640-A0A3-282CBFF34CA4}" destId="{6838D669-58FF-4449-A56B-F52277E173DE}" srcOrd="1" destOrd="0" presId="urn:microsoft.com/office/officeart/2005/8/layout/pList2"/>
    <dgm:cxn modelId="{B13B67FB-8218-4C44-B91F-D9E2460C537F}" type="presParOf" srcId="{E8E79618-180C-4640-A0A3-282CBFF34CA4}" destId="{A3A8A246-ACAD-4C68-B21B-09871D321CFF}" srcOrd="2" destOrd="0" presId="urn:microsoft.com/office/officeart/2005/8/layout/pList2"/>
    <dgm:cxn modelId="{DA88230A-9D18-43CB-AE39-59D73217EBF0}" type="presParOf" srcId="{80FDDD4F-A169-4C65-ADBA-E3AECE39215F}" destId="{77303B5D-B495-4126-BD70-27F76B5B5E93}" srcOrd="3" destOrd="0" presId="urn:microsoft.com/office/officeart/2005/8/layout/pList2"/>
    <dgm:cxn modelId="{634D0A2B-34A1-4FB4-85E8-80538FF8AB37}" type="presParOf" srcId="{80FDDD4F-A169-4C65-ADBA-E3AECE39215F}" destId="{8D4CA09E-1A35-4522-98D1-D92A0C3FCD37}" srcOrd="4" destOrd="0" presId="urn:microsoft.com/office/officeart/2005/8/layout/pList2"/>
    <dgm:cxn modelId="{F1A29B1F-213E-4AB9-AB7F-8F8F20816AB9}" type="presParOf" srcId="{8D4CA09E-1A35-4522-98D1-D92A0C3FCD37}" destId="{9EB6D6DB-0A7E-44FE-A10B-95F9562EFB4C}" srcOrd="0" destOrd="0" presId="urn:microsoft.com/office/officeart/2005/8/layout/pList2"/>
    <dgm:cxn modelId="{DA8656AA-AEB8-496E-979C-41CE0D3C4937}" type="presParOf" srcId="{8D4CA09E-1A35-4522-98D1-D92A0C3FCD37}" destId="{ABF96074-CDEF-4B0D-B872-C0F1C9E4B6F3}" srcOrd="1" destOrd="0" presId="urn:microsoft.com/office/officeart/2005/8/layout/pList2"/>
    <dgm:cxn modelId="{BFD85BB9-D1DA-4061-9932-6957FE309E5C}" type="presParOf" srcId="{8D4CA09E-1A35-4522-98D1-D92A0C3FCD37}" destId="{25694773-D13F-4D4D-9194-EE1630FC1724}" srcOrd="2" destOrd="0" presId="urn:microsoft.com/office/officeart/2005/8/layout/p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00D0AA-50E4-4F1F-91E3-F05F3FD7576D}">
      <dsp:nvSpPr>
        <dsp:cNvPr id="0" name=""/>
        <dsp:cNvSpPr/>
      </dsp:nvSpPr>
      <dsp:spPr>
        <a:xfrm>
          <a:off x="0" y="0"/>
          <a:ext cx="8524240" cy="2173207"/>
        </a:xfrm>
        <a:prstGeom prst="roundRect">
          <a:avLst>
            <a:gd name="adj" fmla="val 10000"/>
          </a:avLst>
        </a:prstGeom>
        <a:solidFill>
          <a:srgbClr val="003C6C">
            <a:alpha val="90000"/>
          </a:srgb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C68A991-389E-43BA-AD2C-3588FF676827}">
      <dsp:nvSpPr>
        <dsp:cNvPr id="0" name=""/>
        <dsp:cNvSpPr/>
      </dsp:nvSpPr>
      <dsp:spPr>
        <a:xfrm>
          <a:off x="255727" y="289760"/>
          <a:ext cx="2503995" cy="1593685"/>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72CCFB6-20E9-4465-AACA-0756DC41AE29}">
      <dsp:nvSpPr>
        <dsp:cNvPr id="0" name=""/>
        <dsp:cNvSpPr/>
      </dsp:nvSpPr>
      <dsp:spPr>
        <a:xfrm rot="10800000">
          <a:off x="255727" y="2173207"/>
          <a:ext cx="2503995" cy="2656141"/>
        </a:xfrm>
        <a:prstGeom prst="round2SameRect">
          <a:avLst>
            <a:gd name="adj1" fmla="val 10500"/>
            <a:gd name="adj2" fmla="val 0"/>
          </a:avLst>
        </a:prstGeom>
        <a:solidFill>
          <a:srgbClr val="003C6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l" defTabSz="800100">
            <a:lnSpc>
              <a:spcPct val="90000"/>
            </a:lnSpc>
            <a:spcBef>
              <a:spcPct val="0"/>
            </a:spcBef>
            <a:spcAft>
              <a:spcPct val="35000"/>
            </a:spcAft>
            <a:buNone/>
          </a:pPr>
          <a:r>
            <a:rPr lang="en-US" sz="1800" kern="1200" dirty="0"/>
            <a:t>Pacific sardine: </a:t>
          </a:r>
        </a:p>
        <a:p>
          <a:pPr marL="114300" lvl="1" indent="-114300" algn="l" defTabSz="622300">
            <a:lnSpc>
              <a:spcPct val="90000"/>
            </a:lnSpc>
            <a:spcBef>
              <a:spcPct val="0"/>
            </a:spcBef>
            <a:spcAft>
              <a:spcPct val="15000"/>
            </a:spcAft>
            <a:buChar char="•"/>
          </a:pPr>
          <a:r>
            <a:rPr lang="en-US" sz="1400" kern="1200" dirty="0"/>
            <a:t>Affected by oceanographic variability </a:t>
          </a:r>
        </a:p>
        <a:p>
          <a:pPr marL="114300" lvl="1" indent="-114300" algn="l" defTabSz="622300">
            <a:lnSpc>
              <a:spcPct val="90000"/>
            </a:lnSpc>
            <a:spcBef>
              <a:spcPct val="0"/>
            </a:spcBef>
            <a:spcAft>
              <a:spcPct val="15000"/>
            </a:spcAft>
            <a:buChar char="•"/>
          </a:pPr>
          <a:r>
            <a:rPr lang="en-US" sz="1400" kern="1200" dirty="0"/>
            <a:t>CPS SAFE: “In 2012, PSDN fishers shifted to squid during the summer due to low abundance”</a:t>
          </a:r>
        </a:p>
        <a:p>
          <a:pPr marL="114300" lvl="1" indent="-114300" algn="l" defTabSz="622300">
            <a:lnSpc>
              <a:spcPct val="90000"/>
            </a:lnSpc>
            <a:spcBef>
              <a:spcPct val="0"/>
            </a:spcBef>
            <a:spcAft>
              <a:spcPct val="15000"/>
            </a:spcAft>
            <a:buChar char="•"/>
          </a:pPr>
          <a:r>
            <a:rPr lang="en-US" sz="1400" kern="1200" dirty="0"/>
            <a:t>Closure in 2015.</a:t>
          </a:r>
        </a:p>
      </dsp:txBody>
      <dsp:txXfrm rot="10800000">
        <a:off x="332733" y="2173207"/>
        <a:ext cx="2349983" cy="2579135"/>
      </dsp:txXfrm>
    </dsp:sp>
    <dsp:sp modelId="{A3A8A246-ACAD-4C68-B21B-09871D321CFF}">
      <dsp:nvSpPr>
        <dsp:cNvPr id="0" name=""/>
        <dsp:cNvSpPr/>
      </dsp:nvSpPr>
      <dsp:spPr>
        <a:xfrm>
          <a:off x="3010122" y="289760"/>
          <a:ext cx="2503995" cy="1593685"/>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t="-4000" b="-4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0584CE6-17CA-489D-B521-C40B3BC7DB77}">
      <dsp:nvSpPr>
        <dsp:cNvPr id="0" name=""/>
        <dsp:cNvSpPr/>
      </dsp:nvSpPr>
      <dsp:spPr>
        <a:xfrm rot="10800000">
          <a:off x="3010122" y="2173207"/>
          <a:ext cx="2503995" cy="2656141"/>
        </a:xfrm>
        <a:prstGeom prst="round2SameRect">
          <a:avLst>
            <a:gd name="adj1" fmla="val 10500"/>
            <a:gd name="adj2" fmla="val 0"/>
          </a:avLst>
        </a:prstGeom>
        <a:solidFill>
          <a:srgbClr val="003C6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l" defTabSz="800100">
            <a:lnSpc>
              <a:spcPct val="90000"/>
            </a:lnSpc>
            <a:spcBef>
              <a:spcPct val="0"/>
            </a:spcBef>
            <a:spcAft>
              <a:spcPct val="35000"/>
            </a:spcAft>
            <a:buNone/>
          </a:pPr>
          <a:r>
            <a:rPr lang="en-US" sz="1800" kern="1200" dirty="0"/>
            <a:t>Market squid:</a:t>
          </a:r>
        </a:p>
        <a:p>
          <a:pPr marL="114300" lvl="1" indent="-114300" algn="l" defTabSz="622300">
            <a:lnSpc>
              <a:spcPct val="90000"/>
            </a:lnSpc>
            <a:spcBef>
              <a:spcPct val="0"/>
            </a:spcBef>
            <a:spcAft>
              <a:spcPct val="15000"/>
            </a:spcAft>
            <a:buChar char="•"/>
          </a:pPr>
          <a:r>
            <a:rPr lang="en-US" sz="1400" kern="1200" dirty="0"/>
            <a:t>Limited Entry since 2002</a:t>
          </a:r>
        </a:p>
        <a:p>
          <a:pPr marL="114300" lvl="1" indent="-114300" algn="l" defTabSz="622300">
            <a:lnSpc>
              <a:spcPct val="90000"/>
            </a:lnSpc>
            <a:spcBef>
              <a:spcPct val="0"/>
            </a:spcBef>
            <a:spcAft>
              <a:spcPct val="15000"/>
            </a:spcAft>
            <a:buChar char="•"/>
          </a:pPr>
          <a:r>
            <a:rPr lang="en-US" sz="1400" kern="1200" dirty="0"/>
            <a:t>High prices</a:t>
          </a:r>
        </a:p>
        <a:p>
          <a:pPr marL="114300" lvl="1" indent="-114300" algn="l" defTabSz="622300">
            <a:lnSpc>
              <a:spcPct val="90000"/>
            </a:lnSpc>
            <a:spcBef>
              <a:spcPct val="0"/>
            </a:spcBef>
            <a:spcAft>
              <a:spcPct val="15000"/>
            </a:spcAft>
            <a:buChar char="•"/>
          </a:pPr>
          <a:r>
            <a:rPr lang="en-US" sz="1400" kern="1200" dirty="0"/>
            <a:t>High landings, but decreasing trend in recent years.</a:t>
          </a:r>
        </a:p>
        <a:p>
          <a:pPr marL="114300" lvl="1" indent="-114300" algn="l" defTabSz="622300">
            <a:lnSpc>
              <a:spcPct val="90000"/>
            </a:lnSpc>
            <a:spcBef>
              <a:spcPct val="0"/>
            </a:spcBef>
            <a:spcAft>
              <a:spcPct val="15000"/>
            </a:spcAft>
            <a:buChar char="•"/>
          </a:pPr>
          <a:endParaRPr lang="en-US" sz="1400" kern="1200" dirty="0"/>
        </a:p>
      </dsp:txBody>
      <dsp:txXfrm rot="10800000">
        <a:off x="3087128" y="2173207"/>
        <a:ext cx="2349983" cy="2579135"/>
      </dsp:txXfrm>
    </dsp:sp>
    <dsp:sp modelId="{25694773-D13F-4D4D-9194-EE1630FC1724}">
      <dsp:nvSpPr>
        <dsp:cNvPr id="0" name=""/>
        <dsp:cNvSpPr/>
      </dsp:nvSpPr>
      <dsp:spPr>
        <a:xfrm>
          <a:off x="5764517" y="289760"/>
          <a:ext cx="2503995" cy="1593685"/>
        </a:xfrm>
        <a:prstGeom prst="roundRect">
          <a:avLst>
            <a:gd name="adj" fmla="val 10000"/>
          </a:avLst>
        </a:prstGeom>
        <a:blipFill>
          <a:blip xmlns:r="http://schemas.openxmlformats.org/officeDocument/2006/relationships" r:embed="rId5" cstate="hqprint">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a:fillRect t="-4000" b="-4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EB6D6DB-0A7E-44FE-A10B-95F9562EFB4C}">
      <dsp:nvSpPr>
        <dsp:cNvPr id="0" name=""/>
        <dsp:cNvSpPr/>
      </dsp:nvSpPr>
      <dsp:spPr>
        <a:xfrm rot="10800000">
          <a:off x="5764517" y="2173207"/>
          <a:ext cx="2503995" cy="2656141"/>
        </a:xfrm>
        <a:prstGeom prst="round2SameRect">
          <a:avLst>
            <a:gd name="adj1" fmla="val 10500"/>
            <a:gd name="adj2" fmla="val 0"/>
          </a:avLst>
        </a:prstGeom>
        <a:solidFill>
          <a:srgbClr val="003C6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l" defTabSz="800100">
            <a:lnSpc>
              <a:spcPct val="90000"/>
            </a:lnSpc>
            <a:spcBef>
              <a:spcPct val="0"/>
            </a:spcBef>
            <a:spcAft>
              <a:spcPct val="35000"/>
            </a:spcAft>
            <a:buNone/>
          </a:pPr>
          <a:r>
            <a:rPr lang="en-US" sz="1800" kern="1200" dirty="0"/>
            <a:t>Northern anchovy:</a:t>
          </a:r>
        </a:p>
        <a:p>
          <a:pPr marL="114300" lvl="1" indent="-114300" algn="l" defTabSz="622300">
            <a:lnSpc>
              <a:spcPct val="90000"/>
            </a:lnSpc>
            <a:spcBef>
              <a:spcPct val="0"/>
            </a:spcBef>
            <a:spcAft>
              <a:spcPct val="15000"/>
            </a:spcAft>
            <a:buChar char="•"/>
          </a:pPr>
          <a:r>
            <a:rPr lang="en-US" sz="1400" kern="1200" dirty="0"/>
            <a:t>Low prices and landings</a:t>
          </a:r>
        </a:p>
        <a:p>
          <a:pPr marL="114300" lvl="1" indent="-114300" algn="l" defTabSz="622300">
            <a:lnSpc>
              <a:spcPct val="90000"/>
            </a:lnSpc>
            <a:spcBef>
              <a:spcPct val="0"/>
            </a:spcBef>
            <a:spcAft>
              <a:spcPct val="15000"/>
            </a:spcAft>
            <a:buChar char="•"/>
          </a:pPr>
          <a:r>
            <a:rPr lang="en-US" sz="1400" kern="1200" dirty="0"/>
            <a:t>Highly variable biomass driven by oceanographic</a:t>
          </a:r>
        </a:p>
        <a:p>
          <a:pPr marL="114300" lvl="1" indent="-114300" algn="l" defTabSz="622300">
            <a:lnSpc>
              <a:spcPct val="90000"/>
            </a:lnSpc>
            <a:spcBef>
              <a:spcPct val="0"/>
            </a:spcBef>
            <a:spcAft>
              <a:spcPct val="15000"/>
            </a:spcAft>
            <a:buChar char="•"/>
          </a:pPr>
          <a:r>
            <a:rPr lang="en-US" sz="1400" kern="1200" dirty="0"/>
            <a:t>Reduction quota in place</a:t>
          </a:r>
        </a:p>
        <a:p>
          <a:pPr marL="114300" lvl="1" indent="-114300" algn="l" defTabSz="622300">
            <a:lnSpc>
              <a:spcPct val="90000"/>
            </a:lnSpc>
            <a:spcBef>
              <a:spcPct val="0"/>
            </a:spcBef>
            <a:spcAft>
              <a:spcPct val="15000"/>
            </a:spcAft>
            <a:buChar char="•"/>
          </a:pPr>
          <a:r>
            <a:rPr lang="en-US" sz="1400" kern="1200" dirty="0"/>
            <a:t>Record high abundance since 2017</a:t>
          </a:r>
        </a:p>
        <a:p>
          <a:pPr marL="114300" lvl="1" indent="-114300" algn="l" defTabSz="622300">
            <a:lnSpc>
              <a:spcPct val="90000"/>
            </a:lnSpc>
            <a:spcBef>
              <a:spcPct val="0"/>
            </a:spcBef>
            <a:spcAft>
              <a:spcPct val="15000"/>
            </a:spcAft>
            <a:buChar char="•"/>
          </a:pPr>
          <a:r>
            <a:rPr lang="en-US" sz="1400" kern="1200" dirty="0"/>
            <a:t>“Partial substitute for sardine when its collapsed”</a:t>
          </a:r>
        </a:p>
      </dsp:txBody>
      <dsp:txXfrm rot="10800000">
        <a:off x="5841523" y="2173207"/>
        <a:ext cx="2349983" cy="2579135"/>
      </dsp:txXfrm>
    </dsp:sp>
  </dsp:spTree>
</dsp:drawing>
</file>

<file path=ppt/diagrams/layout1.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2EBBF9-F82F-44D3-89EF-0D00AAB7E8EF}" type="datetimeFigureOut">
              <a:rPr lang="en-US" smtClean="0"/>
              <a:t>1/6/2022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51F954-3776-48DE-B231-63E89C74A71E}" type="slidenum">
              <a:rPr lang="en-US" smtClean="0"/>
              <a:t>‹#›</a:t>
            </a:fld>
            <a:endParaRPr lang="en-US"/>
          </a:p>
        </p:txBody>
      </p:sp>
    </p:spTree>
    <p:extLst>
      <p:ext uri="{BB962C8B-B14F-4D97-AF65-F5344CB8AC3E}">
        <p14:creationId xmlns:p14="http://schemas.microsoft.com/office/powerpoint/2010/main" val="3008655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dirty="0">
                <a:solidFill>
                  <a:schemeClr val="tx1"/>
                </a:solidFill>
                <a:effectLst/>
                <a:latin typeface="+mn-lt"/>
                <a:ea typeface="+mn-ea"/>
                <a:cs typeface="+mn-cs"/>
              </a:rPr>
              <a:t>Relative prices between species?</a:t>
            </a:r>
          </a:p>
          <a:p>
            <a:pPr marL="171450" indent="-171450">
              <a:buFontTx/>
              <a:buChar char="-"/>
            </a:pPr>
            <a:r>
              <a:rPr lang="en-US" sz="1200" b="0" i="0" kern="1200" dirty="0">
                <a:solidFill>
                  <a:schemeClr val="tx1"/>
                </a:solidFill>
                <a:effectLst/>
                <a:latin typeface="+mn-lt"/>
                <a:ea typeface="+mn-ea"/>
                <a:cs typeface="+mn-cs"/>
              </a:rPr>
              <a:t>Include income diversification as a variable. </a:t>
            </a:r>
          </a:p>
          <a:p>
            <a:pPr marL="171450" indent="-171450">
              <a:buFontTx/>
              <a:buChar char="-"/>
            </a:pPr>
            <a:r>
              <a:rPr lang="en-US" sz="1200" b="0" i="0" kern="1200" dirty="0">
                <a:solidFill>
                  <a:schemeClr val="tx1"/>
                </a:solidFill>
                <a:effectLst/>
                <a:latin typeface="+mn-lt"/>
                <a:ea typeface="+mn-ea"/>
                <a:cs typeface="+mn-cs"/>
              </a:rPr>
              <a:t>Low prices, spikes in landings… weird incentives behind. Prices to low. Maybe not relevant</a:t>
            </a:r>
          </a:p>
          <a:p>
            <a:pPr marL="171450" indent="-171450">
              <a:buFontTx/>
              <a:buChar char="-"/>
            </a:pPr>
            <a:r>
              <a:rPr lang="en-US" sz="1200" b="0" i="0" kern="1200" dirty="0">
                <a:solidFill>
                  <a:schemeClr val="tx1"/>
                </a:solidFill>
                <a:effectLst/>
                <a:latin typeface="+mn-lt"/>
                <a:ea typeface="+mn-ea"/>
                <a:cs typeface="+mn-cs"/>
              </a:rPr>
              <a:t>Squid if substitute for sardine, why decrease when sardine close?</a:t>
            </a:r>
          </a:p>
          <a:p>
            <a:pPr marL="171450" indent="-171450">
              <a:buFontTx/>
              <a:buChar char="-"/>
            </a:pPr>
            <a:r>
              <a:rPr lang="en-US" sz="1200" b="0" i="0" kern="1200" dirty="0">
                <a:solidFill>
                  <a:schemeClr val="tx1"/>
                </a:solidFill>
                <a:effectLst/>
                <a:latin typeface="+mn-lt"/>
                <a:ea typeface="+mn-ea"/>
                <a:cs typeface="+mn-cs"/>
              </a:rPr>
              <a:t>How easy a vessel changes between species (or between gears)</a:t>
            </a:r>
          </a:p>
          <a:p>
            <a:pPr marL="171450" indent="-171450">
              <a:buFontTx/>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B751F954-3776-48DE-B231-63E89C74A71E}" type="slidenum">
              <a:rPr lang="en-US" smtClean="0"/>
              <a:t>1</a:t>
            </a:fld>
            <a:endParaRPr lang="en-US"/>
          </a:p>
        </p:txBody>
      </p:sp>
    </p:spTree>
    <p:extLst>
      <p:ext uri="{BB962C8B-B14F-4D97-AF65-F5344CB8AC3E}">
        <p14:creationId xmlns:p14="http://schemas.microsoft.com/office/powerpoint/2010/main" val="2693030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BEHIND THIS TRENDS</a:t>
            </a:r>
          </a:p>
        </p:txBody>
      </p:sp>
      <p:sp>
        <p:nvSpPr>
          <p:cNvPr id="4" name="Slide Number Placeholder 3"/>
          <p:cNvSpPr>
            <a:spLocks noGrp="1"/>
          </p:cNvSpPr>
          <p:nvPr>
            <p:ph type="sldNum" sz="quarter" idx="5"/>
          </p:nvPr>
        </p:nvSpPr>
        <p:spPr/>
        <p:txBody>
          <a:bodyPr/>
          <a:lstStyle/>
          <a:p>
            <a:fld id="{B751F954-3776-48DE-B231-63E89C74A71E}" type="slidenum">
              <a:rPr lang="en-US" smtClean="0"/>
              <a:t>13</a:t>
            </a:fld>
            <a:endParaRPr lang="en-US"/>
          </a:p>
        </p:txBody>
      </p:sp>
    </p:spTree>
    <p:extLst>
      <p:ext uri="{BB962C8B-B14F-4D97-AF65-F5344CB8AC3E}">
        <p14:creationId xmlns:p14="http://schemas.microsoft.com/office/powerpoint/2010/main" val="3109375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Coastal Pelagic Species refer</a:t>
            </a:r>
            <a:r>
              <a:rPr lang="en-US" baseline="0" dirty="0"/>
              <a:t>s to the group of species included in the Pacific Fishery Management Council’s</a:t>
            </a:r>
          </a:p>
          <a:p>
            <a:r>
              <a:rPr lang="en-US" baseline="0" dirty="0"/>
              <a:t>Coastal Pelagic Species Management Plan (https://www.fisheries.noaa.gov/management-plan/coastal-pelagic-species-management-plan)</a:t>
            </a:r>
          </a:p>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14</a:t>
            </a:fld>
            <a:endParaRPr lang="en-US"/>
          </a:p>
        </p:txBody>
      </p:sp>
    </p:spTree>
    <p:extLst>
      <p:ext uri="{BB962C8B-B14F-4D97-AF65-F5344CB8AC3E}">
        <p14:creationId xmlns:p14="http://schemas.microsoft.com/office/powerpoint/2010/main" val="2029789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THREE SPECIES SHARE SIMILAR GEAR AND VESSEL SIZES,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Warm ocean cycle favors sardine and reduce anchovy,</a:t>
            </a:r>
            <a:r>
              <a:rPr lang="en-US" baseline="0" dirty="0"/>
              <a:t> though there are exceptions, such as during the recent ‘warm blob’ heatwave.</a:t>
            </a:r>
          </a:p>
          <a:p>
            <a:pPr>
              <a:defRPr/>
            </a:pPr>
            <a:r>
              <a:rPr lang="en-US" dirty="0"/>
              <a:t>2 – Squid may actually be a better substitute in terms of the fleet.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3- </a:t>
            </a:r>
            <a:r>
              <a:rPr lang="en-US" dirty="0"/>
              <a:t>Important bait species for recreational fisheries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a:defRPr/>
            </a:pPr>
            <a:endParaRPr lang="en-US" i="1" dirty="0"/>
          </a:p>
          <a:p>
            <a:pPr>
              <a:defRPr/>
            </a:pPr>
            <a:endParaRPr lang="en-US" i="1" dirty="0"/>
          </a:p>
          <a:p>
            <a:pPr>
              <a:defRPr/>
            </a:pPr>
            <a:endParaRPr lang="en-US" i="1" dirty="0"/>
          </a:p>
          <a:p>
            <a:pPr>
              <a:defRPr/>
            </a:pPr>
            <a:r>
              <a:rPr lang="en-US" i="1" dirty="0"/>
              <a:t>- Include fisheries background???  (trip scenario)</a:t>
            </a:r>
          </a:p>
          <a:p>
            <a:pPr>
              <a:defRPr/>
            </a:pPr>
            <a:endParaRPr lang="en-US" i="1" dirty="0"/>
          </a:p>
        </p:txBody>
      </p:sp>
      <p:sp>
        <p:nvSpPr>
          <p:cNvPr id="4" name="Slide Number Placeholder 3"/>
          <p:cNvSpPr>
            <a:spLocks noGrp="1"/>
          </p:cNvSpPr>
          <p:nvPr>
            <p:ph type="sldNum" sz="quarter" idx="5"/>
          </p:nvPr>
        </p:nvSpPr>
        <p:spPr/>
        <p:txBody>
          <a:bodyPr/>
          <a:lstStyle/>
          <a:p>
            <a:fld id="{B751F954-3776-48DE-B231-63E89C74A71E}" type="slidenum">
              <a:rPr lang="en-US" smtClean="0"/>
              <a:t>15</a:t>
            </a:fld>
            <a:endParaRPr lang="en-US"/>
          </a:p>
        </p:txBody>
      </p:sp>
    </p:spTree>
    <p:extLst>
      <p:ext uri="{BB962C8B-B14F-4D97-AF65-F5344CB8AC3E}">
        <p14:creationId xmlns:p14="http://schemas.microsoft.com/office/powerpoint/2010/main" val="33368706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first hypothesis on abundance.</a:t>
            </a:r>
          </a:p>
        </p:txBody>
      </p:sp>
      <p:sp>
        <p:nvSpPr>
          <p:cNvPr id="4" name="Slide Number Placeholder 3"/>
          <p:cNvSpPr>
            <a:spLocks noGrp="1"/>
          </p:cNvSpPr>
          <p:nvPr>
            <p:ph type="sldNum" sz="quarter" idx="5"/>
          </p:nvPr>
        </p:nvSpPr>
        <p:spPr/>
        <p:txBody>
          <a:bodyPr/>
          <a:lstStyle/>
          <a:p>
            <a:fld id="{B751F954-3776-48DE-B231-63E89C74A71E}" type="slidenum">
              <a:rPr lang="en-US" smtClean="0"/>
              <a:t>16</a:t>
            </a:fld>
            <a:endParaRPr lang="en-US"/>
          </a:p>
        </p:txBody>
      </p:sp>
    </p:spTree>
    <p:extLst>
      <p:ext uri="{BB962C8B-B14F-4D97-AF65-F5344CB8AC3E}">
        <p14:creationId xmlns:p14="http://schemas.microsoft.com/office/powerpoint/2010/main" val="19505808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17</a:t>
            </a:fld>
            <a:endParaRPr lang="en-US"/>
          </a:p>
        </p:txBody>
      </p:sp>
    </p:spTree>
    <p:extLst>
      <p:ext uri="{BB962C8B-B14F-4D97-AF65-F5344CB8AC3E}">
        <p14:creationId xmlns:p14="http://schemas.microsoft.com/office/powerpoint/2010/main" val="27348713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18</a:t>
            </a:fld>
            <a:endParaRPr lang="en-US"/>
          </a:p>
        </p:txBody>
      </p:sp>
    </p:spTree>
    <p:extLst>
      <p:ext uri="{BB962C8B-B14F-4D97-AF65-F5344CB8AC3E}">
        <p14:creationId xmlns:p14="http://schemas.microsoft.com/office/powerpoint/2010/main" val="41606227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1" i="1" dirty="0"/>
              <a:t>Multilevel Bayesian:</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i="1" dirty="0"/>
              <a:t>Easy to incorporate non-linear models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i="1" dirty="0"/>
              <a:t>Easy to include different hierarchical levels.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i="1" dirty="0"/>
              <a:t>Naturally assume a prior distribution for the group level effect</a:t>
            </a: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1" i="1"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1" i="1" dirty="0"/>
              <a:t>Talk that ports were selected if we observe landings of the species in consideration. </a:t>
            </a: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i="1" dirty="0"/>
          </a:p>
          <a:p>
            <a:pPr>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DS.</a:t>
            </a:r>
            <a:r>
              <a:rPr lang="en-US" sz="1200" b="0" i="0" kern="1200" dirty="0">
                <a:solidFill>
                  <a:schemeClr val="tx1"/>
                </a:solidFill>
                <a:effectLst/>
                <a:latin typeface="+mn-lt"/>
                <a:ea typeface="+mn-ea"/>
                <a:cs typeface="+mn-cs"/>
              </a:rPr>
              <a:t>Q: Felipe, you are looking at distribution of fishing locations and fish caught and landed in those locations as opposed to some objective level of abundance and distribution, right? The data are fishery dependent, and hence there is potential endogeneity and sample selection bias both in the choice of fishing and </a:t>
            </a:r>
            <a:r>
              <a:rPr lang="en-US" sz="1200" b="0" i="0" kern="1200" dirty="0" err="1">
                <a:solidFill>
                  <a:schemeClr val="tx1"/>
                </a:solidFill>
                <a:effectLst/>
                <a:latin typeface="+mn-lt"/>
                <a:ea typeface="+mn-ea"/>
                <a:cs typeface="+mn-cs"/>
              </a:rPr>
              <a:t>landngs</a:t>
            </a:r>
            <a:r>
              <a:rPr lang="en-US" sz="1200" b="0" i="0" kern="1200" dirty="0">
                <a:solidFill>
                  <a:schemeClr val="tx1"/>
                </a:solidFill>
                <a:effectLst/>
                <a:latin typeface="+mn-lt"/>
                <a:ea typeface="+mn-ea"/>
                <a:cs typeface="+mn-cs"/>
              </a:rPr>
              <a:t> but using a port in the first place from historical data, all from logbook data. S</a:t>
            </a:r>
          </a:p>
          <a:p>
            <a:r>
              <a:rPr lang="en-US" sz="1200" b="0" i="0" kern="1200" dirty="0">
                <a:solidFill>
                  <a:schemeClr val="tx1"/>
                </a:solidFill>
                <a:effectLst/>
                <a:latin typeface="+mn-lt"/>
                <a:ea typeface="+mn-ea"/>
                <a:cs typeface="+mn-cs"/>
              </a:rPr>
              <a:t>So, these are abundance not as if from a random selection across all areas.</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 No, I'm looking just landings, this questions is for the discrete choice model for locations. Regard to selection bias, you are right.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i="1" dirty="0"/>
          </a:p>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19</a:t>
            </a:fld>
            <a:endParaRPr lang="en-US"/>
          </a:p>
        </p:txBody>
      </p:sp>
    </p:spTree>
    <p:extLst>
      <p:ext uri="{BB962C8B-B14F-4D97-AF65-F5344CB8AC3E}">
        <p14:creationId xmlns:p14="http://schemas.microsoft.com/office/powerpoint/2010/main" val="4620846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Random effect model, similar to panel data model.</a:t>
            </a:r>
          </a:p>
          <a:p>
            <a:endParaRPr lang="en-US" dirty="0"/>
          </a:p>
          <a:p>
            <a:r>
              <a:rPr lang="en-US" dirty="0"/>
              <a:t>DS: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Q: Did you do any cointegration analysis beforehand to check for any potential spurious regression?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A: When I have monthly time series.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DS:</a:t>
            </a:r>
          </a:p>
          <a:p>
            <a:pPr marL="171450" indent="-171450">
              <a:buFontTx/>
              <a:buChar char="-"/>
            </a:pPr>
            <a:r>
              <a:rPr lang="en-US" sz="1200" b="0" i="0" kern="1200" dirty="0">
                <a:solidFill>
                  <a:schemeClr val="tx1"/>
                </a:solidFill>
                <a:effectLst/>
                <a:latin typeface="+mn-lt"/>
                <a:ea typeface="+mn-ea"/>
                <a:cs typeface="+mn-cs"/>
              </a:rPr>
              <a:t>Q:  Does potential serial correlation arise with these types of regressions?</a:t>
            </a:r>
          </a:p>
          <a:p>
            <a:pPr marL="457200" lvl="1" indent="0">
              <a:buFontTx/>
              <a:buNone/>
            </a:pPr>
            <a:r>
              <a:rPr lang="en-US" sz="1200" b="0" i="0" kern="1200" dirty="0">
                <a:solidFill>
                  <a:schemeClr val="tx1"/>
                </a:solidFill>
                <a:effectLst/>
                <a:latin typeface="+mn-lt"/>
                <a:ea typeface="+mn-ea"/>
                <a:cs typeface="+mn-cs"/>
              </a:rPr>
              <a:t>A: I have to check!</a:t>
            </a:r>
          </a:p>
          <a:p>
            <a:pPr marL="171450" indent="-171450">
              <a:buFontTx/>
              <a:buChar char="-"/>
            </a:pPr>
            <a:r>
              <a:rPr lang="en-US" sz="1200" b="0" i="0" kern="1200" dirty="0">
                <a:solidFill>
                  <a:schemeClr val="tx1"/>
                </a:solidFill>
                <a:effectLst/>
                <a:latin typeface="+mn-lt"/>
                <a:ea typeface="+mn-ea"/>
                <a:cs typeface="+mn-cs"/>
              </a:rPr>
              <a:t>Q: Do ENSO events create a structural break in the time series that must be controlled for?</a:t>
            </a:r>
          </a:p>
          <a:p>
            <a:pPr marL="0" indent="0">
              <a:buFontTx/>
              <a:buNone/>
            </a:pPr>
            <a:r>
              <a:rPr lang="en-US" sz="1200" b="0" i="0" kern="1200" dirty="0">
                <a:solidFill>
                  <a:schemeClr val="tx1"/>
                </a:solidFill>
                <a:effectLst/>
                <a:latin typeface="+mn-lt"/>
                <a:ea typeface="+mn-ea"/>
                <a:cs typeface="+mn-cs"/>
              </a:rPr>
              <a:t>	A: Should be included in SDMs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20</a:t>
            </a:fld>
            <a:endParaRPr lang="en-US"/>
          </a:p>
        </p:txBody>
      </p:sp>
    </p:spTree>
    <p:extLst>
      <p:ext uri="{BB962C8B-B14F-4D97-AF65-F5344CB8AC3E}">
        <p14:creationId xmlns:p14="http://schemas.microsoft.com/office/powerpoint/2010/main" val="857461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Dale Squires:</a:t>
            </a:r>
          </a:p>
          <a:p>
            <a:pPr marL="171450" indent="-171450">
              <a:buFontTx/>
              <a:buChar char="-"/>
            </a:pPr>
            <a:r>
              <a:rPr lang="en-US" sz="1200" b="0" i="0" kern="1200" dirty="0">
                <a:solidFill>
                  <a:schemeClr val="tx1"/>
                </a:solidFill>
                <a:effectLst/>
                <a:latin typeface="+mn-lt"/>
                <a:ea typeface="+mn-ea"/>
                <a:cs typeface="+mn-cs"/>
              </a:rPr>
              <a:t>Q:  Does potential serial correlation arise with these types of regressions?</a:t>
            </a:r>
          </a:p>
          <a:p>
            <a:pPr marL="457200" lvl="1" indent="0">
              <a:buFontTx/>
              <a:buNone/>
            </a:pPr>
            <a:r>
              <a:rPr lang="en-US" sz="1200" b="0" i="0" kern="1200" dirty="0">
                <a:solidFill>
                  <a:schemeClr val="tx1"/>
                </a:solidFill>
                <a:effectLst/>
                <a:latin typeface="+mn-lt"/>
                <a:ea typeface="+mn-ea"/>
                <a:cs typeface="+mn-cs"/>
              </a:rPr>
              <a:t>A: I have to check!</a:t>
            </a:r>
          </a:p>
          <a:p>
            <a:pPr marL="171450" indent="-171450">
              <a:buFontTx/>
              <a:buChar char="-"/>
            </a:pPr>
            <a:r>
              <a:rPr lang="en-US" sz="1200" b="0" i="0" kern="1200" dirty="0">
                <a:solidFill>
                  <a:schemeClr val="tx1"/>
                </a:solidFill>
                <a:effectLst/>
                <a:latin typeface="+mn-lt"/>
                <a:ea typeface="+mn-ea"/>
                <a:cs typeface="+mn-cs"/>
              </a:rPr>
              <a:t>Q: Do ENSO events create a structural break in the time series that must be controlled for?</a:t>
            </a:r>
          </a:p>
          <a:p>
            <a:pPr marL="0" indent="0">
              <a:buFontTx/>
              <a:buNone/>
            </a:pPr>
            <a:r>
              <a:rPr lang="en-US" sz="1200" b="0" i="0" kern="1200" dirty="0">
                <a:solidFill>
                  <a:schemeClr val="tx1"/>
                </a:solidFill>
                <a:effectLst/>
                <a:latin typeface="+mn-lt"/>
                <a:ea typeface="+mn-ea"/>
                <a:cs typeface="+mn-cs"/>
              </a:rPr>
              <a:t>	A: Should be included in SDMs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Q: distance and cost can be viewed as endogenous. distance would be chosen at the same time as location. many view location as a descriptor but the choice of that descriptor can be viewed as endogenous or simultaneously chosen with </a:t>
            </a:r>
            <a:r>
              <a:rPr lang="en-US" sz="1200" b="0" i="0" kern="1200" dirty="0" err="1">
                <a:solidFill>
                  <a:schemeClr val="tx1"/>
                </a:solidFill>
                <a:effectLst/>
                <a:latin typeface="+mn-lt"/>
                <a:ea typeface="+mn-ea"/>
                <a:cs typeface="+mn-cs"/>
              </a:rPr>
              <a:t>locaton</a:t>
            </a:r>
            <a:r>
              <a:rPr lang="en-US" sz="1200" b="0" i="0" kern="1200" dirty="0">
                <a:solidFill>
                  <a:schemeClr val="tx1"/>
                </a:solidFill>
                <a:effectLst/>
                <a:latin typeface="+mn-lt"/>
                <a:ea typeface="+mn-ea"/>
                <a:cs typeface="+mn-cs"/>
              </a:rPr>
              <a:t>.</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A: In a discrete choice model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Stephen </a:t>
            </a:r>
            <a:r>
              <a:rPr lang="en-US" sz="1200" b="0" i="0" kern="1200" dirty="0" err="1">
                <a:solidFill>
                  <a:schemeClr val="tx1"/>
                </a:solidFill>
                <a:effectLst/>
                <a:latin typeface="+mn-lt"/>
                <a:ea typeface="+mn-ea"/>
                <a:cs typeface="+mn-cs"/>
              </a:rPr>
              <a:t>Stohs</a:t>
            </a:r>
            <a:r>
              <a:rPr lang="en-US" sz="1200" b="0" i="0" kern="1200" dirty="0">
                <a:solidFill>
                  <a:schemeClr val="tx1"/>
                </a:solidFill>
                <a:effectLst/>
                <a:latin typeface="+mn-lt"/>
                <a:ea typeface="+mn-ea"/>
                <a:cs typeface="+mn-cs"/>
              </a:rPr>
              <a:t>:</a:t>
            </a:r>
          </a:p>
          <a:p>
            <a:pPr marL="171450" indent="-171450">
              <a:buFontTx/>
              <a:buChar char="-"/>
            </a:pPr>
            <a:r>
              <a:rPr lang="en-US" sz="1200" b="0" i="0" kern="1200" dirty="0">
                <a:solidFill>
                  <a:schemeClr val="tx1"/>
                </a:solidFill>
                <a:effectLst/>
                <a:latin typeface="+mn-lt"/>
                <a:ea typeface="+mn-ea"/>
                <a:cs typeface="+mn-cs"/>
              </a:rPr>
              <a:t>Potential solution: Use SDM model predictions as an instrumental variable for predicting fishing location choice... (????)</a:t>
            </a:r>
          </a:p>
          <a:p>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21</a:t>
            </a:fld>
            <a:endParaRPr lang="en-US"/>
          </a:p>
        </p:txBody>
      </p:sp>
    </p:spTree>
    <p:extLst>
      <p:ext uri="{BB962C8B-B14F-4D97-AF65-F5344CB8AC3E}">
        <p14:creationId xmlns:p14="http://schemas.microsoft.com/office/powerpoint/2010/main" val="5430638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22</a:t>
            </a:fld>
            <a:endParaRPr lang="en-US"/>
          </a:p>
        </p:txBody>
      </p:sp>
    </p:spTree>
    <p:extLst>
      <p:ext uri="{BB962C8B-B14F-4D97-AF65-F5344CB8AC3E}">
        <p14:creationId xmlns:p14="http://schemas.microsoft.com/office/powerpoint/2010/main" val="1800163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4</a:t>
            </a:fld>
            <a:endParaRPr lang="en-US"/>
          </a:p>
        </p:txBody>
      </p:sp>
    </p:spTree>
    <p:extLst>
      <p:ext uri="{BB962C8B-B14F-4D97-AF65-F5344CB8AC3E}">
        <p14:creationId xmlns:p14="http://schemas.microsoft.com/office/powerpoint/2010/main" val="16350275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23</a:t>
            </a:fld>
            <a:endParaRPr lang="en-US"/>
          </a:p>
        </p:txBody>
      </p:sp>
    </p:spTree>
    <p:extLst>
      <p:ext uri="{BB962C8B-B14F-4D97-AF65-F5344CB8AC3E}">
        <p14:creationId xmlns:p14="http://schemas.microsoft.com/office/powerpoint/2010/main" val="33852945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SEINE is the main Gear used by this fleet.</a:t>
            </a:r>
          </a:p>
        </p:txBody>
      </p:sp>
      <p:sp>
        <p:nvSpPr>
          <p:cNvPr id="4" name="Slide Number Placeholder 3"/>
          <p:cNvSpPr>
            <a:spLocks noGrp="1"/>
          </p:cNvSpPr>
          <p:nvPr>
            <p:ph type="sldNum" sz="quarter" idx="5"/>
          </p:nvPr>
        </p:nvSpPr>
        <p:spPr/>
        <p:txBody>
          <a:bodyPr/>
          <a:lstStyle/>
          <a:p>
            <a:fld id="{B751F954-3776-48DE-B231-63E89C74A71E}" type="slidenum">
              <a:rPr lang="en-US" smtClean="0"/>
              <a:t>25</a:t>
            </a:fld>
            <a:endParaRPr lang="en-US"/>
          </a:p>
        </p:txBody>
      </p:sp>
    </p:spTree>
    <p:extLst>
      <p:ext uri="{BB962C8B-B14F-4D97-AF65-F5344CB8AC3E}">
        <p14:creationId xmlns:p14="http://schemas.microsoft.com/office/powerpoint/2010/main" val="18981921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14:m>
                  <m:oMath xmlns:m="http://schemas.openxmlformats.org/officeDocument/2006/math">
                    <m:sSub>
                      <m:sSubPr>
                        <m:ctrlPr>
                          <a:rPr lang="en-US" i="1" dirty="0" smtClean="0">
                            <a:latin typeface="Cambria Math" panose="02040503050406030204" pitchFamily="18" charset="0"/>
                          </a:rPr>
                        </m:ctrlPr>
                      </m:sSubPr>
                      <m:e>
                        <m:r>
                          <a:rPr lang="en-US" i="1" dirty="0">
                            <a:latin typeface="Cambria Math" panose="02040503050406030204" pitchFamily="18" charset="0"/>
                          </a:rPr>
                          <m:t>𝑞</m:t>
                        </m:r>
                      </m:e>
                      <m:sub>
                        <m:r>
                          <a:rPr lang="en-US" i="1" dirty="0">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𝑡</m:t>
                        </m:r>
                      </m:sub>
                    </m:sSub>
                  </m:oMath>
                </a14:m>
                <a:r>
                  <a:rPr lang="en-US" dirty="0">
                    <a:latin typeface="Microsoft JhengHei UI" panose="020B0604030504040204" pitchFamily="34" charset="-120"/>
                    <a:ea typeface="Microsoft JhengHei UI" panose="020B0604030504040204" pitchFamily="34" charset="-120"/>
                  </a:rPr>
                  <a:t> is the observed landings of the corresponding species landings, </a:t>
                </a:r>
                <a:endParaRPr lang="en-US" dirty="0"/>
              </a:p>
            </p:txBody>
          </p:sp>
        </mc:Choice>
        <mc:Fallback xmlns="">
          <p:sp>
            <p:nvSpPr>
              <p:cNvPr id="3" name="Notes Placeholder 2"/>
              <p:cNvSpPr>
                <a:spLocks noGrp="1"/>
              </p:cNvSpPr>
              <p:nvPr>
                <p:ph type="body" idx="1"/>
              </p:nvPr>
            </p:nvSpPr>
            <p:spPr/>
            <p:txBody>
              <a:bodyPr/>
              <a:lstStyle/>
              <a:p>
                <a:r>
                  <a:rPr lang="en-US" i="0" dirty="0">
                    <a:latin typeface="Cambria Math" panose="02040503050406030204" pitchFamily="18" charset="0"/>
                  </a:rPr>
                  <a:t>𝑞_(𝑖,𝑡)</a:t>
                </a:r>
                <a:r>
                  <a:rPr lang="en-US" dirty="0">
                    <a:latin typeface="Microsoft JhengHei UI" panose="020B0604030504040204" pitchFamily="34" charset="-120"/>
                    <a:ea typeface="Microsoft JhengHei UI" panose="020B0604030504040204" pitchFamily="34" charset="-120"/>
                  </a:rPr>
                  <a:t> is the observed landings of the corresponding species landings, </a:t>
                </a:r>
                <a:endParaRPr lang="en-US" dirty="0"/>
              </a:p>
            </p:txBody>
          </p:sp>
        </mc:Fallback>
      </mc:AlternateContent>
      <p:sp>
        <p:nvSpPr>
          <p:cNvPr id="4" name="Slide Number Placeholder 3"/>
          <p:cNvSpPr>
            <a:spLocks noGrp="1"/>
          </p:cNvSpPr>
          <p:nvPr>
            <p:ph type="sldNum" sz="quarter" idx="5"/>
          </p:nvPr>
        </p:nvSpPr>
        <p:spPr/>
        <p:txBody>
          <a:bodyPr/>
          <a:lstStyle/>
          <a:p>
            <a:fld id="{B751F954-3776-48DE-B231-63E89C74A71E}" type="slidenum">
              <a:rPr lang="en-US" smtClean="0"/>
              <a:t>26</a:t>
            </a:fld>
            <a:endParaRPr lang="en-US"/>
          </a:p>
        </p:txBody>
      </p:sp>
    </p:spTree>
    <p:extLst>
      <p:ext uri="{BB962C8B-B14F-4D97-AF65-F5344CB8AC3E}">
        <p14:creationId xmlns:p14="http://schemas.microsoft.com/office/powerpoint/2010/main" val="428937531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27</a:t>
            </a:fld>
            <a:endParaRPr lang="en-US"/>
          </a:p>
        </p:txBody>
      </p:sp>
    </p:spTree>
    <p:extLst>
      <p:ext uri="{BB962C8B-B14F-4D97-AF65-F5344CB8AC3E}">
        <p14:creationId xmlns:p14="http://schemas.microsoft.com/office/powerpoint/2010/main" val="1898832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28</a:t>
            </a:fld>
            <a:endParaRPr lang="en-US"/>
          </a:p>
        </p:txBody>
      </p:sp>
    </p:spTree>
    <p:extLst>
      <p:ext uri="{BB962C8B-B14F-4D97-AF65-F5344CB8AC3E}">
        <p14:creationId xmlns:p14="http://schemas.microsoft.com/office/powerpoint/2010/main" val="3236181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5</a:t>
            </a:fld>
            <a:endParaRPr lang="en-US"/>
          </a:p>
        </p:txBody>
      </p:sp>
    </p:spTree>
    <p:extLst>
      <p:ext uri="{BB962C8B-B14F-4D97-AF65-F5344CB8AC3E}">
        <p14:creationId xmlns:p14="http://schemas.microsoft.com/office/powerpoint/2010/main" val="718504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6</a:t>
            </a:fld>
            <a:endParaRPr lang="en-US"/>
          </a:p>
        </p:txBody>
      </p:sp>
    </p:spTree>
    <p:extLst>
      <p:ext uri="{BB962C8B-B14F-4D97-AF65-F5344CB8AC3E}">
        <p14:creationId xmlns:p14="http://schemas.microsoft.com/office/powerpoint/2010/main" val="4247870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Take your time in  describing these complex plots. </a:t>
            </a:r>
          </a:p>
          <a:p>
            <a:endParaRPr lang="en-US" dirty="0"/>
          </a:p>
          <a:p>
            <a:endParaRPr lang="en-US" dirty="0"/>
          </a:p>
          <a:p>
            <a:r>
              <a:rPr lang="en-US" i="1" dirty="0"/>
              <a:t>Change</a:t>
            </a:r>
            <a:r>
              <a:rPr lang="en-US" i="1" baseline="0" dirty="0"/>
              <a:t> from </a:t>
            </a:r>
            <a:r>
              <a:rPr lang="en-US" i="1" baseline="0" dirty="0" err="1"/>
              <a:t>acroynms</a:t>
            </a:r>
            <a:r>
              <a:rPr lang="en-US" i="1" baseline="0" dirty="0"/>
              <a:t> to words or names. </a:t>
            </a:r>
          </a:p>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7</a:t>
            </a:fld>
            <a:endParaRPr lang="en-US"/>
          </a:p>
        </p:txBody>
      </p:sp>
    </p:spTree>
    <p:extLst>
      <p:ext uri="{BB962C8B-B14F-4D97-AF65-F5344CB8AC3E}">
        <p14:creationId xmlns:p14="http://schemas.microsoft.com/office/powerpoint/2010/main" val="2917464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8</a:t>
            </a:fld>
            <a:endParaRPr lang="en-US"/>
          </a:p>
        </p:txBody>
      </p:sp>
    </p:spTree>
    <p:extLst>
      <p:ext uri="{BB962C8B-B14F-4D97-AF65-F5344CB8AC3E}">
        <p14:creationId xmlns:p14="http://schemas.microsoft.com/office/powerpoint/2010/main" val="31529580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9</a:t>
            </a:fld>
            <a:endParaRPr lang="en-US"/>
          </a:p>
        </p:txBody>
      </p:sp>
    </p:spTree>
    <p:extLst>
      <p:ext uri="{BB962C8B-B14F-4D97-AF65-F5344CB8AC3E}">
        <p14:creationId xmlns:p14="http://schemas.microsoft.com/office/powerpoint/2010/main" val="40349514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10</a:t>
            </a:fld>
            <a:endParaRPr lang="en-US"/>
          </a:p>
        </p:txBody>
      </p:sp>
    </p:spTree>
    <p:extLst>
      <p:ext uri="{BB962C8B-B14F-4D97-AF65-F5344CB8AC3E}">
        <p14:creationId xmlns:p14="http://schemas.microsoft.com/office/powerpoint/2010/main" val="9200769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11</a:t>
            </a:fld>
            <a:endParaRPr lang="en-US"/>
          </a:p>
        </p:txBody>
      </p:sp>
    </p:spTree>
    <p:extLst>
      <p:ext uri="{BB962C8B-B14F-4D97-AF65-F5344CB8AC3E}">
        <p14:creationId xmlns:p14="http://schemas.microsoft.com/office/powerpoint/2010/main" val="292429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C4C297-DBDA-4ACB-BFAB-FD3B44600C31}" type="datetime1">
              <a:rPr lang="en-US" smtClean="0"/>
              <a:t>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1858075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EF550D-7706-4090-9E8E-1FC4A8CD6CFB}" type="datetime1">
              <a:rPr lang="en-US" smtClean="0"/>
              <a:t>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2264639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980AC1-0312-4E97-869E-FA046780C18F}" type="datetime1">
              <a:rPr lang="en-US" smtClean="0"/>
              <a:t>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4169024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4801DD-E47D-4CC4-A7FA-9F20F6673B18}" type="datetime1">
              <a:rPr lang="en-US" smtClean="0"/>
              <a:t>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2805805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786561-BB39-4DEC-9180-E9BE082C798E}" type="datetime1">
              <a:rPr lang="en-US" smtClean="0"/>
              <a:t>1/6/2022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2520087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7702F0-0CE5-4CC0-827E-F25D6B559E3F}" type="datetime1">
              <a:rPr lang="en-US" smtClean="0"/>
              <a:t>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3706065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20955F-FC17-441B-8C04-BE49B7B30DEB}" type="datetime1">
              <a:rPr lang="en-US" smtClean="0"/>
              <a:t>1/6/2022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1653850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80F6ED-3FD7-4447-92BA-3C3B9311D2D3}" type="datetime1">
              <a:rPr lang="en-US" smtClean="0"/>
              <a:t>1/6/2022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3969969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18E5FC-3CF7-451E-8148-918CB4B7E173}" type="datetime1">
              <a:rPr lang="en-US" smtClean="0"/>
              <a:t>1/6/2022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666174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829BC82-10DA-47CF-BF87-5CF96CE3B2E3}" type="datetime1">
              <a:rPr lang="en-US" smtClean="0"/>
              <a:t>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3638924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92A2A56-14F4-40B0-9CE8-567949C44697}" type="datetime1">
              <a:rPr lang="en-US" smtClean="0"/>
              <a:t>1/6/2022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2390617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DA4EE0-29A1-49DB-9591-D1E2158C7D40}" type="datetime1">
              <a:rPr lang="en-US" smtClean="0"/>
              <a:t>1/6/2022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D4AA8C-2C0B-45F2-84FF-CF2E58E014B2}" type="slidenum">
              <a:rPr lang="en-US" smtClean="0"/>
              <a:t>‹#›</a:t>
            </a:fld>
            <a:endParaRPr lang="en-US"/>
          </a:p>
        </p:txBody>
      </p:sp>
    </p:spTree>
    <p:extLst>
      <p:ext uri="{BB962C8B-B14F-4D97-AF65-F5344CB8AC3E}">
        <p14:creationId xmlns:p14="http://schemas.microsoft.com/office/powerpoint/2010/main" val="25453901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mailto:felipe.quezada@noaa.gov" TargetMode="External"/><Relationship Id="rId2" Type="http://schemas.openxmlformats.org/officeDocument/2006/relationships/hyperlink" Target="felipequezada.com"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e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10.1073/pnas.1212278110"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www.frontiersin.org/articles/10.3389/fmars.2021.685241/full" TargetMode="External"/><Relationship Id="rId7" Type="http://schemas.openxmlformats.org/officeDocument/2006/relationships/hyperlink" Target="https://doi.org/10.1111/fog.12529"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hyperlink" Target="https://doi.org/10.3389/fmars.2021.612874"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doi.org/10.1111/fog.12529"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doi.org/10.1111/fog.12529"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file:///C:\Users\fequezad\Documents\MATLAB" TargetMode="External"/><Relationship Id="rId1" Type="http://schemas.openxmlformats.org/officeDocument/2006/relationships/slideLayout" Target="../slideLayouts/slideLayout2.xml"/><Relationship Id="rId4" Type="http://schemas.openxmlformats.org/officeDocument/2006/relationships/hyperlink" Target="https://cpo.noaa.gov/Meet-the-Divisions/Climate-and-Societal-Interactions/The-Adaptation-Sciences-Program/Climate-and-Fisheries-Adaptation-CAFA"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hyperlink" Target="https://doi.org/10.1093/icesjms/fsx093"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onlinelibrary.wiley.com/doi/full/10.1111/ecog.05504" TargetMode="External"/><Relationship Id="rId5" Type="http://schemas.openxmlformats.org/officeDocument/2006/relationships/hyperlink" Target="https://www.frontiersin.org/articles/10.3389/fmars.2020.00589/full" TargetMode="External"/><Relationship Id="rId4" Type="http://schemas.openxmlformats.org/officeDocument/2006/relationships/hyperlink" Target="https://calcofi.org/publications/calcofireports/v60/Vol60-Muhling.pdf"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3C6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B77D2-C19A-410A-8137-D34D2546F304}"/>
              </a:ext>
            </a:extLst>
          </p:cNvPr>
          <p:cNvSpPr>
            <a:spLocks noGrp="1"/>
          </p:cNvSpPr>
          <p:nvPr>
            <p:ph type="ctrTitle"/>
          </p:nvPr>
        </p:nvSpPr>
        <p:spPr>
          <a:xfrm>
            <a:off x="555935" y="1418605"/>
            <a:ext cx="8104243" cy="1451420"/>
          </a:xfrm>
        </p:spPr>
        <p:txBody>
          <a:bodyPr>
            <a:normAutofit fontScale="90000"/>
          </a:bodyPr>
          <a:lstStyle/>
          <a:p>
            <a:pPr algn="l"/>
            <a:r>
              <a:rPr lang="en-US" sz="3600"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Portfolio Substitution between Coastal Pelagic Species under Shifting Target Species Distributions and Policy Constraints</a:t>
            </a:r>
          </a:p>
        </p:txBody>
      </p:sp>
      <p:pic>
        <p:nvPicPr>
          <p:cNvPr id="1026" name="Picture 2" descr="https://communications.ucsc.edu/wp-content/uploads/2021/04/2021-Logo-Do-2.jpg">
            <a:extLst>
              <a:ext uri="{FF2B5EF4-FFF2-40B4-BE49-F238E27FC236}">
                <a16:creationId xmlns:a16="http://schemas.microsoft.com/office/drawing/2014/main" id="{3AA06CBB-4867-46FA-B33F-3F8F976D86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4153" y="3188238"/>
            <a:ext cx="2486025" cy="852351"/>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67B4593C-666A-4A21-9A4D-CE41B22F5DEC}"/>
              </a:ext>
            </a:extLst>
          </p:cNvPr>
          <p:cNvCxnSpPr>
            <a:cxnSpLocks/>
          </p:cNvCxnSpPr>
          <p:nvPr/>
        </p:nvCxnSpPr>
        <p:spPr>
          <a:xfrm flipV="1">
            <a:off x="652102" y="3176178"/>
            <a:ext cx="7764647" cy="24120"/>
          </a:xfrm>
          <a:prstGeom prst="line">
            <a:avLst/>
          </a:prstGeom>
          <a:ln w="50800">
            <a:solidFill>
              <a:srgbClr val="FDC700"/>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568D5512-4780-4425-A36B-10689C9F4720}"/>
              </a:ext>
            </a:extLst>
          </p:cNvPr>
          <p:cNvSpPr/>
          <p:nvPr/>
        </p:nvSpPr>
        <p:spPr>
          <a:xfrm>
            <a:off x="555934" y="3506451"/>
            <a:ext cx="7963597" cy="2554545"/>
          </a:xfrm>
          <a:prstGeom prst="rect">
            <a:avLst/>
          </a:prstGeom>
        </p:spPr>
        <p:txBody>
          <a:bodyPr wrap="square">
            <a:spAutoFit/>
          </a:bodyPr>
          <a:lstStyle/>
          <a:p>
            <a:r>
              <a:rPr lang="en-US" sz="2000" b="1" dirty="0">
                <a:solidFill>
                  <a:srgbClr val="FFFFFF"/>
                </a:solidFill>
                <a:ea typeface="Microsoft JhengHei UI" panose="020B0604030504040204" pitchFamily="34" charset="-120"/>
              </a:rPr>
              <a:t>Felipe J. Quezada</a:t>
            </a:r>
          </a:p>
          <a:p>
            <a:r>
              <a:rPr lang="en-US" sz="2000" dirty="0">
                <a:solidFill>
                  <a:srgbClr val="FFFFFF"/>
                </a:solidFill>
                <a:ea typeface="Microsoft JhengHei UI" panose="020B0604030504040204" pitchFamily="34" charset="-120"/>
              </a:rPr>
              <a:t>UC Santa Cruz</a:t>
            </a:r>
          </a:p>
          <a:p>
            <a:r>
              <a:rPr lang="en-US" sz="2000" dirty="0">
                <a:solidFill>
                  <a:srgbClr val="FFFFFF"/>
                </a:solidFill>
                <a:ea typeface="Microsoft JhengHei UI" panose="020B0604030504040204" pitchFamily="34" charset="-120"/>
              </a:rPr>
              <a:t>NOAA Southwest Fisheries Science Center</a:t>
            </a:r>
          </a:p>
          <a:p>
            <a:endParaRPr lang="en-US" sz="2000" dirty="0">
              <a:solidFill>
                <a:srgbClr val="FFFFFF"/>
              </a:solidFill>
              <a:ea typeface="Microsoft JhengHei UI" panose="020B0604030504040204" pitchFamily="34" charset="-120"/>
            </a:endParaRPr>
          </a:p>
          <a:p>
            <a:endParaRPr lang="en-US" sz="1600" i="1" dirty="0">
              <a:solidFill>
                <a:srgbClr val="FFFFFF"/>
              </a:solidFill>
              <a:ea typeface="Microsoft JhengHei UI" panose="020B0604030504040204" pitchFamily="34" charset="-120"/>
            </a:endParaRPr>
          </a:p>
          <a:p>
            <a:endParaRPr lang="en-US" sz="1600" i="1" dirty="0">
              <a:solidFill>
                <a:srgbClr val="FFFFFF"/>
              </a:solidFill>
              <a:ea typeface="Microsoft JhengHei UI" panose="020B0604030504040204" pitchFamily="34" charset="-120"/>
            </a:endParaRPr>
          </a:p>
          <a:p>
            <a:r>
              <a:rPr lang="en-US" sz="1600" i="1" dirty="0">
                <a:solidFill>
                  <a:srgbClr val="FFFFFF"/>
                </a:solidFill>
                <a:ea typeface="Microsoft JhengHei UI" panose="020B0604030504040204" pitchFamily="34" charset="-120"/>
              </a:rPr>
              <a:t>Co-authors: Desiree </a:t>
            </a:r>
            <a:r>
              <a:rPr lang="en-US" sz="1600" i="1" dirty="0" err="1">
                <a:solidFill>
                  <a:srgbClr val="FFFFFF"/>
                </a:solidFill>
                <a:ea typeface="Microsoft JhengHei UI" panose="020B0604030504040204" pitchFamily="34" charset="-120"/>
              </a:rPr>
              <a:t>Tommasi</a:t>
            </a:r>
            <a:r>
              <a:rPr lang="en-US" sz="1600" i="1" dirty="0">
                <a:solidFill>
                  <a:srgbClr val="FFFFFF"/>
                </a:solidFill>
                <a:ea typeface="Microsoft JhengHei UI" panose="020B0604030504040204" pitchFamily="34" charset="-120"/>
              </a:rPr>
              <a:t> (UCSC &amp; NOAA SWFSC), Stephen </a:t>
            </a:r>
            <a:r>
              <a:rPr lang="en-US" sz="1600" i="1" dirty="0" err="1">
                <a:solidFill>
                  <a:srgbClr val="FFFFFF"/>
                </a:solidFill>
                <a:ea typeface="Microsoft JhengHei UI" panose="020B0604030504040204" pitchFamily="34" charset="-120"/>
              </a:rPr>
              <a:t>Stohs</a:t>
            </a:r>
            <a:r>
              <a:rPr lang="en-US" sz="1600" i="1" dirty="0">
                <a:solidFill>
                  <a:srgbClr val="FFFFFF"/>
                </a:solidFill>
                <a:ea typeface="Microsoft JhengHei UI" panose="020B0604030504040204" pitchFamily="34" charset="-120"/>
              </a:rPr>
              <a:t> (NOAA SWFSC), Isaac Kaplan (NOAA NWFSC), Jonathan Sweeney (NOAA PIFSC), Barbara </a:t>
            </a:r>
            <a:r>
              <a:rPr lang="en-US" sz="1600" i="1" dirty="0" err="1">
                <a:solidFill>
                  <a:srgbClr val="FFFFFF"/>
                </a:solidFill>
                <a:ea typeface="Microsoft JhengHei UI" panose="020B0604030504040204" pitchFamily="34" charset="-120"/>
              </a:rPr>
              <a:t>Muhling</a:t>
            </a:r>
            <a:r>
              <a:rPr lang="en-US" sz="1600" i="1" dirty="0">
                <a:solidFill>
                  <a:srgbClr val="FFFFFF"/>
                </a:solidFill>
                <a:ea typeface="Microsoft JhengHei UI" panose="020B0604030504040204" pitchFamily="34" charset="-120"/>
              </a:rPr>
              <a:t> (UCSC &amp; NOAA SWFSC), Tim Frawley (UCSC &amp; NOAA SWFSC)</a:t>
            </a:r>
          </a:p>
        </p:txBody>
      </p:sp>
      <p:sp>
        <p:nvSpPr>
          <p:cNvPr id="7" name="Rectangle 6">
            <a:extLst>
              <a:ext uri="{FF2B5EF4-FFF2-40B4-BE49-F238E27FC236}">
                <a16:creationId xmlns:a16="http://schemas.microsoft.com/office/drawing/2014/main" id="{6797C72A-24B5-4BB4-9850-F7F1655915C1}"/>
              </a:ext>
            </a:extLst>
          </p:cNvPr>
          <p:cNvSpPr/>
          <p:nvPr/>
        </p:nvSpPr>
        <p:spPr>
          <a:xfrm>
            <a:off x="555934" y="4599057"/>
            <a:ext cx="1957587" cy="369332"/>
          </a:xfrm>
          <a:prstGeom prst="rect">
            <a:avLst/>
          </a:prstGeom>
        </p:spPr>
        <p:txBody>
          <a:bodyPr wrap="none">
            <a:spAutoFit/>
          </a:bodyPr>
          <a:lstStyle/>
          <a:p>
            <a:r>
              <a:rPr lang="en-US" dirty="0">
                <a:solidFill>
                  <a:srgbClr val="FFFFFF"/>
                </a:solidFill>
                <a:ea typeface="Microsoft JhengHei UI" panose="020B0604030504040204" pitchFamily="34" charset="-120"/>
              </a:rPr>
              <a:t>January 6</a:t>
            </a:r>
            <a:r>
              <a:rPr lang="en-US" baseline="30000" dirty="0">
                <a:solidFill>
                  <a:srgbClr val="FFFFFF"/>
                </a:solidFill>
                <a:ea typeface="Microsoft JhengHei UI" panose="020B0604030504040204" pitchFamily="34" charset="-120"/>
              </a:rPr>
              <a:t>th</a:t>
            </a:r>
            <a:r>
              <a:rPr lang="en-US" dirty="0">
                <a:solidFill>
                  <a:srgbClr val="FFFFFF"/>
                </a:solidFill>
                <a:ea typeface="Microsoft JhengHei UI" panose="020B0604030504040204" pitchFamily="34" charset="-120"/>
              </a:rPr>
              <a:t>, 2022</a:t>
            </a:r>
            <a:endParaRPr lang="en-US" dirty="0">
              <a:ea typeface="Microsoft JhengHei UI" panose="020B0604030504040204" pitchFamily="34" charset="-120"/>
            </a:endParaRPr>
          </a:p>
        </p:txBody>
      </p:sp>
      <p:pic>
        <p:nvPicPr>
          <p:cNvPr id="11" name="Picture 2" descr="https://cpo.noaa.gov/portals/0/Images/COCA/CAFA.png">
            <a:extLst>
              <a:ext uri="{FF2B5EF4-FFF2-40B4-BE49-F238E27FC236}">
                <a16:creationId xmlns:a16="http://schemas.microsoft.com/office/drawing/2014/main" id="{5AA85E32-1D0C-4254-B07D-4090700404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0905" y="3932626"/>
            <a:ext cx="2573524" cy="852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2817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0"/>
            <a:ext cx="9144000" cy="923278"/>
          </a:xfrm>
          <a:solidFill>
            <a:srgbClr val="003C6C"/>
          </a:solidFill>
        </p:spPr>
        <p:txBody>
          <a:bodyPr/>
          <a:lstStyle/>
          <a:p>
            <a:r>
              <a:rPr lang="en-US" dirty="0">
                <a:solidFill>
                  <a:schemeClr val="bg1"/>
                </a:solidFill>
                <a:latin typeface="+mn-lt"/>
              </a:rPr>
              <a:t> Some model considerations</a:t>
            </a:r>
          </a:p>
        </p:txBody>
      </p:sp>
      <p:sp>
        <p:nvSpPr>
          <p:cNvPr id="3" name="Content Placeholder 2">
            <a:extLst>
              <a:ext uri="{FF2B5EF4-FFF2-40B4-BE49-F238E27FC236}">
                <a16:creationId xmlns:a16="http://schemas.microsoft.com/office/drawing/2014/main" id="{F5F89EB4-FE7A-4332-8A77-6D74A195BC07}"/>
              </a:ext>
            </a:extLst>
          </p:cNvPr>
          <p:cNvSpPr>
            <a:spLocks noGrp="1"/>
          </p:cNvSpPr>
          <p:nvPr>
            <p:ph idx="1"/>
          </p:nvPr>
        </p:nvSpPr>
        <p:spPr>
          <a:xfrm>
            <a:off x="406709" y="1240971"/>
            <a:ext cx="8515222" cy="5480505"/>
          </a:xfrm>
        </p:spPr>
        <p:txBody>
          <a:bodyPr>
            <a:normAutofit fontScale="92500"/>
          </a:bodyPr>
          <a:lstStyle/>
          <a:p>
            <a:pPr marL="514350" indent="-514350">
              <a:lnSpc>
                <a:spcPct val="110000"/>
              </a:lnSpc>
              <a:buFont typeface="+mj-lt"/>
              <a:buAutoNum type="arabicPeriod"/>
            </a:pPr>
            <a:r>
              <a:rPr lang="en-US" sz="2900" dirty="0">
                <a:solidFill>
                  <a:schemeClr val="bg2"/>
                </a:solidFill>
              </a:rPr>
              <a:t>How to choose vessels to include in estimations? </a:t>
            </a:r>
          </a:p>
          <a:p>
            <a:pPr marL="971550" lvl="1" indent="-514350">
              <a:lnSpc>
                <a:spcPct val="110000"/>
              </a:lnSpc>
              <a:buFont typeface="+mj-lt"/>
              <a:buAutoNum type="alphaLcParenR"/>
            </a:pPr>
            <a:r>
              <a:rPr lang="en-US" sz="2500" dirty="0">
                <a:solidFill>
                  <a:schemeClr val="bg2"/>
                </a:solidFill>
              </a:rPr>
              <a:t>They should show substitution between species?</a:t>
            </a:r>
          </a:p>
          <a:p>
            <a:pPr marL="1428750" lvl="2" indent="-514350">
              <a:lnSpc>
                <a:spcPct val="110000"/>
              </a:lnSpc>
              <a:buFont typeface="+mj-lt"/>
              <a:buAutoNum type="alphaLcParenR"/>
            </a:pPr>
            <a:r>
              <a:rPr lang="en-US" sz="2100" dirty="0">
                <a:solidFill>
                  <a:schemeClr val="bg2"/>
                </a:solidFill>
              </a:rPr>
              <a:t>Cluster analysis (Tim Frawley working also on this…)</a:t>
            </a:r>
          </a:p>
          <a:p>
            <a:pPr marL="971550" lvl="1" indent="-514350">
              <a:lnSpc>
                <a:spcPct val="110000"/>
              </a:lnSpc>
              <a:buFont typeface="+mj-lt"/>
              <a:buAutoNum type="alphaLcParenR"/>
            </a:pPr>
            <a:r>
              <a:rPr lang="en-US" sz="2500" dirty="0"/>
              <a:t>Cutoff point (i.e. revenue)?</a:t>
            </a:r>
          </a:p>
          <a:p>
            <a:pPr marL="971550" lvl="1" indent="-514350">
              <a:lnSpc>
                <a:spcPct val="110000"/>
              </a:lnSpc>
              <a:buFont typeface="+mj-lt"/>
              <a:buAutoNum type="alphaLcParenR"/>
            </a:pPr>
            <a:r>
              <a:rPr lang="en-US" sz="2500" dirty="0"/>
              <a:t>They should have LE permits?</a:t>
            </a:r>
          </a:p>
          <a:p>
            <a:pPr marL="514350" indent="-514350">
              <a:lnSpc>
                <a:spcPct val="110000"/>
              </a:lnSpc>
              <a:buFont typeface="+mj-lt"/>
              <a:buAutoNum type="arabicPeriod"/>
            </a:pPr>
            <a:r>
              <a:rPr lang="en-US" sz="2900" dirty="0"/>
              <a:t>Relative v/s own prices? (same for SDM?)</a:t>
            </a:r>
          </a:p>
          <a:p>
            <a:pPr marL="971550" lvl="1" indent="-514350">
              <a:lnSpc>
                <a:spcPct val="110000"/>
              </a:lnSpc>
              <a:buFont typeface="+mj-lt"/>
              <a:buAutoNum type="alphaLcParenR"/>
            </a:pPr>
            <a:r>
              <a:rPr lang="en-US" sz="2500" dirty="0"/>
              <a:t>Based on econ theory?</a:t>
            </a:r>
          </a:p>
          <a:p>
            <a:pPr marL="514350" indent="-514350">
              <a:lnSpc>
                <a:spcPct val="110000"/>
              </a:lnSpc>
              <a:buFont typeface="+mj-lt"/>
              <a:buAutoNum type="arabicPeriod"/>
            </a:pPr>
            <a:r>
              <a:rPr lang="en-US" sz="2900" dirty="0"/>
              <a:t>Squid SDM</a:t>
            </a:r>
          </a:p>
          <a:p>
            <a:pPr marL="971550" lvl="1" indent="-514350">
              <a:lnSpc>
                <a:spcPct val="110000"/>
              </a:lnSpc>
              <a:buFont typeface="+mj-lt"/>
              <a:buAutoNum type="alphaLcParenR"/>
            </a:pPr>
            <a:r>
              <a:rPr lang="en-US" sz="2500" dirty="0"/>
              <a:t>With spawning biomass or without??</a:t>
            </a:r>
          </a:p>
          <a:p>
            <a:pPr marL="514350" indent="-514350">
              <a:lnSpc>
                <a:spcPct val="110000"/>
              </a:lnSpc>
              <a:buFont typeface="+mj-lt"/>
              <a:buAutoNum type="arabicPeriod"/>
            </a:pPr>
            <a:r>
              <a:rPr lang="en-US" sz="2900" dirty="0"/>
              <a:t>Frequency of the data? </a:t>
            </a:r>
          </a:p>
          <a:p>
            <a:pPr marL="971550" lvl="1" indent="-514350">
              <a:lnSpc>
                <a:spcPct val="110000"/>
              </a:lnSpc>
              <a:buFont typeface="+mj-lt"/>
              <a:buAutoNum type="alphaLcParenR"/>
            </a:pPr>
            <a:r>
              <a:rPr lang="en-US" sz="2500" dirty="0"/>
              <a:t>Annual v/s quarterly (monthly do not run…)</a:t>
            </a:r>
          </a:p>
          <a:p>
            <a:pPr marL="514350" indent="-514350">
              <a:lnSpc>
                <a:spcPct val="110000"/>
              </a:lnSpc>
              <a:buFont typeface="+mj-lt"/>
              <a:buAutoNum type="arabicPeriod"/>
            </a:pPr>
            <a:endParaRPr lang="en-US" sz="2900" dirty="0"/>
          </a:p>
          <a:p>
            <a:pPr marL="514350" indent="-514350">
              <a:lnSpc>
                <a:spcPct val="110000"/>
              </a:lnSpc>
              <a:buFont typeface="+mj-lt"/>
              <a:buAutoNum type="arabicPeriod"/>
            </a:pPr>
            <a:endParaRPr lang="en-US" dirty="0"/>
          </a:p>
          <a:p>
            <a:pPr marL="514350" indent="-514350">
              <a:lnSpc>
                <a:spcPct val="110000"/>
              </a:lnSpc>
              <a:buFont typeface="+mj-lt"/>
              <a:buAutoNum type="arabicPeriod"/>
            </a:pPr>
            <a:endParaRPr lang="en-US" dirty="0"/>
          </a:p>
        </p:txBody>
      </p:sp>
      <p:sp>
        <p:nvSpPr>
          <p:cNvPr id="6" name="Slide Number Placeholder 5">
            <a:extLst>
              <a:ext uri="{FF2B5EF4-FFF2-40B4-BE49-F238E27FC236}">
                <a16:creationId xmlns:a16="http://schemas.microsoft.com/office/drawing/2014/main" id="{0FE4A19C-1A3A-4029-B746-713A9BE72B65}"/>
              </a:ext>
            </a:extLst>
          </p:cNvPr>
          <p:cNvSpPr>
            <a:spLocks noGrp="1"/>
          </p:cNvSpPr>
          <p:nvPr>
            <p:ph type="sldNum" sz="quarter" idx="12"/>
          </p:nvPr>
        </p:nvSpPr>
        <p:spPr/>
        <p:txBody>
          <a:bodyPr/>
          <a:lstStyle/>
          <a:p>
            <a:fld id="{6FD4AA8C-2C0B-45F2-84FF-CF2E58E014B2}" type="slidenum">
              <a:rPr lang="en-US" smtClean="0"/>
              <a:t>10</a:t>
            </a:fld>
            <a:endParaRPr lang="en-US"/>
          </a:p>
        </p:txBody>
      </p:sp>
    </p:spTree>
    <p:extLst>
      <p:ext uri="{BB962C8B-B14F-4D97-AF65-F5344CB8AC3E}">
        <p14:creationId xmlns:p14="http://schemas.microsoft.com/office/powerpoint/2010/main" val="1494771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36524"/>
            <a:ext cx="9144000" cy="923278"/>
          </a:xfrm>
          <a:solidFill>
            <a:srgbClr val="003C6C"/>
          </a:solidFill>
        </p:spPr>
        <p:txBody>
          <a:bodyPr/>
          <a:lstStyle/>
          <a:p>
            <a:r>
              <a:rPr lang="en-US" dirty="0">
                <a:solidFill>
                  <a:schemeClr val="bg1"/>
                </a:solidFill>
                <a:latin typeface="+mn-lt"/>
              </a:rPr>
              <a:t>  Conclusions </a:t>
            </a:r>
          </a:p>
        </p:txBody>
      </p:sp>
      <p:sp>
        <p:nvSpPr>
          <p:cNvPr id="3" name="Content Placeholder 2">
            <a:extLst>
              <a:ext uri="{FF2B5EF4-FFF2-40B4-BE49-F238E27FC236}">
                <a16:creationId xmlns:a16="http://schemas.microsoft.com/office/drawing/2014/main" id="{F5F89EB4-FE7A-4332-8A77-6D74A195BC07}"/>
              </a:ext>
            </a:extLst>
          </p:cNvPr>
          <p:cNvSpPr>
            <a:spLocks noGrp="1"/>
          </p:cNvSpPr>
          <p:nvPr>
            <p:ph idx="1"/>
          </p:nvPr>
        </p:nvSpPr>
        <p:spPr>
          <a:xfrm>
            <a:off x="406709" y="1240971"/>
            <a:ext cx="8515222" cy="5480505"/>
          </a:xfrm>
        </p:spPr>
        <p:txBody>
          <a:bodyPr>
            <a:normAutofit/>
          </a:bodyPr>
          <a:lstStyle/>
          <a:p>
            <a:pPr marL="0" indent="0">
              <a:lnSpc>
                <a:spcPct val="110000"/>
              </a:lnSpc>
              <a:buNone/>
            </a:pPr>
            <a:r>
              <a:rPr lang="en-US" sz="2900" b="1" dirty="0"/>
              <a:t>Preliminary conclusions:</a:t>
            </a:r>
          </a:p>
          <a:p>
            <a:pPr marL="514350" indent="-514350">
              <a:lnSpc>
                <a:spcPct val="110000"/>
              </a:lnSpc>
              <a:buFont typeface="+mj-lt"/>
              <a:buAutoNum type="arabicPeriod"/>
            </a:pPr>
            <a:r>
              <a:rPr lang="en-US" sz="2900" dirty="0"/>
              <a:t>Slightly positive effect of presence on landings.</a:t>
            </a:r>
          </a:p>
          <a:p>
            <a:pPr marL="514350" indent="-514350">
              <a:lnSpc>
                <a:spcPct val="110000"/>
              </a:lnSpc>
              <a:buFont typeface="+mj-lt"/>
              <a:buAutoNum type="arabicPeriod"/>
            </a:pPr>
            <a:r>
              <a:rPr lang="en-US" sz="2900" dirty="0"/>
              <a:t>Substitution between market squid and Pacific sardine through species abundance.</a:t>
            </a:r>
          </a:p>
          <a:p>
            <a:pPr marL="514350" indent="-514350">
              <a:lnSpc>
                <a:spcPct val="110000"/>
              </a:lnSpc>
              <a:buFont typeface="+mj-lt"/>
              <a:buAutoNum type="arabicPeriod"/>
            </a:pPr>
            <a:r>
              <a:rPr lang="en-US" sz="2900" dirty="0"/>
              <a:t>Sardine closure reduce squid landings. </a:t>
            </a:r>
          </a:p>
          <a:p>
            <a:pPr marL="514350" indent="-514350">
              <a:lnSpc>
                <a:spcPct val="110000"/>
              </a:lnSpc>
              <a:buFont typeface="+mj-lt"/>
              <a:buAutoNum type="arabicPeriod"/>
            </a:pPr>
            <a:endParaRPr lang="en-US" sz="2900" dirty="0"/>
          </a:p>
          <a:p>
            <a:pPr marL="0" indent="0">
              <a:lnSpc>
                <a:spcPct val="110000"/>
              </a:lnSpc>
              <a:buNone/>
            </a:pPr>
            <a:endParaRPr lang="en-US" dirty="0"/>
          </a:p>
          <a:p>
            <a:pPr marL="514350" indent="-514350">
              <a:lnSpc>
                <a:spcPct val="110000"/>
              </a:lnSpc>
              <a:buFont typeface="+mj-lt"/>
              <a:buAutoNum type="arabicPeriod"/>
            </a:pPr>
            <a:endParaRPr lang="en-US" dirty="0"/>
          </a:p>
        </p:txBody>
      </p:sp>
      <p:sp>
        <p:nvSpPr>
          <p:cNvPr id="6" name="Slide Number Placeholder 5">
            <a:extLst>
              <a:ext uri="{FF2B5EF4-FFF2-40B4-BE49-F238E27FC236}">
                <a16:creationId xmlns:a16="http://schemas.microsoft.com/office/drawing/2014/main" id="{0FE4A19C-1A3A-4029-B746-713A9BE72B65}"/>
              </a:ext>
            </a:extLst>
          </p:cNvPr>
          <p:cNvSpPr>
            <a:spLocks noGrp="1"/>
          </p:cNvSpPr>
          <p:nvPr>
            <p:ph type="sldNum" sz="quarter" idx="12"/>
          </p:nvPr>
        </p:nvSpPr>
        <p:spPr/>
        <p:txBody>
          <a:bodyPr/>
          <a:lstStyle/>
          <a:p>
            <a:fld id="{6FD4AA8C-2C0B-45F2-84FF-CF2E58E014B2}" type="slidenum">
              <a:rPr lang="en-US" smtClean="0"/>
              <a:t>11</a:t>
            </a:fld>
            <a:endParaRPr lang="en-US"/>
          </a:p>
        </p:txBody>
      </p:sp>
    </p:spTree>
    <p:extLst>
      <p:ext uri="{BB962C8B-B14F-4D97-AF65-F5344CB8AC3E}">
        <p14:creationId xmlns:p14="http://schemas.microsoft.com/office/powerpoint/2010/main" val="388225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3C6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B77D2-C19A-410A-8137-D34D2546F304}"/>
              </a:ext>
            </a:extLst>
          </p:cNvPr>
          <p:cNvSpPr>
            <a:spLocks noGrp="1"/>
          </p:cNvSpPr>
          <p:nvPr>
            <p:ph type="ctrTitle"/>
          </p:nvPr>
        </p:nvSpPr>
        <p:spPr>
          <a:xfrm>
            <a:off x="462611" y="1122323"/>
            <a:ext cx="8030346" cy="852351"/>
          </a:xfrm>
        </p:spPr>
        <p:txBody>
          <a:bodyPr>
            <a:normAutofit/>
          </a:bodyPr>
          <a:lstStyle/>
          <a:p>
            <a:r>
              <a:rPr lang="en-US" sz="3600"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Thanks for your attention!</a:t>
            </a:r>
          </a:p>
        </p:txBody>
      </p:sp>
      <p:sp>
        <p:nvSpPr>
          <p:cNvPr id="3" name="Subtitle 2">
            <a:extLst>
              <a:ext uri="{FF2B5EF4-FFF2-40B4-BE49-F238E27FC236}">
                <a16:creationId xmlns:a16="http://schemas.microsoft.com/office/drawing/2014/main" id="{55D00C7A-D1C2-4751-ACDD-59B01C304ED0}"/>
              </a:ext>
            </a:extLst>
          </p:cNvPr>
          <p:cNvSpPr>
            <a:spLocks noGrp="1"/>
          </p:cNvSpPr>
          <p:nvPr>
            <p:ph type="subTitle" idx="1"/>
          </p:nvPr>
        </p:nvSpPr>
        <p:spPr>
          <a:xfrm>
            <a:off x="1061853" y="4062720"/>
            <a:ext cx="6831862" cy="1962029"/>
          </a:xfrm>
        </p:spPr>
        <p:txBody>
          <a:bodyPr>
            <a:normAutofit fontScale="92500" lnSpcReduction="20000"/>
          </a:bodyPr>
          <a:lstStyle/>
          <a:p>
            <a:endParaRPr lang="en-US" sz="1200" dirty="0">
              <a:solidFill>
                <a:schemeClr val="bg1"/>
              </a:solidFill>
              <a:ea typeface="Microsoft JhengHei UI" panose="020B0604030504040204" pitchFamily="34" charset="-120"/>
            </a:endParaRPr>
          </a:p>
          <a:p>
            <a:r>
              <a:rPr lang="en-US" sz="1900" b="1" dirty="0">
                <a:solidFill>
                  <a:schemeClr val="bg1"/>
                </a:solidFill>
                <a:ea typeface="Lato Semibold" panose="020F0502020204030203" pitchFamily="34" charset="0"/>
                <a:cs typeface="Lato Semibold" panose="020F0502020204030203" pitchFamily="34" charset="0"/>
              </a:rPr>
              <a:t>Felipe J. Quezada</a:t>
            </a:r>
          </a:p>
          <a:p>
            <a:r>
              <a:rPr lang="en-US" sz="1300" dirty="0">
                <a:solidFill>
                  <a:schemeClr val="bg1"/>
                </a:solidFill>
                <a:ea typeface="Microsoft JhengHei UI" panose="020B0604030504040204" pitchFamily="34" charset="-120"/>
              </a:rPr>
              <a:t> Postdoctoral Scholar</a:t>
            </a:r>
          </a:p>
          <a:p>
            <a:r>
              <a:rPr lang="en-US" sz="1300" dirty="0">
                <a:solidFill>
                  <a:schemeClr val="bg1"/>
                </a:solidFill>
                <a:ea typeface="Microsoft JhengHei UI" panose="020B0604030504040204" pitchFamily="34" charset="-120"/>
              </a:rPr>
              <a:t> UC Santa Cruz &amp; NOAA-SWFSC</a:t>
            </a:r>
          </a:p>
          <a:p>
            <a:endParaRPr lang="en-US" sz="1200" dirty="0">
              <a:solidFill>
                <a:schemeClr val="bg1"/>
              </a:solidFill>
              <a:ea typeface="Microsoft JhengHei UI" panose="020B0604030504040204" pitchFamily="34" charset="-120"/>
            </a:endParaRPr>
          </a:p>
          <a:p>
            <a:r>
              <a:rPr lang="en-US" sz="1900" dirty="0">
                <a:solidFill>
                  <a:srgbClr val="FF3399"/>
                </a:solidFill>
                <a:ea typeface="Microsoft JhengHei UI" panose="020B0604030504040204" pitchFamily="34" charset="-120"/>
                <a:hlinkClick r:id="rId2">
                  <a:extLst>
                    <a:ext uri="{A12FA001-AC4F-418D-AE19-62706E023703}">
                      <ahyp:hlinkClr xmlns:ahyp="http://schemas.microsoft.com/office/drawing/2018/hyperlinkcolor" val="tx"/>
                    </a:ext>
                  </a:extLst>
                </a:hlinkClick>
              </a:rPr>
              <a:t>felipequezada.com</a:t>
            </a:r>
            <a:endParaRPr lang="en-US" sz="1900" dirty="0">
              <a:solidFill>
                <a:srgbClr val="FF3399"/>
              </a:solidFill>
              <a:ea typeface="Microsoft JhengHei UI" panose="020B0604030504040204" pitchFamily="34" charset="-120"/>
            </a:endParaRPr>
          </a:p>
          <a:p>
            <a:r>
              <a:rPr lang="en-US" sz="1900" dirty="0">
                <a:solidFill>
                  <a:srgbClr val="FF3399"/>
                </a:solidFill>
                <a:ea typeface="Microsoft JhengHei UI" panose="020B0604030504040204" pitchFamily="34" charset="-120"/>
              </a:rPr>
              <a:t> </a:t>
            </a:r>
            <a:r>
              <a:rPr lang="en-US" sz="1900" dirty="0">
                <a:solidFill>
                  <a:srgbClr val="FF3399"/>
                </a:solidFill>
                <a:ea typeface="Microsoft JhengHei UI" panose="020B0604030504040204" pitchFamily="34" charset="-120"/>
                <a:hlinkClick r:id="rId3">
                  <a:extLst>
                    <a:ext uri="{A12FA001-AC4F-418D-AE19-62706E023703}">
                      <ahyp:hlinkClr xmlns:ahyp="http://schemas.microsoft.com/office/drawing/2018/hyperlinkcolor" val="tx"/>
                    </a:ext>
                  </a:extLst>
                </a:hlinkClick>
              </a:rPr>
              <a:t>felipe.quezada@noaa.gov</a:t>
            </a:r>
            <a:endParaRPr lang="en-US" sz="1900" dirty="0">
              <a:solidFill>
                <a:srgbClr val="FF3399"/>
              </a:solidFill>
              <a:ea typeface="Microsoft JhengHei UI" panose="020B0604030504040204" pitchFamily="34" charset="-120"/>
            </a:endParaRPr>
          </a:p>
        </p:txBody>
      </p:sp>
      <p:pic>
        <p:nvPicPr>
          <p:cNvPr id="1026" name="Picture 2" descr="https://communications.ucsc.edu/wp-content/uploads/2021/04/2021-Logo-Do-2.jpg">
            <a:extLst>
              <a:ext uri="{FF2B5EF4-FFF2-40B4-BE49-F238E27FC236}">
                <a16:creationId xmlns:a16="http://schemas.microsoft.com/office/drawing/2014/main" id="{3AA06CBB-4867-46FA-B33F-3F8F976D86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5743" y="2590542"/>
            <a:ext cx="2486025" cy="852351"/>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67B4593C-666A-4A21-9A4D-CE41B22F5DEC}"/>
              </a:ext>
            </a:extLst>
          </p:cNvPr>
          <p:cNvCxnSpPr>
            <a:cxnSpLocks/>
          </p:cNvCxnSpPr>
          <p:nvPr/>
        </p:nvCxnSpPr>
        <p:spPr>
          <a:xfrm flipV="1">
            <a:off x="680759" y="2153127"/>
            <a:ext cx="7764647" cy="24120"/>
          </a:xfrm>
          <a:prstGeom prst="line">
            <a:avLst/>
          </a:prstGeom>
          <a:ln w="50800">
            <a:solidFill>
              <a:srgbClr val="FDC700"/>
            </a:solidFill>
          </a:ln>
        </p:spPr>
        <p:style>
          <a:lnRef idx="1">
            <a:schemeClr val="accent1"/>
          </a:lnRef>
          <a:fillRef idx="0">
            <a:schemeClr val="accent1"/>
          </a:fillRef>
          <a:effectRef idx="0">
            <a:schemeClr val="accent1"/>
          </a:effectRef>
          <a:fontRef idx="minor">
            <a:schemeClr val="tx1"/>
          </a:fontRef>
        </p:style>
      </p:cxnSp>
      <p:pic>
        <p:nvPicPr>
          <p:cNvPr id="11" name="Picture 2" descr="https://cpo.noaa.gov/portals/0/Images/COCA/CAFA.png">
            <a:extLst>
              <a:ext uri="{FF2B5EF4-FFF2-40B4-BE49-F238E27FC236}">
                <a16:creationId xmlns:a16="http://schemas.microsoft.com/office/drawing/2014/main" id="{5AA85E32-1D0C-4254-B07D-4090700404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62234" y="2599817"/>
            <a:ext cx="2573524" cy="852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6730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normAutofit/>
          </a:bodyPr>
          <a:lstStyle/>
          <a:p>
            <a:r>
              <a:rPr lang="en-US" dirty="0">
                <a:solidFill>
                  <a:schemeClr val="bg1"/>
                </a:solidFill>
                <a:latin typeface="+mn-lt"/>
                <a:ea typeface="Microsoft JhengHei UI" panose="020B0604030504040204" pitchFamily="34" charset="-120"/>
              </a:rPr>
              <a:t>  Trends in CPS fishery</a:t>
            </a:r>
            <a:endParaRPr lang="en-US" dirty="0">
              <a:solidFill>
                <a:schemeClr val="bg1"/>
              </a:solidFill>
              <a:latin typeface="+mn-lt"/>
            </a:endParaRPr>
          </a:p>
        </p:txBody>
      </p:sp>
      <p:sp>
        <p:nvSpPr>
          <p:cNvPr id="5" name="Slide Number Placeholder 4">
            <a:extLst>
              <a:ext uri="{FF2B5EF4-FFF2-40B4-BE49-F238E27FC236}">
                <a16:creationId xmlns:a16="http://schemas.microsoft.com/office/drawing/2014/main" id="{FA59C87A-A493-4F65-9CCE-51756B0FA08F}"/>
              </a:ext>
            </a:extLst>
          </p:cNvPr>
          <p:cNvSpPr>
            <a:spLocks noGrp="1"/>
          </p:cNvSpPr>
          <p:nvPr>
            <p:ph type="sldNum" sz="quarter" idx="12"/>
          </p:nvPr>
        </p:nvSpPr>
        <p:spPr/>
        <p:txBody>
          <a:bodyPr/>
          <a:lstStyle/>
          <a:p>
            <a:fld id="{6FD4AA8C-2C0B-45F2-84FF-CF2E58E014B2}" type="slidenum">
              <a:rPr lang="en-US" smtClean="0"/>
              <a:t>13</a:t>
            </a:fld>
            <a:endParaRPr lang="en-US" dirty="0"/>
          </a:p>
        </p:txBody>
      </p:sp>
      <p:pic>
        <p:nvPicPr>
          <p:cNvPr id="4" name="Picture 3">
            <a:extLst>
              <a:ext uri="{FF2B5EF4-FFF2-40B4-BE49-F238E27FC236}">
                <a16:creationId xmlns:a16="http://schemas.microsoft.com/office/drawing/2014/main" id="{CC47D081-5076-461B-95DC-4F22DF73FCB5}"/>
              </a:ext>
            </a:extLst>
          </p:cNvPr>
          <p:cNvPicPr>
            <a:picLocks noChangeAspect="1"/>
          </p:cNvPicPr>
          <p:nvPr/>
        </p:nvPicPr>
        <p:blipFill>
          <a:blip r:embed="rId3"/>
          <a:stretch>
            <a:fillRect/>
          </a:stretch>
        </p:blipFill>
        <p:spPr>
          <a:xfrm>
            <a:off x="132219" y="1030434"/>
            <a:ext cx="8383131" cy="5173589"/>
          </a:xfrm>
          <a:prstGeom prst="rect">
            <a:avLst/>
          </a:prstGeom>
        </p:spPr>
      </p:pic>
      <p:sp>
        <p:nvSpPr>
          <p:cNvPr id="12" name="TextBox 11">
            <a:extLst>
              <a:ext uri="{FF2B5EF4-FFF2-40B4-BE49-F238E27FC236}">
                <a16:creationId xmlns:a16="http://schemas.microsoft.com/office/drawing/2014/main" id="{0D097AE3-8861-4212-BF20-129DFBFF1CC1}"/>
              </a:ext>
            </a:extLst>
          </p:cNvPr>
          <p:cNvSpPr txBox="1"/>
          <p:nvPr/>
        </p:nvSpPr>
        <p:spPr>
          <a:xfrm>
            <a:off x="6670039" y="3322776"/>
            <a:ext cx="2341742" cy="2800767"/>
          </a:xfrm>
          <a:prstGeom prst="rect">
            <a:avLst/>
          </a:prstGeom>
          <a:noFill/>
        </p:spPr>
        <p:txBody>
          <a:bodyPr wrap="square" rtlCol="0">
            <a:spAutoFit/>
          </a:bodyPr>
          <a:lstStyle/>
          <a:p>
            <a:r>
              <a:rPr lang="en-US" sz="1600" dirty="0"/>
              <a:t>Hypothesis:</a:t>
            </a:r>
          </a:p>
          <a:p>
            <a:pPr marL="342900" lvl="0" indent="-342900" defTabSz="914400">
              <a:buFont typeface="+mj-lt"/>
              <a:buAutoNum type="arabicPeriod"/>
              <a:defRPr/>
            </a:pPr>
            <a:r>
              <a:rPr lang="en-US" sz="1600" dirty="0"/>
              <a:t>Species abundance have decreased</a:t>
            </a:r>
          </a:p>
          <a:p>
            <a:pPr marL="342900" indent="-342900">
              <a:buFont typeface="+mj-lt"/>
              <a:buAutoNum type="arabicPeriod"/>
            </a:pPr>
            <a:r>
              <a:rPr lang="en-US" sz="1600" dirty="0"/>
              <a:t>Participation decrease when a species is under closure</a:t>
            </a:r>
          </a:p>
          <a:p>
            <a:pPr marL="800100" lvl="1" indent="-342900">
              <a:buFont typeface="Arial" panose="020B0604020202020204" pitchFamily="34" charset="0"/>
              <a:buChar char="•"/>
            </a:pPr>
            <a:r>
              <a:rPr lang="en-US" sz="1600" dirty="0"/>
              <a:t>Income diversification (</a:t>
            </a:r>
            <a:r>
              <a:rPr lang="en-US" sz="1600" dirty="0" err="1">
                <a:hlinkClick r:id="rId4" action="ppaction://hlinkfile"/>
              </a:rPr>
              <a:t>Kasperski</a:t>
            </a:r>
            <a:r>
              <a:rPr lang="en-US" sz="1600" dirty="0">
                <a:hlinkClick r:id="rId4" action="ppaction://hlinkfile"/>
              </a:rPr>
              <a:t> &amp; Holland, 2013</a:t>
            </a:r>
            <a:r>
              <a:rPr lang="en-US" sz="1600" dirty="0"/>
              <a:t>)</a:t>
            </a:r>
          </a:p>
        </p:txBody>
      </p:sp>
      <p:sp>
        <p:nvSpPr>
          <p:cNvPr id="19" name="TextBox 18">
            <a:extLst>
              <a:ext uri="{FF2B5EF4-FFF2-40B4-BE49-F238E27FC236}">
                <a16:creationId xmlns:a16="http://schemas.microsoft.com/office/drawing/2014/main" id="{5CC7F216-FA61-4990-A168-301BEFBE30C7}"/>
              </a:ext>
            </a:extLst>
          </p:cNvPr>
          <p:cNvSpPr txBox="1"/>
          <p:nvPr/>
        </p:nvSpPr>
        <p:spPr>
          <a:xfrm>
            <a:off x="896030" y="1476696"/>
            <a:ext cx="1837122" cy="738664"/>
          </a:xfrm>
          <a:prstGeom prst="rect">
            <a:avLst/>
          </a:prstGeom>
          <a:solidFill>
            <a:srgbClr val="FFC000"/>
          </a:solidFill>
          <a:ln>
            <a:noFill/>
          </a:ln>
          <a:effectLst/>
        </p:spPr>
        <p:txBody>
          <a:bodyPr wrap="square" rtlCol="0">
            <a:spAutoFit/>
          </a:bodyPr>
          <a:lstStyle/>
          <a:p>
            <a:r>
              <a:rPr lang="en-US" sz="1400" b="1" dirty="0">
                <a:ea typeface="Lato Medium" panose="020F0502020204030203" pitchFamily="34" charset="0"/>
                <a:cs typeface="Lato Medium" panose="020F0502020204030203" pitchFamily="34" charset="0"/>
              </a:rPr>
              <a:t>Species abundance?</a:t>
            </a:r>
          </a:p>
          <a:p>
            <a:r>
              <a:rPr lang="en-US" sz="1400" b="1" dirty="0">
                <a:ea typeface="Lato Medium" panose="020F0502020204030203" pitchFamily="34" charset="0"/>
                <a:cs typeface="Lato Medium" panose="020F0502020204030203" pitchFamily="34" charset="0"/>
              </a:rPr>
              <a:t>Market conditions?</a:t>
            </a:r>
          </a:p>
          <a:p>
            <a:r>
              <a:rPr lang="en-US" sz="1400" b="1" dirty="0">
                <a:ea typeface="Lato Medium" panose="020F0502020204030203" pitchFamily="34" charset="0"/>
                <a:cs typeface="Lato Medium" panose="020F0502020204030203" pitchFamily="34" charset="0"/>
              </a:rPr>
              <a:t>Regulations?  </a:t>
            </a:r>
          </a:p>
        </p:txBody>
      </p:sp>
      <p:sp>
        <p:nvSpPr>
          <p:cNvPr id="11" name="TextBox 10">
            <a:extLst>
              <a:ext uri="{FF2B5EF4-FFF2-40B4-BE49-F238E27FC236}">
                <a16:creationId xmlns:a16="http://schemas.microsoft.com/office/drawing/2014/main" id="{D3FFAFA7-2FAB-4453-A75A-1DA62822E0D3}"/>
              </a:ext>
            </a:extLst>
          </p:cNvPr>
          <p:cNvSpPr txBox="1"/>
          <p:nvPr/>
        </p:nvSpPr>
        <p:spPr>
          <a:xfrm>
            <a:off x="849131" y="3908809"/>
            <a:ext cx="1837122" cy="316271"/>
          </a:xfrm>
          <a:prstGeom prst="rect">
            <a:avLst/>
          </a:prstGeom>
          <a:solidFill>
            <a:srgbClr val="FFC000"/>
          </a:solidFill>
          <a:effectLst/>
        </p:spPr>
        <p:txBody>
          <a:bodyPr wrap="square" rtlCol="0">
            <a:spAutoFit/>
          </a:bodyPr>
          <a:lstStyle/>
          <a:p>
            <a:r>
              <a:rPr lang="en-US" sz="1400" b="1" dirty="0">
                <a:ea typeface="Lato Medium" panose="020F0502020204030203" pitchFamily="34" charset="0"/>
                <a:cs typeface="Lato Medium" panose="020F0502020204030203" pitchFamily="34" charset="0"/>
              </a:rPr>
              <a:t>High prices for squid </a:t>
            </a:r>
          </a:p>
        </p:txBody>
      </p:sp>
      <p:sp>
        <p:nvSpPr>
          <p:cNvPr id="14" name="TextBox 13">
            <a:extLst>
              <a:ext uri="{FF2B5EF4-FFF2-40B4-BE49-F238E27FC236}">
                <a16:creationId xmlns:a16="http://schemas.microsoft.com/office/drawing/2014/main" id="{9BC2AB2C-08A4-46D9-9DAF-811EE0CE83E4}"/>
              </a:ext>
            </a:extLst>
          </p:cNvPr>
          <p:cNvSpPr txBox="1"/>
          <p:nvPr/>
        </p:nvSpPr>
        <p:spPr>
          <a:xfrm>
            <a:off x="3908808" y="6015693"/>
            <a:ext cx="2341742" cy="523220"/>
          </a:xfrm>
          <a:prstGeom prst="rect">
            <a:avLst/>
          </a:prstGeom>
          <a:solidFill>
            <a:srgbClr val="FFC000"/>
          </a:solidFill>
          <a:effectLst/>
        </p:spPr>
        <p:txBody>
          <a:bodyPr wrap="square" rtlCol="0">
            <a:spAutoFit/>
          </a:bodyPr>
          <a:lstStyle/>
          <a:p>
            <a:r>
              <a:rPr lang="en-US" sz="1400" b="1" dirty="0">
                <a:ea typeface="Lato Medium" panose="020F0502020204030203" pitchFamily="34" charset="0"/>
                <a:cs typeface="Lato Medium" panose="020F0502020204030203" pitchFamily="34" charset="0"/>
              </a:rPr>
              <a:t>But, decrease of number of vessels for market squid</a:t>
            </a:r>
          </a:p>
        </p:txBody>
      </p:sp>
    </p:spTree>
    <p:extLst>
      <p:ext uri="{BB962C8B-B14F-4D97-AF65-F5344CB8AC3E}">
        <p14:creationId xmlns:p14="http://schemas.microsoft.com/office/powerpoint/2010/main" val="882380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9" grpId="0" animBg="1"/>
      <p:bldP spid="11" grpId="0" animBg="1"/>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561A8DD-5202-426A-A596-138AFEBB7307}"/>
              </a:ext>
            </a:extLst>
          </p:cNvPr>
          <p:cNvPicPr>
            <a:picLocks noChangeAspect="1"/>
          </p:cNvPicPr>
          <p:nvPr/>
        </p:nvPicPr>
        <p:blipFill rotWithShape="1">
          <a:blip r:embed="rId3"/>
          <a:srcRect b="5911"/>
          <a:stretch/>
        </p:blipFill>
        <p:spPr>
          <a:xfrm>
            <a:off x="3639085" y="1636493"/>
            <a:ext cx="5504915" cy="3387258"/>
          </a:xfrm>
          <a:prstGeom prst="rect">
            <a:avLst/>
          </a:prstGeom>
        </p:spPr>
      </p:pic>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lstStyle/>
          <a:p>
            <a:r>
              <a:rPr lang="en-US" dirty="0">
                <a:solidFill>
                  <a:schemeClr val="bg1"/>
                </a:solidFill>
                <a:latin typeface="+mn-lt"/>
                <a:ea typeface="Microsoft JhengHei UI" panose="020B0604030504040204" pitchFamily="34" charset="-120"/>
              </a:rPr>
              <a:t>  California Current System (CCS)</a:t>
            </a:r>
          </a:p>
        </p:txBody>
      </p:sp>
      <p:sp>
        <p:nvSpPr>
          <p:cNvPr id="3" name="Content Placeholder 2">
            <a:extLst>
              <a:ext uri="{FF2B5EF4-FFF2-40B4-BE49-F238E27FC236}">
                <a16:creationId xmlns:a16="http://schemas.microsoft.com/office/drawing/2014/main" id="{F5F89EB4-FE7A-4332-8A77-6D74A195BC07}"/>
              </a:ext>
            </a:extLst>
          </p:cNvPr>
          <p:cNvSpPr>
            <a:spLocks noGrp="1"/>
          </p:cNvSpPr>
          <p:nvPr>
            <p:ph idx="1"/>
          </p:nvPr>
        </p:nvSpPr>
        <p:spPr>
          <a:xfrm>
            <a:off x="495484" y="1413128"/>
            <a:ext cx="3554001" cy="5129185"/>
          </a:xfrm>
        </p:spPr>
        <p:txBody>
          <a:bodyPr>
            <a:normAutofit/>
          </a:bodyPr>
          <a:lstStyle/>
          <a:p>
            <a:pPr>
              <a:lnSpc>
                <a:spcPct val="100000"/>
              </a:lnSpc>
            </a:pPr>
            <a:r>
              <a:rPr lang="en-US" sz="2000" dirty="0">
                <a:ea typeface="Microsoft JhengHei UI" panose="020B0604030504040204" pitchFamily="34" charset="-120"/>
              </a:rPr>
              <a:t>Unique ecosystem</a:t>
            </a:r>
          </a:p>
          <a:p>
            <a:pPr>
              <a:lnSpc>
                <a:spcPct val="100000"/>
              </a:lnSpc>
            </a:pPr>
            <a:r>
              <a:rPr lang="en-US" sz="2000" dirty="0">
                <a:ea typeface="Microsoft JhengHei UI" panose="020B0604030504040204" pitchFamily="34" charset="-120"/>
              </a:rPr>
              <a:t>Provides many ecosystem services</a:t>
            </a:r>
          </a:p>
          <a:p>
            <a:pPr>
              <a:lnSpc>
                <a:spcPct val="100000"/>
              </a:lnSpc>
            </a:pPr>
            <a:r>
              <a:rPr lang="en-US" sz="2000" dirty="0">
                <a:ea typeface="Microsoft JhengHei UI" panose="020B0604030504040204" pitchFamily="34" charset="-120"/>
              </a:rPr>
              <a:t>Home to many protected species</a:t>
            </a:r>
          </a:p>
          <a:p>
            <a:pPr>
              <a:lnSpc>
                <a:spcPct val="100000"/>
              </a:lnSpc>
            </a:pPr>
            <a:r>
              <a:rPr lang="en-US" sz="2000" dirty="0">
                <a:ea typeface="Microsoft JhengHei UI" panose="020B0604030504040204" pitchFamily="34" charset="-120"/>
              </a:rPr>
              <a:t>Sustains commercial and recreational fisheries:</a:t>
            </a:r>
          </a:p>
          <a:p>
            <a:pPr lvl="1">
              <a:lnSpc>
                <a:spcPct val="100000"/>
              </a:lnSpc>
            </a:pPr>
            <a:r>
              <a:rPr lang="en-US" sz="1800" dirty="0">
                <a:ea typeface="Microsoft JhengHei UI" panose="020B0604030504040204" pitchFamily="34" charset="-120"/>
              </a:rPr>
              <a:t>Forage species</a:t>
            </a:r>
          </a:p>
          <a:p>
            <a:pPr lvl="1">
              <a:lnSpc>
                <a:spcPct val="100000"/>
              </a:lnSpc>
            </a:pPr>
            <a:r>
              <a:rPr lang="en-US" sz="1800" dirty="0">
                <a:ea typeface="Microsoft JhengHei UI" panose="020B0604030504040204" pitchFamily="34" charset="-120"/>
              </a:rPr>
              <a:t>Coastal Pelagic Species</a:t>
            </a:r>
          </a:p>
        </p:txBody>
      </p:sp>
      <p:pic>
        <p:nvPicPr>
          <p:cNvPr id="8" name="Picture 7">
            <a:extLst>
              <a:ext uri="{FF2B5EF4-FFF2-40B4-BE49-F238E27FC236}">
                <a16:creationId xmlns:a16="http://schemas.microsoft.com/office/drawing/2014/main" id="{E1A0B5D7-8E64-41AF-A5B9-D5CA770A3AE0}"/>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4855853" y="2574066"/>
            <a:ext cx="477327" cy="514895"/>
          </a:xfrm>
          <a:prstGeom prst="rect">
            <a:avLst/>
          </a:prstGeom>
        </p:spPr>
      </p:pic>
      <p:sp>
        <p:nvSpPr>
          <p:cNvPr id="9" name="TextBox 8">
            <a:extLst>
              <a:ext uri="{FF2B5EF4-FFF2-40B4-BE49-F238E27FC236}">
                <a16:creationId xmlns:a16="http://schemas.microsoft.com/office/drawing/2014/main" id="{62AD89DE-CF48-472C-B256-59AFAA03520B}"/>
              </a:ext>
            </a:extLst>
          </p:cNvPr>
          <p:cNvSpPr txBox="1"/>
          <p:nvPr/>
        </p:nvSpPr>
        <p:spPr>
          <a:xfrm>
            <a:off x="6776428" y="4997123"/>
            <a:ext cx="1872087" cy="461665"/>
          </a:xfrm>
          <a:prstGeom prst="rect">
            <a:avLst/>
          </a:prstGeom>
          <a:noFill/>
        </p:spPr>
        <p:txBody>
          <a:bodyPr wrap="square" rtlCol="0">
            <a:spAutoFit/>
          </a:bodyPr>
          <a:lstStyle/>
          <a:p>
            <a:r>
              <a:rPr lang="en-US" sz="1200" i="1" dirty="0"/>
              <a:t>Illustration by Fiona Morris</a:t>
            </a:r>
          </a:p>
        </p:txBody>
      </p:sp>
      <p:sp>
        <p:nvSpPr>
          <p:cNvPr id="6" name="Slide Number Placeholder 5">
            <a:extLst>
              <a:ext uri="{FF2B5EF4-FFF2-40B4-BE49-F238E27FC236}">
                <a16:creationId xmlns:a16="http://schemas.microsoft.com/office/drawing/2014/main" id="{D59AEBD6-2615-4476-8EA6-3992972395BB}"/>
              </a:ext>
            </a:extLst>
          </p:cNvPr>
          <p:cNvSpPr>
            <a:spLocks noGrp="1"/>
          </p:cNvSpPr>
          <p:nvPr>
            <p:ph type="sldNum" sz="quarter" idx="12"/>
          </p:nvPr>
        </p:nvSpPr>
        <p:spPr/>
        <p:txBody>
          <a:bodyPr/>
          <a:lstStyle/>
          <a:p>
            <a:fld id="{6FD4AA8C-2C0B-45F2-84FF-CF2E58E014B2}" type="slidenum">
              <a:rPr lang="en-US" smtClean="0"/>
              <a:t>14</a:t>
            </a:fld>
            <a:endParaRPr lang="en-US" dirty="0"/>
          </a:p>
        </p:txBody>
      </p:sp>
    </p:spTree>
    <p:extLst>
      <p:ext uri="{BB962C8B-B14F-4D97-AF65-F5344CB8AC3E}">
        <p14:creationId xmlns:p14="http://schemas.microsoft.com/office/powerpoint/2010/main" val="5671174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lstStyle/>
          <a:p>
            <a:r>
              <a:rPr lang="en-US" dirty="0">
                <a:solidFill>
                  <a:schemeClr val="bg1"/>
                </a:solidFill>
                <a:latin typeface="+mn-lt"/>
                <a:ea typeface="Microsoft JhengHei UI" panose="020B0604030504040204" pitchFamily="34" charset="-120"/>
              </a:rPr>
              <a:t>  Coastal Pelagic Species in CCS</a:t>
            </a:r>
          </a:p>
        </p:txBody>
      </p:sp>
      <p:graphicFrame>
        <p:nvGraphicFramePr>
          <p:cNvPr id="7" name="Content Placeholder 6">
            <a:extLst>
              <a:ext uri="{FF2B5EF4-FFF2-40B4-BE49-F238E27FC236}">
                <a16:creationId xmlns:a16="http://schemas.microsoft.com/office/drawing/2014/main" id="{582885AD-F576-4725-8E9F-375E56F22E1C}"/>
              </a:ext>
            </a:extLst>
          </p:cNvPr>
          <p:cNvGraphicFramePr>
            <a:graphicFrameLocks noGrp="1"/>
          </p:cNvGraphicFramePr>
          <p:nvPr>
            <p:ph idx="1"/>
            <p:extLst>
              <p:ext uri="{D42A27DB-BD31-4B8C-83A1-F6EECF244321}">
                <p14:modId xmlns:p14="http://schemas.microsoft.com/office/powerpoint/2010/main" val="3992832315"/>
              </p:ext>
            </p:extLst>
          </p:nvPr>
        </p:nvGraphicFramePr>
        <p:xfrm>
          <a:off x="284480" y="1270000"/>
          <a:ext cx="8524240" cy="48293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a:extLst>
              <a:ext uri="{FF2B5EF4-FFF2-40B4-BE49-F238E27FC236}">
                <a16:creationId xmlns:a16="http://schemas.microsoft.com/office/drawing/2014/main" id="{2FC33029-A1FC-4FF7-A257-7B080D8D92BB}"/>
              </a:ext>
            </a:extLst>
          </p:cNvPr>
          <p:cNvSpPr>
            <a:spLocks noGrp="1"/>
          </p:cNvSpPr>
          <p:nvPr>
            <p:ph type="sldNum" sz="quarter" idx="12"/>
          </p:nvPr>
        </p:nvSpPr>
        <p:spPr/>
        <p:txBody>
          <a:bodyPr/>
          <a:lstStyle/>
          <a:p>
            <a:fld id="{6FD4AA8C-2C0B-45F2-84FF-CF2E58E014B2}" type="slidenum">
              <a:rPr lang="en-US" smtClean="0"/>
              <a:t>15</a:t>
            </a:fld>
            <a:endParaRPr lang="en-US"/>
          </a:p>
        </p:txBody>
      </p:sp>
    </p:spTree>
    <p:extLst>
      <p:ext uri="{BB962C8B-B14F-4D97-AF65-F5344CB8AC3E}">
        <p14:creationId xmlns:p14="http://schemas.microsoft.com/office/powerpoint/2010/main" val="4077910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normAutofit/>
          </a:bodyPr>
          <a:lstStyle/>
          <a:p>
            <a:r>
              <a:rPr lang="en-US" dirty="0">
                <a:solidFill>
                  <a:schemeClr val="bg1"/>
                </a:solidFill>
                <a:latin typeface="+mn-lt"/>
                <a:ea typeface="Microsoft JhengHei UI" panose="020B0604030504040204" pitchFamily="34" charset="-120"/>
              </a:rPr>
              <a:t>  Climate is changing!</a:t>
            </a:r>
            <a:endParaRPr lang="en-US" dirty="0">
              <a:solidFill>
                <a:schemeClr val="bg1"/>
              </a:solidFill>
              <a:latin typeface="+mn-lt"/>
            </a:endParaRPr>
          </a:p>
        </p:txBody>
      </p:sp>
      <p:sp>
        <p:nvSpPr>
          <p:cNvPr id="6" name="Slide Number Placeholder 5">
            <a:extLst>
              <a:ext uri="{FF2B5EF4-FFF2-40B4-BE49-F238E27FC236}">
                <a16:creationId xmlns:a16="http://schemas.microsoft.com/office/drawing/2014/main" id="{84CB9F42-672E-4676-8A37-1A375F5F9B34}"/>
              </a:ext>
            </a:extLst>
          </p:cNvPr>
          <p:cNvSpPr>
            <a:spLocks noGrp="1"/>
          </p:cNvSpPr>
          <p:nvPr>
            <p:ph type="sldNum" sz="quarter" idx="12"/>
          </p:nvPr>
        </p:nvSpPr>
        <p:spPr/>
        <p:txBody>
          <a:bodyPr/>
          <a:lstStyle/>
          <a:p>
            <a:fld id="{6FD4AA8C-2C0B-45F2-84FF-CF2E58E014B2}" type="slidenum">
              <a:rPr lang="en-US" smtClean="0"/>
              <a:t>16</a:t>
            </a:fld>
            <a:endParaRPr lang="en-US"/>
          </a:p>
        </p:txBody>
      </p:sp>
      <p:sp>
        <p:nvSpPr>
          <p:cNvPr id="7" name="TextBox 6">
            <a:hlinkClick r:id="rId3"/>
            <a:extLst>
              <a:ext uri="{FF2B5EF4-FFF2-40B4-BE49-F238E27FC236}">
                <a16:creationId xmlns:a16="http://schemas.microsoft.com/office/drawing/2014/main" id="{5265EB72-9BD3-4F7E-A351-E2284661E996}"/>
              </a:ext>
            </a:extLst>
          </p:cNvPr>
          <p:cNvSpPr txBox="1"/>
          <p:nvPr/>
        </p:nvSpPr>
        <p:spPr>
          <a:xfrm>
            <a:off x="2697282" y="5766606"/>
            <a:ext cx="2349811" cy="276999"/>
          </a:xfrm>
          <a:prstGeom prst="rect">
            <a:avLst/>
          </a:prstGeom>
          <a:noFill/>
        </p:spPr>
        <p:txBody>
          <a:bodyPr wrap="square" rtlCol="0">
            <a:spAutoFit/>
          </a:bodyPr>
          <a:lstStyle/>
          <a:p>
            <a:r>
              <a:rPr lang="en-US" sz="1200" dirty="0"/>
              <a:t>Source: </a:t>
            </a:r>
            <a:r>
              <a:rPr lang="en-US" sz="1200" dirty="0" err="1">
                <a:hlinkClick r:id="rId4"/>
              </a:rPr>
              <a:t>Pozo</a:t>
            </a:r>
            <a:r>
              <a:rPr lang="en-US" sz="1200" dirty="0">
                <a:hlinkClick r:id="rId4"/>
              </a:rPr>
              <a:t> </a:t>
            </a:r>
            <a:r>
              <a:rPr lang="en-US" sz="1200" dirty="0" err="1">
                <a:hlinkClick r:id="rId4"/>
              </a:rPr>
              <a:t>Buil</a:t>
            </a:r>
            <a:r>
              <a:rPr lang="en-US" sz="1200" dirty="0">
                <a:hlinkClick r:id="rId4"/>
              </a:rPr>
              <a:t> et al. (2021)</a:t>
            </a:r>
            <a:endParaRPr lang="en-US" sz="1200" dirty="0"/>
          </a:p>
        </p:txBody>
      </p:sp>
      <p:pic>
        <p:nvPicPr>
          <p:cNvPr id="3074" name="Picture 2" descr="https://www.frontiersin.org/files/Articles/612874/fmars-08-612874-HTML/image_m/fmars-08-612874-g002.jpg">
            <a:extLst>
              <a:ext uri="{FF2B5EF4-FFF2-40B4-BE49-F238E27FC236}">
                <a16:creationId xmlns:a16="http://schemas.microsoft.com/office/drawing/2014/main" id="{FA4F2545-BBCC-45CB-8634-FDDDE3E210D3}"/>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203790" y="1386630"/>
            <a:ext cx="4559595" cy="419362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27CAECE9-2BF1-42B7-9A04-D2823154811A}"/>
              </a:ext>
            </a:extLst>
          </p:cNvPr>
          <p:cNvSpPr/>
          <p:nvPr/>
        </p:nvSpPr>
        <p:spPr>
          <a:xfrm>
            <a:off x="5047093" y="1063465"/>
            <a:ext cx="3943542" cy="646331"/>
          </a:xfrm>
          <a:prstGeom prst="rect">
            <a:avLst/>
          </a:prstGeom>
        </p:spPr>
        <p:txBody>
          <a:bodyPr wrap="square">
            <a:spAutoFit/>
          </a:bodyPr>
          <a:lstStyle/>
          <a:p>
            <a:pPr marL="285750" indent="-285750">
              <a:buFont typeface="Arial" panose="020B0604020202020204" pitchFamily="34" charset="0"/>
              <a:buChar char="•"/>
            </a:pPr>
            <a:r>
              <a:rPr lang="en-US" dirty="0">
                <a:ea typeface="Microsoft JhengHei UI" panose="020B0604030504040204" pitchFamily="34" charset="-120"/>
              </a:rPr>
              <a:t>For instance, projected changes in Pacific sardine distribution</a:t>
            </a:r>
          </a:p>
        </p:txBody>
      </p:sp>
      <p:pic>
        <p:nvPicPr>
          <p:cNvPr id="9" name="Picture 2" descr="image">
            <a:extLst>
              <a:ext uri="{FF2B5EF4-FFF2-40B4-BE49-F238E27FC236}">
                <a16:creationId xmlns:a16="http://schemas.microsoft.com/office/drawing/2014/main" id="{81D426E6-F96E-4122-819E-3E5C084466C8}"/>
              </a:ext>
            </a:extLst>
          </p:cNvPr>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5355587" y="1780620"/>
            <a:ext cx="3635047" cy="407880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5BFE04B5-2626-4D55-8248-0A817628AF61}"/>
              </a:ext>
            </a:extLst>
          </p:cNvPr>
          <p:cNvSpPr/>
          <p:nvPr/>
        </p:nvSpPr>
        <p:spPr>
          <a:xfrm>
            <a:off x="5450186" y="5919280"/>
            <a:ext cx="2843209" cy="938719"/>
          </a:xfrm>
          <a:prstGeom prst="rect">
            <a:avLst/>
          </a:prstGeom>
        </p:spPr>
        <p:txBody>
          <a:bodyPr wrap="square">
            <a:spAutoFit/>
          </a:bodyPr>
          <a:lstStyle/>
          <a:p>
            <a:r>
              <a:rPr lang="en-US" sz="1100" b="1" dirty="0">
                <a:solidFill>
                  <a:srgbClr val="1C1D1E"/>
                </a:solidFill>
              </a:rPr>
              <a:t>Figure. </a:t>
            </a:r>
            <a:r>
              <a:rPr lang="en-US" sz="1100" dirty="0">
                <a:solidFill>
                  <a:srgbClr val="1C1D1E"/>
                </a:solidFill>
              </a:rPr>
              <a:t>Mean change in projected sardine habitat suitability (2040–55 period minus 2000–2015 period), in the three ESMs. </a:t>
            </a:r>
            <a:r>
              <a:rPr lang="en-US" sz="1100" dirty="0"/>
              <a:t>Source: </a:t>
            </a:r>
            <a:r>
              <a:rPr lang="en-US" sz="1100" dirty="0">
                <a:ea typeface="Microsoft JhengHei UI" panose="020B0604030504040204" pitchFamily="34" charset="-120"/>
                <a:hlinkClick r:id="rId7"/>
              </a:rPr>
              <a:t>Smith et al. (2020)</a:t>
            </a:r>
            <a:endParaRPr lang="en-US" sz="1100" dirty="0"/>
          </a:p>
          <a:p>
            <a:endParaRPr lang="en-US" sz="1100" dirty="0"/>
          </a:p>
        </p:txBody>
      </p:sp>
    </p:spTree>
    <p:extLst>
      <p:ext uri="{BB962C8B-B14F-4D97-AF65-F5344CB8AC3E}">
        <p14:creationId xmlns:p14="http://schemas.microsoft.com/office/powerpoint/2010/main" val="3569987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normAutofit/>
          </a:bodyPr>
          <a:lstStyle/>
          <a:p>
            <a:r>
              <a:rPr lang="en-US" dirty="0">
                <a:solidFill>
                  <a:schemeClr val="bg1"/>
                </a:solidFill>
                <a:latin typeface="+mn-lt"/>
                <a:ea typeface="Microsoft JhengHei UI" panose="020B0604030504040204" pitchFamily="34" charset="-120"/>
              </a:rPr>
              <a:t>  Effect on landings</a:t>
            </a:r>
            <a:endParaRPr lang="en-US" dirty="0">
              <a:solidFill>
                <a:schemeClr val="bg1"/>
              </a:solidFill>
              <a:latin typeface="+mn-lt"/>
            </a:endParaRPr>
          </a:p>
        </p:txBody>
      </p:sp>
      <p:sp>
        <p:nvSpPr>
          <p:cNvPr id="5" name="Slide Number Placeholder 4">
            <a:extLst>
              <a:ext uri="{FF2B5EF4-FFF2-40B4-BE49-F238E27FC236}">
                <a16:creationId xmlns:a16="http://schemas.microsoft.com/office/drawing/2014/main" id="{C2034F96-8D93-44BD-B3DB-6787446BFC84}"/>
              </a:ext>
            </a:extLst>
          </p:cNvPr>
          <p:cNvSpPr>
            <a:spLocks noGrp="1"/>
          </p:cNvSpPr>
          <p:nvPr>
            <p:ph type="sldNum" sz="quarter" idx="12"/>
          </p:nvPr>
        </p:nvSpPr>
        <p:spPr/>
        <p:txBody>
          <a:bodyPr/>
          <a:lstStyle/>
          <a:p>
            <a:fld id="{6FD4AA8C-2C0B-45F2-84FF-CF2E58E014B2}" type="slidenum">
              <a:rPr lang="en-US" smtClean="0"/>
              <a:t>17</a:t>
            </a:fld>
            <a:endParaRPr lang="en-US"/>
          </a:p>
        </p:txBody>
      </p:sp>
      <p:pic>
        <p:nvPicPr>
          <p:cNvPr id="2050" name="Picture 2" descr="image">
            <a:extLst>
              <a:ext uri="{FF2B5EF4-FFF2-40B4-BE49-F238E27FC236}">
                <a16:creationId xmlns:a16="http://schemas.microsoft.com/office/drawing/2014/main" id="{F64B481E-603A-460A-AE15-25810B546154}"/>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467067" y="1141886"/>
            <a:ext cx="5712576" cy="3130016"/>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60DB0095-16B1-4DC5-879E-738B9526CCC1}"/>
              </a:ext>
            </a:extLst>
          </p:cNvPr>
          <p:cNvSpPr/>
          <p:nvPr/>
        </p:nvSpPr>
        <p:spPr>
          <a:xfrm>
            <a:off x="1040565" y="4818713"/>
            <a:ext cx="7090480" cy="1477328"/>
          </a:xfrm>
          <a:prstGeom prst="rect">
            <a:avLst/>
          </a:prstGeom>
        </p:spPr>
        <p:txBody>
          <a:bodyPr wrap="square">
            <a:spAutoFit/>
          </a:bodyPr>
          <a:lstStyle/>
          <a:p>
            <a:pPr marL="285750" indent="-285750">
              <a:buFont typeface="Arial" panose="020B0604020202020204" pitchFamily="34" charset="0"/>
              <a:buChar char="•"/>
            </a:pPr>
            <a:r>
              <a:rPr lang="en-US" dirty="0">
                <a:ea typeface="Microsoft JhengHei UI" panose="020B0604030504040204" pitchFamily="34" charset="-120"/>
                <a:hlinkClick r:id="rId4"/>
              </a:rPr>
              <a:t>Smith et al. (2020) </a:t>
            </a:r>
            <a:r>
              <a:rPr lang="en-US" dirty="0">
                <a:ea typeface="Microsoft JhengHei UI" panose="020B0604030504040204" pitchFamily="34" charset="-120"/>
              </a:rPr>
              <a:t>found a positive effect of species distribution on Pacific sardine landings.</a:t>
            </a:r>
          </a:p>
          <a:p>
            <a:pPr marL="285750" indent="-285750">
              <a:buFont typeface="Arial" panose="020B0604020202020204" pitchFamily="34" charset="0"/>
              <a:buChar char="•"/>
            </a:pPr>
            <a:endParaRPr lang="en-US" dirty="0">
              <a:ea typeface="Microsoft JhengHei UI" panose="020B0604030504040204" pitchFamily="34" charset="-120"/>
            </a:endParaRPr>
          </a:p>
          <a:p>
            <a:pPr marL="285750" indent="-285750">
              <a:buFont typeface="Arial" panose="020B0604020202020204" pitchFamily="34" charset="0"/>
              <a:buChar char="•"/>
            </a:pPr>
            <a:r>
              <a:rPr lang="en-US" dirty="0">
                <a:ea typeface="Microsoft JhengHei UI" panose="020B0604030504040204" pitchFamily="34" charset="-120"/>
              </a:rPr>
              <a:t>Changings on distribution could also trigger changes in regulation (e.g. closures)</a:t>
            </a:r>
          </a:p>
        </p:txBody>
      </p:sp>
      <p:sp>
        <p:nvSpPr>
          <p:cNvPr id="12" name="TextBox 11">
            <a:extLst>
              <a:ext uri="{FF2B5EF4-FFF2-40B4-BE49-F238E27FC236}">
                <a16:creationId xmlns:a16="http://schemas.microsoft.com/office/drawing/2014/main" id="{FDF354D3-8841-498A-B35E-3FE94EFAC19A}"/>
              </a:ext>
            </a:extLst>
          </p:cNvPr>
          <p:cNvSpPr txBox="1"/>
          <p:nvPr/>
        </p:nvSpPr>
        <p:spPr>
          <a:xfrm>
            <a:off x="6048245" y="4406808"/>
            <a:ext cx="2082800" cy="276999"/>
          </a:xfrm>
          <a:prstGeom prst="rect">
            <a:avLst/>
          </a:prstGeom>
          <a:noFill/>
        </p:spPr>
        <p:txBody>
          <a:bodyPr wrap="square" rtlCol="0">
            <a:spAutoFit/>
          </a:bodyPr>
          <a:lstStyle/>
          <a:p>
            <a:r>
              <a:rPr lang="en-US" sz="1200" dirty="0"/>
              <a:t>Source: </a:t>
            </a:r>
            <a:r>
              <a:rPr lang="en-US" sz="1200" dirty="0">
                <a:ea typeface="Microsoft JhengHei UI" panose="020B0604030504040204" pitchFamily="34" charset="-120"/>
                <a:hlinkClick r:id="rId4"/>
              </a:rPr>
              <a:t>Smith et al. (2020)</a:t>
            </a:r>
            <a:endParaRPr lang="en-US" sz="1200" dirty="0"/>
          </a:p>
        </p:txBody>
      </p:sp>
    </p:spTree>
    <p:extLst>
      <p:ext uri="{BB962C8B-B14F-4D97-AF65-F5344CB8AC3E}">
        <p14:creationId xmlns:p14="http://schemas.microsoft.com/office/powerpoint/2010/main" val="37010819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7A02FD0-4EA5-4621-8085-6A0B897D4F49}"/>
              </a:ext>
            </a:extLst>
          </p:cNvPr>
          <p:cNvPicPr>
            <a:picLocks noChangeAspect="1"/>
          </p:cNvPicPr>
          <p:nvPr/>
        </p:nvPicPr>
        <p:blipFill>
          <a:blip r:embed="rId3"/>
          <a:stretch>
            <a:fillRect/>
          </a:stretch>
        </p:blipFill>
        <p:spPr>
          <a:xfrm>
            <a:off x="19398" y="923279"/>
            <a:ext cx="9105203" cy="5619211"/>
          </a:xfrm>
          <a:prstGeom prst="rect">
            <a:avLst/>
          </a:prstGeom>
        </p:spPr>
      </p:pic>
      <p:sp>
        <p:nvSpPr>
          <p:cNvPr id="6" name="Title 1">
            <a:extLst>
              <a:ext uri="{FF2B5EF4-FFF2-40B4-BE49-F238E27FC236}">
                <a16:creationId xmlns:a16="http://schemas.microsoft.com/office/drawing/2014/main" id="{7A4D911E-7C4E-4B57-8DC5-74A6D42574E4}"/>
              </a:ext>
            </a:extLst>
          </p:cNvPr>
          <p:cNvSpPr txBox="1">
            <a:spLocks/>
          </p:cNvSpPr>
          <p:nvPr/>
        </p:nvSpPr>
        <p:spPr>
          <a:xfrm>
            <a:off x="0" y="1"/>
            <a:ext cx="9144000" cy="923278"/>
          </a:xfrm>
          <a:prstGeom prst="rect">
            <a:avLst/>
          </a:prstGeom>
          <a:solidFill>
            <a:srgbClr val="003C6C"/>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mn-lt"/>
              </a:rPr>
              <a:t>  SDMs and Landings</a:t>
            </a:r>
          </a:p>
        </p:txBody>
      </p:sp>
      <p:sp>
        <p:nvSpPr>
          <p:cNvPr id="4" name="TextBox 3">
            <a:extLst>
              <a:ext uri="{FF2B5EF4-FFF2-40B4-BE49-F238E27FC236}">
                <a16:creationId xmlns:a16="http://schemas.microsoft.com/office/drawing/2014/main" id="{66C032AD-52F1-42FE-BE23-6F0ABBD7956A}"/>
              </a:ext>
            </a:extLst>
          </p:cNvPr>
          <p:cNvSpPr txBox="1"/>
          <p:nvPr/>
        </p:nvSpPr>
        <p:spPr>
          <a:xfrm>
            <a:off x="4114800" y="2936240"/>
            <a:ext cx="914400" cy="369332"/>
          </a:xfrm>
          <a:prstGeom prst="rect">
            <a:avLst/>
          </a:prstGeom>
          <a:noFill/>
        </p:spPr>
        <p:txBody>
          <a:bodyPr wrap="square" rtlCol="0">
            <a:spAutoFit/>
          </a:bodyPr>
          <a:lstStyle/>
          <a:p>
            <a:endParaRPr lang="en-US" dirty="0"/>
          </a:p>
        </p:txBody>
      </p:sp>
      <p:sp>
        <p:nvSpPr>
          <p:cNvPr id="10" name="Slide Number Placeholder 9">
            <a:extLst>
              <a:ext uri="{FF2B5EF4-FFF2-40B4-BE49-F238E27FC236}">
                <a16:creationId xmlns:a16="http://schemas.microsoft.com/office/drawing/2014/main" id="{253E0FC3-8EC3-4C7A-B19C-66E75CC4D240}"/>
              </a:ext>
            </a:extLst>
          </p:cNvPr>
          <p:cNvSpPr>
            <a:spLocks noGrp="1"/>
          </p:cNvSpPr>
          <p:nvPr>
            <p:ph type="sldNum" sz="quarter" idx="12"/>
          </p:nvPr>
        </p:nvSpPr>
        <p:spPr/>
        <p:txBody>
          <a:bodyPr/>
          <a:lstStyle/>
          <a:p>
            <a:fld id="{6FD4AA8C-2C0B-45F2-84FF-CF2E58E014B2}" type="slidenum">
              <a:rPr lang="en-US" smtClean="0"/>
              <a:t>18</a:t>
            </a:fld>
            <a:endParaRPr lang="en-US"/>
          </a:p>
        </p:txBody>
      </p:sp>
    </p:spTree>
    <p:extLst>
      <p:ext uri="{BB962C8B-B14F-4D97-AF65-F5344CB8AC3E}">
        <p14:creationId xmlns:p14="http://schemas.microsoft.com/office/powerpoint/2010/main" val="13342355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78B9F2-7802-4660-AD29-C718D0D44B59}"/>
                  </a:ext>
                </a:extLst>
              </p:cNvPr>
              <p:cNvSpPr>
                <a:spLocks noGrp="1"/>
              </p:cNvSpPr>
              <p:nvPr>
                <p:ph idx="1"/>
              </p:nvPr>
            </p:nvSpPr>
            <p:spPr>
              <a:xfrm>
                <a:off x="339634" y="1058409"/>
                <a:ext cx="8464732" cy="5480504"/>
              </a:xfrm>
            </p:spPr>
            <p:txBody>
              <a:bodyPr>
                <a:normAutofit fontScale="85000" lnSpcReduction="20000"/>
              </a:bodyPr>
              <a:lstStyle/>
              <a:p>
                <a:pPr>
                  <a:lnSpc>
                    <a:spcPct val="120000"/>
                  </a:lnSpc>
                </a:pPr>
                <a:r>
                  <a:rPr lang="en-US" dirty="0">
                    <a:ea typeface="Microsoft JhengHei UI" panose="020B0604030504040204" pitchFamily="34" charset="-120"/>
                  </a:rPr>
                  <a:t>Hierarchical Bayesian Hurdle model (separate model by species)</a:t>
                </a:r>
              </a:p>
              <a:p>
                <a:pPr lvl="1">
                  <a:lnSpc>
                    <a:spcPct val="120000"/>
                  </a:lnSpc>
                </a:pPr>
                <a:r>
                  <a:rPr lang="en-US" dirty="0">
                    <a:ea typeface="Microsoft JhengHei UI" panose="020B0604030504040204" pitchFamily="34" charset="-120"/>
                  </a:rPr>
                  <a:t>All parameters are random variables (uncertainty)</a:t>
                </a:r>
              </a:p>
              <a:p>
                <a:pPr lvl="1">
                  <a:lnSpc>
                    <a:spcPct val="120000"/>
                  </a:lnSpc>
                </a:pPr>
                <a:r>
                  <a:rPr lang="en-US" dirty="0">
                    <a:ea typeface="Microsoft JhengHei UI" panose="020B0604030504040204" pitchFamily="34" charset="-120"/>
                  </a:rPr>
                  <a:t>Incorporate previous knowledge, as priors</a:t>
                </a:r>
              </a:p>
              <a:p>
                <a:pPr lvl="1">
                  <a:lnSpc>
                    <a:spcPct val="120000"/>
                  </a:lnSpc>
                </a:pPr>
                <a:r>
                  <a:rPr lang="en-US" dirty="0">
                    <a:ea typeface="Microsoft JhengHei UI" panose="020B0604030504040204" pitchFamily="34" charset="-120"/>
                  </a:rPr>
                  <a:t>Multilevel effects (i.e. hierarchical effects by ports/vessel)</a:t>
                </a:r>
              </a:p>
              <a:p>
                <a:pPr lvl="2">
                  <a:lnSpc>
                    <a:spcPct val="120000"/>
                  </a:lnSpc>
                </a:pPr>
                <a:r>
                  <a:rPr lang="en-US" dirty="0">
                    <a:ea typeface="Microsoft JhengHei UI" panose="020B0604030504040204" pitchFamily="34" charset="-120"/>
                  </a:rPr>
                  <a:t>More flexible than Maximum Likelihood Methods</a:t>
                </a:r>
              </a:p>
              <a:p>
                <a:pPr lvl="2">
                  <a:lnSpc>
                    <a:spcPct val="120000"/>
                  </a:lnSpc>
                </a:pPr>
                <a:r>
                  <a:rPr lang="en-US" dirty="0">
                    <a:ea typeface="Microsoft JhengHei UI" panose="020B0604030504040204" pitchFamily="34" charset="-120"/>
                  </a:rPr>
                  <a:t>Group-specific effects vary randomly according to a prior distribution.</a:t>
                </a:r>
              </a:p>
              <a:p>
                <a:pPr lvl="1">
                  <a:lnSpc>
                    <a:spcPct val="120000"/>
                  </a:lnSpc>
                </a:pPr>
                <a:r>
                  <a:rPr lang="en-US" dirty="0">
                    <a:ea typeface="Microsoft JhengHei UI" panose="020B0604030504040204" pitchFamily="34" charset="-120"/>
                  </a:rPr>
                  <a:t>Hurdle allows to model the zeros, observed with probability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 </m:t>
                        </m:r>
                      </m:sub>
                    </m:sSub>
                  </m:oMath>
                </a14:m>
                <a:endParaRPr lang="en-US" dirty="0">
                  <a:ea typeface="Microsoft JhengHei UI" panose="020B0604030504040204" pitchFamily="34" charset="-120"/>
                </a:endParaRPr>
              </a:p>
              <a:p>
                <a:pPr>
                  <a:lnSpc>
                    <a:spcPct val="120000"/>
                  </a:lnSpc>
                </a:pPr>
                <a:r>
                  <a:rPr lang="en-US" dirty="0">
                    <a:ea typeface="Microsoft JhengHei UI" panose="020B0604030504040204" pitchFamily="34" charset="-120"/>
                  </a:rPr>
                  <a:t>Ports were chosen if we observe at least one year landings</a:t>
                </a:r>
              </a:p>
              <a:p>
                <a:pPr lvl="1">
                  <a:lnSpc>
                    <a:spcPct val="120000"/>
                  </a:lnSpc>
                </a:pPr>
                <a:r>
                  <a:rPr lang="en-US" dirty="0">
                    <a:ea typeface="Microsoft JhengHei UI" panose="020B0604030504040204" pitchFamily="34" charset="-120"/>
                  </a:rPr>
                  <a:t>Selection bias problem?</a:t>
                </a:r>
              </a:p>
              <a:p>
                <a:pPr>
                  <a:lnSpc>
                    <a:spcPct val="120000"/>
                  </a:lnSpc>
                </a:pPr>
                <a:r>
                  <a:rPr lang="en-US" dirty="0">
                    <a:ea typeface="Microsoft JhengHei UI" panose="020B0604030504040204" pitchFamily="34" charset="-120"/>
                  </a:rPr>
                  <a:t>SDMs outputs: Projection and interactions.</a:t>
                </a:r>
              </a:p>
              <a:p>
                <a:pPr lvl="1">
                  <a:lnSpc>
                    <a:spcPct val="120000"/>
                  </a:lnSpc>
                </a:pPr>
                <a:r>
                  <a:rPr lang="en-US" dirty="0"/>
                  <a:t>Important to include dynamic SDMs of all species </a:t>
                </a:r>
              </a:p>
              <a:p>
                <a:pPr lvl="1">
                  <a:lnSpc>
                    <a:spcPct val="120000"/>
                  </a:lnSpc>
                </a:pPr>
                <a:r>
                  <a:rPr lang="en-US" dirty="0">
                    <a:solidFill>
                      <a:schemeClr val="accent1"/>
                    </a:solidFill>
                    <a:ea typeface="Microsoft JhengHei UI" panose="020B0604030504040204" pitchFamily="34" charset="-120"/>
                    <a:hlinkClick r:id="rId3">
                      <a:extLst>
                        <a:ext uri="{A12FA001-AC4F-418D-AE19-62706E023703}">
                          <ahyp:hlinkClr xmlns:ahyp="http://schemas.microsoft.com/office/drawing/2018/hyperlinkcolor" val="tx"/>
                        </a:ext>
                      </a:extLst>
                    </a:hlinkClick>
                  </a:rPr>
                  <a:t>Smith et al. (2020) </a:t>
                </a:r>
                <a:r>
                  <a:rPr lang="en-US" dirty="0"/>
                  <a:t>did not project future changes in squid/anchovy abundance.</a:t>
                </a:r>
                <a:endParaRPr lang="en-US" dirty="0">
                  <a:ea typeface="Microsoft JhengHei UI" panose="020B0604030504040204" pitchFamily="34" charset="-120"/>
                </a:endParaRPr>
              </a:p>
              <a:p>
                <a:pPr lvl="1">
                  <a:lnSpc>
                    <a:spcPct val="120000"/>
                  </a:lnSpc>
                </a:pPr>
                <a:endParaRPr lang="en-US" b="1" dirty="0">
                  <a:ea typeface="Microsoft JhengHei UI" panose="020B0604030504040204" pitchFamily="34" charset="-120"/>
                </a:endParaRPr>
              </a:p>
              <a:p>
                <a:pPr marL="0" indent="0">
                  <a:lnSpc>
                    <a:spcPct val="120000"/>
                  </a:lnSpc>
                  <a:buNone/>
                </a:pPr>
                <a:endParaRPr lang="en-US" b="1" dirty="0">
                  <a:ea typeface="Microsoft JhengHei UI" panose="020B0604030504040204" pitchFamily="34" charset="-120"/>
                </a:endParaRPr>
              </a:p>
              <a:p>
                <a:pPr lvl="1"/>
                <a:endParaRPr lang="en-US" dirty="0">
                  <a:ea typeface="Microsoft JhengHei UI" panose="020B0604030504040204" pitchFamily="34" charset="-120"/>
                </a:endParaRPr>
              </a:p>
            </p:txBody>
          </p:sp>
        </mc:Choice>
        <mc:Fallback xmlns="">
          <p:sp>
            <p:nvSpPr>
              <p:cNvPr id="3" name="Content Placeholder 2">
                <a:extLst>
                  <a:ext uri="{FF2B5EF4-FFF2-40B4-BE49-F238E27FC236}">
                    <a16:creationId xmlns:a16="http://schemas.microsoft.com/office/drawing/2014/main" id="{6778B9F2-7802-4660-AD29-C718D0D44B59}"/>
                  </a:ext>
                </a:extLst>
              </p:cNvPr>
              <p:cNvSpPr>
                <a:spLocks noGrp="1" noRot="1" noChangeAspect="1" noMove="1" noResize="1" noEditPoints="1" noAdjustHandles="1" noChangeArrowheads="1" noChangeShapeType="1" noTextEdit="1"/>
              </p:cNvSpPr>
              <p:nvPr>
                <p:ph idx="1"/>
              </p:nvPr>
            </p:nvSpPr>
            <p:spPr>
              <a:xfrm>
                <a:off x="339634" y="1058409"/>
                <a:ext cx="8464732" cy="5480504"/>
              </a:xfrm>
              <a:blipFill>
                <a:blip r:embed="rId4"/>
                <a:stretch>
                  <a:fillRect l="-1009" t="-890"/>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3FBCC271-54BC-4357-BEF3-B86B9F0FC7E1}"/>
              </a:ext>
            </a:extLst>
          </p:cNvPr>
          <p:cNvSpPr txBox="1">
            <a:spLocks/>
          </p:cNvSpPr>
          <p:nvPr/>
        </p:nvSpPr>
        <p:spPr>
          <a:xfrm>
            <a:off x="0" y="1"/>
            <a:ext cx="9144000" cy="923278"/>
          </a:xfrm>
          <a:prstGeom prst="rect">
            <a:avLst/>
          </a:prstGeom>
          <a:solidFill>
            <a:srgbClr val="003C6C"/>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mn-lt"/>
              </a:rPr>
              <a:t>  Landing model</a:t>
            </a:r>
          </a:p>
        </p:txBody>
      </p:sp>
      <p:sp>
        <p:nvSpPr>
          <p:cNvPr id="6" name="Slide Number Placeholder 5">
            <a:extLst>
              <a:ext uri="{FF2B5EF4-FFF2-40B4-BE49-F238E27FC236}">
                <a16:creationId xmlns:a16="http://schemas.microsoft.com/office/drawing/2014/main" id="{3FF8A7BB-CD8D-4671-9B06-BB2433C09E7F}"/>
              </a:ext>
            </a:extLst>
          </p:cNvPr>
          <p:cNvSpPr>
            <a:spLocks noGrp="1"/>
          </p:cNvSpPr>
          <p:nvPr>
            <p:ph type="sldNum" sz="quarter" idx="12"/>
          </p:nvPr>
        </p:nvSpPr>
        <p:spPr/>
        <p:txBody>
          <a:bodyPr/>
          <a:lstStyle/>
          <a:p>
            <a:fld id="{6FD4AA8C-2C0B-45F2-84FF-CF2E58E014B2}" type="slidenum">
              <a:rPr lang="en-US" smtClean="0"/>
              <a:t>19</a:t>
            </a:fld>
            <a:endParaRPr lang="en-US"/>
          </a:p>
        </p:txBody>
      </p:sp>
    </p:spTree>
    <p:extLst>
      <p:ext uri="{BB962C8B-B14F-4D97-AF65-F5344CB8AC3E}">
        <p14:creationId xmlns:p14="http://schemas.microsoft.com/office/powerpoint/2010/main" val="2258984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noAutofit/>
          </a:bodyPr>
          <a:lstStyle/>
          <a:p>
            <a:r>
              <a:rPr lang="en-US" sz="2800" dirty="0">
                <a:solidFill>
                  <a:schemeClr val="bg1"/>
                </a:solidFill>
                <a:latin typeface="+mn-lt"/>
              </a:rPr>
              <a:t>How will climate change impact fishing communities?</a:t>
            </a:r>
          </a:p>
        </p:txBody>
      </p:sp>
      <p:sp>
        <p:nvSpPr>
          <p:cNvPr id="3" name="Content Placeholder 2">
            <a:extLst>
              <a:ext uri="{FF2B5EF4-FFF2-40B4-BE49-F238E27FC236}">
                <a16:creationId xmlns:a16="http://schemas.microsoft.com/office/drawing/2014/main" id="{F5F89EB4-FE7A-4332-8A77-6D74A195BC07}"/>
              </a:ext>
            </a:extLst>
          </p:cNvPr>
          <p:cNvSpPr>
            <a:spLocks noGrp="1"/>
          </p:cNvSpPr>
          <p:nvPr>
            <p:ph idx="1"/>
          </p:nvPr>
        </p:nvSpPr>
        <p:spPr>
          <a:xfrm>
            <a:off x="389784" y="1061545"/>
            <a:ext cx="8341621" cy="5294806"/>
          </a:xfrm>
        </p:spPr>
        <p:txBody>
          <a:bodyPr>
            <a:normAutofit fontScale="85000" lnSpcReduction="20000"/>
          </a:bodyPr>
          <a:lstStyle/>
          <a:p>
            <a:pPr marL="0" indent="0">
              <a:buNone/>
            </a:pPr>
            <a:endParaRPr lang="en-US" dirty="0">
              <a:ea typeface="Microsoft JhengHei UI" panose="020B0604030504040204" pitchFamily="34" charset="-120"/>
            </a:endParaRPr>
          </a:p>
          <a:p>
            <a:r>
              <a:rPr lang="en-US" sz="2600" dirty="0">
                <a:ea typeface="Microsoft JhengHei UI" panose="020B0604030504040204" pitchFamily="34" charset="-120"/>
              </a:rPr>
              <a:t>Specific questions: </a:t>
            </a:r>
          </a:p>
          <a:p>
            <a:pPr lvl="1"/>
            <a:r>
              <a:rPr lang="en-US" sz="2300" dirty="0">
                <a:ea typeface="Microsoft JhengHei UI" panose="020B0604030504040204" pitchFamily="34" charset="-120"/>
              </a:rPr>
              <a:t>How changes in species distribution and regulations (i.e. closures) will affect vessel's participation and landings in the </a:t>
            </a:r>
            <a:r>
              <a:rPr lang="en-US" sz="2300" i="1" dirty="0">
                <a:ea typeface="Microsoft JhengHei UI" panose="020B0604030504040204" pitchFamily="34" charset="-120"/>
              </a:rPr>
              <a:t>Coastal Pelagic Species (CPS) </a:t>
            </a:r>
            <a:r>
              <a:rPr lang="en-US" sz="2300" dirty="0">
                <a:ea typeface="Microsoft JhengHei UI" panose="020B0604030504040204" pitchFamily="34" charset="-120"/>
              </a:rPr>
              <a:t>fishery?</a:t>
            </a:r>
          </a:p>
          <a:p>
            <a:pPr lvl="1"/>
            <a:endParaRPr lang="en-US" sz="2000" dirty="0">
              <a:ea typeface="Microsoft JhengHei UI" panose="020B0604030504040204" pitchFamily="34" charset="-120"/>
            </a:endParaRPr>
          </a:p>
          <a:p>
            <a:r>
              <a:rPr lang="en-US" sz="2600" dirty="0"/>
              <a:t>Hurdle model for landings and participation by vessels:</a:t>
            </a:r>
          </a:p>
          <a:p>
            <a:pPr lvl="1"/>
            <a:r>
              <a:rPr lang="en-US" sz="2300" b="1" dirty="0"/>
              <a:t>Hurdle model:</a:t>
            </a:r>
          </a:p>
          <a:p>
            <a:pPr lvl="2"/>
            <a:r>
              <a:rPr lang="en-US" sz="1800" dirty="0" err="1"/>
              <a:t>Probit</a:t>
            </a:r>
            <a:r>
              <a:rPr lang="en-US" sz="1800" dirty="0"/>
              <a:t>: Vessel participation in particular fishery during a year/quarter/month.</a:t>
            </a:r>
          </a:p>
          <a:p>
            <a:pPr lvl="2"/>
            <a:r>
              <a:rPr lang="en-US" sz="1800" dirty="0"/>
              <a:t>Lognormal: Level of landings conditional on participation. </a:t>
            </a:r>
          </a:p>
          <a:p>
            <a:pPr lvl="1"/>
            <a:r>
              <a:rPr lang="en-US" sz="2300" dirty="0"/>
              <a:t>Separate models for each species: Squid, Sardine.</a:t>
            </a:r>
          </a:p>
          <a:p>
            <a:pPr lvl="1"/>
            <a:r>
              <a:rPr lang="en-US" sz="2300" dirty="0"/>
              <a:t>Working on individual data.</a:t>
            </a:r>
          </a:p>
          <a:p>
            <a:pPr lvl="2"/>
            <a:endParaRPr lang="en-US" sz="1800" dirty="0"/>
          </a:p>
          <a:p>
            <a:r>
              <a:rPr lang="en-US" sz="2600" dirty="0"/>
              <a:t>Main data</a:t>
            </a:r>
          </a:p>
          <a:p>
            <a:pPr lvl="1"/>
            <a:r>
              <a:rPr lang="en-US" sz="2300" dirty="0"/>
              <a:t>Fish tickets from The Pacific Fisheries Information Network (</a:t>
            </a:r>
            <a:r>
              <a:rPr lang="en-US" sz="2300" dirty="0" err="1"/>
              <a:t>PacFIN</a:t>
            </a:r>
            <a:r>
              <a:rPr lang="en-US" sz="2300" dirty="0"/>
              <a:t>) from 1981-2020</a:t>
            </a:r>
          </a:p>
          <a:p>
            <a:pPr lvl="1"/>
            <a:r>
              <a:rPr lang="en-US" sz="2300" dirty="0"/>
              <a:t>Current and projected species distribution from SDMs over the </a:t>
            </a:r>
            <a:r>
              <a:rPr lang="en-US" sz="2300" b="1" dirty="0"/>
              <a:t>1997-2018 </a:t>
            </a:r>
            <a:r>
              <a:rPr lang="en-US" sz="2300" dirty="0"/>
              <a:t>period.</a:t>
            </a:r>
          </a:p>
          <a:p>
            <a:pPr lvl="1"/>
            <a:r>
              <a:rPr lang="en-US" sz="2300" dirty="0"/>
              <a:t>Logbooks from CFWD, OFWD and WFWD</a:t>
            </a:r>
          </a:p>
          <a:p>
            <a:pPr lvl="1"/>
            <a:endParaRPr lang="en-US" sz="2000" dirty="0">
              <a:ea typeface="Microsoft JhengHei UI" panose="020B0604030504040204" pitchFamily="34" charset="-120"/>
            </a:endParaRPr>
          </a:p>
          <a:p>
            <a:pPr marL="0" indent="0">
              <a:buNone/>
            </a:pPr>
            <a:endParaRPr lang="en-US" sz="2400" dirty="0">
              <a:ea typeface="Microsoft JhengHei UI" panose="020B0604030504040204" pitchFamily="34" charset="-120"/>
            </a:endParaRPr>
          </a:p>
        </p:txBody>
      </p:sp>
      <p:sp>
        <p:nvSpPr>
          <p:cNvPr id="6" name="Slide Number Placeholder 5">
            <a:extLst>
              <a:ext uri="{FF2B5EF4-FFF2-40B4-BE49-F238E27FC236}">
                <a16:creationId xmlns:a16="http://schemas.microsoft.com/office/drawing/2014/main" id="{27F8320F-28EE-40EF-ADDE-86D44B7D516B}"/>
              </a:ext>
            </a:extLst>
          </p:cNvPr>
          <p:cNvSpPr>
            <a:spLocks noGrp="1"/>
          </p:cNvSpPr>
          <p:nvPr>
            <p:ph type="sldNum" sz="quarter" idx="12"/>
          </p:nvPr>
        </p:nvSpPr>
        <p:spPr/>
        <p:txBody>
          <a:bodyPr/>
          <a:lstStyle/>
          <a:p>
            <a:fld id="{6FD4AA8C-2C0B-45F2-84FF-CF2E58E014B2}" type="slidenum">
              <a:rPr lang="en-US" smtClean="0"/>
              <a:t>2</a:t>
            </a:fld>
            <a:endParaRPr lang="en-US"/>
          </a:p>
        </p:txBody>
      </p:sp>
    </p:spTree>
    <p:extLst>
      <p:ext uri="{BB962C8B-B14F-4D97-AF65-F5344CB8AC3E}">
        <p14:creationId xmlns:p14="http://schemas.microsoft.com/office/powerpoint/2010/main" val="33544769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78B9F2-7802-4660-AD29-C718D0D44B59}"/>
                  </a:ext>
                </a:extLst>
              </p:cNvPr>
              <p:cNvSpPr>
                <a:spLocks noGrp="1"/>
              </p:cNvSpPr>
              <p:nvPr>
                <p:ph idx="1"/>
              </p:nvPr>
            </p:nvSpPr>
            <p:spPr>
              <a:xfrm>
                <a:off x="326571" y="1164748"/>
                <a:ext cx="8399418" cy="5191603"/>
              </a:xfrm>
            </p:spPr>
            <p:txBody>
              <a:bodyPr>
                <a:noAutofit/>
              </a:bodyPr>
              <a:lstStyle/>
              <a:p>
                <a:pPr>
                  <a:lnSpc>
                    <a:spcPct val="120000"/>
                  </a:lnSpc>
                </a:pPr>
                <a:r>
                  <a:rPr lang="en-US" sz="2000" dirty="0">
                    <a:ea typeface="Microsoft JhengHei UI" panose="020B0604030504040204" pitchFamily="34" charset="-120"/>
                  </a:rPr>
                  <a:t>If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𝑞</m:t>
                        </m:r>
                      </m:e>
                      <m:sub>
                        <m:r>
                          <a:rPr lang="en-US" sz="2000" i="1" dirty="0">
                            <a:latin typeface="Cambria Math" panose="02040503050406030204" pitchFamily="18" charset="0"/>
                          </a:rPr>
                          <m:t>𝑖</m:t>
                        </m:r>
                        <m:r>
                          <a:rPr lang="en-US" sz="2000" i="1" dirty="0">
                            <a:latin typeface="Cambria Math" panose="02040503050406030204" pitchFamily="18" charset="0"/>
                          </a:rPr>
                          <m:t>,</m:t>
                        </m:r>
                        <m:r>
                          <a:rPr lang="en-US" sz="2000" i="1" dirty="0">
                            <a:latin typeface="Cambria Math" panose="02040503050406030204" pitchFamily="18" charset="0"/>
                          </a:rPr>
                          <m:t>𝑡</m:t>
                        </m:r>
                      </m:sub>
                    </m:sSub>
                    <m:r>
                      <a:rPr lang="en-US" sz="2000" i="1" dirty="0">
                        <a:latin typeface="Cambria Math" panose="02040503050406030204" pitchFamily="18" charset="0"/>
                      </a:rPr>
                      <m:t>&gt;0</m:t>
                    </m:r>
                  </m:oMath>
                </a14:m>
                <a:r>
                  <a:rPr lang="en-US" sz="2000" dirty="0">
                    <a:ea typeface="Microsoft JhengHei UI" panose="020B0604030504040204" pitchFamily="34" charset="-120"/>
                  </a:rPr>
                  <a:t>, then the probability density function is </a:t>
                </a:r>
              </a:p>
              <a:p>
                <a:pPr marL="914400" lvl="2" indent="0">
                  <a:lnSpc>
                    <a:spcPct val="120000"/>
                  </a:lnSpc>
                  <a:buNone/>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 </m:t>
                              </m:r>
                            </m:sub>
                          </m:sSub>
                        </m:e>
                      </m:d>
                      <m:r>
                        <a:rPr lang="en-US" i="1">
                          <a:latin typeface="Cambria Math" panose="02040503050406030204" pitchFamily="18" charset="0"/>
                        </a:rPr>
                        <m:t> </m:t>
                      </m:r>
                      <m:r>
                        <m:rPr>
                          <m:nor/>
                        </m:rPr>
                        <a:rPr lang="en-US">
                          <a:ea typeface="Microsoft JhengHei UI" panose="020B0604030504040204" pitchFamily="34" charset="-120"/>
                        </a:rPr>
                        <m:t>gamma</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𝑖𝑡</m:t>
                              </m:r>
                            </m:sub>
                          </m:sSub>
                          <m:r>
                            <a:rPr lang="en-US" i="1">
                              <a:latin typeface="Cambria Math" panose="02040503050406030204" pitchFamily="18" charset="0"/>
                            </a:rPr>
                            <m:t>|</m:t>
                          </m:r>
                          <m:f>
                            <m:fPr>
                              <m:ctrlPr>
                                <a:rPr lang="en-US" i="1">
                                  <a:latin typeface="Cambria Math" panose="02040503050406030204" pitchFamily="18" charset="0"/>
                                </a:rPr>
                              </m:ctrlPr>
                            </m:fPr>
                            <m:num>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𝑖𝑡</m:t>
                                  </m:r>
                                </m:sub>
                                <m:sup>
                                  <m:r>
                                    <a:rPr lang="en-US" i="1">
                                      <a:latin typeface="Cambria Math" panose="02040503050406030204" pitchFamily="18" charset="0"/>
                                      <a:ea typeface="Cambria Math" panose="02040503050406030204" pitchFamily="18" charset="0"/>
                                    </a:rPr>
                                    <m:t>2</m:t>
                                  </m:r>
                                </m:sup>
                              </m:sSubSup>
                            </m:num>
                            <m:den>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den>
                          </m:f>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𝑖𝑡</m:t>
                                  </m:r>
                                </m:sub>
                              </m:sSub>
                            </m:num>
                            <m:den>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den>
                          </m:f>
                        </m:e>
                      </m:d>
                    </m:oMath>
                  </m:oMathPara>
                </a14:m>
                <a:endParaRPr lang="en-US" dirty="0">
                  <a:ea typeface="Microsoft JhengHei UI" panose="020B0604030504040204" pitchFamily="34" charset="-120"/>
                </a:endParaRPr>
              </a:p>
              <a:p>
                <a:pPr>
                  <a:lnSpc>
                    <a:spcPct val="100000"/>
                  </a:lnSpc>
                </a:pPr>
                <a:r>
                  <a:rPr lang="en-US" sz="2000" dirty="0">
                    <a:ea typeface="Microsoft JhengHei UI" panose="020B0604030504040204" pitchFamily="34" charset="-120"/>
                  </a:rPr>
                  <a:t>Specifically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𝜇</m:t>
                        </m:r>
                      </m:e>
                      <m:sub>
                        <m:r>
                          <a:rPr lang="en-US" sz="2000" i="1" dirty="0">
                            <a:latin typeface="Cambria Math" panose="02040503050406030204" pitchFamily="18" charset="0"/>
                          </a:rPr>
                          <m:t>𝑖𝑡</m:t>
                        </m:r>
                      </m:sub>
                    </m:sSub>
                  </m:oMath>
                </a14:m>
                <a:r>
                  <a:rPr lang="en-US" sz="2000" dirty="0">
                    <a:ea typeface="Microsoft JhengHei UI" panose="020B0604030504040204" pitchFamily="34" charset="-120"/>
                  </a:rPr>
                  <a:t> is defined as the following: </a:t>
                </a:r>
              </a:p>
              <a:p>
                <a:pPr marL="0" indent="0">
                  <a:lnSpc>
                    <a:spcPct val="100000"/>
                  </a:lnSpc>
                  <a:buNone/>
                </a:pPr>
                <a14:m>
                  <m:oMathPara xmlns:m="http://schemas.openxmlformats.org/officeDocument/2006/math">
                    <m:oMathParaPr>
                      <m:jc m:val="center"/>
                    </m:oMathParaPr>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𝜇</m:t>
                          </m:r>
                        </m:e>
                        <m:sub>
                          <m:r>
                            <a:rPr lang="en-US" sz="2000" i="1" dirty="0">
                              <a:latin typeface="Cambria Math" panose="02040503050406030204" pitchFamily="18" charset="0"/>
                            </a:rPr>
                            <m:t>𝑖𝑡</m:t>
                          </m:r>
                        </m:sub>
                      </m:sSub>
                      <m:r>
                        <a:rPr lang="en-US" sz="2000" b="0" i="1" dirty="0">
                          <a:latin typeface="Cambria Math" panose="02040503050406030204" pitchFamily="18" charset="0"/>
                        </a:rPr>
                        <m:t>= </m:t>
                      </m:r>
                      <m:sSubSup>
                        <m:sSubSupPr>
                          <m:ctrlPr>
                            <a:rPr lang="en-US" sz="2000" i="1" dirty="0">
                              <a:latin typeface="Cambria Math" panose="02040503050406030204" pitchFamily="18" charset="0"/>
                            </a:rPr>
                          </m:ctrlPr>
                        </m:sSubSupPr>
                        <m:e>
                          <m:r>
                            <a:rPr lang="en-US" sz="2000" b="0" i="1" dirty="0">
                              <a:latin typeface="Cambria Math" panose="02040503050406030204" pitchFamily="18" charset="0"/>
                            </a:rPr>
                            <m:t>𝛽</m:t>
                          </m:r>
                        </m:e>
                        <m:sub>
                          <m:r>
                            <a:rPr lang="en-US" sz="2000" b="0" i="1" dirty="0">
                              <a:latin typeface="Cambria Math" panose="02040503050406030204" pitchFamily="18" charset="0"/>
                            </a:rPr>
                            <m:t>𝑖</m:t>
                          </m:r>
                        </m:sub>
                        <m:sup>
                          <m:r>
                            <a:rPr lang="en-US" sz="2000" i="1" dirty="0">
                              <a:latin typeface="Cambria Math" panose="02040503050406030204" pitchFamily="18" charset="0"/>
                            </a:rPr>
                            <m:t>0</m:t>
                          </m:r>
                        </m:sup>
                      </m:sSubSup>
                      <m:r>
                        <a:rPr lang="en-US" sz="2000" i="1" dirty="0">
                          <a:latin typeface="Cambria Math" panose="02040503050406030204" pitchFamily="18" charset="0"/>
                        </a:rPr>
                        <m:t>+</m:t>
                      </m:r>
                      <m:sSubSup>
                        <m:sSubSupPr>
                          <m:ctrlPr>
                            <a:rPr lang="en-US" sz="2000" i="1" dirty="0">
                              <a:latin typeface="Cambria Math" panose="02040503050406030204" pitchFamily="18" charset="0"/>
                            </a:rPr>
                          </m:ctrlPr>
                        </m:sSubSupPr>
                        <m:e>
                          <m:r>
                            <a:rPr lang="en-US" sz="2000" i="1" dirty="0">
                              <a:latin typeface="Cambria Math" panose="02040503050406030204" pitchFamily="18" charset="0"/>
                            </a:rPr>
                            <m:t>𝛽</m:t>
                          </m:r>
                        </m:e>
                        <m:sub>
                          <m:r>
                            <a:rPr lang="en-US" sz="2000" i="1" dirty="0">
                              <a:latin typeface="Cambria Math" panose="02040503050406030204" pitchFamily="18" charset="0"/>
                            </a:rPr>
                            <m:t>𝑖</m:t>
                          </m:r>
                        </m:sub>
                        <m:sup>
                          <m:r>
                            <a:rPr lang="en-US" sz="2000" b="0" i="1" dirty="0">
                              <a:latin typeface="Cambria Math" panose="02040503050406030204" pitchFamily="18" charset="0"/>
                            </a:rPr>
                            <m:t>1</m:t>
                          </m:r>
                        </m:sup>
                      </m:sSubSup>
                      <m:sSub>
                        <m:sSubPr>
                          <m:ctrlPr>
                            <a:rPr lang="en-US" sz="2000" i="1" dirty="0" err="1">
                              <a:latin typeface="Cambria Math" panose="02040503050406030204" pitchFamily="18" charset="0"/>
                            </a:rPr>
                          </m:ctrlPr>
                        </m:sSubPr>
                        <m:e>
                          <m:func>
                            <m:funcPr>
                              <m:ctrlPr>
                                <a:rPr lang="en-US" sz="2000" i="1" dirty="0" err="1">
                                  <a:latin typeface="Cambria Math" panose="02040503050406030204" pitchFamily="18" charset="0"/>
                                </a:rPr>
                              </m:ctrlPr>
                            </m:funcPr>
                            <m:fName>
                              <m:r>
                                <m:rPr>
                                  <m:sty m:val="p"/>
                                </m:rPr>
                                <a:rPr lang="en-US" sz="2000" i="0" dirty="0" err="1">
                                  <a:latin typeface="Cambria Math" panose="02040503050406030204" pitchFamily="18" charset="0"/>
                                </a:rPr>
                                <m:t>Pr</m:t>
                              </m:r>
                            </m:fName>
                            <m:e>
                              <m:d>
                                <m:dPr>
                                  <m:ctrlPr>
                                    <a:rPr lang="en-US" sz="2000" i="1" dirty="0" err="1">
                                      <a:latin typeface="Cambria Math" panose="02040503050406030204" pitchFamily="18" charset="0"/>
                                    </a:rPr>
                                  </m:ctrlPr>
                                </m:dPr>
                                <m:e>
                                  <m:r>
                                    <a:rPr lang="en-US" sz="2000" i="1" dirty="0" err="1">
                                      <a:latin typeface="Cambria Math" panose="02040503050406030204" pitchFamily="18" charset="0"/>
                                    </a:rPr>
                                    <m:t>𝑃𝑟𝑒</m:t>
                                  </m:r>
                                  <m:r>
                                    <a:rPr lang="en-US" sz="2000" b="0" i="1" dirty="0">
                                      <a:latin typeface="Cambria Math" panose="02040503050406030204" pitchFamily="18" charset="0"/>
                                    </a:rPr>
                                    <m:t>𝑠</m:t>
                                  </m:r>
                                  <m:r>
                                    <a:rPr lang="en-US" sz="2000" i="1" dirty="0" err="1">
                                      <a:latin typeface="Cambria Math" panose="02040503050406030204" pitchFamily="18" charset="0"/>
                                    </a:rPr>
                                    <m:t>.</m:t>
                                  </m:r>
                                  <m:r>
                                    <a:rPr lang="en-US" sz="2000" i="1" dirty="0" err="1">
                                      <a:latin typeface="Cambria Math" panose="02040503050406030204" pitchFamily="18" charset="0"/>
                                    </a:rPr>
                                    <m:t>𝑃𝑆𝐷𝑁</m:t>
                                  </m:r>
                                </m:e>
                              </m:d>
                            </m:e>
                          </m:func>
                        </m:e>
                        <m:sub>
                          <m:r>
                            <a:rPr lang="en-US" sz="2000" i="1" dirty="0">
                              <a:latin typeface="Cambria Math" panose="02040503050406030204" pitchFamily="18" charset="0"/>
                            </a:rPr>
                            <m:t>𝑖𝑡</m:t>
                          </m:r>
                        </m:sub>
                      </m:sSub>
                      <m:r>
                        <a:rPr lang="en-US" sz="2000" b="0" i="1" dirty="0">
                          <a:latin typeface="Cambria Math" panose="02040503050406030204" pitchFamily="18" charset="0"/>
                        </a:rPr>
                        <m:t>+</m:t>
                      </m:r>
                      <m:sSubSup>
                        <m:sSubSupPr>
                          <m:ctrlPr>
                            <a:rPr lang="en-US" sz="2000" i="1" dirty="0">
                              <a:latin typeface="Cambria Math" panose="02040503050406030204" pitchFamily="18" charset="0"/>
                            </a:rPr>
                          </m:ctrlPr>
                        </m:sSubSupPr>
                        <m:e>
                          <m:r>
                            <a:rPr lang="en-US" sz="2000" i="1" dirty="0">
                              <a:latin typeface="Cambria Math" panose="02040503050406030204" pitchFamily="18" charset="0"/>
                            </a:rPr>
                            <m:t>𝛽</m:t>
                          </m:r>
                        </m:e>
                        <m:sub>
                          <m:r>
                            <a:rPr lang="en-US" sz="2000" i="1" dirty="0">
                              <a:latin typeface="Cambria Math" panose="02040503050406030204" pitchFamily="18" charset="0"/>
                            </a:rPr>
                            <m:t>𝑖</m:t>
                          </m:r>
                        </m:sub>
                        <m:sup>
                          <m:r>
                            <a:rPr lang="en-US" sz="2000" b="0" i="1" dirty="0">
                              <a:latin typeface="Cambria Math" panose="02040503050406030204" pitchFamily="18" charset="0"/>
                            </a:rPr>
                            <m:t>2</m:t>
                          </m:r>
                        </m:sup>
                      </m:sSubSup>
                      <m:sSub>
                        <m:sSubPr>
                          <m:ctrlPr>
                            <a:rPr lang="en-US" sz="2000" b="0" i="1" dirty="0">
                              <a:latin typeface="Cambria Math" panose="02040503050406030204" pitchFamily="18" charset="0"/>
                            </a:rPr>
                          </m:ctrlPr>
                        </m:sSubPr>
                        <m:e>
                          <m:func>
                            <m:funcPr>
                              <m:ctrlPr>
                                <a:rPr lang="en-US" sz="2000" i="1" dirty="0" err="1">
                                  <a:latin typeface="Cambria Math" panose="02040503050406030204" pitchFamily="18" charset="0"/>
                                </a:rPr>
                              </m:ctrlPr>
                            </m:funcPr>
                            <m:fName>
                              <m:r>
                                <m:rPr>
                                  <m:sty m:val="p"/>
                                </m:rPr>
                                <a:rPr lang="en-US" sz="2000" i="0" dirty="0" err="1">
                                  <a:latin typeface="Cambria Math" panose="02040503050406030204" pitchFamily="18" charset="0"/>
                                </a:rPr>
                                <m:t>Pr</m:t>
                              </m:r>
                            </m:fName>
                            <m:e>
                              <m:d>
                                <m:dPr>
                                  <m:ctrlPr>
                                    <a:rPr lang="en-US" sz="2000" i="1" dirty="0" err="1">
                                      <a:latin typeface="Cambria Math" panose="02040503050406030204" pitchFamily="18" charset="0"/>
                                    </a:rPr>
                                  </m:ctrlPr>
                                </m:dPr>
                                <m:e>
                                  <m:r>
                                    <a:rPr lang="en-US" sz="2000" i="1" dirty="0" err="1">
                                      <a:latin typeface="Cambria Math" panose="02040503050406030204" pitchFamily="18" charset="0"/>
                                    </a:rPr>
                                    <m:t>𝑃𝑟𝑒</m:t>
                                  </m:r>
                                  <m:r>
                                    <a:rPr lang="en-US" sz="2000" b="0" i="1" dirty="0">
                                      <a:latin typeface="Cambria Math" panose="02040503050406030204" pitchFamily="18" charset="0"/>
                                    </a:rPr>
                                    <m:t>𝑠</m:t>
                                  </m:r>
                                  <m:r>
                                    <a:rPr lang="en-US" sz="2000" i="1" dirty="0" err="1">
                                      <a:latin typeface="Cambria Math" panose="02040503050406030204" pitchFamily="18" charset="0"/>
                                    </a:rPr>
                                    <m:t>.</m:t>
                                  </m:r>
                                  <m:r>
                                    <a:rPr lang="en-US" sz="2000" i="1" dirty="0" err="1">
                                      <a:latin typeface="Cambria Math" panose="02040503050406030204" pitchFamily="18" charset="0"/>
                                    </a:rPr>
                                    <m:t>𝑀𝑆𝑄𝐷</m:t>
                                  </m:r>
                                </m:e>
                              </m:d>
                            </m:e>
                          </m:func>
                        </m:e>
                        <m:sub>
                          <m:r>
                            <a:rPr lang="en-US" sz="2000" b="0" i="1" dirty="0">
                              <a:latin typeface="Cambria Math" panose="02040503050406030204" pitchFamily="18" charset="0"/>
                            </a:rPr>
                            <m:t>𝑖𝑡</m:t>
                          </m:r>
                        </m:sub>
                      </m:sSub>
                    </m:oMath>
                  </m:oMathPara>
                </a14:m>
                <a:endParaRPr lang="en-US" sz="2000" b="0" i="1" dirty="0">
                  <a:latin typeface="Cambria Math" panose="02040503050406030204" pitchFamily="18" charset="0"/>
                </a:endParaRPr>
              </a:p>
              <a:p>
                <a:pPr marL="0" indent="0">
                  <a:lnSpc>
                    <a:spcPct val="100000"/>
                  </a:lnSpc>
                  <a:buNone/>
                </a:pPr>
                <a14:m>
                  <m:oMathPara xmlns:m="http://schemas.openxmlformats.org/officeDocument/2006/math">
                    <m:oMathParaPr>
                      <m:jc m:val="center"/>
                    </m:oMathParaPr>
                    <m:oMath xmlns:m="http://schemas.openxmlformats.org/officeDocument/2006/math">
                      <m:r>
                        <a:rPr lang="en-US" sz="2000" b="0" i="1" dirty="0">
                          <a:latin typeface="Cambria Math" panose="02040503050406030204" pitchFamily="18" charset="0"/>
                        </a:rPr>
                        <m:t>+</m:t>
                      </m:r>
                      <m:sSubSup>
                        <m:sSubSupPr>
                          <m:ctrlPr>
                            <a:rPr lang="en-US" sz="2000" i="1" dirty="0">
                              <a:latin typeface="Cambria Math" panose="02040503050406030204" pitchFamily="18" charset="0"/>
                            </a:rPr>
                          </m:ctrlPr>
                        </m:sSubSupPr>
                        <m:e>
                          <m:r>
                            <a:rPr lang="en-US" sz="2000" i="1" dirty="0">
                              <a:latin typeface="Cambria Math" panose="02040503050406030204" pitchFamily="18" charset="0"/>
                            </a:rPr>
                            <m:t>𝛽</m:t>
                          </m:r>
                        </m:e>
                        <m:sub>
                          <m:r>
                            <a:rPr lang="en-US" sz="2000" i="1" dirty="0">
                              <a:latin typeface="Cambria Math" panose="02040503050406030204" pitchFamily="18" charset="0"/>
                            </a:rPr>
                            <m:t>𝑖</m:t>
                          </m:r>
                        </m:sub>
                        <m:sup>
                          <m:r>
                            <a:rPr lang="en-US" sz="2000" b="0" i="1" dirty="0">
                              <a:latin typeface="Cambria Math" panose="02040503050406030204" pitchFamily="18" charset="0"/>
                            </a:rPr>
                            <m:t>3</m:t>
                          </m:r>
                        </m:sup>
                      </m:sSubSup>
                      <m:sSub>
                        <m:sSubPr>
                          <m:ctrlPr>
                            <a:rPr lang="en-US" sz="2000" i="1" dirty="0" err="1">
                              <a:latin typeface="Cambria Math" panose="02040503050406030204" pitchFamily="18" charset="0"/>
                            </a:rPr>
                          </m:ctrlPr>
                        </m:sSubPr>
                        <m:e>
                          <m:func>
                            <m:funcPr>
                              <m:ctrlPr>
                                <a:rPr lang="en-US" sz="2000" i="1" dirty="0" err="1">
                                  <a:latin typeface="Cambria Math" panose="02040503050406030204" pitchFamily="18" charset="0"/>
                                </a:rPr>
                              </m:ctrlPr>
                            </m:funcPr>
                            <m:fName>
                              <m:r>
                                <m:rPr>
                                  <m:sty m:val="p"/>
                                </m:rPr>
                                <a:rPr lang="en-US" sz="2000" i="0" dirty="0" err="1">
                                  <a:latin typeface="Cambria Math" panose="02040503050406030204" pitchFamily="18" charset="0"/>
                                </a:rPr>
                                <m:t>Pr</m:t>
                              </m:r>
                            </m:fName>
                            <m:e>
                              <m:d>
                                <m:dPr>
                                  <m:ctrlPr>
                                    <a:rPr lang="en-US" sz="2000" i="1" dirty="0" err="1">
                                      <a:latin typeface="Cambria Math" panose="02040503050406030204" pitchFamily="18" charset="0"/>
                                    </a:rPr>
                                  </m:ctrlPr>
                                </m:dPr>
                                <m:e>
                                  <m:r>
                                    <a:rPr lang="en-US" sz="2000" i="1" dirty="0" err="1">
                                      <a:latin typeface="Cambria Math" panose="02040503050406030204" pitchFamily="18" charset="0"/>
                                    </a:rPr>
                                    <m:t>𝑃𝑟𝑒</m:t>
                                  </m:r>
                                  <m:r>
                                    <a:rPr lang="en-US" sz="2000" b="0" i="1" dirty="0">
                                      <a:latin typeface="Cambria Math" panose="02040503050406030204" pitchFamily="18" charset="0"/>
                                    </a:rPr>
                                    <m:t>𝑠</m:t>
                                  </m:r>
                                  <m:r>
                                    <a:rPr lang="en-US" sz="2000" i="1" dirty="0" err="1">
                                      <a:latin typeface="Cambria Math" panose="02040503050406030204" pitchFamily="18" charset="0"/>
                                    </a:rPr>
                                    <m:t>.</m:t>
                                  </m:r>
                                  <m:r>
                                    <a:rPr lang="en-US" sz="2000" i="1" dirty="0" err="1">
                                      <a:latin typeface="Cambria Math" panose="02040503050406030204" pitchFamily="18" charset="0"/>
                                    </a:rPr>
                                    <m:t>𝑁𝐴𝑁𝐶</m:t>
                                  </m:r>
                                </m:e>
                              </m:d>
                            </m:e>
                          </m:func>
                        </m:e>
                        <m:sub>
                          <m:r>
                            <a:rPr lang="en-US" sz="2000" b="0" i="1" dirty="0">
                              <a:latin typeface="Cambria Math" panose="02040503050406030204" pitchFamily="18" charset="0"/>
                            </a:rPr>
                            <m:t>𝑖𝑡</m:t>
                          </m:r>
                        </m:sub>
                      </m:sSub>
                      <m:r>
                        <a:rPr lang="en-US" sz="2000" b="0" i="1" dirty="0">
                          <a:latin typeface="Cambria Math" panose="02040503050406030204" pitchFamily="18" charset="0"/>
                        </a:rPr>
                        <m:t>+</m:t>
                      </m:r>
                      <m:sSub>
                        <m:sSubPr>
                          <m:ctrlPr>
                            <a:rPr lang="en-US" sz="2000" b="0" i="1" dirty="0">
                              <a:latin typeface="Cambria Math" panose="02040503050406030204" pitchFamily="18" charset="0"/>
                            </a:rPr>
                          </m:ctrlPr>
                        </m:sSubPr>
                        <m:e>
                          <m:r>
                            <a:rPr lang="en-US" sz="2000" b="0" i="1" dirty="0">
                              <a:latin typeface="Cambria Math" panose="02040503050406030204" pitchFamily="18" charset="0"/>
                            </a:rPr>
                            <m:t>𝛽</m:t>
                          </m:r>
                        </m:e>
                        <m:sub>
                          <m:r>
                            <a:rPr lang="en-US" sz="2000" b="0" i="1" dirty="0">
                              <a:latin typeface="Cambria Math" panose="02040503050406030204" pitchFamily="18" charset="0"/>
                            </a:rPr>
                            <m:t>𝑖</m:t>
                          </m:r>
                        </m:sub>
                      </m:sSub>
                      <m:r>
                        <a:rPr lang="en-US" sz="2000" b="1" i="1" dirty="0">
                          <a:latin typeface="Cambria Math" panose="02040503050406030204" pitchFamily="18" charset="0"/>
                        </a:rPr>
                        <m:t>𝑿</m:t>
                      </m:r>
                    </m:oMath>
                  </m:oMathPara>
                </a14:m>
                <a:endParaRPr lang="en-US" sz="2000" b="1" dirty="0"/>
              </a:p>
              <a:p>
                <a:pPr marL="0" indent="0" algn="ctr">
                  <a:lnSpc>
                    <a:spcPct val="100000"/>
                  </a:lnSpc>
                  <a:buNone/>
                </a:pPr>
                <a:r>
                  <a:rPr lang="en-US" sz="1800" dirty="0">
                    <a:ea typeface="Microsoft JhengHei UI" panose="020B0604030504040204" pitchFamily="34" charset="-120"/>
                  </a:rPr>
                  <a:t>where</a:t>
                </a:r>
                <a:r>
                  <a:rPr lang="en-US" sz="1800" i="1" dirty="0"/>
                  <a:t> </a:t>
                </a:r>
                <a14:m>
                  <m:oMath xmlns:m="http://schemas.openxmlformats.org/officeDocument/2006/math">
                    <m:r>
                      <m:rPr>
                        <m:sty m:val="p"/>
                      </m:rPr>
                      <a:rPr lang="en-US" sz="1800" b="0" i="0" dirty="0">
                        <a:latin typeface="Cambria Math" panose="02040503050406030204" pitchFamily="18" charset="0"/>
                      </a:rPr>
                      <m:t>Pr</m:t>
                    </m:r>
                    <m:r>
                      <a:rPr lang="en-US" sz="1800" i="1" dirty="0">
                        <a:latin typeface="Cambria Math" panose="02040503050406030204" pitchFamily="18" charset="0"/>
                      </a:rPr>
                      <m:t>(</m:t>
                    </m:r>
                    <m:r>
                      <a:rPr lang="en-US" sz="1800" i="1" dirty="0" err="1">
                        <a:latin typeface="Cambria Math" panose="02040503050406030204" pitchFamily="18" charset="0"/>
                      </a:rPr>
                      <m:t>𝑃𝑟𝑒</m:t>
                    </m:r>
                    <m:r>
                      <a:rPr lang="en-US" sz="1800" b="0" i="1" dirty="0">
                        <a:latin typeface="Cambria Math" panose="02040503050406030204" pitchFamily="18" charset="0"/>
                      </a:rPr>
                      <m:t>𝑠</m:t>
                    </m:r>
                    <m:r>
                      <a:rPr lang="en-US" sz="1800" i="1" dirty="0">
                        <a:latin typeface="Cambria Math" panose="02040503050406030204" pitchFamily="18" charset="0"/>
                      </a:rPr>
                      <m:t>) </m:t>
                    </m:r>
                  </m:oMath>
                </a14:m>
                <a:r>
                  <a:rPr lang="en-US" sz="1800" dirty="0">
                    <a:ea typeface="Microsoft JhengHei UI" panose="020B0604030504040204" pitchFamily="34" charset="-120"/>
                  </a:rPr>
                  <a:t>is the probability of presence.</a:t>
                </a:r>
              </a:p>
              <a:p>
                <a:pPr>
                  <a:lnSpc>
                    <a:spcPct val="100000"/>
                  </a:lnSpc>
                </a:pPr>
                <a14:m>
                  <m:oMath xmlns:m="http://schemas.openxmlformats.org/officeDocument/2006/math">
                    <m:sSubSup>
                      <m:sSubSupPr>
                        <m:ctrlPr>
                          <a:rPr lang="en-US" sz="2000" i="1" dirty="0">
                            <a:latin typeface="Cambria Math" panose="02040503050406030204" pitchFamily="18" charset="0"/>
                          </a:rPr>
                        </m:ctrlPr>
                      </m:sSubSupPr>
                      <m:e>
                        <m:r>
                          <a:rPr lang="en-US" sz="2000" i="1" dirty="0">
                            <a:latin typeface="Cambria Math" panose="02040503050406030204" pitchFamily="18" charset="0"/>
                          </a:rPr>
                          <m:t>𝛽</m:t>
                        </m:r>
                      </m:e>
                      <m:sub>
                        <m:r>
                          <a:rPr lang="en-US" sz="2000" i="1" dirty="0">
                            <a:latin typeface="Cambria Math" panose="02040503050406030204" pitchFamily="18" charset="0"/>
                          </a:rPr>
                          <m:t>𝑖</m:t>
                        </m:r>
                      </m:sub>
                      <m:sup>
                        <m:r>
                          <a:rPr lang="en-US" sz="2000" i="1" dirty="0">
                            <a:latin typeface="Cambria Math" panose="02040503050406030204" pitchFamily="18" charset="0"/>
                          </a:rPr>
                          <m:t>0</m:t>
                        </m:r>
                      </m:sup>
                    </m:sSubSup>
                  </m:oMath>
                </a14:m>
                <a:r>
                  <a:rPr lang="en-US" sz="2000" dirty="0">
                    <a:ea typeface="Microsoft JhengHei UI" panose="020B0604030504040204" pitchFamily="34" charset="-120"/>
                  </a:rPr>
                  <a:t> correspond to port random-effects.</a:t>
                </a:r>
              </a:p>
              <a:p>
                <a:pPr>
                  <a:lnSpc>
                    <a:spcPct val="100000"/>
                  </a:lnSpc>
                </a:pPr>
                <a14:m>
                  <m:oMath xmlns:m="http://schemas.openxmlformats.org/officeDocument/2006/math">
                    <m:r>
                      <m:rPr>
                        <m:nor/>
                      </m:rPr>
                      <a:rPr lang="en-US" sz="2000">
                        <a:ea typeface="Microsoft JhengHei UI" panose="020B0604030504040204" pitchFamily="34" charset="-120"/>
                      </a:rPr>
                      <m:t>logit</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𝑖𝑡</m:t>
                            </m:r>
                          </m:sub>
                        </m:sSub>
                      </m:e>
                    </m:d>
                    <m:r>
                      <a:rPr lang="en-US" sz="2000" i="1">
                        <a:latin typeface="Cambria Math" panose="02040503050406030204" pitchFamily="18" charset="0"/>
                      </a:rPr>
                      <m:t> </m:t>
                    </m:r>
                  </m:oMath>
                </a14:m>
                <a:r>
                  <a:rPr lang="en-US" sz="2000" dirty="0">
                    <a:ea typeface="Microsoft JhengHei UI" panose="020B0604030504040204" pitchFamily="34" charset="-120"/>
                  </a:rPr>
                  <a:t>follows the same structure.</a:t>
                </a:r>
              </a:p>
              <a:p>
                <a:pPr>
                  <a:lnSpc>
                    <a:spcPct val="100000"/>
                  </a:lnSpc>
                </a:pPr>
                <a:r>
                  <a:rPr lang="en-US" sz="2000" dirty="0">
                    <a:ea typeface="Microsoft JhengHei UI" panose="020B0604030504040204" pitchFamily="34" charset="-120"/>
                  </a:rPr>
                  <a:t>How to deal with (under a Bayesian framework):</a:t>
                </a:r>
              </a:p>
              <a:p>
                <a:pPr lvl="1">
                  <a:lnSpc>
                    <a:spcPct val="100000"/>
                  </a:lnSpc>
                </a:pPr>
                <a:r>
                  <a:rPr lang="en-US" sz="1800" dirty="0">
                    <a:ea typeface="Microsoft JhengHei UI" panose="020B0604030504040204" pitchFamily="34" charset="-120"/>
                  </a:rPr>
                  <a:t>Serial correlation</a:t>
                </a:r>
                <a:r>
                  <a:rPr lang="en-US" sz="1800">
                    <a:ea typeface="Microsoft JhengHei UI" panose="020B0604030504040204" pitchFamily="34" charset="-120"/>
                  </a:rPr>
                  <a:t>? Maybe assuming </a:t>
                </a:r>
                <a:r>
                  <a:rPr lang="en-US" sz="1800" dirty="0">
                    <a:ea typeface="Microsoft JhengHei UI" panose="020B0604030504040204" pitchFamily="34" charset="-120"/>
                  </a:rPr>
                  <a:t>correlation within a level</a:t>
                </a:r>
                <a:r>
                  <a:rPr lang="en-US" sz="1400" dirty="0">
                    <a:ea typeface="Microsoft JhengHei UI" panose="020B0604030504040204" pitchFamily="34" charset="-120"/>
                  </a:rPr>
                  <a:t>.</a:t>
                </a:r>
              </a:p>
              <a:p>
                <a:pPr lvl="1">
                  <a:lnSpc>
                    <a:spcPct val="100000"/>
                  </a:lnSpc>
                </a:pPr>
                <a:r>
                  <a:rPr lang="en-US" sz="1800" dirty="0">
                    <a:ea typeface="Microsoft JhengHei UI" panose="020B0604030504040204" pitchFamily="34" charset="-120"/>
                  </a:rPr>
                  <a:t>Non-stationarity? Include variables as differences?</a:t>
                </a:r>
              </a:p>
              <a:p>
                <a:pPr lvl="1">
                  <a:lnSpc>
                    <a:spcPct val="100000"/>
                  </a:lnSpc>
                </a:pPr>
                <a:r>
                  <a:rPr lang="en-US" sz="1800" dirty="0">
                    <a:ea typeface="Microsoft JhengHei UI" panose="020B0604030504040204" pitchFamily="34" charset="-120"/>
                  </a:rPr>
                  <a:t>Selection bias from choosing ports?</a:t>
                </a:r>
              </a:p>
            </p:txBody>
          </p:sp>
        </mc:Choice>
        <mc:Fallback xmlns="">
          <p:sp>
            <p:nvSpPr>
              <p:cNvPr id="3" name="Content Placeholder 2">
                <a:extLst>
                  <a:ext uri="{FF2B5EF4-FFF2-40B4-BE49-F238E27FC236}">
                    <a16:creationId xmlns:a16="http://schemas.microsoft.com/office/drawing/2014/main" id="{6778B9F2-7802-4660-AD29-C718D0D44B59}"/>
                  </a:ext>
                </a:extLst>
              </p:cNvPr>
              <p:cNvSpPr>
                <a:spLocks noGrp="1" noRot="1" noChangeAspect="1" noMove="1" noResize="1" noEditPoints="1" noAdjustHandles="1" noChangeArrowheads="1" noChangeShapeType="1" noTextEdit="1"/>
              </p:cNvSpPr>
              <p:nvPr>
                <p:ph idx="1"/>
              </p:nvPr>
            </p:nvSpPr>
            <p:spPr>
              <a:xfrm>
                <a:off x="326571" y="1164748"/>
                <a:ext cx="8399418" cy="5191603"/>
              </a:xfrm>
              <a:blipFill>
                <a:blip r:embed="rId3"/>
                <a:stretch>
                  <a:fillRect l="-654" b="-587"/>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3FBCC271-54BC-4357-BEF3-B86B9F0FC7E1}"/>
              </a:ext>
            </a:extLst>
          </p:cNvPr>
          <p:cNvSpPr txBox="1">
            <a:spLocks/>
          </p:cNvSpPr>
          <p:nvPr/>
        </p:nvSpPr>
        <p:spPr>
          <a:xfrm>
            <a:off x="0" y="1"/>
            <a:ext cx="9144000" cy="923278"/>
          </a:xfrm>
          <a:prstGeom prst="rect">
            <a:avLst/>
          </a:prstGeom>
          <a:solidFill>
            <a:srgbClr val="003C6C"/>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mn-lt"/>
              </a:rPr>
              <a:t>  Methodology</a:t>
            </a:r>
          </a:p>
        </p:txBody>
      </p:sp>
      <p:sp>
        <p:nvSpPr>
          <p:cNvPr id="6" name="Slide Number Placeholder 5">
            <a:extLst>
              <a:ext uri="{FF2B5EF4-FFF2-40B4-BE49-F238E27FC236}">
                <a16:creationId xmlns:a16="http://schemas.microsoft.com/office/drawing/2014/main" id="{9744F989-DFF5-4032-93D6-32F9ED2EECA9}"/>
              </a:ext>
            </a:extLst>
          </p:cNvPr>
          <p:cNvSpPr>
            <a:spLocks noGrp="1"/>
          </p:cNvSpPr>
          <p:nvPr>
            <p:ph type="sldNum" sz="quarter" idx="12"/>
          </p:nvPr>
        </p:nvSpPr>
        <p:spPr/>
        <p:txBody>
          <a:bodyPr/>
          <a:lstStyle/>
          <a:p>
            <a:fld id="{6FD4AA8C-2C0B-45F2-84FF-CF2E58E014B2}" type="slidenum">
              <a:rPr lang="en-US" smtClean="0"/>
              <a:t>20</a:t>
            </a:fld>
            <a:endParaRPr lang="en-US"/>
          </a:p>
        </p:txBody>
      </p:sp>
    </p:spTree>
    <p:extLst>
      <p:ext uri="{BB962C8B-B14F-4D97-AF65-F5344CB8AC3E}">
        <p14:creationId xmlns:p14="http://schemas.microsoft.com/office/powerpoint/2010/main" val="27677844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78B9F2-7802-4660-AD29-C718D0D44B59}"/>
              </a:ext>
            </a:extLst>
          </p:cNvPr>
          <p:cNvSpPr>
            <a:spLocks noGrp="1"/>
          </p:cNvSpPr>
          <p:nvPr>
            <p:ph idx="1"/>
          </p:nvPr>
        </p:nvSpPr>
        <p:spPr>
          <a:xfrm>
            <a:off x="341402" y="1164748"/>
            <a:ext cx="8631776" cy="6703111"/>
          </a:xfrm>
        </p:spPr>
        <p:txBody>
          <a:bodyPr>
            <a:noAutofit/>
          </a:bodyPr>
          <a:lstStyle/>
          <a:p>
            <a:pPr>
              <a:lnSpc>
                <a:spcPct val="100000"/>
              </a:lnSpc>
            </a:pPr>
            <a:r>
              <a:rPr lang="en-US" sz="2400" dirty="0">
                <a:ea typeface="Microsoft JhengHei UI" panose="020B0604030504040204" pitchFamily="34" charset="-120"/>
              </a:rPr>
              <a:t>Additional explanatory variables:</a:t>
            </a:r>
          </a:p>
          <a:p>
            <a:pPr lvl="1">
              <a:lnSpc>
                <a:spcPct val="100000"/>
              </a:lnSpc>
            </a:pPr>
            <a:r>
              <a:rPr lang="en-US" sz="2000" dirty="0">
                <a:ea typeface="Microsoft JhengHei UI" panose="020B0604030504040204" pitchFamily="34" charset="-120"/>
              </a:rPr>
              <a:t>Annual Catch Limits (ACL)</a:t>
            </a:r>
          </a:p>
          <a:p>
            <a:pPr lvl="1">
              <a:lnSpc>
                <a:spcPct val="100000"/>
              </a:lnSpc>
            </a:pPr>
            <a:r>
              <a:rPr lang="en-US" sz="2000" dirty="0">
                <a:ea typeface="Microsoft JhengHei UI" panose="020B0604030504040204" pitchFamily="34" charset="-120"/>
              </a:rPr>
              <a:t>Dummy variable for closure (Sardine models estimate before closure)</a:t>
            </a:r>
          </a:p>
          <a:p>
            <a:pPr lvl="1">
              <a:lnSpc>
                <a:spcPct val="100000"/>
              </a:lnSpc>
            </a:pPr>
            <a:r>
              <a:rPr lang="en-US" sz="2000" dirty="0">
                <a:ea typeface="Microsoft JhengHei UI" panose="020B0604030504040204" pitchFamily="34" charset="-120"/>
              </a:rPr>
              <a:t>Annual landing prices by port</a:t>
            </a:r>
          </a:p>
          <a:p>
            <a:pPr lvl="2">
              <a:lnSpc>
                <a:spcPct val="100000"/>
              </a:lnSpc>
            </a:pPr>
            <a:r>
              <a:rPr lang="en-US" sz="1600" dirty="0">
                <a:ea typeface="Microsoft JhengHei UI" panose="020B0604030504040204" pitchFamily="34" charset="-120"/>
              </a:rPr>
              <a:t>Likely to be </a:t>
            </a:r>
            <a:r>
              <a:rPr lang="en-US" sz="1600" dirty="0">
                <a:solidFill>
                  <a:srgbClr val="003C6C"/>
                </a:solidFill>
                <a:ea typeface="Microsoft JhengHei UI" panose="020B0604030504040204" pitchFamily="34" charset="-120"/>
              </a:rPr>
              <a:t>exogenous</a:t>
            </a:r>
            <a:r>
              <a:rPr lang="en-US" sz="1600" dirty="0">
                <a:ea typeface="Microsoft JhengHei UI" panose="020B0604030504040204" pitchFamily="34" charset="-120"/>
              </a:rPr>
              <a:t> as the US small exporter</a:t>
            </a:r>
          </a:p>
          <a:p>
            <a:pPr lvl="1">
              <a:lnSpc>
                <a:spcPct val="100000"/>
              </a:lnSpc>
            </a:pPr>
            <a:r>
              <a:rPr lang="en-US" sz="2000" dirty="0">
                <a:ea typeface="Microsoft JhengHei UI" panose="020B0604030504040204" pitchFamily="34" charset="-120"/>
              </a:rPr>
              <a:t>Average distances traveled </a:t>
            </a:r>
            <a:r>
              <a:rPr lang="en-US" sz="2000" dirty="0">
                <a:solidFill>
                  <a:srgbClr val="FF0000"/>
                </a:solidFill>
                <a:ea typeface="Microsoft JhengHei UI" panose="020B0604030504040204" pitchFamily="34" charset="-120"/>
              </a:rPr>
              <a:t>(To be included)</a:t>
            </a:r>
          </a:p>
          <a:p>
            <a:pPr lvl="2">
              <a:lnSpc>
                <a:spcPct val="100000"/>
              </a:lnSpc>
            </a:pPr>
            <a:r>
              <a:rPr lang="en-US" sz="1600" dirty="0">
                <a:ea typeface="Microsoft JhengHei UI" panose="020B0604030504040204" pitchFamily="34" charset="-120"/>
              </a:rPr>
              <a:t>May be </a:t>
            </a:r>
            <a:r>
              <a:rPr lang="en-US" sz="1600" b="1" dirty="0">
                <a:solidFill>
                  <a:srgbClr val="003C6C"/>
                </a:solidFill>
                <a:ea typeface="Microsoft JhengHei UI" panose="020B0604030504040204" pitchFamily="34" charset="-120"/>
              </a:rPr>
              <a:t>endogenous</a:t>
            </a:r>
            <a:r>
              <a:rPr lang="en-US" sz="1600" dirty="0">
                <a:ea typeface="Microsoft JhengHei UI" panose="020B0604030504040204" pitchFamily="34" charset="-120"/>
              </a:rPr>
              <a:t> as further fishing areas might be more suitable for fishing</a:t>
            </a:r>
          </a:p>
          <a:p>
            <a:pPr lvl="3">
              <a:lnSpc>
                <a:spcPct val="100000"/>
              </a:lnSpc>
            </a:pPr>
            <a:r>
              <a:rPr lang="en-US" sz="1400" dirty="0">
                <a:ea typeface="Microsoft JhengHei UI" panose="020B0604030504040204" pitchFamily="34" charset="-120"/>
              </a:rPr>
              <a:t>Congestion externality (Huang &amp; Smith, 2014)</a:t>
            </a:r>
          </a:p>
          <a:p>
            <a:pPr lvl="1">
              <a:lnSpc>
                <a:spcPct val="100000"/>
              </a:lnSpc>
            </a:pPr>
            <a:r>
              <a:rPr lang="en-US" sz="2000" dirty="0">
                <a:ea typeface="Microsoft JhengHei UI" panose="020B0604030504040204" pitchFamily="34" charset="-120"/>
              </a:rPr>
              <a:t>Fuel prices </a:t>
            </a:r>
            <a:r>
              <a:rPr lang="en-US" sz="2000" dirty="0">
                <a:solidFill>
                  <a:srgbClr val="FF0000"/>
                </a:solidFill>
                <a:ea typeface="Microsoft JhengHei UI" panose="020B0604030504040204" pitchFamily="34" charset="-120"/>
              </a:rPr>
              <a:t>(To be included)</a:t>
            </a:r>
          </a:p>
          <a:p>
            <a:pPr lvl="1">
              <a:lnSpc>
                <a:spcPct val="100000"/>
              </a:lnSpc>
            </a:pPr>
            <a:r>
              <a:rPr lang="en-US" sz="2000" dirty="0">
                <a:ea typeface="Microsoft JhengHei UI" panose="020B0604030504040204" pitchFamily="34" charset="-120"/>
              </a:rPr>
              <a:t>Weather events that affect fishers </a:t>
            </a:r>
            <a:r>
              <a:rPr lang="en-US" sz="2000" dirty="0">
                <a:solidFill>
                  <a:srgbClr val="FF0000"/>
                </a:solidFill>
                <a:ea typeface="Microsoft JhengHei UI" panose="020B0604030504040204" pitchFamily="34" charset="-120"/>
              </a:rPr>
              <a:t>(To be included)</a:t>
            </a:r>
          </a:p>
          <a:p>
            <a:pPr lvl="2">
              <a:lnSpc>
                <a:spcPct val="100000"/>
              </a:lnSpc>
            </a:pPr>
            <a:r>
              <a:rPr lang="en-US" sz="1600" dirty="0">
                <a:ea typeface="Microsoft JhengHei UI" panose="020B0604030504040204" pitchFamily="34" charset="-120"/>
              </a:rPr>
              <a:t>Storm warning by port</a:t>
            </a:r>
          </a:p>
          <a:p>
            <a:pPr lvl="2">
              <a:lnSpc>
                <a:spcPct val="100000"/>
              </a:lnSpc>
            </a:pPr>
            <a:r>
              <a:rPr lang="en-US" sz="1600" dirty="0">
                <a:ea typeface="Microsoft JhengHei UI" panose="020B0604030504040204" pitchFamily="34" charset="-120"/>
              </a:rPr>
              <a:t>Winds and current at 0.1 degree of resolution</a:t>
            </a:r>
          </a:p>
          <a:p>
            <a:pPr>
              <a:lnSpc>
                <a:spcPct val="100000"/>
              </a:lnSpc>
            </a:pPr>
            <a:r>
              <a:rPr lang="en-US" sz="2400" dirty="0">
                <a:solidFill>
                  <a:srgbClr val="003C6C"/>
                </a:solidFill>
                <a:ea typeface="Microsoft JhengHei UI" panose="020B0604030504040204" pitchFamily="34" charset="-120"/>
              </a:rPr>
              <a:t>Endogeneity? </a:t>
            </a:r>
          </a:p>
          <a:p>
            <a:pPr lvl="1">
              <a:lnSpc>
                <a:spcPct val="100000"/>
              </a:lnSpc>
            </a:pPr>
            <a:r>
              <a:rPr lang="en-US" sz="2000" dirty="0">
                <a:ea typeface="Microsoft JhengHei UI" panose="020B0604030504040204" pitchFamily="34" charset="-120"/>
              </a:rPr>
              <a:t>Bayesian IV literature</a:t>
            </a:r>
          </a:p>
        </p:txBody>
      </p:sp>
      <p:sp>
        <p:nvSpPr>
          <p:cNvPr id="4" name="Title 1">
            <a:extLst>
              <a:ext uri="{FF2B5EF4-FFF2-40B4-BE49-F238E27FC236}">
                <a16:creationId xmlns:a16="http://schemas.microsoft.com/office/drawing/2014/main" id="{3FBCC271-54BC-4357-BEF3-B86B9F0FC7E1}"/>
              </a:ext>
            </a:extLst>
          </p:cNvPr>
          <p:cNvSpPr txBox="1">
            <a:spLocks/>
          </p:cNvSpPr>
          <p:nvPr/>
        </p:nvSpPr>
        <p:spPr>
          <a:xfrm>
            <a:off x="0" y="1"/>
            <a:ext cx="9144000" cy="923278"/>
          </a:xfrm>
          <a:prstGeom prst="rect">
            <a:avLst/>
          </a:prstGeom>
          <a:solidFill>
            <a:srgbClr val="003C6C"/>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mn-lt"/>
              </a:rPr>
              <a:t>  Methodology</a:t>
            </a:r>
          </a:p>
        </p:txBody>
      </p:sp>
      <p:sp>
        <p:nvSpPr>
          <p:cNvPr id="6" name="Slide Number Placeholder 5">
            <a:extLst>
              <a:ext uri="{FF2B5EF4-FFF2-40B4-BE49-F238E27FC236}">
                <a16:creationId xmlns:a16="http://schemas.microsoft.com/office/drawing/2014/main" id="{9744F989-DFF5-4032-93D6-32F9ED2EECA9}"/>
              </a:ext>
            </a:extLst>
          </p:cNvPr>
          <p:cNvSpPr>
            <a:spLocks noGrp="1"/>
          </p:cNvSpPr>
          <p:nvPr>
            <p:ph type="sldNum" sz="quarter" idx="12"/>
          </p:nvPr>
        </p:nvSpPr>
        <p:spPr/>
        <p:txBody>
          <a:bodyPr/>
          <a:lstStyle/>
          <a:p>
            <a:fld id="{6FD4AA8C-2C0B-45F2-84FF-CF2E58E014B2}" type="slidenum">
              <a:rPr lang="en-US" smtClean="0"/>
              <a:t>21</a:t>
            </a:fld>
            <a:endParaRPr lang="en-US"/>
          </a:p>
        </p:txBody>
      </p:sp>
    </p:spTree>
    <p:extLst>
      <p:ext uri="{BB962C8B-B14F-4D97-AF65-F5344CB8AC3E}">
        <p14:creationId xmlns:p14="http://schemas.microsoft.com/office/powerpoint/2010/main" val="39198706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1" y="1"/>
            <a:ext cx="9144001" cy="923278"/>
          </a:xfrm>
          <a:solidFill>
            <a:srgbClr val="003C6C"/>
          </a:solidFill>
        </p:spPr>
        <p:txBody>
          <a:bodyPr>
            <a:noAutofit/>
          </a:bodyPr>
          <a:lstStyle/>
          <a:p>
            <a:r>
              <a:rPr lang="en-US" sz="2800" dirty="0">
                <a:solidFill>
                  <a:schemeClr val="bg1"/>
                </a:solidFill>
                <a:latin typeface="+mn-lt"/>
              </a:rPr>
              <a:t>  </a:t>
            </a:r>
            <a:r>
              <a:rPr lang="en-US" sz="2400" dirty="0">
                <a:solidFill>
                  <a:schemeClr val="bg1"/>
                </a:solidFill>
                <a:latin typeface="+mn-lt"/>
              </a:rPr>
              <a:t>Results: </a:t>
            </a:r>
            <a:r>
              <a:rPr lang="en-US" sz="2400" dirty="0">
                <a:solidFill>
                  <a:schemeClr val="bg1"/>
                </a:solidFill>
              </a:rPr>
              <a:t>Landings positively related to probability of presence</a:t>
            </a:r>
            <a:endParaRPr lang="en-US" sz="2800" dirty="0">
              <a:solidFill>
                <a:schemeClr val="bg1"/>
              </a:solidFill>
              <a:latin typeface="+mn-lt"/>
            </a:endParaRPr>
          </a:p>
        </p:txBody>
      </p:sp>
      <p:pic>
        <p:nvPicPr>
          <p:cNvPr id="11" name="Content Placeholder 10">
            <a:extLst>
              <a:ext uri="{FF2B5EF4-FFF2-40B4-BE49-F238E27FC236}">
                <a16:creationId xmlns:a16="http://schemas.microsoft.com/office/drawing/2014/main" id="{B0522EE7-DD39-4C88-A816-B8805CB111C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4891" y="1251569"/>
            <a:ext cx="8414217" cy="5192773"/>
          </a:xfrm>
        </p:spPr>
      </p:pic>
      <p:sp>
        <p:nvSpPr>
          <p:cNvPr id="5" name="Slide Number Placeholder 4">
            <a:extLst>
              <a:ext uri="{FF2B5EF4-FFF2-40B4-BE49-F238E27FC236}">
                <a16:creationId xmlns:a16="http://schemas.microsoft.com/office/drawing/2014/main" id="{BF758A4E-C9B3-4A28-A5F8-6FE7F7D48022}"/>
              </a:ext>
            </a:extLst>
          </p:cNvPr>
          <p:cNvSpPr>
            <a:spLocks noGrp="1"/>
          </p:cNvSpPr>
          <p:nvPr>
            <p:ph type="sldNum" sz="quarter" idx="12"/>
          </p:nvPr>
        </p:nvSpPr>
        <p:spPr/>
        <p:txBody>
          <a:bodyPr/>
          <a:lstStyle/>
          <a:p>
            <a:fld id="{6FD4AA8C-2C0B-45F2-84FF-CF2E58E014B2}" type="slidenum">
              <a:rPr lang="en-US" smtClean="0"/>
              <a:t>22</a:t>
            </a:fld>
            <a:endParaRPr lang="en-US"/>
          </a:p>
        </p:txBody>
      </p:sp>
    </p:spTree>
    <p:extLst>
      <p:ext uri="{BB962C8B-B14F-4D97-AF65-F5344CB8AC3E}">
        <p14:creationId xmlns:p14="http://schemas.microsoft.com/office/powerpoint/2010/main" val="21535927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noAutofit/>
          </a:bodyPr>
          <a:lstStyle/>
          <a:p>
            <a:r>
              <a:rPr lang="en-US" sz="3200" dirty="0">
                <a:solidFill>
                  <a:schemeClr val="bg1"/>
                </a:solidFill>
                <a:latin typeface="+mn-lt"/>
              </a:rPr>
              <a:t>  Results: Sardine more preferred than squid</a:t>
            </a:r>
          </a:p>
        </p:txBody>
      </p:sp>
      <p:pic>
        <p:nvPicPr>
          <p:cNvPr id="6" name="Content Placeholder 5">
            <a:extLst>
              <a:ext uri="{FF2B5EF4-FFF2-40B4-BE49-F238E27FC236}">
                <a16:creationId xmlns:a16="http://schemas.microsoft.com/office/drawing/2014/main" id="{4E9124C2-AAB9-4277-B440-1905D276226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9901" y="1177467"/>
            <a:ext cx="8624197" cy="5322361"/>
          </a:xfrm>
        </p:spPr>
      </p:pic>
      <p:sp>
        <p:nvSpPr>
          <p:cNvPr id="5" name="Slide Number Placeholder 4">
            <a:extLst>
              <a:ext uri="{FF2B5EF4-FFF2-40B4-BE49-F238E27FC236}">
                <a16:creationId xmlns:a16="http://schemas.microsoft.com/office/drawing/2014/main" id="{B63F1F1F-4FB3-4CE5-BD91-1E702B3DAE91}"/>
              </a:ext>
            </a:extLst>
          </p:cNvPr>
          <p:cNvSpPr>
            <a:spLocks noGrp="1"/>
          </p:cNvSpPr>
          <p:nvPr>
            <p:ph type="sldNum" sz="quarter" idx="12"/>
          </p:nvPr>
        </p:nvSpPr>
        <p:spPr/>
        <p:txBody>
          <a:bodyPr/>
          <a:lstStyle/>
          <a:p>
            <a:fld id="{6FD4AA8C-2C0B-45F2-84FF-CF2E58E014B2}" type="slidenum">
              <a:rPr lang="en-US" smtClean="0"/>
              <a:t>23</a:t>
            </a:fld>
            <a:endParaRPr lang="en-US"/>
          </a:p>
        </p:txBody>
      </p:sp>
    </p:spTree>
    <p:extLst>
      <p:ext uri="{BB962C8B-B14F-4D97-AF65-F5344CB8AC3E}">
        <p14:creationId xmlns:p14="http://schemas.microsoft.com/office/powerpoint/2010/main" val="36089450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lstStyle/>
          <a:p>
            <a:pPr>
              <a:lnSpc>
                <a:spcPct val="100000"/>
              </a:lnSpc>
            </a:pPr>
            <a:r>
              <a:rPr lang="en-US" dirty="0">
                <a:solidFill>
                  <a:schemeClr val="bg1"/>
                </a:solidFill>
                <a:latin typeface="+mn-lt"/>
                <a:ea typeface="Lato Medium" panose="020F0502020204030203" pitchFamily="34" charset="0"/>
                <a:cs typeface="Lato Medium" panose="020F0502020204030203" pitchFamily="34" charset="0"/>
              </a:rPr>
              <a:t>  CAFA Project</a:t>
            </a:r>
          </a:p>
        </p:txBody>
      </p:sp>
      <p:sp>
        <p:nvSpPr>
          <p:cNvPr id="3" name="Content Placeholder 2">
            <a:extLst>
              <a:ext uri="{FF2B5EF4-FFF2-40B4-BE49-F238E27FC236}">
                <a16:creationId xmlns:a16="http://schemas.microsoft.com/office/drawing/2014/main" id="{F5F89EB4-FE7A-4332-8A77-6D74A195BC07}"/>
              </a:ext>
            </a:extLst>
          </p:cNvPr>
          <p:cNvSpPr>
            <a:spLocks noGrp="1"/>
          </p:cNvSpPr>
          <p:nvPr>
            <p:ph idx="1"/>
          </p:nvPr>
        </p:nvSpPr>
        <p:spPr>
          <a:xfrm>
            <a:off x="602018" y="1939765"/>
            <a:ext cx="7751129" cy="4623686"/>
          </a:xfrm>
        </p:spPr>
        <p:txBody>
          <a:bodyPr>
            <a:normAutofit/>
          </a:bodyPr>
          <a:lstStyle/>
          <a:p>
            <a:pPr marL="0" indent="0" fontAlgn="base">
              <a:lnSpc>
                <a:spcPct val="100000"/>
              </a:lnSpc>
              <a:buNone/>
            </a:pPr>
            <a:r>
              <a:rPr lang="en-US" sz="2000" b="1" dirty="0">
                <a:ea typeface="Microsoft JhengHei UI" panose="020B0604030504040204" pitchFamily="34" charset="-120"/>
              </a:rPr>
              <a:t>NOAA’s Climate and Fisheries Adaptation (CAFA) program:</a:t>
            </a:r>
          </a:p>
          <a:p>
            <a:pPr fontAlgn="base">
              <a:lnSpc>
                <a:spcPct val="100000"/>
              </a:lnSpc>
            </a:pPr>
            <a:r>
              <a:rPr lang="en-US" sz="2000" dirty="0">
                <a:ea typeface="Microsoft JhengHei UI" panose="020B0604030504040204" pitchFamily="34" charset="-120"/>
              </a:rPr>
              <a:t>Supports targeted research to promote sustainable management, adaptation and resilience of the nation’s valuable fish stocks and fisheries-dependent communities in a </a:t>
            </a:r>
            <a:r>
              <a:rPr lang="en-US" sz="2000">
                <a:ea typeface="Microsoft JhengHei UI" panose="020B0604030504040204" pitchFamily="34" charset="-120"/>
              </a:rPr>
              <a:t>changing climate</a:t>
            </a:r>
            <a:endParaRPr lang="en-US" sz="2000" dirty="0">
              <a:ea typeface="Microsoft JhengHei UI" panose="020B0604030504040204" pitchFamily="34" charset="-120"/>
            </a:endParaRPr>
          </a:p>
        </p:txBody>
      </p:sp>
      <p:pic>
        <p:nvPicPr>
          <p:cNvPr id="2050" name="Picture 2" descr="https://cpo.noaa.gov/portals/0/Images/COCA/CAFA.png">
            <a:hlinkClick r:id="rId2" action="ppaction://hlinkfile"/>
            <a:extLst>
              <a:ext uri="{FF2B5EF4-FFF2-40B4-BE49-F238E27FC236}">
                <a16:creationId xmlns:a16="http://schemas.microsoft.com/office/drawing/2014/main" id="{68B48638-7488-4250-B034-B992B428ED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0563" y="105445"/>
            <a:ext cx="2150937" cy="712390"/>
          </a:xfrm>
          <a:prstGeom prst="rect">
            <a:avLst/>
          </a:prstGeom>
          <a:solidFill>
            <a:srgbClr val="003C6C"/>
          </a:solidFill>
        </p:spPr>
      </p:pic>
      <p:sp>
        <p:nvSpPr>
          <p:cNvPr id="7" name="Rectangle 6">
            <a:extLst>
              <a:ext uri="{FF2B5EF4-FFF2-40B4-BE49-F238E27FC236}">
                <a16:creationId xmlns:a16="http://schemas.microsoft.com/office/drawing/2014/main" id="{88A14946-B5C9-4A91-84A5-EF51492611AF}"/>
              </a:ext>
            </a:extLst>
          </p:cNvPr>
          <p:cNvSpPr/>
          <p:nvPr/>
        </p:nvSpPr>
        <p:spPr>
          <a:xfrm>
            <a:off x="5751989" y="4251608"/>
            <a:ext cx="2601158" cy="369332"/>
          </a:xfrm>
          <a:prstGeom prst="rect">
            <a:avLst/>
          </a:prstGeom>
        </p:spPr>
        <p:txBody>
          <a:bodyPr wrap="square">
            <a:spAutoFit/>
          </a:bodyPr>
          <a:lstStyle/>
          <a:p>
            <a:r>
              <a:rPr lang="en-US" dirty="0">
                <a:hlinkClick r:id="rId4"/>
              </a:rPr>
              <a:t>More information here</a:t>
            </a:r>
            <a:endParaRPr lang="en-US" dirty="0"/>
          </a:p>
        </p:txBody>
      </p:sp>
      <p:sp>
        <p:nvSpPr>
          <p:cNvPr id="6" name="Slide Number Placeholder 5">
            <a:extLst>
              <a:ext uri="{FF2B5EF4-FFF2-40B4-BE49-F238E27FC236}">
                <a16:creationId xmlns:a16="http://schemas.microsoft.com/office/drawing/2014/main" id="{0F5DD290-3C7E-40AA-B02A-38AEA9AD90B6}"/>
              </a:ext>
            </a:extLst>
          </p:cNvPr>
          <p:cNvSpPr>
            <a:spLocks noGrp="1"/>
          </p:cNvSpPr>
          <p:nvPr>
            <p:ph type="sldNum" sz="quarter" idx="12"/>
          </p:nvPr>
        </p:nvSpPr>
        <p:spPr/>
        <p:txBody>
          <a:bodyPr/>
          <a:lstStyle/>
          <a:p>
            <a:fld id="{6FD4AA8C-2C0B-45F2-84FF-CF2E58E014B2}" type="slidenum">
              <a:rPr lang="en-US" smtClean="0"/>
              <a:t>24</a:t>
            </a:fld>
            <a:endParaRPr lang="en-US"/>
          </a:p>
        </p:txBody>
      </p:sp>
    </p:spTree>
    <p:extLst>
      <p:ext uri="{BB962C8B-B14F-4D97-AF65-F5344CB8AC3E}">
        <p14:creationId xmlns:p14="http://schemas.microsoft.com/office/powerpoint/2010/main" val="19357660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lstStyle/>
          <a:p>
            <a:r>
              <a:rPr lang="en-US" dirty="0">
                <a:solidFill>
                  <a:schemeClr val="bg1"/>
                </a:solidFill>
                <a:latin typeface="+mn-lt"/>
                <a:ea typeface="Microsoft JhengHei UI" panose="020B0604030504040204" pitchFamily="34" charset="-120"/>
              </a:rPr>
              <a:t>  Coastal Pelagic Species in CCS</a:t>
            </a:r>
          </a:p>
        </p:txBody>
      </p:sp>
      <p:sp>
        <p:nvSpPr>
          <p:cNvPr id="5" name="TextBox 4">
            <a:extLst>
              <a:ext uri="{FF2B5EF4-FFF2-40B4-BE49-F238E27FC236}">
                <a16:creationId xmlns:a16="http://schemas.microsoft.com/office/drawing/2014/main" id="{06F8C373-53F8-409D-8A92-CB5DEA5F9334}"/>
              </a:ext>
            </a:extLst>
          </p:cNvPr>
          <p:cNvSpPr txBox="1"/>
          <p:nvPr/>
        </p:nvSpPr>
        <p:spPr>
          <a:xfrm>
            <a:off x="348916" y="6104480"/>
            <a:ext cx="1621971" cy="276999"/>
          </a:xfrm>
          <a:prstGeom prst="rect">
            <a:avLst/>
          </a:prstGeom>
          <a:noFill/>
        </p:spPr>
        <p:txBody>
          <a:bodyPr wrap="square" rtlCol="0">
            <a:spAutoFit/>
          </a:bodyPr>
          <a:lstStyle/>
          <a:p>
            <a:r>
              <a:rPr lang="en-US" sz="1200" dirty="0">
                <a:ea typeface="Microsoft JhengHei UI" panose="020B0604030504040204" pitchFamily="34" charset="-120"/>
              </a:rPr>
              <a:t>Period: 1980-2020</a:t>
            </a:r>
          </a:p>
        </p:txBody>
      </p:sp>
      <p:sp>
        <p:nvSpPr>
          <p:cNvPr id="7" name="Slide Number Placeholder 6">
            <a:extLst>
              <a:ext uri="{FF2B5EF4-FFF2-40B4-BE49-F238E27FC236}">
                <a16:creationId xmlns:a16="http://schemas.microsoft.com/office/drawing/2014/main" id="{5E2D4A9C-42C5-433B-AEBB-6D119D03796D}"/>
              </a:ext>
            </a:extLst>
          </p:cNvPr>
          <p:cNvSpPr>
            <a:spLocks noGrp="1"/>
          </p:cNvSpPr>
          <p:nvPr>
            <p:ph type="sldNum" sz="quarter" idx="12"/>
          </p:nvPr>
        </p:nvSpPr>
        <p:spPr/>
        <p:txBody>
          <a:bodyPr/>
          <a:lstStyle/>
          <a:p>
            <a:fld id="{6FD4AA8C-2C0B-45F2-84FF-CF2E58E014B2}" type="slidenum">
              <a:rPr lang="en-US" smtClean="0"/>
              <a:t>25</a:t>
            </a:fld>
            <a:endParaRPr lang="en-US"/>
          </a:p>
        </p:txBody>
      </p:sp>
      <p:pic>
        <p:nvPicPr>
          <p:cNvPr id="6" name="Picture 5">
            <a:extLst>
              <a:ext uri="{FF2B5EF4-FFF2-40B4-BE49-F238E27FC236}">
                <a16:creationId xmlns:a16="http://schemas.microsoft.com/office/drawing/2014/main" id="{5B31BDCE-BA14-4F28-B4E1-222A14450CD1}"/>
              </a:ext>
            </a:extLst>
          </p:cNvPr>
          <p:cNvPicPr>
            <a:picLocks noChangeAspect="1"/>
          </p:cNvPicPr>
          <p:nvPr/>
        </p:nvPicPr>
        <p:blipFill>
          <a:blip r:embed="rId3"/>
          <a:stretch>
            <a:fillRect/>
          </a:stretch>
        </p:blipFill>
        <p:spPr>
          <a:xfrm>
            <a:off x="252663" y="1094858"/>
            <a:ext cx="8178466" cy="5047282"/>
          </a:xfrm>
          <a:prstGeom prst="rect">
            <a:avLst/>
          </a:prstGeom>
        </p:spPr>
      </p:pic>
    </p:spTree>
    <p:extLst>
      <p:ext uri="{BB962C8B-B14F-4D97-AF65-F5344CB8AC3E}">
        <p14:creationId xmlns:p14="http://schemas.microsoft.com/office/powerpoint/2010/main" val="35950670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78B9F2-7802-4660-AD29-C718D0D44B59}"/>
                  </a:ext>
                </a:extLst>
              </p:cNvPr>
              <p:cNvSpPr>
                <a:spLocks noGrp="1"/>
              </p:cNvSpPr>
              <p:nvPr>
                <p:ph idx="1"/>
              </p:nvPr>
            </p:nvSpPr>
            <p:spPr>
              <a:xfrm>
                <a:off x="358713" y="1091046"/>
                <a:ext cx="8156638" cy="5538354"/>
              </a:xfrm>
            </p:spPr>
            <p:txBody>
              <a:bodyPr>
                <a:normAutofit fontScale="92500" lnSpcReduction="20000"/>
              </a:bodyPr>
              <a:lstStyle/>
              <a:p>
                <a:pPr>
                  <a:lnSpc>
                    <a:spcPct val="120000"/>
                  </a:lnSpc>
                </a:pPr>
                <a:r>
                  <a:rPr lang="en-US" sz="2600" dirty="0">
                    <a:ea typeface="Microsoft JhengHei UI" panose="020B0604030504040204" pitchFamily="34" charset="-120"/>
                  </a:rPr>
                  <a:t>In general, our Hierarchical Bayesian Hurdle works as follows:</a:t>
                </a:r>
              </a:p>
              <a:p>
                <a:pPr marL="914400" lvl="1" indent="-457200">
                  <a:lnSpc>
                    <a:spcPct val="120000"/>
                  </a:lnSpc>
                  <a:buFont typeface="+mj-lt"/>
                  <a:buAutoNum type="arabicPeriod"/>
                </a:pPr>
                <a:r>
                  <a:rPr lang="en-US" dirty="0">
                    <a:ea typeface="Microsoft JhengHei UI" panose="020B0604030504040204" pitchFamily="34" charset="-120"/>
                  </a:rPr>
                  <a:t>Include a hurdle part. </a:t>
                </a:r>
              </a:p>
              <a:p>
                <a:pPr marL="1371600" lvl="2" indent="-457200">
                  <a:lnSpc>
                    <a:spcPct val="120000"/>
                  </a:lnSpc>
                  <a:buFont typeface="+mj-lt"/>
                  <a:buAutoNum type="alphaLcPeriod"/>
                </a:pPr>
                <a:r>
                  <a:rPr lang="en-US" dirty="0">
                    <a:ea typeface="Microsoft JhengHei UI" panose="020B0604030504040204" pitchFamily="34" charset="-120"/>
                  </a:rPr>
                  <a:t>If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𝑞</m:t>
                        </m:r>
                      </m:e>
                      <m:sub>
                        <m:r>
                          <a:rPr lang="en-US" i="1" dirty="0">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𝑡</m:t>
                        </m:r>
                      </m:sub>
                    </m:sSub>
                    <m:r>
                      <a:rPr lang="en-US" b="0" i="1" dirty="0" smtClean="0">
                        <a:latin typeface="Cambria Math" panose="02040503050406030204" pitchFamily="18" charset="0"/>
                      </a:rPr>
                      <m:t>=0</m:t>
                    </m:r>
                  </m:oMath>
                </a14:m>
                <a:r>
                  <a:rPr lang="en-US" dirty="0">
                    <a:ea typeface="Microsoft JhengHei UI" panose="020B0604030504040204" pitchFamily="34" charset="-120"/>
                  </a:rPr>
                  <a:t>, then the probability density function is </a:t>
                </a:r>
                <a14:m>
                  <m:oMath xmlns:m="http://schemas.openxmlformats.org/officeDocument/2006/math">
                    <m:sSub>
                      <m:sSubPr>
                        <m:ctrlPr>
                          <a:rPr lang="en-US" i="1" dirty="0" smtClean="0">
                            <a:latin typeface="Cambria Math" panose="02040503050406030204" pitchFamily="18" charset="0"/>
                            <a:ea typeface="Microsoft JhengHei UI" panose="020B0604030504040204" pitchFamily="34" charset="-120"/>
                          </a:rPr>
                        </m:ctrlPr>
                      </m:sSubPr>
                      <m:e>
                        <m:r>
                          <a:rPr lang="en-US" i="1" dirty="0" smtClean="0">
                            <a:latin typeface="Cambria Math" panose="02040503050406030204" pitchFamily="18" charset="0"/>
                            <a:ea typeface="Microsoft JhengHei UI" panose="020B0604030504040204" pitchFamily="34" charset="-120"/>
                          </a:rPr>
                          <m:t>𝑝</m:t>
                        </m:r>
                      </m:e>
                      <m:sub>
                        <m:r>
                          <a:rPr lang="en-US" i="1" dirty="0" smtClean="0">
                            <a:latin typeface="Cambria Math" panose="02040503050406030204" pitchFamily="18" charset="0"/>
                            <a:ea typeface="Microsoft JhengHei UI" panose="020B0604030504040204" pitchFamily="34" charset="-120"/>
                          </a:rPr>
                          <m:t>𝑖</m:t>
                        </m:r>
                        <m:r>
                          <a:rPr lang="en-US" b="0" i="1" dirty="0" smtClean="0">
                            <a:latin typeface="Cambria Math" panose="02040503050406030204" pitchFamily="18" charset="0"/>
                            <a:ea typeface="Microsoft JhengHei UI" panose="020B0604030504040204" pitchFamily="34" charset="-120"/>
                          </a:rPr>
                          <m:t>,</m:t>
                        </m:r>
                        <m:r>
                          <a:rPr lang="en-US" b="0" i="1" dirty="0" smtClean="0">
                            <a:latin typeface="Cambria Math" panose="02040503050406030204" pitchFamily="18" charset="0"/>
                            <a:ea typeface="Microsoft JhengHei UI" panose="020B0604030504040204" pitchFamily="34" charset="-120"/>
                          </a:rPr>
                          <m:t>𝑡</m:t>
                        </m:r>
                      </m:sub>
                    </m:sSub>
                  </m:oMath>
                </a14:m>
                <a:r>
                  <a:rPr lang="en-US" dirty="0">
                    <a:ea typeface="Microsoft JhengHei UI" panose="020B0604030504040204" pitchFamily="34" charset="-120"/>
                  </a:rPr>
                  <a:t>, the probability to observe a zero, where </a:t>
                </a:r>
                <a14:m>
                  <m:oMath xmlns:m="http://schemas.openxmlformats.org/officeDocument/2006/math">
                    <m:r>
                      <m:rPr>
                        <m:nor/>
                      </m:rPr>
                      <a:rPr lang="en-US">
                        <a:ea typeface="Microsoft JhengHei UI" panose="020B0604030504040204" pitchFamily="34" charset="-120"/>
                      </a:rPr>
                      <m:t>logit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𝑖𝑡</m:t>
                            </m:r>
                          </m:sub>
                        </m:sSub>
                      </m:e>
                    </m:d>
                    <m:r>
                      <a:rPr lang="en-US" i="1">
                        <a:latin typeface="Cambria Math" panose="02040503050406030204" pitchFamily="18" charset="0"/>
                      </a:rPr>
                      <m:t>=</m:t>
                    </m:r>
                    <m:r>
                      <a:rPr lang="en-US" b="1" i="1">
                        <a:latin typeface="Cambria Math" panose="02040503050406030204" pitchFamily="18" charset="0"/>
                      </a:rPr>
                      <m:t>𝑿</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𝑖</m:t>
                        </m:r>
                      </m:sub>
                    </m:sSub>
                  </m:oMath>
                </a14:m>
                <a:r>
                  <a:rPr lang="en-US" dirty="0">
                    <a:ea typeface="Microsoft JhengHei UI" panose="020B0604030504040204" pitchFamily="34" charset="-120"/>
                  </a:rPr>
                  <a:t> and 𝑿 is a vector of explanatory variables.</a:t>
                </a:r>
              </a:p>
              <a:p>
                <a:pPr marL="1371600" lvl="2" indent="-457200">
                  <a:lnSpc>
                    <a:spcPct val="120000"/>
                  </a:lnSpc>
                  <a:buFont typeface="+mj-lt"/>
                  <a:buAutoNum type="alphaLcPeriod"/>
                </a:pPr>
                <a:r>
                  <a:rPr lang="en-US" dirty="0">
                    <a:ea typeface="Microsoft JhengHei UI" panose="020B0604030504040204" pitchFamily="34" charset="-120"/>
                  </a:rPr>
                  <a:t>If </a:t>
                </a:r>
                <a14:m>
                  <m:oMath xmlns:m="http://schemas.openxmlformats.org/officeDocument/2006/math">
                    <m:sSub>
                      <m:sSubPr>
                        <m:ctrlPr>
                          <a:rPr lang="en-US" i="1" dirty="0" smtClean="0">
                            <a:latin typeface="Cambria Math" panose="02040503050406030204" pitchFamily="18" charset="0"/>
                          </a:rPr>
                        </m:ctrlPr>
                      </m:sSubPr>
                      <m:e>
                        <m:r>
                          <a:rPr lang="en-US" i="1" dirty="0">
                            <a:latin typeface="Cambria Math" panose="02040503050406030204" pitchFamily="18" charset="0"/>
                          </a:rPr>
                          <m:t>𝑞</m:t>
                        </m:r>
                      </m:e>
                      <m:sub>
                        <m:r>
                          <a:rPr lang="en-US" i="1" dirty="0">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𝑡</m:t>
                        </m:r>
                      </m:sub>
                    </m:sSub>
                    <m:r>
                      <a:rPr lang="en-US" b="0" i="1" dirty="0" smtClean="0">
                        <a:latin typeface="Cambria Math" panose="02040503050406030204" pitchFamily="18" charset="0"/>
                      </a:rPr>
                      <m:t>&gt;0</m:t>
                    </m:r>
                  </m:oMath>
                </a14:m>
                <a:r>
                  <a:rPr lang="en-US" dirty="0">
                    <a:ea typeface="Microsoft JhengHei UI" panose="020B0604030504040204" pitchFamily="34" charset="-120"/>
                  </a:rPr>
                  <a:t>, then the probability density function is </a:t>
                </a:r>
              </a:p>
              <a:p>
                <a:pPr marL="914400" lvl="2" indent="0">
                  <a:lnSpc>
                    <a:spcPct val="120000"/>
                  </a:lnSpc>
                  <a:buNone/>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 </m:t>
                              </m:r>
                            </m:sub>
                          </m:sSub>
                        </m:e>
                      </m:d>
                      <m:r>
                        <a:rPr lang="en-US" i="1">
                          <a:latin typeface="Cambria Math" panose="02040503050406030204" pitchFamily="18" charset="0"/>
                        </a:rPr>
                        <m:t> </m:t>
                      </m:r>
                      <m:r>
                        <m:rPr>
                          <m:nor/>
                        </m:rPr>
                        <a:rPr lang="en-US">
                          <a:ea typeface="Microsoft JhengHei UI" panose="020B0604030504040204" pitchFamily="34" charset="-120"/>
                        </a:rPr>
                        <m:t>gamma</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𝑖𝑡</m:t>
                              </m:r>
                            </m:sub>
                          </m:sSub>
                          <m:r>
                            <a:rPr lang="en-US" i="1">
                              <a:latin typeface="Cambria Math" panose="02040503050406030204" pitchFamily="18" charset="0"/>
                            </a:rPr>
                            <m:t>|</m:t>
                          </m:r>
                          <m:f>
                            <m:fPr>
                              <m:ctrlPr>
                                <a:rPr lang="en-US" i="1">
                                  <a:latin typeface="Cambria Math" panose="02040503050406030204" pitchFamily="18" charset="0"/>
                                </a:rPr>
                              </m:ctrlPr>
                            </m:fPr>
                            <m:num>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𝑖𝑡</m:t>
                                  </m:r>
                                </m:sub>
                                <m:sup>
                                  <m:r>
                                    <a:rPr lang="en-US" i="1">
                                      <a:latin typeface="Cambria Math" panose="02040503050406030204" pitchFamily="18" charset="0"/>
                                      <a:ea typeface="Cambria Math" panose="02040503050406030204" pitchFamily="18" charset="0"/>
                                    </a:rPr>
                                    <m:t>2</m:t>
                                  </m:r>
                                </m:sup>
                              </m:sSubSup>
                            </m:num>
                            <m:den>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den>
                          </m:f>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𝑖𝑡</m:t>
                                  </m:r>
                                </m:sub>
                              </m:sSub>
                            </m:num>
                            <m:den>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den>
                          </m:f>
                        </m:e>
                      </m:d>
                    </m:oMath>
                  </m:oMathPara>
                </a14:m>
                <a:endParaRPr lang="en-US" dirty="0">
                  <a:ea typeface="Microsoft JhengHei UI" panose="020B0604030504040204" pitchFamily="34" charset="-120"/>
                </a:endParaRPr>
              </a:p>
              <a:p>
                <a:pPr marL="914400" lvl="2" indent="0">
                  <a:lnSpc>
                    <a:spcPct val="120000"/>
                  </a:lnSpc>
                  <a:buNone/>
                </a:pPr>
                <a:r>
                  <a:rPr lang="en-US" dirty="0">
                    <a:ea typeface="Microsoft JhengHei UI" panose="020B0604030504040204" pitchFamily="34" charset="-120"/>
                  </a:rPr>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𝑖𝑡</m:t>
                        </m:r>
                      </m:sub>
                    </m:sSub>
                    <m:r>
                      <a:rPr lang="en-US" i="1">
                        <a:latin typeface="Cambria Math" panose="02040503050406030204" pitchFamily="18" charset="0"/>
                      </a:rPr>
                      <m:t>=</m:t>
                    </m:r>
                    <m:r>
                      <a:rPr lang="en-US" b="1" i="1">
                        <a:latin typeface="Cambria Math" panose="02040503050406030204" pitchFamily="18" charset="0"/>
                      </a:rPr>
                      <m:t>𝑿</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𝑖</m:t>
                        </m:r>
                      </m:sub>
                    </m:sSub>
                  </m:oMath>
                </a14:m>
                <a:r>
                  <a:rPr lang="en-US" dirty="0">
                    <a:ea typeface="Microsoft JhengHei UI" panose="020B0604030504040204" pitchFamily="34" charset="-120"/>
                  </a:rPr>
                  <a:t>.</a:t>
                </a:r>
              </a:p>
              <a:p>
                <a:pPr marL="914400" lvl="1" indent="-457200">
                  <a:lnSpc>
                    <a:spcPct val="120000"/>
                  </a:lnSpc>
                  <a:buFont typeface="+mj-lt"/>
                  <a:buAutoNum type="arabicPeriod"/>
                </a:pPr>
                <a:r>
                  <a:rPr lang="en-US" dirty="0">
                    <a:ea typeface="Microsoft JhengHei UI" panose="020B0604030504040204" pitchFamily="34" charset="-120"/>
                  </a:rPr>
                  <a:t>Multilevel effects: </a:t>
                </a:r>
              </a:p>
              <a:p>
                <a:pPr lvl="2">
                  <a:lnSpc>
                    <a:spcPct val="120000"/>
                  </a:lnSpc>
                </a:pPr>
                <a:r>
                  <a:rPr lang="en-US" dirty="0">
                    <a:ea typeface="Microsoft JhengHei UI" panose="020B0604030504040204" pitchFamily="34" charset="-120"/>
                  </a:rPr>
                  <a:t>Parameters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𝑖</m:t>
                        </m:r>
                      </m:sub>
                    </m:sSub>
                  </m:oMath>
                </a14:m>
                <a:r>
                  <a:rPr lang="en-US" dirty="0">
                    <a:ea typeface="Microsoft JhengHei UI" panose="020B0604030504040204" pitchFamily="34" charset="-120"/>
                  </a:rPr>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𝑖</m:t>
                        </m:r>
                      </m:sub>
                    </m:sSub>
                  </m:oMath>
                </a14:m>
                <a:r>
                  <a:rPr lang="en-US" dirty="0">
                    <a:ea typeface="Microsoft JhengHei UI" panose="020B0604030504040204" pitchFamily="34" charset="-120"/>
                  </a:rPr>
                  <a:t> are coefficients estimated at the port level. </a:t>
                </a:r>
              </a:p>
              <a:p>
                <a:pPr marL="914400" lvl="1" indent="-457200">
                  <a:lnSpc>
                    <a:spcPct val="120000"/>
                  </a:lnSpc>
                  <a:buFont typeface="+mj-lt"/>
                  <a:buAutoNum type="arabicPeriod"/>
                </a:pPr>
                <a:r>
                  <a:rPr lang="en-US" dirty="0">
                    <a:ea typeface="Microsoft JhengHei UI" panose="020B0604030504040204" pitchFamily="34" charset="-120"/>
                  </a:rPr>
                  <a:t>Bayesian part: </a:t>
                </a:r>
              </a:p>
              <a:p>
                <a:pPr lvl="2">
                  <a:lnSpc>
                    <a:spcPct val="120000"/>
                  </a:lnSpc>
                </a:pPr>
                <a:r>
                  <a:rPr lang="en-US" dirty="0">
                    <a:ea typeface="Microsoft JhengHei UI" panose="020B0604030504040204" pitchFamily="34" charset="-120"/>
                  </a:rPr>
                  <a:t>I can include priors for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𝑖</m:t>
                        </m:r>
                      </m:sub>
                    </m:sSub>
                  </m:oMath>
                </a14:m>
                <a:r>
                  <a:rPr lang="en-US" dirty="0">
                    <a:ea typeface="Microsoft JhengHei UI" panose="020B0604030504040204" pitchFamily="34" charset="-120"/>
                  </a:rPr>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𝑖</m:t>
                        </m:r>
                      </m:sub>
                    </m:sSub>
                  </m:oMath>
                </a14:m>
                <a:r>
                  <a:rPr lang="en-US" dirty="0">
                    <a:ea typeface="Microsoft JhengHei UI" panose="020B0604030504040204" pitchFamily="34" charset="-120"/>
                  </a:rPr>
                  <a:t>. </a:t>
                </a:r>
              </a:p>
            </p:txBody>
          </p:sp>
        </mc:Choice>
        <mc:Fallback xmlns="">
          <p:sp>
            <p:nvSpPr>
              <p:cNvPr id="3" name="Content Placeholder 2">
                <a:extLst>
                  <a:ext uri="{FF2B5EF4-FFF2-40B4-BE49-F238E27FC236}">
                    <a16:creationId xmlns:a16="http://schemas.microsoft.com/office/drawing/2014/main" id="{6778B9F2-7802-4660-AD29-C718D0D44B59}"/>
                  </a:ext>
                </a:extLst>
              </p:cNvPr>
              <p:cNvSpPr>
                <a:spLocks noGrp="1" noRot="1" noChangeAspect="1" noMove="1" noResize="1" noEditPoints="1" noAdjustHandles="1" noChangeArrowheads="1" noChangeShapeType="1" noTextEdit="1"/>
              </p:cNvSpPr>
              <p:nvPr>
                <p:ph idx="1"/>
              </p:nvPr>
            </p:nvSpPr>
            <p:spPr>
              <a:xfrm>
                <a:off x="358713" y="1091046"/>
                <a:ext cx="8156638" cy="5538354"/>
              </a:xfrm>
              <a:blipFill>
                <a:blip r:embed="rId3"/>
                <a:stretch>
                  <a:fillRect l="-1046" t="-880" r="-1121"/>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3FBCC271-54BC-4357-BEF3-B86B9F0FC7E1}"/>
              </a:ext>
            </a:extLst>
          </p:cNvPr>
          <p:cNvSpPr txBox="1">
            <a:spLocks/>
          </p:cNvSpPr>
          <p:nvPr/>
        </p:nvSpPr>
        <p:spPr>
          <a:xfrm>
            <a:off x="0" y="1"/>
            <a:ext cx="9144000" cy="923278"/>
          </a:xfrm>
          <a:prstGeom prst="rect">
            <a:avLst/>
          </a:prstGeom>
          <a:solidFill>
            <a:srgbClr val="003C6C"/>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mn-lt"/>
              </a:rPr>
              <a:t>  Methodology</a:t>
            </a:r>
          </a:p>
        </p:txBody>
      </p:sp>
      <p:sp>
        <p:nvSpPr>
          <p:cNvPr id="6" name="Slide Number Placeholder 5">
            <a:extLst>
              <a:ext uri="{FF2B5EF4-FFF2-40B4-BE49-F238E27FC236}">
                <a16:creationId xmlns:a16="http://schemas.microsoft.com/office/drawing/2014/main" id="{0A12A26F-74CD-47C5-ABF7-A497421D40BD}"/>
              </a:ext>
            </a:extLst>
          </p:cNvPr>
          <p:cNvSpPr>
            <a:spLocks noGrp="1"/>
          </p:cNvSpPr>
          <p:nvPr>
            <p:ph type="sldNum" sz="quarter" idx="12"/>
          </p:nvPr>
        </p:nvSpPr>
        <p:spPr/>
        <p:txBody>
          <a:bodyPr/>
          <a:lstStyle/>
          <a:p>
            <a:fld id="{6FD4AA8C-2C0B-45F2-84FF-CF2E58E014B2}" type="slidenum">
              <a:rPr lang="en-US" smtClean="0"/>
              <a:t>26</a:t>
            </a:fld>
            <a:endParaRPr lang="en-US"/>
          </a:p>
        </p:txBody>
      </p:sp>
    </p:spTree>
    <p:extLst>
      <p:ext uri="{BB962C8B-B14F-4D97-AF65-F5344CB8AC3E}">
        <p14:creationId xmlns:p14="http://schemas.microsoft.com/office/powerpoint/2010/main" val="34505664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78B9F2-7802-4660-AD29-C718D0D44B59}"/>
                  </a:ext>
                </a:extLst>
              </p:cNvPr>
              <p:cNvSpPr>
                <a:spLocks noGrp="1"/>
              </p:cNvSpPr>
              <p:nvPr>
                <p:ph idx="1"/>
              </p:nvPr>
            </p:nvSpPr>
            <p:spPr>
              <a:xfrm>
                <a:off x="358712" y="1091045"/>
                <a:ext cx="8536713" cy="5517573"/>
              </a:xfrm>
            </p:spPr>
            <p:txBody>
              <a:bodyPr>
                <a:normAutofit fontScale="70000" lnSpcReduction="20000"/>
              </a:bodyPr>
              <a:lstStyle/>
              <a:p>
                <a:pPr>
                  <a:lnSpc>
                    <a:spcPct val="120000"/>
                  </a:lnSpc>
                </a:pPr>
                <a:r>
                  <a:rPr lang="en-US" dirty="0">
                    <a:ea typeface="Microsoft JhengHei UI" panose="020B0604030504040204" pitchFamily="34" charset="-120"/>
                  </a:rPr>
                  <a:t>In general, our </a:t>
                </a:r>
                <a:r>
                  <a:rPr lang="en-US" dirty="0">
                    <a:latin typeface="Microsoft JhengHei UI" panose="020B0604030504040204" pitchFamily="34" charset="-120"/>
                    <a:ea typeface="Microsoft JhengHei UI" panose="020B0604030504040204" pitchFamily="34" charset="-120"/>
                  </a:rPr>
                  <a:t>Hierarchical </a:t>
                </a:r>
                <a:r>
                  <a:rPr lang="en-US" dirty="0">
                    <a:ea typeface="Microsoft JhengHei UI" panose="020B0604030504040204" pitchFamily="34" charset="-120"/>
                  </a:rPr>
                  <a:t>Bayesian </a:t>
                </a:r>
                <a:r>
                  <a:rPr lang="en-US" dirty="0">
                    <a:latin typeface="Microsoft JhengHei UI" panose="020B0604030504040204" pitchFamily="34" charset="-120"/>
                    <a:ea typeface="Microsoft JhengHei UI" panose="020B0604030504040204" pitchFamily="34" charset="-120"/>
                  </a:rPr>
                  <a:t>Hurdle </a:t>
                </a:r>
                <a:r>
                  <a:rPr lang="en-US" dirty="0">
                    <a:ea typeface="Microsoft JhengHei UI" panose="020B0604030504040204" pitchFamily="34" charset="-120"/>
                  </a:rPr>
                  <a:t>models have the following structure:</a:t>
                </a:r>
              </a:p>
              <a:p>
                <a:pPr marL="0" indent="0" algn="ctr">
                  <a:lnSpc>
                    <a:spcPct val="220000"/>
                  </a:lnSpc>
                  <a:buNone/>
                </a:pPr>
                <a14:m>
                  <m:oMathPara xmlns:m="http://schemas.openxmlformats.org/officeDocument/2006/math">
                    <m:oMathParaPr>
                      <m:jc m:val="centerGroup"/>
                    </m:oMathParaPr>
                    <m:oMath xmlns:m="http://schemas.openxmlformats.org/officeDocument/2006/math">
                      <m:d>
                        <m:dPr>
                          <m:begChr m:val="["/>
                          <m:endChr m:val="]"/>
                          <m:ctrlPr>
                            <a:rPr lang="en-US" i="1" dirty="0">
                              <a:latin typeface="Cambria Math" panose="02040503050406030204" pitchFamily="18" charset="0"/>
                              <a:ea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𝜃</m:t>
                              </m:r>
                            </m:e>
                            <m:sub>
                              <m:r>
                                <a:rPr lang="en-US" i="1" dirty="0" err="1">
                                  <a:latin typeface="Cambria Math" panose="02040503050406030204" pitchFamily="18" charset="0"/>
                                </a:rPr>
                                <m:t>𝑖</m:t>
                              </m:r>
                            </m:sub>
                          </m:sSub>
                          <m:r>
                            <a:rPr lang="en-US" b="0" i="1" dirty="0">
                              <a:latin typeface="Cambria Math" panose="02040503050406030204" pitchFamily="18" charset="0"/>
                            </a:rPr>
                            <m:t> | </m:t>
                          </m:r>
                          <m:sSub>
                            <m:sSubPr>
                              <m:ctrlPr>
                                <a:rPr lang="en-US" i="1" dirty="0">
                                  <a:latin typeface="Cambria Math" panose="02040503050406030204" pitchFamily="18" charset="0"/>
                                </a:rPr>
                              </m:ctrlPr>
                            </m:sSubPr>
                            <m:e>
                              <m:r>
                                <a:rPr lang="en-US" i="1" dirty="0">
                                  <a:latin typeface="Cambria Math" panose="02040503050406030204" pitchFamily="18" charset="0"/>
                                </a:rPr>
                                <m:t>𝑞</m:t>
                              </m:r>
                            </m:e>
                            <m:sub>
                              <m:r>
                                <a:rPr lang="en-US" i="1" dirty="0">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𝑡</m:t>
                              </m:r>
                            </m:sub>
                          </m:sSub>
                        </m:e>
                      </m:d>
                      <m:r>
                        <a:rPr lang="en-US" i="1" dirty="0">
                          <a:latin typeface="Cambria Math" panose="02040503050406030204" pitchFamily="18" charset="0"/>
                          <a:ea typeface="Cambria Math" panose="02040503050406030204" pitchFamily="18" charset="0"/>
                        </a:rPr>
                        <m:t>∝</m:t>
                      </m:r>
                      <m:r>
                        <a:rPr lang="en-US" b="0" i="1" dirty="0">
                          <a:latin typeface="Cambria Math" panose="02040503050406030204" pitchFamily="18" charset="0"/>
                          <a:ea typeface="Cambria Math" panose="02040503050406030204" pitchFamily="18" charset="0"/>
                        </a:rPr>
                        <m:t>𝑓</m:t>
                      </m:r>
                      <m:d>
                        <m:dPr>
                          <m:ctrlPr>
                            <a:rPr lang="en-US" b="0" i="1" dirty="0">
                              <a:latin typeface="Cambria Math" panose="02040503050406030204" pitchFamily="18" charset="0"/>
                            </a:rPr>
                          </m:ctrlPr>
                        </m:dPr>
                        <m:e>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rPr>
                                <m:t>𝑞</m:t>
                              </m:r>
                            </m:e>
                            <m:sub>
                              <m:r>
                                <a:rPr lang="en-US" i="1" dirty="0">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𝑡</m:t>
                              </m:r>
                            </m:sub>
                          </m:sSub>
                          <m:r>
                            <a:rPr lang="en-US" b="0" i="1" dirty="0">
                              <a:latin typeface="Cambria Math" panose="02040503050406030204" pitchFamily="18" charset="0"/>
                            </a:rPr>
                            <m:t> | </m:t>
                          </m:r>
                          <m:sSub>
                            <m:sSubPr>
                              <m:ctrlPr>
                                <a:rPr lang="en-US" i="1" dirty="0" err="1">
                                  <a:latin typeface="Cambria Math" panose="02040503050406030204" pitchFamily="18" charset="0"/>
                                </a:rPr>
                              </m:ctrlPr>
                            </m:sSubPr>
                            <m:e>
                              <m:r>
                                <a:rPr lang="en-US" i="1" dirty="0">
                                  <a:latin typeface="Cambria Math" panose="02040503050406030204" pitchFamily="18" charset="0"/>
                                </a:rPr>
                                <m:t>𝜃</m:t>
                              </m:r>
                            </m:e>
                            <m:sub>
                              <m:r>
                                <a:rPr lang="en-US" i="1" dirty="0" err="1">
                                  <a:latin typeface="Cambria Math" panose="02040503050406030204" pitchFamily="18" charset="0"/>
                                </a:rPr>
                                <m:t>𝑖</m:t>
                              </m:r>
                            </m:sub>
                          </m:sSub>
                        </m:e>
                      </m:d>
                      <m:r>
                        <a:rPr lang="en-US" i="1" dirty="0">
                          <a:latin typeface="Cambria Math" panose="02040503050406030204" pitchFamily="18" charset="0"/>
                        </a:rPr>
                        <m:t> </m:t>
                      </m:r>
                      <m:r>
                        <a:rPr lang="en-US" i="1" dirty="0">
                          <a:latin typeface="Cambria Math" panose="02040503050406030204" pitchFamily="18" charset="0"/>
                          <a:ea typeface="Cambria Math" panose="02040503050406030204" pitchFamily="18" charset="0"/>
                        </a:rPr>
                        <m:t>×</m:t>
                      </m:r>
                      <m:d>
                        <m:dPr>
                          <m:begChr m:val="["/>
                          <m:endChr m:val="]"/>
                          <m:ctrlPr>
                            <a:rPr lang="en-US" i="1" dirty="0">
                              <a:latin typeface="Cambria Math" panose="02040503050406030204" pitchFamily="18" charset="0"/>
                              <a:ea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𝜃</m:t>
                              </m:r>
                            </m:e>
                            <m:sub>
                              <m:r>
                                <a:rPr lang="en-US" i="1" dirty="0" err="1">
                                  <a:latin typeface="Cambria Math" panose="02040503050406030204" pitchFamily="18" charset="0"/>
                                </a:rPr>
                                <m:t>𝑖</m:t>
                              </m:r>
                            </m:sub>
                          </m:sSub>
                        </m:e>
                      </m:d>
                    </m:oMath>
                  </m:oMathPara>
                </a14:m>
                <a:endParaRPr lang="en-US" dirty="0">
                  <a:ea typeface="Microsoft JhengHei UI" panose="020B0604030504040204" pitchFamily="34" charset="-120"/>
                </a:endParaRPr>
              </a:p>
              <a:p>
                <a:pPr marL="0" indent="0">
                  <a:lnSpc>
                    <a:spcPct val="120000"/>
                  </a:lnSpc>
                  <a:buNone/>
                </a:pPr>
                <a:r>
                  <a:rPr lang="en-US" dirty="0">
                    <a:ea typeface="Microsoft JhengHei UI" panose="020B0604030504040204" pitchFamily="34" charset="-120"/>
                  </a:rPr>
                  <a:t>where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𝑞</m:t>
                        </m:r>
                      </m:e>
                      <m:sub>
                        <m:r>
                          <a:rPr lang="en-US" b="0" i="1" dirty="0">
                            <a:latin typeface="Cambria Math" panose="02040503050406030204" pitchFamily="18" charset="0"/>
                          </a:rPr>
                          <m:t>𝑖</m:t>
                        </m:r>
                        <m:r>
                          <a:rPr lang="en-US" b="0" i="1" dirty="0">
                            <a:latin typeface="Cambria Math" panose="02040503050406030204" pitchFamily="18" charset="0"/>
                          </a:rPr>
                          <m:t>,</m:t>
                        </m:r>
                        <m:r>
                          <a:rPr lang="en-US" b="0" i="1" dirty="0">
                            <a:latin typeface="Cambria Math" panose="02040503050406030204" pitchFamily="18" charset="0"/>
                          </a:rPr>
                          <m:t>𝑡</m:t>
                        </m:r>
                      </m:sub>
                    </m:sSub>
                  </m:oMath>
                </a14:m>
                <a:r>
                  <a:rPr lang="en-US" dirty="0">
                    <a:ea typeface="Microsoft JhengHei UI" panose="020B0604030504040204" pitchFamily="34" charset="-120"/>
                  </a:rPr>
                  <a:t> is the observed landings of the corresponding species in port </a:t>
                </a:r>
                <a14:m>
                  <m:oMath xmlns:m="http://schemas.openxmlformats.org/officeDocument/2006/math">
                    <m:r>
                      <a:rPr lang="en-US" i="1" dirty="0">
                        <a:latin typeface="Cambria Math" panose="02040503050406030204" pitchFamily="18" charset="0"/>
                      </a:rPr>
                      <m:t>𝑖</m:t>
                    </m:r>
                    <m:r>
                      <a:rPr lang="en-US" b="0" i="1" dirty="0">
                        <a:latin typeface="Cambria Math" panose="02040503050406030204" pitchFamily="18" charset="0"/>
                      </a:rPr>
                      <m:t>∈</m:t>
                    </m:r>
                    <m:d>
                      <m:dPr>
                        <m:ctrlPr>
                          <a:rPr lang="en-US" b="0" i="1" dirty="0">
                            <a:latin typeface="Cambria Math" panose="02040503050406030204" pitchFamily="18" charset="0"/>
                          </a:rPr>
                        </m:ctrlPr>
                      </m:dPr>
                      <m:e>
                        <m:r>
                          <a:rPr lang="en-US" b="0" i="1" dirty="0">
                            <a:latin typeface="Cambria Math" panose="02040503050406030204" pitchFamily="18" charset="0"/>
                          </a:rPr>
                          <m:t>1,…,</m:t>
                        </m:r>
                        <m:r>
                          <a:rPr lang="en-US" b="0" i="1" dirty="0">
                            <a:latin typeface="Cambria Math" panose="02040503050406030204" pitchFamily="18" charset="0"/>
                          </a:rPr>
                          <m:t>𝐿</m:t>
                        </m:r>
                      </m:e>
                    </m:d>
                  </m:oMath>
                </a14:m>
                <a:r>
                  <a:rPr lang="en-US" dirty="0">
                    <a:ea typeface="Microsoft JhengHei UI" panose="020B0604030504040204" pitchFamily="34" charset="-120"/>
                  </a:rPr>
                  <a:t> at year </a:t>
                </a:r>
                <a14:m>
                  <m:oMath xmlns:m="http://schemas.openxmlformats.org/officeDocument/2006/math">
                    <m:r>
                      <a:rPr lang="en-US" b="0" i="1">
                        <a:latin typeface="Cambria Math" panose="02040503050406030204" pitchFamily="18" charset="0"/>
                      </a:rPr>
                      <m:t>𝑡</m:t>
                    </m:r>
                  </m:oMath>
                </a14:m>
                <a:r>
                  <a:rPr lang="en-US" dirty="0">
                    <a:ea typeface="Microsoft JhengHei UI" panose="020B0604030504040204" pitchFamily="34" charset="-120"/>
                  </a:rPr>
                  <a:t>, </a:t>
                </a:r>
                <a14:m>
                  <m:oMath xmlns:m="http://schemas.openxmlformats.org/officeDocument/2006/math">
                    <m:r>
                      <a:rPr lang="en-US" b="0" i="1">
                        <a:latin typeface="Cambria Math" panose="02040503050406030204" pitchFamily="18" charset="0"/>
                      </a:rPr>
                      <m:t>𝐿</m:t>
                    </m:r>
                  </m:oMath>
                </a14:m>
                <a:r>
                  <a:rPr lang="en-US" dirty="0">
                    <a:ea typeface="Microsoft JhengHei UI" panose="020B0604030504040204" pitchFamily="34" charset="-120"/>
                  </a:rPr>
                  <a:t> is the total numbers of port, and </a:t>
                </a:r>
                <a14:m>
                  <m:oMath xmlns:m="http://schemas.openxmlformats.org/officeDocument/2006/math">
                    <m:sSub>
                      <m:sSubPr>
                        <m:ctrlPr>
                          <a:rPr lang="en-US" b="0"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b="0" i="1">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i="1" dirty="0">
                            <a:latin typeface="Cambria Math" panose="02040503050406030204" pitchFamily="18" charset="0"/>
                            <a:ea typeface="Microsoft JhengHei UI" panose="020B0604030504040204" pitchFamily="34" charset="-120"/>
                          </a:rPr>
                        </m:ctrlPr>
                      </m:sSubPr>
                      <m:e>
                        <m:r>
                          <a:rPr lang="en-US" i="1" dirty="0">
                            <a:latin typeface="Cambria Math" panose="02040503050406030204" pitchFamily="18" charset="0"/>
                            <a:ea typeface="Microsoft JhengHei UI" panose="020B0604030504040204" pitchFamily="34" charset="-120"/>
                          </a:rPr>
                          <m:t>𝛾</m:t>
                        </m:r>
                      </m:e>
                      <m:sub>
                        <m:r>
                          <a:rPr lang="en-US" i="1" dirty="0" err="1">
                            <a:latin typeface="Cambria Math" panose="02040503050406030204" pitchFamily="18" charset="0"/>
                            <a:ea typeface="Microsoft JhengHei UI" panose="020B0604030504040204" pitchFamily="34" charset="-120"/>
                          </a:rPr>
                          <m:t>𝑖</m:t>
                        </m:r>
                      </m:sub>
                    </m:sSub>
                    <m:r>
                      <a:rPr lang="en-US" b="0" i="1" dirty="0" smtClean="0">
                        <a:latin typeface="Cambria Math" panose="02040503050406030204" pitchFamily="18" charset="0"/>
                        <a:ea typeface="Microsoft JhengHei UI" panose="020B0604030504040204" pitchFamily="34" charset="-120"/>
                      </a:rPr>
                      <m:t>,</m:t>
                    </m:r>
                    <m:sSub>
                      <m:sSubPr>
                        <m:ctrlPr>
                          <a:rPr lang="en-US" i="1" dirty="0">
                            <a:latin typeface="Cambria Math" panose="02040503050406030204" pitchFamily="18" charset="0"/>
                            <a:ea typeface="Microsoft JhengHei UI" panose="020B0604030504040204" pitchFamily="34" charset="-120"/>
                          </a:rPr>
                        </m:ctrlPr>
                      </m:sSubPr>
                      <m:e>
                        <m:r>
                          <a:rPr lang="en-US" i="1" dirty="0">
                            <a:latin typeface="Cambria Math" panose="02040503050406030204" pitchFamily="18" charset="0"/>
                            <a:ea typeface="Microsoft JhengHei UI" panose="020B0604030504040204" pitchFamily="34" charset="-120"/>
                          </a:rPr>
                          <m:t>𝛽</m:t>
                        </m:r>
                      </m:e>
                      <m:sub>
                        <m:r>
                          <a:rPr lang="en-US" i="1" dirty="0" err="1">
                            <a:latin typeface="Cambria Math" panose="02040503050406030204" pitchFamily="18" charset="0"/>
                            <a:ea typeface="Microsoft JhengHei UI" panose="020B0604030504040204" pitchFamily="34" charset="-120"/>
                          </a:rPr>
                          <m:t>𝑖</m:t>
                        </m:r>
                      </m:sub>
                    </m:sSub>
                    <m:r>
                      <a:rPr lang="en-US" b="0" i="1" smtClean="0">
                        <a:latin typeface="Cambria Math" panose="02040503050406030204" pitchFamily="18" charset="0"/>
                        <a:ea typeface="Cambria Math" panose="02040503050406030204" pitchFamily="18" charset="0"/>
                      </a:rPr>
                      <m:t>}</m:t>
                    </m:r>
                  </m:oMath>
                </a14:m>
                <a:r>
                  <a:rPr lang="en-US" dirty="0">
                    <a:ea typeface="Microsoft JhengHei UI" panose="020B0604030504040204" pitchFamily="34" charset="-120"/>
                  </a:rPr>
                  <a:t> are the parameters (i.e. random-coefficients) to be estimated at the port level.</a:t>
                </a:r>
              </a:p>
              <a:p>
                <a:pPr>
                  <a:lnSpc>
                    <a:spcPct val="120000"/>
                  </a:lnSpc>
                </a:pPr>
                <a:endParaRPr lang="en-US" dirty="0">
                  <a:ea typeface="Microsoft JhengHei UI" panose="020B0604030504040204" pitchFamily="34" charset="-120"/>
                </a:endParaRPr>
              </a:p>
              <a:p>
                <a:pPr>
                  <a:lnSpc>
                    <a:spcPct val="120000"/>
                  </a:lnSpc>
                </a:pPr>
                <a:r>
                  <a:rPr lang="en-US" dirty="0">
                    <a:ea typeface="Microsoft JhengHei UI" panose="020B0604030504040204" pitchFamily="34" charset="-120"/>
                  </a:rPr>
                  <a:t>The distribution </a:t>
                </a:r>
                <a14:m>
                  <m:oMath xmlns:m="http://schemas.openxmlformats.org/officeDocument/2006/math">
                    <m:r>
                      <a:rPr lang="en-US" i="1" dirty="0">
                        <a:latin typeface="Cambria Math" panose="02040503050406030204" pitchFamily="18" charset="0"/>
                        <a:ea typeface="Cambria Math" panose="02040503050406030204" pitchFamily="18" charset="0"/>
                      </a:rPr>
                      <m:t>𝑓</m:t>
                    </m:r>
                    <m:d>
                      <m:dPr>
                        <m:ctrlPr>
                          <a:rPr lang="en-US" i="1" dirty="0">
                            <a:latin typeface="Cambria Math" panose="02040503050406030204" pitchFamily="18" charset="0"/>
                          </a:rPr>
                        </m:ctrlPr>
                      </m:dPr>
                      <m:e>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rPr>
                              <m:t>𝑞</m:t>
                            </m:r>
                          </m:e>
                          <m:sub>
                            <m:r>
                              <a:rPr lang="en-US" i="1" dirty="0">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𝑡</m:t>
                            </m:r>
                          </m:sub>
                        </m:sSub>
                        <m:r>
                          <a:rPr lang="en-US" i="1" dirty="0">
                            <a:latin typeface="Cambria Math" panose="02040503050406030204" pitchFamily="18" charset="0"/>
                          </a:rPr>
                          <m:t> | </m:t>
                        </m:r>
                        <m:sSub>
                          <m:sSubPr>
                            <m:ctrlPr>
                              <a:rPr lang="en-US" i="1" dirty="0" err="1">
                                <a:latin typeface="Cambria Math" panose="02040503050406030204" pitchFamily="18" charset="0"/>
                              </a:rPr>
                            </m:ctrlPr>
                          </m:sSubPr>
                          <m:e>
                            <m:r>
                              <a:rPr lang="en-US" i="1" dirty="0">
                                <a:latin typeface="Cambria Math" panose="02040503050406030204" pitchFamily="18" charset="0"/>
                              </a:rPr>
                              <m:t>𝜃</m:t>
                            </m:r>
                          </m:e>
                          <m:sub>
                            <m:r>
                              <a:rPr lang="en-US" i="1" dirty="0" err="1">
                                <a:latin typeface="Cambria Math" panose="02040503050406030204" pitchFamily="18" charset="0"/>
                              </a:rPr>
                              <m:t>𝑖</m:t>
                            </m:r>
                          </m:sub>
                        </m:sSub>
                      </m:e>
                    </m:d>
                  </m:oMath>
                </a14:m>
                <a:r>
                  <a:rPr lang="en-US" dirty="0">
                    <a:ea typeface="Microsoft JhengHei UI" panose="020B0604030504040204" pitchFamily="34" charset="-120"/>
                  </a:rPr>
                  <a:t> can be rewritten as:</a:t>
                </a:r>
              </a:p>
              <a:p>
                <a:pPr marL="0" indent="0">
                  <a:lnSpc>
                    <a:spcPct val="120000"/>
                  </a:lnSpc>
                  <a:buNone/>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ea typeface="Cambria Math" panose="02040503050406030204" pitchFamily="18" charset="0"/>
                        </a:rPr>
                        <m:t>𝑓</m:t>
                      </m:r>
                      <m:d>
                        <m:dPr>
                          <m:ctrlPr>
                            <a:rPr lang="en-US" i="1" dirty="0">
                              <a:latin typeface="Cambria Math" panose="02040503050406030204" pitchFamily="18" charset="0"/>
                            </a:rPr>
                          </m:ctrlPr>
                        </m:dPr>
                        <m:e>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rPr>
                                <m:t>𝑞</m:t>
                              </m:r>
                            </m:e>
                            <m:sub>
                              <m:r>
                                <a:rPr lang="en-US" i="1" dirty="0">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𝑡</m:t>
                              </m:r>
                            </m:sub>
                          </m:sSub>
                          <m:r>
                            <a:rPr lang="en-US" i="1" dirty="0">
                              <a:latin typeface="Cambria Math" panose="02040503050406030204" pitchFamily="18" charset="0"/>
                            </a:rPr>
                            <m:t> | </m:t>
                          </m:r>
                          <m:sSub>
                            <m:sSubPr>
                              <m:ctrlPr>
                                <a:rPr lang="en-US" i="1" dirty="0" err="1">
                                  <a:latin typeface="Cambria Math" panose="02040503050406030204" pitchFamily="18" charset="0"/>
                                </a:rPr>
                              </m:ctrlPr>
                            </m:sSubPr>
                            <m:e>
                              <m:r>
                                <a:rPr lang="en-US" i="1" dirty="0">
                                  <a:latin typeface="Cambria Math" panose="02040503050406030204" pitchFamily="18" charset="0"/>
                                </a:rPr>
                                <m:t>𝜃</m:t>
                              </m:r>
                            </m:e>
                            <m:sub>
                              <m:r>
                                <a:rPr lang="en-US" i="1" dirty="0" err="1">
                                  <a:latin typeface="Cambria Math" panose="02040503050406030204" pitchFamily="18" charset="0"/>
                                </a:rPr>
                                <m:t>𝑖</m:t>
                              </m:r>
                            </m:sub>
                          </m:sSub>
                        </m:e>
                      </m:d>
                      <m:r>
                        <a:rPr lang="en-US" b="0" i="1" dirty="0">
                          <a:latin typeface="Cambria Math" panose="02040503050406030204" pitchFamily="18" charset="0"/>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sSub>
                                <m:sSubPr>
                                  <m:ctrlPr>
                                    <a:rPr lang="en-US" b="0" i="1">
                                      <a:latin typeface="Cambria Math" panose="02040503050406030204" pitchFamily="18" charset="0"/>
                                    </a:rPr>
                                  </m:ctrlPr>
                                </m:sSubPr>
                                <m:e>
                                  <m:r>
                                    <a:rPr lang="en-US" b="0" i="1">
                                      <a:latin typeface="Cambria Math" panose="02040503050406030204" pitchFamily="18" charset="0"/>
                                    </a:rPr>
                                    <m:t>𝑝</m:t>
                                  </m:r>
                                </m:e>
                                <m:sub>
                                  <m:r>
                                    <a:rPr lang="en-US" b="0" i="1">
                                      <a:latin typeface="Cambria Math" panose="02040503050406030204" pitchFamily="18" charset="0"/>
                                    </a:rPr>
                                    <m:t>𝑖</m:t>
                                  </m:r>
                                  <m:r>
                                    <a:rPr lang="en-US" b="0" i="1">
                                      <a:latin typeface="Cambria Math" panose="02040503050406030204" pitchFamily="18" charset="0"/>
                                    </a:rPr>
                                    <m:t>,</m:t>
                                  </m:r>
                                  <m:r>
                                    <a:rPr lang="en-US" b="0" i="1">
                                      <a:latin typeface="Cambria Math" panose="02040503050406030204" pitchFamily="18" charset="0"/>
                                    </a:rPr>
                                    <m:t>𝑡</m:t>
                                  </m:r>
                                  <m:r>
                                    <a:rPr lang="en-US" b="0" i="1">
                                      <a:latin typeface="Cambria Math" panose="02040503050406030204" pitchFamily="18" charset="0"/>
                                    </a:rPr>
                                    <m:t> </m:t>
                                  </m:r>
                                </m:sub>
                              </m:sSub>
                              <m:r>
                                <a:rPr lang="en-US" b="0" i="1">
                                  <a:latin typeface="Cambria Math" panose="02040503050406030204" pitchFamily="18" charset="0"/>
                                </a:rPr>
                                <m:t> </m:t>
                              </m:r>
                              <m:r>
                                <m:rPr>
                                  <m:nor/>
                                </m:rPr>
                                <a:rPr lang="en-US" b="0" i="0">
                                  <a:ea typeface="Microsoft JhengHei UI" panose="020B0604030504040204" pitchFamily="34" charset="-120"/>
                                </a:rPr>
                                <m:t>                                                </m:t>
                              </m:r>
                              <m:r>
                                <m:rPr>
                                  <m:nor/>
                                </m:rPr>
                                <a:rPr lang="en-US" b="0" i="0">
                                  <a:ea typeface="Microsoft JhengHei UI" panose="020B0604030504040204" pitchFamily="34" charset="-120"/>
                                </a:rPr>
                                <m:t>if</m:t>
                              </m:r>
                              <m:r>
                                <a:rPr lang="en-US" b="0" i="1">
                                  <a:latin typeface="Cambria Math" panose="02040503050406030204" pitchFamily="18" charset="0"/>
                                  <a:ea typeface="Microsoft JhengHei UI" panose="020B0604030504040204" pitchFamily="34" charset="-120"/>
                                </a:rPr>
                                <m:t>   </m:t>
                              </m:r>
                              <m:sSub>
                                <m:sSubPr>
                                  <m:ctrlPr>
                                    <a:rPr lang="en-US" b="0" i="1">
                                      <a:latin typeface="Cambria Math" panose="02040503050406030204" pitchFamily="18" charset="0"/>
                                    </a:rPr>
                                  </m:ctrlPr>
                                </m:sSubPr>
                                <m:e>
                                  <m:r>
                                    <a:rPr lang="en-US" b="0" i="1">
                                      <a:latin typeface="Cambria Math" panose="02040503050406030204" pitchFamily="18" charset="0"/>
                                    </a:rPr>
                                    <m:t>𝑞</m:t>
                                  </m:r>
                                </m:e>
                                <m:sub>
                                  <m:r>
                                    <a:rPr lang="en-US" b="0" i="1">
                                      <a:latin typeface="Cambria Math" panose="02040503050406030204" pitchFamily="18" charset="0"/>
                                    </a:rPr>
                                    <m:t>𝑖𝑡</m:t>
                                  </m:r>
                                </m:sub>
                              </m:sSub>
                              <m:r>
                                <a:rPr lang="en-US" b="0" i="1">
                                  <a:latin typeface="Cambria Math" panose="02040503050406030204" pitchFamily="18" charset="0"/>
                                </a:rPr>
                                <m:t>=0</m:t>
                              </m:r>
                            </m:e>
                            <m:e>
                              <m:d>
                                <m:dPr>
                                  <m:begChr m:val="["/>
                                  <m:endChr m:val="]"/>
                                  <m:ctrlPr>
                                    <a:rPr lang="en-US" i="1">
                                      <a:latin typeface="Cambria Math" panose="02040503050406030204" pitchFamily="18" charset="0"/>
                                    </a:rPr>
                                  </m:ctrlPr>
                                </m:dPr>
                                <m:e>
                                  <m:r>
                                    <a:rPr lang="en-US" b="0"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 </m:t>
                                      </m:r>
                                    </m:sub>
                                  </m:sSub>
                                </m:e>
                              </m:d>
                              <m:r>
                                <a:rPr lang="en-US" b="0" i="1">
                                  <a:latin typeface="Cambria Math" panose="02040503050406030204" pitchFamily="18" charset="0"/>
                                </a:rPr>
                                <m:t> </m:t>
                              </m:r>
                              <m:r>
                                <m:rPr>
                                  <m:nor/>
                                </m:rPr>
                                <a:rPr lang="en-US" b="0" i="0">
                                  <a:ea typeface="Microsoft JhengHei UI" panose="020B0604030504040204" pitchFamily="34" charset="-120"/>
                                </a:rPr>
                                <m:t>gamma</m:t>
                              </m:r>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panose="02040503050406030204" pitchFamily="18" charset="0"/>
                                        </a:rPr>
                                        <m:t>𝑞</m:t>
                                      </m:r>
                                    </m:e>
                                    <m:sub>
                                      <m:r>
                                        <a:rPr lang="en-US" b="0" i="1">
                                          <a:latin typeface="Cambria Math" panose="02040503050406030204" pitchFamily="18" charset="0"/>
                                        </a:rPr>
                                        <m:t>𝑖𝑡</m:t>
                                      </m:r>
                                    </m:sub>
                                  </m:sSub>
                                  <m:r>
                                    <a:rPr lang="en-US" b="0" i="1">
                                      <a:latin typeface="Cambria Math" panose="02040503050406030204" pitchFamily="18" charset="0"/>
                                    </a:rPr>
                                    <m:t>|</m:t>
                                  </m:r>
                                  <m:f>
                                    <m:fPr>
                                      <m:ctrlPr>
                                        <a:rPr lang="en-US" b="0" i="1">
                                          <a:latin typeface="Cambria Math" panose="02040503050406030204" pitchFamily="18" charset="0"/>
                                        </a:rPr>
                                      </m:ctrlPr>
                                    </m:fPr>
                                    <m:num>
                                      <m:sSubSup>
                                        <m:sSubSupPr>
                                          <m:ctrlPr>
                                            <a:rPr lang="en-US" b="0" i="1">
                                              <a:latin typeface="Cambria Math" panose="02040503050406030204" pitchFamily="18" charset="0"/>
                                              <a:ea typeface="Cambria Math" panose="02040503050406030204" pitchFamily="18" charset="0"/>
                                            </a:rPr>
                                          </m:ctrlPr>
                                        </m:sSubSupPr>
                                        <m:e>
                                          <m:r>
                                            <a:rPr lang="en-US" b="0" i="1">
                                              <a:latin typeface="Cambria Math" panose="02040503050406030204" pitchFamily="18" charset="0"/>
                                              <a:ea typeface="Cambria Math" panose="02040503050406030204" pitchFamily="18" charset="0"/>
                                            </a:rPr>
                                            <m:t>𝜇</m:t>
                                          </m:r>
                                        </m:e>
                                        <m:sub>
                                          <m:r>
                                            <a:rPr lang="en-US" b="0" i="1">
                                              <a:latin typeface="Cambria Math" panose="02040503050406030204" pitchFamily="18" charset="0"/>
                                              <a:ea typeface="Cambria Math" panose="02040503050406030204" pitchFamily="18" charset="0"/>
                                            </a:rPr>
                                            <m:t>𝑖𝑡</m:t>
                                          </m:r>
                                        </m:sub>
                                        <m:sup>
                                          <m:r>
                                            <a:rPr lang="en-US" b="0" i="1">
                                              <a:latin typeface="Cambria Math" panose="02040503050406030204" pitchFamily="18" charset="0"/>
                                              <a:ea typeface="Cambria Math" panose="02040503050406030204" pitchFamily="18" charset="0"/>
                                            </a:rPr>
                                            <m:t>2</m:t>
                                          </m:r>
                                        </m:sup>
                                      </m:sSubSup>
                                    </m:num>
                                    <m:den>
                                      <m:sSup>
                                        <m:sSupPr>
                                          <m:ctrlPr>
                                            <a:rPr lang="en-US" b="0" i="1">
                                              <a:latin typeface="Cambria Math" panose="02040503050406030204" pitchFamily="18" charset="0"/>
                                            </a:rPr>
                                          </m:ctrlPr>
                                        </m:sSupPr>
                                        <m:e>
                                          <m:r>
                                            <a:rPr lang="en-US" b="0" i="1">
                                              <a:latin typeface="Cambria Math" panose="02040503050406030204" pitchFamily="18" charset="0"/>
                                            </a:rPr>
                                            <m:t>𝜎</m:t>
                                          </m:r>
                                        </m:e>
                                        <m:sup>
                                          <m:r>
                                            <a:rPr lang="en-US" b="0" i="1">
                                              <a:latin typeface="Cambria Math" panose="02040503050406030204" pitchFamily="18" charset="0"/>
                                            </a:rPr>
                                            <m:t>2</m:t>
                                          </m:r>
                                        </m:sup>
                                      </m:sSup>
                                    </m:den>
                                  </m:f>
                                  <m:r>
                                    <a:rPr lang="en-US" b="0" i="1">
                                      <a:latin typeface="Cambria Math" panose="02040503050406030204" pitchFamily="18" charset="0"/>
                                    </a:rPr>
                                    <m:t>,</m:t>
                                  </m:r>
                                  <m:f>
                                    <m:fPr>
                                      <m:ctrlPr>
                                        <a:rPr lang="en-US" i="1">
                                          <a:latin typeface="Cambria Math" panose="02040503050406030204" pitchFamily="18" charset="0"/>
                                        </a:rPr>
                                      </m:ctrlPr>
                                    </m:fPr>
                                    <m:num>
                                      <m:sSub>
                                        <m:sSubPr>
                                          <m:ctrlPr>
                                            <a:rPr lang="en-US" b="0" i="1">
                                              <a:latin typeface="Cambria Math" panose="02040503050406030204" pitchFamily="18" charset="0"/>
                                              <a:ea typeface="Cambria Math" panose="02040503050406030204" pitchFamily="18" charset="0"/>
                                            </a:rPr>
                                          </m:ctrlPr>
                                        </m:sSubPr>
                                        <m:e>
                                          <m:r>
                                            <a:rPr lang="en-US" b="0" i="1">
                                              <a:latin typeface="Cambria Math" panose="02040503050406030204" pitchFamily="18" charset="0"/>
                                              <a:ea typeface="Cambria Math" panose="02040503050406030204" pitchFamily="18" charset="0"/>
                                            </a:rPr>
                                            <m:t>𝜇</m:t>
                                          </m:r>
                                        </m:e>
                                        <m:sub>
                                          <m:r>
                                            <a:rPr lang="en-US" b="0" i="1">
                                              <a:latin typeface="Cambria Math" panose="02040503050406030204" pitchFamily="18" charset="0"/>
                                              <a:ea typeface="Cambria Math" panose="02040503050406030204" pitchFamily="18" charset="0"/>
                                            </a:rPr>
                                            <m:t>𝑖𝑡</m:t>
                                          </m:r>
                                        </m:sub>
                                      </m:sSub>
                                    </m:num>
                                    <m:den>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den>
                                  </m:f>
                                </m:e>
                              </m:d>
                              <m:r>
                                <a:rPr lang="en-US" b="0" i="1">
                                  <a:latin typeface="Cambria Math" panose="02040503050406030204" pitchFamily="18" charset="0"/>
                                </a:rPr>
                                <m:t>   </m:t>
                              </m:r>
                              <m:r>
                                <m:rPr>
                                  <m:nor/>
                                </m:rPr>
                                <a:rPr lang="en-US" b="0" i="0">
                                  <a:ea typeface="Microsoft JhengHei UI" panose="020B0604030504040204" pitchFamily="34" charset="-120"/>
                                </a:rPr>
                                <m:t>if</m:t>
                              </m:r>
                              <m:r>
                                <a:rPr lang="en-US" b="0" i="1">
                                  <a:latin typeface="Cambria Math" panose="02040503050406030204" pitchFamily="18" charset="0"/>
                                  <a:ea typeface="Microsoft JhengHei UI" panose="020B0604030504040204" pitchFamily="34" charset="-120"/>
                                </a:rPr>
                                <m:t>   </m:t>
                              </m:r>
                              <m:sSub>
                                <m:sSubPr>
                                  <m:ctrlPr>
                                    <a:rPr lang="en-US" b="0" i="1">
                                      <a:latin typeface="Cambria Math" panose="02040503050406030204" pitchFamily="18" charset="0"/>
                                    </a:rPr>
                                  </m:ctrlPr>
                                </m:sSubPr>
                                <m:e>
                                  <m:r>
                                    <a:rPr lang="en-US" b="0" i="1">
                                      <a:latin typeface="Cambria Math" panose="02040503050406030204" pitchFamily="18" charset="0"/>
                                    </a:rPr>
                                    <m:t>𝑞</m:t>
                                  </m:r>
                                </m:e>
                                <m:sub>
                                  <m:r>
                                    <a:rPr lang="en-US" b="0" i="1">
                                      <a:latin typeface="Cambria Math" panose="02040503050406030204" pitchFamily="18" charset="0"/>
                                    </a:rPr>
                                    <m:t>𝑖𝑡</m:t>
                                  </m:r>
                                </m:sub>
                              </m:sSub>
                              <m:r>
                                <a:rPr lang="en-US" b="0" i="1">
                                  <a:latin typeface="Cambria Math" panose="02040503050406030204" pitchFamily="18" charset="0"/>
                                </a:rPr>
                                <m:t>&gt;0</m:t>
                              </m:r>
                            </m:e>
                          </m:eqArr>
                        </m:e>
                      </m:d>
                    </m:oMath>
                  </m:oMathPara>
                </a14:m>
                <a:endParaRPr lang="en-US" dirty="0">
                  <a:ea typeface="Microsoft JhengHei UI" panose="020B0604030504040204" pitchFamily="34" charset="-120"/>
                </a:endParaRPr>
              </a:p>
              <a:p>
                <a:pPr marL="0" indent="0">
                  <a:lnSpc>
                    <a:spcPct val="120000"/>
                  </a:lnSpc>
                  <a:buNone/>
                </a:pPr>
                <a:r>
                  <a:rPr lang="en-US" dirty="0">
                    <a:ea typeface="Microsoft JhengHei UI" panose="020B0604030504040204" pitchFamily="34" charset="-120"/>
                  </a:rPr>
                  <a:t>where </a:t>
                </a:r>
                <a14:m>
                  <m:oMath xmlns:m="http://schemas.openxmlformats.org/officeDocument/2006/math">
                    <m:r>
                      <m:rPr>
                        <m:nor/>
                      </m:rPr>
                      <a:rPr lang="en-US" b="0" i="0">
                        <a:ea typeface="Microsoft JhengHei UI" panose="020B0604030504040204" pitchFamily="34" charset="-120"/>
                      </a:rPr>
                      <m:t>logit</m:t>
                    </m:r>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panose="02040503050406030204" pitchFamily="18" charset="0"/>
                              </a:rPr>
                              <m:t>𝑝</m:t>
                            </m:r>
                          </m:e>
                          <m:sub>
                            <m:r>
                              <a:rPr lang="en-US" b="0" i="1">
                                <a:latin typeface="Cambria Math" panose="02040503050406030204" pitchFamily="18" charset="0"/>
                              </a:rPr>
                              <m:t>𝑖𝑡</m:t>
                            </m:r>
                          </m:sub>
                        </m:sSub>
                      </m:e>
                    </m:d>
                    <m:r>
                      <a:rPr lang="en-US" b="0" i="1">
                        <a:latin typeface="Cambria Math" panose="02040503050406030204" pitchFamily="18" charset="0"/>
                      </a:rPr>
                      <m:t>=</m:t>
                    </m:r>
                    <m:r>
                      <a:rPr lang="en-US" b="1" i="1">
                        <a:latin typeface="Cambria Math" panose="02040503050406030204" pitchFamily="18" charset="0"/>
                      </a:rPr>
                      <m:t>𝑿</m:t>
                    </m:r>
                    <m:sSub>
                      <m:sSubPr>
                        <m:ctrlPr>
                          <a:rPr lang="en-US" b="0" i="1">
                            <a:latin typeface="Cambria Math" panose="02040503050406030204" pitchFamily="18" charset="0"/>
                          </a:rPr>
                        </m:ctrlPr>
                      </m:sSubPr>
                      <m:e>
                        <m:r>
                          <a:rPr lang="en-US" b="0" i="1">
                            <a:latin typeface="Cambria Math" panose="02040503050406030204" pitchFamily="18" charset="0"/>
                          </a:rPr>
                          <m:t>𝛾</m:t>
                        </m:r>
                      </m:e>
                      <m:sub>
                        <m:r>
                          <a:rPr lang="en-US" b="0" i="1">
                            <a:latin typeface="Cambria Math" panose="02040503050406030204" pitchFamily="18" charset="0"/>
                          </a:rPr>
                          <m:t>𝑖</m:t>
                        </m:r>
                      </m:sub>
                    </m:sSub>
                  </m:oMath>
                </a14:m>
                <a:r>
                  <a:rPr lang="en-US" dirty="0">
                    <a:ea typeface="Microsoft JhengHei UI" panose="020B0604030504040204" pitchFamily="34" charset="-120"/>
                  </a:rPr>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𝑖𝑡</m:t>
                        </m:r>
                      </m:sub>
                    </m:sSub>
                    <m:r>
                      <a:rPr lang="en-US" i="1">
                        <a:latin typeface="Cambria Math" panose="02040503050406030204" pitchFamily="18" charset="0"/>
                      </a:rPr>
                      <m:t>=</m:t>
                    </m:r>
                    <m:r>
                      <a:rPr lang="en-US" b="1" i="1">
                        <a:latin typeface="Cambria Math" panose="02040503050406030204" pitchFamily="18" charset="0"/>
                      </a:rPr>
                      <m:t>𝑿</m:t>
                    </m:r>
                    <m:sSub>
                      <m:sSubPr>
                        <m:ctrlPr>
                          <a:rPr lang="en-US" i="1">
                            <a:latin typeface="Cambria Math" panose="02040503050406030204" pitchFamily="18" charset="0"/>
                          </a:rPr>
                        </m:ctrlPr>
                      </m:sSubPr>
                      <m:e>
                        <m:r>
                          <a:rPr lang="en-US" b="0" i="1">
                            <a:latin typeface="Cambria Math" panose="02040503050406030204" pitchFamily="18" charset="0"/>
                          </a:rPr>
                          <m:t>𝛽</m:t>
                        </m:r>
                      </m:e>
                      <m:sub>
                        <m:r>
                          <a:rPr lang="en-US" i="1">
                            <a:latin typeface="Cambria Math" panose="02040503050406030204" pitchFamily="18" charset="0"/>
                          </a:rPr>
                          <m:t>𝑖</m:t>
                        </m:r>
                      </m:sub>
                    </m:sSub>
                  </m:oMath>
                </a14:m>
                <a:endParaRPr lang="en-US" dirty="0">
                  <a:ea typeface="Microsoft JhengHei UI" panose="020B0604030504040204" pitchFamily="34" charset="-120"/>
                </a:endParaRPr>
              </a:p>
            </p:txBody>
          </p:sp>
        </mc:Choice>
        <mc:Fallback xmlns="">
          <p:sp>
            <p:nvSpPr>
              <p:cNvPr id="3" name="Content Placeholder 2">
                <a:extLst>
                  <a:ext uri="{FF2B5EF4-FFF2-40B4-BE49-F238E27FC236}">
                    <a16:creationId xmlns:a16="http://schemas.microsoft.com/office/drawing/2014/main" id="{6778B9F2-7802-4660-AD29-C718D0D44B59}"/>
                  </a:ext>
                </a:extLst>
              </p:cNvPr>
              <p:cNvSpPr>
                <a:spLocks noGrp="1" noRot="1" noChangeAspect="1" noMove="1" noResize="1" noEditPoints="1" noAdjustHandles="1" noChangeArrowheads="1" noChangeShapeType="1" noTextEdit="1"/>
              </p:cNvSpPr>
              <p:nvPr>
                <p:ph idx="1"/>
              </p:nvPr>
            </p:nvSpPr>
            <p:spPr>
              <a:xfrm>
                <a:off x="358712" y="1091045"/>
                <a:ext cx="8536713" cy="5517573"/>
              </a:xfrm>
              <a:blipFill>
                <a:blip r:embed="rId3"/>
                <a:stretch>
                  <a:fillRect l="-786" t="-773"/>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3FBCC271-54BC-4357-BEF3-B86B9F0FC7E1}"/>
              </a:ext>
            </a:extLst>
          </p:cNvPr>
          <p:cNvSpPr txBox="1">
            <a:spLocks/>
          </p:cNvSpPr>
          <p:nvPr/>
        </p:nvSpPr>
        <p:spPr>
          <a:xfrm>
            <a:off x="0" y="1"/>
            <a:ext cx="9144000" cy="923278"/>
          </a:xfrm>
          <a:prstGeom prst="rect">
            <a:avLst/>
          </a:prstGeom>
          <a:solidFill>
            <a:srgbClr val="003C6C"/>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mn-lt"/>
              </a:rPr>
              <a:t>  Methodology</a:t>
            </a:r>
          </a:p>
        </p:txBody>
      </p:sp>
      <p:sp>
        <p:nvSpPr>
          <p:cNvPr id="6" name="Slide Number Placeholder 5">
            <a:extLst>
              <a:ext uri="{FF2B5EF4-FFF2-40B4-BE49-F238E27FC236}">
                <a16:creationId xmlns:a16="http://schemas.microsoft.com/office/drawing/2014/main" id="{0A12A26F-74CD-47C5-ABF7-A497421D40BD}"/>
              </a:ext>
            </a:extLst>
          </p:cNvPr>
          <p:cNvSpPr>
            <a:spLocks noGrp="1"/>
          </p:cNvSpPr>
          <p:nvPr>
            <p:ph type="sldNum" sz="quarter" idx="12"/>
          </p:nvPr>
        </p:nvSpPr>
        <p:spPr/>
        <p:txBody>
          <a:bodyPr/>
          <a:lstStyle/>
          <a:p>
            <a:fld id="{6FD4AA8C-2C0B-45F2-84FF-CF2E58E014B2}" type="slidenum">
              <a:rPr lang="en-US" smtClean="0"/>
              <a:t>27</a:t>
            </a:fld>
            <a:endParaRPr lang="en-US"/>
          </a:p>
        </p:txBody>
      </p:sp>
    </p:spTree>
    <p:extLst>
      <p:ext uri="{BB962C8B-B14F-4D97-AF65-F5344CB8AC3E}">
        <p14:creationId xmlns:p14="http://schemas.microsoft.com/office/powerpoint/2010/main" val="41537868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normAutofit/>
          </a:bodyPr>
          <a:lstStyle/>
          <a:p>
            <a:r>
              <a:rPr lang="en-US" sz="2400" dirty="0">
                <a:solidFill>
                  <a:schemeClr val="bg1"/>
                </a:solidFill>
                <a:latin typeface="+mn-lt"/>
              </a:rPr>
              <a:t>Results: Northern anchovy is less preferred than sardine and squid</a:t>
            </a:r>
            <a:endParaRPr lang="en-US" sz="3200" dirty="0">
              <a:solidFill>
                <a:schemeClr val="bg1"/>
              </a:solidFill>
              <a:latin typeface="+mn-lt"/>
            </a:endParaRPr>
          </a:p>
        </p:txBody>
      </p:sp>
      <p:pic>
        <p:nvPicPr>
          <p:cNvPr id="6" name="Content Placeholder 5">
            <a:extLst>
              <a:ext uri="{FF2B5EF4-FFF2-40B4-BE49-F238E27FC236}">
                <a16:creationId xmlns:a16="http://schemas.microsoft.com/office/drawing/2014/main" id="{98B216A5-90E5-4A38-BA63-193F4FE47EC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7658" y="1347822"/>
            <a:ext cx="8468684" cy="5226387"/>
          </a:xfrm>
        </p:spPr>
      </p:pic>
      <p:cxnSp>
        <p:nvCxnSpPr>
          <p:cNvPr id="9" name="Straight Arrow Connector 8">
            <a:extLst>
              <a:ext uri="{FF2B5EF4-FFF2-40B4-BE49-F238E27FC236}">
                <a16:creationId xmlns:a16="http://schemas.microsoft.com/office/drawing/2014/main" id="{C9F31ADA-39B5-4FE2-B63F-B48E19B7582F}"/>
              </a:ext>
            </a:extLst>
          </p:cNvPr>
          <p:cNvCxnSpPr/>
          <p:nvPr/>
        </p:nvCxnSpPr>
        <p:spPr>
          <a:xfrm flipV="1">
            <a:off x="2884714" y="1981200"/>
            <a:ext cx="0" cy="15240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BF70B8DD-F750-4997-8D1C-88EE3E6BAEEE}"/>
              </a:ext>
            </a:extLst>
          </p:cNvPr>
          <p:cNvSpPr>
            <a:spLocks noGrp="1"/>
          </p:cNvSpPr>
          <p:nvPr>
            <p:ph type="sldNum" sz="quarter" idx="12"/>
          </p:nvPr>
        </p:nvSpPr>
        <p:spPr/>
        <p:txBody>
          <a:bodyPr/>
          <a:lstStyle/>
          <a:p>
            <a:fld id="{6FD4AA8C-2C0B-45F2-84FF-CF2E58E014B2}" type="slidenum">
              <a:rPr lang="en-US" smtClean="0"/>
              <a:t>28</a:t>
            </a:fld>
            <a:endParaRPr lang="en-US"/>
          </a:p>
        </p:txBody>
      </p:sp>
      <p:sp>
        <p:nvSpPr>
          <p:cNvPr id="3" name="TextBox 2">
            <a:extLst>
              <a:ext uri="{FF2B5EF4-FFF2-40B4-BE49-F238E27FC236}">
                <a16:creationId xmlns:a16="http://schemas.microsoft.com/office/drawing/2014/main" id="{047B17BF-A5C3-4CE4-84A2-23A6CEA66618}"/>
              </a:ext>
            </a:extLst>
          </p:cNvPr>
          <p:cNvSpPr txBox="1"/>
          <p:nvPr/>
        </p:nvSpPr>
        <p:spPr>
          <a:xfrm>
            <a:off x="8101187" y="1882486"/>
            <a:ext cx="705155" cy="307777"/>
          </a:xfrm>
          <a:prstGeom prst="rect">
            <a:avLst/>
          </a:prstGeom>
          <a:solidFill>
            <a:schemeClr val="bg1"/>
          </a:solidFill>
          <a:ln>
            <a:solidFill>
              <a:schemeClr val="bg1"/>
            </a:solidFill>
          </a:ln>
        </p:spPr>
        <p:txBody>
          <a:bodyPr wrap="square" rtlCol="0">
            <a:spAutoFit/>
          </a:bodyPr>
          <a:lstStyle/>
          <a:p>
            <a:r>
              <a:rPr lang="en-US" sz="1400" dirty="0">
                <a:latin typeface="Arial" panose="020B0604020202020204" pitchFamily="34" charset="0"/>
                <a:cs typeface="Arial" panose="020B0604020202020204" pitchFamily="34" charset="0"/>
              </a:rPr>
              <a:t>NANC</a:t>
            </a:r>
          </a:p>
        </p:txBody>
      </p:sp>
      <p:sp>
        <p:nvSpPr>
          <p:cNvPr id="8" name="TextBox 7">
            <a:extLst>
              <a:ext uri="{FF2B5EF4-FFF2-40B4-BE49-F238E27FC236}">
                <a16:creationId xmlns:a16="http://schemas.microsoft.com/office/drawing/2014/main" id="{78EB2BC3-73B0-44B4-95BD-891C63BE844B}"/>
              </a:ext>
            </a:extLst>
          </p:cNvPr>
          <p:cNvSpPr txBox="1"/>
          <p:nvPr/>
        </p:nvSpPr>
        <p:spPr>
          <a:xfrm>
            <a:off x="8101187" y="4699488"/>
            <a:ext cx="705155" cy="307777"/>
          </a:xfrm>
          <a:prstGeom prst="rect">
            <a:avLst/>
          </a:prstGeom>
          <a:solidFill>
            <a:schemeClr val="bg1"/>
          </a:solidFill>
          <a:ln>
            <a:solidFill>
              <a:schemeClr val="bg1"/>
            </a:solidFill>
          </a:ln>
        </p:spPr>
        <p:txBody>
          <a:bodyPr wrap="square" rtlCol="0">
            <a:spAutoFit/>
          </a:bodyPr>
          <a:lstStyle/>
          <a:p>
            <a:r>
              <a:rPr lang="en-US" sz="1400" dirty="0">
                <a:latin typeface="Arial" panose="020B0604020202020204" pitchFamily="34" charset="0"/>
                <a:cs typeface="Arial" panose="020B0604020202020204" pitchFamily="34" charset="0"/>
              </a:rPr>
              <a:t>NANC</a:t>
            </a:r>
          </a:p>
        </p:txBody>
      </p:sp>
    </p:spTree>
    <p:extLst>
      <p:ext uri="{BB962C8B-B14F-4D97-AF65-F5344CB8AC3E}">
        <p14:creationId xmlns:p14="http://schemas.microsoft.com/office/powerpoint/2010/main" val="22283803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5902187-C64D-4C7A-96BC-B12E22FAF083}"/>
              </a:ext>
            </a:extLst>
          </p:cNvPr>
          <p:cNvSpPr txBox="1">
            <a:spLocks/>
          </p:cNvSpPr>
          <p:nvPr/>
        </p:nvSpPr>
        <p:spPr>
          <a:xfrm>
            <a:off x="0" y="-10159"/>
            <a:ext cx="9144000" cy="923278"/>
          </a:xfrm>
          <a:prstGeom prst="rect">
            <a:avLst/>
          </a:prstGeom>
          <a:solidFill>
            <a:srgbClr val="003C6C"/>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chemeClr val="bg1"/>
                </a:solidFill>
                <a:latin typeface="+mn-lt"/>
                <a:ea typeface="Microsoft JhengHei UI" panose="020B0604030504040204" pitchFamily="34" charset="-120"/>
              </a:rPr>
              <a:t>  Participation model </a:t>
            </a:r>
            <a:r>
              <a:rPr lang="en-US" sz="3600" dirty="0">
                <a:solidFill>
                  <a:srgbClr val="FF0000"/>
                </a:solidFill>
                <a:latin typeface="+mn-lt"/>
                <a:ea typeface="Microsoft JhengHei UI" panose="020B0604030504040204" pitchFamily="34" charset="-120"/>
              </a:rPr>
              <a:t>&lt;&lt; No results yet! &gt;&gt;</a:t>
            </a:r>
            <a:endParaRPr lang="en-US" sz="3600" dirty="0">
              <a:solidFill>
                <a:schemeClr val="bg1"/>
              </a:solidFill>
              <a:latin typeface="+mn-lt"/>
              <a:ea typeface="Microsoft JhengHei UI" panose="020B0604030504040204" pitchFamily="34" charset="-120"/>
            </a:endParaRP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DCE9A769-99B3-40DC-99E5-4DBABC38A71C}"/>
                  </a:ext>
                </a:extLst>
              </p:cNvPr>
              <p:cNvSpPr/>
              <p:nvPr/>
            </p:nvSpPr>
            <p:spPr>
              <a:xfrm>
                <a:off x="492906" y="1284157"/>
                <a:ext cx="8161237" cy="4510466"/>
              </a:xfrm>
              <a:prstGeom prst="rect">
                <a:avLst/>
              </a:prstGeom>
            </p:spPr>
            <p:txBody>
              <a:bodyPr wrap="square">
                <a:spAutoFit/>
              </a:bodyPr>
              <a:lstStyle/>
              <a:p>
                <a:pPr marL="285750" indent="-285750">
                  <a:buFont typeface="Arial" panose="020B0604020202020204" pitchFamily="34" charset="0"/>
                  <a:buChar char="•"/>
                </a:pPr>
                <a:r>
                  <a:rPr lang="en-US" sz="2000" dirty="0">
                    <a:ea typeface="Microsoft JhengHei UI" panose="020B0604030504040204" pitchFamily="34" charset="-120"/>
                  </a:rPr>
                  <a:t>Effect of abundance/closure in seasonal participation. </a:t>
                </a:r>
              </a:p>
              <a:p>
                <a:pPr marL="285750" indent="-285750">
                  <a:buFont typeface="Arial" panose="020B0604020202020204" pitchFamily="34" charset="0"/>
                  <a:buChar char="•"/>
                </a:pPr>
                <a:r>
                  <a:rPr lang="en-US" sz="2000" dirty="0">
                    <a:ea typeface="Microsoft JhengHei UI" panose="020B0604030504040204" pitchFamily="34" charset="-120"/>
                  </a:rPr>
                  <a:t>We model the probability </a:t>
                </a:r>
                <a14:m>
                  <m:oMath xmlns:m="http://schemas.openxmlformats.org/officeDocument/2006/math">
                    <m:sSub>
                      <m:sSubPr>
                        <m:ctrlPr>
                          <a:rPr lang="en-US" sz="2000" i="1" dirty="0" smtClean="0">
                            <a:latin typeface="Cambria Math" panose="02040503050406030204" pitchFamily="18" charset="0"/>
                            <a:ea typeface="Microsoft JhengHei UI" panose="020B0604030504040204" pitchFamily="34" charset="-120"/>
                          </a:rPr>
                        </m:ctrlPr>
                      </m:sSubPr>
                      <m:e>
                        <m:r>
                          <a:rPr lang="en-US" sz="2000" i="1" dirty="0" smtClean="0">
                            <a:latin typeface="Cambria Math" panose="02040503050406030204" pitchFamily="18" charset="0"/>
                            <a:ea typeface="Microsoft JhengHei UI" panose="020B0604030504040204" pitchFamily="34" charset="-120"/>
                          </a:rPr>
                          <m:t>𝑝</m:t>
                        </m:r>
                      </m:e>
                      <m:sub>
                        <m:r>
                          <a:rPr lang="en-US" sz="2000" i="1" dirty="0" err="1">
                            <a:latin typeface="Cambria Math" panose="02040503050406030204" pitchFamily="18" charset="0"/>
                            <a:ea typeface="Microsoft JhengHei UI" panose="020B0604030504040204" pitchFamily="34" charset="-120"/>
                          </a:rPr>
                          <m:t>𝑖𝑗𝑚</m:t>
                        </m:r>
                      </m:sub>
                    </m:sSub>
                  </m:oMath>
                </a14:m>
                <a:r>
                  <a:rPr lang="en-US" sz="2000" dirty="0">
                    <a:ea typeface="Microsoft JhengHei UI" panose="020B0604030504040204" pitchFamily="34" charset="-120"/>
                  </a:rPr>
                  <a:t> that vessel </a:t>
                </a:r>
                <a14:m>
                  <m:oMath xmlns:m="http://schemas.openxmlformats.org/officeDocument/2006/math">
                    <m:r>
                      <a:rPr lang="en-US" sz="2000" b="0" i="1" smtClean="0">
                        <a:latin typeface="Cambria Math" panose="02040503050406030204" pitchFamily="18" charset="0"/>
                        <a:ea typeface="Microsoft JhengHei UI" panose="020B0604030504040204" pitchFamily="34" charset="-120"/>
                      </a:rPr>
                      <m:t>𝑖</m:t>
                    </m:r>
                  </m:oMath>
                </a14:m>
                <a:r>
                  <a:rPr lang="en-US" sz="2000" dirty="0">
                    <a:ea typeface="Microsoft JhengHei UI" panose="020B0604030504040204" pitchFamily="34" charset="-120"/>
                  </a:rPr>
                  <a:t> fishes species </a:t>
                </a:r>
                <a14:m>
                  <m:oMath xmlns:m="http://schemas.openxmlformats.org/officeDocument/2006/math">
                    <m:r>
                      <a:rPr lang="en-US" sz="2000" b="0" i="1" smtClean="0">
                        <a:latin typeface="Cambria Math" panose="02040503050406030204" pitchFamily="18" charset="0"/>
                        <a:ea typeface="Microsoft JhengHei UI" panose="020B0604030504040204" pitchFamily="34" charset="-120"/>
                      </a:rPr>
                      <m:t>𝑗</m:t>
                    </m:r>
                  </m:oMath>
                </a14:m>
                <a:r>
                  <a:rPr lang="en-US" sz="2000" dirty="0">
                    <a:ea typeface="Microsoft JhengHei UI" panose="020B0604030504040204" pitchFamily="34" charset="-120"/>
                  </a:rPr>
                  <a:t> in month </a:t>
                </a:r>
                <a14:m>
                  <m:oMath xmlns:m="http://schemas.openxmlformats.org/officeDocument/2006/math">
                    <m:r>
                      <a:rPr lang="en-US" sz="2000" b="0" i="1" smtClean="0">
                        <a:latin typeface="Cambria Math" panose="02040503050406030204" pitchFamily="18" charset="0"/>
                        <a:ea typeface="Microsoft JhengHei UI" panose="020B0604030504040204" pitchFamily="34" charset="-120"/>
                      </a:rPr>
                      <m:t>𝑚</m:t>
                    </m:r>
                  </m:oMath>
                </a14:m>
                <a:r>
                  <a:rPr lang="en-US" sz="2000" dirty="0">
                    <a:ea typeface="Microsoft JhengHei UI" panose="020B0604030504040204" pitchFamily="34" charset="-120"/>
                  </a:rPr>
                  <a:t> as:</a:t>
                </a:r>
                <a:endParaRPr lang="en-US" sz="2000" i="0" dirty="0">
                  <a:ea typeface="Microsoft JhengHei UI" panose="020B0604030504040204" pitchFamily="34" charset="-120"/>
                </a:endParaRPr>
              </a:p>
              <a:p>
                <a:pPr marL="285750" indent="-285750">
                  <a:buFont typeface="Arial" panose="020B0604020202020204" pitchFamily="34" charset="0"/>
                  <a:buChar char="•"/>
                </a:pPr>
                <a:endParaRPr lang="en-US" sz="2000" i="0" dirty="0">
                  <a:ea typeface="Microsoft JhengHei UI" panose="020B0604030504040204" pitchFamily="34" charset="-120"/>
                </a:endParaRPr>
              </a:p>
              <a:p>
                <a:pPr/>
                <a14:m>
                  <m:oMathPara xmlns:m="http://schemas.openxmlformats.org/officeDocument/2006/math">
                    <m:oMathParaPr>
                      <m:jc m:val="centerGroup"/>
                    </m:oMathParaPr>
                    <m:oMath xmlns:m="http://schemas.openxmlformats.org/officeDocument/2006/math">
                      <m:r>
                        <m:rPr>
                          <m:nor/>
                        </m:rPr>
                        <a:rPr lang="en-US" sz="2000" i="0" smtClean="0">
                          <a:ea typeface="Microsoft JhengHei UI" panose="020B0604030504040204" pitchFamily="34" charset="-120"/>
                        </a:rPr>
                        <m:t>l</m:t>
                      </m:r>
                      <m:r>
                        <m:rPr>
                          <m:nor/>
                        </m:rPr>
                        <a:rPr lang="en-US" sz="2000" b="0" i="0" smtClean="0">
                          <a:ea typeface="Microsoft JhengHei UI" panose="020B0604030504040204" pitchFamily="34" charset="-120"/>
                        </a:rPr>
                        <m:t>ogit</m:t>
                      </m:r>
                      <m:r>
                        <a:rPr lang="en-US" sz="2000" b="0" i="1" smtClean="0">
                          <a:latin typeface="Cambria Math" panose="02040503050406030204" pitchFamily="18" charset="0"/>
                          <a:ea typeface="Microsoft JhengHei UI" panose="020B0604030504040204" pitchFamily="34" charset="-120"/>
                        </a:rPr>
                        <m:t> </m:t>
                      </m:r>
                      <m:d>
                        <m:dPr>
                          <m:ctrlPr>
                            <a:rPr lang="en-US" sz="2000" b="0" i="1" smtClean="0">
                              <a:latin typeface="Cambria Math" panose="02040503050406030204" pitchFamily="18" charset="0"/>
                              <a:ea typeface="Microsoft JhengHei UI" panose="020B0604030504040204" pitchFamily="34" charset="-120"/>
                            </a:rPr>
                          </m:ctrlPr>
                        </m:dPr>
                        <m:e>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𝑝</m:t>
                              </m:r>
                            </m:e>
                            <m:sub>
                              <m:r>
                                <a:rPr lang="en-US" sz="2000" b="0" i="1" smtClean="0">
                                  <a:latin typeface="Cambria Math" panose="02040503050406030204" pitchFamily="18" charset="0"/>
                                  <a:ea typeface="Microsoft JhengHei UI" panose="020B0604030504040204" pitchFamily="34" charset="-120"/>
                                </a:rPr>
                                <m:t>𝑖𝑗𝑚</m:t>
                              </m:r>
                            </m:sub>
                          </m:sSub>
                        </m:e>
                      </m:d>
                      <m:r>
                        <a:rPr lang="en-US" sz="2000" b="0" i="1" smtClean="0">
                          <a:latin typeface="Cambria Math" panose="02040503050406030204" pitchFamily="18" charset="0"/>
                          <a:ea typeface="Microsoft JhengHei UI" panose="020B0604030504040204" pitchFamily="34" charset="-120"/>
                        </a:rPr>
                        <m:t>=</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𝛽</m:t>
                          </m:r>
                        </m:e>
                        <m:sub>
                          <m:r>
                            <a:rPr lang="en-US" sz="2000" b="0" i="1" smtClean="0">
                              <a:latin typeface="Cambria Math" panose="02040503050406030204" pitchFamily="18" charset="0"/>
                              <a:ea typeface="Microsoft JhengHei UI" panose="020B0604030504040204" pitchFamily="34" charset="-120"/>
                            </a:rPr>
                            <m:t>1</m:t>
                          </m:r>
                        </m:sub>
                      </m:sSub>
                      <m:r>
                        <a:rPr lang="en-US" sz="2000" b="0" i="1" smtClean="0">
                          <a:latin typeface="Cambria Math" panose="02040503050406030204" pitchFamily="18" charset="0"/>
                          <a:ea typeface="Microsoft JhengHei UI" panose="020B0604030504040204" pitchFamily="34" charset="-120"/>
                        </a:rPr>
                        <m:t>+</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𝛽</m:t>
                          </m:r>
                        </m:e>
                        <m:sub>
                          <m:r>
                            <a:rPr lang="en-US" sz="2000" b="0" i="1" smtClean="0">
                              <a:latin typeface="Cambria Math" panose="02040503050406030204" pitchFamily="18" charset="0"/>
                              <a:ea typeface="Microsoft JhengHei UI" panose="020B0604030504040204" pitchFamily="34" charset="-120"/>
                            </a:rPr>
                            <m:t>2</m:t>
                          </m:r>
                        </m:sub>
                      </m:sSub>
                      <m:r>
                        <a:rPr lang="en-US" sz="2000" b="0" i="1" smtClean="0">
                          <a:latin typeface="Cambria Math" panose="02040503050406030204" pitchFamily="18" charset="0"/>
                          <a:ea typeface="Microsoft JhengHei UI" panose="020B0604030504040204" pitchFamily="34" charset="-120"/>
                        </a:rPr>
                        <m:t>𝐶𝑙𝑜𝑠𝑢𝑟</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𝑒</m:t>
                          </m:r>
                        </m:e>
                        <m:sub>
                          <m:r>
                            <a:rPr lang="en-US" sz="2000" b="0" i="1" smtClean="0">
                              <a:latin typeface="Cambria Math" panose="02040503050406030204" pitchFamily="18" charset="0"/>
                              <a:ea typeface="Microsoft JhengHei UI" panose="020B0604030504040204" pitchFamily="34" charset="-120"/>
                            </a:rPr>
                            <m:t>𝑚</m:t>
                          </m:r>
                        </m:sub>
                      </m:sSub>
                      <m:r>
                        <a:rPr lang="en-US" sz="2000" b="0" i="1" smtClean="0">
                          <a:latin typeface="Cambria Math" panose="02040503050406030204" pitchFamily="18" charset="0"/>
                          <a:ea typeface="Microsoft JhengHei UI" panose="020B0604030504040204" pitchFamily="34" charset="-120"/>
                        </a:rPr>
                        <m:t>+</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𝛽</m:t>
                          </m:r>
                        </m:e>
                        <m:sub>
                          <m:r>
                            <a:rPr lang="en-US" sz="2000" b="0" i="1" smtClean="0">
                              <a:latin typeface="Cambria Math" panose="02040503050406030204" pitchFamily="18" charset="0"/>
                              <a:ea typeface="Microsoft JhengHei UI" panose="020B0604030504040204" pitchFamily="34" charset="-120"/>
                            </a:rPr>
                            <m:t>3</m:t>
                          </m:r>
                        </m:sub>
                      </m:sSub>
                      <m:r>
                        <a:rPr lang="en-US" sz="2000" b="0" i="1" smtClean="0">
                          <a:latin typeface="Cambria Math" panose="02040503050406030204" pitchFamily="18" charset="0"/>
                          <a:ea typeface="Microsoft JhengHei UI" panose="020B0604030504040204" pitchFamily="34" charset="-120"/>
                        </a:rPr>
                        <m:t>𝑀𝑒𝑎𝑛</m:t>
                      </m:r>
                      <m:r>
                        <a:rPr lang="en-US" sz="2000" b="0" i="1" smtClean="0">
                          <a:latin typeface="Cambria Math" panose="02040503050406030204" pitchFamily="18" charset="0"/>
                          <a:ea typeface="Microsoft JhengHei UI" panose="020B0604030504040204" pitchFamily="34" charset="-120"/>
                        </a:rPr>
                        <m:t>.</m:t>
                      </m:r>
                      <m:r>
                        <a:rPr lang="en-US" sz="2000" b="0" i="1" smtClean="0">
                          <a:latin typeface="Cambria Math" panose="02040503050406030204" pitchFamily="18" charset="0"/>
                          <a:ea typeface="Microsoft JhengHei UI" panose="020B0604030504040204" pitchFamily="34" charset="-120"/>
                        </a:rPr>
                        <m:t>𝑅𝑒𝑣𝑒𝑛𝑢</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𝑒</m:t>
                          </m:r>
                        </m:e>
                        <m:sub>
                          <m:r>
                            <a:rPr lang="en-US" sz="2000" b="0" i="1" smtClean="0">
                              <a:latin typeface="Cambria Math" panose="02040503050406030204" pitchFamily="18" charset="0"/>
                              <a:ea typeface="Microsoft JhengHei UI" panose="020B0604030504040204" pitchFamily="34" charset="-120"/>
                            </a:rPr>
                            <m:t>𝑖𝑗</m:t>
                          </m:r>
                        </m:sub>
                      </m:sSub>
                      <m:r>
                        <a:rPr lang="en-US" sz="2000" b="0" i="1" smtClean="0">
                          <a:latin typeface="Cambria Math" panose="02040503050406030204" pitchFamily="18" charset="0"/>
                          <a:ea typeface="Microsoft JhengHei UI" panose="020B0604030504040204" pitchFamily="34" charset="-120"/>
                        </a:rPr>
                        <m:t>+</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𝛽</m:t>
                          </m:r>
                        </m:e>
                        <m:sub>
                          <m:r>
                            <a:rPr lang="en-US" sz="2000" b="0" i="1" smtClean="0">
                              <a:latin typeface="Cambria Math" panose="02040503050406030204" pitchFamily="18" charset="0"/>
                              <a:ea typeface="Microsoft JhengHei UI" panose="020B0604030504040204" pitchFamily="34" charset="-120"/>
                            </a:rPr>
                            <m:t>4</m:t>
                          </m:r>
                        </m:sub>
                      </m:sSub>
                      <m:r>
                        <a:rPr lang="en-US" sz="2000" b="0" i="1" smtClean="0">
                          <a:latin typeface="Cambria Math" panose="02040503050406030204" pitchFamily="18" charset="0"/>
                          <a:ea typeface="Microsoft JhengHei UI" panose="020B0604030504040204" pitchFamily="34" charset="-120"/>
                        </a:rPr>
                        <m:t>𝐸𝑥𝑝𝑒𝑐𝑡𝑒𝑑</m:t>
                      </m:r>
                      <m:r>
                        <a:rPr lang="en-US" sz="2000" b="0" i="1" smtClean="0">
                          <a:latin typeface="Cambria Math" panose="02040503050406030204" pitchFamily="18" charset="0"/>
                          <a:ea typeface="Microsoft JhengHei UI" panose="020B0604030504040204" pitchFamily="34" charset="-120"/>
                        </a:rPr>
                        <m:t>.</m:t>
                      </m:r>
                      <m:r>
                        <a:rPr lang="en-US" sz="2000" b="0" i="1" smtClean="0">
                          <a:latin typeface="Cambria Math" panose="02040503050406030204" pitchFamily="18" charset="0"/>
                          <a:ea typeface="Microsoft JhengHei UI" panose="020B0604030504040204" pitchFamily="34" charset="-120"/>
                        </a:rPr>
                        <m:t>𝐶𝑎𝑡𝑐</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h</m:t>
                          </m:r>
                        </m:e>
                        <m:sub>
                          <m:r>
                            <a:rPr lang="en-US" sz="2000" b="0" i="1" smtClean="0">
                              <a:latin typeface="Cambria Math" panose="02040503050406030204" pitchFamily="18" charset="0"/>
                              <a:ea typeface="Microsoft JhengHei UI" panose="020B0604030504040204" pitchFamily="34" charset="-120"/>
                            </a:rPr>
                            <m:t>𝑖𝑗</m:t>
                          </m:r>
                        </m:sub>
                      </m:sSub>
                      <m:r>
                        <a:rPr lang="en-US" sz="2000" b="0" i="1" smtClean="0">
                          <a:latin typeface="Cambria Math" panose="02040503050406030204" pitchFamily="18" charset="0"/>
                          <a:ea typeface="Microsoft JhengHei UI" panose="020B0604030504040204" pitchFamily="34" charset="-120"/>
                        </a:rPr>
                        <m:t>+</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𝛽</m:t>
                          </m:r>
                        </m:e>
                        <m:sub>
                          <m:r>
                            <a:rPr lang="en-US" sz="2000" b="0" i="1" smtClean="0">
                              <a:latin typeface="Cambria Math" panose="02040503050406030204" pitchFamily="18" charset="0"/>
                              <a:ea typeface="Microsoft JhengHei UI" panose="020B0604030504040204" pitchFamily="34" charset="-120"/>
                            </a:rPr>
                            <m:t>5</m:t>
                          </m:r>
                        </m:sub>
                      </m:sSub>
                      <m:r>
                        <a:rPr lang="en-US" sz="2000" b="0" i="1" smtClean="0">
                          <a:latin typeface="Cambria Math" panose="02040503050406030204" pitchFamily="18" charset="0"/>
                          <a:ea typeface="Microsoft JhengHei UI" panose="020B0604030504040204" pitchFamily="34" charset="-120"/>
                        </a:rPr>
                        <m:t>𝐻𝐻</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𝐼</m:t>
                          </m:r>
                        </m:e>
                        <m:sub>
                          <m:r>
                            <a:rPr lang="en-US" sz="2000" b="0" i="1" smtClean="0">
                              <a:latin typeface="Cambria Math" panose="02040503050406030204" pitchFamily="18" charset="0"/>
                              <a:ea typeface="Microsoft JhengHei UI" panose="020B0604030504040204" pitchFamily="34" charset="-120"/>
                            </a:rPr>
                            <m:t>𝑖</m:t>
                          </m:r>
                        </m:sub>
                      </m:sSub>
                      <m:r>
                        <a:rPr lang="en-US" sz="2000" b="0" i="1" smtClean="0">
                          <a:latin typeface="Cambria Math" panose="02040503050406030204" pitchFamily="18" charset="0"/>
                          <a:ea typeface="Microsoft JhengHei UI" panose="020B0604030504040204" pitchFamily="34" charset="-120"/>
                        </a:rPr>
                        <m:t>+</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𝛽</m:t>
                          </m:r>
                        </m:e>
                        <m:sub>
                          <m:r>
                            <a:rPr lang="en-US" sz="2000" b="0" i="1" smtClean="0">
                              <a:latin typeface="Cambria Math" panose="02040503050406030204" pitchFamily="18" charset="0"/>
                              <a:ea typeface="Microsoft JhengHei UI" panose="020B0604030504040204" pitchFamily="34" charset="-120"/>
                            </a:rPr>
                            <m:t>6</m:t>
                          </m:r>
                        </m:sub>
                      </m:sSub>
                      <m:r>
                        <a:rPr lang="en-US" sz="2000" b="0" i="1" smtClean="0">
                          <a:latin typeface="Cambria Math" panose="02040503050406030204" pitchFamily="18" charset="0"/>
                          <a:ea typeface="Microsoft JhengHei UI" panose="020B0604030504040204" pitchFamily="34" charset="-120"/>
                        </a:rPr>
                        <m:t>𝑃𝑒𝑟𝑐𝑒𝑛𝑡</m:t>
                      </m:r>
                      <m:r>
                        <a:rPr lang="en-US" sz="2000" b="0" i="1" smtClean="0">
                          <a:latin typeface="Cambria Math" panose="02040503050406030204" pitchFamily="18" charset="0"/>
                          <a:ea typeface="Microsoft JhengHei UI" panose="020B0604030504040204" pitchFamily="34" charset="-120"/>
                        </a:rPr>
                        <m:t>.</m:t>
                      </m:r>
                      <m:r>
                        <a:rPr lang="en-US" sz="2000" b="0" i="1" smtClean="0">
                          <a:latin typeface="Cambria Math" panose="02040503050406030204" pitchFamily="18" charset="0"/>
                          <a:ea typeface="Microsoft JhengHei UI" panose="020B0604030504040204" pitchFamily="34" charset="-120"/>
                        </a:rPr>
                        <m:t>𝑟𝑒𝑣𝑒𝑛𝑢</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𝑒</m:t>
                          </m:r>
                        </m:e>
                        <m:sub>
                          <m:r>
                            <a:rPr lang="en-US" sz="2000" b="0" i="1" smtClean="0">
                              <a:latin typeface="Cambria Math" panose="02040503050406030204" pitchFamily="18" charset="0"/>
                              <a:ea typeface="Microsoft JhengHei UI" panose="020B0604030504040204" pitchFamily="34" charset="-120"/>
                            </a:rPr>
                            <m:t>𝑖𝑗</m:t>
                          </m:r>
                        </m:sub>
                      </m:sSub>
                      <m:r>
                        <a:rPr lang="en-US" sz="2000" b="0" i="1" smtClean="0">
                          <a:latin typeface="Cambria Math" panose="02040503050406030204" pitchFamily="18" charset="0"/>
                          <a:ea typeface="Microsoft JhengHei UI" panose="020B0604030504040204" pitchFamily="34" charset="-120"/>
                        </a:rPr>
                        <m:t>+</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𝛽</m:t>
                          </m:r>
                        </m:e>
                        <m:sub>
                          <m:r>
                            <a:rPr lang="en-US" sz="2000" b="0" i="1" smtClean="0">
                              <a:latin typeface="Cambria Math" panose="02040503050406030204" pitchFamily="18" charset="0"/>
                              <a:ea typeface="Microsoft JhengHei UI" panose="020B0604030504040204" pitchFamily="34" charset="-120"/>
                            </a:rPr>
                            <m:t>7</m:t>
                          </m:r>
                        </m:sub>
                      </m:sSub>
                      <m:r>
                        <a:rPr lang="en-US" sz="2000" b="0" i="1" smtClean="0">
                          <a:latin typeface="Cambria Math" panose="02040503050406030204" pitchFamily="18" charset="0"/>
                          <a:ea typeface="Microsoft JhengHei UI" panose="020B0604030504040204" pitchFamily="34" charset="-120"/>
                        </a:rPr>
                        <m:t>𝐿𝐶</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𝐺</m:t>
                          </m:r>
                        </m:e>
                        <m:sub>
                          <m:r>
                            <a:rPr lang="en-US" sz="2000" b="0" i="1" smtClean="0">
                              <a:latin typeface="Cambria Math" panose="02040503050406030204" pitchFamily="18" charset="0"/>
                              <a:ea typeface="Microsoft JhengHei UI" panose="020B0604030504040204" pitchFamily="34" charset="-120"/>
                            </a:rPr>
                            <m:t>𝑖</m:t>
                          </m:r>
                        </m:sub>
                      </m:sSub>
                      <m:r>
                        <a:rPr lang="en-US" sz="2000" b="0" i="1" smtClean="0">
                          <a:latin typeface="Cambria Math" panose="02040503050406030204" pitchFamily="18" charset="0"/>
                          <a:ea typeface="Microsoft JhengHei UI" panose="020B0604030504040204" pitchFamily="34" charset="-120"/>
                        </a:rPr>
                        <m:t>+</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𝛽</m:t>
                          </m:r>
                        </m:e>
                        <m:sub>
                          <m:r>
                            <a:rPr lang="en-US" sz="2000" b="0" i="1" smtClean="0">
                              <a:latin typeface="Cambria Math" panose="02040503050406030204" pitchFamily="18" charset="0"/>
                              <a:ea typeface="Microsoft JhengHei UI" panose="020B0604030504040204" pitchFamily="34" charset="-120"/>
                            </a:rPr>
                            <m:t>8</m:t>
                          </m:r>
                        </m:sub>
                      </m:sSub>
                      <m:r>
                        <a:rPr lang="en-US" sz="2000" b="0" i="1" smtClean="0">
                          <a:latin typeface="Cambria Math" panose="02040503050406030204" pitchFamily="18" charset="0"/>
                          <a:ea typeface="Microsoft JhengHei UI" panose="020B0604030504040204" pitchFamily="34" charset="-120"/>
                        </a:rPr>
                        <m:t>𝐿</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𝐼</m:t>
                          </m:r>
                        </m:e>
                        <m:sub>
                          <m:r>
                            <a:rPr lang="en-US" sz="2000" b="0" i="1" smtClean="0">
                              <a:latin typeface="Cambria Math" panose="02040503050406030204" pitchFamily="18" charset="0"/>
                              <a:ea typeface="Microsoft JhengHei UI" panose="020B0604030504040204" pitchFamily="34" charset="-120"/>
                            </a:rPr>
                            <m:t>𝑖</m:t>
                          </m:r>
                        </m:sub>
                      </m:sSub>
                      <m:r>
                        <a:rPr lang="en-US" sz="2000" b="0" i="1" smtClean="0">
                          <a:latin typeface="Cambria Math" panose="02040503050406030204" pitchFamily="18" charset="0"/>
                          <a:ea typeface="Microsoft JhengHei UI" panose="020B0604030504040204" pitchFamily="34" charset="-120"/>
                        </a:rPr>
                        <m:t>+</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𝛽</m:t>
                          </m:r>
                        </m:e>
                        <m:sub>
                          <m:r>
                            <a:rPr lang="en-US" sz="2000" b="0" i="1" smtClean="0">
                              <a:latin typeface="Cambria Math" panose="02040503050406030204" pitchFamily="18" charset="0"/>
                              <a:ea typeface="Microsoft JhengHei UI" panose="020B0604030504040204" pitchFamily="34" charset="-120"/>
                            </a:rPr>
                            <m:t>9</m:t>
                          </m:r>
                        </m:sub>
                      </m:sSub>
                      <m:r>
                        <a:rPr lang="en-US" sz="2000" b="0" i="1" smtClean="0">
                          <a:latin typeface="Cambria Math" panose="02040503050406030204" pitchFamily="18" charset="0"/>
                          <a:ea typeface="Microsoft JhengHei UI" panose="020B0604030504040204" pitchFamily="34" charset="-120"/>
                        </a:rPr>
                        <m:t>𝑌𝑒𝑎𝑟</m:t>
                      </m:r>
                      <m:r>
                        <a:rPr lang="en-US" sz="2000" b="0" i="1" smtClean="0">
                          <a:latin typeface="Cambria Math" panose="02040503050406030204" pitchFamily="18" charset="0"/>
                          <a:ea typeface="Microsoft JhengHei UI" panose="020B0604030504040204" pitchFamily="34" charset="-120"/>
                        </a:rPr>
                        <m:t>.</m:t>
                      </m:r>
                      <m:r>
                        <a:rPr lang="en-US" sz="2000" b="0" i="1" smtClean="0">
                          <a:latin typeface="Cambria Math" panose="02040503050406030204" pitchFamily="18" charset="0"/>
                          <a:ea typeface="Microsoft JhengHei UI" panose="020B0604030504040204" pitchFamily="34" charset="-120"/>
                        </a:rPr>
                        <m:t>𝐹𝑖𝑠h𝑒𝑑</m:t>
                      </m:r>
                      <m:r>
                        <a:rPr lang="en-US" sz="2000" b="0" i="1" smtClean="0">
                          <a:latin typeface="Cambria Math" panose="02040503050406030204" pitchFamily="18" charset="0"/>
                          <a:ea typeface="Microsoft JhengHei UI" panose="020B0604030504040204" pitchFamily="34" charset="-120"/>
                        </a:rPr>
                        <m:t>+</m:t>
                      </m:r>
                      <m:r>
                        <a:rPr lang="en-US" sz="2000" b="0" i="1" smtClean="0">
                          <a:latin typeface="Cambria Math" panose="02040503050406030204" pitchFamily="18" charset="0"/>
                          <a:ea typeface="Microsoft JhengHei UI" panose="020B0604030504040204" pitchFamily="34" charset="-120"/>
                        </a:rPr>
                        <m:t>𝜖</m:t>
                      </m:r>
                    </m:oMath>
                  </m:oMathPara>
                </a14:m>
                <a:endParaRPr lang="en-US" sz="2000" dirty="0">
                  <a:ea typeface="Microsoft JhengHei UI" panose="020B0604030504040204" pitchFamily="34" charset="-120"/>
                </a:endParaRPr>
              </a:p>
              <a:p>
                <a:endParaRPr lang="en-US" sz="2000" dirty="0">
                  <a:ea typeface="Microsoft JhengHei UI" panose="020B0604030504040204" pitchFamily="34" charset="-120"/>
                </a:endParaRPr>
              </a:p>
              <a:p>
                <a:pPr marL="285750" indent="-285750">
                  <a:buFont typeface="Arial" panose="020B0604020202020204" pitchFamily="34" charset="0"/>
                  <a:buChar char="•"/>
                </a:pPr>
                <a:r>
                  <a:rPr lang="en-US" sz="2000" dirty="0">
                    <a:ea typeface="Microsoft JhengHei UI" panose="020B0604030504040204" pitchFamily="34" charset="-120"/>
                  </a:rPr>
                  <a:t>From </a:t>
                </a:r>
                <a:r>
                  <a:rPr lang="en-US" sz="2000" dirty="0" err="1">
                    <a:ea typeface="Microsoft JhengHei UI" panose="020B0604030504040204" pitchFamily="34" charset="-120"/>
                    <a:hlinkClick r:id="rId2"/>
                  </a:rPr>
                  <a:t>Richerson</a:t>
                </a:r>
                <a:r>
                  <a:rPr lang="en-US" sz="2000" dirty="0">
                    <a:ea typeface="Microsoft JhengHei UI" panose="020B0604030504040204" pitchFamily="34" charset="-120"/>
                    <a:hlinkClick r:id="rId2"/>
                  </a:rPr>
                  <a:t> &amp; Holland (2017)</a:t>
                </a:r>
                <a:endParaRPr lang="en-US" sz="2000" dirty="0">
                  <a:ea typeface="Microsoft JhengHei UI" panose="020B0604030504040204" pitchFamily="34" charset="-120"/>
                </a:endParaRPr>
              </a:p>
              <a:p>
                <a:pPr marL="742950" lvl="1" indent="-285750">
                  <a:buFont typeface="Arial" panose="020B0604020202020204" pitchFamily="34" charset="0"/>
                  <a:buChar char="•"/>
                </a:pPr>
                <a:r>
                  <a:rPr lang="en-US" sz="2000" dirty="0">
                    <a:ea typeface="Microsoft JhengHei UI" panose="020B0604030504040204" pitchFamily="34" charset="-120"/>
                  </a:rPr>
                  <a:t>HHI = Diversification measurement </a:t>
                </a:r>
              </a:p>
              <a:p>
                <a:pPr marL="742950" lvl="1" indent="-285750">
                  <a:buFont typeface="Arial" panose="020B0604020202020204" pitchFamily="34" charset="0"/>
                  <a:buChar char="•"/>
                </a:pPr>
                <a:r>
                  <a:rPr lang="en-US" sz="2000" dirty="0" err="1">
                    <a:ea typeface="Microsoft JhengHei UI" panose="020B0604030504040204" pitchFamily="34" charset="-120"/>
                  </a:rPr>
                  <a:t>Percent.revenue</a:t>
                </a:r>
                <a:r>
                  <a:rPr lang="en-US" sz="2000" dirty="0">
                    <a:ea typeface="Microsoft JhengHei UI" panose="020B0604030504040204" pitchFamily="34" charset="-120"/>
                  </a:rPr>
                  <a:t> = Dependence on the species in consideration</a:t>
                </a:r>
              </a:p>
              <a:p>
                <a:pPr marL="742950" lvl="1" indent="-285750">
                  <a:buFont typeface="Arial" panose="020B0604020202020204" pitchFamily="34" charset="0"/>
                  <a:buChar char="•"/>
                </a:pPr>
                <a:r>
                  <a:rPr lang="en-US" sz="2000" dirty="0">
                    <a:ea typeface="Microsoft JhengHei UI" panose="020B0604030504040204" pitchFamily="34" charset="-120"/>
                  </a:rPr>
                  <a:t>Latitudinal center of gravity (LCG) = Typical landings location</a:t>
                </a:r>
              </a:p>
              <a:p>
                <a:pPr marL="742950" lvl="1" indent="-285750">
                  <a:buFont typeface="Arial" panose="020B0604020202020204" pitchFamily="34" charset="0"/>
                  <a:buChar char="•"/>
                </a:pPr>
                <a:r>
                  <a:rPr lang="en-US" sz="2000" dirty="0">
                    <a:ea typeface="Microsoft JhengHei UI" panose="020B0604030504040204" pitchFamily="34" charset="-120"/>
                  </a:rPr>
                  <a:t>Latitude inertia (LI) = Dispersion around center of gravity</a:t>
                </a:r>
              </a:p>
            </p:txBody>
          </p:sp>
        </mc:Choice>
        <mc:Fallback xmlns="">
          <p:sp>
            <p:nvSpPr>
              <p:cNvPr id="9" name="Rectangle 8">
                <a:extLst>
                  <a:ext uri="{FF2B5EF4-FFF2-40B4-BE49-F238E27FC236}">
                    <a16:creationId xmlns:a16="http://schemas.microsoft.com/office/drawing/2014/main" id="{DCE9A769-99B3-40DC-99E5-4DBABC38A71C}"/>
                  </a:ext>
                </a:extLst>
              </p:cNvPr>
              <p:cNvSpPr>
                <a:spLocks noRot="1" noChangeAspect="1" noMove="1" noResize="1" noEditPoints="1" noAdjustHandles="1" noChangeArrowheads="1" noChangeShapeType="1" noTextEdit="1"/>
              </p:cNvSpPr>
              <p:nvPr/>
            </p:nvSpPr>
            <p:spPr>
              <a:xfrm>
                <a:off x="492906" y="1284157"/>
                <a:ext cx="8161237" cy="4510466"/>
              </a:xfrm>
              <a:prstGeom prst="rect">
                <a:avLst/>
              </a:prstGeom>
              <a:blipFill>
                <a:blip r:embed="rId3"/>
                <a:stretch>
                  <a:fillRect l="-672" t="-811" b="-216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66AD7E5-2F37-4E70-8C85-97FC5CFF5011}"/>
              </a:ext>
            </a:extLst>
          </p:cNvPr>
          <p:cNvSpPr>
            <a:spLocks noGrp="1"/>
          </p:cNvSpPr>
          <p:nvPr>
            <p:ph type="sldNum" sz="quarter" idx="12"/>
          </p:nvPr>
        </p:nvSpPr>
        <p:spPr/>
        <p:txBody>
          <a:bodyPr/>
          <a:lstStyle/>
          <a:p>
            <a:fld id="{6FD4AA8C-2C0B-45F2-84FF-CF2E58E014B2}" type="slidenum">
              <a:rPr lang="en-US" smtClean="0"/>
              <a:t>29</a:t>
            </a:fld>
            <a:endParaRPr lang="en-US"/>
          </a:p>
        </p:txBody>
      </p:sp>
    </p:spTree>
    <p:extLst>
      <p:ext uri="{BB962C8B-B14F-4D97-AF65-F5344CB8AC3E}">
        <p14:creationId xmlns:p14="http://schemas.microsoft.com/office/powerpoint/2010/main" val="1618563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lstStyle/>
          <a:p>
            <a:r>
              <a:rPr lang="en-US" dirty="0">
                <a:solidFill>
                  <a:schemeClr val="bg1"/>
                </a:solidFill>
                <a:latin typeface="+mn-lt"/>
              </a:rPr>
              <a:t>  Research Question</a:t>
            </a:r>
          </a:p>
        </p:txBody>
      </p:sp>
      <p:sp>
        <p:nvSpPr>
          <p:cNvPr id="3" name="Content Placeholder 2">
            <a:extLst>
              <a:ext uri="{FF2B5EF4-FFF2-40B4-BE49-F238E27FC236}">
                <a16:creationId xmlns:a16="http://schemas.microsoft.com/office/drawing/2014/main" id="{F5F89EB4-FE7A-4332-8A77-6D74A195BC07}"/>
              </a:ext>
            </a:extLst>
          </p:cNvPr>
          <p:cNvSpPr>
            <a:spLocks noGrp="1"/>
          </p:cNvSpPr>
          <p:nvPr>
            <p:ph idx="1"/>
          </p:nvPr>
        </p:nvSpPr>
        <p:spPr>
          <a:xfrm>
            <a:off x="389784" y="1162595"/>
            <a:ext cx="8341621" cy="5193756"/>
          </a:xfrm>
        </p:spPr>
        <p:txBody>
          <a:bodyPr>
            <a:normAutofit/>
          </a:bodyPr>
          <a:lstStyle/>
          <a:p>
            <a:pPr marL="0" indent="0">
              <a:buNone/>
            </a:pPr>
            <a:r>
              <a:rPr lang="en-US" dirty="0">
                <a:ea typeface="Microsoft JhengHei UI" panose="020B0604030504040204" pitchFamily="34" charset="-120"/>
              </a:rPr>
              <a:t>How will climate change impact fishing communities?</a:t>
            </a:r>
          </a:p>
          <a:p>
            <a:pPr marL="0" indent="0">
              <a:buNone/>
            </a:pPr>
            <a:endParaRPr lang="en-US" dirty="0">
              <a:ea typeface="Microsoft JhengHei UI" panose="020B0604030504040204" pitchFamily="34" charset="-120"/>
            </a:endParaRPr>
          </a:p>
          <a:p>
            <a:r>
              <a:rPr lang="en-US" sz="2400" dirty="0">
                <a:ea typeface="Microsoft JhengHei UI" panose="020B0604030504040204" pitchFamily="34" charset="-120"/>
              </a:rPr>
              <a:t>Specific questions: </a:t>
            </a:r>
          </a:p>
          <a:p>
            <a:pPr lvl="1"/>
            <a:r>
              <a:rPr lang="en-US" sz="2000" dirty="0">
                <a:ea typeface="Microsoft JhengHei UI" panose="020B0604030504040204" pitchFamily="34" charset="-120"/>
              </a:rPr>
              <a:t>How changes in species distribution and regulations (i.e. closures) will affect vessel's participation and landings in the </a:t>
            </a:r>
            <a:r>
              <a:rPr lang="en-US" sz="2000" i="1" dirty="0">
                <a:ea typeface="Microsoft JhengHei UI" panose="020B0604030504040204" pitchFamily="34" charset="-120"/>
              </a:rPr>
              <a:t>Coastal Pelagic Species (CPS) </a:t>
            </a:r>
            <a:r>
              <a:rPr lang="en-US" sz="2000" dirty="0">
                <a:ea typeface="Microsoft JhengHei UI" panose="020B0604030504040204" pitchFamily="34" charset="-120"/>
              </a:rPr>
              <a:t>fishery?</a:t>
            </a:r>
          </a:p>
          <a:p>
            <a:endParaRPr lang="en-US" sz="2400" dirty="0">
              <a:ea typeface="Microsoft JhengHei UI" panose="020B0604030504040204" pitchFamily="34" charset="-120"/>
            </a:endParaRPr>
          </a:p>
          <a:p>
            <a:r>
              <a:rPr lang="en-US" sz="2400" dirty="0">
                <a:ea typeface="Microsoft JhengHei UI" panose="020B0604030504040204" pitchFamily="34" charset="-120"/>
              </a:rPr>
              <a:t>Contribution:</a:t>
            </a:r>
          </a:p>
          <a:p>
            <a:pPr lvl="1"/>
            <a:r>
              <a:rPr lang="en-US" sz="2000" i="1" dirty="0"/>
              <a:t>Previous works has focused generally on one species</a:t>
            </a:r>
          </a:p>
          <a:p>
            <a:pPr lvl="1"/>
            <a:r>
              <a:rPr lang="en-US" sz="2000" i="1" dirty="0"/>
              <a:t>Important to study other species and their interactions in fishers’ portfolios to assess climate impacts on the CPS fleet.</a:t>
            </a:r>
          </a:p>
          <a:p>
            <a:pPr lvl="1"/>
            <a:r>
              <a:rPr lang="en-US" sz="2000" i="1" dirty="0"/>
              <a:t>The presence of other species might impact targeting/participation decisions.  </a:t>
            </a:r>
            <a:endParaRPr lang="en-US" sz="2000" dirty="0">
              <a:ea typeface="Microsoft JhengHei UI" panose="020B0604030504040204" pitchFamily="34" charset="-120"/>
            </a:endParaRPr>
          </a:p>
        </p:txBody>
      </p:sp>
      <p:sp>
        <p:nvSpPr>
          <p:cNvPr id="6" name="Slide Number Placeholder 5">
            <a:extLst>
              <a:ext uri="{FF2B5EF4-FFF2-40B4-BE49-F238E27FC236}">
                <a16:creationId xmlns:a16="http://schemas.microsoft.com/office/drawing/2014/main" id="{27F8320F-28EE-40EF-ADDE-86D44B7D516B}"/>
              </a:ext>
            </a:extLst>
          </p:cNvPr>
          <p:cNvSpPr>
            <a:spLocks noGrp="1"/>
          </p:cNvSpPr>
          <p:nvPr>
            <p:ph type="sldNum" sz="quarter" idx="12"/>
          </p:nvPr>
        </p:nvSpPr>
        <p:spPr/>
        <p:txBody>
          <a:bodyPr/>
          <a:lstStyle/>
          <a:p>
            <a:fld id="{6FD4AA8C-2C0B-45F2-84FF-CF2E58E014B2}" type="slidenum">
              <a:rPr lang="en-US" smtClean="0"/>
              <a:t>3</a:t>
            </a:fld>
            <a:endParaRPr lang="en-US"/>
          </a:p>
        </p:txBody>
      </p:sp>
    </p:spTree>
    <p:extLst>
      <p:ext uri="{BB962C8B-B14F-4D97-AF65-F5344CB8AC3E}">
        <p14:creationId xmlns:p14="http://schemas.microsoft.com/office/powerpoint/2010/main" val="3860692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normAutofit/>
          </a:bodyPr>
          <a:lstStyle/>
          <a:p>
            <a:r>
              <a:rPr lang="en-US" dirty="0">
                <a:solidFill>
                  <a:schemeClr val="bg1"/>
                </a:solidFill>
                <a:latin typeface="+mn-lt"/>
                <a:ea typeface="Microsoft JhengHei UI" panose="020B0604030504040204" pitchFamily="34" charset="-120"/>
              </a:rPr>
              <a:t>Substitution between species</a:t>
            </a:r>
            <a:endParaRPr lang="en-US" dirty="0">
              <a:solidFill>
                <a:schemeClr val="bg1"/>
              </a:solidFill>
              <a:latin typeface="+mn-lt"/>
            </a:endParaRPr>
          </a:p>
        </p:txBody>
      </p:sp>
      <p:sp>
        <p:nvSpPr>
          <p:cNvPr id="5" name="Slide Number Placeholder 4">
            <a:extLst>
              <a:ext uri="{FF2B5EF4-FFF2-40B4-BE49-F238E27FC236}">
                <a16:creationId xmlns:a16="http://schemas.microsoft.com/office/drawing/2014/main" id="{FA59C87A-A493-4F65-9CCE-51756B0FA08F}"/>
              </a:ext>
            </a:extLst>
          </p:cNvPr>
          <p:cNvSpPr>
            <a:spLocks noGrp="1"/>
          </p:cNvSpPr>
          <p:nvPr>
            <p:ph type="sldNum" sz="quarter" idx="12"/>
          </p:nvPr>
        </p:nvSpPr>
        <p:spPr/>
        <p:txBody>
          <a:bodyPr/>
          <a:lstStyle/>
          <a:p>
            <a:fld id="{6FD4AA8C-2C0B-45F2-84FF-CF2E58E014B2}" type="slidenum">
              <a:rPr lang="en-US" smtClean="0"/>
              <a:t>4</a:t>
            </a:fld>
            <a:endParaRPr lang="en-US" dirty="0"/>
          </a:p>
        </p:txBody>
      </p:sp>
      <p:pic>
        <p:nvPicPr>
          <p:cNvPr id="7" name="Picture 6">
            <a:extLst>
              <a:ext uri="{FF2B5EF4-FFF2-40B4-BE49-F238E27FC236}">
                <a16:creationId xmlns:a16="http://schemas.microsoft.com/office/drawing/2014/main" id="{FDE62AC4-D4D7-46FC-8F31-2A49EA8346BF}"/>
              </a:ext>
            </a:extLst>
          </p:cNvPr>
          <p:cNvPicPr>
            <a:picLocks noChangeAspect="1"/>
          </p:cNvPicPr>
          <p:nvPr/>
        </p:nvPicPr>
        <p:blipFill>
          <a:blip r:embed="rId3"/>
          <a:stretch>
            <a:fillRect/>
          </a:stretch>
        </p:blipFill>
        <p:spPr>
          <a:xfrm>
            <a:off x="239096" y="1088302"/>
            <a:ext cx="8447703" cy="2876739"/>
          </a:xfrm>
          <a:prstGeom prst="rect">
            <a:avLst/>
          </a:prstGeom>
        </p:spPr>
      </p:pic>
      <p:pic>
        <p:nvPicPr>
          <p:cNvPr id="8" name="Picture 7">
            <a:extLst>
              <a:ext uri="{FF2B5EF4-FFF2-40B4-BE49-F238E27FC236}">
                <a16:creationId xmlns:a16="http://schemas.microsoft.com/office/drawing/2014/main" id="{62823F08-F4C9-428C-B43B-A3F0824BC7E1}"/>
              </a:ext>
            </a:extLst>
          </p:cNvPr>
          <p:cNvPicPr>
            <a:picLocks noChangeAspect="1"/>
          </p:cNvPicPr>
          <p:nvPr/>
        </p:nvPicPr>
        <p:blipFill>
          <a:blip r:embed="rId4"/>
          <a:stretch>
            <a:fillRect/>
          </a:stretch>
        </p:blipFill>
        <p:spPr>
          <a:xfrm>
            <a:off x="4198775" y="3465528"/>
            <a:ext cx="4814596" cy="3255948"/>
          </a:xfrm>
          <a:prstGeom prst="rect">
            <a:avLst/>
          </a:prstGeom>
        </p:spPr>
      </p:pic>
      <p:sp>
        <p:nvSpPr>
          <p:cNvPr id="10" name="TextBox 9">
            <a:extLst>
              <a:ext uri="{FF2B5EF4-FFF2-40B4-BE49-F238E27FC236}">
                <a16:creationId xmlns:a16="http://schemas.microsoft.com/office/drawing/2014/main" id="{15C47F72-6E00-4495-863F-819B8357C1BE}"/>
              </a:ext>
            </a:extLst>
          </p:cNvPr>
          <p:cNvSpPr txBox="1"/>
          <p:nvPr/>
        </p:nvSpPr>
        <p:spPr>
          <a:xfrm>
            <a:off x="1203649" y="4846368"/>
            <a:ext cx="2267339" cy="923330"/>
          </a:xfrm>
          <a:prstGeom prst="rect">
            <a:avLst/>
          </a:prstGeom>
          <a:solidFill>
            <a:srgbClr val="FDC700"/>
          </a:solidFill>
        </p:spPr>
        <p:txBody>
          <a:bodyPr wrap="square" rtlCol="0">
            <a:spAutoFit/>
          </a:bodyPr>
          <a:lstStyle/>
          <a:p>
            <a:r>
              <a:rPr lang="en-US" b="1" dirty="0"/>
              <a:t>Switching behavior between squid and sardine</a:t>
            </a:r>
          </a:p>
        </p:txBody>
      </p:sp>
    </p:spTree>
    <p:extLst>
      <p:ext uri="{BB962C8B-B14F-4D97-AF65-F5344CB8AC3E}">
        <p14:creationId xmlns:p14="http://schemas.microsoft.com/office/powerpoint/2010/main" val="3723678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78B9F2-7802-4660-AD29-C718D0D44B59}"/>
              </a:ext>
            </a:extLst>
          </p:cNvPr>
          <p:cNvSpPr>
            <a:spLocks noGrp="1"/>
          </p:cNvSpPr>
          <p:nvPr>
            <p:ph idx="1"/>
          </p:nvPr>
        </p:nvSpPr>
        <p:spPr>
          <a:xfrm>
            <a:off x="256478" y="1668026"/>
            <a:ext cx="8742556" cy="4688325"/>
          </a:xfrm>
        </p:spPr>
        <p:txBody>
          <a:bodyPr>
            <a:normAutofit fontScale="92500" lnSpcReduction="10000"/>
          </a:bodyPr>
          <a:lstStyle/>
          <a:p>
            <a:r>
              <a:rPr lang="en-US" dirty="0"/>
              <a:t>Hurdle model for landings and participation by vessels:</a:t>
            </a:r>
          </a:p>
          <a:p>
            <a:pPr lvl="1"/>
            <a:r>
              <a:rPr lang="en-US" b="1" dirty="0"/>
              <a:t>Hurdle model:</a:t>
            </a:r>
          </a:p>
          <a:p>
            <a:pPr lvl="2"/>
            <a:r>
              <a:rPr lang="en-US" dirty="0" err="1"/>
              <a:t>Probit</a:t>
            </a:r>
            <a:r>
              <a:rPr lang="en-US" dirty="0"/>
              <a:t>: Vessel participation in particular fishery during a year/quarter/month.</a:t>
            </a:r>
          </a:p>
          <a:p>
            <a:pPr lvl="2"/>
            <a:r>
              <a:rPr lang="en-US" dirty="0"/>
              <a:t>Lognormal: Level of landings conditional on participation. </a:t>
            </a:r>
          </a:p>
          <a:p>
            <a:pPr lvl="1"/>
            <a:r>
              <a:rPr lang="en-US" dirty="0"/>
              <a:t>Separate models for each species: Squid, Sardine.</a:t>
            </a:r>
          </a:p>
          <a:p>
            <a:pPr lvl="1"/>
            <a:r>
              <a:rPr lang="en-US" dirty="0"/>
              <a:t>Working on individual data.</a:t>
            </a:r>
          </a:p>
          <a:p>
            <a:pPr lvl="2"/>
            <a:endParaRPr lang="en-US" dirty="0"/>
          </a:p>
          <a:p>
            <a:r>
              <a:rPr lang="en-US" dirty="0"/>
              <a:t>Main data</a:t>
            </a:r>
          </a:p>
          <a:p>
            <a:pPr lvl="1"/>
            <a:r>
              <a:rPr lang="en-US" dirty="0"/>
              <a:t>Fish tickets from The Pacific Fisheries Information Network (</a:t>
            </a:r>
            <a:r>
              <a:rPr lang="en-US" dirty="0" err="1"/>
              <a:t>PacFIN</a:t>
            </a:r>
            <a:r>
              <a:rPr lang="en-US" dirty="0"/>
              <a:t>) from 1981-2020</a:t>
            </a:r>
          </a:p>
          <a:p>
            <a:pPr lvl="1"/>
            <a:r>
              <a:rPr lang="en-US" dirty="0"/>
              <a:t>Current and projected species distribution from SDMs over the </a:t>
            </a:r>
            <a:r>
              <a:rPr lang="en-US" b="1" dirty="0"/>
              <a:t>1997-2018 </a:t>
            </a:r>
            <a:r>
              <a:rPr lang="en-US" dirty="0"/>
              <a:t>period.</a:t>
            </a:r>
          </a:p>
          <a:p>
            <a:pPr lvl="1"/>
            <a:r>
              <a:rPr lang="en-US" dirty="0"/>
              <a:t>Logbooks from CFWD, OFWD and WFWD</a:t>
            </a:r>
          </a:p>
        </p:txBody>
      </p:sp>
      <p:sp>
        <p:nvSpPr>
          <p:cNvPr id="4" name="Title 1">
            <a:extLst>
              <a:ext uri="{FF2B5EF4-FFF2-40B4-BE49-F238E27FC236}">
                <a16:creationId xmlns:a16="http://schemas.microsoft.com/office/drawing/2014/main" id="{3FBCC271-54BC-4357-BEF3-B86B9F0FC7E1}"/>
              </a:ext>
            </a:extLst>
          </p:cNvPr>
          <p:cNvSpPr txBox="1">
            <a:spLocks/>
          </p:cNvSpPr>
          <p:nvPr/>
        </p:nvSpPr>
        <p:spPr>
          <a:xfrm>
            <a:off x="0" y="1"/>
            <a:ext cx="9144000" cy="923278"/>
          </a:xfrm>
          <a:prstGeom prst="rect">
            <a:avLst/>
          </a:prstGeom>
          <a:solidFill>
            <a:srgbClr val="003C6C"/>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mn-lt"/>
              </a:rPr>
              <a:t>  Methodology</a:t>
            </a:r>
          </a:p>
        </p:txBody>
      </p:sp>
      <p:sp>
        <p:nvSpPr>
          <p:cNvPr id="8" name="Slide Number Placeholder 7">
            <a:extLst>
              <a:ext uri="{FF2B5EF4-FFF2-40B4-BE49-F238E27FC236}">
                <a16:creationId xmlns:a16="http://schemas.microsoft.com/office/drawing/2014/main" id="{35119DF3-03E7-474D-9806-C0F74E13EEE4}"/>
              </a:ext>
            </a:extLst>
          </p:cNvPr>
          <p:cNvSpPr>
            <a:spLocks noGrp="1"/>
          </p:cNvSpPr>
          <p:nvPr>
            <p:ph type="sldNum" sz="quarter" idx="12"/>
          </p:nvPr>
        </p:nvSpPr>
        <p:spPr/>
        <p:txBody>
          <a:bodyPr/>
          <a:lstStyle/>
          <a:p>
            <a:fld id="{6FD4AA8C-2C0B-45F2-84FF-CF2E58E014B2}" type="slidenum">
              <a:rPr lang="en-US" smtClean="0"/>
              <a:t>5</a:t>
            </a:fld>
            <a:endParaRPr lang="en-US"/>
          </a:p>
        </p:txBody>
      </p:sp>
    </p:spTree>
    <p:extLst>
      <p:ext uri="{BB962C8B-B14F-4D97-AF65-F5344CB8AC3E}">
        <p14:creationId xmlns:p14="http://schemas.microsoft.com/office/powerpoint/2010/main" val="4262470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A4D911E-7C4E-4B57-8DC5-74A6D42574E4}"/>
              </a:ext>
            </a:extLst>
          </p:cNvPr>
          <p:cNvSpPr txBox="1">
            <a:spLocks/>
          </p:cNvSpPr>
          <p:nvPr/>
        </p:nvSpPr>
        <p:spPr>
          <a:xfrm>
            <a:off x="0" y="1"/>
            <a:ext cx="9144000" cy="923278"/>
          </a:xfrm>
          <a:prstGeom prst="rect">
            <a:avLst/>
          </a:prstGeom>
          <a:solidFill>
            <a:srgbClr val="003C6C"/>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mn-lt"/>
              </a:rPr>
              <a:t>  SDMs link to Landings</a:t>
            </a:r>
          </a:p>
        </p:txBody>
      </p:sp>
      <p:sp>
        <p:nvSpPr>
          <p:cNvPr id="4" name="TextBox 3">
            <a:extLst>
              <a:ext uri="{FF2B5EF4-FFF2-40B4-BE49-F238E27FC236}">
                <a16:creationId xmlns:a16="http://schemas.microsoft.com/office/drawing/2014/main" id="{66C032AD-52F1-42FE-BE23-6F0ABBD7956A}"/>
              </a:ext>
            </a:extLst>
          </p:cNvPr>
          <p:cNvSpPr txBox="1"/>
          <p:nvPr/>
        </p:nvSpPr>
        <p:spPr>
          <a:xfrm>
            <a:off x="4114800" y="2936240"/>
            <a:ext cx="914400" cy="369332"/>
          </a:xfrm>
          <a:prstGeom prst="rect">
            <a:avLst/>
          </a:prstGeom>
          <a:noFill/>
        </p:spPr>
        <p:txBody>
          <a:bodyPr wrap="square" rtlCol="0">
            <a:spAutoFit/>
          </a:bodyPr>
          <a:lstStyle/>
          <a:p>
            <a:endParaRPr lang="en-US" dirty="0"/>
          </a:p>
        </p:txBody>
      </p:sp>
      <p:sp>
        <p:nvSpPr>
          <p:cNvPr id="10" name="Slide Number Placeholder 9">
            <a:extLst>
              <a:ext uri="{FF2B5EF4-FFF2-40B4-BE49-F238E27FC236}">
                <a16:creationId xmlns:a16="http://schemas.microsoft.com/office/drawing/2014/main" id="{253E0FC3-8EC3-4C7A-B19C-66E75CC4D240}"/>
              </a:ext>
            </a:extLst>
          </p:cNvPr>
          <p:cNvSpPr>
            <a:spLocks noGrp="1"/>
          </p:cNvSpPr>
          <p:nvPr>
            <p:ph type="sldNum" sz="quarter" idx="12"/>
          </p:nvPr>
        </p:nvSpPr>
        <p:spPr/>
        <p:txBody>
          <a:bodyPr/>
          <a:lstStyle/>
          <a:p>
            <a:fld id="{6FD4AA8C-2C0B-45F2-84FF-CF2E58E014B2}" type="slidenum">
              <a:rPr lang="en-US" smtClean="0"/>
              <a:t>6</a:t>
            </a:fld>
            <a:endParaRPr lang="en-US"/>
          </a:p>
        </p:txBody>
      </p:sp>
      <p:pic>
        <p:nvPicPr>
          <p:cNvPr id="11" name="Picture 10" descr="page7image1832">
            <a:extLst>
              <a:ext uri="{FF2B5EF4-FFF2-40B4-BE49-F238E27FC236}">
                <a16:creationId xmlns:a16="http://schemas.microsoft.com/office/drawing/2014/main" id="{7BE39F05-3C0F-4B66-9832-D944CFFC234E}"/>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84803" y="1340628"/>
            <a:ext cx="4031014" cy="1472265"/>
          </a:xfrm>
          <a:prstGeom prst="rect">
            <a:avLst/>
          </a:prstGeom>
          <a:noFill/>
          <a:extLst>
            <a:ext uri="{909E8E84-426E-40DD-AFC4-6F175D3DCCD1}">
              <a14:hiddenFill xmlns:a14="http://schemas.microsoft.com/office/drawing/2010/main">
                <a:solidFill>
                  <a:srgbClr val="FFFFFF"/>
                </a:solidFill>
              </a14:hiddenFill>
            </a:ext>
          </a:extLst>
        </p:spPr>
      </p:pic>
      <p:sp>
        <p:nvSpPr>
          <p:cNvPr id="12" name="Sardine Distribution and Abundance Change">
            <a:extLst>
              <a:ext uri="{FF2B5EF4-FFF2-40B4-BE49-F238E27FC236}">
                <a16:creationId xmlns:a16="http://schemas.microsoft.com/office/drawing/2014/main" id="{1446A428-D2E3-48C9-8861-CEF87EDBA890}"/>
              </a:ext>
            </a:extLst>
          </p:cNvPr>
          <p:cNvSpPr txBox="1"/>
          <p:nvPr/>
        </p:nvSpPr>
        <p:spPr>
          <a:xfrm>
            <a:off x="184803" y="3050210"/>
            <a:ext cx="4031014" cy="32549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wrap="square" lIns="26789" tIns="26789" rIns="26789" bIns="26789"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CA" sz="1600" dirty="0">
                <a:solidFill>
                  <a:schemeClr val="tx1"/>
                </a:solidFill>
              </a:rPr>
              <a:t>SDMs </a:t>
            </a:r>
            <a:r>
              <a:rPr lang="en-CA" sz="1600" dirty="0"/>
              <a:t>outputs for </a:t>
            </a:r>
            <a:r>
              <a:rPr lang="en-CA" sz="1600" dirty="0">
                <a:solidFill>
                  <a:schemeClr val="tx1"/>
                </a:solidFill>
              </a:rPr>
              <a:t>sardine, anchovy, </a:t>
            </a:r>
            <a:r>
              <a:rPr lang="en-CA" sz="1600" dirty="0"/>
              <a:t>market squid, chub and jack mackerel, herring</a:t>
            </a:r>
            <a:r>
              <a:rPr lang="en-CA" sz="1600" dirty="0">
                <a:solidFill>
                  <a:schemeClr val="tx1"/>
                </a:solidFill>
              </a:rPr>
              <a:t> (</a:t>
            </a:r>
            <a:r>
              <a:rPr lang="en-CA" sz="1600" dirty="0">
                <a:solidFill>
                  <a:schemeClr val="tx1"/>
                </a:solidFill>
                <a:hlinkClick r:id="rId4"/>
              </a:rPr>
              <a:t>Muhling et al. 2019</a:t>
            </a:r>
            <a:r>
              <a:rPr lang="en-CA" sz="1600" dirty="0">
                <a:solidFill>
                  <a:schemeClr val="tx1"/>
                </a:solidFill>
              </a:rPr>
              <a:t>, </a:t>
            </a:r>
            <a:r>
              <a:rPr lang="en-CA" sz="1600" dirty="0">
                <a:solidFill>
                  <a:schemeClr val="tx1"/>
                </a:solidFill>
                <a:hlinkClick r:id="rId5"/>
              </a:rPr>
              <a:t>2020</a:t>
            </a:r>
            <a:r>
              <a:rPr lang="en-CA" sz="1600" dirty="0">
                <a:solidFill>
                  <a:schemeClr val="tx1"/>
                </a:solidFill>
              </a:rPr>
              <a:t>, </a:t>
            </a:r>
            <a:r>
              <a:rPr lang="en-CA" sz="1600" dirty="0">
                <a:solidFill>
                  <a:schemeClr val="tx1"/>
                </a:solidFill>
                <a:hlinkClick r:id="rId6"/>
              </a:rPr>
              <a:t>Brodie et al. 2021</a:t>
            </a:r>
            <a:r>
              <a:rPr lang="en-CA" sz="1600" dirty="0">
                <a:solidFill>
                  <a:schemeClr val="tx1"/>
                </a:solidFill>
              </a:rPr>
              <a:t>)</a:t>
            </a:r>
          </a:p>
          <a:p>
            <a:pPr marL="285750" indent="-285750">
              <a:buFont typeface="Arial" panose="020B0604020202020204" pitchFamily="34" charset="0"/>
              <a:buChar char="•"/>
            </a:pPr>
            <a:endParaRPr lang="en-US" sz="1600" dirty="0">
              <a:solidFill>
                <a:schemeClr val="tx1"/>
              </a:solidFill>
            </a:endParaRPr>
          </a:p>
          <a:p>
            <a:pPr marL="285750" indent="-285750">
              <a:buFont typeface="Arial" panose="020B0604020202020204" pitchFamily="34" charset="0"/>
              <a:buChar char="•"/>
            </a:pPr>
            <a:r>
              <a:rPr lang="en-US" sz="1600" dirty="0">
                <a:solidFill>
                  <a:schemeClr val="tx1"/>
                </a:solidFill>
              </a:rPr>
              <a:t>SDMs ar</a:t>
            </a:r>
            <a:r>
              <a:rPr lang="en-US" sz="1600" dirty="0"/>
              <a:t>e at the 0.1 degree of resolution.</a:t>
            </a:r>
            <a:endParaRPr lang="en-US" sz="1600" dirty="0">
              <a:solidFill>
                <a:schemeClr val="tx1"/>
              </a:solidFill>
            </a:endParaRPr>
          </a:p>
          <a:p>
            <a:pPr marL="285750" indent="-285750">
              <a:buFont typeface="Arial" panose="020B0604020202020204" pitchFamily="34" charset="0"/>
              <a:buChar char="•"/>
            </a:pPr>
            <a:r>
              <a:rPr lang="en-US" sz="1600" dirty="0">
                <a:solidFill>
                  <a:schemeClr val="tx1"/>
                </a:solidFill>
              </a:rPr>
              <a:t>We use distance to port to construct our variable of abundance</a:t>
            </a:r>
          </a:p>
          <a:p>
            <a:pPr marL="742950" lvl="1" indent="-285750">
              <a:buFont typeface="Arial" panose="020B0604020202020204" pitchFamily="34" charset="0"/>
              <a:buChar char="•"/>
            </a:pPr>
            <a:r>
              <a:rPr lang="en-US" sz="1600" dirty="0"/>
              <a:t>Fishery operates close to shore</a:t>
            </a:r>
          </a:p>
          <a:p>
            <a:pPr marL="742950" lvl="1" indent="-285750">
              <a:buFont typeface="Arial" panose="020B0604020202020204" pitchFamily="34" charset="0"/>
              <a:buChar char="•"/>
            </a:pPr>
            <a:r>
              <a:rPr lang="en-US" sz="1600" dirty="0"/>
              <a:t>Mostly undergoing daily trips</a:t>
            </a:r>
          </a:p>
          <a:p>
            <a:pPr marL="742950" lvl="1" indent="-285750">
              <a:buFont typeface="Arial" panose="020B0604020202020204" pitchFamily="34" charset="0"/>
              <a:buChar char="•"/>
            </a:pPr>
            <a:r>
              <a:rPr lang="en-US" sz="1600" dirty="0"/>
              <a:t>Data: Logbooks </a:t>
            </a:r>
            <a:endParaRPr lang="en-US" sz="1600" dirty="0">
              <a:solidFill>
                <a:schemeClr val="tx1"/>
              </a:solidFill>
            </a:endParaRPr>
          </a:p>
          <a:p>
            <a:pPr marL="285750" indent="-285750">
              <a:buFont typeface="Arial" panose="020B0604020202020204" pitchFamily="34" charset="0"/>
              <a:buChar char="•"/>
            </a:pPr>
            <a:endParaRPr sz="1600" dirty="0">
              <a:solidFill>
                <a:schemeClr val="tx1"/>
              </a:solidFill>
            </a:endParaRPr>
          </a:p>
        </p:txBody>
      </p:sp>
      <p:pic>
        <p:nvPicPr>
          <p:cNvPr id="2" name="Picture 1">
            <a:extLst>
              <a:ext uri="{FF2B5EF4-FFF2-40B4-BE49-F238E27FC236}">
                <a16:creationId xmlns:a16="http://schemas.microsoft.com/office/drawing/2014/main" id="{17EEAD86-CE11-4C45-B528-4CAE82E1571A}"/>
              </a:ext>
            </a:extLst>
          </p:cNvPr>
          <p:cNvPicPr>
            <a:picLocks noChangeAspect="1"/>
          </p:cNvPicPr>
          <p:nvPr/>
        </p:nvPicPr>
        <p:blipFill>
          <a:blip r:embed="rId7"/>
          <a:stretch>
            <a:fillRect/>
          </a:stretch>
        </p:blipFill>
        <p:spPr>
          <a:xfrm>
            <a:off x="4728117" y="1156769"/>
            <a:ext cx="3964347" cy="5148418"/>
          </a:xfrm>
          <a:prstGeom prst="rect">
            <a:avLst/>
          </a:prstGeom>
        </p:spPr>
      </p:pic>
      <p:cxnSp>
        <p:nvCxnSpPr>
          <p:cNvPr id="5" name="Straight Arrow Connector 4">
            <a:extLst>
              <a:ext uri="{FF2B5EF4-FFF2-40B4-BE49-F238E27FC236}">
                <a16:creationId xmlns:a16="http://schemas.microsoft.com/office/drawing/2014/main" id="{5D5BA87F-1C54-41F5-BB03-EB119E6210EA}"/>
              </a:ext>
            </a:extLst>
          </p:cNvPr>
          <p:cNvCxnSpPr/>
          <p:nvPr/>
        </p:nvCxnSpPr>
        <p:spPr>
          <a:xfrm flipV="1">
            <a:off x="3791415" y="4282068"/>
            <a:ext cx="1048214" cy="1382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5863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normAutofit/>
          </a:bodyPr>
          <a:lstStyle/>
          <a:p>
            <a:r>
              <a:rPr lang="en-US" sz="4000" dirty="0">
                <a:solidFill>
                  <a:schemeClr val="bg1"/>
                </a:solidFill>
                <a:latin typeface="+mn-lt"/>
              </a:rPr>
              <a:t>  Results: Interaction and closure</a:t>
            </a:r>
          </a:p>
        </p:txBody>
      </p:sp>
      <p:pic>
        <p:nvPicPr>
          <p:cNvPr id="7" name="Content Placeholder 6">
            <a:extLst>
              <a:ext uri="{FF2B5EF4-FFF2-40B4-BE49-F238E27FC236}">
                <a16:creationId xmlns:a16="http://schemas.microsoft.com/office/drawing/2014/main" id="{9B4A8A31-9904-4813-AFBF-E9EF30FC35B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1337" y="1416557"/>
            <a:ext cx="8461325" cy="5221846"/>
          </a:xfrm>
        </p:spPr>
      </p:pic>
      <p:cxnSp>
        <p:nvCxnSpPr>
          <p:cNvPr id="8" name="Straight Arrow Connector 7">
            <a:extLst>
              <a:ext uri="{FF2B5EF4-FFF2-40B4-BE49-F238E27FC236}">
                <a16:creationId xmlns:a16="http://schemas.microsoft.com/office/drawing/2014/main" id="{F72B1D84-F108-4A05-A274-3D5DCA4F774D}"/>
              </a:ext>
            </a:extLst>
          </p:cNvPr>
          <p:cNvCxnSpPr/>
          <p:nvPr/>
        </p:nvCxnSpPr>
        <p:spPr>
          <a:xfrm flipH="1">
            <a:off x="1140097" y="6177280"/>
            <a:ext cx="156464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Slide Number Placeholder 8">
            <a:extLst>
              <a:ext uri="{FF2B5EF4-FFF2-40B4-BE49-F238E27FC236}">
                <a16:creationId xmlns:a16="http://schemas.microsoft.com/office/drawing/2014/main" id="{A1C7DC47-B8E5-45D8-A41E-3085F86E2FEF}"/>
              </a:ext>
            </a:extLst>
          </p:cNvPr>
          <p:cNvSpPr>
            <a:spLocks noGrp="1"/>
          </p:cNvSpPr>
          <p:nvPr>
            <p:ph type="sldNum" sz="quarter" idx="12"/>
          </p:nvPr>
        </p:nvSpPr>
        <p:spPr/>
        <p:txBody>
          <a:bodyPr/>
          <a:lstStyle/>
          <a:p>
            <a:fld id="{6FD4AA8C-2C0B-45F2-84FF-CF2E58E014B2}" type="slidenum">
              <a:rPr lang="en-US" smtClean="0"/>
              <a:t>7</a:t>
            </a:fld>
            <a:endParaRPr lang="en-US"/>
          </a:p>
        </p:txBody>
      </p:sp>
      <p:pic>
        <p:nvPicPr>
          <p:cNvPr id="5" name="Picture 4">
            <a:extLst>
              <a:ext uri="{FF2B5EF4-FFF2-40B4-BE49-F238E27FC236}">
                <a16:creationId xmlns:a16="http://schemas.microsoft.com/office/drawing/2014/main" id="{B3E50A68-8072-4E50-91D7-1C9CC7CAC3F6}"/>
              </a:ext>
            </a:extLst>
          </p:cNvPr>
          <p:cNvPicPr>
            <a:picLocks noChangeAspect="1"/>
          </p:cNvPicPr>
          <p:nvPr/>
        </p:nvPicPr>
        <p:blipFill>
          <a:blip r:embed="rId4"/>
          <a:stretch>
            <a:fillRect/>
          </a:stretch>
        </p:blipFill>
        <p:spPr>
          <a:xfrm>
            <a:off x="341337" y="4114278"/>
            <a:ext cx="8401050" cy="2524125"/>
          </a:xfrm>
          <a:prstGeom prst="rect">
            <a:avLst/>
          </a:prstGeom>
        </p:spPr>
      </p:pic>
      <p:sp>
        <p:nvSpPr>
          <p:cNvPr id="10" name="TextBox 9">
            <a:extLst>
              <a:ext uri="{FF2B5EF4-FFF2-40B4-BE49-F238E27FC236}">
                <a16:creationId xmlns:a16="http://schemas.microsoft.com/office/drawing/2014/main" id="{F42D0C75-402F-41F2-A130-BDDA570F6B58}"/>
              </a:ext>
            </a:extLst>
          </p:cNvPr>
          <p:cNvSpPr txBox="1"/>
          <p:nvPr/>
        </p:nvSpPr>
        <p:spPr>
          <a:xfrm>
            <a:off x="341337" y="1147665"/>
            <a:ext cx="3288271" cy="338554"/>
          </a:xfrm>
          <a:prstGeom prst="rect">
            <a:avLst/>
          </a:prstGeom>
          <a:noFill/>
        </p:spPr>
        <p:txBody>
          <a:bodyPr wrap="square" rtlCol="0">
            <a:spAutoFit/>
          </a:bodyPr>
          <a:lstStyle/>
          <a:p>
            <a:r>
              <a:rPr lang="en-US" sz="1600" dirty="0"/>
              <a:t>1. Interaction between species</a:t>
            </a:r>
          </a:p>
        </p:txBody>
      </p:sp>
      <p:sp>
        <p:nvSpPr>
          <p:cNvPr id="12" name="TextBox 11">
            <a:extLst>
              <a:ext uri="{FF2B5EF4-FFF2-40B4-BE49-F238E27FC236}">
                <a16:creationId xmlns:a16="http://schemas.microsoft.com/office/drawing/2014/main" id="{692B6002-7C59-4FAB-88AB-6605490C8631}"/>
              </a:ext>
            </a:extLst>
          </p:cNvPr>
          <p:cNvSpPr txBox="1"/>
          <p:nvPr/>
        </p:nvSpPr>
        <p:spPr>
          <a:xfrm>
            <a:off x="278281" y="3848408"/>
            <a:ext cx="3288271" cy="338554"/>
          </a:xfrm>
          <a:prstGeom prst="rect">
            <a:avLst/>
          </a:prstGeom>
          <a:noFill/>
        </p:spPr>
        <p:txBody>
          <a:bodyPr wrap="square" rtlCol="0">
            <a:spAutoFit/>
          </a:bodyPr>
          <a:lstStyle/>
          <a:p>
            <a:r>
              <a:rPr lang="en-US" sz="1600" dirty="0"/>
              <a:t>2. Closure</a:t>
            </a:r>
          </a:p>
        </p:txBody>
      </p:sp>
    </p:spTree>
    <p:extLst>
      <p:ext uri="{BB962C8B-B14F-4D97-AF65-F5344CB8AC3E}">
        <p14:creationId xmlns:p14="http://schemas.microsoft.com/office/powerpoint/2010/main" val="839820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0"/>
            <a:ext cx="9144000" cy="923278"/>
          </a:xfrm>
          <a:solidFill>
            <a:srgbClr val="003C6C"/>
          </a:solidFill>
        </p:spPr>
        <p:txBody>
          <a:bodyPr/>
          <a:lstStyle/>
          <a:p>
            <a:r>
              <a:rPr lang="en-US" dirty="0">
                <a:solidFill>
                  <a:schemeClr val="bg1"/>
                </a:solidFill>
                <a:latin typeface="+mn-lt"/>
              </a:rPr>
              <a:t> Some model considerations</a:t>
            </a:r>
          </a:p>
        </p:txBody>
      </p:sp>
      <p:sp>
        <p:nvSpPr>
          <p:cNvPr id="3" name="Content Placeholder 2">
            <a:extLst>
              <a:ext uri="{FF2B5EF4-FFF2-40B4-BE49-F238E27FC236}">
                <a16:creationId xmlns:a16="http://schemas.microsoft.com/office/drawing/2014/main" id="{F5F89EB4-FE7A-4332-8A77-6D74A195BC07}"/>
              </a:ext>
            </a:extLst>
          </p:cNvPr>
          <p:cNvSpPr>
            <a:spLocks noGrp="1"/>
          </p:cNvSpPr>
          <p:nvPr>
            <p:ph idx="1"/>
          </p:nvPr>
        </p:nvSpPr>
        <p:spPr>
          <a:xfrm>
            <a:off x="406709" y="1240971"/>
            <a:ext cx="8515222" cy="5480505"/>
          </a:xfrm>
        </p:spPr>
        <p:txBody>
          <a:bodyPr>
            <a:normAutofit fontScale="92500"/>
          </a:bodyPr>
          <a:lstStyle/>
          <a:p>
            <a:pPr marL="514350" indent="-514350">
              <a:lnSpc>
                <a:spcPct val="110000"/>
              </a:lnSpc>
              <a:buFont typeface="+mj-lt"/>
              <a:buAutoNum type="arabicPeriod"/>
            </a:pPr>
            <a:r>
              <a:rPr lang="en-US" sz="2900" dirty="0"/>
              <a:t>How to choose vessels to include in estimations? </a:t>
            </a:r>
          </a:p>
          <a:p>
            <a:pPr marL="971550" lvl="1" indent="-514350">
              <a:lnSpc>
                <a:spcPct val="110000"/>
              </a:lnSpc>
              <a:buFont typeface="+mj-lt"/>
              <a:buAutoNum type="alphaLcParenR"/>
            </a:pPr>
            <a:r>
              <a:rPr lang="en-US" sz="2500" dirty="0"/>
              <a:t>They should show substitution between species?</a:t>
            </a:r>
          </a:p>
          <a:p>
            <a:pPr marL="1428750" lvl="2" indent="-514350">
              <a:lnSpc>
                <a:spcPct val="110000"/>
              </a:lnSpc>
              <a:buFont typeface="+mj-lt"/>
              <a:buAutoNum type="alphaLcParenR"/>
            </a:pPr>
            <a:r>
              <a:rPr lang="en-US" sz="2100" dirty="0"/>
              <a:t>Cluster analysis (Tim Frawley working also on this…)</a:t>
            </a:r>
          </a:p>
          <a:p>
            <a:pPr marL="971550" lvl="1" indent="-514350">
              <a:lnSpc>
                <a:spcPct val="110000"/>
              </a:lnSpc>
              <a:buFont typeface="+mj-lt"/>
              <a:buAutoNum type="alphaLcParenR"/>
            </a:pPr>
            <a:r>
              <a:rPr lang="en-US" sz="2500" dirty="0">
                <a:solidFill>
                  <a:schemeClr val="bg1"/>
                </a:solidFill>
              </a:rPr>
              <a:t>Cutoff point (i.e. revenue)?</a:t>
            </a:r>
          </a:p>
          <a:p>
            <a:pPr marL="971550" lvl="1" indent="-514350">
              <a:lnSpc>
                <a:spcPct val="110000"/>
              </a:lnSpc>
              <a:buFont typeface="+mj-lt"/>
              <a:buAutoNum type="alphaLcParenR"/>
            </a:pPr>
            <a:r>
              <a:rPr lang="en-US" sz="2500" dirty="0">
                <a:solidFill>
                  <a:schemeClr val="bg1"/>
                </a:solidFill>
              </a:rPr>
              <a:t>They should have LE permits?</a:t>
            </a:r>
          </a:p>
          <a:p>
            <a:pPr marL="514350" indent="-514350">
              <a:lnSpc>
                <a:spcPct val="110000"/>
              </a:lnSpc>
              <a:buFont typeface="+mj-lt"/>
              <a:buAutoNum type="arabicPeriod"/>
            </a:pPr>
            <a:r>
              <a:rPr lang="en-US" sz="2900" dirty="0">
                <a:solidFill>
                  <a:schemeClr val="bg1"/>
                </a:solidFill>
              </a:rPr>
              <a:t>Relative v/s own prices? (same for SDM?)</a:t>
            </a:r>
          </a:p>
          <a:p>
            <a:pPr marL="971550" lvl="1" indent="-514350">
              <a:lnSpc>
                <a:spcPct val="110000"/>
              </a:lnSpc>
              <a:buFont typeface="+mj-lt"/>
              <a:buAutoNum type="alphaLcParenR"/>
            </a:pPr>
            <a:r>
              <a:rPr lang="en-US" sz="2500" dirty="0">
                <a:solidFill>
                  <a:schemeClr val="bg1"/>
                </a:solidFill>
              </a:rPr>
              <a:t>Based on econ theory?</a:t>
            </a:r>
          </a:p>
          <a:p>
            <a:pPr marL="514350" indent="-514350">
              <a:lnSpc>
                <a:spcPct val="110000"/>
              </a:lnSpc>
              <a:buFont typeface="+mj-lt"/>
              <a:buAutoNum type="arabicPeriod"/>
            </a:pPr>
            <a:r>
              <a:rPr lang="en-US" sz="2900" dirty="0">
                <a:solidFill>
                  <a:schemeClr val="bg1"/>
                </a:solidFill>
              </a:rPr>
              <a:t>Squid SDM</a:t>
            </a:r>
          </a:p>
          <a:p>
            <a:pPr marL="971550" lvl="1" indent="-514350">
              <a:lnSpc>
                <a:spcPct val="110000"/>
              </a:lnSpc>
              <a:buFont typeface="+mj-lt"/>
              <a:buAutoNum type="alphaLcParenR"/>
            </a:pPr>
            <a:r>
              <a:rPr lang="en-US" sz="2500" dirty="0">
                <a:solidFill>
                  <a:schemeClr val="bg1"/>
                </a:solidFill>
              </a:rPr>
              <a:t>With spawning biomass or without??</a:t>
            </a:r>
          </a:p>
          <a:p>
            <a:pPr marL="514350" indent="-514350">
              <a:lnSpc>
                <a:spcPct val="110000"/>
              </a:lnSpc>
              <a:buFont typeface="+mj-lt"/>
              <a:buAutoNum type="arabicPeriod"/>
            </a:pPr>
            <a:r>
              <a:rPr lang="en-US" sz="2900" dirty="0">
                <a:solidFill>
                  <a:schemeClr val="bg1"/>
                </a:solidFill>
              </a:rPr>
              <a:t>Frequency of the data? </a:t>
            </a:r>
          </a:p>
          <a:p>
            <a:pPr marL="971550" lvl="1" indent="-514350">
              <a:lnSpc>
                <a:spcPct val="110000"/>
              </a:lnSpc>
              <a:buFont typeface="+mj-lt"/>
              <a:buAutoNum type="alphaLcParenR"/>
            </a:pPr>
            <a:r>
              <a:rPr lang="en-US" sz="2500" dirty="0">
                <a:solidFill>
                  <a:schemeClr val="bg1"/>
                </a:solidFill>
              </a:rPr>
              <a:t>Annual v/s quarterly (monthly do not run…)</a:t>
            </a:r>
          </a:p>
          <a:p>
            <a:pPr marL="514350" indent="-514350">
              <a:lnSpc>
                <a:spcPct val="110000"/>
              </a:lnSpc>
              <a:buFont typeface="+mj-lt"/>
              <a:buAutoNum type="arabicPeriod"/>
            </a:pPr>
            <a:endParaRPr lang="en-US" sz="2900" dirty="0"/>
          </a:p>
          <a:p>
            <a:pPr marL="514350" indent="-514350">
              <a:lnSpc>
                <a:spcPct val="110000"/>
              </a:lnSpc>
              <a:buFont typeface="+mj-lt"/>
              <a:buAutoNum type="arabicPeriod"/>
            </a:pPr>
            <a:endParaRPr lang="en-US" dirty="0"/>
          </a:p>
          <a:p>
            <a:pPr marL="514350" indent="-514350">
              <a:lnSpc>
                <a:spcPct val="110000"/>
              </a:lnSpc>
              <a:buFont typeface="+mj-lt"/>
              <a:buAutoNum type="arabicPeriod"/>
            </a:pPr>
            <a:endParaRPr lang="en-US" dirty="0"/>
          </a:p>
        </p:txBody>
      </p:sp>
      <p:sp>
        <p:nvSpPr>
          <p:cNvPr id="6" name="Slide Number Placeholder 5">
            <a:extLst>
              <a:ext uri="{FF2B5EF4-FFF2-40B4-BE49-F238E27FC236}">
                <a16:creationId xmlns:a16="http://schemas.microsoft.com/office/drawing/2014/main" id="{0FE4A19C-1A3A-4029-B746-713A9BE72B65}"/>
              </a:ext>
            </a:extLst>
          </p:cNvPr>
          <p:cNvSpPr>
            <a:spLocks noGrp="1"/>
          </p:cNvSpPr>
          <p:nvPr>
            <p:ph type="sldNum" sz="quarter" idx="12"/>
          </p:nvPr>
        </p:nvSpPr>
        <p:spPr/>
        <p:txBody>
          <a:bodyPr/>
          <a:lstStyle/>
          <a:p>
            <a:fld id="{6FD4AA8C-2C0B-45F2-84FF-CF2E58E014B2}" type="slidenum">
              <a:rPr lang="en-US" smtClean="0"/>
              <a:t>8</a:t>
            </a:fld>
            <a:endParaRPr lang="en-US" dirty="0"/>
          </a:p>
        </p:txBody>
      </p:sp>
    </p:spTree>
    <p:extLst>
      <p:ext uri="{BB962C8B-B14F-4D97-AF65-F5344CB8AC3E}">
        <p14:creationId xmlns:p14="http://schemas.microsoft.com/office/powerpoint/2010/main" val="5050063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0"/>
            <a:ext cx="9144000" cy="923278"/>
          </a:xfrm>
          <a:solidFill>
            <a:srgbClr val="003C6C"/>
          </a:solidFill>
        </p:spPr>
        <p:txBody>
          <a:bodyPr/>
          <a:lstStyle/>
          <a:p>
            <a:r>
              <a:rPr lang="en-US" dirty="0">
                <a:solidFill>
                  <a:schemeClr val="bg1"/>
                </a:solidFill>
                <a:latin typeface="+mn-lt"/>
              </a:rPr>
              <a:t>   Cluster analysis</a:t>
            </a:r>
          </a:p>
        </p:txBody>
      </p:sp>
      <p:sp>
        <p:nvSpPr>
          <p:cNvPr id="6" name="Slide Number Placeholder 5">
            <a:extLst>
              <a:ext uri="{FF2B5EF4-FFF2-40B4-BE49-F238E27FC236}">
                <a16:creationId xmlns:a16="http://schemas.microsoft.com/office/drawing/2014/main" id="{0FE4A19C-1A3A-4029-B746-713A9BE72B65}"/>
              </a:ext>
            </a:extLst>
          </p:cNvPr>
          <p:cNvSpPr>
            <a:spLocks noGrp="1"/>
          </p:cNvSpPr>
          <p:nvPr>
            <p:ph type="sldNum" sz="quarter" idx="12"/>
          </p:nvPr>
        </p:nvSpPr>
        <p:spPr/>
        <p:txBody>
          <a:bodyPr/>
          <a:lstStyle/>
          <a:p>
            <a:fld id="{6FD4AA8C-2C0B-45F2-84FF-CF2E58E014B2}" type="slidenum">
              <a:rPr lang="en-US" smtClean="0"/>
              <a:t>9</a:t>
            </a:fld>
            <a:endParaRPr lang="en-US" dirty="0"/>
          </a:p>
        </p:txBody>
      </p:sp>
      <p:pic>
        <p:nvPicPr>
          <p:cNvPr id="7" name="Picture 6">
            <a:extLst>
              <a:ext uri="{FF2B5EF4-FFF2-40B4-BE49-F238E27FC236}">
                <a16:creationId xmlns:a16="http://schemas.microsoft.com/office/drawing/2014/main" id="{7C5FA618-6467-4CC5-9099-101819BD0B6A}"/>
              </a:ext>
            </a:extLst>
          </p:cNvPr>
          <p:cNvPicPr>
            <a:picLocks noChangeAspect="1"/>
          </p:cNvPicPr>
          <p:nvPr/>
        </p:nvPicPr>
        <p:blipFill>
          <a:blip r:embed="rId3"/>
          <a:stretch>
            <a:fillRect/>
          </a:stretch>
        </p:blipFill>
        <p:spPr>
          <a:xfrm>
            <a:off x="2185125" y="1025366"/>
            <a:ext cx="4773749" cy="5696110"/>
          </a:xfrm>
          <a:prstGeom prst="rect">
            <a:avLst/>
          </a:prstGeom>
        </p:spPr>
      </p:pic>
    </p:spTree>
    <p:extLst>
      <p:ext uri="{BB962C8B-B14F-4D97-AF65-F5344CB8AC3E}">
        <p14:creationId xmlns:p14="http://schemas.microsoft.com/office/powerpoint/2010/main" val="265997624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Lato font">
      <a:majorFont>
        <a:latin typeface="Lato Medium"/>
        <a:ea typeface=""/>
        <a:cs typeface=""/>
      </a:majorFont>
      <a:minorFont>
        <a:latin typeface="Lat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2051</TotalTime>
  <Words>2321</Words>
  <Application>Microsoft Office PowerPoint</Application>
  <PresentationFormat>On-screen Show (4:3)</PresentationFormat>
  <Paragraphs>339</Paragraphs>
  <Slides>29</Slides>
  <Notes>24</Notes>
  <HiddenSlides>14</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Microsoft JhengHei UI</vt:lpstr>
      <vt:lpstr>Arial</vt:lpstr>
      <vt:lpstr>Calibri</vt:lpstr>
      <vt:lpstr>Cambria Math</vt:lpstr>
      <vt:lpstr>Lato</vt:lpstr>
      <vt:lpstr>Lato Medium</vt:lpstr>
      <vt:lpstr>Lato Semibold</vt:lpstr>
      <vt:lpstr>Office Theme</vt:lpstr>
      <vt:lpstr>Portfolio Substitution between Coastal Pelagic Species under Shifting Target Species Distributions and Policy Constraints</vt:lpstr>
      <vt:lpstr>How will climate change impact fishing communities?</vt:lpstr>
      <vt:lpstr>  Research Question</vt:lpstr>
      <vt:lpstr>Substitution between species</vt:lpstr>
      <vt:lpstr>PowerPoint Presentation</vt:lpstr>
      <vt:lpstr>PowerPoint Presentation</vt:lpstr>
      <vt:lpstr>  Results: Interaction and closure</vt:lpstr>
      <vt:lpstr> Some model considerations</vt:lpstr>
      <vt:lpstr>   Cluster analysis</vt:lpstr>
      <vt:lpstr> Some model considerations</vt:lpstr>
      <vt:lpstr>  Conclusions </vt:lpstr>
      <vt:lpstr>Thanks for your attention!</vt:lpstr>
      <vt:lpstr>  Trends in CPS fishery</vt:lpstr>
      <vt:lpstr>  California Current System (CCS)</vt:lpstr>
      <vt:lpstr>  Coastal Pelagic Species in CCS</vt:lpstr>
      <vt:lpstr>  Climate is changing!</vt:lpstr>
      <vt:lpstr>  Effect on landings</vt:lpstr>
      <vt:lpstr>PowerPoint Presentation</vt:lpstr>
      <vt:lpstr>PowerPoint Presentation</vt:lpstr>
      <vt:lpstr>PowerPoint Presentation</vt:lpstr>
      <vt:lpstr>PowerPoint Presentation</vt:lpstr>
      <vt:lpstr>  Results: Landings positively related to probability of presence</vt:lpstr>
      <vt:lpstr>  Results: Sardine more preferred than squid</vt:lpstr>
      <vt:lpstr>  CAFA Project</vt:lpstr>
      <vt:lpstr>  Coastal Pelagic Species in CCS</vt:lpstr>
      <vt:lpstr>PowerPoint Presentation</vt:lpstr>
      <vt:lpstr>PowerPoint Presentation</vt:lpstr>
      <vt:lpstr>Results: Northern anchovy is less preferred than sardine and squid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Effect of Climate Change and Regulations on Fishers Portfolios:</dc:title>
  <dc:creator>Felipe Quezada</dc:creator>
  <cp:lastModifiedBy>Felipe Quezada</cp:lastModifiedBy>
  <cp:revision>178</cp:revision>
  <dcterms:created xsi:type="dcterms:W3CDTF">2021-11-01T23:26:00Z</dcterms:created>
  <dcterms:modified xsi:type="dcterms:W3CDTF">2022-01-06T21:27:26Z</dcterms:modified>
</cp:coreProperties>
</file>