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57" r:id="rId3"/>
    <p:sldId id="263" r:id="rId4"/>
    <p:sldId id="284" r:id="rId5"/>
    <p:sldId id="261" r:id="rId6"/>
    <p:sldId id="288" r:id="rId7"/>
    <p:sldId id="264" r:id="rId8"/>
    <p:sldId id="274" r:id="rId9"/>
    <p:sldId id="279" r:id="rId10"/>
    <p:sldId id="289" r:id="rId11"/>
    <p:sldId id="275" r:id="rId12"/>
    <p:sldId id="278" r:id="rId13"/>
    <p:sldId id="290" r:id="rId14"/>
    <p:sldId id="269" r:id="rId15"/>
    <p:sldId id="270" r:id="rId16"/>
    <p:sldId id="271" r:id="rId17"/>
    <p:sldId id="273" r:id="rId18"/>
    <p:sldId id="266" r:id="rId19"/>
    <p:sldId id="265" r:id="rId20"/>
    <p:sldId id="268" r:id="rId21"/>
    <p:sldId id="260" r:id="rId22"/>
    <p:sldId id="283" r:id="rId23"/>
    <p:sldId id="287" r:id="rId24"/>
    <p:sldId id="277" r:id="rId25"/>
    <p:sldId id="272"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ohs" initials="SS" lastIdx="20" clrIdx="0">
    <p:extLst>
      <p:ext uri="{19B8F6BF-5375-455C-9EA6-DF929625EA0E}">
        <p15:presenceInfo xmlns:p15="http://schemas.microsoft.com/office/powerpoint/2012/main" userId="Stephen Stohs" providerId="None"/>
      </p:ext>
    </p:extLst>
  </p:cmAuthor>
  <p:cmAuthor id="2" name="Felipe Quezada" initials="FQ" lastIdx="1" clrIdx="1">
    <p:extLst>
      <p:ext uri="{19B8F6BF-5375-455C-9EA6-DF929625EA0E}">
        <p15:presenceInfo xmlns:p15="http://schemas.microsoft.com/office/powerpoint/2012/main" userId="S-1-5-21-2237723927-2256950305-2703293672-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6C"/>
    <a:srgbClr val="FFC000"/>
    <a:srgbClr val="FDC700"/>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618" autoAdjust="0"/>
  </p:normalViewPr>
  <p:slideViewPr>
    <p:cSldViewPr snapToGrid="0">
      <p:cViewPr varScale="1">
        <p:scale>
          <a:sx n="78" d="100"/>
          <a:sy n="78" d="100"/>
        </p:scale>
        <p:origin x="2610"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flickr.com/photos/phylomon/27398422600" TargetMode="External"/><Relationship Id="rId1" Type="http://schemas.openxmlformats.org/officeDocument/2006/relationships/image" Target="../media/image5.jpg"/><Relationship Id="rId6" Type="http://schemas.openxmlformats.org/officeDocument/2006/relationships/hyperlink" Target="https://www.flickr.com/photos/8049886@N02/5156104291" TargetMode="External"/><Relationship Id="rId5" Type="http://schemas.openxmlformats.org/officeDocument/2006/relationships/image" Target="../media/image7.jpeg"/><Relationship Id="rId4" Type="http://schemas.openxmlformats.org/officeDocument/2006/relationships/hyperlink" Target="http://www.uniprot.org/taxonomy/1051066"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flickr.com/photos/phylomon/27398422600" TargetMode="External"/><Relationship Id="rId1" Type="http://schemas.openxmlformats.org/officeDocument/2006/relationships/image" Target="../media/image5.jpg"/><Relationship Id="rId6" Type="http://schemas.openxmlformats.org/officeDocument/2006/relationships/hyperlink" Target="https://www.flickr.com/photos/8049886@N02/5156104291" TargetMode="External"/><Relationship Id="rId5" Type="http://schemas.openxmlformats.org/officeDocument/2006/relationships/image" Target="../media/image7.jpeg"/><Relationship Id="rId4" Type="http://schemas.openxmlformats.org/officeDocument/2006/relationships/hyperlink" Target="http://www.uniprot.org/taxonomy/1051066"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2BF4F-22D7-4E27-B8DE-5ED63A3725DC}" type="doc">
      <dgm:prSet loTypeId="urn:microsoft.com/office/officeart/2005/8/layout/pList2" loCatId="list" qsTypeId="urn:microsoft.com/office/officeart/2005/8/quickstyle/simple1" qsCatId="simple" csTypeId="urn:microsoft.com/office/officeart/2005/8/colors/accent1_2" csCatId="accent1" phldr="1"/>
      <dgm:spPr/>
    </dgm:pt>
    <dgm:pt modelId="{C9E420FF-557F-4C85-8C2C-88A8D6A6E55A}">
      <dgm:prSet phldrT="[Text]"/>
      <dgm:spPr>
        <a:solidFill>
          <a:srgbClr val="003C6C"/>
        </a:solidFill>
      </dgm:spPr>
      <dgm:t>
        <a:bodyPr/>
        <a:lstStyle/>
        <a:p>
          <a:r>
            <a:rPr lang="en-US" dirty="0"/>
            <a:t>Pacific sardine: </a:t>
          </a:r>
        </a:p>
      </dgm:t>
    </dgm:pt>
    <dgm:pt modelId="{F5BB74CB-1EA9-4133-A3B2-15EB875B61AE}" type="parTrans" cxnId="{F4C35587-1253-4F47-97FF-B4EC46EDBCF6}">
      <dgm:prSet/>
      <dgm:spPr/>
      <dgm:t>
        <a:bodyPr/>
        <a:lstStyle/>
        <a:p>
          <a:endParaRPr lang="en-US"/>
        </a:p>
      </dgm:t>
    </dgm:pt>
    <dgm:pt modelId="{2BE12BA2-BAEE-4141-AE22-F97939EF3451}" type="sibTrans" cxnId="{F4C35587-1253-4F47-97FF-B4EC46EDBCF6}">
      <dgm:prSet/>
      <dgm:spPr/>
      <dgm:t>
        <a:bodyPr/>
        <a:lstStyle/>
        <a:p>
          <a:endParaRPr lang="en-US"/>
        </a:p>
      </dgm:t>
    </dgm:pt>
    <dgm:pt modelId="{EE710A6C-6EE5-47FB-B10D-0434888920E6}">
      <dgm:prSet phldrT="[Text]"/>
      <dgm:spPr>
        <a:solidFill>
          <a:srgbClr val="003C6C"/>
        </a:solidFill>
      </dgm:spPr>
      <dgm:t>
        <a:bodyPr/>
        <a:lstStyle/>
        <a:p>
          <a:r>
            <a:rPr lang="en-US" dirty="0"/>
            <a:t>Market squid:</a:t>
          </a:r>
        </a:p>
      </dgm:t>
    </dgm:pt>
    <dgm:pt modelId="{8CF4EC42-34C2-45B9-A840-AFF097E1F557}" type="parTrans" cxnId="{78457486-7613-4D4D-8CAA-3203FEDF68DF}">
      <dgm:prSet/>
      <dgm:spPr/>
      <dgm:t>
        <a:bodyPr/>
        <a:lstStyle/>
        <a:p>
          <a:endParaRPr lang="en-US"/>
        </a:p>
      </dgm:t>
    </dgm:pt>
    <dgm:pt modelId="{7AEB4B83-AB67-4E57-9650-A0EA69B51FEE}" type="sibTrans" cxnId="{78457486-7613-4D4D-8CAA-3203FEDF68DF}">
      <dgm:prSet/>
      <dgm:spPr/>
      <dgm:t>
        <a:bodyPr/>
        <a:lstStyle/>
        <a:p>
          <a:endParaRPr lang="en-US"/>
        </a:p>
      </dgm:t>
    </dgm:pt>
    <dgm:pt modelId="{C1B7EC2D-5E3C-4D7D-869F-0596EB910B03}">
      <dgm:prSet phldrT="[Text]"/>
      <dgm:spPr>
        <a:solidFill>
          <a:srgbClr val="003C6C"/>
        </a:solidFill>
      </dgm:spPr>
      <dgm:t>
        <a:bodyPr/>
        <a:lstStyle/>
        <a:p>
          <a:r>
            <a:rPr lang="en-US" dirty="0"/>
            <a:t>Northern anchovy:</a:t>
          </a:r>
        </a:p>
      </dgm:t>
    </dgm:pt>
    <dgm:pt modelId="{132ED2DF-6203-47C8-BAF3-9E266E343456}" type="parTrans" cxnId="{75381527-C04C-4D7D-9441-CB37782EE6B7}">
      <dgm:prSet/>
      <dgm:spPr/>
      <dgm:t>
        <a:bodyPr/>
        <a:lstStyle/>
        <a:p>
          <a:endParaRPr lang="en-US"/>
        </a:p>
      </dgm:t>
    </dgm:pt>
    <dgm:pt modelId="{19FFB266-A7DA-4DDB-96B5-F515033C8521}" type="sibTrans" cxnId="{75381527-C04C-4D7D-9441-CB37782EE6B7}">
      <dgm:prSet/>
      <dgm:spPr/>
      <dgm:t>
        <a:bodyPr/>
        <a:lstStyle/>
        <a:p>
          <a:endParaRPr lang="en-US"/>
        </a:p>
      </dgm:t>
    </dgm:pt>
    <dgm:pt modelId="{556A87ED-6ADD-44F0-BC96-F0119C295461}">
      <dgm:prSet/>
      <dgm:spPr/>
      <dgm:t>
        <a:bodyPr/>
        <a:lstStyle/>
        <a:p>
          <a:r>
            <a:rPr lang="en-US" dirty="0"/>
            <a:t>CPS SAFE: “In 2012, PSDN fishers shifted to squid during the summer due to low abundance”</a:t>
          </a:r>
        </a:p>
      </dgm:t>
    </dgm:pt>
    <dgm:pt modelId="{3B18E45A-35B9-45C6-BB84-4C19FEA1E8D9}" type="parTrans" cxnId="{425A95C4-1722-4E1E-A9B3-BAF68842CE6D}">
      <dgm:prSet/>
      <dgm:spPr/>
      <dgm:t>
        <a:bodyPr/>
        <a:lstStyle/>
        <a:p>
          <a:endParaRPr lang="en-US"/>
        </a:p>
      </dgm:t>
    </dgm:pt>
    <dgm:pt modelId="{46F04F5E-13C9-479E-9881-6395E98D3D5E}" type="sibTrans" cxnId="{425A95C4-1722-4E1E-A9B3-BAF68842CE6D}">
      <dgm:prSet/>
      <dgm:spPr/>
      <dgm:t>
        <a:bodyPr/>
        <a:lstStyle/>
        <a:p>
          <a:endParaRPr lang="en-US"/>
        </a:p>
      </dgm:t>
    </dgm:pt>
    <dgm:pt modelId="{45190EED-F860-41C8-90E7-FD3F72679C25}">
      <dgm:prSet/>
      <dgm:spPr/>
      <dgm:t>
        <a:bodyPr/>
        <a:lstStyle/>
        <a:p>
          <a:r>
            <a:rPr lang="en-US" dirty="0"/>
            <a:t>Closure in 2015.</a:t>
          </a:r>
        </a:p>
      </dgm:t>
    </dgm:pt>
    <dgm:pt modelId="{BBC0C474-3E50-468F-9665-87EBDC45F870}" type="parTrans" cxnId="{F7DB6916-985E-4093-A69B-18229AEAE046}">
      <dgm:prSet/>
      <dgm:spPr/>
      <dgm:t>
        <a:bodyPr/>
        <a:lstStyle/>
        <a:p>
          <a:endParaRPr lang="en-US"/>
        </a:p>
      </dgm:t>
    </dgm:pt>
    <dgm:pt modelId="{7DBA16EF-0A1C-4085-91AE-084E2693A3D0}" type="sibTrans" cxnId="{F7DB6916-985E-4093-A69B-18229AEAE046}">
      <dgm:prSet/>
      <dgm:spPr/>
      <dgm:t>
        <a:bodyPr/>
        <a:lstStyle/>
        <a:p>
          <a:endParaRPr lang="en-US"/>
        </a:p>
      </dgm:t>
    </dgm:pt>
    <dgm:pt modelId="{D3E65FAA-E613-4C9E-B5A4-C6E7496803C4}">
      <dgm:prSet/>
      <dgm:spPr/>
      <dgm:t>
        <a:bodyPr/>
        <a:lstStyle/>
        <a:p>
          <a:r>
            <a:rPr lang="en-US" dirty="0"/>
            <a:t>Limited Entry since 2002</a:t>
          </a:r>
        </a:p>
      </dgm:t>
    </dgm:pt>
    <dgm:pt modelId="{9EE9F58D-E524-4CAB-806B-14DC2B71BE88}" type="parTrans" cxnId="{38B5CEC3-3B64-4394-BCD6-DC90CA565973}">
      <dgm:prSet/>
      <dgm:spPr/>
      <dgm:t>
        <a:bodyPr/>
        <a:lstStyle/>
        <a:p>
          <a:endParaRPr lang="en-US"/>
        </a:p>
      </dgm:t>
    </dgm:pt>
    <dgm:pt modelId="{885D0881-B65C-4EF1-9123-58BE9FB81863}" type="sibTrans" cxnId="{38B5CEC3-3B64-4394-BCD6-DC90CA565973}">
      <dgm:prSet/>
      <dgm:spPr/>
      <dgm:t>
        <a:bodyPr/>
        <a:lstStyle/>
        <a:p>
          <a:endParaRPr lang="en-US"/>
        </a:p>
      </dgm:t>
    </dgm:pt>
    <dgm:pt modelId="{2FC94F91-A3AC-4138-9C09-4FA5BEAC26F6}">
      <dgm:prSet/>
      <dgm:spPr/>
      <dgm:t>
        <a:bodyPr/>
        <a:lstStyle/>
        <a:p>
          <a:r>
            <a:rPr lang="en-US" dirty="0"/>
            <a:t>High prices</a:t>
          </a:r>
        </a:p>
      </dgm:t>
    </dgm:pt>
    <dgm:pt modelId="{12BDE00B-8995-4139-B641-B371BD858F43}" type="parTrans" cxnId="{468F1994-30DE-44CF-A01B-18AA325247F0}">
      <dgm:prSet/>
      <dgm:spPr/>
      <dgm:t>
        <a:bodyPr/>
        <a:lstStyle/>
        <a:p>
          <a:endParaRPr lang="en-US"/>
        </a:p>
      </dgm:t>
    </dgm:pt>
    <dgm:pt modelId="{9A55AEF7-10D0-4B96-968C-AFA6EB135C52}" type="sibTrans" cxnId="{468F1994-30DE-44CF-A01B-18AA325247F0}">
      <dgm:prSet/>
      <dgm:spPr/>
      <dgm:t>
        <a:bodyPr/>
        <a:lstStyle/>
        <a:p>
          <a:endParaRPr lang="en-US"/>
        </a:p>
      </dgm:t>
    </dgm:pt>
    <dgm:pt modelId="{E793995A-D6DF-4594-9ED1-ED2773443F4A}">
      <dgm:prSet/>
      <dgm:spPr/>
      <dgm:t>
        <a:bodyPr/>
        <a:lstStyle/>
        <a:p>
          <a:r>
            <a:rPr lang="en-US" dirty="0"/>
            <a:t>Highly variable biomass driven by oceanographic</a:t>
          </a:r>
        </a:p>
      </dgm:t>
    </dgm:pt>
    <dgm:pt modelId="{331954DE-ACF4-4FAF-9BD7-0CCF739CAF48}" type="parTrans" cxnId="{25C77B1D-D9F0-4BFE-893E-AF4E907A00A4}">
      <dgm:prSet/>
      <dgm:spPr/>
      <dgm:t>
        <a:bodyPr/>
        <a:lstStyle/>
        <a:p>
          <a:endParaRPr lang="en-US"/>
        </a:p>
      </dgm:t>
    </dgm:pt>
    <dgm:pt modelId="{C3BC055F-DEFD-4429-A48D-2C362060A688}" type="sibTrans" cxnId="{25C77B1D-D9F0-4BFE-893E-AF4E907A00A4}">
      <dgm:prSet/>
      <dgm:spPr/>
      <dgm:t>
        <a:bodyPr/>
        <a:lstStyle/>
        <a:p>
          <a:endParaRPr lang="en-US"/>
        </a:p>
      </dgm:t>
    </dgm:pt>
    <dgm:pt modelId="{8C4C5C7B-803C-4132-86F4-FDE51BEBC636}">
      <dgm:prSet/>
      <dgm:spPr/>
      <dgm:t>
        <a:bodyPr/>
        <a:lstStyle/>
        <a:p>
          <a:r>
            <a:rPr lang="en-US" dirty="0"/>
            <a:t>Low prices and landings</a:t>
          </a:r>
        </a:p>
      </dgm:t>
    </dgm:pt>
    <dgm:pt modelId="{ED987F29-B6B5-4607-B244-11283C1299AF}" type="sibTrans" cxnId="{3F96C531-3E3A-4F43-B8DC-7C237954C53D}">
      <dgm:prSet/>
      <dgm:spPr/>
      <dgm:t>
        <a:bodyPr/>
        <a:lstStyle/>
        <a:p>
          <a:endParaRPr lang="en-US"/>
        </a:p>
      </dgm:t>
    </dgm:pt>
    <dgm:pt modelId="{DC8D6150-1994-4578-91EC-026517ED2288}" type="parTrans" cxnId="{3F96C531-3E3A-4F43-B8DC-7C237954C53D}">
      <dgm:prSet/>
      <dgm:spPr/>
      <dgm:t>
        <a:bodyPr/>
        <a:lstStyle/>
        <a:p>
          <a:endParaRPr lang="en-US"/>
        </a:p>
      </dgm:t>
    </dgm:pt>
    <dgm:pt modelId="{8C1ECD7F-53CF-4543-A93D-45B835DD9796}">
      <dgm:prSet/>
      <dgm:spPr/>
      <dgm:t>
        <a:bodyPr/>
        <a:lstStyle/>
        <a:p>
          <a:r>
            <a:rPr lang="en-US" dirty="0"/>
            <a:t>Record high abundance since 2017</a:t>
          </a:r>
        </a:p>
      </dgm:t>
    </dgm:pt>
    <dgm:pt modelId="{00ACFA61-C0DD-48C7-8DA3-779E16A1DBFB}" type="parTrans" cxnId="{7F3F12CD-80A6-4F9D-A847-0DD5FB276C13}">
      <dgm:prSet/>
      <dgm:spPr/>
      <dgm:t>
        <a:bodyPr/>
        <a:lstStyle/>
        <a:p>
          <a:endParaRPr lang="en-US"/>
        </a:p>
      </dgm:t>
    </dgm:pt>
    <dgm:pt modelId="{347834AC-3872-413E-829A-A460AE5F1CE0}" type="sibTrans" cxnId="{7F3F12CD-80A6-4F9D-A847-0DD5FB276C13}">
      <dgm:prSet/>
      <dgm:spPr/>
      <dgm:t>
        <a:bodyPr/>
        <a:lstStyle/>
        <a:p>
          <a:endParaRPr lang="en-US"/>
        </a:p>
      </dgm:t>
    </dgm:pt>
    <dgm:pt modelId="{7861A89A-9A2B-43F0-9206-BF5ABB393036}">
      <dgm:prSet/>
      <dgm:spPr/>
      <dgm:t>
        <a:bodyPr/>
        <a:lstStyle/>
        <a:p>
          <a:r>
            <a:rPr lang="en-US" dirty="0"/>
            <a:t>“Partial substitute for sardine when its collapsed”</a:t>
          </a:r>
        </a:p>
      </dgm:t>
    </dgm:pt>
    <dgm:pt modelId="{9BDABA0C-3418-4A30-9E1B-3B53F1CC3316}" type="parTrans" cxnId="{98A9E697-46CB-4000-A95E-AE4C668C9D96}">
      <dgm:prSet/>
      <dgm:spPr/>
      <dgm:t>
        <a:bodyPr/>
        <a:lstStyle/>
        <a:p>
          <a:endParaRPr lang="en-US"/>
        </a:p>
      </dgm:t>
    </dgm:pt>
    <dgm:pt modelId="{F9626439-1445-49F3-8033-C285A175277B}" type="sibTrans" cxnId="{98A9E697-46CB-4000-A95E-AE4C668C9D96}">
      <dgm:prSet/>
      <dgm:spPr/>
      <dgm:t>
        <a:bodyPr/>
        <a:lstStyle/>
        <a:p>
          <a:endParaRPr lang="en-US"/>
        </a:p>
      </dgm:t>
    </dgm:pt>
    <dgm:pt modelId="{C1A27835-BE86-4FCD-8D44-A79D5D14F719}">
      <dgm:prSet/>
      <dgm:spPr/>
      <dgm:t>
        <a:bodyPr/>
        <a:lstStyle/>
        <a:p>
          <a:r>
            <a:rPr lang="en-US" dirty="0"/>
            <a:t>Affected by oceanographic variability </a:t>
          </a:r>
        </a:p>
      </dgm:t>
    </dgm:pt>
    <dgm:pt modelId="{CD1B2ADD-DB63-4AFE-8981-9667784A50E1}" type="parTrans" cxnId="{A2C280AE-CC05-4BCE-9007-C9F25D7F814D}">
      <dgm:prSet/>
      <dgm:spPr/>
      <dgm:t>
        <a:bodyPr/>
        <a:lstStyle/>
        <a:p>
          <a:endParaRPr lang="en-US"/>
        </a:p>
      </dgm:t>
    </dgm:pt>
    <dgm:pt modelId="{B2CFC2D2-8718-4F30-80D4-ED906384D59C}" type="sibTrans" cxnId="{A2C280AE-CC05-4BCE-9007-C9F25D7F814D}">
      <dgm:prSet/>
      <dgm:spPr/>
      <dgm:t>
        <a:bodyPr/>
        <a:lstStyle/>
        <a:p>
          <a:endParaRPr lang="en-US"/>
        </a:p>
      </dgm:t>
    </dgm:pt>
    <dgm:pt modelId="{F7B1A263-5758-48EE-B86F-407C2FE2D260}">
      <dgm:prSet/>
      <dgm:spPr/>
      <dgm:t>
        <a:bodyPr/>
        <a:lstStyle/>
        <a:p>
          <a:r>
            <a:rPr lang="en-US" dirty="0"/>
            <a:t>High landings, but decreasing trend in recent years.</a:t>
          </a:r>
        </a:p>
      </dgm:t>
    </dgm:pt>
    <dgm:pt modelId="{3EB3391C-97DC-4714-ABD3-A41C60E67119}" type="parTrans" cxnId="{7393F168-5349-417A-A41F-4A6AEAD519EF}">
      <dgm:prSet/>
      <dgm:spPr/>
      <dgm:t>
        <a:bodyPr/>
        <a:lstStyle/>
        <a:p>
          <a:endParaRPr lang="en-US"/>
        </a:p>
      </dgm:t>
    </dgm:pt>
    <dgm:pt modelId="{CB8F5114-25B8-4072-B841-0BFF4E4597A0}" type="sibTrans" cxnId="{7393F168-5349-417A-A41F-4A6AEAD519EF}">
      <dgm:prSet/>
      <dgm:spPr/>
      <dgm:t>
        <a:bodyPr/>
        <a:lstStyle/>
        <a:p>
          <a:endParaRPr lang="en-US"/>
        </a:p>
      </dgm:t>
    </dgm:pt>
    <dgm:pt modelId="{BEB10287-2DF9-4FBF-BA98-C88C23361E9D}">
      <dgm:prSet/>
      <dgm:spPr/>
      <dgm:t>
        <a:bodyPr/>
        <a:lstStyle/>
        <a:p>
          <a:endParaRPr lang="en-US" dirty="0"/>
        </a:p>
      </dgm:t>
    </dgm:pt>
    <dgm:pt modelId="{2E471BE3-C1BE-46C6-AB1D-6F695A2B98D9}" type="parTrans" cxnId="{3C10E03B-D3A1-4A34-A578-64E57640ABEE}">
      <dgm:prSet/>
      <dgm:spPr/>
      <dgm:t>
        <a:bodyPr/>
        <a:lstStyle/>
        <a:p>
          <a:endParaRPr lang="en-US"/>
        </a:p>
      </dgm:t>
    </dgm:pt>
    <dgm:pt modelId="{11A44162-D6A1-4CC4-8769-0DFFE3E5F900}" type="sibTrans" cxnId="{3C10E03B-D3A1-4A34-A578-64E57640ABEE}">
      <dgm:prSet/>
      <dgm:spPr/>
      <dgm:t>
        <a:bodyPr/>
        <a:lstStyle/>
        <a:p>
          <a:endParaRPr lang="en-US"/>
        </a:p>
      </dgm:t>
    </dgm:pt>
    <dgm:pt modelId="{5147E10D-EB62-4B2A-B057-E4FA71CDF48A}">
      <dgm:prSet/>
      <dgm:spPr/>
      <dgm:t>
        <a:bodyPr/>
        <a:lstStyle/>
        <a:p>
          <a:r>
            <a:rPr lang="en-US" dirty="0"/>
            <a:t>Reduction quota in place</a:t>
          </a:r>
        </a:p>
      </dgm:t>
    </dgm:pt>
    <dgm:pt modelId="{CEBFFECE-E7C4-458B-BB79-2D4DFB3003E3}" type="parTrans" cxnId="{6C0A85B7-796A-46C2-AF27-F394EB093304}">
      <dgm:prSet/>
      <dgm:spPr/>
      <dgm:t>
        <a:bodyPr/>
        <a:lstStyle/>
        <a:p>
          <a:endParaRPr lang="en-US"/>
        </a:p>
      </dgm:t>
    </dgm:pt>
    <dgm:pt modelId="{B7B74D82-74E6-4442-904B-115918F47F3B}" type="sibTrans" cxnId="{6C0A85B7-796A-46C2-AF27-F394EB093304}">
      <dgm:prSet/>
      <dgm:spPr/>
      <dgm:t>
        <a:bodyPr/>
        <a:lstStyle/>
        <a:p>
          <a:endParaRPr lang="en-US"/>
        </a:p>
      </dgm:t>
    </dgm:pt>
    <dgm:pt modelId="{532A12BB-DCA5-4522-BF2B-D8043DBB413E}" type="pres">
      <dgm:prSet presAssocID="{B412BF4F-22D7-4E27-B8DE-5ED63A3725DC}" presName="Name0" presStyleCnt="0">
        <dgm:presLayoutVars>
          <dgm:dir/>
          <dgm:resizeHandles val="exact"/>
        </dgm:presLayoutVars>
      </dgm:prSet>
      <dgm:spPr/>
    </dgm:pt>
    <dgm:pt modelId="{F100D0AA-50E4-4F1F-91E3-F05F3FD7576D}" type="pres">
      <dgm:prSet presAssocID="{B412BF4F-22D7-4E27-B8DE-5ED63A3725DC}" presName="bkgdShp" presStyleLbl="alignAccFollowNode1" presStyleIdx="0" presStyleCnt="1" custLinFactNeighborX="-943" custLinFactNeighborY="-654"/>
      <dgm:spPr>
        <a:solidFill>
          <a:srgbClr val="003C6C">
            <a:alpha val="90000"/>
          </a:srgbClr>
        </a:solidFill>
      </dgm:spPr>
    </dgm:pt>
    <dgm:pt modelId="{80FDDD4F-A169-4C65-ADBA-E3AECE39215F}" type="pres">
      <dgm:prSet presAssocID="{B412BF4F-22D7-4E27-B8DE-5ED63A3725DC}" presName="linComp" presStyleCnt="0"/>
      <dgm:spPr/>
    </dgm:pt>
    <dgm:pt modelId="{8923430F-3893-488A-A8CF-7584D2B8577A}" type="pres">
      <dgm:prSet presAssocID="{C9E420FF-557F-4C85-8C2C-88A8D6A6E55A}" presName="compNode" presStyleCnt="0"/>
      <dgm:spPr/>
    </dgm:pt>
    <dgm:pt modelId="{972CCFB6-20E9-4465-AACA-0756DC41AE29}" type="pres">
      <dgm:prSet presAssocID="{C9E420FF-557F-4C85-8C2C-88A8D6A6E55A}" presName="node" presStyleLbl="node1" presStyleIdx="0" presStyleCnt="3">
        <dgm:presLayoutVars>
          <dgm:bulletEnabled val="1"/>
        </dgm:presLayoutVars>
      </dgm:prSet>
      <dgm:spPr/>
    </dgm:pt>
    <dgm:pt modelId="{7CE5767F-2792-4E6A-A0DE-BE4BAAC896EF}" type="pres">
      <dgm:prSet presAssocID="{C9E420FF-557F-4C85-8C2C-88A8D6A6E55A}" presName="invisiNode" presStyleLbl="node1" presStyleIdx="0" presStyleCnt="3"/>
      <dgm:spPr/>
    </dgm:pt>
    <dgm:pt modelId="{8C68A991-389E-43BA-AD2C-3588FF676827}" type="pres">
      <dgm:prSet presAssocID="{C9E420FF-557F-4C85-8C2C-88A8D6A6E55A}"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10A8C8E0-B93F-4210-96F2-D41D714ACBFB}" type="pres">
      <dgm:prSet presAssocID="{2BE12BA2-BAEE-4141-AE22-F97939EF3451}" presName="sibTrans" presStyleLbl="sibTrans2D1" presStyleIdx="0" presStyleCnt="0"/>
      <dgm:spPr/>
    </dgm:pt>
    <dgm:pt modelId="{E8E79618-180C-4640-A0A3-282CBFF34CA4}" type="pres">
      <dgm:prSet presAssocID="{EE710A6C-6EE5-47FB-B10D-0434888920E6}" presName="compNode" presStyleCnt="0"/>
      <dgm:spPr/>
    </dgm:pt>
    <dgm:pt modelId="{90584CE6-17CA-489D-B521-C40B3BC7DB77}" type="pres">
      <dgm:prSet presAssocID="{EE710A6C-6EE5-47FB-B10D-0434888920E6}" presName="node" presStyleLbl="node1" presStyleIdx="1" presStyleCnt="3">
        <dgm:presLayoutVars>
          <dgm:bulletEnabled val="1"/>
        </dgm:presLayoutVars>
      </dgm:prSet>
      <dgm:spPr/>
    </dgm:pt>
    <dgm:pt modelId="{6838D669-58FF-4449-A56B-F52277E173DE}" type="pres">
      <dgm:prSet presAssocID="{EE710A6C-6EE5-47FB-B10D-0434888920E6}" presName="invisiNode" presStyleLbl="node1" presStyleIdx="1" presStyleCnt="3"/>
      <dgm:spPr/>
    </dgm:pt>
    <dgm:pt modelId="{A3A8A246-ACAD-4C68-B21B-09871D321CFF}" type="pres">
      <dgm:prSet presAssocID="{EE710A6C-6EE5-47FB-B10D-0434888920E6}"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dgm:spPr>
    </dgm:pt>
    <dgm:pt modelId="{77303B5D-B495-4126-BD70-27F76B5B5E93}" type="pres">
      <dgm:prSet presAssocID="{7AEB4B83-AB67-4E57-9650-A0EA69B51FEE}" presName="sibTrans" presStyleLbl="sibTrans2D1" presStyleIdx="0" presStyleCnt="0"/>
      <dgm:spPr/>
    </dgm:pt>
    <dgm:pt modelId="{8D4CA09E-1A35-4522-98D1-D92A0C3FCD37}" type="pres">
      <dgm:prSet presAssocID="{C1B7EC2D-5E3C-4D7D-869F-0596EB910B03}" presName="compNode" presStyleCnt="0"/>
      <dgm:spPr/>
    </dgm:pt>
    <dgm:pt modelId="{9EB6D6DB-0A7E-44FE-A10B-95F9562EFB4C}" type="pres">
      <dgm:prSet presAssocID="{C1B7EC2D-5E3C-4D7D-869F-0596EB910B03}" presName="node" presStyleLbl="node1" presStyleIdx="2" presStyleCnt="3">
        <dgm:presLayoutVars>
          <dgm:bulletEnabled val="1"/>
        </dgm:presLayoutVars>
      </dgm:prSet>
      <dgm:spPr/>
    </dgm:pt>
    <dgm:pt modelId="{ABF96074-CDEF-4B0D-B872-C0F1C9E4B6F3}" type="pres">
      <dgm:prSet presAssocID="{C1B7EC2D-5E3C-4D7D-869F-0596EB910B03}" presName="invisiNode" presStyleLbl="node1" presStyleIdx="2" presStyleCnt="3"/>
      <dgm:spPr/>
    </dgm:pt>
    <dgm:pt modelId="{25694773-D13F-4D4D-9194-EE1630FC1724}" type="pres">
      <dgm:prSet presAssocID="{C1B7EC2D-5E3C-4D7D-869F-0596EB910B03}" presName="imagNode" presStyleLbl="fgImgPlac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dgm:spPr>
    </dgm:pt>
  </dgm:ptLst>
  <dgm:cxnLst>
    <dgm:cxn modelId="{F7DB6916-985E-4093-A69B-18229AEAE046}" srcId="{C9E420FF-557F-4C85-8C2C-88A8D6A6E55A}" destId="{45190EED-F860-41C8-90E7-FD3F72679C25}" srcOrd="2" destOrd="0" parTransId="{BBC0C474-3E50-468F-9665-87EBDC45F870}" sibTransId="{7DBA16EF-0A1C-4085-91AE-084E2693A3D0}"/>
    <dgm:cxn modelId="{125C471C-33CE-4EFD-AAB2-934337166CF4}" type="presOf" srcId="{BEB10287-2DF9-4FBF-BA98-C88C23361E9D}" destId="{90584CE6-17CA-489D-B521-C40B3BC7DB77}" srcOrd="0" destOrd="4" presId="urn:microsoft.com/office/officeart/2005/8/layout/pList2"/>
    <dgm:cxn modelId="{25C77B1D-D9F0-4BFE-893E-AF4E907A00A4}" srcId="{C1B7EC2D-5E3C-4D7D-869F-0596EB910B03}" destId="{E793995A-D6DF-4594-9ED1-ED2773443F4A}" srcOrd="1" destOrd="0" parTransId="{331954DE-ACF4-4FAF-9BD7-0CCF739CAF48}" sibTransId="{C3BC055F-DEFD-4429-A48D-2C362060A688}"/>
    <dgm:cxn modelId="{75381527-C04C-4D7D-9441-CB37782EE6B7}" srcId="{B412BF4F-22D7-4E27-B8DE-5ED63A3725DC}" destId="{C1B7EC2D-5E3C-4D7D-869F-0596EB910B03}" srcOrd="2" destOrd="0" parTransId="{132ED2DF-6203-47C8-BAF3-9E266E343456}" sibTransId="{19FFB266-A7DA-4DDB-96B5-F515033C8521}"/>
    <dgm:cxn modelId="{FCBAAE2D-5AE8-48AE-89F8-3DCD55C6C696}" type="presOf" srcId="{2FC94F91-A3AC-4138-9C09-4FA5BEAC26F6}" destId="{90584CE6-17CA-489D-B521-C40B3BC7DB77}" srcOrd="0" destOrd="2" presId="urn:microsoft.com/office/officeart/2005/8/layout/pList2"/>
    <dgm:cxn modelId="{3F96C531-3E3A-4F43-B8DC-7C237954C53D}" srcId="{C1B7EC2D-5E3C-4D7D-869F-0596EB910B03}" destId="{8C4C5C7B-803C-4132-86F4-FDE51BEBC636}" srcOrd="0" destOrd="0" parTransId="{DC8D6150-1994-4578-91EC-026517ED2288}" sibTransId="{ED987F29-B6B5-4607-B244-11283C1299AF}"/>
    <dgm:cxn modelId="{3C10E03B-D3A1-4A34-A578-64E57640ABEE}" srcId="{EE710A6C-6EE5-47FB-B10D-0434888920E6}" destId="{BEB10287-2DF9-4FBF-BA98-C88C23361E9D}" srcOrd="3" destOrd="0" parTransId="{2E471BE3-C1BE-46C6-AB1D-6F695A2B98D9}" sibTransId="{11A44162-D6A1-4CC4-8769-0DFFE3E5F900}"/>
    <dgm:cxn modelId="{43C2E75C-4E87-49C0-B509-D865CC4BC6BF}" type="presOf" srcId="{2BE12BA2-BAEE-4141-AE22-F97939EF3451}" destId="{10A8C8E0-B93F-4210-96F2-D41D714ACBFB}" srcOrd="0" destOrd="0" presId="urn:microsoft.com/office/officeart/2005/8/layout/pList2"/>
    <dgm:cxn modelId="{7132E547-6F1D-44C9-98FA-97163761726F}" type="presOf" srcId="{EE710A6C-6EE5-47FB-B10D-0434888920E6}" destId="{90584CE6-17CA-489D-B521-C40B3BC7DB77}" srcOrd="0" destOrd="0" presId="urn:microsoft.com/office/officeart/2005/8/layout/pList2"/>
    <dgm:cxn modelId="{7393F168-5349-417A-A41F-4A6AEAD519EF}" srcId="{EE710A6C-6EE5-47FB-B10D-0434888920E6}" destId="{F7B1A263-5758-48EE-B86F-407C2FE2D260}" srcOrd="2" destOrd="0" parTransId="{3EB3391C-97DC-4714-ABD3-A41C60E67119}" sibTransId="{CB8F5114-25B8-4072-B841-0BFF4E4597A0}"/>
    <dgm:cxn modelId="{4525D249-74F6-40D4-AB32-047E9BD947C6}" type="presOf" srcId="{B412BF4F-22D7-4E27-B8DE-5ED63A3725DC}" destId="{532A12BB-DCA5-4522-BF2B-D8043DBB413E}" srcOrd="0" destOrd="0" presId="urn:microsoft.com/office/officeart/2005/8/layout/pList2"/>
    <dgm:cxn modelId="{9DE49C73-0020-463D-A990-003EAF63898A}" type="presOf" srcId="{C9E420FF-557F-4C85-8C2C-88A8D6A6E55A}" destId="{972CCFB6-20E9-4465-AACA-0756DC41AE29}" srcOrd="0" destOrd="0" presId="urn:microsoft.com/office/officeart/2005/8/layout/pList2"/>
    <dgm:cxn modelId="{B6FEB976-6FD3-4D88-832E-0A26DD03928A}" type="presOf" srcId="{D3E65FAA-E613-4C9E-B5A4-C6E7496803C4}" destId="{90584CE6-17CA-489D-B521-C40B3BC7DB77}" srcOrd="0" destOrd="1" presId="urn:microsoft.com/office/officeart/2005/8/layout/pList2"/>
    <dgm:cxn modelId="{BF42617B-6725-45FA-824E-60938F058F59}" type="presOf" srcId="{45190EED-F860-41C8-90E7-FD3F72679C25}" destId="{972CCFB6-20E9-4465-AACA-0756DC41AE29}" srcOrd="0" destOrd="3" presId="urn:microsoft.com/office/officeart/2005/8/layout/pList2"/>
    <dgm:cxn modelId="{78457486-7613-4D4D-8CAA-3203FEDF68DF}" srcId="{B412BF4F-22D7-4E27-B8DE-5ED63A3725DC}" destId="{EE710A6C-6EE5-47FB-B10D-0434888920E6}" srcOrd="1" destOrd="0" parTransId="{8CF4EC42-34C2-45B9-A840-AFF097E1F557}" sibTransId="{7AEB4B83-AB67-4E57-9650-A0EA69B51FEE}"/>
    <dgm:cxn modelId="{F4C35587-1253-4F47-97FF-B4EC46EDBCF6}" srcId="{B412BF4F-22D7-4E27-B8DE-5ED63A3725DC}" destId="{C9E420FF-557F-4C85-8C2C-88A8D6A6E55A}" srcOrd="0" destOrd="0" parTransId="{F5BB74CB-1EA9-4133-A3B2-15EB875B61AE}" sibTransId="{2BE12BA2-BAEE-4141-AE22-F97939EF3451}"/>
    <dgm:cxn modelId="{72A4878A-DF95-4FB8-AC75-476FFE867BB0}" type="presOf" srcId="{556A87ED-6ADD-44F0-BC96-F0119C295461}" destId="{972CCFB6-20E9-4465-AACA-0756DC41AE29}" srcOrd="0" destOrd="2" presId="urn:microsoft.com/office/officeart/2005/8/layout/pList2"/>
    <dgm:cxn modelId="{468F1994-30DE-44CF-A01B-18AA325247F0}" srcId="{EE710A6C-6EE5-47FB-B10D-0434888920E6}" destId="{2FC94F91-A3AC-4138-9C09-4FA5BEAC26F6}" srcOrd="1" destOrd="0" parTransId="{12BDE00B-8995-4139-B641-B371BD858F43}" sibTransId="{9A55AEF7-10D0-4B96-968C-AFA6EB135C52}"/>
    <dgm:cxn modelId="{DFC28C95-4A86-4A47-997B-C39EE4AD99EC}" type="presOf" srcId="{C1A27835-BE86-4FCD-8D44-A79D5D14F719}" destId="{972CCFB6-20E9-4465-AACA-0756DC41AE29}" srcOrd="0" destOrd="1" presId="urn:microsoft.com/office/officeart/2005/8/layout/pList2"/>
    <dgm:cxn modelId="{98A9E697-46CB-4000-A95E-AE4C668C9D96}" srcId="{C1B7EC2D-5E3C-4D7D-869F-0596EB910B03}" destId="{7861A89A-9A2B-43F0-9206-BF5ABB393036}" srcOrd="4" destOrd="0" parTransId="{9BDABA0C-3418-4A30-9E1B-3B53F1CC3316}" sibTransId="{F9626439-1445-49F3-8033-C285A175277B}"/>
    <dgm:cxn modelId="{3DC2C599-B73B-4F3F-A80B-A470E6A05EDD}" type="presOf" srcId="{E793995A-D6DF-4594-9ED1-ED2773443F4A}" destId="{9EB6D6DB-0A7E-44FE-A10B-95F9562EFB4C}" srcOrd="0" destOrd="2" presId="urn:microsoft.com/office/officeart/2005/8/layout/pList2"/>
    <dgm:cxn modelId="{577BBBA5-5679-42F7-8969-73E64A7AE040}" type="presOf" srcId="{8C1ECD7F-53CF-4543-A93D-45B835DD9796}" destId="{9EB6D6DB-0A7E-44FE-A10B-95F9562EFB4C}" srcOrd="0" destOrd="4" presId="urn:microsoft.com/office/officeart/2005/8/layout/pList2"/>
    <dgm:cxn modelId="{0989B7AC-1D15-4E99-9805-A1C14676F731}" type="presOf" srcId="{C1B7EC2D-5E3C-4D7D-869F-0596EB910B03}" destId="{9EB6D6DB-0A7E-44FE-A10B-95F9562EFB4C}" srcOrd="0" destOrd="0" presId="urn:microsoft.com/office/officeart/2005/8/layout/pList2"/>
    <dgm:cxn modelId="{A2C280AE-CC05-4BCE-9007-C9F25D7F814D}" srcId="{C9E420FF-557F-4C85-8C2C-88A8D6A6E55A}" destId="{C1A27835-BE86-4FCD-8D44-A79D5D14F719}" srcOrd="0" destOrd="0" parTransId="{CD1B2ADD-DB63-4AFE-8981-9667784A50E1}" sibTransId="{B2CFC2D2-8718-4F30-80D4-ED906384D59C}"/>
    <dgm:cxn modelId="{0BC67EB7-574F-4FB2-B68D-5BF00DB0D6FE}" type="presOf" srcId="{5147E10D-EB62-4B2A-B057-E4FA71CDF48A}" destId="{9EB6D6DB-0A7E-44FE-A10B-95F9562EFB4C}" srcOrd="0" destOrd="3" presId="urn:microsoft.com/office/officeart/2005/8/layout/pList2"/>
    <dgm:cxn modelId="{6C0A85B7-796A-46C2-AF27-F394EB093304}" srcId="{C1B7EC2D-5E3C-4D7D-869F-0596EB910B03}" destId="{5147E10D-EB62-4B2A-B057-E4FA71CDF48A}" srcOrd="2" destOrd="0" parTransId="{CEBFFECE-E7C4-458B-BB79-2D4DFB3003E3}" sibTransId="{B7B74D82-74E6-4442-904B-115918F47F3B}"/>
    <dgm:cxn modelId="{5B7732BA-344A-456F-8B13-20B51787CC6C}" type="presOf" srcId="{7AEB4B83-AB67-4E57-9650-A0EA69B51FEE}" destId="{77303B5D-B495-4126-BD70-27F76B5B5E93}" srcOrd="0" destOrd="0" presId="urn:microsoft.com/office/officeart/2005/8/layout/pList2"/>
    <dgm:cxn modelId="{38B5CEC3-3B64-4394-BCD6-DC90CA565973}" srcId="{EE710A6C-6EE5-47FB-B10D-0434888920E6}" destId="{D3E65FAA-E613-4C9E-B5A4-C6E7496803C4}" srcOrd="0" destOrd="0" parTransId="{9EE9F58D-E524-4CAB-806B-14DC2B71BE88}" sibTransId="{885D0881-B65C-4EF1-9123-58BE9FB81863}"/>
    <dgm:cxn modelId="{425A95C4-1722-4E1E-A9B3-BAF68842CE6D}" srcId="{C9E420FF-557F-4C85-8C2C-88A8D6A6E55A}" destId="{556A87ED-6ADD-44F0-BC96-F0119C295461}" srcOrd="1" destOrd="0" parTransId="{3B18E45A-35B9-45C6-BB84-4C19FEA1E8D9}" sibTransId="{46F04F5E-13C9-479E-9881-6395E98D3D5E}"/>
    <dgm:cxn modelId="{7F3F12CD-80A6-4F9D-A847-0DD5FB276C13}" srcId="{C1B7EC2D-5E3C-4D7D-869F-0596EB910B03}" destId="{8C1ECD7F-53CF-4543-A93D-45B835DD9796}" srcOrd="3" destOrd="0" parTransId="{00ACFA61-C0DD-48C7-8DA3-779E16A1DBFB}" sibTransId="{347834AC-3872-413E-829A-A460AE5F1CE0}"/>
    <dgm:cxn modelId="{16A303E5-565B-47B1-A336-B4CF07550CDD}" type="presOf" srcId="{8C4C5C7B-803C-4132-86F4-FDE51BEBC636}" destId="{9EB6D6DB-0A7E-44FE-A10B-95F9562EFB4C}" srcOrd="0" destOrd="1" presId="urn:microsoft.com/office/officeart/2005/8/layout/pList2"/>
    <dgm:cxn modelId="{2495D2E9-F6A5-4CB1-A793-FF62B6334C06}" type="presOf" srcId="{7861A89A-9A2B-43F0-9206-BF5ABB393036}" destId="{9EB6D6DB-0A7E-44FE-A10B-95F9562EFB4C}" srcOrd="0" destOrd="5" presId="urn:microsoft.com/office/officeart/2005/8/layout/pList2"/>
    <dgm:cxn modelId="{C27E90F6-3EA3-481B-8DE5-3E16C9AECECE}" type="presOf" srcId="{F7B1A263-5758-48EE-B86F-407C2FE2D260}" destId="{90584CE6-17CA-489D-B521-C40B3BC7DB77}" srcOrd="0" destOrd="3" presId="urn:microsoft.com/office/officeart/2005/8/layout/pList2"/>
    <dgm:cxn modelId="{C7653330-AAA6-4D17-BF63-65142A081C3D}" type="presParOf" srcId="{532A12BB-DCA5-4522-BF2B-D8043DBB413E}" destId="{F100D0AA-50E4-4F1F-91E3-F05F3FD7576D}" srcOrd="0" destOrd="0" presId="urn:microsoft.com/office/officeart/2005/8/layout/pList2"/>
    <dgm:cxn modelId="{895D1E25-5FDF-478F-B241-7B108503C471}" type="presParOf" srcId="{532A12BB-DCA5-4522-BF2B-D8043DBB413E}" destId="{80FDDD4F-A169-4C65-ADBA-E3AECE39215F}" srcOrd="1" destOrd="0" presId="urn:microsoft.com/office/officeart/2005/8/layout/pList2"/>
    <dgm:cxn modelId="{372BDF40-FE13-47A3-9C0A-1816F57C1B9C}" type="presParOf" srcId="{80FDDD4F-A169-4C65-ADBA-E3AECE39215F}" destId="{8923430F-3893-488A-A8CF-7584D2B8577A}" srcOrd="0" destOrd="0" presId="urn:microsoft.com/office/officeart/2005/8/layout/pList2"/>
    <dgm:cxn modelId="{F48188F5-4B6D-49F4-AFDD-0052FD805A50}" type="presParOf" srcId="{8923430F-3893-488A-A8CF-7584D2B8577A}" destId="{972CCFB6-20E9-4465-AACA-0756DC41AE29}" srcOrd="0" destOrd="0" presId="urn:microsoft.com/office/officeart/2005/8/layout/pList2"/>
    <dgm:cxn modelId="{8A8FFFAF-15A5-4DF2-9F4B-91C7FE6E5FC5}" type="presParOf" srcId="{8923430F-3893-488A-A8CF-7584D2B8577A}" destId="{7CE5767F-2792-4E6A-A0DE-BE4BAAC896EF}" srcOrd="1" destOrd="0" presId="urn:microsoft.com/office/officeart/2005/8/layout/pList2"/>
    <dgm:cxn modelId="{9875F37E-D250-45ED-961A-0D88C1E5B957}" type="presParOf" srcId="{8923430F-3893-488A-A8CF-7584D2B8577A}" destId="{8C68A991-389E-43BA-AD2C-3588FF676827}" srcOrd="2" destOrd="0" presId="urn:microsoft.com/office/officeart/2005/8/layout/pList2"/>
    <dgm:cxn modelId="{CE446498-A560-4F3C-8BD5-6932070B1170}" type="presParOf" srcId="{80FDDD4F-A169-4C65-ADBA-E3AECE39215F}" destId="{10A8C8E0-B93F-4210-96F2-D41D714ACBFB}" srcOrd="1" destOrd="0" presId="urn:microsoft.com/office/officeart/2005/8/layout/pList2"/>
    <dgm:cxn modelId="{CE1B56B5-0BD3-4B44-86FE-00CD05A30556}" type="presParOf" srcId="{80FDDD4F-A169-4C65-ADBA-E3AECE39215F}" destId="{E8E79618-180C-4640-A0A3-282CBFF34CA4}" srcOrd="2" destOrd="0" presId="urn:microsoft.com/office/officeart/2005/8/layout/pList2"/>
    <dgm:cxn modelId="{92F19791-28C7-4717-803E-493E618E5E21}" type="presParOf" srcId="{E8E79618-180C-4640-A0A3-282CBFF34CA4}" destId="{90584CE6-17CA-489D-B521-C40B3BC7DB77}" srcOrd="0" destOrd="0" presId="urn:microsoft.com/office/officeart/2005/8/layout/pList2"/>
    <dgm:cxn modelId="{259EC743-38D5-4407-9121-5FC83F0FD020}" type="presParOf" srcId="{E8E79618-180C-4640-A0A3-282CBFF34CA4}" destId="{6838D669-58FF-4449-A56B-F52277E173DE}" srcOrd="1" destOrd="0" presId="urn:microsoft.com/office/officeart/2005/8/layout/pList2"/>
    <dgm:cxn modelId="{B13B67FB-8218-4C44-B91F-D9E2460C537F}" type="presParOf" srcId="{E8E79618-180C-4640-A0A3-282CBFF34CA4}" destId="{A3A8A246-ACAD-4C68-B21B-09871D321CFF}" srcOrd="2" destOrd="0" presId="urn:microsoft.com/office/officeart/2005/8/layout/pList2"/>
    <dgm:cxn modelId="{DA88230A-9D18-43CB-AE39-59D73217EBF0}" type="presParOf" srcId="{80FDDD4F-A169-4C65-ADBA-E3AECE39215F}" destId="{77303B5D-B495-4126-BD70-27F76B5B5E93}" srcOrd="3" destOrd="0" presId="urn:microsoft.com/office/officeart/2005/8/layout/pList2"/>
    <dgm:cxn modelId="{634D0A2B-34A1-4FB4-85E8-80538FF8AB37}" type="presParOf" srcId="{80FDDD4F-A169-4C65-ADBA-E3AECE39215F}" destId="{8D4CA09E-1A35-4522-98D1-D92A0C3FCD37}" srcOrd="4" destOrd="0" presId="urn:microsoft.com/office/officeart/2005/8/layout/pList2"/>
    <dgm:cxn modelId="{F1A29B1F-213E-4AB9-AB7F-8F8F20816AB9}" type="presParOf" srcId="{8D4CA09E-1A35-4522-98D1-D92A0C3FCD37}" destId="{9EB6D6DB-0A7E-44FE-A10B-95F9562EFB4C}" srcOrd="0" destOrd="0" presId="urn:microsoft.com/office/officeart/2005/8/layout/pList2"/>
    <dgm:cxn modelId="{DA8656AA-AEB8-496E-979C-41CE0D3C4937}" type="presParOf" srcId="{8D4CA09E-1A35-4522-98D1-D92A0C3FCD37}" destId="{ABF96074-CDEF-4B0D-B872-C0F1C9E4B6F3}" srcOrd="1" destOrd="0" presId="urn:microsoft.com/office/officeart/2005/8/layout/pList2"/>
    <dgm:cxn modelId="{BFD85BB9-D1DA-4061-9932-6957FE309E5C}" type="presParOf" srcId="{8D4CA09E-1A35-4522-98D1-D92A0C3FCD37}" destId="{25694773-D13F-4D4D-9194-EE1630FC1724}"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0D0AA-50E4-4F1F-91E3-F05F3FD7576D}">
      <dsp:nvSpPr>
        <dsp:cNvPr id="0" name=""/>
        <dsp:cNvSpPr/>
      </dsp:nvSpPr>
      <dsp:spPr>
        <a:xfrm>
          <a:off x="0" y="0"/>
          <a:ext cx="8524240" cy="2173207"/>
        </a:xfrm>
        <a:prstGeom prst="roundRect">
          <a:avLst>
            <a:gd name="adj" fmla="val 10000"/>
          </a:avLst>
        </a:prstGeom>
        <a:solidFill>
          <a:srgbClr val="003C6C">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68A991-389E-43BA-AD2C-3588FF676827}">
      <dsp:nvSpPr>
        <dsp:cNvPr id="0" name=""/>
        <dsp:cNvSpPr/>
      </dsp:nvSpPr>
      <dsp:spPr>
        <a:xfrm>
          <a:off x="255727" y="289760"/>
          <a:ext cx="2503995" cy="159368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2CCFB6-20E9-4465-AACA-0756DC41AE29}">
      <dsp:nvSpPr>
        <dsp:cNvPr id="0" name=""/>
        <dsp:cNvSpPr/>
      </dsp:nvSpPr>
      <dsp:spPr>
        <a:xfrm rot="10800000">
          <a:off x="25572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Pacific sardine: </a:t>
          </a:r>
        </a:p>
        <a:p>
          <a:pPr marL="114300" lvl="1" indent="-114300" algn="l" defTabSz="622300">
            <a:lnSpc>
              <a:spcPct val="90000"/>
            </a:lnSpc>
            <a:spcBef>
              <a:spcPct val="0"/>
            </a:spcBef>
            <a:spcAft>
              <a:spcPct val="15000"/>
            </a:spcAft>
            <a:buChar char="•"/>
          </a:pPr>
          <a:r>
            <a:rPr lang="en-US" sz="1400" kern="1200" dirty="0"/>
            <a:t>Affected by oceanographic variability </a:t>
          </a:r>
        </a:p>
        <a:p>
          <a:pPr marL="114300" lvl="1" indent="-114300" algn="l" defTabSz="622300">
            <a:lnSpc>
              <a:spcPct val="90000"/>
            </a:lnSpc>
            <a:spcBef>
              <a:spcPct val="0"/>
            </a:spcBef>
            <a:spcAft>
              <a:spcPct val="15000"/>
            </a:spcAft>
            <a:buChar char="•"/>
          </a:pPr>
          <a:r>
            <a:rPr lang="en-US" sz="1400" kern="1200" dirty="0"/>
            <a:t>CPS SAFE: “In 2012, PSDN fishers shifted to squid during the summer due to low abundance”</a:t>
          </a:r>
        </a:p>
        <a:p>
          <a:pPr marL="114300" lvl="1" indent="-114300" algn="l" defTabSz="622300">
            <a:lnSpc>
              <a:spcPct val="90000"/>
            </a:lnSpc>
            <a:spcBef>
              <a:spcPct val="0"/>
            </a:spcBef>
            <a:spcAft>
              <a:spcPct val="15000"/>
            </a:spcAft>
            <a:buChar char="•"/>
          </a:pPr>
          <a:r>
            <a:rPr lang="en-US" sz="1400" kern="1200" dirty="0"/>
            <a:t>Closure in 2015.</a:t>
          </a:r>
        </a:p>
      </dsp:txBody>
      <dsp:txXfrm rot="10800000">
        <a:off x="332733" y="2173207"/>
        <a:ext cx="2349983" cy="2579135"/>
      </dsp:txXfrm>
    </dsp:sp>
    <dsp:sp modelId="{A3A8A246-ACAD-4C68-B21B-09871D321CFF}">
      <dsp:nvSpPr>
        <dsp:cNvPr id="0" name=""/>
        <dsp:cNvSpPr/>
      </dsp:nvSpPr>
      <dsp:spPr>
        <a:xfrm>
          <a:off x="3010122" y="289760"/>
          <a:ext cx="2503995" cy="159368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584CE6-17CA-489D-B521-C40B3BC7DB77}">
      <dsp:nvSpPr>
        <dsp:cNvPr id="0" name=""/>
        <dsp:cNvSpPr/>
      </dsp:nvSpPr>
      <dsp:spPr>
        <a:xfrm rot="10800000">
          <a:off x="3010122"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Market squid:</a:t>
          </a:r>
        </a:p>
        <a:p>
          <a:pPr marL="114300" lvl="1" indent="-114300" algn="l" defTabSz="622300">
            <a:lnSpc>
              <a:spcPct val="90000"/>
            </a:lnSpc>
            <a:spcBef>
              <a:spcPct val="0"/>
            </a:spcBef>
            <a:spcAft>
              <a:spcPct val="15000"/>
            </a:spcAft>
            <a:buChar char="•"/>
          </a:pPr>
          <a:r>
            <a:rPr lang="en-US" sz="1400" kern="1200" dirty="0"/>
            <a:t>Limited Entry since 2002</a:t>
          </a:r>
        </a:p>
        <a:p>
          <a:pPr marL="114300" lvl="1" indent="-114300" algn="l" defTabSz="622300">
            <a:lnSpc>
              <a:spcPct val="90000"/>
            </a:lnSpc>
            <a:spcBef>
              <a:spcPct val="0"/>
            </a:spcBef>
            <a:spcAft>
              <a:spcPct val="15000"/>
            </a:spcAft>
            <a:buChar char="•"/>
          </a:pPr>
          <a:r>
            <a:rPr lang="en-US" sz="1400" kern="1200" dirty="0"/>
            <a:t>High prices</a:t>
          </a:r>
        </a:p>
        <a:p>
          <a:pPr marL="114300" lvl="1" indent="-114300" algn="l" defTabSz="622300">
            <a:lnSpc>
              <a:spcPct val="90000"/>
            </a:lnSpc>
            <a:spcBef>
              <a:spcPct val="0"/>
            </a:spcBef>
            <a:spcAft>
              <a:spcPct val="15000"/>
            </a:spcAft>
            <a:buChar char="•"/>
          </a:pPr>
          <a:r>
            <a:rPr lang="en-US" sz="1400" kern="1200" dirty="0"/>
            <a:t>High landings, but decreasing trend in recent years.</a:t>
          </a:r>
        </a:p>
        <a:p>
          <a:pPr marL="114300" lvl="1" indent="-114300" algn="l" defTabSz="622300">
            <a:lnSpc>
              <a:spcPct val="90000"/>
            </a:lnSpc>
            <a:spcBef>
              <a:spcPct val="0"/>
            </a:spcBef>
            <a:spcAft>
              <a:spcPct val="15000"/>
            </a:spcAft>
            <a:buChar char="•"/>
          </a:pPr>
          <a:endParaRPr lang="en-US" sz="1400" kern="1200" dirty="0"/>
        </a:p>
      </dsp:txBody>
      <dsp:txXfrm rot="10800000">
        <a:off x="3087128" y="2173207"/>
        <a:ext cx="2349983" cy="2579135"/>
      </dsp:txXfrm>
    </dsp:sp>
    <dsp:sp modelId="{25694773-D13F-4D4D-9194-EE1630FC1724}">
      <dsp:nvSpPr>
        <dsp:cNvPr id="0" name=""/>
        <dsp:cNvSpPr/>
      </dsp:nvSpPr>
      <dsp:spPr>
        <a:xfrm>
          <a:off x="5764517" y="289760"/>
          <a:ext cx="2503995" cy="1593685"/>
        </a:xfrm>
        <a:prstGeom prst="roundRect">
          <a:avLst>
            <a:gd name="adj" fmla="val 10000"/>
          </a:avLst>
        </a:prstGeom>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B6D6DB-0A7E-44FE-A10B-95F9562EFB4C}">
      <dsp:nvSpPr>
        <dsp:cNvPr id="0" name=""/>
        <dsp:cNvSpPr/>
      </dsp:nvSpPr>
      <dsp:spPr>
        <a:xfrm rot="10800000">
          <a:off x="576451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Northern anchovy:</a:t>
          </a:r>
        </a:p>
        <a:p>
          <a:pPr marL="114300" lvl="1" indent="-114300" algn="l" defTabSz="622300">
            <a:lnSpc>
              <a:spcPct val="90000"/>
            </a:lnSpc>
            <a:spcBef>
              <a:spcPct val="0"/>
            </a:spcBef>
            <a:spcAft>
              <a:spcPct val="15000"/>
            </a:spcAft>
            <a:buChar char="•"/>
          </a:pPr>
          <a:r>
            <a:rPr lang="en-US" sz="1400" kern="1200" dirty="0"/>
            <a:t>Low prices and landings</a:t>
          </a:r>
        </a:p>
        <a:p>
          <a:pPr marL="114300" lvl="1" indent="-114300" algn="l" defTabSz="622300">
            <a:lnSpc>
              <a:spcPct val="90000"/>
            </a:lnSpc>
            <a:spcBef>
              <a:spcPct val="0"/>
            </a:spcBef>
            <a:spcAft>
              <a:spcPct val="15000"/>
            </a:spcAft>
            <a:buChar char="•"/>
          </a:pPr>
          <a:r>
            <a:rPr lang="en-US" sz="1400" kern="1200" dirty="0"/>
            <a:t>Highly variable biomass driven by oceanographic</a:t>
          </a:r>
        </a:p>
        <a:p>
          <a:pPr marL="114300" lvl="1" indent="-114300" algn="l" defTabSz="622300">
            <a:lnSpc>
              <a:spcPct val="90000"/>
            </a:lnSpc>
            <a:spcBef>
              <a:spcPct val="0"/>
            </a:spcBef>
            <a:spcAft>
              <a:spcPct val="15000"/>
            </a:spcAft>
            <a:buChar char="•"/>
          </a:pPr>
          <a:r>
            <a:rPr lang="en-US" sz="1400" kern="1200" dirty="0"/>
            <a:t>Reduction quota in place</a:t>
          </a:r>
        </a:p>
        <a:p>
          <a:pPr marL="114300" lvl="1" indent="-114300" algn="l" defTabSz="622300">
            <a:lnSpc>
              <a:spcPct val="90000"/>
            </a:lnSpc>
            <a:spcBef>
              <a:spcPct val="0"/>
            </a:spcBef>
            <a:spcAft>
              <a:spcPct val="15000"/>
            </a:spcAft>
            <a:buChar char="•"/>
          </a:pPr>
          <a:r>
            <a:rPr lang="en-US" sz="1400" kern="1200" dirty="0"/>
            <a:t>Record high abundance since 2017</a:t>
          </a:r>
        </a:p>
        <a:p>
          <a:pPr marL="114300" lvl="1" indent="-114300" algn="l" defTabSz="622300">
            <a:lnSpc>
              <a:spcPct val="90000"/>
            </a:lnSpc>
            <a:spcBef>
              <a:spcPct val="0"/>
            </a:spcBef>
            <a:spcAft>
              <a:spcPct val="15000"/>
            </a:spcAft>
            <a:buChar char="•"/>
          </a:pPr>
          <a:r>
            <a:rPr lang="en-US" sz="1400" kern="1200" dirty="0"/>
            <a:t>“Partial substitute for sardine when its collapsed”</a:t>
          </a:r>
        </a:p>
      </dsp:txBody>
      <dsp:txXfrm rot="10800000">
        <a:off x="5841523" y="2173207"/>
        <a:ext cx="2349983" cy="2579135"/>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EBBF9-F82F-44D3-89EF-0D00AAB7E8EF}" type="datetimeFigureOut">
              <a:rPr lang="en-US" smtClean="0"/>
              <a:t>11/8/2021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1F954-3776-48DE-B231-63E89C74A71E}" type="slidenum">
              <a:rPr lang="en-US" smtClean="0"/>
              <a:t>‹#›</a:t>
            </a:fld>
            <a:endParaRPr lang="en-US"/>
          </a:p>
        </p:txBody>
      </p:sp>
    </p:spTree>
    <p:extLst>
      <p:ext uri="{BB962C8B-B14F-4D97-AF65-F5344CB8AC3E}">
        <p14:creationId xmlns:p14="http://schemas.microsoft.com/office/powerpoint/2010/main" val="300865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Relative prices between species?</a:t>
            </a:r>
          </a:p>
          <a:p>
            <a:pPr marL="171450" indent="-171450">
              <a:buFontTx/>
              <a:buChar char="-"/>
            </a:pPr>
            <a:r>
              <a:rPr lang="en-US" sz="1200" b="0" i="0" kern="1200" dirty="0">
                <a:solidFill>
                  <a:schemeClr val="tx1"/>
                </a:solidFill>
                <a:effectLst/>
                <a:latin typeface="+mn-lt"/>
                <a:ea typeface="+mn-ea"/>
                <a:cs typeface="+mn-cs"/>
              </a:rPr>
              <a:t>Include income diversification as a variable. </a:t>
            </a:r>
          </a:p>
          <a:p>
            <a:pPr marL="171450" indent="-171450">
              <a:buFontTx/>
              <a:buChar char="-"/>
            </a:pPr>
            <a:r>
              <a:rPr lang="en-US" sz="1200" b="0" i="0" kern="1200" dirty="0">
                <a:solidFill>
                  <a:schemeClr val="tx1"/>
                </a:solidFill>
                <a:effectLst/>
                <a:latin typeface="+mn-lt"/>
                <a:ea typeface="+mn-ea"/>
                <a:cs typeface="+mn-cs"/>
              </a:rPr>
              <a:t>Low prices, spikes in landings… weird incentives behind. Prices to low. Maybe not relevant</a:t>
            </a:r>
          </a:p>
          <a:p>
            <a:pPr marL="171450" indent="-171450">
              <a:buFontTx/>
              <a:buChar char="-"/>
            </a:pPr>
            <a:r>
              <a:rPr lang="en-US" sz="1200" b="0" i="0" kern="1200" dirty="0">
                <a:solidFill>
                  <a:schemeClr val="tx1"/>
                </a:solidFill>
                <a:effectLst/>
                <a:latin typeface="+mn-lt"/>
                <a:ea typeface="+mn-ea"/>
                <a:cs typeface="+mn-cs"/>
              </a:rPr>
              <a:t>Squid if substitute for sardine, why decrease when sardine close?</a:t>
            </a:r>
          </a:p>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751F954-3776-48DE-B231-63E89C74A71E}" type="slidenum">
              <a:rPr lang="en-US" smtClean="0"/>
              <a:t>1</a:t>
            </a:fld>
            <a:endParaRPr lang="en-US"/>
          </a:p>
        </p:txBody>
      </p:sp>
    </p:spTree>
    <p:extLst>
      <p:ext uri="{BB962C8B-B14F-4D97-AF65-F5344CB8AC3E}">
        <p14:creationId xmlns:p14="http://schemas.microsoft.com/office/powerpoint/2010/main" val="269303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Multilevel Bayesian: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incorporate non-linear models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include different hierarchical levels.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Naturally assume a prior distribution for the group level effect</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1" i="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Talk that ports were selected if we observe landings of the species in consideration.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DS.</a:t>
            </a:r>
            <a:r>
              <a:rPr lang="en-US" sz="1200" b="0" i="0" kern="1200" dirty="0">
                <a:solidFill>
                  <a:schemeClr val="tx1"/>
                </a:solidFill>
                <a:effectLst/>
                <a:latin typeface="+mn-lt"/>
                <a:ea typeface="+mn-ea"/>
                <a:cs typeface="+mn-cs"/>
              </a:rPr>
              <a:t>Q: Felipe, you are looking at distribution of fishing locations and fish caught and landed in those locations as opposed to some objective level of abundance and distribution, right? The data are fishery dependent, and hence there is potential endogeneity and sample selection bias both in the choice of fishing and </a:t>
            </a:r>
            <a:r>
              <a:rPr lang="en-US" sz="1200" b="0" i="0" kern="1200" dirty="0" err="1">
                <a:solidFill>
                  <a:schemeClr val="tx1"/>
                </a:solidFill>
                <a:effectLst/>
                <a:latin typeface="+mn-lt"/>
                <a:ea typeface="+mn-ea"/>
                <a:cs typeface="+mn-cs"/>
              </a:rPr>
              <a:t>landngs</a:t>
            </a:r>
            <a:r>
              <a:rPr lang="en-US" sz="1200" b="0" i="0" kern="1200" dirty="0">
                <a:solidFill>
                  <a:schemeClr val="tx1"/>
                </a:solidFill>
                <a:effectLst/>
                <a:latin typeface="+mn-lt"/>
                <a:ea typeface="+mn-ea"/>
                <a:cs typeface="+mn-cs"/>
              </a:rPr>
              <a:t> but using a port in the first place from historical data, all from logbook data. S</a:t>
            </a:r>
          </a:p>
          <a:p>
            <a:r>
              <a:rPr lang="en-US" sz="1200" b="0" i="0" kern="1200" dirty="0">
                <a:solidFill>
                  <a:schemeClr val="tx1"/>
                </a:solidFill>
                <a:effectLst/>
                <a:latin typeface="+mn-lt"/>
                <a:ea typeface="+mn-ea"/>
                <a:cs typeface="+mn-cs"/>
              </a:rPr>
              <a:t>So, these are abundance not as if from a random selection across all areas.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 No, I'm looking just landings, this questions is for the discrete choice model for locations. Regard to selection bias, you are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11</a:t>
            </a:fld>
            <a:endParaRPr lang="en-US"/>
          </a:p>
        </p:txBody>
      </p:sp>
    </p:spTree>
    <p:extLst>
      <p:ext uri="{BB962C8B-B14F-4D97-AF65-F5344CB8AC3E}">
        <p14:creationId xmlns:p14="http://schemas.microsoft.com/office/powerpoint/2010/main" val="462084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effect model, similar to panel data model.</a:t>
            </a:r>
          </a:p>
          <a:p>
            <a:endParaRPr lang="en-US" dirty="0"/>
          </a:p>
          <a:p>
            <a:r>
              <a:rPr lang="en-US" dirty="0"/>
              <a:t>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Did you do any cointegration analysis beforehand to check for any potential spurious regression?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 When I have monthly time series.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12</a:t>
            </a:fld>
            <a:endParaRPr lang="en-US"/>
          </a:p>
        </p:txBody>
      </p:sp>
    </p:spTree>
    <p:extLst>
      <p:ext uri="{BB962C8B-B14F-4D97-AF65-F5344CB8AC3E}">
        <p14:creationId xmlns:p14="http://schemas.microsoft.com/office/powerpoint/2010/main" val="85746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Dale Squires: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distance and cost can be viewed as endogenous. distance would be chosen at the same time as location. many view location as a descriptor but the choice of that descriptor can be viewed as endogenous or simultaneously chosen with </a:t>
            </a:r>
            <a:r>
              <a:rPr lang="en-US" sz="1200" b="0" i="0" kern="1200" dirty="0" err="1">
                <a:solidFill>
                  <a:schemeClr val="tx1"/>
                </a:solidFill>
                <a:effectLst/>
                <a:latin typeface="+mn-lt"/>
                <a:ea typeface="+mn-ea"/>
                <a:cs typeface="+mn-cs"/>
              </a:rPr>
              <a:t>locaton</a:t>
            </a:r>
            <a:r>
              <a:rPr lang="en-US" sz="1200" b="0" i="0" kern="1200" dirty="0">
                <a:solidFill>
                  <a:schemeClr val="tx1"/>
                </a:solidFill>
                <a:effectLst/>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 In a discrete choice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Stephen </a:t>
            </a:r>
            <a:r>
              <a:rPr lang="en-US" sz="1200" b="0" i="0" kern="1200" dirty="0" err="1">
                <a:solidFill>
                  <a:schemeClr val="tx1"/>
                </a:solidFill>
                <a:effectLst/>
                <a:latin typeface="+mn-lt"/>
                <a:ea typeface="+mn-ea"/>
                <a:cs typeface="+mn-cs"/>
              </a:rPr>
              <a:t>Stohs</a:t>
            </a:r>
            <a:r>
              <a:rPr lang="en-US" sz="1200" b="0" i="0" kern="1200" dirty="0">
                <a:solidFill>
                  <a:schemeClr val="tx1"/>
                </a:solidFill>
                <a:effectLst/>
                <a:latin typeface="+mn-lt"/>
                <a:ea typeface="+mn-ea"/>
                <a:cs typeface="+mn-cs"/>
              </a:rPr>
              <a:t>:</a:t>
            </a:r>
          </a:p>
          <a:p>
            <a:pPr marL="171450" indent="-171450">
              <a:buFontTx/>
              <a:buChar char="-"/>
            </a:pPr>
            <a:r>
              <a:rPr lang="en-US" sz="1200" b="0" i="0" kern="1200" dirty="0">
                <a:solidFill>
                  <a:schemeClr val="tx1"/>
                </a:solidFill>
                <a:effectLst/>
                <a:latin typeface="+mn-lt"/>
                <a:ea typeface="+mn-ea"/>
                <a:cs typeface="+mn-cs"/>
              </a:rPr>
              <a:t>Potential solution: Use SDM model predictions as an instrumental variable for predicting fishing location choice... (????)</a:t>
            </a:r>
          </a:p>
          <a:p>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13</a:t>
            </a:fld>
            <a:endParaRPr lang="en-US"/>
          </a:p>
        </p:txBody>
      </p:sp>
    </p:spTree>
    <p:extLst>
      <p:ext uri="{BB962C8B-B14F-4D97-AF65-F5344CB8AC3E}">
        <p14:creationId xmlns:p14="http://schemas.microsoft.com/office/powerpoint/2010/main" val="543063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14</a:t>
            </a:fld>
            <a:endParaRPr lang="en-US"/>
          </a:p>
        </p:txBody>
      </p:sp>
    </p:spTree>
    <p:extLst>
      <p:ext uri="{BB962C8B-B14F-4D97-AF65-F5344CB8AC3E}">
        <p14:creationId xmlns:p14="http://schemas.microsoft.com/office/powerpoint/2010/main" val="1800163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Take your time in  describing these complex plots. </a:t>
            </a:r>
          </a:p>
          <a:p>
            <a:endParaRPr lang="en-US" dirty="0"/>
          </a:p>
          <a:p>
            <a:endParaRPr lang="en-US" dirty="0"/>
          </a:p>
          <a:p>
            <a:r>
              <a:rPr lang="en-US" i="1" dirty="0"/>
              <a:t>Change</a:t>
            </a:r>
            <a:r>
              <a:rPr lang="en-US" i="1" baseline="0" dirty="0"/>
              <a:t> from </a:t>
            </a:r>
            <a:r>
              <a:rPr lang="en-US" i="1" baseline="0" dirty="0" err="1"/>
              <a:t>acroynms</a:t>
            </a:r>
            <a:r>
              <a:rPr lang="en-US" i="1" baseline="0" dirty="0"/>
              <a:t> to words or names. </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15</a:t>
            </a:fld>
            <a:endParaRPr lang="en-US"/>
          </a:p>
        </p:txBody>
      </p:sp>
    </p:spTree>
    <p:extLst>
      <p:ext uri="{BB962C8B-B14F-4D97-AF65-F5344CB8AC3E}">
        <p14:creationId xmlns:p14="http://schemas.microsoft.com/office/powerpoint/2010/main" val="2917464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16</a:t>
            </a:fld>
            <a:endParaRPr lang="en-US"/>
          </a:p>
        </p:txBody>
      </p:sp>
    </p:spTree>
    <p:extLst>
      <p:ext uri="{BB962C8B-B14F-4D97-AF65-F5344CB8AC3E}">
        <p14:creationId xmlns:p14="http://schemas.microsoft.com/office/powerpoint/2010/main" val="3385294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Verbally talk about confounding of environment similarly affecting squid and sardine dynamics sardine was closed in 2015 and 2015 was also a low year in terms of squid during ENSO. </a:t>
            </a:r>
          </a:p>
          <a:p>
            <a:pPr marL="628650" lvl="1" indent="-171450">
              <a:buFont typeface="Arial" panose="020B0604020202020204" pitchFamily="34" charset="0"/>
              <a:buChar char="•"/>
            </a:pPr>
            <a:r>
              <a:rPr lang="en-US" baseline="0" dirty="0"/>
              <a:t>It should be solve though when we include SDM for market squid. </a:t>
            </a:r>
          </a:p>
          <a:p>
            <a:endParaRPr lang="en-US" baseline="0" dirty="0"/>
          </a:p>
          <a:p>
            <a:r>
              <a:rPr lang="en-US" baseline="0" dirty="0"/>
              <a:t>Replace port codes with names. </a:t>
            </a:r>
            <a:endParaRPr lang="en-US"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17</a:t>
            </a:fld>
            <a:endParaRPr lang="en-US"/>
          </a:p>
        </p:txBody>
      </p:sp>
    </p:spTree>
    <p:extLst>
      <p:ext uri="{BB962C8B-B14F-4D97-AF65-F5344CB8AC3E}">
        <p14:creationId xmlns:p14="http://schemas.microsoft.com/office/powerpoint/2010/main" val="1825352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18</a:t>
            </a:fld>
            <a:endParaRPr lang="en-US"/>
          </a:p>
        </p:txBody>
      </p:sp>
    </p:spTree>
    <p:extLst>
      <p:ext uri="{BB962C8B-B14F-4D97-AF65-F5344CB8AC3E}">
        <p14:creationId xmlns:p14="http://schemas.microsoft.com/office/powerpoint/2010/main" val="3356199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19</a:t>
            </a:fld>
            <a:endParaRPr lang="en-US"/>
          </a:p>
        </p:txBody>
      </p:sp>
    </p:spTree>
    <p:extLst>
      <p:ext uri="{BB962C8B-B14F-4D97-AF65-F5344CB8AC3E}">
        <p14:creationId xmlns:p14="http://schemas.microsoft.com/office/powerpoint/2010/main" val="3023133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SEINE is the main Gear used by this fleet.</a:t>
            </a:r>
          </a:p>
        </p:txBody>
      </p:sp>
      <p:sp>
        <p:nvSpPr>
          <p:cNvPr id="4" name="Slide Number Placeholder 3"/>
          <p:cNvSpPr>
            <a:spLocks noGrp="1"/>
          </p:cNvSpPr>
          <p:nvPr>
            <p:ph type="sldNum" sz="quarter" idx="5"/>
          </p:nvPr>
        </p:nvSpPr>
        <p:spPr/>
        <p:txBody>
          <a:bodyPr/>
          <a:lstStyle/>
          <a:p>
            <a:fld id="{B751F954-3776-48DE-B231-63E89C74A71E}" type="slidenum">
              <a:rPr lang="en-US" smtClean="0"/>
              <a:t>22</a:t>
            </a:fld>
            <a:endParaRPr lang="en-US"/>
          </a:p>
        </p:txBody>
      </p:sp>
    </p:spTree>
    <p:extLst>
      <p:ext uri="{BB962C8B-B14F-4D97-AF65-F5344CB8AC3E}">
        <p14:creationId xmlns:p14="http://schemas.microsoft.com/office/powerpoint/2010/main" val="189819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Coastal Pelagic Species refer</a:t>
            </a:r>
            <a:r>
              <a:rPr lang="en-US" baseline="0" dirty="0"/>
              <a:t>s to the group of species included in the Pacific Fishery Management Council’s</a:t>
            </a:r>
          </a:p>
          <a:p>
            <a:r>
              <a:rPr lang="en-US" baseline="0" dirty="0"/>
              <a:t>Coastal Pelagic Species Management Plan (https://www.fisheries.noaa.gov/management-plan/coastal-pelagic-species-management-plan)</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a:t>
            </a:fld>
            <a:endParaRPr lang="en-US"/>
          </a:p>
        </p:txBody>
      </p:sp>
    </p:spTree>
    <p:extLst>
      <p:ext uri="{BB962C8B-B14F-4D97-AF65-F5344CB8AC3E}">
        <p14:creationId xmlns:p14="http://schemas.microsoft.com/office/powerpoint/2010/main" val="2029789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oMath>
                </a14:m>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Choice>
        <mc:Fallback xmlns="">
          <p:sp>
            <p:nvSpPr>
              <p:cNvPr id="3" name="Notes Placeholder 2"/>
              <p:cNvSpPr>
                <a:spLocks noGrp="1"/>
              </p:cNvSpPr>
              <p:nvPr>
                <p:ph type="body" idx="1"/>
              </p:nvPr>
            </p:nvSpPr>
            <p:spPr/>
            <p:txBody>
              <a:bodyPr/>
              <a:lstStyle/>
              <a:p>
                <a:r>
                  <a:rPr lang="en-US" i="0" dirty="0">
                    <a:latin typeface="Cambria Math" panose="02040503050406030204" pitchFamily="18" charset="0"/>
                  </a:rPr>
                  <a:t>𝑞_(𝑖,𝑡)</a:t>
                </a:r>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Fallback>
      </mc:AlternateContent>
      <p:sp>
        <p:nvSpPr>
          <p:cNvPr id="4" name="Slide Number Placeholder 3"/>
          <p:cNvSpPr>
            <a:spLocks noGrp="1"/>
          </p:cNvSpPr>
          <p:nvPr>
            <p:ph type="sldNum" sz="quarter" idx="5"/>
          </p:nvPr>
        </p:nvSpPr>
        <p:spPr/>
        <p:txBody>
          <a:bodyPr/>
          <a:lstStyle/>
          <a:p>
            <a:fld id="{B751F954-3776-48DE-B231-63E89C74A71E}" type="slidenum">
              <a:rPr lang="en-US" smtClean="0"/>
              <a:t>23</a:t>
            </a:fld>
            <a:endParaRPr lang="en-US"/>
          </a:p>
        </p:txBody>
      </p:sp>
    </p:spTree>
    <p:extLst>
      <p:ext uri="{BB962C8B-B14F-4D97-AF65-F5344CB8AC3E}">
        <p14:creationId xmlns:p14="http://schemas.microsoft.com/office/powerpoint/2010/main" val="428937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24</a:t>
            </a:fld>
            <a:endParaRPr lang="en-US"/>
          </a:p>
        </p:txBody>
      </p:sp>
    </p:spTree>
    <p:extLst>
      <p:ext uri="{BB962C8B-B14F-4D97-AF65-F5344CB8AC3E}">
        <p14:creationId xmlns:p14="http://schemas.microsoft.com/office/powerpoint/2010/main" val="189883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25</a:t>
            </a:fld>
            <a:endParaRPr lang="en-US"/>
          </a:p>
        </p:txBody>
      </p:sp>
    </p:spTree>
    <p:extLst>
      <p:ext uri="{BB962C8B-B14F-4D97-AF65-F5344CB8AC3E}">
        <p14:creationId xmlns:p14="http://schemas.microsoft.com/office/powerpoint/2010/main" val="323618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THREE SPECIES SHARE SIMILAR GEAR AND VESSEL SIZES,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Warm ocean cycle favors sardine and reduce anchovy,</a:t>
            </a:r>
            <a:r>
              <a:rPr lang="en-US" baseline="0" dirty="0"/>
              <a:t> though there are exceptions, such as during the recent ‘warm blob’ heatwave.</a:t>
            </a:r>
          </a:p>
          <a:p>
            <a:pPr>
              <a:defRPr/>
            </a:pPr>
            <a:r>
              <a:rPr lang="en-US" dirty="0"/>
              <a:t>2 – Squid may actually be a better substitute in terms of the fleet.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3- </a:t>
            </a:r>
            <a:r>
              <a:rPr lang="en-US" dirty="0"/>
              <a:t>Important bait species for recreational fisheries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endParaRPr lang="en-US" i="1" dirty="0"/>
          </a:p>
          <a:p>
            <a:pPr>
              <a:defRPr/>
            </a:pPr>
            <a:endParaRPr lang="en-US" i="1" dirty="0"/>
          </a:p>
          <a:p>
            <a:pPr>
              <a:defRPr/>
            </a:pPr>
            <a:endParaRPr lang="en-US" i="1" dirty="0"/>
          </a:p>
          <a:p>
            <a:pPr>
              <a:defRPr/>
            </a:pPr>
            <a:r>
              <a:rPr lang="en-US" i="1" dirty="0"/>
              <a:t>- Include fisheries background???  (trip scenario)</a:t>
            </a:r>
          </a:p>
          <a:p>
            <a:pPr>
              <a:defRPr/>
            </a:pPr>
            <a:endParaRPr lang="en-US" i="1" dirty="0"/>
          </a:p>
        </p:txBody>
      </p:sp>
      <p:sp>
        <p:nvSpPr>
          <p:cNvPr id="4" name="Slide Number Placeholder 3"/>
          <p:cNvSpPr>
            <a:spLocks noGrp="1"/>
          </p:cNvSpPr>
          <p:nvPr>
            <p:ph type="sldNum" sz="quarter" idx="5"/>
          </p:nvPr>
        </p:nvSpPr>
        <p:spPr/>
        <p:txBody>
          <a:bodyPr/>
          <a:lstStyle/>
          <a:p>
            <a:fld id="{B751F954-3776-48DE-B231-63E89C74A71E}" type="slidenum">
              <a:rPr lang="en-US" smtClean="0"/>
              <a:t>3</a:t>
            </a:fld>
            <a:endParaRPr lang="en-US"/>
          </a:p>
        </p:txBody>
      </p:sp>
    </p:spTree>
    <p:extLst>
      <p:ext uri="{BB962C8B-B14F-4D97-AF65-F5344CB8AC3E}">
        <p14:creationId xmlns:p14="http://schemas.microsoft.com/office/powerpoint/2010/main" val="333687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BEHIND THIS TRENDS</a:t>
            </a:r>
          </a:p>
        </p:txBody>
      </p:sp>
      <p:sp>
        <p:nvSpPr>
          <p:cNvPr id="4" name="Slide Number Placeholder 3"/>
          <p:cNvSpPr>
            <a:spLocks noGrp="1"/>
          </p:cNvSpPr>
          <p:nvPr>
            <p:ph type="sldNum" sz="quarter" idx="5"/>
          </p:nvPr>
        </p:nvSpPr>
        <p:spPr/>
        <p:txBody>
          <a:bodyPr/>
          <a:lstStyle/>
          <a:p>
            <a:fld id="{B751F954-3776-48DE-B231-63E89C74A71E}" type="slidenum">
              <a:rPr lang="en-US" smtClean="0"/>
              <a:t>4</a:t>
            </a:fld>
            <a:endParaRPr lang="en-US"/>
          </a:p>
        </p:txBody>
      </p:sp>
    </p:spTree>
    <p:extLst>
      <p:ext uri="{BB962C8B-B14F-4D97-AF65-F5344CB8AC3E}">
        <p14:creationId xmlns:p14="http://schemas.microsoft.com/office/powerpoint/2010/main" val="3109375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first hypothesis on abundance.</a:t>
            </a:r>
          </a:p>
        </p:txBody>
      </p:sp>
      <p:sp>
        <p:nvSpPr>
          <p:cNvPr id="4" name="Slide Number Placeholder 3"/>
          <p:cNvSpPr>
            <a:spLocks noGrp="1"/>
          </p:cNvSpPr>
          <p:nvPr>
            <p:ph type="sldNum" sz="quarter" idx="5"/>
          </p:nvPr>
        </p:nvSpPr>
        <p:spPr/>
        <p:txBody>
          <a:bodyPr/>
          <a:lstStyle/>
          <a:p>
            <a:fld id="{B751F954-3776-48DE-B231-63E89C74A71E}" type="slidenum">
              <a:rPr lang="en-US" smtClean="0"/>
              <a:t>5</a:t>
            </a:fld>
            <a:endParaRPr lang="en-US"/>
          </a:p>
        </p:txBody>
      </p:sp>
    </p:spTree>
    <p:extLst>
      <p:ext uri="{BB962C8B-B14F-4D97-AF65-F5344CB8AC3E}">
        <p14:creationId xmlns:p14="http://schemas.microsoft.com/office/powerpoint/2010/main" val="195058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6</a:t>
            </a:fld>
            <a:endParaRPr lang="en-US"/>
          </a:p>
        </p:txBody>
      </p:sp>
    </p:spTree>
    <p:extLst>
      <p:ext uri="{BB962C8B-B14F-4D97-AF65-F5344CB8AC3E}">
        <p14:creationId xmlns:p14="http://schemas.microsoft.com/office/powerpoint/2010/main" val="273487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8</a:t>
            </a:fld>
            <a:endParaRPr lang="en-US"/>
          </a:p>
        </p:txBody>
      </p:sp>
    </p:spTree>
    <p:extLst>
      <p:ext uri="{BB962C8B-B14F-4D97-AF65-F5344CB8AC3E}">
        <p14:creationId xmlns:p14="http://schemas.microsoft.com/office/powerpoint/2010/main" val="718504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9</a:t>
            </a:fld>
            <a:endParaRPr lang="en-US"/>
          </a:p>
        </p:txBody>
      </p:sp>
    </p:spTree>
    <p:extLst>
      <p:ext uri="{BB962C8B-B14F-4D97-AF65-F5344CB8AC3E}">
        <p14:creationId xmlns:p14="http://schemas.microsoft.com/office/powerpoint/2010/main" val="424787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10</a:t>
            </a:fld>
            <a:endParaRPr lang="en-US"/>
          </a:p>
        </p:txBody>
      </p:sp>
    </p:spTree>
    <p:extLst>
      <p:ext uri="{BB962C8B-B14F-4D97-AF65-F5344CB8AC3E}">
        <p14:creationId xmlns:p14="http://schemas.microsoft.com/office/powerpoint/2010/main" val="416062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4C297-DBDA-4ACB-BFAB-FD3B44600C31}"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85807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F550D-7706-4090-9E8E-1FC4A8CD6CFB}"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2646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0AC1-0312-4E97-869E-FA046780C18F}"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416902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801DD-E47D-4CC4-A7FA-9F20F6673B18}"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80580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786561-BB39-4DEC-9180-E9BE082C798E}"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52008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02F0-0CE5-4CC0-827E-F25D6B559E3F}"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70606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0955F-FC17-441B-8C04-BE49B7B30DEB}" type="datetime1">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65385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80F6ED-3FD7-4447-92BA-3C3B9311D2D3}" type="datetime1">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96996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8E5FC-3CF7-451E-8148-918CB4B7E173}" type="datetime1">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66617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BC82-10DA-47CF-BF87-5CF96CE3B2E3}"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63892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A2A56-14F4-40B0-9CE8-567949C44697}"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390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A4EE0-29A1-49DB-9591-D1E2158C7D40}" type="datetime1">
              <a:rPr lang="en-US" smtClean="0"/>
              <a:t>11/8/2021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4AA8C-2C0B-45F2-84FF-CF2E58E014B2}" type="slidenum">
              <a:rPr lang="en-US" smtClean="0"/>
              <a:t>‹#›</a:t>
            </a:fld>
            <a:endParaRPr lang="en-US"/>
          </a:p>
        </p:txBody>
      </p:sp>
    </p:spTree>
    <p:extLst>
      <p:ext uri="{BB962C8B-B14F-4D97-AF65-F5344CB8AC3E}">
        <p14:creationId xmlns:p14="http://schemas.microsoft.com/office/powerpoint/2010/main" val="2545390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111/fog.1252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hyperlink" Target="mailto:felipe.quezada@noaa.gov" TargetMode="External"/><Relationship Id="rId2" Type="http://schemas.openxmlformats.org/officeDocument/2006/relationships/hyperlink" Target="felipequezada.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fequezad\Documents\MATLAB" TargetMode="External"/><Relationship Id="rId1" Type="http://schemas.openxmlformats.org/officeDocument/2006/relationships/slideLayout" Target="../slideLayouts/slideLayout2.xml"/><Relationship Id="rId4" Type="http://schemas.openxmlformats.org/officeDocument/2006/relationships/hyperlink" Target="https://cpo.noaa.gov/Meet-the-Divisions/Climate-and-Societal-Interactions/The-Adaptation-Sciences-Program/Climate-and-Fisheries-Adaptation-CAFA"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hyperlink" Target="https://doi.org/10.1093/icesjms/fsx09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10.1073/pnas.121227811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rontiersin.org/articles/10.3389/fmars.2021.685241/full" TargetMode="External"/><Relationship Id="rId7" Type="http://schemas.openxmlformats.org/officeDocument/2006/relationships/hyperlink" Target="https://doi.org/10.1111/fog.1252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hyperlink" Target="https://doi.org/10.3389/fmars.2021.61287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i.org/10.1111/fog.1252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hyperlink" Target="https://onlinelibrary.wiley.com/doi/full/10.1111/ecog.0550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frontiersin.org/articles/10.3389/fmars.2020.00589/full" TargetMode="External"/><Relationship Id="rId5" Type="http://schemas.openxmlformats.org/officeDocument/2006/relationships/hyperlink" Target="https://calcofi.org/publications/calcofireports/v60/Vol60-Muhling.pdf" TargetMode="Externa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568171" y="884467"/>
            <a:ext cx="8030346" cy="1451420"/>
          </a:xfrm>
        </p:spPr>
        <p:txBody>
          <a:bodyPr>
            <a:normAutofit/>
          </a:bodyPr>
          <a:lstStyle/>
          <a:p>
            <a:pPr algn="l"/>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The Effect of Climate Change and Closures </a:t>
            </a:r>
            <a:r>
              <a:rPr lang="en-US" sz="360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on Fisher Portfolios</a:t>
            </a:r>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568171" y="2489512"/>
            <a:ext cx="6831862" cy="1166389"/>
          </a:xfrm>
        </p:spPr>
        <p:txBody>
          <a:bodyPr>
            <a:normAutofit/>
          </a:bodyPr>
          <a:lstStyle/>
          <a:p>
            <a:pPr algn="l"/>
            <a:r>
              <a:rPr lang="en-US"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Substitution between Coastal Pelagic Species</a:t>
            </a: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740" y="4773794"/>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52102" y="3176178"/>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68D5512-4780-4425-A36B-10689C9F4720}"/>
              </a:ext>
            </a:extLst>
          </p:cNvPr>
          <p:cNvSpPr/>
          <p:nvPr/>
        </p:nvSpPr>
        <p:spPr>
          <a:xfrm>
            <a:off x="555935" y="3506451"/>
            <a:ext cx="6096000" cy="1015663"/>
          </a:xfrm>
          <a:prstGeom prst="rect">
            <a:avLst/>
          </a:prstGeom>
        </p:spPr>
        <p:txBody>
          <a:bodyPr>
            <a:spAutoFit/>
          </a:bodyPr>
          <a:lstStyle/>
          <a:p>
            <a:r>
              <a:rPr lang="en-US" sz="2000" b="1" dirty="0">
                <a:solidFill>
                  <a:srgbClr val="FFFFFF"/>
                </a:solidFill>
                <a:ea typeface="Microsoft JhengHei UI" panose="020B0604030504040204" pitchFamily="34" charset="-120"/>
              </a:rPr>
              <a:t>Felipe J. Quezada</a:t>
            </a:r>
          </a:p>
          <a:p>
            <a:r>
              <a:rPr lang="en-US" sz="2000" dirty="0">
                <a:solidFill>
                  <a:srgbClr val="FFFFFF"/>
                </a:solidFill>
                <a:ea typeface="Microsoft JhengHei UI" panose="020B0604030504040204" pitchFamily="34" charset="-120"/>
              </a:rPr>
              <a:t>UC Santa Cruz</a:t>
            </a:r>
          </a:p>
          <a:p>
            <a:r>
              <a:rPr lang="en-US" sz="2000" dirty="0">
                <a:solidFill>
                  <a:srgbClr val="FFFFFF"/>
                </a:solidFill>
                <a:ea typeface="Microsoft JhengHei UI" panose="020B0604030504040204" pitchFamily="34" charset="-120"/>
              </a:rPr>
              <a:t>NOAA Southwest Fisheries Science Center</a:t>
            </a:r>
          </a:p>
        </p:txBody>
      </p:sp>
      <p:sp>
        <p:nvSpPr>
          <p:cNvPr id="7" name="Rectangle 6">
            <a:extLst>
              <a:ext uri="{FF2B5EF4-FFF2-40B4-BE49-F238E27FC236}">
                <a16:creationId xmlns:a16="http://schemas.microsoft.com/office/drawing/2014/main" id="{6797C72A-24B5-4BB4-9850-F7F1655915C1}"/>
              </a:ext>
            </a:extLst>
          </p:cNvPr>
          <p:cNvSpPr/>
          <p:nvPr/>
        </p:nvSpPr>
        <p:spPr>
          <a:xfrm>
            <a:off x="545482" y="5485051"/>
            <a:ext cx="2244525" cy="369332"/>
          </a:xfrm>
          <a:prstGeom prst="rect">
            <a:avLst/>
          </a:prstGeom>
        </p:spPr>
        <p:txBody>
          <a:bodyPr wrap="none">
            <a:spAutoFit/>
          </a:bodyPr>
          <a:lstStyle/>
          <a:p>
            <a:r>
              <a:rPr lang="en-US" dirty="0">
                <a:solidFill>
                  <a:srgbClr val="FFFFFF"/>
                </a:solidFill>
                <a:ea typeface="Microsoft JhengHei UI" panose="020B0604030504040204" pitchFamily="34" charset="-120"/>
              </a:rPr>
              <a:t>November 3</a:t>
            </a:r>
            <a:r>
              <a:rPr lang="en-US" baseline="30000" dirty="0">
                <a:solidFill>
                  <a:srgbClr val="FFFFFF"/>
                </a:solidFill>
                <a:ea typeface="Microsoft JhengHei UI" panose="020B0604030504040204" pitchFamily="34" charset="-120"/>
              </a:rPr>
              <a:t>rd</a:t>
            </a:r>
            <a:r>
              <a:rPr lang="en-US" dirty="0">
                <a:solidFill>
                  <a:srgbClr val="FFFFFF"/>
                </a:solidFill>
                <a:ea typeface="Microsoft JhengHei UI" panose="020B0604030504040204" pitchFamily="34" charset="-120"/>
              </a:rPr>
              <a:t>, 2021</a:t>
            </a:r>
            <a:endParaRPr lang="en-US" dirty="0">
              <a:ea typeface="Microsoft JhengHei UI" panose="020B0604030504040204" pitchFamily="34" charset="-120"/>
            </a:endParaRPr>
          </a:p>
        </p:txBody>
      </p: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935" y="5626145"/>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81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A02FD0-4EA5-4621-8085-6A0B897D4F49}"/>
              </a:ext>
            </a:extLst>
          </p:cNvPr>
          <p:cNvPicPr>
            <a:picLocks noChangeAspect="1"/>
          </p:cNvPicPr>
          <p:nvPr/>
        </p:nvPicPr>
        <p:blipFill>
          <a:blip r:embed="rId3"/>
          <a:stretch>
            <a:fillRect/>
          </a:stretch>
        </p:blipFill>
        <p:spPr>
          <a:xfrm>
            <a:off x="19398" y="923279"/>
            <a:ext cx="9105203" cy="5619211"/>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and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10</a:t>
            </a:fld>
            <a:endParaRPr lang="en-US"/>
          </a:p>
        </p:txBody>
      </p:sp>
    </p:spTree>
    <p:extLst>
      <p:ext uri="{BB962C8B-B14F-4D97-AF65-F5344CB8AC3E}">
        <p14:creationId xmlns:p14="http://schemas.microsoft.com/office/powerpoint/2010/main" val="133423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39634" y="1058409"/>
                <a:ext cx="8464732" cy="5480504"/>
              </a:xfrm>
            </p:spPr>
            <p:txBody>
              <a:bodyPr>
                <a:normAutofit fontScale="85000" lnSpcReduction="20000"/>
              </a:bodyPr>
              <a:lstStyle/>
              <a:p>
                <a:pPr>
                  <a:lnSpc>
                    <a:spcPct val="120000"/>
                  </a:lnSpc>
                </a:pPr>
                <a:r>
                  <a:rPr lang="en-US" dirty="0">
                    <a:ea typeface="Microsoft JhengHei UI" panose="020B0604030504040204" pitchFamily="34" charset="-120"/>
                  </a:rPr>
                  <a:t>Hierarchical Bayesian Hurdle model (separate model by species)</a:t>
                </a:r>
              </a:p>
              <a:p>
                <a:pPr lvl="1">
                  <a:lnSpc>
                    <a:spcPct val="120000"/>
                  </a:lnSpc>
                </a:pPr>
                <a:r>
                  <a:rPr lang="en-US" dirty="0">
                    <a:ea typeface="Microsoft JhengHei UI" panose="020B0604030504040204" pitchFamily="34" charset="-120"/>
                  </a:rPr>
                  <a:t>All parameters are random variables (uncertainty)</a:t>
                </a:r>
              </a:p>
              <a:p>
                <a:pPr lvl="1">
                  <a:lnSpc>
                    <a:spcPct val="120000"/>
                  </a:lnSpc>
                </a:pPr>
                <a:r>
                  <a:rPr lang="en-US" dirty="0">
                    <a:ea typeface="Microsoft JhengHei UI" panose="020B0604030504040204" pitchFamily="34" charset="-120"/>
                  </a:rPr>
                  <a:t>Incorporate previous knowledge, as priors</a:t>
                </a:r>
              </a:p>
              <a:p>
                <a:pPr lvl="1">
                  <a:lnSpc>
                    <a:spcPct val="120000"/>
                  </a:lnSpc>
                </a:pPr>
                <a:r>
                  <a:rPr lang="en-US" dirty="0">
                    <a:ea typeface="Microsoft JhengHei UI" panose="020B0604030504040204" pitchFamily="34" charset="-120"/>
                  </a:rPr>
                  <a:t>Multilevel effects (i.e. hierarchical effects by ports/vessel)</a:t>
                </a:r>
              </a:p>
              <a:p>
                <a:pPr lvl="2">
                  <a:lnSpc>
                    <a:spcPct val="120000"/>
                  </a:lnSpc>
                </a:pPr>
                <a:r>
                  <a:rPr lang="en-US" dirty="0">
                    <a:ea typeface="Microsoft JhengHei UI" panose="020B0604030504040204" pitchFamily="34" charset="-120"/>
                  </a:rPr>
                  <a:t>More flexible than Maximum Likelihood Methods</a:t>
                </a:r>
              </a:p>
              <a:p>
                <a:pPr lvl="2">
                  <a:lnSpc>
                    <a:spcPct val="120000"/>
                  </a:lnSpc>
                </a:pPr>
                <a:r>
                  <a:rPr lang="en-US" dirty="0">
                    <a:ea typeface="Microsoft JhengHei UI" panose="020B0604030504040204" pitchFamily="34" charset="-120"/>
                  </a:rPr>
                  <a:t>Group-specific effects vary randomly according to a prior distribution.</a:t>
                </a:r>
              </a:p>
              <a:p>
                <a:pPr lvl="1">
                  <a:lnSpc>
                    <a:spcPct val="120000"/>
                  </a:lnSpc>
                </a:pPr>
                <a:r>
                  <a:rPr lang="en-US" dirty="0">
                    <a:ea typeface="Microsoft JhengHei UI" panose="020B0604030504040204" pitchFamily="34" charset="-120"/>
                  </a:rPr>
                  <a:t>Hurdle allows to model the zeros, observed with probability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oMath>
                </a14:m>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Ports were chosen if we observe at least one year landings</a:t>
                </a:r>
              </a:p>
              <a:p>
                <a:pPr lvl="1">
                  <a:lnSpc>
                    <a:spcPct val="120000"/>
                  </a:lnSpc>
                </a:pPr>
                <a:r>
                  <a:rPr lang="en-US" dirty="0">
                    <a:ea typeface="Microsoft JhengHei UI" panose="020B0604030504040204" pitchFamily="34" charset="-120"/>
                  </a:rPr>
                  <a:t>Selection bias problem?</a:t>
                </a:r>
              </a:p>
              <a:p>
                <a:pPr>
                  <a:lnSpc>
                    <a:spcPct val="120000"/>
                  </a:lnSpc>
                </a:pPr>
                <a:r>
                  <a:rPr lang="en-US" dirty="0">
                    <a:ea typeface="Microsoft JhengHei UI" panose="020B0604030504040204" pitchFamily="34" charset="-120"/>
                  </a:rPr>
                  <a:t>SDMs outputs: Projection and interactions.</a:t>
                </a:r>
              </a:p>
              <a:p>
                <a:pPr lvl="1">
                  <a:lnSpc>
                    <a:spcPct val="120000"/>
                  </a:lnSpc>
                </a:pPr>
                <a:r>
                  <a:rPr lang="en-US" dirty="0"/>
                  <a:t>Important to include dynamic SDMs of all species </a:t>
                </a:r>
              </a:p>
              <a:p>
                <a:pPr lvl="1">
                  <a:lnSpc>
                    <a:spcPct val="120000"/>
                  </a:lnSpc>
                </a:pPr>
                <a:r>
                  <a:rPr lang="en-US" dirty="0">
                    <a:solidFill>
                      <a:schemeClr val="accent1"/>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Smith et al. (2020) </a:t>
                </a:r>
                <a:r>
                  <a:rPr lang="en-US" dirty="0"/>
                  <a:t>did not project future changes in squid/anchovy abundance.</a:t>
                </a:r>
                <a:endParaRPr lang="en-US" dirty="0">
                  <a:ea typeface="Microsoft JhengHei UI" panose="020B0604030504040204" pitchFamily="34" charset="-120"/>
                </a:endParaRPr>
              </a:p>
              <a:p>
                <a:pPr lvl="1">
                  <a:lnSpc>
                    <a:spcPct val="120000"/>
                  </a:lnSpc>
                </a:pPr>
                <a:endParaRPr lang="en-US" b="1" dirty="0">
                  <a:ea typeface="Microsoft JhengHei UI" panose="020B0604030504040204" pitchFamily="34" charset="-120"/>
                </a:endParaRPr>
              </a:p>
              <a:p>
                <a:pPr marL="0" indent="0">
                  <a:lnSpc>
                    <a:spcPct val="120000"/>
                  </a:lnSpc>
                  <a:buNone/>
                </a:pPr>
                <a:endParaRPr lang="en-US" b="1" dirty="0">
                  <a:ea typeface="Microsoft JhengHei UI" panose="020B0604030504040204" pitchFamily="34" charset="-120"/>
                </a:endParaRPr>
              </a:p>
              <a:p>
                <a:pPr lvl="1"/>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39634" y="1058409"/>
                <a:ext cx="8464732" cy="5480504"/>
              </a:xfrm>
              <a:blipFill>
                <a:blip r:embed="rId4"/>
                <a:stretch>
                  <a:fillRect l="-1009" t="-89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Landing model</a:t>
            </a:r>
          </a:p>
        </p:txBody>
      </p:sp>
      <p:sp>
        <p:nvSpPr>
          <p:cNvPr id="6" name="Slide Number Placeholder 5">
            <a:extLst>
              <a:ext uri="{FF2B5EF4-FFF2-40B4-BE49-F238E27FC236}">
                <a16:creationId xmlns:a16="http://schemas.microsoft.com/office/drawing/2014/main" id="{3FF8A7BB-CD8D-4671-9B06-BB2433C09E7F}"/>
              </a:ext>
            </a:extLst>
          </p:cNvPr>
          <p:cNvSpPr>
            <a:spLocks noGrp="1"/>
          </p:cNvSpPr>
          <p:nvPr>
            <p:ph type="sldNum" sz="quarter" idx="12"/>
          </p:nvPr>
        </p:nvSpPr>
        <p:spPr/>
        <p:txBody>
          <a:bodyPr/>
          <a:lstStyle/>
          <a:p>
            <a:fld id="{6FD4AA8C-2C0B-45F2-84FF-CF2E58E014B2}" type="slidenum">
              <a:rPr lang="en-US" smtClean="0"/>
              <a:t>11</a:t>
            </a:fld>
            <a:endParaRPr lang="en-US"/>
          </a:p>
        </p:txBody>
      </p:sp>
    </p:spTree>
    <p:extLst>
      <p:ext uri="{BB962C8B-B14F-4D97-AF65-F5344CB8AC3E}">
        <p14:creationId xmlns:p14="http://schemas.microsoft.com/office/powerpoint/2010/main" val="225898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26571" y="1164748"/>
                <a:ext cx="8399418" cy="5191603"/>
              </a:xfrm>
            </p:spPr>
            <p:txBody>
              <a:bodyPr>
                <a:noAutofit/>
              </a:bodyPr>
              <a:lstStyle/>
              <a:p>
                <a:pPr>
                  <a:lnSpc>
                    <a:spcPct val="120000"/>
                  </a:lnSpc>
                </a:pPr>
                <a:r>
                  <a:rPr lang="en-US" sz="2000" dirty="0">
                    <a:ea typeface="Microsoft JhengHei UI" panose="020B0604030504040204" pitchFamily="34" charset="-120"/>
                  </a:rPr>
                  <a:t>If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𝑞</m:t>
                        </m:r>
                      </m:e>
                      <m:sub>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𝑡</m:t>
                        </m:r>
                      </m:sub>
                    </m:sSub>
                    <m:r>
                      <a:rPr lang="en-US" sz="2000" i="1" dirty="0">
                        <a:latin typeface="Cambria Math" panose="02040503050406030204" pitchFamily="18" charset="0"/>
                      </a:rPr>
                      <m:t>&gt;0</m:t>
                    </m:r>
                  </m:oMath>
                </a14:m>
                <a:r>
                  <a:rPr lang="en-US" sz="2000"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a:lnSpc>
                    <a:spcPct val="100000"/>
                  </a:lnSpc>
                </a:pPr>
                <a:r>
                  <a:rPr lang="en-US" sz="2000" dirty="0">
                    <a:ea typeface="Microsoft JhengHei UI" panose="020B0604030504040204" pitchFamily="34" charset="-120"/>
                  </a:rPr>
                  <a:t>Specifically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oMath>
                </a14:m>
                <a:r>
                  <a:rPr lang="en-US" sz="2000" dirty="0">
                    <a:ea typeface="Microsoft JhengHei UI" panose="020B0604030504040204" pitchFamily="34" charset="-120"/>
                  </a:rPr>
                  <a:t> is defined as the following: </a:t>
                </a:r>
              </a:p>
              <a:p>
                <a:pPr marL="0" indent="0">
                  <a:lnSpc>
                    <a:spcPct val="100000"/>
                  </a:lnSpc>
                  <a:buNone/>
                </a:pPr>
                <a14:m>
                  <m:oMathPara xmlns:m="http://schemas.openxmlformats.org/officeDocument/2006/math">
                    <m:oMathParaPr>
                      <m:jc m:val="center"/>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r>
                        <a:rPr lang="en-US" sz="2000" b="0" i="1" dirty="0">
                          <a:latin typeface="Cambria Math" panose="02040503050406030204" pitchFamily="18" charset="0"/>
                        </a:rPr>
                        <m:t>= </m:t>
                      </m:r>
                      <m:sSubSup>
                        <m:sSubSupPr>
                          <m:ctrlPr>
                            <a:rPr lang="en-US" sz="2000" i="1" dirty="0">
                              <a:latin typeface="Cambria Math" panose="02040503050406030204" pitchFamily="18" charset="0"/>
                            </a:rPr>
                          </m:ctrlPr>
                        </m:sSubSup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up>
                          <m:r>
                            <a:rPr lang="en-US" sz="2000" i="1" dirty="0">
                              <a:latin typeface="Cambria Math" panose="02040503050406030204" pitchFamily="18" charset="0"/>
                            </a:rPr>
                            <m:t>0</m:t>
                          </m:r>
                        </m:sup>
                      </m:sSubSup>
                      <m:r>
                        <a:rPr lang="en-US" sz="200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1</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𝑃𝑆𝐷𝑁</m:t>
                                  </m:r>
                                </m:e>
                              </m:d>
                            </m:e>
                          </m:func>
                        </m:e>
                        <m:sub>
                          <m:r>
                            <a:rPr lang="en-US" sz="2000" i="1" dirty="0">
                              <a:latin typeface="Cambria Math" panose="02040503050406030204" pitchFamily="18" charset="0"/>
                            </a:rPr>
                            <m:t>𝑖𝑡</m:t>
                          </m:r>
                        </m:sub>
                      </m:sSub>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2</m:t>
                          </m:r>
                        </m:sup>
                      </m:sSubSup>
                      <m:sSub>
                        <m:sSubPr>
                          <m:ctrlPr>
                            <a:rPr lang="en-US" sz="2000" b="0" i="1" dirty="0">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𝑀𝑆𝑄𝐷</m:t>
                                  </m:r>
                                </m:e>
                              </m:d>
                            </m:e>
                          </m:func>
                        </m:e>
                        <m:sub>
                          <m:r>
                            <a:rPr lang="en-US" sz="2000" b="0" i="1" dirty="0">
                              <a:latin typeface="Cambria Math" panose="02040503050406030204" pitchFamily="18" charset="0"/>
                            </a:rPr>
                            <m:t>𝑖𝑡</m:t>
                          </m:r>
                        </m:sub>
                      </m:sSub>
                    </m:oMath>
                  </m:oMathPara>
                </a14:m>
                <a:endParaRPr lang="en-US" sz="2000" b="0" i="1" dirty="0">
                  <a:latin typeface="Cambria Math" panose="02040503050406030204" pitchFamily="18" charset="0"/>
                </a:endParaRPr>
              </a:p>
              <a:p>
                <a:pPr marL="0" indent="0">
                  <a:lnSpc>
                    <a:spcPct val="100000"/>
                  </a:lnSpc>
                  <a:buNone/>
                </a:pPr>
                <a14:m>
                  <m:oMathPara xmlns:m="http://schemas.openxmlformats.org/officeDocument/2006/math">
                    <m:oMathParaPr>
                      <m:jc m:val="center"/>
                    </m:oMathParaPr>
                    <m:oMath xmlns:m="http://schemas.openxmlformats.org/officeDocument/2006/math">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3</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𝑁𝐴𝑁𝐶</m:t>
                                  </m:r>
                                </m:e>
                              </m:d>
                            </m:e>
                          </m:func>
                        </m:e>
                        <m:sub>
                          <m:r>
                            <a:rPr lang="en-US" sz="2000" b="0" i="1" dirty="0">
                              <a:latin typeface="Cambria Math" panose="02040503050406030204" pitchFamily="18" charset="0"/>
                            </a:rPr>
                            <m:t>𝑖𝑡</m:t>
                          </m:r>
                        </m:sub>
                      </m:sSub>
                      <m:r>
                        <a:rPr lang="en-US" sz="2000" b="0" i="1" dirty="0">
                          <a:latin typeface="Cambria Math" panose="02040503050406030204" pitchFamily="18" charset="0"/>
                        </a:rPr>
                        <m:t>+</m:t>
                      </m:r>
                      <m:sSub>
                        <m:sSubPr>
                          <m:ctrlPr>
                            <a:rPr lang="en-US" sz="2000" b="0" i="1" dirty="0">
                              <a:latin typeface="Cambria Math" panose="02040503050406030204" pitchFamily="18" charset="0"/>
                            </a:rPr>
                          </m:ctrlPr>
                        </m:sSub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Sub>
                      <m:r>
                        <a:rPr lang="en-US" sz="2000" b="1" i="1" dirty="0">
                          <a:latin typeface="Cambria Math" panose="02040503050406030204" pitchFamily="18" charset="0"/>
                        </a:rPr>
                        <m:t>𝑿</m:t>
                      </m:r>
                    </m:oMath>
                  </m:oMathPara>
                </a14:m>
                <a:endParaRPr lang="en-US" sz="2000" b="1" dirty="0"/>
              </a:p>
              <a:p>
                <a:pPr marL="0" indent="0" algn="ctr">
                  <a:lnSpc>
                    <a:spcPct val="100000"/>
                  </a:lnSpc>
                  <a:buNone/>
                </a:pPr>
                <a:r>
                  <a:rPr lang="en-US" sz="1800" dirty="0">
                    <a:ea typeface="Microsoft JhengHei UI" panose="020B0604030504040204" pitchFamily="34" charset="-120"/>
                  </a:rPr>
                  <a:t>where</a:t>
                </a:r>
                <a:r>
                  <a:rPr lang="en-US" sz="1800" i="1" dirty="0"/>
                  <a:t> </a:t>
                </a:r>
                <a14:m>
                  <m:oMath xmlns:m="http://schemas.openxmlformats.org/officeDocument/2006/math">
                    <m:r>
                      <m:rPr>
                        <m:sty m:val="p"/>
                      </m:rPr>
                      <a:rPr lang="en-US" sz="1800" b="0" i="0" dirty="0">
                        <a:latin typeface="Cambria Math" panose="02040503050406030204" pitchFamily="18" charset="0"/>
                      </a:rPr>
                      <m:t>Pr</m:t>
                    </m:r>
                    <m:r>
                      <a:rPr lang="en-US" sz="1800" i="1" dirty="0">
                        <a:latin typeface="Cambria Math" panose="02040503050406030204" pitchFamily="18" charset="0"/>
                      </a:rPr>
                      <m:t>(</m:t>
                    </m:r>
                    <m:r>
                      <a:rPr lang="en-US" sz="1800" i="1" dirty="0" err="1">
                        <a:latin typeface="Cambria Math" panose="02040503050406030204" pitchFamily="18" charset="0"/>
                      </a:rPr>
                      <m:t>𝑃𝑟𝑒</m:t>
                    </m:r>
                    <m:r>
                      <a:rPr lang="en-US" sz="1800" b="0" i="1" dirty="0">
                        <a:latin typeface="Cambria Math" panose="02040503050406030204" pitchFamily="18" charset="0"/>
                      </a:rPr>
                      <m:t>𝑠</m:t>
                    </m:r>
                    <m:r>
                      <a:rPr lang="en-US" sz="1800" i="1" dirty="0">
                        <a:latin typeface="Cambria Math" panose="02040503050406030204" pitchFamily="18" charset="0"/>
                      </a:rPr>
                      <m:t>) </m:t>
                    </m:r>
                  </m:oMath>
                </a14:m>
                <a:r>
                  <a:rPr lang="en-US" sz="1800" dirty="0">
                    <a:ea typeface="Microsoft JhengHei UI" panose="020B0604030504040204" pitchFamily="34" charset="-120"/>
                  </a:rPr>
                  <a:t>is the probability of presence.</a:t>
                </a:r>
              </a:p>
              <a:p>
                <a:pPr>
                  <a:lnSpc>
                    <a:spcPct val="100000"/>
                  </a:lnSpc>
                </a:pP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i="1" dirty="0">
                            <a:latin typeface="Cambria Math" panose="02040503050406030204" pitchFamily="18" charset="0"/>
                          </a:rPr>
                          <m:t>0</m:t>
                        </m:r>
                      </m:sup>
                    </m:sSubSup>
                  </m:oMath>
                </a14:m>
                <a:r>
                  <a:rPr lang="en-US" sz="2000" dirty="0">
                    <a:ea typeface="Microsoft JhengHei UI" panose="020B0604030504040204" pitchFamily="34" charset="-120"/>
                  </a:rPr>
                  <a:t> correspond to port random-effects.</a:t>
                </a:r>
              </a:p>
              <a:p>
                <a:pPr>
                  <a:lnSpc>
                    <a:spcPct val="100000"/>
                  </a:lnSpc>
                </a:pPr>
                <a14:m>
                  <m:oMath xmlns:m="http://schemas.openxmlformats.org/officeDocument/2006/math">
                    <m:r>
                      <m:rPr>
                        <m:nor/>
                      </m:rPr>
                      <a:rPr lang="en-US" sz="2000">
                        <a:ea typeface="Microsoft JhengHei UI" panose="020B0604030504040204" pitchFamily="34" charset="-120"/>
                      </a:rPr>
                      <m:t>logit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𝑖𝑡</m:t>
                            </m:r>
                          </m:sub>
                        </m:sSub>
                      </m:e>
                    </m:d>
                    <m:r>
                      <a:rPr lang="en-US" sz="2000" i="1">
                        <a:latin typeface="Cambria Math" panose="02040503050406030204" pitchFamily="18" charset="0"/>
                      </a:rPr>
                      <m:t> </m:t>
                    </m:r>
                  </m:oMath>
                </a14:m>
                <a:r>
                  <a:rPr lang="en-US" sz="2000" dirty="0">
                    <a:ea typeface="Microsoft JhengHei UI" panose="020B0604030504040204" pitchFamily="34" charset="-120"/>
                  </a:rPr>
                  <a:t>follows the same structure.</a:t>
                </a:r>
              </a:p>
              <a:p>
                <a:pPr>
                  <a:lnSpc>
                    <a:spcPct val="100000"/>
                  </a:lnSpc>
                </a:pPr>
                <a:r>
                  <a:rPr lang="en-US" sz="2000" dirty="0">
                    <a:ea typeface="Microsoft JhengHei UI" panose="020B0604030504040204" pitchFamily="34" charset="-120"/>
                  </a:rPr>
                  <a:t>How to deal with (under a Bayesian framework):</a:t>
                </a:r>
              </a:p>
              <a:p>
                <a:pPr lvl="1">
                  <a:lnSpc>
                    <a:spcPct val="100000"/>
                  </a:lnSpc>
                </a:pPr>
                <a:r>
                  <a:rPr lang="en-US" sz="1800" dirty="0">
                    <a:ea typeface="Microsoft JhengHei UI" panose="020B0604030504040204" pitchFamily="34" charset="-120"/>
                  </a:rPr>
                  <a:t>Serial correlation</a:t>
                </a:r>
                <a:r>
                  <a:rPr lang="en-US" sz="1800">
                    <a:ea typeface="Microsoft JhengHei UI" panose="020B0604030504040204" pitchFamily="34" charset="-120"/>
                  </a:rPr>
                  <a:t>? Maybe assuming </a:t>
                </a:r>
                <a:r>
                  <a:rPr lang="en-US" sz="1800" dirty="0">
                    <a:ea typeface="Microsoft JhengHei UI" panose="020B0604030504040204" pitchFamily="34" charset="-120"/>
                  </a:rPr>
                  <a:t>correlation within a level</a:t>
                </a:r>
                <a:r>
                  <a:rPr lang="en-US" sz="1400" dirty="0">
                    <a:ea typeface="Microsoft JhengHei UI" panose="020B0604030504040204" pitchFamily="34" charset="-120"/>
                  </a:rPr>
                  <a:t>.</a:t>
                </a:r>
              </a:p>
              <a:p>
                <a:pPr lvl="1">
                  <a:lnSpc>
                    <a:spcPct val="100000"/>
                  </a:lnSpc>
                </a:pPr>
                <a:r>
                  <a:rPr lang="en-US" sz="1800" dirty="0">
                    <a:ea typeface="Microsoft JhengHei UI" panose="020B0604030504040204" pitchFamily="34" charset="-120"/>
                  </a:rPr>
                  <a:t>Non-stationarity? Include variables as differences?</a:t>
                </a:r>
              </a:p>
              <a:p>
                <a:pPr lvl="1">
                  <a:lnSpc>
                    <a:spcPct val="100000"/>
                  </a:lnSpc>
                </a:pPr>
                <a:r>
                  <a:rPr lang="en-US" sz="1800" dirty="0">
                    <a:ea typeface="Microsoft JhengHei UI" panose="020B0604030504040204" pitchFamily="34" charset="-120"/>
                  </a:rPr>
                  <a:t>Selection bias from choosing ports?</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26571" y="1164748"/>
                <a:ext cx="8399418" cy="5191603"/>
              </a:xfrm>
              <a:blipFill>
                <a:blip r:embed="rId3"/>
                <a:stretch>
                  <a:fillRect l="-654" b="-58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12</a:t>
            </a:fld>
            <a:endParaRPr lang="en-US"/>
          </a:p>
        </p:txBody>
      </p:sp>
    </p:spTree>
    <p:extLst>
      <p:ext uri="{BB962C8B-B14F-4D97-AF65-F5344CB8AC3E}">
        <p14:creationId xmlns:p14="http://schemas.microsoft.com/office/powerpoint/2010/main" val="276778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41402" y="1164748"/>
            <a:ext cx="8631776" cy="6703111"/>
          </a:xfrm>
        </p:spPr>
        <p:txBody>
          <a:bodyPr>
            <a:noAutofit/>
          </a:bodyPr>
          <a:lstStyle/>
          <a:p>
            <a:pPr>
              <a:lnSpc>
                <a:spcPct val="100000"/>
              </a:lnSpc>
            </a:pPr>
            <a:r>
              <a:rPr lang="en-US" sz="2400" dirty="0">
                <a:ea typeface="Microsoft JhengHei UI" panose="020B0604030504040204" pitchFamily="34" charset="-120"/>
              </a:rPr>
              <a:t>Additional explanatory variables:</a:t>
            </a:r>
          </a:p>
          <a:p>
            <a:pPr lvl="1">
              <a:lnSpc>
                <a:spcPct val="100000"/>
              </a:lnSpc>
            </a:pPr>
            <a:r>
              <a:rPr lang="en-US" sz="2000" dirty="0">
                <a:ea typeface="Microsoft JhengHei UI" panose="020B0604030504040204" pitchFamily="34" charset="-120"/>
              </a:rPr>
              <a:t>Annual Catch Limits (ACL)</a:t>
            </a:r>
          </a:p>
          <a:p>
            <a:pPr lvl="1">
              <a:lnSpc>
                <a:spcPct val="100000"/>
              </a:lnSpc>
            </a:pPr>
            <a:r>
              <a:rPr lang="en-US" sz="2000" dirty="0">
                <a:ea typeface="Microsoft JhengHei UI" panose="020B0604030504040204" pitchFamily="34" charset="-120"/>
              </a:rPr>
              <a:t>Dummy variable for closure (Sardine models estimate before closure)</a:t>
            </a:r>
          </a:p>
          <a:p>
            <a:pPr lvl="1">
              <a:lnSpc>
                <a:spcPct val="100000"/>
              </a:lnSpc>
            </a:pPr>
            <a:r>
              <a:rPr lang="en-US" sz="2000" dirty="0">
                <a:ea typeface="Microsoft JhengHei UI" panose="020B0604030504040204" pitchFamily="34" charset="-120"/>
              </a:rPr>
              <a:t>Annual landing prices by port</a:t>
            </a:r>
          </a:p>
          <a:p>
            <a:pPr lvl="2">
              <a:lnSpc>
                <a:spcPct val="100000"/>
              </a:lnSpc>
            </a:pPr>
            <a:r>
              <a:rPr lang="en-US" sz="1600" dirty="0">
                <a:ea typeface="Microsoft JhengHei UI" panose="020B0604030504040204" pitchFamily="34" charset="-120"/>
              </a:rPr>
              <a:t>Likely to be </a:t>
            </a:r>
            <a:r>
              <a:rPr lang="en-US" sz="1600" dirty="0">
                <a:solidFill>
                  <a:srgbClr val="003C6C"/>
                </a:solidFill>
                <a:ea typeface="Microsoft JhengHei UI" panose="020B0604030504040204" pitchFamily="34" charset="-120"/>
              </a:rPr>
              <a:t>exogenous</a:t>
            </a:r>
            <a:r>
              <a:rPr lang="en-US" sz="1600" dirty="0">
                <a:ea typeface="Microsoft JhengHei UI" panose="020B0604030504040204" pitchFamily="34" charset="-120"/>
              </a:rPr>
              <a:t> as the US small exporter</a:t>
            </a:r>
          </a:p>
          <a:p>
            <a:pPr lvl="1">
              <a:lnSpc>
                <a:spcPct val="100000"/>
              </a:lnSpc>
            </a:pPr>
            <a:r>
              <a:rPr lang="en-US" sz="2000" dirty="0">
                <a:ea typeface="Microsoft JhengHei UI" panose="020B0604030504040204" pitchFamily="34" charset="-120"/>
              </a:rPr>
              <a:t>Average distances traveled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May be </a:t>
            </a:r>
            <a:r>
              <a:rPr lang="en-US" sz="1600" b="1" dirty="0">
                <a:solidFill>
                  <a:srgbClr val="003C6C"/>
                </a:solidFill>
                <a:ea typeface="Microsoft JhengHei UI" panose="020B0604030504040204" pitchFamily="34" charset="-120"/>
              </a:rPr>
              <a:t>endogenous</a:t>
            </a:r>
            <a:r>
              <a:rPr lang="en-US" sz="1600" dirty="0">
                <a:ea typeface="Microsoft JhengHei UI" panose="020B0604030504040204" pitchFamily="34" charset="-120"/>
              </a:rPr>
              <a:t> as further fishing areas might be more suitable for fishing</a:t>
            </a:r>
          </a:p>
          <a:p>
            <a:pPr lvl="3">
              <a:lnSpc>
                <a:spcPct val="100000"/>
              </a:lnSpc>
            </a:pPr>
            <a:r>
              <a:rPr lang="en-US" sz="1400" dirty="0">
                <a:ea typeface="Microsoft JhengHei UI" panose="020B0604030504040204" pitchFamily="34" charset="-120"/>
              </a:rPr>
              <a:t>Congestion externality (Huang &amp; Smith, 2014)</a:t>
            </a:r>
          </a:p>
          <a:p>
            <a:pPr lvl="1">
              <a:lnSpc>
                <a:spcPct val="100000"/>
              </a:lnSpc>
            </a:pPr>
            <a:r>
              <a:rPr lang="en-US" sz="2000" dirty="0">
                <a:ea typeface="Microsoft JhengHei UI" panose="020B0604030504040204" pitchFamily="34" charset="-120"/>
              </a:rPr>
              <a:t>Fuel prices </a:t>
            </a:r>
            <a:r>
              <a:rPr lang="en-US" sz="2000" dirty="0">
                <a:solidFill>
                  <a:srgbClr val="FF0000"/>
                </a:solidFill>
                <a:ea typeface="Microsoft JhengHei UI" panose="020B0604030504040204" pitchFamily="34" charset="-120"/>
              </a:rPr>
              <a:t>(To be included)</a:t>
            </a:r>
          </a:p>
          <a:p>
            <a:pPr lvl="1">
              <a:lnSpc>
                <a:spcPct val="100000"/>
              </a:lnSpc>
            </a:pPr>
            <a:r>
              <a:rPr lang="en-US" sz="2000" dirty="0">
                <a:ea typeface="Microsoft JhengHei UI" panose="020B0604030504040204" pitchFamily="34" charset="-120"/>
              </a:rPr>
              <a:t>Weather events that affect fishers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Storm warning by port</a:t>
            </a:r>
          </a:p>
          <a:p>
            <a:pPr lvl="2">
              <a:lnSpc>
                <a:spcPct val="100000"/>
              </a:lnSpc>
            </a:pPr>
            <a:r>
              <a:rPr lang="en-US" sz="1600" dirty="0">
                <a:ea typeface="Microsoft JhengHei UI" panose="020B0604030504040204" pitchFamily="34" charset="-120"/>
              </a:rPr>
              <a:t>Winds and current at 0.1 degree of resolution</a:t>
            </a:r>
          </a:p>
          <a:p>
            <a:pPr>
              <a:lnSpc>
                <a:spcPct val="100000"/>
              </a:lnSpc>
            </a:pPr>
            <a:r>
              <a:rPr lang="en-US" sz="2400" dirty="0">
                <a:solidFill>
                  <a:srgbClr val="003C6C"/>
                </a:solidFill>
                <a:ea typeface="Microsoft JhengHei UI" panose="020B0604030504040204" pitchFamily="34" charset="-120"/>
              </a:rPr>
              <a:t>Endogeneity? </a:t>
            </a:r>
          </a:p>
          <a:p>
            <a:pPr lvl="1">
              <a:lnSpc>
                <a:spcPct val="100000"/>
              </a:lnSpc>
            </a:pPr>
            <a:r>
              <a:rPr lang="en-US" sz="2000" dirty="0">
                <a:ea typeface="Microsoft JhengHei UI" panose="020B0604030504040204" pitchFamily="34" charset="-120"/>
              </a:rPr>
              <a:t>Bayesian IV literature</a:t>
            </a:r>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13</a:t>
            </a:fld>
            <a:endParaRPr lang="en-US"/>
          </a:p>
        </p:txBody>
      </p:sp>
    </p:spTree>
    <p:extLst>
      <p:ext uri="{BB962C8B-B14F-4D97-AF65-F5344CB8AC3E}">
        <p14:creationId xmlns:p14="http://schemas.microsoft.com/office/powerpoint/2010/main" val="391987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1" y="1"/>
            <a:ext cx="9144001" cy="923278"/>
          </a:xfrm>
          <a:solidFill>
            <a:srgbClr val="003C6C"/>
          </a:solidFill>
        </p:spPr>
        <p:txBody>
          <a:bodyPr>
            <a:noAutofit/>
          </a:bodyPr>
          <a:lstStyle/>
          <a:p>
            <a:r>
              <a:rPr lang="en-US" sz="2800" dirty="0">
                <a:solidFill>
                  <a:schemeClr val="bg1"/>
                </a:solidFill>
                <a:latin typeface="+mn-lt"/>
              </a:rPr>
              <a:t>  </a:t>
            </a:r>
            <a:r>
              <a:rPr lang="en-US" sz="2400" dirty="0">
                <a:solidFill>
                  <a:schemeClr val="bg1"/>
                </a:solidFill>
                <a:latin typeface="+mn-lt"/>
              </a:rPr>
              <a:t>Results: </a:t>
            </a:r>
            <a:r>
              <a:rPr lang="en-US" sz="2400" dirty="0">
                <a:solidFill>
                  <a:schemeClr val="bg1"/>
                </a:solidFill>
              </a:rPr>
              <a:t>Landings positively related to probability of presence</a:t>
            </a:r>
            <a:endParaRPr lang="en-US" sz="2800" dirty="0">
              <a:solidFill>
                <a:schemeClr val="bg1"/>
              </a:solidFill>
              <a:latin typeface="+mn-lt"/>
            </a:endParaRPr>
          </a:p>
        </p:txBody>
      </p:sp>
      <p:pic>
        <p:nvPicPr>
          <p:cNvPr id="11" name="Content Placeholder 10">
            <a:extLst>
              <a:ext uri="{FF2B5EF4-FFF2-40B4-BE49-F238E27FC236}">
                <a16:creationId xmlns:a16="http://schemas.microsoft.com/office/drawing/2014/main" id="{B0522EE7-DD39-4C88-A816-B8805CB111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891" y="1251569"/>
            <a:ext cx="8414217" cy="5192773"/>
          </a:xfrm>
        </p:spPr>
      </p:pic>
      <p:sp>
        <p:nvSpPr>
          <p:cNvPr id="5" name="Slide Number Placeholder 4">
            <a:extLst>
              <a:ext uri="{FF2B5EF4-FFF2-40B4-BE49-F238E27FC236}">
                <a16:creationId xmlns:a16="http://schemas.microsoft.com/office/drawing/2014/main" id="{BF758A4E-C9B3-4A28-A5F8-6FE7F7D48022}"/>
              </a:ext>
            </a:extLst>
          </p:cNvPr>
          <p:cNvSpPr>
            <a:spLocks noGrp="1"/>
          </p:cNvSpPr>
          <p:nvPr>
            <p:ph type="sldNum" sz="quarter" idx="12"/>
          </p:nvPr>
        </p:nvSpPr>
        <p:spPr/>
        <p:txBody>
          <a:bodyPr/>
          <a:lstStyle/>
          <a:p>
            <a:fld id="{6FD4AA8C-2C0B-45F2-84FF-CF2E58E014B2}" type="slidenum">
              <a:rPr lang="en-US" smtClean="0"/>
              <a:t>14</a:t>
            </a:fld>
            <a:endParaRPr lang="en-US"/>
          </a:p>
        </p:txBody>
      </p:sp>
    </p:spTree>
    <p:extLst>
      <p:ext uri="{BB962C8B-B14F-4D97-AF65-F5344CB8AC3E}">
        <p14:creationId xmlns:p14="http://schemas.microsoft.com/office/powerpoint/2010/main" val="2153592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3200" dirty="0">
                <a:solidFill>
                  <a:schemeClr val="bg1"/>
                </a:solidFill>
                <a:latin typeface="+mn-lt"/>
              </a:rPr>
              <a:t>  Results: Squid is a substitute of sardine</a:t>
            </a:r>
          </a:p>
        </p:txBody>
      </p:sp>
      <p:pic>
        <p:nvPicPr>
          <p:cNvPr id="7" name="Content Placeholder 6">
            <a:extLst>
              <a:ext uri="{FF2B5EF4-FFF2-40B4-BE49-F238E27FC236}">
                <a16:creationId xmlns:a16="http://schemas.microsoft.com/office/drawing/2014/main" id="{9B4A8A31-9904-4813-AFBF-E9EF30FC35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337" y="1110162"/>
            <a:ext cx="8461325" cy="5221846"/>
          </a:xfrm>
        </p:spPr>
      </p:pic>
      <p:cxnSp>
        <p:nvCxnSpPr>
          <p:cNvPr id="4" name="Straight Arrow Connector 3">
            <a:extLst>
              <a:ext uri="{FF2B5EF4-FFF2-40B4-BE49-F238E27FC236}">
                <a16:creationId xmlns:a16="http://schemas.microsoft.com/office/drawing/2014/main" id="{BA4B2C39-847A-45D2-8F65-1BE932848413}"/>
              </a:ext>
            </a:extLst>
          </p:cNvPr>
          <p:cNvCxnSpPr/>
          <p:nvPr/>
        </p:nvCxnSpPr>
        <p:spPr>
          <a:xfrm>
            <a:off x="341337" y="1965234"/>
            <a:ext cx="0" cy="12293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C2E67B9-9B7E-4BA9-BCAA-D5B51DE7322B}"/>
              </a:ext>
            </a:extLst>
          </p:cNvPr>
          <p:cNvCxnSpPr/>
          <p:nvPr/>
        </p:nvCxnSpPr>
        <p:spPr>
          <a:xfrm flipH="1">
            <a:off x="1140097" y="3596640"/>
            <a:ext cx="1564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72B1D84-F108-4A05-A274-3D5DCA4F774D}"/>
              </a:ext>
            </a:extLst>
          </p:cNvPr>
          <p:cNvCxnSpPr/>
          <p:nvPr/>
        </p:nvCxnSpPr>
        <p:spPr>
          <a:xfrm flipH="1">
            <a:off x="1140097" y="6177280"/>
            <a:ext cx="1564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A1C7DC47-B8E5-45D8-A41E-3085F86E2FEF}"/>
              </a:ext>
            </a:extLst>
          </p:cNvPr>
          <p:cNvSpPr>
            <a:spLocks noGrp="1"/>
          </p:cNvSpPr>
          <p:nvPr>
            <p:ph type="sldNum" sz="quarter" idx="12"/>
          </p:nvPr>
        </p:nvSpPr>
        <p:spPr/>
        <p:txBody>
          <a:bodyPr/>
          <a:lstStyle/>
          <a:p>
            <a:fld id="{6FD4AA8C-2C0B-45F2-84FF-CF2E58E014B2}" type="slidenum">
              <a:rPr lang="en-US" smtClean="0"/>
              <a:t>15</a:t>
            </a:fld>
            <a:endParaRPr lang="en-US"/>
          </a:p>
        </p:txBody>
      </p:sp>
      <p:sp>
        <p:nvSpPr>
          <p:cNvPr id="3" name="Rectangle 2">
            <a:extLst>
              <a:ext uri="{FF2B5EF4-FFF2-40B4-BE49-F238E27FC236}">
                <a16:creationId xmlns:a16="http://schemas.microsoft.com/office/drawing/2014/main" id="{DAC33284-DA00-4C32-9683-CC8D003F6F90}"/>
              </a:ext>
            </a:extLst>
          </p:cNvPr>
          <p:cNvSpPr/>
          <p:nvPr/>
        </p:nvSpPr>
        <p:spPr>
          <a:xfrm>
            <a:off x="188937" y="3721085"/>
            <a:ext cx="8461325" cy="2584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82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Autofit/>
          </a:bodyPr>
          <a:lstStyle/>
          <a:p>
            <a:r>
              <a:rPr lang="en-US" sz="3200" dirty="0">
                <a:solidFill>
                  <a:schemeClr val="bg1"/>
                </a:solidFill>
                <a:latin typeface="+mn-lt"/>
              </a:rPr>
              <a:t>  Results: Sardine more preferred than squid</a:t>
            </a:r>
          </a:p>
        </p:txBody>
      </p:sp>
      <p:pic>
        <p:nvPicPr>
          <p:cNvPr id="6" name="Content Placeholder 5">
            <a:extLst>
              <a:ext uri="{FF2B5EF4-FFF2-40B4-BE49-F238E27FC236}">
                <a16:creationId xmlns:a16="http://schemas.microsoft.com/office/drawing/2014/main" id="{4E9124C2-AAB9-4277-B440-1905D27622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901" y="1177467"/>
            <a:ext cx="8624197" cy="5322361"/>
          </a:xfrm>
        </p:spPr>
      </p:pic>
      <p:sp>
        <p:nvSpPr>
          <p:cNvPr id="5" name="Slide Number Placeholder 4">
            <a:extLst>
              <a:ext uri="{FF2B5EF4-FFF2-40B4-BE49-F238E27FC236}">
                <a16:creationId xmlns:a16="http://schemas.microsoft.com/office/drawing/2014/main" id="{B63F1F1F-4FB3-4CE5-BD91-1E702B3DAE91}"/>
              </a:ext>
            </a:extLst>
          </p:cNvPr>
          <p:cNvSpPr>
            <a:spLocks noGrp="1"/>
          </p:cNvSpPr>
          <p:nvPr>
            <p:ph type="sldNum" sz="quarter" idx="12"/>
          </p:nvPr>
        </p:nvSpPr>
        <p:spPr/>
        <p:txBody>
          <a:bodyPr/>
          <a:lstStyle/>
          <a:p>
            <a:fld id="{6FD4AA8C-2C0B-45F2-84FF-CF2E58E014B2}" type="slidenum">
              <a:rPr lang="en-US" smtClean="0"/>
              <a:t>16</a:t>
            </a:fld>
            <a:endParaRPr lang="en-US"/>
          </a:p>
        </p:txBody>
      </p:sp>
    </p:spTree>
    <p:extLst>
      <p:ext uri="{BB962C8B-B14F-4D97-AF65-F5344CB8AC3E}">
        <p14:creationId xmlns:p14="http://schemas.microsoft.com/office/powerpoint/2010/main" val="3608945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rPr>
              <a:t>  </a:t>
            </a:r>
            <a:r>
              <a:rPr lang="en-US" sz="3100" dirty="0">
                <a:solidFill>
                  <a:schemeClr val="bg1"/>
                </a:solidFill>
                <a:latin typeface="+mn-lt"/>
              </a:rPr>
              <a:t>Results: Sardine closure reduce squid landings</a:t>
            </a:r>
            <a:endParaRPr lang="en-US" dirty="0">
              <a:solidFill>
                <a:schemeClr val="bg1"/>
              </a:solidFill>
              <a:latin typeface="+mn-lt"/>
            </a:endParaRPr>
          </a:p>
        </p:txBody>
      </p:sp>
      <p:pic>
        <p:nvPicPr>
          <p:cNvPr id="6" name="Content Placeholder 5">
            <a:extLst>
              <a:ext uri="{FF2B5EF4-FFF2-40B4-BE49-F238E27FC236}">
                <a16:creationId xmlns:a16="http://schemas.microsoft.com/office/drawing/2014/main" id="{7F2D95BB-D717-47FC-94B0-79DD6DAC4F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0400" y="1225027"/>
            <a:ext cx="8263199" cy="5099573"/>
          </a:xfrm>
        </p:spPr>
      </p:pic>
      <p:sp>
        <p:nvSpPr>
          <p:cNvPr id="5" name="Slide Number Placeholder 4">
            <a:extLst>
              <a:ext uri="{FF2B5EF4-FFF2-40B4-BE49-F238E27FC236}">
                <a16:creationId xmlns:a16="http://schemas.microsoft.com/office/drawing/2014/main" id="{E5D3A924-2AB0-4FAF-9A50-539DE8BCD754}"/>
              </a:ext>
            </a:extLst>
          </p:cNvPr>
          <p:cNvSpPr>
            <a:spLocks noGrp="1"/>
          </p:cNvSpPr>
          <p:nvPr>
            <p:ph type="sldNum" sz="quarter" idx="12"/>
          </p:nvPr>
        </p:nvSpPr>
        <p:spPr/>
        <p:txBody>
          <a:bodyPr/>
          <a:lstStyle/>
          <a:p>
            <a:fld id="{6FD4AA8C-2C0B-45F2-84FF-CF2E58E014B2}" type="slidenum">
              <a:rPr lang="en-US" smtClean="0"/>
              <a:t>17</a:t>
            </a:fld>
            <a:endParaRPr lang="en-US"/>
          </a:p>
        </p:txBody>
      </p:sp>
    </p:spTree>
    <p:extLst>
      <p:ext uri="{BB962C8B-B14F-4D97-AF65-F5344CB8AC3E}">
        <p14:creationId xmlns:p14="http://schemas.microsoft.com/office/powerpoint/2010/main" val="2682314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rPr>
              <a:t>  Conclusions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06709" y="1830378"/>
            <a:ext cx="8236548" cy="3895507"/>
          </a:xfrm>
        </p:spPr>
        <p:txBody>
          <a:bodyPr>
            <a:normAutofit/>
          </a:bodyPr>
          <a:lstStyle/>
          <a:p>
            <a:pPr marL="514350" indent="-514350">
              <a:lnSpc>
                <a:spcPct val="110000"/>
              </a:lnSpc>
              <a:buFont typeface="+mj-lt"/>
              <a:buAutoNum type="arabicPeriod"/>
            </a:pPr>
            <a:r>
              <a:rPr lang="en-US" dirty="0"/>
              <a:t>Slightly positive effect of presence on landings.</a:t>
            </a:r>
          </a:p>
          <a:p>
            <a:pPr marL="514350" indent="-514350">
              <a:lnSpc>
                <a:spcPct val="110000"/>
              </a:lnSpc>
              <a:buFont typeface="+mj-lt"/>
              <a:buAutoNum type="arabicPeriod"/>
            </a:pPr>
            <a:r>
              <a:rPr lang="en-US" dirty="0"/>
              <a:t>Substitution between market squid and Pacific sardine.</a:t>
            </a:r>
          </a:p>
          <a:p>
            <a:pPr marL="514350" indent="-514350">
              <a:lnSpc>
                <a:spcPct val="110000"/>
              </a:lnSpc>
              <a:buFont typeface="+mj-lt"/>
              <a:buAutoNum type="arabicPeriod"/>
            </a:pPr>
            <a:r>
              <a:rPr lang="en-US" dirty="0"/>
              <a:t>Closure reduce market squid landings</a:t>
            </a:r>
            <a:r>
              <a:rPr lang="en-US"/>
              <a:t>. </a:t>
            </a:r>
          </a:p>
          <a:p>
            <a:pPr lvl="1">
              <a:lnSpc>
                <a:spcPct val="110000"/>
              </a:lnSpc>
            </a:pPr>
            <a:r>
              <a:rPr lang="en-US"/>
              <a:t>Is </a:t>
            </a:r>
            <a:r>
              <a:rPr lang="en-US" dirty="0"/>
              <a:t>this because of a lower participation in fishing?</a:t>
            </a:r>
          </a:p>
        </p:txBody>
      </p:sp>
      <p:sp>
        <p:nvSpPr>
          <p:cNvPr id="6" name="Slide Number Placeholder 5">
            <a:extLst>
              <a:ext uri="{FF2B5EF4-FFF2-40B4-BE49-F238E27FC236}">
                <a16:creationId xmlns:a16="http://schemas.microsoft.com/office/drawing/2014/main" id="{0FE4A19C-1A3A-4029-B746-713A9BE72B65}"/>
              </a:ext>
            </a:extLst>
          </p:cNvPr>
          <p:cNvSpPr>
            <a:spLocks noGrp="1"/>
          </p:cNvSpPr>
          <p:nvPr>
            <p:ph type="sldNum" sz="quarter" idx="12"/>
          </p:nvPr>
        </p:nvSpPr>
        <p:spPr/>
        <p:txBody>
          <a:bodyPr/>
          <a:lstStyle/>
          <a:p>
            <a:fld id="{6FD4AA8C-2C0B-45F2-84FF-CF2E58E014B2}" type="slidenum">
              <a:rPr lang="en-US" smtClean="0"/>
              <a:t>18</a:t>
            </a:fld>
            <a:endParaRPr lang="en-US"/>
          </a:p>
        </p:txBody>
      </p:sp>
    </p:spTree>
    <p:extLst>
      <p:ext uri="{BB962C8B-B14F-4D97-AF65-F5344CB8AC3E}">
        <p14:creationId xmlns:p14="http://schemas.microsoft.com/office/powerpoint/2010/main" val="3782004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902187-C64D-4C7A-96BC-B12E22FAF083}"/>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latin typeface="+mn-lt"/>
              </a:rPr>
              <a:t>  Future work</a:t>
            </a:r>
          </a:p>
        </p:txBody>
      </p:sp>
      <p:sp>
        <p:nvSpPr>
          <p:cNvPr id="7" name="TextBox 6">
            <a:extLst>
              <a:ext uri="{FF2B5EF4-FFF2-40B4-BE49-F238E27FC236}">
                <a16:creationId xmlns:a16="http://schemas.microsoft.com/office/drawing/2014/main" id="{11881D18-2662-4C0C-B0F6-D26D0649522F}"/>
              </a:ext>
            </a:extLst>
          </p:cNvPr>
          <p:cNvSpPr txBox="1"/>
          <p:nvPr/>
        </p:nvSpPr>
        <p:spPr>
          <a:xfrm>
            <a:off x="381148" y="1466098"/>
            <a:ext cx="848853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ea typeface="Microsoft JhengHei UI" panose="020B0604030504040204" pitchFamily="34" charset="-120"/>
              </a:rPr>
              <a:t>Incorporate </a:t>
            </a:r>
            <a:r>
              <a:rPr lang="en-US" sz="2400">
                <a:ea typeface="Microsoft JhengHei UI" panose="020B0604030504040204" pitchFamily="34" charset="-120"/>
              </a:rPr>
              <a:t>individual vessel-level data </a:t>
            </a:r>
            <a:r>
              <a:rPr lang="en-US" sz="2400" dirty="0">
                <a:ea typeface="Microsoft JhengHei UI" panose="020B0604030504040204" pitchFamily="34" charset="-120"/>
              </a:rPr>
              <a:t>for landings.</a:t>
            </a:r>
          </a:p>
          <a:p>
            <a:pPr marL="742950" lvl="1" indent="-285750">
              <a:buFont typeface="Arial" panose="020B0604020202020204" pitchFamily="34" charset="0"/>
              <a:buChar char="•"/>
            </a:pPr>
            <a:r>
              <a:rPr lang="en-US" sz="2400" dirty="0">
                <a:ea typeface="Microsoft JhengHei UI" panose="020B0604030504040204" pitchFamily="34" charset="-120"/>
              </a:rPr>
              <a:t>Check whether a vessel can switch between species or ports.</a:t>
            </a:r>
          </a:p>
          <a:p>
            <a:pPr marL="742950" lvl="1" indent="-285750">
              <a:buFont typeface="Arial" panose="020B0604020202020204" pitchFamily="34" charset="0"/>
              <a:buChar char="•"/>
            </a:pPr>
            <a:r>
              <a:rPr lang="en-US" sz="2400" dirty="0">
                <a:ea typeface="Microsoft JhengHei UI" panose="020B0604030504040204" pitchFamily="34" charset="-120"/>
              </a:rPr>
              <a:t>Vessels/port landings.</a:t>
            </a:r>
          </a:p>
          <a:p>
            <a:pPr marL="742950" lvl="1" indent="-285750">
              <a:buFont typeface="Arial" panose="020B0604020202020204" pitchFamily="34" charset="0"/>
              <a:buChar char="•"/>
            </a:pPr>
            <a:r>
              <a:rPr lang="en-US" sz="2400" dirty="0">
                <a:ea typeface="Microsoft JhengHei UI" panose="020B0604030504040204" pitchFamily="34" charset="-120"/>
              </a:rPr>
              <a:t>Vessel/port hierarchal effects.</a:t>
            </a:r>
          </a:p>
          <a:p>
            <a:pPr marL="285750" indent="-285750">
              <a:buFont typeface="Arial" panose="020B0604020202020204" pitchFamily="34" charset="0"/>
              <a:buChar char="•"/>
            </a:pPr>
            <a:r>
              <a:rPr lang="en-US" sz="2400" dirty="0">
                <a:ea typeface="Microsoft JhengHei UI" panose="020B0604030504040204" pitchFamily="34" charset="-120"/>
              </a:rPr>
              <a:t>Econometrics:</a:t>
            </a:r>
          </a:p>
          <a:p>
            <a:pPr marL="742950" lvl="1" indent="-285750">
              <a:buFont typeface="Arial" panose="020B0604020202020204" pitchFamily="34" charset="0"/>
              <a:buChar char="•"/>
            </a:pPr>
            <a:r>
              <a:rPr lang="en-US" sz="2400" dirty="0">
                <a:ea typeface="Microsoft JhengHei UI" panose="020B0604030504040204" pitchFamily="34" charset="-120"/>
              </a:rPr>
              <a:t>Serial Correlation</a:t>
            </a:r>
          </a:p>
          <a:p>
            <a:pPr marL="742950" lvl="1" indent="-285750">
              <a:buFont typeface="Arial" panose="020B0604020202020204" pitchFamily="34" charset="0"/>
              <a:buChar char="•"/>
            </a:pPr>
            <a:r>
              <a:rPr lang="en-US" sz="2400" dirty="0">
                <a:ea typeface="Microsoft JhengHei UI" panose="020B0604030504040204" pitchFamily="34" charset="-120"/>
              </a:rPr>
              <a:t>Non-stationarity</a:t>
            </a:r>
          </a:p>
          <a:p>
            <a:pPr marL="742950" lvl="1" indent="-285750">
              <a:buFont typeface="Arial" panose="020B0604020202020204" pitchFamily="34" charset="0"/>
              <a:buChar char="•"/>
            </a:pPr>
            <a:r>
              <a:rPr lang="en-US" sz="2400" dirty="0">
                <a:ea typeface="Microsoft JhengHei UI" panose="020B0604030504040204" pitchFamily="34" charset="-120"/>
              </a:rPr>
              <a:t>Selection Bias</a:t>
            </a:r>
          </a:p>
          <a:p>
            <a:pPr marL="742950" lvl="1" indent="-285750">
              <a:buFont typeface="Arial" panose="020B0604020202020204" pitchFamily="34" charset="0"/>
              <a:buChar char="•"/>
            </a:pPr>
            <a:r>
              <a:rPr lang="en-US" sz="2400" dirty="0">
                <a:ea typeface="Microsoft JhengHei UI" panose="020B0604030504040204" pitchFamily="34" charset="-120"/>
              </a:rPr>
              <a:t>How to test them in a Bayesian framework??</a:t>
            </a:r>
          </a:p>
          <a:p>
            <a:pPr marL="285750" indent="-285750">
              <a:buFont typeface="Arial" panose="020B0604020202020204" pitchFamily="34" charset="0"/>
              <a:buChar char="•"/>
            </a:pPr>
            <a:r>
              <a:rPr lang="en-US" sz="2400" dirty="0">
                <a:ea typeface="Microsoft JhengHei UI" panose="020B0604030504040204" pitchFamily="34" charset="-120"/>
              </a:rPr>
              <a:t>Estimate a discrete choice model for participation.</a:t>
            </a:r>
          </a:p>
          <a:p>
            <a:pPr marL="285750" indent="-285750">
              <a:buFont typeface="Arial" panose="020B0604020202020204" pitchFamily="34" charset="0"/>
              <a:buChar char="•"/>
            </a:pPr>
            <a:r>
              <a:rPr lang="en-US" sz="2400" dirty="0">
                <a:ea typeface="Microsoft JhengHei UI" panose="020B0604030504040204" pitchFamily="34" charset="-120"/>
              </a:rPr>
              <a:t>Forecast landings &amp; participation using SDM projections.</a:t>
            </a:r>
          </a:p>
        </p:txBody>
      </p:sp>
      <p:sp>
        <p:nvSpPr>
          <p:cNvPr id="4" name="Slide Number Placeholder 3">
            <a:extLst>
              <a:ext uri="{FF2B5EF4-FFF2-40B4-BE49-F238E27FC236}">
                <a16:creationId xmlns:a16="http://schemas.microsoft.com/office/drawing/2014/main" id="{32025B15-862C-43A4-9958-8CC0D98F0231}"/>
              </a:ext>
            </a:extLst>
          </p:cNvPr>
          <p:cNvSpPr>
            <a:spLocks noGrp="1"/>
          </p:cNvSpPr>
          <p:nvPr>
            <p:ph type="sldNum" sz="quarter" idx="12"/>
          </p:nvPr>
        </p:nvSpPr>
        <p:spPr/>
        <p:txBody>
          <a:bodyPr/>
          <a:lstStyle/>
          <a:p>
            <a:fld id="{6FD4AA8C-2C0B-45F2-84FF-CF2E58E014B2}" type="slidenum">
              <a:rPr lang="en-US" smtClean="0"/>
              <a:t>19</a:t>
            </a:fld>
            <a:endParaRPr lang="en-US"/>
          </a:p>
        </p:txBody>
      </p:sp>
    </p:spTree>
    <p:extLst>
      <p:ext uri="{BB962C8B-B14F-4D97-AF65-F5344CB8AC3E}">
        <p14:creationId xmlns:p14="http://schemas.microsoft.com/office/powerpoint/2010/main" val="367534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61A8DD-5202-426A-A596-138AFEBB7307}"/>
              </a:ext>
            </a:extLst>
          </p:cNvPr>
          <p:cNvPicPr>
            <a:picLocks noChangeAspect="1"/>
          </p:cNvPicPr>
          <p:nvPr/>
        </p:nvPicPr>
        <p:blipFill rotWithShape="1">
          <a:blip r:embed="rId3"/>
          <a:srcRect b="5911"/>
          <a:stretch/>
        </p:blipFill>
        <p:spPr>
          <a:xfrm>
            <a:off x="3639085" y="1636493"/>
            <a:ext cx="5504915" cy="3387258"/>
          </a:xfrm>
          <a:prstGeom prst="rect">
            <a:avLst/>
          </a:prstGeom>
        </p:spPr>
      </p:pic>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California Current System (CCS)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95484" y="1413128"/>
            <a:ext cx="3554001" cy="5129185"/>
          </a:xfrm>
        </p:spPr>
        <p:txBody>
          <a:bodyPr>
            <a:normAutofit/>
          </a:bodyPr>
          <a:lstStyle/>
          <a:p>
            <a:pPr>
              <a:lnSpc>
                <a:spcPct val="100000"/>
              </a:lnSpc>
            </a:pPr>
            <a:r>
              <a:rPr lang="en-US" sz="2000" dirty="0">
                <a:ea typeface="Microsoft JhengHei UI" panose="020B0604030504040204" pitchFamily="34" charset="-120"/>
              </a:rPr>
              <a:t>Unique ecosystem</a:t>
            </a:r>
          </a:p>
          <a:p>
            <a:pPr>
              <a:lnSpc>
                <a:spcPct val="100000"/>
              </a:lnSpc>
            </a:pPr>
            <a:r>
              <a:rPr lang="en-US" sz="2000" dirty="0">
                <a:ea typeface="Microsoft JhengHei UI" panose="020B0604030504040204" pitchFamily="34" charset="-120"/>
              </a:rPr>
              <a:t>Provides many ecosystem services</a:t>
            </a:r>
          </a:p>
          <a:p>
            <a:pPr>
              <a:lnSpc>
                <a:spcPct val="100000"/>
              </a:lnSpc>
            </a:pPr>
            <a:r>
              <a:rPr lang="en-US" sz="2000" dirty="0">
                <a:ea typeface="Microsoft JhengHei UI" panose="020B0604030504040204" pitchFamily="34" charset="-120"/>
              </a:rPr>
              <a:t>Home to many protected species</a:t>
            </a:r>
          </a:p>
          <a:p>
            <a:pPr>
              <a:lnSpc>
                <a:spcPct val="100000"/>
              </a:lnSpc>
            </a:pPr>
            <a:r>
              <a:rPr lang="en-US" sz="2000" dirty="0">
                <a:ea typeface="Microsoft JhengHei UI" panose="020B0604030504040204" pitchFamily="34" charset="-120"/>
              </a:rPr>
              <a:t>Sustains commercial and recreational fisheries:</a:t>
            </a:r>
          </a:p>
          <a:p>
            <a:pPr lvl="1">
              <a:lnSpc>
                <a:spcPct val="100000"/>
              </a:lnSpc>
            </a:pPr>
            <a:r>
              <a:rPr lang="en-US" sz="1800" dirty="0">
                <a:ea typeface="Microsoft JhengHei UI" panose="020B0604030504040204" pitchFamily="34" charset="-120"/>
              </a:rPr>
              <a:t>Forage species</a:t>
            </a:r>
          </a:p>
          <a:p>
            <a:pPr lvl="1">
              <a:lnSpc>
                <a:spcPct val="100000"/>
              </a:lnSpc>
            </a:pPr>
            <a:r>
              <a:rPr lang="en-US" sz="1800" dirty="0">
                <a:ea typeface="Microsoft JhengHei UI" panose="020B0604030504040204" pitchFamily="34" charset="-120"/>
              </a:rPr>
              <a:t>Coastal Pelagic Species</a:t>
            </a:r>
          </a:p>
        </p:txBody>
      </p:sp>
      <p:pic>
        <p:nvPicPr>
          <p:cNvPr id="8" name="Picture 7">
            <a:extLst>
              <a:ext uri="{FF2B5EF4-FFF2-40B4-BE49-F238E27FC236}">
                <a16:creationId xmlns:a16="http://schemas.microsoft.com/office/drawing/2014/main" id="{E1A0B5D7-8E64-41AF-A5B9-D5CA770A3A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5853" y="2574066"/>
            <a:ext cx="477327" cy="514895"/>
          </a:xfrm>
          <a:prstGeom prst="rect">
            <a:avLst/>
          </a:prstGeom>
        </p:spPr>
      </p:pic>
      <p:sp>
        <p:nvSpPr>
          <p:cNvPr id="9" name="TextBox 8">
            <a:extLst>
              <a:ext uri="{FF2B5EF4-FFF2-40B4-BE49-F238E27FC236}">
                <a16:creationId xmlns:a16="http://schemas.microsoft.com/office/drawing/2014/main" id="{62AD89DE-CF48-472C-B256-59AFAA03520B}"/>
              </a:ext>
            </a:extLst>
          </p:cNvPr>
          <p:cNvSpPr txBox="1"/>
          <p:nvPr/>
        </p:nvSpPr>
        <p:spPr>
          <a:xfrm>
            <a:off x="6776428" y="4997123"/>
            <a:ext cx="1872087" cy="461665"/>
          </a:xfrm>
          <a:prstGeom prst="rect">
            <a:avLst/>
          </a:prstGeom>
          <a:noFill/>
        </p:spPr>
        <p:txBody>
          <a:bodyPr wrap="square" rtlCol="0">
            <a:spAutoFit/>
          </a:bodyPr>
          <a:lstStyle/>
          <a:p>
            <a:r>
              <a:rPr lang="en-US" sz="1200" i="1" dirty="0"/>
              <a:t>Illustration by Fiona Morris</a:t>
            </a:r>
          </a:p>
        </p:txBody>
      </p:sp>
      <p:sp>
        <p:nvSpPr>
          <p:cNvPr id="6" name="Slide Number Placeholder 5">
            <a:extLst>
              <a:ext uri="{FF2B5EF4-FFF2-40B4-BE49-F238E27FC236}">
                <a16:creationId xmlns:a16="http://schemas.microsoft.com/office/drawing/2014/main" id="{D59AEBD6-2615-4476-8EA6-3992972395BB}"/>
              </a:ext>
            </a:extLst>
          </p:cNvPr>
          <p:cNvSpPr>
            <a:spLocks noGrp="1"/>
          </p:cNvSpPr>
          <p:nvPr>
            <p:ph type="sldNum" sz="quarter" idx="12"/>
          </p:nvPr>
        </p:nvSpPr>
        <p:spPr/>
        <p:txBody>
          <a:bodyPr/>
          <a:lstStyle/>
          <a:p>
            <a:fld id="{6FD4AA8C-2C0B-45F2-84FF-CF2E58E014B2}" type="slidenum">
              <a:rPr lang="en-US" smtClean="0"/>
              <a:t>2</a:t>
            </a:fld>
            <a:endParaRPr lang="en-US" dirty="0"/>
          </a:p>
        </p:txBody>
      </p:sp>
    </p:spTree>
    <p:extLst>
      <p:ext uri="{BB962C8B-B14F-4D97-AF65-F5344CB8AC3E}">
        <p14:creationId xmlns:p14="http://schemas.microsoft.com/office/powerpoint/2010/main" val="567117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462611" y="1122323"/>
            <a:ext cx="8030346" cy="852351"/>
          </a:xfrm>
        </p:spPr>
        <p:txBody>
          <a:bodyPr>
            <a:normAutofit/>
          </a:bodyPr>
          <a:lstStyle/>
          <a:p>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Thanks for your attention!</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1061853" y="4062720"/>
            <a:ext cx="6831862" cy="1962029"/>
          </a:xfrm>
        </p:spPr>
        <p:txBody>
          <a:bodyPr>
            <a:normAutofit fontScale="92500" lnSpcReduction="10000"/>
          </a:bodyPr>
          <a:lstStyle/>
          <a:p>
            <a:endParaRPr lang="en-US" sz="1200" dirty="0">
              <a:solidFill>
                <a:schemeClr val="bg1"/>
              </a:solidFill>
              <a:ea typeface="Microsoft JhengHei UI" panose="020B0604030504040204" pitchFamily="34" charset="-120"/>
            </a:endParaRPr>
          </a:p>
          <a:p>
            <a:r>
              <a:rPr lang="en-US" sz="1900" b="1" dirty="0">
                <a:solidFill>
                  <a:schemeClr val="bg1"/>
                </a:solidFill>
                <a:ea typeface="Lato Semibold" panose="020F0502020204030203" pitchFamily="34" charset="0"/>
                <a:cs typeface="Lato Semibold" panose="020F0502020204030203" pitchFamily="34" charset="0"/>
              </a:rPr>
              <a:t>Felipe J. Quezada</a:t>
            </a:r>
          </a:p>
          <a:p>
            <a:r>
              <a:rPr lang="en-US" sz="1300" dirty="0">
                <a:solidFill>
                  <a:schemeClr val="bg1"/>
                </a:solidFill>
                <a:ea typeface="Microsoft JhengHei UI" panose="020B0604030504040204" pitchFamily="34" charset="-120"/>
              </a:rPr>
              <a:t> Postdoctoral Scholar</a:t>
            </a:r>
          </a:p>
          <a:p>
            <a:r>
              <a:rPr lang="en-US" sz="1300" dirty="0">
                <a:solidFill>
                  <a:schemeClr val="bg1"/>
                </a:solidFill>
                <a:ea typeface="Microsoft JhengHei UI" panose="020B0604030504040204" pitchFamily="34" charset="-120"/>
              </a:rPr>
              <a:t> UC Santa Cruz &amp; NOAA-SWFSC</a:t>
            </a:r>
          </a:p>
          <a:p>
            <a:endParaRPr lang="en-US" sz="1200" dirty="0">
              <a:solidFill>
                <a:schemeClr val="bg1"/>
              </a:solidFill>
              <a:ea typeface="Microsoft JhengHei UI" panose="020B0604030504040204" pitchFamily="34" charset="-120"/>
            </a:endParaRPr>
          </a:p>
          <a:p>
            <a:r>
              <a:rPr lang="en-US" sz="1300" dirty="0">
                <a:solidFill>
                  <a:srgbClr val="FF3399"/>
                </a:solidFill>
                <a:ea typeface="Microsoft JhengHei UI" panose="020B0604030504040204" pitchFamily="34" charset="-120"/>
                <a:hlinkClick r:id="rId2">
                  <a:extLst>
                    <a:ext uri="{A12FA001-AC4F-418D-AE19-62706E023703}">
                      <ahyp:hlinkClr xmlns:ahyp="http://schemas.microsoft.com/office/drawing/2018/hyperlinkcolor" val="tx"/>
                    </a:ext>
                  </a:extLst>
                </a:hlinkClick>
              </a:rPr>
              <a:t>felipequezada.com</a:t>
            </a:r>
            <a:endParaRPr lang="en-US" sz="1300" dirty="0">
              <a:solidFill>
                <a:srgbClr val="FF3399"/>
              </a:solidFill>
              <a:ea typeface="Microsoft JhengHei UI" panose="020B0604030504040204" pitchFamily="34" charset="-120"/>
            </a:endParaRPr>
          </a:p>
          <a:p>
            <a:r>
              <a:rPr lang="en-US" sz="1300" dirty="0">
                <a:solidFill>
                  <a:srgbClr val="FF3399"/>
                </a:solidFill>
                <a:ea typeface="Microsoft JhengHei UI" panose="020B0604030504040204" pitchFamily="34" charset="-120"/>
              </a:rPr>
              <a:t> </a:t>
            </a:r>
            <a:r>
              <a:rPr lang="en-US" sz="1300" dirty="0">
                <a:solidFill>
                  <a:srgbClr val="FF3399"/>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felipe.quezada@noaa.gov</a:t>
            </a:r>
            <a:endParaRPr lang="en-US" sz="1300" dirty="0">
              <a:solidFill>
                <a:srgbClr val="FF3399"/>
              </a:solidFill>
              <a:ea typeface="Microsoft JhengHei UI" panose="020B0604030504040204" pitchFamily="34" charset="-120"/>
            </a:endParaRP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743" y="2590542"/>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80759" y="2153127"/>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2234" y="2599817"/>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257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pPr>
              <a:lnSpc>
                <a:spcPct val="100000"/>
              </a:lnSpc>
            </a:pPr>
            <a:r>
              <a:rPr lang="en-US" dirty="0">
                <a:solidFill>
                  <a:schemeClr val="bg1"/>
                </a:solidFill>
                <a:latin typeface="+mn-lt"/>
                <a:ea typeface="Lato Medium" panose="020F0502020204030203" pitchFamily="34" charset="0"/>
                <a:cs typeface="Lato Medium" panose="020F0502020204030203" pitchFamily="34" charset="0"/>
              </a:rPr>
              <a:t>  CAFA Project</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602018" y="1939765"/>
            <a:ext cx="7751129" cy="4623686"/>
          </a:xfrm>
        </p:spPr>
        <p:txBody>
          <a:bodyPr>
            <a:normAutofit/>
          </a:bodyPr>
          <a:lstStyle/>
          <a:p>
            <a:pPr marL="0" indent="0" fontAlgn="base">
              <a:lnSpc>
                <a:spcPct val="100000"/>
              </a:lnSpc>
              <a:buNone/>
            </a:pPr>
            <a:r>
              <a:rPr lang="en-US" sz="2000" b="1" dirty="0">
                <a:ea typeface="Microsoft JhengHei UI" panose="020B0604030504040204" pitchFamily="34" charset="-120"/>
              </a:rPr>
              <a:t>NOAA’s Climate and Fisheries Adaptation (CAFA) program:</a:t>
            </a:r>
          </a:p>
          <a:p>
            <a:pPr fontAlgn="base">
              <a:lnSpc>
                <a:spcPct val="100000"/>
              </a:lnSpc>
            </a:pPr>
            <a:r>
              <a:rPr lang="en-US" sz="2000" dirty="0">
                <a:ea typeface="Microsoft JhengHei UI" panose="020B0604030504040204" pitchFamily="34" charset="-120"/>
              </a:rPr>
              <a:t>Supports targeted research to promote sustainable management, adaptation and resilience of the nation’s valuable fish stocks and fisheries-dependent communities in a </a:t>
            </a:r>
            <a:r>
              <a:rPr lang="en-US" sz="2000">
                <a:ea typeface="Microsoft JhengHei UI" panose="020B0604030504040204" pitchFamily="34" charset="-120"/>
              </a:rPr>
              <a:t>changing climate</a:t>
            </a:r>
            <a:endParaRPr lang="en-US" sz="2000" dirty="0">
              <a:ea typeface="Microsoft JhengHei UI" panose="020B0604030504040204" pitchFamily="34" charset="-120"/>
            </a:endParaRPr>
          </a:p>
        </p:txBody>
      </p:sp>
      <p:pic>
        <p:nvPicPr>
          <p:cNvPr id="2050" name="Picture 2" descr="https://cpo.noaa.gov/portals/0/Images/COCA/CAFA.png">
            <a:hlinkClick r:id="rId2" action="ppaction://hlinkfile"/>
            <a:extLst>
              <a:ext uri="{FF2B5EF4-FFF2-40B4-BE49-F238E27FC236}">
                <a16:creationId xmlns:a16="http://schemas.microsoft.com/office/drawing/2014/main" id="{68B48638-7488-4250-B034-B992B428E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563" y="105445"/>
            <a:ext cx="2150937" cy="712390"/>
          </a:xfrm>
          <a:prstGeom prst="rect">
            <a:avLst/>
          </a:prstGeom>
          <a:solidFill>
            <a:srgbClr val="003C6C"/>
          </a:solidFill>
        </p:spPr>
      </p:pic>
      <p:sp>
        <p:nvSpPr>
          <p:cNvPr id="7" name="Rectangle 6">
            <a:extLst>
              <a:ext uri="{FF2B5EF4-FFF2-40B4-BE49-F238E27FC236}">
                <a16:creationId xmlns:a16="http://schemas.microsoft.com/office/drawing/2014/main" id="{88A14946-B5C9-4A91-84A5-EF51492611AF}"/>
              </a:ext>
            </a:extLst>
          </p:cNvPr>
          <p:cNvSpPr/>
          <p:nvPr/>
        </p:nvSpPr>
        <p:spPr>
          <a:xfrm>
            <a:off x="5751989" y="4251608"/>
            <a:ext cx="2601158" cy="369332"/>
          </a:xfrm>
          <a:prstGeom prst="rect">
            <a:avLst/>
          </a:prstGeom>
        </p:spPr>
        <p:txBody>
          <a:bodyPr wrap="square">
            <a:spAutoFit/>
          </a:bodyPr>
          <a:lstStyle/>
          <a:p>
            <a:r>
              <a:rPr lang="en-US" dirty="0">
                <a:hlinkClick r:id="rId4"/>
              </a:rPr>
              <a:t>More information here</a:t>
            </a:r>
            <a:endParaRPr lang="en-US" dirty="0"/>
          </a:p>
        </p:txBody>
      </p:sp>
      <p:sp>
        <p:nvSpPr>
          <p:cNvPr id="6" name="Slide Number Placeholder 5">
            <a:extLst>
              <a:ext uri="{FF2B5EF4-FFF2-40B4-BE49-F238E27FC236}">
                <a16:creationId xmlns:a16="http://schemas.microsoft.com/office/drawing/2014/main" id="{0F5DD290-3C7E-40AA-B02A-38AEA9AD90B6}"/>
              </a:ext>
            </a:extLst>
          </p:cNvPr>
          <p:cNvSpPr>
            <a:spLocks noGrp="1"/>
          </p:cNvSpPr>
          <p:nvPr>
            <p:ph type="sldNum" sz="quarter" idx="12"/>
          </p:nvPr>
        </p:nvSpPr>
        <p:spPr/>
        <p:txBody>
          <a:bodyPr/>
          <a:lstStyle/>
          <a:p>
            <a:fld id="{6FD4AA8C-2C0B-45F2-84FF-CF2E58E014B2}" type="slidenum">
              <a:rPr lang="en-US" smtClean="0"/>
              <a:t>21</a:t>
            </a:fld>
            <a:endParaRPr lang="en-US"/>
          </a:p>
        </p:txBody>
      </p:sp>
    </p:spTree>
    <p:extLst>
      <p:ext uri="{BB962C8B-B14F-4D97-AF65-F5344CB8AC3E}">
        <p14:creationId xmlns:p14="http://schemas.microsoft.com/office/powerpoint/2010/main" val="1935766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sp>
        <p:nvSpPr>
          <p:cNvPr id="5" name="TextBox 4">
            <a:extLst>
              <a:ext uri="{FF2B5EF4-FFF2-40B4-BE49-F238E27FC236}">
                <a16:creationId xmlns:a16="http://schemas.microsoft.com/office/drawing/2014/main" id="{06F8C373-53F8-409D-8A92-CB5DEA5F9334}"/>
              </a:ext>
            </a:extLst>
          </p:cNvPr>
          <p:cNvSpPr txBox="1"/>
          <p:nvPr/>
        </p:nvSpPr>
        <p:spPr>
          <a:xfrm>
            <a:off x="348916" y="6104480"/>
            <a:ext cx="1621971" cy="276999"/>
          </a:xfrm>
          <a:prstGeom prst="rect">
            <a:avLst/>
          </a:prstGeom>
          <a:noFill/>
        </p:spPr>
        <p:txBody>
          <a:bodyPr wrap="square" rtlCol="0">
            <a:spAutoFit/>
          </a:bodyPr>
          <a:lstStyle/>
          <a:p>
            <a:r>
              <a:rPr lang="en-US" sz="1200" dirty="0">
                <a:ea typeface="Microsoft JhengHei UI" panose="020B0604030504040204" pitchFamily="34" charset="-120"/>
              </a:rPr>
              <a:t>Period: 1980-2020</a:t>
            </a:r>
          </a:p>
        </p:txBody>
      </p:sp>
      <p:sp>
        <p:nvSpPr>
          <p:cNvPr id="7" name="Slide Number Placeholder 6">
            <a:extLst>
              <a:ext uri="{FF2B5EF4-FFF2-40B4-BE49-F238E27FC236}">
                <a16:creationId xmlns:a16="http://schemas.microsoft.com/office/drawing/2014/main" id="{5E2D4A9C-42C5-433B-AEBB-6D119D03796D}"/>
              </a:ext>
            </a:extLst>
          </p:cNvPr>
          <p:cNvSpPr>
            <a:spLocks noGrp="1"/>
          </p:cNvSpPr>
          <p:nvPr>
            <p:ph type="sldNum" sz="quarter" idx="12"/>
          </p:nvPr>
        </p:nvSpPr>
        <p:spPr/>
        <p:txBody>
          <a:bodyPr/>
          <a:lstStyle/>
          <a:p>
            <a:fld id="{6FD4AA8C-2C0B-45F2-84FF-CF2E58E014B2}" type="slidenum">
              <a:rPr lang="en-US" smtClean="0"/>
              <a:t>22</a:t>
            </a:fld>
            <a:endParaRPr lang="en-US"/>
          </a:p>
        </p:txBody>
      </p:sp>
      <p:pic>
        <p:nvPicPr>
          <p:cNvPr id="6" name="Picture 5">
            <a:extLst>
              <a:ext uri="{FF2B5EF4-FFF2-40B4-BE49-F238E27FC236}">
                <a16:creationId xmlns:a16="http://schemas.microsoft.com/office/drawing/2014/main" id="{5B31BDCE-BA14-4F28-B4E1-222A14450CD1}"/>
              </a:ext>
            </a:extLst>
          </p:cNvPr>
          <p:cNvPicPr>
            <a:picLocks noChangeAspect="1"/>
          </p:cNvPicPr>
          <p:nvPr/>
        </p:nvPicPr>
        <p:blipFill>
          <a:blip r:embed="rId3"/>
          <a:stretch>
            <a:fillRect/>
          </a:stretch>
        </p:blipFill>
        <p:spPr>
          <a:xfrm>
            <a:off x="252663" y="1094858"/>
            <a:ext cx="8178466" cy="5047282"/>
          </a:xfrm>
          <a:prstGeom prst="rect">
            <a:avLst/>
          </a:prstGeom>
        </p:spPr>
      </p:pic>
    </p:spTree>
    <p:extLst>
      <p:ext uri="{BB962C8B-B14F-4D97-AF65-F5344CB8AC3E}">
        <p14:creationId xmlns:p14="http://schemas.microsoft.com/office/powerpoint/2010/main" val="3595067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3" y="1091046"/>
                <a:ext cx="8156638" cy="5538354"/>
              </a:xfrm>
            </p:spPr>
            <p:txBody>
              <a:bodyPr>
                <a:normAutofit fontScale="92500" lnSpcReduction="20000"/>
              </a:bodyPr>
              <a:lstStyle/>
              <a:p>
                <a:pPr>
                  <a:lnSpc>
                    <a:spcPct val="120000"/>
                  </a:lnSpc>
                </a:pPr>
                <a:r>
                  <a:rPr lang="en-US" sz="2600" dirty="0">
                    <a:ea typeface="Microsoft JhengHei UI" panose="020B0604030504040204" pitchFamily="34" charset="-120"/>
                  </a:rPr>
                  <a:t>In general, our Hierarchical Bayesian Hurdle works as follows:</a:t>
                </a:r>
              </a:p>
              <a:p>
                <a:pPr marL="914400" lvl="1" indent="-457200">
                  <a:lnSpc>
                    <a:spcPct val="120000"/>
                  </a:lnSpc>
                  <a:buFont typeface="+mj-lt"/>
                  <a:buAutoNum type="arabicPeriod"/>
                </a:pPr>
                <a:r>
                  <a:rPr lang="en-US" dirty="0">
                    <a:ea typeface="Microsoft JhengHei UI" panose="020B0604030504040204" pitchFamily="34" charset="-120"/>
                  </a:rPr>
                  <a:t>Include a hurdle part. </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=0</m:t>
                    </m:r>
                  </m:oMath>
                </a14:m>
                <a:r>
                  <a:rPr lang="en-US" dirty="0">
                    <a:ea typeface="Microsoft JhengHei UI" panose="020B0604030504040204" pitchFamily="34" charset="-120"/>
                  </a:rPr>
                  <a:t>, then the probability density function is </a:t>
                </a:r>
                <a14:m>
                  <m:oMath xmlns:m="http://schemas.openxmlformats.org/officeDocument/2006/math">
                    <m:sSub>
                      <m:sSubPr>
                        <m:ctrlPr>
                          <a:rPr lang="en-US" i="1" dirty="0" smtClean="0">
                            <a:latin typeface="Cambria Math" panose="02040503050406030204" pitchFamily="18" charset="0"/>
                            <a:ea typeface="Microsoft JhengHei UI" panose="020B0604030504040204" pitchFamily="34" charset="-120"/>
                          </a:rPr>
                        </m:ctrlPr>
                      </m:sSubPr>
                      <m:e>
                        <m:r>
                          <a:rPr lang="en-US" i="1" dirty="0" smtClean="0">
                            <a:latin typeface="Cambria Math" panose="02040503050406030204" pitchFamily="18" charset="0"/>
                            <a:ea typeface="Microsoft JhengHei UI" panose="020B0604030504040204" pitchFamily="34" charset="-120"/>
                          </a:rPr>
                          <m:t>𝑝</m:t>
                        </m:r>
                      </m:e>
                      <m:sub>
                        <m:r>
                          <a:rPr lang="en-US" i="1" dirty="0" smtClean="0">
                            <a:latin typeface="Cambria Math" panose="02040503050406030204" pitchFamily="18" charset="0"/>
                            <a:ea typeface="Microsoft JhengHei UI" panose="020B0604030504040204" pitchFamily="34" charset="-120"/>
                          </a:rPr>
                          <m:t>𝑖</m:t>
                        </m:r>
                        <m:r>
                          <a:rPr lang="en-US" b="0" i="1" dirty="0" smtClean="0">
                            <a:latin typeface="Cambria Math" panose="02040503050406030204" pitchFamily="18" charset="0"/>
                            <a:ea typeface="Microsoft JhengHei UI" panose="020B0604030504040204" pitchFamily="34" charset="-120"/>
                          </a:rPr>
                          <m:t>,</m:t>
                        </m:r>
                        <m:r>
                          <a:rPr lang="en-US" b="0" i="1" dirty="0" smtClean="0">
                            <a:latin typeface="Cambria Math" panose="02040503050406030204" pitchFamily="18" charset="0"/>
                            <a:ea typeface="Microsoft JhengHei UI" panose="020B0604030504040204" pitchFamily="34" charset="-120"/>
                          </a:rPr>
                          <m:t>𝑡</m:t>
                        </m:r>
                      </m:sub>
                    </m:sSub>
                  </m:oMath>
                </a14:m>
                <a:r>
                  <a:rPr lang="en-US" dirty="0">
                    <a:ea typeface="Microsoft JhengHei UI" panose="020B0604030504040204" pitchFamily="34" charset="-120"/>
                  </a:rPr>
                  <a:t>, the probability to observe a zero, where </a:t>
                </a:r>
                <a14:m>
                  <m:oMath xmlns:m="http://schemas.openxmlformats.org/officeDocument/2006/math">
                    <m:r>
                      <m:rPr>
                        <m:nor/>
                      </m:rPr>
                      <a:rPr lang="en-US">
                        <a:ea typeface="Microsoft JhengHei UI" panose="020B0604030504040204" pitchFamily="34" charset="-120"/>
                      </a:rPr>
                      <m:t>logit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𝑖𝑡</m:t>
                            </m:r>
                          </m:sub>
                        </m:sSub>
                      </m:e>
                    </m:d>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and 𝑿 is a vector of explanatory variables.</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&gt;0</m:t>
                    </m:r>
                  </m:oMath>
                </a14:m>
                <a:r>
                  <a:rPr lang="en-US"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marL="914400" lvl="2" indent="0">
                  <a:lnSpc>
                    <a:spcPct val="120000"/>
                  </a:lnSpc>
                  <a:buNone/>
                </a:pPr>
                <a:r>
                  <a:rPr lang="en-US" dirty="0">
                    <a:ea typeface="Microsoft JhengHei UI" panose="020B0604030504040204" pitchFamily="34" charset="-120"/>
                  </a:rPr>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a:t>
                </a:r>
              </a:p>
              <a:p>
                <a:pPr marL="914400" lvl="1" indent="-457200">
                  <a:lnSpc>
                    <a:spcPct val="120000"/>
                  </a:lnSpc>
                  <a:buFont typeface="+mj-lt"/>
                  <a:buAutoNum type="arabicPeriod"/>
                </a:pPr>
                <a:r>
                  <a:rPr lang="en-US" dirty="0">
                    <a:ea typeface="Microsoft JhengHei UI" panose="020B0604030504040204" pitchFamily="34" charset="-120"/>
                  </a:rPr>
                  <a:t>Multilevel effects: </a:t>
                </a:r>
              </a:p>
              <a:p>
                <a:pPr lvl="2">
                  <a:lnSpc>
                    <a:spcPct val="120000"/>
                  </a:lnSpc>
                </a:pPr>
                <a:r>
                  <a:rPr lang="en-US" dirty="0">
                    <a:ea typeface="Microsoft JhengHei UI" panose="020B0604030504040204" pitchFamily="34" charset="-120"/>
                  </a:rPr>
                  <a:t>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are coefficients estimated at the port level. </a:t>
                </a:r>
              </a:p>
              <a:p>
                <a:pPr marL="914400" lvl="1" indent="-457200">
                  <a:lnSpc>
                    <a:spcPct val="120000"/>
                  </a:lnSpc>
                  <a:buFont typeface="+mj-lt"/>
                  <a:buAutoNum type="arabicPeriod"/>
                </a:pPr>
                <a:r>
                  <a:rPr lang="en-US" dirty="0">
                    <a:ea typeface="Microsoft JhengHei UI" panose="020B0604030504040204" pitchFamily="34" charset="-120"/>
                  </a:rPr>
                  <a:t>Bayesian part: </a:t>
                </a:r>
              </a:p>
              <a:p>
                <a:pPr lvl="2">
                  <a:lnSpc>
                    <a:spcPct val="120000"/>
                  </a:lnSpc>
                </a:pPr>
                <a:r>
                  <a:rPr lang="en-US" dirty="0">
                    <a:ea typeface="Microsoft JhengHei UI" panose="020B0604030504040204" pitchFamily="34" charset="-120"/>
                  </a:rPr>
                  <a:t>I can include priors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3" y="1091046"/>
                <a:ext cx="8156638" cy="5538354"/>
              </a:xfrm>
              <a:blipFill>
                <a:blip r:embed="rId3"/>
                <a:stretch>
                  <a:fillRect l="-1046" t="-880" r="-11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23</a:t>
            </a:fld>
            <a:endParaRPr lang="en-US"/>
          </a:p>
        </p:txBody>
      </p:sp>
    </p:spTree>
    <p:extLst>
      <p:ext uri="{BB962C8B-B14F-4D97-AF65-F5344CB8AC3E}">
        <p14:creationId xmlns:p14="http://schemas.microsoft.com/office/powerpoint/2010/main" val="345056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2" y="1091045"/>
                <a:ext cx="8536713" cy="5517573"/>
              </a:xfrm>
            </p:spPr>
            <p:txBody>
              <a:bodyPr>
                <a:normAutofit fontScale="70000" lnSpcReduction="20000"/>
              </a:bodyPr>
              <a:lstStyle/>
              <a:p>
                <a:pPr>
                  <a:lnSpc>
                    <a:spcPct val="120000"/>
                  </a:lnSpc>
                </a:pPr>
                <a:r>
                  <a:rPr lang="en-US" dirty="0">
                    <a:ea typeface="Microsoft JhengHei UI" panose="020B0604030504040204" pitchFamily="34" charset="-120"/>
                  </a:rPr>
                  <a:t>In general, our </a:t>
                </a:r>
                <a:r>
                  <a:rPr lang="en-US" dirty="0">
                    <a:latin typeface="Microsoft JhengHei UI" panose="020B0604030504040204" pitchFamily="34" charset="-120"/>
                    <a:ea typeface="Microsoft JhengHei UI" panose="020B0604030504040204" pitchFamily="34" charset="-120"/>
                  </a:rPr>
                  <a:t>Hierarchical </a:t>
                </a:r>
                <a:r>
                  <a:rPr lang="en-US" dirty="0">
                    <a:ea typeface="Microsoft JhengHei UI" panose="020B0604030504040204" pitchFamily="34" charset="-120"/>
                  </a:rPr>
                  <a:t>Bayesian </a:t>
                </a:r>
                <a:r>
                  <a:rPr lang="en-US" dirty="0">
                    <a:latin typeface="Microsoft JhengHei UI" panose="020B0604030504040204" pitchFamily="34" charset="-120"/>
                    <a:ea typeface="Microsoft JhengHei UI" panose="020B0604030504040204" pitchFamily="34" charset="-120"/>
                  </a:rPr>
                  <a:t>Hurdle </a:t>
                </a:r>
                <a:r>
                  <a:rPr lang="en-US" dirty="0">
                    <a:ea typeface="Microsoft JhengHei UI" panose="020B0604030504040204" pitchFamily="34" charset="-120"/>
                  </a:rPr>
                  <a:t>models have the following structure:</a:t>
                </a:r>
              </a:p>
              <a:p>
                <a:pPr marL="0" indent="0" algn="ctr">
                  <a:lnSpc>
                    <a:spcPct val="220000"/>
                  </a:lnSpc>
                  <a:buNone/>
                </a:pPr>
                <a14:m>
                  <m:oMathPara xmlns:m="http://schemas.openxmlformats.org/officeDocument/2006/math">
                    <m:oMathParaPr>
                      <m:jc m:val="centerGroup"/>
                    </m:oMathParaPr>
                    <m:oMath xmlns:m="http://schemas.openxmlformats.org/officeDocument/2006/math">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r>
                            <a:rPr lang="en-US" b="0"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e>
                      </m:d>
                      <m:r>
                        <a:rPr lang="en-US"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𝑓</m:t>
                      </m:r>
                      <m:d>
                        <m:dPr>
                          <m:ctrlPr>
                            <a:rPr lang="en-US" b="0"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i="1"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b="0" i="1" dirty="0">
                            <a:latin typeface="Cambria Math" panose="02040503050406030204" pitchFamily="18" charset="0"/>
                          </a:rPr>
                          <m:t>𝑖</m:t>
                        </m:r>
                        <m:r>
                          <a:rPr lang="en-US" b="0" i="1" dirty="0">
                            <a:latin typeface="Cambria Math" panose="02040503050406030204" pitchFamily="18" charset="0"/>
                          </a:rPr>
                          <m:t>,</m:t>
                        </m:r>
                        <m:r>
                          <a:rPr lang="en-US" b="0" i="1" dirty="0">
                            <a:latin typeface="Cambria Math" panose="02040503050406030204" pitchFamily="18" charset="0"/>
                          </a:rPr>
                          <m:t>𝑡</m:t>
                        </m:r>
                      </m:sub>
                    </m:sSub>
                  </m:oMath>
                </a14:m>
                <a:r>
                  <a:rPr lang="en-US" dirty="0">
                    <a:ea typeface="Microsoft JhengHei UI" panose="020B0604030504040204" pitchFamily="34" charset="-120"/>
                  </a:rPr>
                  <a:t> is the observed landings of the corresponding species in port </a:t>
                </a:r>
                <a14:m>
                  <m:oMath xmlns:m="http://schemas.openxmlformats.org/officeDocument/2006/math">
                    <m:r>
                      <a:rPr lang="en-US" i="1" dirty="0">
                        <a:latin typeface="Cambria Math" panose="02040503050406030204" pitchFamily="18" charset="0"/>
                      </a:rPr>
                      <m:t>𝑖</m:t>
                    </m:r>
                    <m:r>
                      <a:rPr lang="en-US" b="0" i="1" dirty="0">
                        <a:latin typeface="Cambria Math" panose="02040503050406030204" pitchFamily="18" charset="0"/>
                      </a:rPr>
                      <m:t>∈</m:t>
                    </m:r>
                    <m:d>
                      <m:dPr>
                        <m:ctrlPr>
                          <a:rPr lang="en-US" b="0" i="1" dirty="0">
                            <a:latin typeface="Cambria Math" panose="02040503050406030204" pitchFamily="18" charset="0"/>
                          </a:rPr>
                        </m:ctrlPr>
                      </m:dPr>
                      <m:e>
                        <m:r>
                          <a:rPr lang="en-US" b="0" i="1" dirty="0">
                            <a:latin typeface="Cambria Math" panose="02040503050406030204" pitchFamily="18" charset="0"/>
                          </a:rPr>
                          <m:t>1,…,</m:t>
                        </m:r>
                        <m:r>
                          <a:rPr lang="en-US" b="0" i="1" dirty="0">
                            <a:latin typeface="Cambria Math" panose="02040503050406030204" pitchFamily="18" charset="0"/>
                          </a:rPr>
                          <m:t>𝐿</m:t>
                        </m:r>
                      </m:e>
                    </m:d>
                  </m:oMath>
                </a14:m>
                <a:r>
                  <a:rPr lang="en-US" dirty="0">
                    <a:ea typeface="Microsoft JhengHei UI" panose="020B0604030504040204" pitchFamily="34" charset="-120"/>
                  </a:rPr>
                  <a:t> at year </a:t>
                </a:r>
                <a14:m>
                  <m:oMath xmlns:m="http://schemas.openxmlformats.org/officeDocument/2006/math">
                    <m:r>
                      <a:rPr lang="en-US" b="0" i="1">
                        <a:latin typeface="Cambria Math" panose="02040503050406030204" pitchFamily="18" charset="0"/>
                      </a:rPr>
                      <m:t>𝑡</m:t>
                    </m:r>
                  </m:oMath>
                </a14:m>
                <a:r>
                  <a:rPr lang="en-US" dirty="0">
                    <a:ea typeface="Microsoft JhengHei UI" panose="020B0604030504040204" pitchFamily="34" charset="-120"/>
                  </a:rPr>
                  <a:t>, </a:t>
                </a:r>
                <a14:m>
                  <m:oMath xmlns:m="http://schemas.openxmlformats.org/officeDocument/2006/math">
                    <m:r>
                      <a:rPr lang="en-US" b="0" i="1">
                        <a:latin typeface="Cambria Math" panose="02040503050406030204" pitchFamily="18" charset="0"/>
                      </a:rPr>
                      <m:t>𝐿</m:t>
                    </m:r>
                  </m:oMath>
                </a14:m>
                <a:r>
                  <a:rPr lang="en-US" dirty="0">
                    <a:ea typeface="Microsoft JhengHei UI" panose="020B0604030504040204" pitchFamily="34" charset="-120"/>
                  </a:rPr>
                  <a:t> is the total numbers of port, and </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𝛾</m:t>
                        </m:r>
                      </m:e>
                      <m:sub>
                        <m:r>
                          <a:rPr lang="en-US" i="1" dirty="0" err="1">
                            <a:latin typeface="Cambria Math" panose="02040503050406030204" pitchFamily="18" charset="0"/>
                            <a:ea typeface="Microsoft JhengHei UI" panose="020B0604030504040204" pitchFamily="34" charset="-120"/>
                          </a:rPr>
                          <m:t>𝑖</m:t>
                        </m:r>
                      </m:sub>
                    </m:sSub>
                    <m:r>
                      <a:rPr lang="en-US" b="0" i="1" dirty="0" smtClean="0">
                        <a:latin typeface="Cambria Math" panose="02040503050406030204" pitchFamily="18" charset="0"/>
                        <a:ea typeface="Microsoft JhengHei UI" panose="020B0604030504040204" pitchFamily="34" charset="-12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𝛽</m:t>
                        </m:r>
                      </m:e>
                      <m:sub>
                        <m:r>
                          <a:rPr lang="en-US" i="1" dirty="0" err="1">
                            <a:latin typeface="Cambria Math" panose="02040503050406030204" pitchFamily="18" charset="0"/>
                            <a:ea typeface="Microsoft JhengHei UI" panose="020B0604030504040204" pitchFamily="34" charset="-120"/>
                          </a:rPr>
                          <m:t>𝑖</m:t>
                        </m:r>
                      </m:sub>
                    </m:sSub>
                    <m:r>
                      <a:rPr lang="en-US" b="0" i="1" smtClean="0">
                        <a:latin typeface="Cambria Math" panose="02040503050406030204" pitchFamily="18" charset="0"/>
                        <a:ea typeface="Cambria Math" panose="02040503050406030204" pitchFamily="18" charset="0"/>
                      </a:rPr>
                      <m:t>}</m:t>
                    </m:r>
                  </m:oMath>
                </a14:m>
                <a:r>
                  <a:rPr lang="en-US" dirty="0">
                    <a:ea typeface="Microsoft JhengHei UI" panose="020B0604030504040204" pitchFamily="34" charset="-120"/>
                  </a:rPr>
                  <a:t> are the parameters (i.e. random-coefficients) to be estimated at the port level.</a:t>
                </a:r>
              </a:p>
              <a:p>
                <a:pPr>
                  <a:lnSpc>
                    <a:spcPct val="120000"/>
                  </a:lnSpc>
                </a:pPr>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The distribution </a:t>
                </a:r>
                <a14:m>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a14:m>
                <a:r>
                  <a:rPr lang="en-US" dirty="0">
                    <a:ea typeface="Microsoft JhengHei UI" panose="020B0604030504040204" pitchFamily="34" charset="-120"/>
                  </a:rPr>
                  <a:t> can be rewritten as:</a:t>
                </a:r>
              </a:p>
              <a:p>
                <a:pPr marL="0" indent="0">
                  <a:lnSpc>
                    <a:spcPct val="120000"/>
                  </a:lnSpc>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b="0" i="1" dirty="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 </m:t>
                                  </m:r>
                                </m:sub>
                              </m:sSub>
                              <m:r>
                                <a:rPr lang="en-US" b="0" i="1">
                                  <a:latin typeface="Cambria Math" panose="02040503050406030204" pitchFamily="18" charset="0"/>
                                </a:rPr>
                                <m:t> </m:t>
                              </m:r>
                              <m:r>
                                <m:rPr>
                                  <m:nor/>
                                </m:rPr>
                                <a:rPr lang="en-US" b="0" i="0">
                                  <a:ea typeface="Microsoft JhengHei UI" panose="020B0604030504040204" pitchFamily="34" charset="-12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=0</m:t>
                              </m:r>
                            </m:e>
                            <m:e>
                              <m:d>
                                <m:dPr>
                                  <m:begChr m:val="["/>
                                  <m:endChr m:val="]"/>
                                  <m:ctrlPr>
                                    <a:rPr lang="en-US" i="1">
                                      <a:latin typeface="Cambria Math" panose="02040503050406030204" pitchFamily="18" charset="0"/>
                                    </a:rPr>
                                  </m:ctrlPr>
                                </m:dPr>
                                <m:e>
                                  <m:r>
                                    <a:rPr lang="en-US" b="0"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b="0" i="1">
                                  <a:latin typeface="Cambria Math" panose="02040503050406030204" pitchFamily="18" charset="0"/>
                                </a:rPr>
                                <m:t> </m:t>
                              </m:r>
                              <m:r>
                                <m:rPr>
                                  <m:nor/>
                                </m:rPr>
                                <a:rPr lang="en-US" b="0" i="0">
                                  <a:ea typeface="Microsoft JhengHei UI" panose="020B0604030504040204" pitchFamily="34" charset="-120"/>
                                </a:rPr>
                                <m:t>gamma</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m:t>
                                  </m:r>
                                  <m:f>
                                    <m:fPr>
                                      <m:ctrlPr>
                                        <a:rPr lang="en-US" b="0" i="1">
                                          <a:latin typeface="Cambria Math" panose="02040503050406030204" pitchFamily="18" charset="0"/>
                                        </a:rPr>
                                      </m:ctrlPr>
                                    </m:fPr>
                                    <m:num>
                                      <m:sSubSup>
                                        <m:sSubSupPr>
                                          <m:ctrlPr>
                                            <a:rPr lang="en-US" b="0" i="1">
                                              <a:latin typeface="Cambria Math" panose="02040503050406030204" pitchFamily="18" charset="0"/>
                                              <a:ea typeface="Cambria Math" panose="02040503050406030204" pitchFamily="18" charset="0"/>
                                            </a:rPr>
                                          </m:ctrlPr>
                                        </m:sSubSup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up>
                                          <m:r>
                                            <a:rPr lang="en-US" b="0" i="1">
                                              <a:latin typeface="Cambria Math" panose="02040503050406030204" pitchFamily="18" charset="0"/>
                                              <a:ea typeface="Cambria Math" panose="02040503050406030204" pitchFamily="18" charset="0"/>
                                            </a:rPr>
                                            <m:t>2</m:t>
                                          </m:r>
                                        </m:sup>
                                      </m:sSubSup>
                                    </m:num>
                                    <m:den>
                                      <m:sSup>
                                        <m:sSupPr>
                                          <m:ctrlPr>
                                            <a:rPr lang="en-US" b="0" i="1">
                                              <a:latin typeface="Cambria Math" panose="02040503050406030204" pitchFamily="18" charset="0"/>
                                            </a:rPr>
                                          </m:ctrlPr>
                                        </m:sSupPr>
                                        <m:e>
                                          <m:r>
                                            <a:rPr lang="en-US" b="0" i="1">
                                              <a:latin typeface="Cambria Math" panose="02040503050406030204" pitchFamily="18" charset="0"/>
                                            </a:rPr>
                                            <m:t>𝜎</m:t>
                                          </m:r>
                                        </m:e>
                                        <m:sup>
                                          <m:r>
                                            <a:rPr lang="en-US" b="0" i="1">
                                              <a:latin typeface="Cambria Math" panose="02040503050406030204" pitchFamily="18" charset="0"/>
                                            </a:rPr>
                                            <m:t>2</m:t>
                                          </m:r>
                                        </m:sup>
                                      </m:sSup>
                                    </m:den>
                                  </m:f>
                                  <m:r>
                                    <a:rPr lang="en-US" b="0" i="1">
                                      <a:latin typeface="Cambria Math" panose="02040503050406030204" pitchFamily="18" charset="0"/>
                                    </a:rPr>
                                    <m:t>,</m:t>
                                  </m:r>
                                  <m:f>
                                    <m:fPr>
                                      <m:ctrlPr>
                                        <a:rPr lang="en-US" i="1">
                                          <a:latin typeface="Cambria Math" panose="02040503050406030204" pitchFamily="18" charset="0"/>
                                        </a:rPr>
                                      </m:ctrlPr>
                                    </m:fPr>
                                    <m:num>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r>
                                <a:rPr lang="en-US" b="0" i="1">
                                  <a:latin typeface="Cambria Math" panose="02040503050406030204" pitchFamily="18" charset="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&gt;0</m:t>
                              </m:r>
                            </m:e>
                          </m:eqArr>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r>
                      <m:rPr>
                        <m:nor/>
                      </m:rPr>
                      <a:rPr lang="en-US" b="0" i="0">
                        <a:ea typeface="Microsoft JhengHei UI" panose="020B0604030504040204" pitchFamily="34" charset="-120"/>
                      </a:rPr>
                      <m:t>logit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𝑖𝑡</m:t>
                            </m:r>
                          </m:sub>
                        </m:sSub>
                      </m:e>
                    </m:d>
                    <m:r>
                      <a:rPr lang="en-US" b="0" i="1">
                        <a:latin typeface="Cambria Math" panose="02040503050406030204" pitchFamily="18" charset="0"/>
                      </a:rPr>
                      <m:t>=</m:t>
                    </m:r>
                    <m:r>
                      <a:rPr lang="en-US" b="1" i="1">
                        <a:latin typeface="Cambria Math" panose="02040503050406030204" pitchFamily="18" charset="0"/>
                      </a:rPr>
                      <m:t>𝑿</m:t>
                    </m:r>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b="0" i="1">
                            <a:latin typeface="Cambria Math" panose="02040503050406030204" pitchFamily="18" charset="0"/>
                          </a:rPr>
                          <m:t>𝛽</m:t>
                        </m:r>
                      </m:e>
                      <m:sub>
                        <m:r>
                          <a:rPr lang="en-US" i="1">
                            <a:latin typeface="Cambria Math" panose="02040503050406030204" pitchFamily="18" charset="0"/>
                          </a:rPr>
                          <m:t>𝑖</m:t>
                        </m:r>
                      </m:sub>
                    </m:sSub>
                  </m:oMath>
                </a14:m>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2" y="1091045"/>
                <a:ext cx="8536713" cy="5517573"/>
              </a:xfrm>
              <a:blipFill>
                <a:blip r:embed="rId3"/>
                <a:stretch>
                  <a:fillRect l="-786" t="-77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24</a:t>
            </a:fld>
            <a:endParaRPr lang="en-US"/>
          </a:p>
        </p:txBody>
      </p:sp>
    </p:spTree>
    <p:extLst>
      <p:ext uri="{BB962C8B-B14F-4D97-AF65-F5344CB8AC3E}">
        <p14:creationId xmlns:p14="http://schemas.microsoft.com/office/powerpoint/2010/main" val="4153786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2400" dirty="0">
                <a:solidFill>
                  <a:schemeClr val="bg1"/>
                </a:solidFill>
                <a:latin typeface="+mn-lt"/>
              </a:rPr>
              <a:t>Results: Northern anchovy is less preferred than sardine and squid</a:t>
            </a:r>
            <a:endParaRPr lang="en-US" sz="3200" dirty="0">
              <a:solidFill>
                <a:schemeClr val="bg1"/>
              </a:solidFill>
              <a:latin typeface="+mn-lt"/>
            </a:endParaRPr>
          </a:p>
        </p:txBody>
      </p:sp>
      <p:pic>
        <p:nvPicPr>
          <p:cNvPr id="6" name="Content Placeholder 5">
            <a:extLst>
              <a:ext uri="{FF2B5EF4-FFF2-40B4-BE49-F238E27FC236}">
                <a16:creationId xmlns:a16="http://schemas.microsoft.com/office/drawing/2014/main" id="{98B216A5-90E5-4A38-BA63-193F4FE47E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658" y="1347822"/>
            <a:ext cx="8468684" cy="5226387"/>
          </a:xfrm>
        </p:spPr>
      </p:pic>
      <p:cxnSp>
        <p:nvCxnSpPr>
          <p:cNvPr id="9" name="Straight Arrow Connector 8">
            <a:extLst>
              <a:ext uri="{FF2B5EF4-FFF2-40B4-BE49-F238E27FC236}">
                <a16:creationId xmlns:a16="http://schemas.microsoft.com/office/drawing/2014/main" id="{C9F31ADA-39B5-4FE2-B63F-B48E19B7582F}"/>
              </a:ext>
            </a:extLst>
          </p:cNvPr>
          <p:cNvCxnSpPr/>
          <p:nvPr/>
        </p:nvCxnSpPr>
        <p:spPr>
          <a:xfrm flipV="1">
            <a:off x="2884714" y="1981200"/>
            <a:ext cx="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F70B8DD-F750-4997-8D1C-88EE3E6BAEEE}"/>
              </a:ext>
            </a:extLst>
          </p:cNvPr>
          <p:cNvSpPr>
            <a:spLocks noGrp="1"/>
          </p:cNvSpPr>
          <p:nvPr>
            <p:ph type="sldNum" sz="quarter" idx="12"/>
          </p:nvPr>
        </p:nvSpPr>
        <p:spPr/>
        <p:txBody>
          <a:bodyPr/>
          <a:lstStyle/>
          <a:p>
            <a:fld id="{6FD4AA8C-2C0B-45F2-84FF-CF2E58E014B2}" type="slidenum">
              <a:rPr lang="en-US" smtClean="0"/>
              <a:t>25</a:t>
            </a:fld>
            <a:endParaRPr lang="en-US"/>
          </a:p>
        </p:txBody>
      </p:sp>
      <p:sp>
        <p:nvSpPr>
          <p:cNvPr id="3" name="TextBox 2">
            <a:extLst>
              <a:ext uri="{FF2B5EF4-FFF2-40B4-BE49-F238E27FC236}">
                <a16:creationId xmlns:a16="http://schemas.microsoft.com/office/drawing/2014/main" id="{047B17BF-A5C3-4CE4-84A2-23A6CEA66618}"/>
              </a:ext>
            </a:extLst>
          </p:cNvPr>
          <p:cNvSpPr txBox="1"/>
          <p:nvPr/>
        </p:nvSpPr>
        <p:spPr>
          <a:xfrm>
            <a:off x="8101187" y="1882486"/>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
        <p:nvSpPr>
          <p:cNvPr id="8" name="TextBox 7">
            <a:extLst>
              <a:ext uri="{FF2B5EF4-FFF2-40B4-BE49-F238E27FC236}">
                <a16:creationId xmlns:a16="http://schemas.microsoft.com/office/drawing/2014/main" id="{78EB2BC3-73B0-44B4-95BD-891C63BE844B}"/>
              </a:ext>
            </a:extLst>
          </p:cNvPr>
          <p:cNvSpPr txBox="1"/>
          <p:nvPr/>
        </p:nvSpPr>
        <p:spPr>
          <a:xfrm>
            <a:off x="8101187" y="4699488"/>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Tree>
    <p:extLst>
      <p:ext uri="{BB962C8B-B14F-4D97-AF65-F5344CB8AC3E}">
        <p14:creationId xmlns:p14="http://schemas.microsoft.com/office/powerpoint/2010/main" val="2228380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902187-C64D-4C7A-96BC-B12E22FAF083}"/>
              </a:ext>
            </a:extLst>
          </p:cNvPr>
          <p:cNvSpPr txBox="1">
            <a:spLocks/>
          </p:cNvSpPr>
          <p:nvPr/>
        </p:nvSpPr>
        <p:spPr>
          <a:xfrm>
            <a:off x="0" y="-10159"/>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mn-lt"/>
                <a:ea typeface="Microsoft JhengHei UI" panose="020B0604030504040204" pitchFamily="34" charset="-120"/>
              </a:rPr>
              <a:t>  Participation model </a:t>
            </a:r>
            <a:r>
              <a:rPr lang="en-US" sz="3600" dirty="0">
                <a:solidFill>
                  <a:srgbClr val="FF0000"/>
                </a:solidFill>
                <a:latin typeface="+mn-lt"/>
                <a:ea typeface="Microsoft JhengHei UI" panose="020B0604030504040204" pitchFamily="34" charset="-120"/>
              </a:rPr>
              <a:t>&lt;&lt; No results yet! &gt;&gt;</a:t>
            </a:r>
            <a:endParaRPr lang="en-US" sz="3600" dirty="0">
              <a:solidFill>
                <a:schemeClr val="bg1"/>
              </a:solidFill>
              <a:latin typeface="+mn-lt"/>
              <a:ea typeface="Microsoft JhengHei UI" panose="020B0604030504040204" pitchFamily="34" charset="-12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CE9A769-99B3-40DC-99E5-4DBABC38A71C}"/>
                  </a:ext>
                </a:extLst>
              </p:cNvPr>
              <p:cNvSpPr/>
              <p:nvPr/>
            </p:nvSpPr>
            <p:spPr>
              <a:xfrm>
                <a:off x="492906" y="1284157"/>
                <a:ext cx="8161237" cy="4510466"/>
              </a:xfrm>
              <a:prstGeom prst="rect">
                <a:avLst/>
              </a:prstGeom>
            </p:spPr>
            <p:txBody>
              <a:bodyPr wrap="square">
                <a:spAutoFit/>
              </a:bodyPr>
              <a:lstStyle/>
              <a:p>
                <a:pPr marL="285750" indent="-285750">
                  <a:buFont typeface="Arial" panose="020B0604020202020204" pitchFamily="34" charset="0"/>
                  <a:buChar char="•"/>
                </a:pPr>
                <a:r>
                  <a:rPr lang="en-US" sz="2000" dirty="0">
                    <a:ea typeface="Microsoft JhengHei UI" panose="020B0604030504040204" pitchFamily="34" charset="-120"/>
                  </a:rPr>
                  <a:t>Effect of abundance/closure in seasonal participation. </a:t>
                </a:r>
              </a:p>
              <a:p>
                <a:pPr marL="285750" indent="-285750">
                  <a:buFont typeface="Arial" panose="020B0604020202020204" pitchFamily="34" charset="0"/>
                  <a:buChar char="•"/>
                </a:pPr>
                <a:r>
                  <a:rPr lang="en-US" sz="2000" dirty="0">
                    <a:ea typeface="Microsoft JhengHei UI" panose="020B0604030504040204" pitchFamily="34" charset="-120"/>
                  </a:rPr>
                  <a:t>We model the probability </a:t>
                </a:r>
                <a14:m>
                  <m:oMath xmlns:m="http://schemas.openxmlformats.org/officeDocument/2006/math">
                    <m:sSub>
                      <m:sSubPr>
                        <m:ctrlPr>
                          <a:rPr lang="en-US" sz="2000" i="1" dirty="0" smtClean="0">
                            <a:latin typeface="Cambria Math" panose="02040503050406030204" pitchFamily="18" charset="0"/>
                            <a:ea typeface="Microsoft JhengHei UI" panose="020B0604030504040204" pitchFamily="34" charset="-120"/>
                          </a:rPr>
                        </m:ctrlPr>
                      </m:sSubPr>
                      <m:e>
                        <m:r>
                          <a:rPr lang="en-US" sz="2000" i="1" dirty="0" smtClean="0">
                            <a:latin typeface="Cambria Math" panose="02040503050406030204" pitchFamily="18" charset="0"/>
                            <a:ea typeface="Microsoft JhengHei UI" panose="020B0604030504040204" pitchFamily="34" charset="-120"/>
                          </a:rPr>
                          <m:t>𝑝</m:t>
                        </m:r>
                      </m:e>
                      <m:sub>
                        <m:r>
                          <a:rPr lang="en-US" sz="2000" i="1" dirty="0" err="1">
                            <a:latin typeface="Cambria Math" panose="02040503050406030204" pitchFamily="18" charset="0"/>
                            <a:ea typeface="Microsoft JhengHei UI" panose="020B0604030504040204" pitchFamily="34" charset="-120"/>
                          </a:rPr>
                          <m:t>𝑖𝑗𝑚</m:t>
                        </m:r>
                      </m:sub>
                    </m:sSub>
                  </m:oMath>
                </a14:m>
                <a:r>
                  <a:rPr lang="en-US" sz="2000" dirty="0">
                    <a:ea typeface="Microsoft JhengHei UI" panose="020B0604030504040204" pitchFamily="34" charset="-120"/>
                  </a:rPr>
                  <a:t> that vessel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𝑖</m:t>
                    </m:r>
                  </m:oMath>
                </a14:m>
                <a:r>
                  <a:rPr lang="en-US" sz="2000" dirty="0">
                    <a:ea typeface="Microsoft JhengHei UI" panose="020B0604030504040204" pitchFamily="34" charset="-120"/>
                  </a:rPr>
                  <a:t> fishes species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𝑗</m:t>
                    </m:r>
                  </m:oMath>
                </a14:m>
                <a:r>
                  <a:rPr lang="en-US" sz="2000" dirty="0">
                    <a:ea typeface="Microsoft JhengHei UI" panose="020B0604030504040204" pitchFamily="34" charset="-120"/>
                  </a:rPr>
                  <a:t> in month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𝑚</m:t>
                    </m:r>
                  </m:oMath>
                </a14:m>
                <a:r>
                  <a:rPr lang="en-US" sz="2000" dirty="0">
                    <a:ea typeface="Microsoft JhengHei UI" panose="020B0604030504040204" pitchFamily="34" charset="-120"/>
                  </a:rPr>
                  <a:t> as:</a:t>
                </a:r>
                <a:endParaRPr lang="en-US" sz="2000" i="0" dirty="0">
                  <a:ea typeface="Microsoft JhengHei UI" panose="020B0604030504040204" pitchFamily="34" charset="-120"/>
                </a:endParaRPr>
              </a:p>
              <a:p>
                <a:pPr marL="285750" indent="-285750">
                  <a:buFont typeface="Arial" panose="020B0604020202020204" pitchFamily="34" charset="0"/>
                  <a:buChar char="•"/>
                </a:pPr>
                <a:endParaRPr lang="en-US" sz="2000" i="0" dirty="0">
                  <a:ea typeface="Microsoft JhengHei UI" panose="020B0604030504040204" pitchFamily="34" charset="-120"/>
                </a:endParaRPr>
              </a:p>
              <a:p>
                <a:pPr/>
                <a14:m>
                  <m:oMathPara xmlns:m="http://schemas.openxmlformats.org/officeDocument/2006/math">
                    <m:oMathParaPr>
                      <m:jc m:val="centerGroup"/>
                    </m:oMathParaPr>
                    <m:oMath xmlns:m="http://schemas.openxmlformats.org/officeDocument/2006/math">
                      <m:r>
                        <m:rPr>
                          <m:nor/>
                        </m:rPr>
                        <a:rPr lang="en-US" sz="2000" i="0" smtClean="0">
                          <a:ea typeface="Microsoft JhengHei UI" panose="020B0604030504040204" pitchFamily="34" charset="-120"/>
                        </a:rPr>
                        <m:t>l</m:t>
                      </m:r>
                      <m:r>
                        <m:rPr>
                          <m:nor/>
                        </m:rPr>
                        <a:rPr lang="en-US" sz="2000" b="0" i="0" smtClean="0">
                          <a:ea typeface="Microsoft JhengHei UI" panose="020B0604030504040204" pitchFamily="34" charset="-120"/>
                        </a:rPr>
                        <m:t>ogit</m:t>
                      </m:r>
                      <m:r>
                        <a:rPr lang="en-US" sz="2000" b="0" i="1" smtClean="0">
                          <a:latin typeface="Cambria Math" panose="02040503050406030204" pitchFamily="18" charset="0"/>
                          <a:ea typeface="Microsoft JhengHei UI" panose="020B0604030504040204" pitchFamily="34" charset="-120"/>
                        </a:rPr>
                        <m:t> </m:t>
                      </m:r>
                      <m:d>
                        <m:dPr>
                          <m:ctrlPr>
                            <a:rPr lang="en-US" sz="2000" b="0" i="1" smtClean="0">
                              <a:latin typeface="Cambria Math" panose="02040503050406030204" pitchFamily="18" charset="0"/>
                              <a:ea typeface="Microsoft JhengHei UI" panose="020B0604030504040204" pitchFamily="34" charset="-120"/>
                            </a:rPr>
                          </m:ctrlPr>
                        </m:dPr>
                        <m:e>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𝑝</m:t>
                              </m:r>
                            </m:e>
                            <m:sub>
                              <m:r>
                                <a:rPr lang="en-US" sz="2000" b="0" i="1" smtClean="0">
                                  <a:latin typeface="Cambria Math" panose="02040503050406030204" pitchFamily="18" charset="0"/>
                                  <a:ea typeface="Microsoft JhengHei UI" panose="020B0604030504040204" pitchFamily="34" charset="-120"/>
                                </a:rPr>
                                <m:t>𝑖𝑗𝑚</m:t>
                              </m:r>
                            </m:sub>
                          </m:sSub>
                        </m:e>
                      </m:d>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1</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2</m:t>
                          </m:r>
                        </m:sub>
                      </m:sSub>
                      <m:r>
                        <a:rPr lang="en-US" sz="2000" b="0" i="1" smtClean="0">
                          <a:latin typeface="Cambria Math" panose="02040503050406030204" pitchFamily="18" charset="0"/>
                          <a:ea typeface="Microsoft JhengHei UI" panose="020B0604030504040204" pitchFamily="34" charset="-120"/>
                        </a:rPr>
                        <m:t>𝐶𝑙𝑜𝑠𝑢𝑟</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𝑚</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3</m:t>
                          </m:r>
                        </m:sub>
                      </m:sSub>
                      <m:r>
                        <a:rPr lang="en-US" sz="2000" b="0" i="1" smtClean="0">
                          <a:latin typeface="Cambria Math" panose="02040503050406030204" pitchFamily="18" charset="0"/>
                          <a:ea typeface="Microsoft JhengHei UI" panose="020B0604030504040204" pitchFamily="34" charset="-120"/>
                        </a:rPr>
                        <m:t>𝑀𝑒𝑎𝑛</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𝑅𝑒𝑣𝑒𝑛𝑢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4</m:t>
                          </m:r>
                        </m:sub>
                      </m:sSub>
                      <m:r>
                        <a:rPr lang="en-US" sz="2000" b="0" i="1" smtClean="0">
                          <a:latin typeface="Cambria Math" panose="02040503050406030204" pitchFamily="18" charset="0"/>
                          <a:ea typeface="Microsoft JhengHei UI" panose="020B0604030504040204" pitchFamily="34" charset="-120"/>
                        </a:rPr>
                        <m:t>𝐸𝑥𝑝𝑒𝑐𝑡𝑒𝑑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𝐶𝑎𝑡𝑐</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h</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5</m:t>
                          </m:r>
                        </m:sub>
                      </m:sSub>
                      <m:r>
                        <a:rPr lang="en-US" sz="2000" b="0" i="1" smtClean="0">
                          <a:latin typeface="Cambria Math" panose="02040503050406030204" pitchFamily="18" charset="0"/>
                          <a:ea typeface="Microsoft JhengHei UI" panose="020B0604030504040204" pitchFamily="34" charset="-120"/>
                        </a:rPr>
                        <m:t>𝐻𝐻</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6</m:t>
                          </m:r>
                        </m:sub>
                      </m:sSub>
                      <m:r>
                        <a:rPr lang="en-US" sz="2000" b="0" i="1" smtClean="0">
                          <a:latin typeface="Cambria Math" panose="02040503050406030204" pitchFamily="18" charset="0"/>
                          <a:ea typeface="Microsoft JhengHei UI" panose="020B0604030504040204" pitchFamily="34" charset="-120"/>
                        </a:rPr>
                        <m:t>𝑃𝑒𝑟𝑐𝑒𝑛𝑡</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𝑟𝑒𝑣𝑒𝑛𝑢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7</m:t>
                          </m:r>
                        </m:sub>
                      </m:sSub>
                      <m:r>
                        <a:rPr lang="en-US" sz="2000" b="0" i="1" smtClean="0">
                          <a:latin typeface="Cambria Math" panose="02040503050406030204" pitchFamily="18" charset="0"/>
                          <a:ea typeface="Microsoft JhengHei UI" panose="020B0604030504040204" pitchFamily="34" charset="-120"/>
                        </a:rPr>
                        <m:t>𝐿𝐶</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𝐺</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8</m:t>
                          </m:r>
                        </m:sub>
                      </m:sSub>
                      <m:r>
                        <a:rPr lang="en-US" sz="2000" b="0" i="1" smtClean="0">
                          <a:latin typeface="Cambria Math" panose="02040503050406030204" pitchFamily="18" charset="0"/>
                          <a:ea typeface="Microsoft JhengHei UI" panose="020B0604030504040204" pitchFamily="34" charset="-120"/>
                        </a:rPr>
                        <m:t>𝐿</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9</m:t>
                          </m:r>
                        </m:sub>
                      </m:sSub>
                      <m:r>
                        <a:rPr lang="en-US" sz="2000" b="0" i="1" smtClean="0">
                          <a:latin typeface="Cambria Math" panose="02040503050406030204" pitchFamily="18" charset="0"/>
                          <a:ea typeface="Microsoft JhengHei UI" panose="020B0604030504040204" pitchFamily="34" charset="-120"/>
                        </a:rPr>
                        <m:t>𝑌𝑒𝑎𝑟</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𝐹𝑖𝑠h𝑒𝑑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𝜖</m:t>
                      </m:r>
                    </m:oMath>
                  </m:oMathPara>
                </a14:m>
                <a:endParaRPr lang="en-US" sz="2000" dirty="0">
                  <a:ea typeface="Microsoft JhengHei UI" panose="020B0604030504040204" pitchFamily="34" charset="-120"/>
                </a:endParaRPr>
              </a:p>
              <a:p>
                <a:endParaRPr lang="en-US" sz="2000" dirty="0">
                  <a:ea typeface="Microsoft JhengHei UI" panose="020B0604030504040204" pitchFamily="34" charset="-120"/>
                </a:endParaRPr>
              </a:p>
              <a:p>
                <a:pPr marL="285750" indent="-285750">
                  <a:buFont typeface="Arial" panose="020B0604020202020204" pitchFamily="34" charset="0"/>
                  <a:buChar char="•"/>
                </a:pPr>
                <a:r>
                  <a:rPr lang="en-US" sz="2000" dirty="0">
                    <a:ea typeface="Microsoft JhengHei UI" panose="020B0604030504040204" pitchFamily="34" charset="-120"/>
                  </a:rPr>
                  <a:t>From </a:t>
                </a:r>
                <a:r>
                  <a:rPr lang="en-US" sz="2000" dirty="0" err="1">
                    <a:ea typeface="Microsoft JhengHei UI" panose="020B0604030504040204" pitchFamily="34" charset="-120"/>
                    <a:hlinkClick r:id="rId2"/>
                  </a:rPr>
                  <a:t>Richerson</a:t>
                </a:r>
                <a:r>
                  <a:rPr lang="en-US" sz="2000" dirty="0">
                    <a:ea typeface="Microsoft JhengHei UI" panose="020B0604030504040204" pitchFamily="34" charset="-120"/>
                    <a:hlinkClick r:id="rId2"/>
                  </a:rPr>
                  <a:t> &amp; Holland (2017)</a:t>
                </a:r>
                <a:endParaRPr lang="en-US" sz="2000" dirty="0">
                  <a:ea typeface="Microsoft JhengHei UI" panose="020B0604030504040204" pitchFamily="34" charset="-120"/>
                </a:endParaRPr>
              </a:p>
              <a:p>
                <a:pPr marL="742950" lvl="1" indent="-285750">
                  <a:buFont typeface="Arial" panose="020B0604020202020204" pitchFamily="34" charset="0"/>
                  <a:buChar char="•"/>
                </a:pPr>
                <a:r>
                  <a:rPr lang="en-US" sz="2000" dirty="0">
                    <a:ea typeface="Microsoft JhengHei UI" panose="020B0604030504040204" pitchFamily="34" charset="-120"/>
                  </a:rPr>
                  <a:t>HHI = Diversification measurement </a:t>
                </a:r>
              </a:p>
              <a:p>
                <a:pPr marL="742950" lvl="1" indent="-285750">
                  <a:buFont typeface="Arial" panose="020B0604020202020204" pitchFamily="34" charset="0"/>
                  <a:buChar char="•"/>
                </a:pPr>
                <a:r>
                  <a:rPr lang="en-US" sz="2000" dirty="0" err="1">
                    <a:ea typeface="Microsoft JhengHei UI" panose="020B0604030504040204" pitchFamily="34" charset="-120"/>
                  </a:rPr>
                  <a:t>Percent.revenue</a:t>
                </a:r>
                <a:r>
                  <a:rPr lang="en-US" sz="2000" dirty="0">
                    <a:ea typeface="Microsoft JhengHei UI" panose="020B0604030504040204" pitchFamily="34" charset="-120"/>
                  </a:rPr>
                  <a:t> = Dependence on the species in consideration</a:t>
                </a:r>
              </a:p>
              <a:p>
                <a:pPr marL="742950" lvl="1" indent="-285750">
                  <a:buFont typeface="Arial" panose="020B0604020202020204" pitchFamily="34" charset="0"/>
                  <a:buChar char="•"/>
                </a:pPr>
                <a:r>
                  <a:rPr lang="en-US" sz="2000" dirty="0">
                    <a:ea typeface="Microsoft JhengHei UI" panose="020B0604030504040204" pitchFamily="34" charset="-120"/>
                  </a:rPr>
                  <a:t>Latitudinal center of gravity (LCG) = Typical landings location</a:t>
                </a:r>
              </a:p>
              <a:p>
                <a:pPr marL="742950" lvl="1" indent="-285750">
                  <a:buFont typeface="Arial" panose="020B0604020202020204" pitchFamily="34" charset="0"/>
                  <a:buChar char="•"/>
                </a:pPr>
                <a:r>
                  <a:rPr lang="en-US" sz="2000" dirty="0">
                    <a:ea typeface="Microsoft JhengHei UI" panose="020B0604030504040204" pitchFamily="34" charset="-120"/>
                  </a:rPr>
                  <a:t>Latitude inertia (LI) = Dispersion around center of gravity</a:t>
                </a:r>
              </a:p>
            </p:txBody>
          </p:sp>
        </mc:Choice>
        <mc:Fallback xmlns="">
          <p:sp>
            <p:nvSpPr>
              <p:cNvPr id="9" name="Rectangle 8">
                <a:extLst>
                  <a:ext uri="{FF2B5EF4-FFF2-40B4-BE49-F238E27FC236}">
                    <a16:creationId xmlns:a16="http://schemas.microsoft.com/office/drawing/2014/main" id="{DCE9A769-99B3-40DC-99E5-4DBABC38A71C}"/>
                  </a:ext>
                </a:extLst>
              </p:cNvPr>
              <p:cNvSpPr>
                <a:spLocks noRot="1" noChangeAspect="1" noMove="1" noResize="1" noEditPoints="1" noAdjustHandles="1" noChangeArrowheads="1" noChangeShapeType="1" noTextEdit="1"/>
              </p:cNvSpPr>
              <p:nvPr/>
            </p:nvSpPr>
            <p:spPr>
              <a:xfrm>
                <a:off x="492906" y="1284157"/>
                <a:ext cx="8161237" cy="4510466"/>
              </a:xfrm>
              <a:prstGeom prst="rect">
                <a:avLst/>
              </a:prstGeom>
              <a:blipFill>
                <a:blip r:embed="rId3"/>
                <a:stretch>
                  <a:fillRect l="-672" t="-811" b="-21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6AD7E5-2F37-4E70-8C85-97FC5CFF5011}"/>
              </a:ext>
            </a:extLst>
          </p:cNvPr>
          <p:cNvSpPr>
            <a:spLocks noGrp="1"/>
          </p:cNvSpPr>
          <p:nvPr>
            <p:ph type="sldNum" sz="quarter" idx="12"/>
          </p:nvPr>
        </p:nvSpPr>
        <p:spPr/>
        <p:txBody>
          <a:bodyPr/>
          <a:lstStyle/>
          <a:p>
            <a:fld id="{6FD4AA8C-2C0B-45F2-84FF-CF2E58E014B2}" type="slidenum">
              <a:rPr lang="en-US" smtClean="0"/>
              <a:t>26</a:t>
            </a:fld>
            <a:endParaRPr lang="en-US"/>
          </a:p>
        </p:txBody>
      </p:sp>
    </p:spTree>
    <p:extLst>
      <p:ext uri="{BB962C8B-B14F-4D97-AF65-F5344CB8AC3E}">
        <p14:creationId xmlns:p14="http://schemas.microsoft.com/office/powerpoint/2010/main" val="161856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graphicFrame>
        <p:nvGraphicFramePr>
          <p:cNvPr id="7" name="Content Placeholder 6">
            <a:extLst>
              <a:ext uri="{FF2B5EF4-FFF2-40B4-BE49-F238E27FC236}">
                <a16:creationId xmlns:a16="http://schemas.microsoft.com/office/drawing/2014/main" id="{582885AD-F576-4725-8E9F-375E56F22E1C}"/>
              </a:ext>
            </a:extLst>
          </p:cNvPr>
          <p:cNvGraphicFramePr>
            <a:graphicFrameLocks noGrp="1"/>
          </p:cNvGraphicFramePr>
          <p:nvPr>
            <p:ph idx="1"/>
            <p:extLst>
              <p:ext uri="{D42A27DB-BD31-4B8C-83A1-F6EECF244321}">
                <p14:modId xmlns:p14="http://schemas.microsoft.com/office/powerpoint/2010/main" val="3992832315"/>
              </p:ext>
            </p:extLst>
          </p:nvPr>
        </p:nvGraphicFramePr>
        <p:xfrm>
          <a:off x="284480" y="1270000"/>
          <a:ext cx="8524240" cy="4829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2FC33029-A1FC-4FF7-A257-7B080D8D92BB}"/>
              </a:ext>
            </a:extLst>
          </p:cNvPr>
          <p:cNvSpPr>
            <a:spLocks noGrp="1"/>
          </p:cNvSpPr>
          <p:nvPr>
            <p:ph type="sldNum" sz="quarter" idx="12"/>
          </p:nvPr>
        </p:nvSpPr>
        <p:spPr/>
        <p:txBody>
          <a:bodyPr/>
          <a:lstStyle/>
          <a:p>
            <a:fld id="{6FD4AA8C-2C0B-45F2-84FF-CF2E58E014B2}" type="slidenum">
              <a:rPr lang="en-US" smtClean="0"/>
              <a:t>3</a:t>
            </a:fld>
            <a:endParaRPr lang="en-US"/>
          </a:p>
        </p:txBody>
      </p:sp>
    </p:spTree>
    <p:extLst>
      <p:ext uri="{BB962C8B-B14F-4D97-AF65-F5344CB8AC3E}">
        <p14:creationId xmlns:p14="http://schemas.microsoft.com/office/powerpoint/2010/main" val="407791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Trends in CPS fishery</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4</a:t>
            </a:fld>
            <a:endParaRPr lang="en-US" dirty="0"/>
          </a:p>
        </p:txBody>
      </p:sp>
      <p:pic>
        <p:nvPicPr>
          <p:cNvPr id="4" name="Picture 3">
            <a:extLst>
              <a:ext uri="{FF2B5EF4-FFF2-40B4-BE49-F238E27FC236}">
                <a16:creationId xmlns:a16="http://schemas.microsoft.com/office/drawing/2014/main" id="{CC47D081-5076-461B-95DC-4F22DF73FCB5}"/>
              </a:ext>
            </a:extLst>
          </p:cNvPr>
          <p:cNvPicPr>
            <a:picLocks noChangeAspect="1"/>
          </p:cNvPicPr>
          <p:nvPr/>
        </p:nvPicPr>
        <p:blipFill>
          <a:blip r:embed="rId3"/>
          <a:stretch>
            <a:fillRect/>
          </a:stretch>
        </p:blipFill>
        <p:spPr>
          <a:xfrm>
            <a:off x="132219" y="1030434"/>
            <a:ext cx="8383131" cy="5173589"/>
          </a:xfrm>
          <a:prstGeom prst="rect">
            <a:avLst/>
          </a:prstGeom>
        </p:spPr>
      </p:pic>
      <p:sp>
        <p:nvSpPr>
          <p:cNvPr id="12" name="TextBox 11">
            <a:extLst>
              <a:ext uri="{FF2B5EF4-FFF2-40B4-BE49-F238E27FC236}">
                <a16:creationId xmlns:a16="http://schemas.microsoft.com/office/drawing/2014/main" id="{0D097AE3-8861-4212-BF20-129DFBFF1CC1}"/>
              </a:ext>
            </a:extLst>
          </p:cNvPr>
          <p:cNvSpPr txBox="1"/>
          <p:nvPr/>
        </p:nvSpPr>
        <p:spPr>
          <a:xfrm>
            <a:off x="6670039" y="3322776"/>
            <a:ext cx="2341742" cy="2800767"/>
          </a:xfrm>
          <a:prstGeom prst="rect">
            <a:avLst/>
          </a:prstGeom>
          <a:noFill/>
        </p:spPr>
        <p:txBody>
          <a:bodyPr wrap="square" rtlCol="0">
            <a:spAutoFit/>
          </a:bodyPr>
          <a:lstStyle/>
          <a:p>
            <a:r>
              <a:rPr lang="en-US" sz="1600" dirty="0"/>
              <a:t>Hypothesis:</a:t>
            </a:r>
          </a:p>
          <a:p>
            <a:pPr marL="342900" lvl="0" indent="-342900" defTabSz="914400">
              <a:buFont typeface="+mj-lt"/>
              <a:buAutoNum type="arabicPeriod"/>
              <a:defRPr/>
            </a:pPr>
            <a:r>
              <a:rPr lang="en-US" sz="1600" dirty="0"/>
              <a:t>Species abundance have decreased</a:t>
            </a:r>
          </a:p>
          <a:p>
            <a:pPr marL="342900" indent="-342900">
              <a:buFont typeface="+mj-lt"/>
              <a:buAutoNum type="arabicPeriod"/>
            </a:pPr>
            <a:r>
              <a:rPr lang="en-US" sz="1600" dirty="0"/>
              <a:t>Participation decrease when a species is under closure</a:t>
            </a:r>
          </a:p>
          <a:p>
            <a:pPr marL="800100" lvl="1" indent="-342900">
              <a:buFont typeface="Arial" panose="020B0604020202020204" pitchFamily="34" charset="0"/>
              <a:buChar char="•"/>
            </a:pPr>
            <a:r>
              <a:rPr lang="en-US" sz="1600" dirty="0"/>
              <a:t>Income diversification (</a:t>
            </a:r>
            <a:r>
              <a:rPr lang="en-US" sz="1600" dirty="0" err="1">
                <a:hlinkClick r:id="rId4" action="ppaction://hlinkfile"/>
              </a:rPr>
              <a:t>Kasperski</a:t>
            </a:r>
            <a:r>
              <a:rPr lang="en-US" sz="1600" dirty="0">
                <a:hlinkClick r:id="rId4" action="ppaction://hlinkfile"/>
              </a:rPr>
              <a:t> &amp; Holland, 2013</a:t>
            </a:r>
            <a:r>
              <a:rPr lang="en-US" sz="1600" dirty="0"/>
              <a:t>)</a:t>
            </a:r>
          </a:p>
        </p:txBody>
      </p:sp>
      <p:sp>
        <p:nvSpPr>
          <p:cNvPr id="19" name="TextBox 18">
            <a:extLst>
              <a:ext uri="{FF2B5EF4-FFF2-40B4-BE49-F238E27FC236}">
                <a16:creationId xmlns:a16="http://schemas.microsoft.com/office/drawing/2014/main" id="{5CC7F216-FA61-4990-A168-301BEFBE30C7}"/>
              </a:ext>
            </a:extLst>
          </p:cNvPr>
          <p:cNvSpPr txBox="1"/>
          <p:nvPr/>
        </p:nvSpPr>
        <p:spPr>
          <a:xfrm>
            <a:off x="896030" y="1476696"/>
            <a:ext cx="1837122" cy="738664"/>
          </a:xfrm>
          <a:prstGeom prst="rect">
            <a:avLst/>
          </a:prstGeom>
          <a:solidFill>
            <a:srgbClr val="FFC000"/>
          </a:solidFill>
          <a:ln>
            <a:noFill/>
          </a:ln>
          <a:effectLst/>
        </p:spPr>
        <p:txBody>
          <a:bodyPr wrap="square" rtlCol="0">
            <a:spAutoFit/>
          </a:bodyPr>
          <a:lstStyle/>
          <a:p>
            <a:r>
              <a:rPr lang="en-US" sz="1400" b="1" dirty="0">
                <a:ea typeface="Lato Medium" panose="020F0502020204030203" pitchFamily="34" charset="0"/>
                <a:cs typeface="Lato Medium" panose="020F0502020204030203" pitchFamily="34" charset="0"/>
              </a:rPr>
              <a:t>Species abundance?</a:t>
            </a:r>
          </a:p>
          <a:p>
            <a:r>
              <a:rPr lang="en-US" sz="1400" b="1" dirty="0">
                <a:ea typeface="Lato Medium" panose="020F0502020204030203" pitchFamily="34" charset="0"/>
                <a:cs typeface="Lato Medium" panose="020F0502020204030203" pitchFamily="34" charset="0"/>
              </a:rPr>
              <a:t>Market conditions?</a:t>
            </a:r>
          </a:p>
          <a:p>
            <a:r>
              <a:rPr lang="en-US" sz="1400" b="1" dirty="0">
                <a:ea typeface="Lato Medium" panose="020F0502020204030203" pitchFamily="34" charset="0"/>
                <a:cs typeface="Lato Medium" panose="020F0502020204030203" pitchFamily="34" charset="0"/>
              </a:rPr>
              <a:t>Regulations?  </a:t>
            </a:r>
          </a:p>
        </p:txBody>
      </p:sp>
      <p:sp>
        <p:nvSpPr>
          <p:cNvPr id="11" name="TextBox 10">
            <a:extLst>
              <a:ext uri="{FF2B5EF4-FFF2-40B4-BE49-F238E27FC236}">
                <a16:creationId xmlns:a16="http://schemas.microsoft.com/office/drawing/2014/main" id="{D3FFAFA7-2FAB-4453-A75A-1DA62822E0D3}"/>
              </a:ext>
            </a:extLst>
          </p:cNvPr>
          <p:cNvSpPr txBox="1"/>
          <p:nvPr/>
        </p:nvSpPr>
        <p:spPr>
          <a:xfrm>
            <a:off x="849131" y="3908809"/>
            <a:ext cx="1837122" cy="316271"/>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High prices for squid </a:t>
            </a:r>
          </a:p>
        </p:txBody>
      </p:sp>
      <p:sp>
        <p:nvSpPr>
          <p:cNvPr id="14" name="TextBox 13">
            <a:extLst>
              <a:ext uri="{FF2B5EF4-FFF2-40B4-BE49-F238E27FC236}">
                <a16:creationId xmlns:a16="http://schemas.microsoft.com/office/drawing/2014/main" id="{9BC2AB2C-08A4-46D9-9DAF-811EE0CE83E4}"/>
              </a:ext>
            </a:extLst>
          </p:cNvPr>
          <p:cNvSpPr txBox="1"/>
          <p:nvPr/>
        </p:nvSpPr>
        <p:spPr>
          <a:xfrm>
            <a:off x="3908808" y="6015693"/>
            <a:ext cx="2341742" cy="523220"/>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But, decrease of number of vessels for market squid</a:t>
            </a:r>
          </a:p>
        </p:txBody>
      </p:sp>
    </p:spTree>
    <p:extLst>
      <p:ext uri="{BB962C8B-B14F-4D97-AF65-F5344CB8AC3E}">
        <p14:creationId xmlns:p14="http://schemas.microsoft.com/office/powerpoint/2010/main" val="88238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animBg="1"/>
      <p:bldP spid="11"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Climate is changing!</a:t>
            </a:r>
            <a:endParaRPr lang="en-US" dirty="0">
              <a:solidFill>
                <a:schemeClr val="bg1"/>
              </a:solidFill>
              <a:latin typeface="+mn-lt"/>
            </a:endParaRPr>
          </a:p>
        </p:txBody>
      </p:sp>
      <p:sp>
        <p:nvSpPr>
          <p:cNvPr id="6" name="Slide Number Placeholder 5">
            <a:extLst>
              <a:ext uri="{FF2B5EF4-FFF2-40B4-BE49-F238E27FC236}">
                <a16:creationId xmlns:a16="http://schemas.microsoft.com/office/drawing/2014/main" id="{84CB9F42-672E-4676-8A37-1A375F5F9B34}"/>
              </a:ext>
            </a:extLst>
          </p:cNvPr>
          <p:cNvSpPr>
            <a:spLocks noGrp="1"/>
          </p:cNvSpPr>
          <p:nvPr>
            <p:ph type="sldNum" sz="quarter" idx="12"/>
          </p:nvPr>
        </p:nvSpPr>
        <p:spPr/>
        <p:txBody>
          <a:bodyPr/>
          <a:lstStyle/>
          <a:p>
            <a:fld id="{6FD4AA8C-2C0B-45F2-84FF-CF2E58E014B2}" type="slidenum">
              <a:rPr lang="en-US" smtClean="0"/>
              <a:t>5</a:t>
            </a:fld>
            <a:endParaRPr lang="en-US"/>
          </a:p>
        </p:txBody>
      </p:sp>
      <p:sp>
        <p:nvSpPr>
          <p:cNvPr id="7" name="TextBox 6">
            <a:hlinkClick r:id="rId3"/>
            <a:extLst>
              <a:ext uri="{FF2B5EF4-FFF2-40B4-BE49-F238E27FC236}">
                <a16:creationId xmlns:a16="http://schemas.microsoft.com/office/drawing/2014/main" id="{5265EB72-9BD3-4F7E-A351-E2284661E996}"/>
              </a:ext>
            </a:extLst>
          </p:cNvPr>
          <p:cNvSpPr txBox="1"/>
          <p:nvPr/>
        </p:nvSpPr>
        <p:spPr>
          <a:xfrm>
            <a:off x="2697282" y="5766606"/>
            <a:ext cx="2349811" cy="276999"/>
          </a:xfrm>
          <a:prstGeom prst="rect">
            <a:avLst/>
          </a:prstGeom>
          <a:noFill/>
        </p:spPr>
        <p:txBody>
          <a:bodyPr wrap="square" rtlCol="0">
            <a:spAutoFit/>
          </a:bodyPr>
          <a:lstStyle/>
          <a:p>
            <a:r>
              <a:rPr lang="en-US" sz="1200" dirty="0"/>
              <a:t>Source: </a:t>
            </a:r>
            <a:r>
              <a:rPr lang="en-US" sz="1200" dirty="0" err="1">
                <a:hlinkClick r:id="rId4"/>
              </a:rPr>
              <a:t>Pozo</a:t>
            </a:r>
            <a:r>
              <a:rPr lang="en-US" sz="1200" dirty="0">
                <a:hlinkClick r:id="rId4"/>
              </a:rPr>
              <a:t> </a:t>
            </a:r>
            <a:r>
              <a:rPr lang="en-US" sz="1200" dirty="0" err="1">
                <a:hlinkClick r:id="rId4"/>
              </a:rPr>
              <a:t>Buil</a:t>
            </a:r>
            <a:r>
              <a:rPr lang="en-US" sz="1200" dirty="0">
                <a:hlinkClick r:id="rId4"/>
              </a:rPr>
              <a:t> et al. (2021)</a:t>
            </a:r>
            <a:endParaRPr lang="en-US" sz="1200" dirty="0"/>
          </a:p>
        </p:txBody>
      </p:sp>
      <p:pic>
        <p:nvPicPr>
          <p:cNvPr id="3074" name="Picture 2" descr="https://www.frontiersin.org/files/Articles/612874/fmars-08-612874-HTML/image_m/fmars-08-612874-g002.jpg">
            <a:extLst>
              <a:ext uri="{FF2B5EF4-FFF2-40B4-BE49-F238E27FC236}">
                <a16:creationId xmlns:a16="http://schemas.microsoft.com/office/drawing/2014/main" id="{FA4F2545-BBCC-45CB-8634-FDDDE3E210D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03790" y="1386630"/>
            <a:ext cx="4559595" cy="41936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7CAECE9-2BF1-42B7-9A04-D2823154811A}"/>
              </a:ext>
            </a:extLst>
          </p:cNvPr>
          <p:cNvSpPr/>
          <p:nvPr/>
        </p:nvSpPr>
        <p:spPr>
          <a:xfrm>
            <a:off x="5047093" y="1063465"/>
            <a:ext cx="3943542" cy="646331"/>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rPr>
              <a:t>For instance, projected changes in Pacific sardine distribution</a:t>
            </a:r>
          </a:p>
        </p:txBody>
      </p:sp>
      <p:pic>
        <p:nvPicPr>
          <p:cNvPr id="9" name="Picture 2" descr="image">
            <a:extLst>
              <a:ext uri="{FF2B5EF4-FFF2-40B4-BE49-F238E27FC236}">
                <a16:creationId xmlns:a16="http://schemas.microsoft.com/office/drawing/2014/main" id="{81D426E6-F96E-4122-819E-3E5C084466C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355587" y="1780620"/>
            <a:ext cx="3635047" cy="40788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FE04B5-2626-4D55-8248-0A817628AF61}"/>
              </a:ext>
            </a:extLst>
          </p:cNvPr>
          <p:cNvSpPr/>
          <p:nvPr/>
        </p:nvSpPr>
        <p:spPr>
          <a:xfrm>
            <a:off x="5450186" y="5919280"/>
            <a:ext cx="2843209" cy="938719"/>
          </a:xfrm>
          <a:prstGeom prst="rect">
            <a:avLst/>
          </a:prstGeom>
        </p:spPr>
        <p:txBody>
          <a:bodyPr wrap="square">
            <a:spAutoFit/>
          </a:bodyPr>
          <a:lstStyle/>
          <a:p>
            <a:r>
              <a:rPr lang="en-US" sz="1100" b="1" dirty="0">
                <a:solidFill>
                  <a:srgbClr val="1C1D1E"/>
                </a:solidFill>
              </a:rPr>
              <a:t>Figure. </a:t>
            </a:r>
            <a:r>
              <a:rPr lang="en-US" sz="1100" dirty="0">
                <a:solidFill>
                  <a:srgbClr val="1C1D1E"/>
                </a:solidFill>
              </a:rPr>
              <a:t>Mean change in projected sardine habitat suitability (2040–55 period minus 2000–2015 period), in the three ESMs. </a:t>
            </a:r>
            <a:r>
              <a:rPr lang="en-US" sz="1100" dirty="0"/>
              <a:t>Source: </a:t>
            </a:r>
            <a:r>
              <a:rPr lang="en-US" sz="1100" dirty="0">
                <a:ea typeface="Microsoft JhengHei UI" panose="020B0604030504040204" pitchFamily="34" charset="-120"/>
                <a:hlinkClick r:id="rId7"/>
              </a:rPr>
              <a:t>Smith et al. (2020)</a:t>
            </a:r>
            <a:endParaRPr lang="en-US" sz="1100" dirty="0"/>
          </a:p>
          <a:p>
            <a:endParaRPr lang="en-US" sz="1100" dirty="0"/>
          </a:p>
        </p:txBody>
      </p:sp>
    </p:spTree>
    <p:extLst>
      <p:ext uri="{BB962C8B-B14F-4D97-AF65-F5344CB8AC3E}">
        <p14:creationId xmlns:p14="http://schemas.microsoft.com/office/powerpoint/2010/main" val="356998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Effect on landings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C2034F96-8D93-44BD-B3DB-6787446BFC84}"/>
              </a:ext>
            </a:extLst>
          </p:cNvPr>
          <p:cNvSpPr>
            <a:spLocks noGrp="1"/>
          </p:cNvSpPr>
          <p:nvPr>
            <p:ph type="sldNum" sz="quarter" idx="12"/>
          </p:nvPr>
        </p:nvSpPr>
        <p:spPr/>
        <p:txBody>
          <a:bodyPr/>
          <a:lstStyle/>
          <a:p>
            <a:fld id="{6FD4AA8C-2C0B-45F2-84FF-CF2E58E014B2}" type="slidenum">
              <a:rPr lang="en-US" smtClean="0"/>
              <a:t>6</a:t>
            </a:fld>
            <a:endParaRPr lang="en-US"/>
          </a:p>
        </p:txBody>
      </p:sp>
      <p:pic>
        <p:nvPicPr>
          <p:cNvPr id="2050" name="Picture 2" descr="image">
            <a:extLst>
              <a:ext uri="{FF2B5EF4-FFF2-40B4-BE49-F238E27FC236}">
                <a16:creationId xmlns:a16="http://schemas.microsoft.com/office/drawing/2014/main" id="{F64B481E-603A-460A-AE15-25810B54615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467067" y="1141886"/>
            <a:ext cx="5712576" cy="31300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DB0095-16B1-4DC5-879E-738B9526CCC1}"/>
              </a:ext>
            </a:extLst>
          </p:cNvPr>
          <p:cNvSpPr/>
          <p:nvPr/>
        </p:nvSpPr>
        <p:spPr>
          <a:xfrm>
            <a:off x="1040565" y="4818713"/>
            <a:ext cx="7090480" cy="1477328"/>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hlinkClick r:id="rId4"/>
              </a:rPr>
              <a:t>Smith et al. (2020) </a:t>
            </a:r>
            <a:r>
              <a:rPr lang="en-US" dirty="0">
                <a:ea typeface="Microsoft JhengHei UI" panose="020B0604030504040204" pitchFamily="34" charset="-120"/>
              </a:rPr>
              <a:t>found a positive effect of species distribution on Pacific sardine landings.</a:t>
            </a:r>
          </a:p>
          <a:p>
            <a:pPr marL="285750" indent="-285750">
              <a:buFont typeface="Arial" panose="020B0604020202020204" pitchFamily="34" charset="0"/>
              <a:buChar char="•"/>
            </a:pPr>
            <a:endParaRPr lang="en-US" dirty="0">
              <a:ea typeface="Microsoft JhengHei UI" panose="020B0604030504040204" pitchFamily="34" charset="-120"/>
            </a:endParaRPr>
          </a:p>
          <a:p>
            <a:pPr marL="285750" indent="-285750">
              <a:buFont typeface="Arial" panose="020B0604020202020204" pitchFamily="34" charset="0"/>
              <a:buChar char="•"/>
            </a:pPr>
            <a:r>
              <a:rPr lang="en-US" dirty="0">
                <a:ea typeface="Microsoft JhengHei UI" panose="020B0604030504040204" pitchFamily="34" charset="-120"/>
              </a:rPr>
              <a:t>Changings on distribution could also trigger changes in regulation (e.g. closures)</a:t>
            </a:r>
          </a:p>
        </p:txBody>
      </p:sp>
      <p:sp>
        <p:nvSpPr>
          <p:cNvPr id="12" name="TextBox 11">
            <a:extLst>
              <a:ext uri="{FF2B5EF4-FFF2-40B4-BE49-F238E27FC236}">
                <a16:creationId xmlns:a16="http://schemas.microsoft.com/office/drawing/2014/main" id="{FDF354D3-8841-498A-B35E-3FE94EFAC19A}"/>
              </a:ext>
            </a:extLst>
          </p:cNvPr>
          <p:cNvSpPr txBox="1"/>
          <p:nvPr/>
        </p:nvSpPr>
        <p:spPr>
          <a:xfrm>
            <a:off x="6048245" y="4406808"/>
            <a:ext cx="2082800" cy="276999"/>
          </a:xfrm>
          <a:prstGeom prst="rect">
            <a:avLst/>
          </a:prstGeom>
          <a:noFill/>
        </p:spPr>
        <p:txBody>
          <a:bodyPr wrap="square" rtlCol="0">
            <a:spAutoFit/>
          </a:bodyPr>
          <a:lstStyle/>
          <a:p>
            <a:r>
              <a:rPr lang="en-US" sz="1200" dirty="0"/>
              <a:t>Source: </a:t>
            </a:r>
            <a:r>
              <a:rPr lang="en-US" sz="1200" dirty="0">
                <a:ea typeface="Microsoft JhengHei UI" panose="020B0604030504040204" pitchFamily="34" charset="-120"/>
                <a:hlinkClick r:id="rId4"/>
              </a:rPr>
              <a:t>Smith et al. (2020)</a:t>
            </a:r>
            <a:endParaRPr lang="en-US" sz="1200" dirty="0"/>
          </a:p>
        </p:txBody>
      </p:sp>
    </p:spTree>
    <p:extLst>
      <p:ext uri="{BB962C8B-B14F-4D97-AF65-F5344CB8AC3E}">
        <p14:creationId xmlns:p14="http://schemas.microsoft.com/office/powerpoint/2010/main" val="370108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rPr>
              <a:t>  Research Question</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389785" y="1162595"/>
            <a:ext cx="8349266" cy="5193756"/>
          </a:xfrm>
        </p:spPr>
        <p:txBody>
          <a:bodyPr>
            <a:normAutofit/>
          </a:bodyPr>
          <a:lstStyle/>
          <a:p>
            <a:pPr marL="0" indent="0">
              <a:buNone/>
            </a:pPr>
            <a:r>
              <a:rPr lang="en-US" dirty="0">
                <a:ea typeface="Microsoft JhengHei UI" panose="020B0604030504040204" pitchFamily="34" charset="-120"/>
              </a:rPr>
              <a:t>How will climate change impact fishing communities?</a:t>
            </a:r>
          </a:p>
          <a:p>
            <a:pPr marL="0" indent="0">
              <a:buNone/>
            </a:pPr>
            <a:endParaRPr lang="en-US" dirty="0">
              <a:ea typeface="Microsoft JhengHei UI" panose="020B0604030504040204" pitchFamily="34" charset="-120"/>
            </a:endParaRPr>
          </a:p>
          <a:p>
            <a:r>
              <a:rPr lang="en-US" sz="2400" dirty="0">
                <a:ea typeface="Microsoft JhengHei UI" panose="020B0604030504040204" pitchFamily="34" charset="-120"/>
              </a:rPr>
              <a:t>Specific questions: </a:t>
            </a:r>
          </a:p>
          <a:p>
            <a:pPr lvl="1"/>
            <a:r>
              <a:rPr lang="en-US" sz="2000" dirty="0">
                <a:ea typeface="Microsoft JhengHei UI" panose="020B0604030504040204" pitchFamily="34" charset="-120"/>
              </a:rPr>
              <a:t>How do changes in species distribution and regulations (i.e. closures) affect landings and vessel participation in the multispecies </a:t>
            </a:r>
            <a:r>
              <a:rPr lang="en-US" sz="2000" i="1" dirty="0">
                <a:ea typeface="Microsoft JhengHei UI" panose="020B0604030504040204" pitchFamily="34" charset="-120"/>
              </a:rPr>
              <a:t>Coastal Pelagic Species (CPS) </a:t>
            </a:r>
            <a:r>
              <a:rPr lang="en-US" sz="2000" dirty="0">
                <a:ea typeface="Microsoft JhengHei UI" panose="020B0604030504040204" pitchFamily="34" charset="-120"/>
              </a:rPr>
              <a:t>fishery?</a:t>
            </a:r>
          </a:p>
          <a:p>
            <a:endParaRPr lang="en-US" sz="2400" dirty="0">
              <a:ea typeface="Microsoft JhengHei UI" panose="020B0604030504040204" pitchFamily="34" charset="-120"/>
            </a:endParaRPr>
          </a:p>
          <a:p>
            <a:r>
              <a:rPr lang="en-US" sz="2400" dirty="0">
                <a:ea typeface="Microsoft JhengHei UI" panose="020B0604030504040204" pitchFamily="34" charset="-120"/>
              </a:rPr>
              <a:t>Contribution:</a:t>
            </a:r>
          </a:p>
          <a:p>
            <a:pPr lvl="1"/>
            <a:r>
              <a:rPr lang="en-US" sz="2000" i="1" dirty="0"/>
              <a:t>Previous work has focused on one species</a:t>
            </a:r>
          </a:p>
          <a:p>
            <a:pPr lvl="1"/>
            <a:r>
              <a:rPr lang="en-US" sz="2000" i="1" dirty="0"/>
              <a:t>Important to study other species and their interactions in fishers’ portfolio to assess climate impacts on CPS fleet.</a:t>
            </a:r>
          </a:p>
          <a:p>
            <a:pPr lvl="1"/>
            <a:r>
              <a:rPr lang="en-US" sz="2000" i="1" dirty="0"/>
              <a:t>Presence of other species might impact targeting decisions.  </a:t>
            </a:r>
            <a:endParaRPr lang="en-US" sz="2000" dirty="0">
              <a:ea typeface="Microsoft JhengHei UI" panose="020B0604030504040204" pitchFamily="34" charset="-120"/>
            </a:endParaRPr>
          </a:p>
        </p:txBody>
      </p:sp>
      <p:sp>
        <p:nvSpPr>
          <p:cNvPr id="6" name="Slide Number Placeholder 5">
            <a:extLst>
              <a:ext uri="{FF2B5EF4-FFF2-40B4-BE49-F238E27FC236}">
                <a16:creationId xmlns:a16="http://schemas.microsoft.com/office/drawing/2014/main" id="{27F8320F-28EE-40EF-ADDE-86D44B7D516B}"/>
              </a:ext>
            </a:extLst>
          </p:cNvPr>
          <p:cNvSpPr>
            <a:spLocks noGrp="1"/>
          </p:cNvSpPr>
          <p:nvPr>
            <p:ph type="sldNum" sz="quarter" idx="12"/>
          </p:nvPr>
        </p:nvSpPr>
        <p:spPr/>
        <p:txBody>
          <a:bodyPr/>
          <a:lstStyle/>
          <a:p>
            <a:fld id="{6FD4AA8C-2C0B-45F2-84FF-CF2E58E014B2}" type="slidenum">
              <a:rPr lang="en-US" smtClean="0"/>
              <a:t>7</a:t>
            </a:fld>
            <a:endParaRPr lang="en-US"/>
          </a:p>
        </p:txBody>
      </p:sp>
    </p:spTree>
    <p:extLst>
      <p:ext uri="{BB962C8B-B14F-4D97-AF65-F5344CB8AC3E}">
        <p14:creationId xmlns:p14="http://schemas.microsoft.com/office/powerpoint/2010/main" val="335447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497724" y="1668026"/>
            <a:ext cx="8148551" cy="3821371"/>
          </a:xfrm>
        </p:spPr>
        <p:txBody>
          <a:bodyPr>
            <a:normAutofit/>
          </a:bodyPr>
          <a:lstStyle/>
          <a:p>
            <a:r>
              <a:rPr lang="en-US" dirty="0"/>
              <a:t>Two approaches</a:t>
            </a:r>
          </a:p>
          <a:p>
            <a:pPr lvl="1"/>
            <a:r>
              <a:rPr lang="en-US" dirty="0"/>
              <a:t>Landings model (results using public aggregate data).</a:t>
            </a:r>
          </a:p>
          <a:p>
            <a:pPr lvl="1"/>
            <a:r>
              <a:rPr lang="en-US" dirty="0"/>
              <a:t>Participation model (</a:t>
            </a:r>
            <a:r>
              <a:rPr lang="en-US" dirty="0">
                <a:solidFill>
                  <a:srgbClr val="FF0000"/>
                </a:solidFill>
              </a:rPr>
              <a:t>no results yet</a:t>
            </a:r>
            <a:r>
              <a:rPr lang="en-US" dirty="0"/>
              <a:t>).</a:t>
            </a:r>
          </a:p>
          <a:p>
            <a:endParaRPr lang="en-US" dirty="0"/>
          </a:p>
          <a:p>
            <a:r>
              <a:rPr lang="en-US" dirty="0"/>
              <a:t>Data</a:t>
            </a:r>
          </a:p>
          <a:p>
            <a:pPr lvl="1"/>
            <a:r>
              <a:rPr lang="en-US" dirty="0"/>
              <a:t>Fish tickets from The Pacific Fisheries Information Network (</a:t>
            </a:r>
            <a:r>
              <a:rPr lang="en-US" dirty="0" err="1"/>
              <a:t>PacFIN</a:t>
            </a:r>
            <a:r>
              <a:rPr lang="en-US" dirty="0"/>
              <a:t>) from 1980-2020</a:t>
            </a:r>
          </a:p>
          <a:p>
            <a:pPr lvl="1"/>
            <a:r>
              <a:rPr lang="en-US" dirty="0"/>
              <a:t>Current and projected species distribution from Species Distribution Models (SDMs) from </a:t>
            </a:r>
            <a:r>
              <a:rPr lang="en-US" b="1" dirty="0"/>
              <a:t>1997-2018</a:t>
            </a:r>
            <a:endParaRPr lang="en-US" sz="3200" b="1" dirty="0"/>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8" name="Slide Number Placeholder 7">
            <a:extLst>
              <a:ext uri="{FF2B5EF4-FFF2-40B4-BE49-F238E27FC236}">
                <a16:creationId xmlns:a16="http://schemas.microsoft.com/office/drawing/2014/main" id="{35119DF3-03E7-474D-9806-C0F74E13EEE4}"/>
              </a:ext>
            </a:extLst>
          </p:cNvPr>
          <p:cNvSpPr>
            <a:spLocks noGrp="1"/>
          </p:cNvSpPr>
          <p:nvPr>
            <p:ph type="sldNum" sz="quarter" idx="12"/>
          </p:nvPr>
        </p:nvSpPr>
        <p:spPr/>
        <p:txBody>
          <a:bodyPr/>
          <a:lstStyle/>
          <a:p>
            <a:fld id="{6FD4AA8C-2C0B-45F2-84FF-CF2E58E014B2}" type="slidenum">
              <a:rPr lang="en-US" smtClean="0"/>
              <a:t>8</a:t>
            </a:fld>
            <a:endParaRPr lang="en-US"/>
          </a:p>
        </p:txBody>
      </p:sp>
    </p:spTree>
    <p:extLst>
      <p:ext uri="{BB962C8B-B14F-4D97-AF65-F5344CB8AC3E}">
        <p14:creationId xmlns:p14="http://schemas.microsoft.com/office/powerpoint/2010/main" val="426247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4D4C478-7836-46D5-9585-F543C1366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667" y="1153482"/>
            <a:ext cx="5267530" cy="5267530"/>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Species Distribution Model (SDM)</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9</a:t>
            </a:fld>
            <a:endParaRPr lang="en-US"/>
          </a:p>
        </p:txBody>
      </p:sp>
      <p:pic>
        <p:nvPicPr>
          <p:cNvPr id="11" name="Picture 10" descr="page7image1832">
            <a:extLst>
              <a:ext uri="{FF2B5EF4-FFF2-40B4-BE49-F238E27FC236}">
                <a16:creationId xmlns:a16="http://schemas.microsoft.com/office/drawing/2014/main" id="{7BE39F05-3C0F-4B66-9832-D944CFFC2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03" y="1340628"/>
            <a:ext cx="4031014" cy="1472265"/>
          </a:xfrm>
          <a:prstGeom prst="rect">
            <a:avLst/>
          </a:prstGeom>
          <a:noFill/>
          <a:extLst>
            <a:ext uri="{909E8E84-426E-40DD-AFC4-6F175D3DCCD1}">
              <a14:hiddenFill xmlns:a14="http://schemas.microsoft.com/office/drawing/2010/main">
                <a:solidFill>
                  <a:srgbClr val="FFFFFF"/>
                </a:solidFill>
              </a14:hiddenFill>
            </a:ext>
          </a:extLst>
        </p:spPr>
      </p:pic>
      <p:sp>
        <p:nvSpPr>
          <p:cNvPr id="12" name="Sardine Distribution and Abundance Change">
            <a:extLst>
              <a:ext uri="{FF2B5EF4-FFF2-40B4-BE49-F238E27FC236}">
                <a16:creationId xmlns:a16="http://schemas.microsoft.com/office/drawing/2014/main" id="{1446A428-D2E3-48C9-8861-CEF87EDBA890}"/>
              </a:ext>
            </a:extLst>
          </p:cNvPr>
          <p:cNvSpPr txBox="1"/>
          <p:nvPr/>
        </p:nvSpPr>
        <p:spPr>
          <a:xfrm>
            <a:off x="184803" y="3296430"/>
            <a:ext cx="4031014" cy="2762535"/>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CA" sz="1600" dirty="0">
                <a:solidFill>
                  <a:schemeClr val="tx1"/>
                </a:solidFill>
              </a:rPr>
              <a:t>SDMs to model  distribution of sardine, anchovy, </a:t>
            </a:r>
            <a:r>
              <a:rPr lang="en-CA" sz="1600" dirty="0"/>
              <a:t>market squid, herring</a:t>
            </a:r>
            <a:r>
              <a:rPr lang="en-CA" sz="1600" dirty="0">
                <a:solidFill>
                  <a:schemeClr val="tx1"/>
                </a:solidFill>
              </a:rPr>
              <a:t> (</a:t>
            </a:r>
            <a:r>
              <a:rPr lang="en-CA" sz="1600" dirty="0">
                <a:solidFill>
                  <a:schemeClr val="tx1"/>
                </a:solidFill>
                <a:hlinkClick r:id="rId5"/>
              </a:rPr>
              <a:t>Muhling et al. 2019</a:t>
            </a:r>
            <a:r>
              <a:rPr lang="en-CA" sz="1600" dirty="0">
                <a:solidFill>
                  <a:schemeClr val="tx1"/>
                </a:solidFill>
              </a:rPr>
              <a:t>, </a:t>
            </a:r>
            <a:r>
              <a:rPr lang="en-CA" sz="1600" dirty="0">
                <a:solidFill>
                  <a:schemeClr val="tx1"/>
                </a:solidFill>
                <a:hlinkClick r:id="rId6"/>
              </a:rPr>
              <a:t>2020</a:t>
            </a:r>
            <a:r>
              <a:rPr lang="en-CA" sz="1600" dirty="0">
                <a:solidFill>
                  <a:schemeClr val="tx1"/>
                </a:solidFill>
              </a:rPr>
              <a:t>, </a:t>
            </a:r>
            <a:r>
              <a:rPr lang="en-CA" sz="1600" dirty="0">
                <a:solidFill>
                  <a:schemeClr val="tx1"/>
                </a:solidFill>
                <a:hlinkClick r:id="rId7"/>
              </a:rPr>
              <a:t>Brodie et al. 2021</a:t>
            </a:r>
            <a:r>
              <a:rPr lang="en-CA" sz="1600" dirty="0">
                <a:solidFill>
                  <a:schemeClr val="tx1"/>
                </a:solidFill>
              </a:rPr>
              <a: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SDM ar</a:t>
            </a:r>
            <a:r>
              <a:rPr lang="en-US" sz="1600" dirty="0"/>
              <a:t>e at the 0.1 degree of resolution.</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We use port radius to construct our variable of abundance</a:t>
            </a:r>
          </a:p>
          <a:p>
            <a:pPr marL="742950" lvl="1" indent="-285750">
              <a:buFont typeface="Arial" panose="020B0604020202020204" pitchFamily="34" charset="0"/>
              <a:buChar char="•"/>
            </a:pPr>
            <a:r>
              <a:rPr lang="en-US" sz="1600" dirty="0"/>
              <a:t>Fishery operates close to shore</a:t>
            </a:r>
          </a:p>
          <a:p>
            <a:pPr marL="742950" lvl="1" indent="-285750">
              <a:buFont typeface="Arial" panose="020B0604020202020204" pitchFamily="34" charset="0"/>
              <a:buChar char="•"/>
            </a:pPr>
            <a:r>
              <a:rPr lang="en-US" sz="1600" dirty="0"/>
              <a:t>Mostly undergoing daily trips</a:t>
            </a:r>
          </a:p>
          <a:p>
            <a:pPr marL="742950" lvl="1" indent="-285750">
              <a:buFont typeface="Arial" panose="020B0604020202020204" pitchFamily="34" charset="0"/>
              <a:buChar char="•"/>
            </a:pPr>
            <a:r>
              <a:rPr lang="en-US" sz="1600" dirty="0"/>
              <a:t>Data: Logbooks </a:t>
            </a:r>
            <a:endParaRPr lang="en-US" sz="1600" dirty="0">
              <a:solidFill>
                <a:schemeClr val="tx1"/>
              </a:solidFill>
            </a:endParaRPr>
          </a:p>
          <a:p>
            <a:pPr marL="285750" indent="-285750">
              <a:buFont typeface="Arial" panose="020B0604020202020204" pitchFamily="34" charset="0"/>
              <a:buChar char="•"/>
            </a:pPr>
            <a:endParaRPr sz="1600" dirty="0">
              <a:solidFill>
                <a:schemeClr val="tx1"/>
              </a:solidFill>
            </a:endParaRPr>
          </a:p>
        </p:txBody>
      </p:sp>
    </p:spTree>
    <p:extLst>
      <p:ext uri="{BB962C8B-B14F-4D97-AF65-F5344CB8AC3E}">
        <p14:creationId xmlns:p14="http://schemas.microsoft.com/office/powerpoint/2010/main" val="37558634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to font">
      <a:majorFont>
        <a:latin typeface="Lato Medium"/>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1325</TotalTime>
  <Words>2028</Words>
  <Application>Microsoft Office PowerPoint</Application>
  <PresentationFormat>On-screen Show (4:3)</PresentationFormat>
  <Paragraphs>295</Paragraphs>
  <Slides>26</Slides>
  <Notes>22</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Microsoft JhengHei UI</vt:lpstr>
      <vt:lpstr>Arial</vt:lpstr>
      <vt:lpstr>Calibri</vt:lpstr>
      <vt:lpstr>Cambria Math</vt:lpstr>
      <vt:lpstr>Lato</vt:lpstr>
      <vt:lpstr>Lato Medium</vt:lpstr>
      <vt:lpstr>Lato Semibold</vt:lpstr>
      <vt:lpstr>Office Theme</vt:lpstr>
      <vt:lpstr>The Effect of Climate Change and Closures on Fisher Portfolios:</vt:lpstr>
      <vt:lpstr>  California Current System (CCS)</vt:lpstr>
      <vt:lpstr>  Coastal Pelagic Species in CCS</vt:lpstr>
      <vt:lpstr>  Trends in CPS fishery</vt:lpstr>
      <vt:lpstr>  Climate is changing!</vt:lpstr>
      <vt:lpstr>  Effect on landings</vt:lpstr>
      <vt:lpstr>  Research Question</vt:lpstr>
      <vt:lpstr>PowerPoint Presentation</vt:lpstr>
      <vt:lpstr>PowerPoint Presentation</vt:lpstr>
      <vt:lpstr>PowerPoint Presentation</vt:lpstr>
      <vt:lpstr>PowerPoint Presentation</vt:lpstr>
      <vt:lpstr>PowerPoint Presentation</vt:lpstr>
      <vt:lpstr>PowerPoint Presentation</vt:lpstr>
      <vt:lpstr>  Results: Landings positively related to probability of presence</vt:lpstr>
      <vt:lpstr>  Results: Squid is a substitute of sardine</vt:lpstr>
      <vt:lpstr>  Results: Sardine more preferred than squid</vt:lpstr>
      <vt:lpstr>  Results: Sardine closure reduce squid landings</vt:lpstr>
      <vt:lpstr>  Conclusions</vt:lpstr>
      <vt:lpstr>PowerPoint Presentation</vt:lpstr>
      <vt:lpstr>Thanks for your attention!</vt:lpstr>
      <vt:lpstr>  CAFA Project</vt:lpstr>
      <vt:lpstr>  Coastal Pelagic Species in CCS</vt:lpstr>
      <vt:lpstr>PowerPoint Presentation</vt:lpstr>
      <vt:lpstr>PowerPoint Presentation</vt:lpstr>
      <vt:lpstr>Results: Northern anchovy is less preferred than sardine and squid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Climate Change and Regulations on Fishers Portfolios:</dc:title>
  <dc:creator>Felipe Quezada</dc:creator>
  <cp:lastModifiedBy>Felipe Quezada</cp:lastModifiedBy>
  <cp:revision>153</cp:revision>
  <dcterms:created xsi:type="dcterms:W3CDTF">2021-11-01T23:26:00Z</dcterms:created>
  <dcterms:modified xsi:type="dcterms:W3CDTF">2021-11-08T22:40:14Z</dcterms:modified>
</cp:coreProperties>
</file>