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60" r:id="rId3"/>
    <p:sldId id="257" r:id="rId4"/>
    <p:sldId id="263" r:id="rId5"/>
    <p:sldId id="283" r:id="rId6"/>
    <p:sldId id="262" r:id="rId7"/>
    <p:sldId id="261" r:id="rId8"/>
    <p:sldId id="281" r:id="rId9"/>
    <p:sldId id="264" r:id="rId10"/>
    <p:sldId id="274" r:id="rId11"/>
    <p:sldId id="279" r:id="rId12"/>
    <p:sldId id="275" r:id="rId13"/>
    <p:sldId id="277" r:id="rId14"/>
    <p:sldId id="278" r:id="rId15"/>
    <p:sldId id="269" r:id="rId16"/>
    <p:sldId id="270" r:id="rId17"/>
    <p:sldId id="271" r:id="rId18"/>
    <p:sldId id="272" r:id="rId19"/>
    <p:sldId id="273" r:id="rId20"/>
    <p:sldId id="266" r:id="rId21"/>
    <p:sldId id="265" r:id="rId22"/>
    <p:sldId id="268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99"/>
    <a:srgbClr val="FF33CC"/>
    <a:srgbClr val="003C6C"/>
    <a:srgbClr val="FD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0697" autoAdjust="0"/>
  </p:normalViewPr>
  <p:slideViewPr>
    <p:cSldViewPr snapToGrid="0">
      <p:cViewPr varScale="1">
        <p:scale>
          <a:sx n="92" d="100"/>
          <a:sy n="92" d="100"/>
        </p:scale>
        <p:origin x="219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flickr.com/photos/phylomon/27398422600" TargetMode="External"/><Relationship Id="rId1" Type="http://schemas.openxmlformats.org/officeDocument/2006/relationships/image" Target="../media/image5.jpg"/><Relationship Id="rId6" Type="http://schemas.openxmlformats.org/officeDocument/2006/relationships/hyperlink" Target="https://www.flickr.com/photos/8049886@N02/5156104291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://www.uniprot.org/taxonomy/1051066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flickr.com/photos/phylomon/27398422600" TargetMode="External"/><Relationship Id="rId1" Type="http://schemas.openxmlformats.org/officeDocument/2006/relationships/image" Target="../media/image5.jpg"/><Relationship Id="rId6" Type="http://schemas.openxmlformats.org/officeDocument/2006/relationships/hyperlink" Target="https://www.flickr.com/photos/8049886@N02/5156104291" TargetMode="External"/><Relationship Id="rId5" Type="http://schemas.openxmlformats.org/officeDocument/2006/relationships/image" Target="../media/image7.jpg"/><Relationship Id="rId4" Type="http://schemas.openxmlformats.org/officeDocument/2006/relationships/hyperlink" Target="http://www.uniprot.org/taxonomy/1051066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412BF4F-22D7-4E27-B8DE-5ED63A3725DC}" type="doc">
      <dgm:prSet loTypeId="urn:microsoft.com/office/officeart/2005/8/layout/pList2" loCatId="list" qsTypeId="urn:microsoft.com/office/officeart/2005/8/quickstyle/simple1" qsCatId="simple" csTypeId="urn:microsoft.com/office/officeart/2005/8/colors/accent1_2" csCatId="accent1" phldr="1"/>
      <dgm:spPr/>
    </dgm:pt>
    <dgm:pt modelId="{C9E420FF-557F-4C85-8C2C-88A8D6A6E55A}">
      <dgm:prSet phldrT="[Text]"/>
      <dgm:spPr>
        <a:solidFill>
          <a:srgbClr val="003C6C"/>
        </a:solidFill>
      </dgm:spPr>
      <dgm:t>
        <a:bodyPr/>
        <a:lstStyle/>
        <a:p>
          <a:r>
            <a:rPr lang="en-US" dirty="0"/>
            <a:t>Pacific sardine: </a:t>
          </a:r>
        </a:p>
      </dgm:t>
    </dgm:pt>
    <dgm:pt modelId="{F5BB74CB-1EA9-4133-A3B2-15EB875B61AE}" type="parTrans" cxnId="{F4C35587-1253-4F47-97FF-B4EC46EDBCF6}">
      <dgm:prSet/>
      <dgm:spPr/>
      <dgm:t>
        <a:bodyPr/>
        <a:lstStyle/>
        <a:p>
          <a:endParaRPr lang="en-US"/>
        </a:p>
      </dgm:t>
    </dgm:pt>
    <dgm:pt modelId="{2BE12BA2-BAEE-4141-AE22-F97939EF3451}" type="sibTrans" cxnId="{F4C35587-1253-4F47-97FF-B4EC46EDBCF6}">
      <dgm:prSet/>
      <dgm:spPr/>
      <dgm:t>
        <a:bodyPr/>
        <a:lstStyle/>
        <a:p>
          <a:endParaRPr lang="en-US"/>
        </a:p>
      </dgm:t>
    </dgm:pt>
    <dgm:pt modelId="{EE710A6C-6EE5-47FB-B10D-0434888920E6}">
      <dgm:prSet phldrT="[Text]"/>
      <dgm:spPr>
        <a:solidFill>
          <a:srgbClr val="003C6C"/>
        </a:solidFill>
      </dgm:spPr>
      <dgm:t>
        <a:bodyPr/>
        <a:lstStyle/>
        <a:p>
          <a:r>
            <a:rPr lang="en-US" dirty="0"/>
            <a:t>Market squid:</a:t>
          </a:r>
        </a:p>
      </dgm:t>
    </dgm:pt>
    <dgm:pt modelId="{8CF4EC42-34C2-45B9-A840-AFF097E1F557}" type="parTrans" cxnId="{78457486-7613-4D4D-8CAA-3203FEDF68DF}">
      <dgm:prSet/>
      <dgm:spPr/>
      <dgm:t>
        <a:bodyPr/>
        <a:lstStyle/>
        <a:p>
          <a:endParaRPr lang="en-US"/>
        </a:p>
      </dgm:t>
    </dgm:pt>
    <dgm:pt modelId="{7AEB4B83-AB67-4E57-9650-A0EA69B51FEE}" type="sibTrans" cxnId="{78457486-7613-4D4D-8CAA-3203FEDF68DF}">
      <dgm:prSet/>
      <dgm:spPr/>
      <dgm:t>
        <a:bodyPr/>
        <a:lstStyle/>
        <a:p>
          <a:endParaRPr lang="en-US"/>
        </a:p>
      </dgm:t>
    </dgm:pt>
    <dgm:pt modelId="{C1B7EC2D-5E3C-4D7D-869F-0596EB910B03}">
      <dgm:prSet phldrT="[Text]"/>
      <dgm:spPr>
        <a:solidFill>
          <a:srgbClr val="003C6C"/>
        </a:solidFill>
      </dgm:spPr>
      <dgm:t>
        <a:bodyPr/>
        <a:lstStyle/>
        <a:p>
          <a:r>
            <a:rPr lang="en-US" dirty="0"/>
            <a:t>Northern anchovy:</a:t>
          </a:r>
        </a:p>
      </dgm:t>
    </dgm:pt>
    <dgm:pt modelId="{132ED2DF-6203-47C8-BAF3-9E266E343456}" type="parTrans" cxnId="{75381527-C04C-4D7D-9441-CB37782EE6B7}">
      <dgm:prSet/>
      <dgm:spPr/>
      <dgm:t>
        <a:bodyPr/>
        <a:lstStyle/>
        <a:p>
          <a:endParaRPr lang="en-US"/>
        </a:p>
      </dgm:t>
    </dgm:pt>
    <dgm:pt modelId="{19FFB266-A7DA-4DDB-96B5-F515033C8521}" type="sibTrans" cxnId="{75381527-C04C-4D7D-9441-CB37782EE6B7}">
      <dgm:prSet/>
      <dgm:spPr/>
      <dgm:t>
        <a:bodyPr/>
        <a:lstStyle/>
        <a:p>
          <a:endParaRPr lang="en-US"/>
        </a:p>
      </dgm:t>
    </dgm:pt>
    <dgm:pt modelId="{556A87ED-6ADD-44F0-BC96-F0119C295461}">
      <dgm:prSet/>
      <dgm:spPr/>
      <dgm:t>
        <a:bodyPr/>
        <a:lstStyle/>
        <a:p>
          <a:r>
            <a:rPr lang="en-US" dirty="0"/>
            <a:t>CPS SAFE: “In 2012, PSDN fishers shifted to squid during the summer due to low abundance”</a:t>
          </a:r>
        </a:p>
      </dgm:t>
    </dgm:pt>
    <dgm:pt modelId="{3B18E45A-35B9-45C6-BB84-4C19FEA1E8D9}" type="parTrans" cxnId="{425A95C4-1722-4E1E-A9B3-BAF68842CE6D}">
      <dgm:prSet/>
      <dgm:spPr/>
      <dgm:t>
        <a:bodyPr/>
        <a:lstStyle/>
        <a:p>
          <a:endParaRPr lang="en-US"/>
        </a:p>
      </dgm:t>
    </dgm:pt>
    <dgm:pt modelId="{46F04F5E-13C9-479E-9881-6395E98D3D5E}" type="sibTrans" cxnId="{425A95C4-1722-4E1E-A9B3-BAF68842CE6D}">
      <dgm:prSet/>
      <dgm:spPr/>
      <dgm:t>
        <a:bodyPr/>
        <a:lstStyle/>
        <a:p>
          <a:endParaRPr lang="en-US"/>
        </a:p>
      </dgm:t>
    </dgm:pt>
    <dgm:pt modelId="{45190EED-F860-41C8-90E7-FD3F72679C25}">
      <dgm:prSet/>
      <dgm:spPr/>
      <dgm:t>
        <a:bodyPr/>
        <a:lstStyle/>
        <a:p>
          <a:r>
            <a:rPr lang="en-US" dirty="0"/>
            <a:t>Closure in 2015.</a:t>
          </a:r>
        </a:p>
      </dgm:t>
    </dgm:pt>
    <dgm:pt modelId="{BBC0C474-3E50-468F-9665-87EBDC45F870}" type="parTrans" cxnId="{F7DB6916-985E-4093-A69B-18229AEAE046}">
      <dgm:prSet/>
      <dgm:spPr/>
      <dgm:t>
        <a:bodyPr/>
        <a:lstStyle/>
        <a:p>
          <a:endParaRPr lang="en-US"/>
        </a:p>
      </dgm:t>
    </dgm:pt>
    <dgm:pt modelId="{7DBA16EF-0A1C-4085-91AE-084E2693A3D0}" type="sibTrans" cxnId="{F7DB6916-985E-4093-A69B-18229AEAE046}">
      <dgm:prSet/>
      <dgm:spPr/>
      <dgm:t>
        <a:bodyPr/>
        <a:lstStyle/>
        <a:p>
          <a:endParaRPr lang="en-US"/>
        </a:p>
      </dgm:t>
    </dgm:pt>
    <dgm:pt modelId="{D3E65FAA-E613-4C9E-B5A4-C6E7496803C4}">
      <dgm:prSet/>
      <dgm:spPr/>
      <dgm:t>
        <a:bodyPr/>
        <a:lstStyle/>
        <a:p>
          <a:r>
            <a:rPr lang="en-US" dirty="0"/>
            <a:t>Limited Entry since 2002</a:t>
          </a:r>
        </a:p>
      </dgm:t>
    </dgm:pt>
    <dgm:pt modelId="{9EE9F58D-E524-4CAB-806B-14DC2B71BE88}" type="parTrans" cxnId="{38B5CEC3-3B64-4394-BCD6-DC90CA565973}">
      <dgm:prSet/>
      <dgm:spPr/>
      <dgm:t>
        <a:bodyPr/>
        <a:lstStyle/>
        <a:p>
          <a:endParaRPr lang="en-US"/>
        </a:p>
      </dgm:t>
    </dgm:pt>
    <dgm:pt modelId="{885D0881-B65C-4EF1-9123-58BE9FB81863}" type="sibTrans" cxnId="{38B5CEC3-3B64-4394-BCD6-DC90CA565973}">
      <dgm:prSet/>
      <dgm:spPr/>
      <dgm:t>
        <a:bodyPr/>
        <a:lstStyle/>
        <a:p>
          <a:endParaRPr lang="en-US"/>
        </a:p>
      </dgm:t>
    </dgm:pt>
    <dgm:pt modelId="{FA7B156E-CF56-46C5-B64F-689C91E356E6}">
      <dgm:prSet/>
      <dgm:spPr/>
      <dgm:t>
        <a:bodyPr/>
        <a:lstStyle/>
        <a:p>
          <a:r>
            <a:rPr lang="en-US" dirty="0"/>
            <a:t>Affected by ENSO in 2015.</a:t>
          </a:r>
        </a:p>
      </dgm:t>
    </dgm:pt>
    <dgm:pt modelId="{217A0E6C-400B-4EC0-82BD-C16B5935FB67}" type="parTrans" cxnId="{4668C6EE-CD15-48DC-A093-3EDC60E694DD}">
      <dgm:prSet/>
      <dgm:spPr/>
      <dgm:t>
        <a:bodyPr/>
        <a:lstStyle/>
        <a:p>
          <a:endParaRPr lang="en-US"/>
        </a:p>
      </dgm:t>
    </dgm:pt>
    <dgm:pt modelId="{EBE15D06-F267-47F5-BA80-00CB7CD87FE6}" type="sibTrans" cxnId="{4668C6EE-CD15-48DC-A093-3EDC60E694DD}">
      <dgm:prSet/>
      <dgm:spPr/>
      <dgm:t>
        <a:bodyPr/>
        <a:lstStyle/>
        <a:p>
          <a:endParaRPr lang="en-US"/>
        </a:p>
      </dgm:t>
    </dgm:pt>
    <dgm:pt modelId="{2FC94F91-A3AC-4138-9C09-4FA5BEAC26F6}">
      <dgm:prSet/>
      <dgm:spPr/>
      <dgm:t>
        <a:bodyPr/>
        <a:lstStyle/>
        <a:p>
          <a:r>
            <a:rPr lang="en-US" dirty="0"/>
            <a:t>High prices and landings</a:t>
          </a:r>
        </a:p>
      </dgm:t>
    </dgm:pt>
    <dgm:pt modelId="{12BDE00B-8995-4139-B641-B371BD858F43}" type="parTrans" cxnId="{468F1994-30DE-44CF-A01B-18AA325247F0}">
      <dgm:prSet/>
      <dgm:spPr/>
      <dgm:t>
        <a:bodyPr/>
        <a:lstStyle/>
        <a:p>
          <a:endParaRPr lang="en-US"/>
        </a:p>
      </dgm:t>
    </dgm:pt>
    <dgm:pt modelId="{9A55AEF7-10D0-4B96-968C-AFA6EB135C52}" type="sibTrans" cxnId="{468F1994-30DE-44CF-A01B-18AA325247F0}">
      <dgm:prSet/>
      <dgm:spPr/>
      <dgm:t>
        <a:bodyPr/>
        <a:lstStyle/>
        <a:p>
          <a:endParaRPr lang="en-US"/>
        </a:p>
      </dgm:t>
    </dgm:pt>
    <dgm:pt modelId="{E793995A-D6DF-4594-9ED1-ED2773443F4A}">
      <dgm:prSet/>
      <dgm:spPr/>
      <dgm:t>
        <a:bodyPr/>
        <a:lstStyle/>
        <a:p>
          <a:r>
            <a:rPr lang="en-US" dirty="0"/>
            <a:t>Cold ocean cycle favor anchovy</a:t>
          </a:r>
        </a:p>
      </dgm:t>
    </dgm:pt>
    <dgm:pt modelId="{331954DE-ACF4-4FAF-9BD7-0CCF739CAF48}" type="parTrans" cxnId="{25C77B1D-D9F0-4BFE-893E-AF4E907A00A4}">
      <dgm:prSet/>
      <dgm:spPr/>
      <dgm:t>
        <a:bodyPr/>
        <a:lstStyle/>
        <a:p>
          <a:endParaRPr lang="en-US"/>
        </a:p>
      </dgm:t>
    </dgm:pt>
    <dgm:pt modelId="{C3BC055F-DEFD-4429-A48D-2C362060A688}" type="sibTrans" cxnId="{25C77B1D-D9F0-4BFE-893E-AF4E907A00A4}">
      <dgm:prSet/>
      <dgm:spPr/>
      <dgm:t>
        <a:bodyPr/>
        <a:lstStyle/>
        <a:p>
          <a:endParaRPr lang="en-US"/>
        </a:p>
      </dgm:t>
    </dgm:pt>
    <dgm:pt modelId="{B4EB3286-CA28-40B3-83C6-77AE152DE573}">
      <dgm:prSet/>
      <dgm:spPr/>
      <dgm:t>
        <a:bodyPr/>
        <a:lstStyle/>
        <a:p>
          <a:r>
            <a:rPr lang="en-US" dirty="0"/>
            <a:t>Warm ocean cycle favor sardine.</a:t>
          </a:r>
        </a:p>
      </dgm:t>
    </dgm:pt>
    <dgm:pt modelId="{0B093BA7-E535-469E-B42F-CA3DC5858E9B}" type="parTrans" cxnId="{64ECC1F0-0AFF-40CE-966B-7CA25E6B0EDF}">
      <dgm:prSet/>
      <dgm:spPr/>
      <dgm:t>
        <a:bodyPr/>
        <a:lstStyle/>
        <a:p>
          <a:endParaRPr lang="en-US"/>
        </a:p>
      </dgm:t>
    </dgm:pt>
    <dgm:pt modelId="{14F6F208-4C0F-43D1-B339-6C9EBD57F409}" type="sibTrans" cxnId="{64ECC1F0-0AFF-40CE-966B-7CA25E6B0EDF}">
      <dgm:prSet/>
      <dgm:spPr/>
      <dgm:t>
        <a:bodyPr/>
        <a:lstStyle/>
        <a:p>
          <a:endParaRPr lang="en-US"/>
        </a:p>
      </dgm:t>
    </dgm:pt>
    <dgm:pt modelId="{1EF35F8E-C5DA-4591-893F-DA3FB62B3989}">
      <dgm:prSet/>
      <dgm:spPr/>
      <dgm:t>
        <a:bodyPr/>
        <a:lstStyle/>
        <a:p>
          <a:r>
            <a:rPr lang="en-US" dirty="0"/>
            <a:t>Reduction quota in place</a:t>
          </a:r>
        </a:p>
      </dgm:t>
    </dgm:pt>
    <dgm:pt modelId="{313C75CE-385C-4D3A-ADDB-5FC7FCC708C8}" type="parTrans" cxnId="{0ED2D0FE-D6E2-4B9A-9E6A-65A50302F359}">
      <dgm:prSet/>
      <dgm:spPr/>
      <dgm:t>
        <a:bodyPr/>
        <a:lstStyle/>
        <a:p>
          <a:endParaRPr lang="en-US"/>
        </a:p>
      </dgm:t>
    </dgm:pt>
    <dgm:pt modelId="{78B50C9E-A822-403B-8183-B8DBDCA08764}" type="sibTrans" cxnId="{0ED2D0FE-D6E2-4B9A-9E6A-65A50302F359}">
      <dgm:prSet/>
      <dgm:spPr/>
      <dgm:t>
        <a:bodyPr/>
        <a:lstStyle/>
        <a:p>
          <a:endParaRPr lang="en-US"/>
        </a:p>
      </dgm:t>
    </dgm:pt>
    <dgm:pt modelId="{2C90219A-D899-43B0-B30E-BCA8DC78DAFD}">
      <dgm:prSet/>
      <dgm:spPr/>
      <dgm:t>
        <a:bodyPr/>
        <a:lstStyle/>
        <a:p>
          <a:r>
            <a:rPr lang="en-US" dirty="0"/>
            <a:t>Substitute of sardine when its collapsed</a:t>
          </a:r>
        </a:p>
      </dgm:t>
    </dgm:pt>
    <dgm:pt modelId="{CED14B84-3353-4DE2-A7C6-5905DC1C258A}" type="parTrans" cxnId="{4DE85F62-28BB-49F4-949D-4133D8D99838}">
      <dgm:prSet/>
      <dgm:spPr/>
      <dgm:t>
        <a:bodyPr/>
        <a:lstStyle/>
        <a:p>
          <a:endParaRPr lang="en-US"/>
        </a:p>
      </dgm:t>
    </dgm:pt>
    <dgm:pt modelId="{1965661C-83FE-46ED-963E-298F8E58E94B}" type="sibTrans" cxnId="{4DE85F62-28BB-49F4-949D-4133D8D99838}">
      <dgm:prSet/>
      <dgm:spPr/>
      <dgm:t>
        <a:bodyPr/>
        <a:lstStyle/>
        <a:p>
          <a:endParaRPr lang="en-US"/>
        </a:p>
      </dgm:t>
    </dgm:pt>
    <dgm:pt modelId="{8C4C5C7B-803C-4132-86F4-FDE51BEBC636}">
      <dgm:prSet/>
      <dgm:spPr/>
      <dgm:t>
        <a:bodyPr/>
        <a:lstStyle/>
        <a:p>
          <a:r>
            <a:rPr lang="en-US" dirty="0"/>
            <a:t>Low prices and landings</a:t>
          </a:r>
        </a:p>
      </dgm:t>
    </dgm:pt>
    <dgm:pt modelId="{ED987F29-B6B5-4607-B244-11283C1299AF}" type="sibTrans" cxnId="{3F96C531-3E3A-4F43-B8DC-7C237954C53D}">
      <dgm:prSet/>
      <dgm:spPr/>
      <dgm:t>
        <a:bodyPr/>
        <a:lstStyle/>
        <a:p>
          <a:endParaRPr lang="en-US"/>
        </a:p>
      </dgm:t>
    </dgm:pt>
    <dgm:pt modelId="{DC8D6150-1994-4578-91EC-026517ED2288}" type="parTrans" cxnId="{3F96C531-3E3A-4F43-B8DC-7C237954C53D}">
      <dgm:prSet/>
      <dgm:spPr/>
      <dgm:t>
        <a:bodyPr/>
        <a:lstStyle/>
        <a:p>
          <a:endParaRPr lang="en-US"/>
        </a:p>
      </dgm:t>
    </dgm:pt>
    <dgm:pt modelId="{532A12BB-DCA5-4522-BF2B-D8043DBB413E}" type="pres">
      <dgm:prSet presAssocID="{B412BF4F-22D7-4E27-B8DE-5ED63A3725DC}" presName="Name0" presStyleCnt="0">
        <dgm:presLayoutVars>
          <dgm:dir/>
          <dgm:resizeHandles val="exact"/>
        </dgm:presLayoutVars>
      </dgm:prSet>
      <dgm:spPr/>
    </dgm:pt>
    <dgm:pt modelId="{F100D0AA-50E4-4F1F-91E3-F05F3FD7576D}" type="pres">
      <dgm:prSet presAssocID="{B412BF4F-22D7-4E27-B8DE-5ED63A3725DC}" presName="bkgdShp" presStyleLbl="alignAccFollowNode1" presStyleIdx="0" presStyleCnt="1"/>
      <dgm:spPr>
        <a:solidFill>
          <a:srgbClr val="003C6C">
            <a:alpha val="90000"/>
          </a:srgbClr>
        </a:solidFill>
      </dgm:spPr>
    </dgm:pt>
    <dgm:pt modelId="{80FDDD4F-A169-4C65-ADBA-E3AECE39215F}" type="pres">
      <dgm:prSet presAssocID="{B412BF4F-22D7-4E27-B8DE-5ED63A3725DC}" presName="linComp" presStyleCnt="0"/>
      <dgm:spPr/>
    </dgm:pt>
    <dgm:pt modelId="{8923430F-3893-488A-A8CF-7584D2B8577A}" type="pres">
      <dgm:prSet presAssocID="{C9E420FF-557F-4C85-8C2C-88A8D6A6E55A}" presName="compNode" presStyleCnt="0"/>
      <dgm:spPr/>
    </dgm:pt>
    <dgm:pt modelId="{972CCFB6-20E9-4465-AACA-0756DC41AE29}" type="pres">
      <dgm:prSet presAssocID="{C9E420FF-557F-4C85-8C2C-88A8D6A6E55A}" presName="node" presStyleLbl="node1" presStyleIdx="0" presStyleCnt="3">
        <dgm:presLayoutVars>
          <dgm:bulletEnabled val="1"/>
        </dgm:presLayoutVars>
      </dgm:prSet>
      <dgm:spPr/>
    </dgm:pt>
    <dgm:pt modelId="{7CE5767F-2792-4E6A-A0DE-BE4BAAC896EF}" type="pres">
      <dgm:prSet presAssocID="{C9E420FF-557F-4C85-8C2C-88A8D6A6E55A}" presName="invisiNode" presStyleLbl="node1" presStyleIdx="0" presStyleCnt="3"/>
      <dgm:spPr/>
    </dgm:pt>
    <dgm:pt modelId="{8C68A991-389E-43BA-AD2C-3588FF676827}" type="pres">
      <dgm:prSet presAssocID="{C9E420FF-557F-4C85-8C2C-88A8D6A6E55A}" presName="imagNode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</dgm:spPr>
    </dgm:pt>
    <dgm:pt modelId="{10A8C8E0-B93F-4210-96F2-D41D714ACBFB}" type="pres">
      <dgm:prSet presAssocID="{2BE12BA2-BAEE-4141-AE22-F97939EF3451}" presName="sibTrans" presStyleLbl="sibTrans2D1" presStyleIdx="0" presStyleCnt="0"/>
      <dgm:spPr/>
    </dgm:pt>
    <dgm:pt modelId="{E8E79618-180C-4640-A0A3-282CBFF34CA4}" type="pres">
      <dgm:prSet presAssocID="{EE710A6C-6EE5-47FB-B10D-0434888920E6}" presName="compNode" presStyleCnt="0"/>
      <dgm:spPr/>
    </dgm:pt>
    <dgm:pt modelId="{90584CE6-17CA-489D-B521-C40B3BC7DB77}" type="pres">
      <dgm:prSet presAssocID="{EE710A6C-6EE5-47FB-B10D-0434888920E6}" presName="node" presStyleLbl="node1" presStyleIdx="1" presStyleCnt="3">
        <dgm:presLayoutVars>
          <dgm:bulletEnabled val="1"/>
        </dgm:presLayoutVars>
      </dgm:prSet>
      <dgm:spPr/>
    </dgm:pt>
    <dgm:pt modelId="{6838D669-58FF-4449-A56B-F52277E173DE}" type="pres">
      <dgm:prSet presAssocID="{EE710A6C-6EE5-47FB-B10D-0434888920E6}" presName="invisiNode" presStyleLbl="node1" presStyleIdx="1" presStyleCnt="3"/>
      <dgm:spPr/>
    </dgm:pt>
    <dgm:pt modelId="{A3A8A246-ACAD-4C68-B21B-09871D321CFF}" type="pres">
      <dgm:prSet presAssocID="{EE710A6C-6EE5-47FB-B10D-0434888920E6}" presName="imagNode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4000" b="-4000"/>
          </a:stretch>
        </a:blipFill>
      </dgm:spPr>
    </dgm:pt>
    <dgm:pt modelId="{77303B5D-B495-4126-BD70-27F76B5B5E93}" type="pres">
      <dgm:prSet presAssocID="{7AEB4B83-AB67-4E57-9650-A0EA69B51FEE}" presName="sibTrans" presStyleLbl="sibTrans2D1" presStyleIdx="0" presStyleCnt="0"/>
      <dgm:spPr/>
    </dgm:pt>
    <dgm:pt modelId="{8D4CA09E-1A35-4522-98D1-D92A0C3FCD37}" type="pres">
      <dgm:prSet presAssocID="{C1B7EC2D-5E3C-4D7D-869F-0596EB910B03}" presName="compNode" presStyleCnt="0"/>
      <dgm:spPr/>
    </dgm:pt>
    <dgm:pt modelId="{9EB6D6DB-0A7E-44FE-A10B-95F9562EFB4C}" type="pres">
      <dgm:prSet presAssocID="{C1B7EC2D-5E3C-4D7D-869F-0596EB910B03}" presName="node" presStyleLbl="node1" presStyleIdx="2" presStyleCnt="3">
        <dgm:presLayoutVars>
          <dgm:bulletEnabled val="1"/>
        </dgm:presLayoutVars>
      </dgm:prSet>
      <dgm:spPr/>
    </dgm:pt>
    <dgm:pt modelId="{ABF96074-CDEF-4B0D-B872-C0F1C9E4B6F3}" type="pres">
      <dgm:prSet presAssocID="{C1B7EC2D-5E3C-4D7D-869F-0596EB910B03}" presName="invisiNode" presStyleLbl="node1" presStyleIdx="2" presStyleCnt="3"/>
      <dgm:spPr/>
    </dgm:pt>
    <dgm:pt modelId="{25694773-D13F-4D4D-9194-EE1630FC1724}" type="pres">
      <dgm:prSet presAssocID="{C1B7EC2D-5E3C-4D7D-869F-0596EB910B03}" presName="imagNode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4000" b="-4000"/>
          </a:stretch>
        </a:blipFill>
      </dgm:spPr>
    </dgm:pt>
  </dgm:ptLst>
  <dgm:cxnLst>
    <dgm:cxn modelId="{F7DB6916-985E-4093-A69B-18229AEAE046}" srcId="{C9E420FF-557F-4C85-8C2C-88A8D6A6E55A}" destId="{45190EED-F860-41C8-90E7-FD3F72679C25}" srcOrd="1" destOrd="0" parTransId="{BBC0C474-3E50-468F-9665-87EBDC45F870}" sibTransId="{7DBA16EF-0A1C-4085-91AE-084E2693A3D0}"/>
    <dgm:cxn modelId="{25C77B1D-D9F0-4BFE-893E-AF4E907A00A4}" srcId="{C1B7EC2D-5E3C-4D7D-869F-0596EB910B03}" destId="{E793995A-D6DF-4594-9ED1-ED2773443F4A}" srcOrd="1" destOrd="0" parTransId="{331954DE-ACF4-4FAF-9BD7-0CCF739CAF48}" sibTransId="{C3BC055F-DEFD-4429-A48D-2C362060A688}"/>
    <dgm:cxn modelId="{75381527-C04C-4D7D-9441-CB37782EE6B7}" srcId="{B412BF4F-22D7-4E27-B8DE-5ED63A3725DC}" destId="{C1B7EC2D-5E3C-4D7D-869F-0596EB910B03}" srcOrd="2" destOrd="0" parTransId="{132ED2DF-6203-47C8-BAF3-9E266E343456}" sibTransId="{19FFB266-A7DA-4DDB-96B5-F515033C8521}"/>
    <dgm:cxn modelId="{230CD02C-BF56-4EA7-8FB5-E44B0CADE3F9}" type="presOf" srcId="{2C90219A-D899-43B0-B30E-BCA8DC78DAFD}" destId="{9EB6D6DB-0A7E-44FE-A10B-95F9562EFB4C}" srcOrd="0" destOrd="4" presId="urn:microsoft.com/office/officeart/2005/8/layout/pList2"/>
    <dgm:cxn modelId="{FCBAAE2D-5AE8-48AE-89F8-3DCD55C6C696}" type="presOf" srcId="{2FC94F91-A3AC-4138-9C09-4FA5BEAC26F6}" destId="{90584CE6-17CA-489D-B521-C40B3BC7DB77}" srcOrd="0" destOrd="3" presId="urn:microsoft.com/office/officeart/2005/8/layout/pList2"/>
    <dgm:cxn modelId="{3F96C531-3E3A-4F43-B8DC-7C237954C53D}" srcId="{C1B7EC2D-5E3C-4D7D-869F-0596EB910B03}" destId="{8C4C5C7B-803C-4132-86F4-FDE51BEBC636}" srcOrd="0" destOrd="0" parTransId="{DC8D6150-1994-4578-91EC-026517ED2288}" sibTransId="{ED987F29-B6B5-4607-B244-11283C1299AF}"/>
    <dgm:cxn modelId="{43C2E75C-4E87-49C0-B509-D865CC4BC6BF}" type="presOf" srcId="{2BE12BA2-BAEE-4141-AE22-F97939EF3451}" destId="{10A8C8E0-B93F-4210-96F2-D41D714ACBFB}" srcOrd="0" destOrd="0" presId="urn:microsoft.com/office/officeart/2005/8/layout/pList2"/>
    <dgm:cxn modelId="{4DE85F62-28BB-49F4-949D-4133D8D99838}" srcId="{C1B7EC2D-5E3C-4D7D-869F-0596EB910B03}" destId="{2C90219A-D899-43B0-B30E-BCA8DC78DAFD}" srcOrd="3" destOrd="0" parTransId="{CED14B84-3353-4DE2-A7C6-5905DC1C258A}" sibTransId="{1965661C-83FE-46ED-963E-298F8E58E94B}"/>
    <dgm:cxn modelId="{A0C9AD43-7BB0-4B4E-AEC4-3751EC3125AF}" type="presOf" srcId="{1EF35F8E-C5DA-4591-893F-DA3FB62B3989}" destId="{9EB6D6DB-0A7E-44FE-A10B-95F9562EFB4C}" srcOrd="0" destOrd="3" presId="urn:microsoft.com/office/officeart/2005/8/layout/pList2"/>
    <dgm:cxn modelId="{7132E547-6F1D-44C9-98FA-97163761726F}" type="presOf" srcId="{EE710A6C-6EE5-47FB-B10D-0434888920E6}" destId="{90584CE6-17CA-489D-B521-C40B3BC7DB77}" srcOrd="0" destOrd="0" presId="urn:microsoft.com/office/officeart/2005/8/layout/pList2"/>
    <dgm:cxn modelId="{4525D249-74F6-40D4-AB32-047E9BD947C6}" type="presOf" srcId="{B412BF4F-22D7-4E27-B8DE-5ED63A3725DC}" destId="{532A12BB-DCA5-4522-BF2B-D8043DBB413E}" srcOrd="0" destOrd="0" presId="urn:microsoft.com/office/officeart/2005/8/layout/pList2"/>
    <dgm:cxn modelId="{9DE49C73-0020-463D-A990-003EAF63898A}" type="presOf" srcId="{C9E420FF-557F-4C85-8C2C-88A8D6A6E55A}" destId="{972CCFB6-20E9-4465-AACA-0756DC41AE29}" srcOrd="0" destOrd="0" presId="urn:microsoft.com/office/officeart/2005/8/layout/pList2"/>
    <dgm:cxn modelId="{B6FEB976-6FD3-4D88-832E-0A26DD03928A}" type="presOf" srcId="{D3E65FAA-E613-4C9E-B5A4-C6E7496803C4}" destId="{90584CE6-17CA-489D-B521-C40B3BC7DB77}" srcOrd="0" destOrd="1" presId="urn:microsoft.com/office/officeart/2005/8/layout/pList2"/>
    <dgm:cxn modelId="{BF42617B-6725-45FA-824E-60938F058F59}" type="presOf" srcId="{45190EED-F860-41C8-90E7-FD3F72679C25}" destId="{972CCFB6-20E9-4465-AACA-0756DC41AE29}" srcOrd="0" destOrd="2" presId="urn:microsoft.com/office/officeart/2005/8/layout/pList2"/>
    <dgm:cxn modelId="{78457486-7613-4D4D-8CAA-3203FEDF68DF}" srcId="{B412BF4F-22D7-4E27-B8DE-5ED63A3725DC}" destId="{EE710A6C-6EE5-47FB-B10D-0434888920E6}" srcOrd="1" destOrd="0" parTransId="{8CF4EC42-34C2-45B9-A840-AFF097E1F557}" sibTransId="{7AEB4B83-AB67-4E57-9650-A0EA69B51FEE}"/>
    <dgm:cxn modelId="{F4C35587-1253-4F47-97FF-B4EC46EDBCF6}" srcId="{B412BF4F-22D7-4E27-B8DE-5ED63A3725DC}" destId="{C9E420FF-557F-4C85-8C2C-88A8D6A6E55A}" srcOrd="0" destOrd="0" parTransId="{F5BB74CB-1EA9-4133-A3B2-15EB875B61AE}" sibTransId="{2BE12BA2-BAEE-4141-AE22-F97939EF3451}"/>
    <dgm:cxn modelId="{72A4878A-DF95-4FB8-AC75-476FFE867BB0}" type="presOf" srcId="{556A87ED-6ADD-44F0-BC96-F0119C295461}" destId="{972CCFB6-20E9-4465-AACA-0756DC41AE29}" srcOrd="0" destOrd="1" presId="urn:microsoft.com/office/officeart/2005/8/layout/pList2"/>
    <dgm:cxn modelId="{468F1994-30DE-44CF-A01B-18AA325247F0}" srcId="{EE710A6C-6EE5-47FB-B10D-0434888920E6}" destId="{2FC94F91-A3AC-4138-9C09-4FA5BEAC26F6}" srcOrd="2" destOrd="0" parTransId="{12BDE00B-8995-4139-B641-B371BD858F43}" sibTransId="{9A55AEF7-10D0-4B96-968C-AFA6EB135C52}"/>
    <dgm:cxn modelId="{3DC2C599-B73B-4F3F-A80B-A470E6A05EDD}" type="presOf" srcId="{E793995A-D6DF-4594-9ED1-ED2773443F4A}" destId="{9EB6D6DB-0A7E-44FE-A10B-95F9562EFB4C}" srcOrd="0" destOrd="2" presId="urn:microsoft.com/office/officeart/2005/8/layout/pList2"/>
    <dgm:cxn modelId="{0989B7AC-1D15-4E99-9805-A1C14676F731}" type="presOf" srcId="{C1B7EC2D-5E3C-4D7D-869F-0596EB910B03}" destId="{9EB6D6DB-0A7E-44FE-A10B-95F9562EFB4C}" srcOrd="0" destOrd="0" presId="urn:microsoft.com/office/officeart/2005/8/layout/pList2"/>
    <dgm:cxn modelId="{5B7732BA-344A-456F-8B13-20B51787CC6C}" type="presOf" srcId="{7AEB4B83-AB67-4E57-9650-A0EA69B51FEE}" destId="{77303B5D-B495-4126-BD70-27F76B5B5E93}" srcOrd="0" destOrd="0" presId="urn:microsoft.com/office/officeart/2005/8/layout/pList2"/>
    <dgm:cxn modelId="{C1FF1EBE-2AAE-445B-8EF7-213755DF10B3}" type="presOf" srcId="{FA7B156E-CF56-46C5-B64F-689C91E356E6}" destId="{90584CE6-17CA-489D-B521-C40B3BC7DB77}" srcOrd="0" destOrd="2" presId="urn:microsoft.com/office/officeart/2005/8/layout/pList2"/>
    <dgm:cxn modelId="{38B5CEC3-3B64-4394-BCD6-DC90CA565973}" srcId="{EE710A6C-6EE5-47FB-B10D-0434888920E6}" destId="{D3E65FAA-E613-4C9E-B5A4-C6E7496803C4}" srcOrd="0" destOrd="0" parTransId="{9EE9F58D-E524-4CAB-806B-14DC2B71BE88}" sibTransId="{885D0881-B65C-4EF1-9123-58BE9FB81863}"/>
    <dgm:cxn modelId="{425A95C4-1722-4E1E-A9B3-BAF68842CE6D}" srcId="{C9E420FF-557F-4C85-8C2C-88A8D6A6E55A}" destId="{556A87ED-6ADD-44F0-BC96-F0119C295461}" srcOrd="0" destOrd="0" parTransId="{3B18E45A-35B9-45C6-BB84-4C19FEA1E8D9}" sibTransId="{46F04F5E-13C9-479E-9881-6395E98D3D5E}"/>
    <dgm:cxn modelId="{16A303E5-565B-47B1-A336-B4CF07550CDD}" type="presOf" srcId="{8C4C5C7B-803C-4132-86F4-FDE51BEBC636}" destId="{9EB6D6DB-0A7E-44FE-A10B-95F9562EFB4C}" srcOrd="0" destOrd="1" presId="urn:microsoft.com/office/officeart/2005/8/layout/pList2"/>
    <dgm:cxn modelId="{4668C6EE-CD15-48DC-A093-3EDC60E694DD}" srcId="{EE710A6C-6EE5-47FB-B10D-0434888920E6}" destId="{FA7B156E-CF56-46C5-B64F-689C91E356E6}" srcOrd="1" destOrd="0" parTransId="{217A0E6C-400B-4EC0-82BD-C16B5935FB67}" sibTransId="{EBE15D06-F267-47F5-BA80-00CB7CD87FE6}"/>
    <dgm:cxn modelId="{64ECC1F0-0AFF-40CE-966B-7CA25E6B0EDF}" srcId="{C9E420FF-557F-4C85-8C2C-88A8D6A6E55A}" destId="{B4EB3286-CA28-40B3-83C6-77AE152DE573}" srcOrd="2" destOrd="0" parTransId="{0B093BA7-E535-469E-B42F-CA3DC5858E9B}" sibTransId="{14F6F208-4C0F-43D1-B339-6C9EBD57F409}"/>
    <dgm:cxn modelId="{2D5CD0FD-C3A4-4FF7-A605-A5F43122E5B7}" type="presOf" srcId="{B4EB3286-CA28-40B3-83C6-77AE152DE573}" destId="{972CCFB6-20E9-4465-AACA-0756DC41AE29}" srcOrd="0" destOrd="3" presId="urn:microsoft.com/office/officeart/2005/8/layout/pList2"/>
    <dgm:cxn modelId="{0ED2D0FE-D6E2-4B9A-9E6A-65A50302F359}" srcId="{C1B7EC2D-5E3C-4D7D-869F-0596EB910B03}" destId="{1EF35F8E-C5DA-4591-893F-DA3FB62B3989}" srcOrd="2" destOrd="0" parTransId="{313C75CE-385C-4D3A-ADDB-5FC7FCC708C8}" sibTransId="{78B50C9E-A822-403B-8183-B8DBDCA08764}"/>
    <dgm:cxn modelId="{C7653330-AAA6-4D17-BF63-65142A081C3D}" type="presParOf" srcId="{532A12BB-DCA5-4522-BF2B-D8043DBB413E}" destId="{F100D0AA-50E4-4F1F-91E3-F05F3FD7576D}" srcOrd="0" destOrd="0" presId="urn:microsoft.com/office/officeart/2005/8/layout/pList2"/>
    <dgm:cxn modelId="{895D1E25-5FDF-478F-B241-7B108503C471}" type="presParOf" srcId="{532A12BB-DCA5-4522-BF2B-D8043DBB413E}" destId="{80FDDD4F-A169-4C65-ADBA-E3AECE39215F}" srcOrd="1" destOrd="0" presId="urn:microsoft.com/office/officeart/2005/8/layout/pList2"/>
    <dgm:cxn modelId="{372BDF40-FE13-47A3-9C0A-1816F57C1B9C}" type="presParOf" srcId="{80FDDD4F-A169-4C65-ADBA-E3AECE39215F}" destId="{8923430F-3893-488A-A8CF-7584D2B8577A}" srcOrd="0" destOrd="0" presId="urn:microsoft.com/office/officeart/2005/8/layout/pList2"/>
    <dgm:cxn modelId="{F48188F5-4B6D-49F4-AFDD-0052FD805A50}" type="presParOf" srcId="{8923430F-3893-488A-A8CF-7584D2B8577A}" destId="{972CCFB6-20E9-4465-AACA-0756DC41AE29}" srcOrd="0" destOrd="0" presId="urn:microsoft.com/office/officeart/2005/8/layout/pList2"/>
    <dgm:cxn modelId="{8A8FFFAF-15A5-4DF2-9F4B-91C7FE6E5FC5}" type="presParOf" srcId="{8923430F-3893-488A-A8CF-7584D2B8577A}" destId="{7CE5767F-2792-4E6A-A0DE-BE4BAAC896EF}" srcOrd="1" destOrd="0" presId="urn:microsoft.com/office/officeart/2005/8/layout/pList2"/>
    <dgm:cxn modelId="{9875F37E-D250-45ED-961A-0D88C1E5B957}" type="presParOf" srcId="{8923430F-3893-488A-A8CF-7584D2B8577A}" destId="{8C68A991-389E-43BA-AD2C-3588FF676827}" srcOrd="2" destOrd="0" presId="urn:microsoft.com/office/officeart/2005/8/layout/pList2"/>
    <dgm:cxn modelId="{CE446498-A560-4F3C-8BD5-6932070B1170}" type="presParOf" srcId="{80FDDD4F-A169-4C65-ADBA-E3AECE39215F}" destId="{10A8C8E0-B93F-4210-96F2-D41D714ACBFB}" srcOrd="1" destOrd="0" presId="urn:microsoft.com/office/officeart/2005/8/layout/pList2"/>
    <dgm:cxn modelId="{CE1B56B5-0BD3-4B44-86FE-00CD05A30556}" type="presParOf" srcId="{80FDDD4F-A169-4C65-ADBA-E3AECE39215F}" destId="{E8E79618-180C-4640-A0A3-282CBFF34CA4}" srcOrd="2" destOrd="0" presId="urn:microsoft.com/office/officeart/2005/8/layout/pList2"/>
    <dgm:cxn modelId="{92F19791-28C7-4717-803E-493E618E5E21}" type="presParOf" srcId="{E8E79618-180C-4640-A0A3-282CBFF34CA4}" destId="{90584CE6-17CA-489D-B521-C40B3BC7DB77}" srcOrd="0" destOrd="0" presId="urn:microsoft.com/office/officeart/2005/8/layout/pList2"/>
    <dgm:cxn modelId="{259EC743-38D5-4407-9121-5FC83F0FD020}" type="presParOf" srcId="{E8E79618-180C-4640-A0A3-282CBFF34CA4}" destId="{6838D669-58FF-4449-A56B-F52277E173DE}" srcOrd="1" destOrd="0" presId="urn:microsoft.com/office/officeart/2005/8/layout/pList2"/>
    <dgm:cxn modelId="{B13B67FB-8218-4C44-B91F-D9E2460C537F}" type="presParOf" srcId="{E8E79618-180C-4640-A0A3-282CBFF34CA4}" destId="{A3A8A246-ACAD-4C68-B21B-09871D321CFF}" srcOrd="2" destOrd="0" presId="urn:microsoft.com/office/officeart/2005/8/layout/pList2"/>
    <dgm:cxn modelId="{DA88230A-9D18-43CB-AE39-59D73217EBF0}" type="presParOf" srcId="{80FDDD4F-A169-4C65-ADBA-E3AECE39215F}" destId="{77303B5D-B495-4126-BD70-27F76B5B5E93}" srcOrd="3" destOrd="0" presId="urn:microsoft.com/office/officeart/2005/8/layout/pList2"/>
    <dgm:cxn modelId="{634D0A2B-34A1-4FB4-85E8-80538FF8AB37}" type="presParOf" srcId="{80FDDD4F-A169-4C65-ADBA-E3AECE39215F}" destId="{8D4CA09E-1A35-4522-98D1-D92A0C3FCD37}" srcOrd="4" destOrd="0" presId="urn:microsoft.com/office/officeart/2005/8/layout/pList2"/>
    <dgm:cxn modelId="{F1A29B1F-213E-4AB9-AB7F-8F8F20816AB9}" type="presParOf" srcId="{8D4CA09E-1A35-4522-98D1-D92A0C3FCD37}" destId="{9EB6D6DB-0A7E-44FE-A10B-95F9562EFB4C}" srcOrd="0" destOrd="0" presId="urn:microsoft.com/office/officeart/2005/8/layout/pList2"/>
    <dgm:cxn modelId="{DA8656AA-AEB8-496E-979C-41CE0D3C4937}" type="presParOf" srcId="{8D4CA09E-1A35-4522-98D1-D92A0C3FCD37}" destId="{ABF96074-CDEF-4B0D-B872-C0F1C9E4B6F3}" srcOrd="1" destOrd="0" presId="urn:microsoft.com/office/officeart/2005/8/layout/pList2"/>
    <dgm:cxn modelId="{BFD85BB9-D1DA-4061-9932-6957FE309E5C}" type="presParOf" srcId="{8D4CA09E-1A35-4522-98D1-D92A0C3FCD37}" destId="{25694773-D13F-4D4D-9194-EE1630FC1724}" srcOrd="2" destOrd="0" presId="urn:microsoft.com/office/officeart/2005/8/layout/p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00D0AA-50E4-4F1F-91E3-F05F3FD7576D}">
      <dsp:nvSpPr>
        <dsp:cNvPr id="0" name=""/>
        <dsp:cNvSpPr/>
      </dsp:nvSpPr>
      <dsp:spPr>
        <a:xfrm>
          <a:off x="0" y="0"/>
          <a:ext cx="8524240" cy="2391156"/>
        </a:xfrm>
        <a:prstGeom prst="roundRect">
          <a:avLst>
            <a:gd name="adj" fmla="val 10000"/>
          </a:avLst>
        </a:prstGeom>
        <a:solidFill>
          <a:srgbClr val="003C6C">
            <a:alpha val="90000"/>
          </a:srgb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68A991-389E-43BA-AD2C-3588FF676827}">
      <dsp:nvSpPr>
        <dsp:cNvPr id="0" name=""/>
        <dsp:cNvSpPr/>
      </dsp:nvSpPr>
      <dsp:spPr>
        <a:xfrm>
          <a:off x="255727" y="318820"/>
          <a:ext cx="2503995" cy="17535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2CCFB6-20E9-4465-AACA-0756DC41AE29}">
      <dsp:nvSpPr>
        <dsp:cNvPr id="0" name=""/>
        <dsp:cNvSpPr/>
      </dsp:nvSpPr>
      <dsp:spPr>
        <a:xfrm rot="10800000">
          <a:off x="255727" y="2391155"/>
          <a:ext cx="2503995" cy="2922524"/>
        </a:xfrm>
        <a:prstGeom prst="round2SameRect">
          <a:avLst>
            <a:gd name="adj1" fmla="val 10500"/>
            <a:gd name="adj2" fmla="val 0"/>
          </a:avLst>
        </a:prstGeom>
        <a:solidFill>
          <a:srgbClr val="003C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Pacific sardine: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CPS SAFE: “In 2012, PSDN fishers shifted to squid during the summer due to low abundance”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Closure in 2015.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Warm ocean cycle favor sardine.</a:t>
          </a:r>
        </a:p>
      </dsp:txBody>
      <dsp:txXfrm rot="10800000">
        <a:off x="332733" y="2391155"/>
        <a:ext cx="2349983" cy="2845518"/>
      </dsp:txXfrm>
    </dsp:sp>
    <dsp:sp modelId="{A3A8A246-ACAD-4C68-B21B-09871D321CFF}">
      <dsp:nvSpPr>
        <dsp:cNvPr id="0" name=""/>
        <dsp:cNvSpPr/>
      </dsp:nvSpPr>
      <dsp:spPr>
        <a:xfrm>
          <a:off x="3010122" y="318820"/>
          <a:ext cx="2503995" cy="17535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584CE6-17CA-489D-B521-C40B3BC7DB77}">
      <dsp:nvSpPr>
        <dsp:cNvPr id="0" name=""/>
        <dsp:cNvSpPr/>
      </dsp:nvSpPr>
      <dsp:spPr>
        <a:xfrm rot="10800000">
          <a:off x="3010122" y="2391155"/>
          <a:ext cx="2503995" cy="2922524"/>
        </a:xfrm>
        <a:prstGeom prst="round2SameRect">
          <a:avLst>
            <a:gd name="adj1" fmla="val 10500"/>
            <a:gd name="adj2" fmla="val 0"/>
          </a:avLst>
        </a:prstGeom>
        <a:solidFill>
          <a:srgbClr val="003C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Market squid: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Limited Entry since 2002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Affected by ENSO in 2015.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High prices and landings</a:t>
          </a:r>
        </a:p>
      </dsp:txBody>
      <dsp:txXfrm rot="10800000">
        <a:off x="3087128" y="2391155"/>
        <a:ext cx="2349983" cy="2845518"/>
      </dsp:txXfrm>
    </dsp:sp>
    <dsp:sp modelId="{25694773-D13F-4D4D-9194-EE1630FC1724}">
      <dsp:nvSpPr>
        <dsp:cNvPr id="0" name=""/>
        <dsp:cNvSpPr/>
      </dsp:nvSpPr>
      <dsp:spPr>
        <a:xfrm>
          <a:off x="5764517" y="318820"/>
          <a:ext cx="2503995" cy="17535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B6D6DB-0A7E-44FE-A10B-95F9562EFB4C}">
      <dsp:nvSpPr>
        <dsp:cNvPr id="0" name=""/>
        <dsp:cNvSpPr/>
      </dsp:nvSpPr>
      <dsp:spPr>
        <a:xfrm rot="10800000">
          <a:off x="5764517" y="2391155"/>
          <a:ext cx="2503995" cy="2922524"/>
        </a:xfrm>
        <a:prstGeom prst="round2SameRect">
          <a:avLst>
            <a:gd name="adj1" fmla="val 10500"/>
            <a:gd name="adj2" fmla="val 0"/>
          </a:avLst>
        </a:prstGeom>
        <a:solidFill>
          <a:srgbClr val="003C6C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anchovy: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Low prices and landings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Cold ocean cycle favor anchovy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Reduction quota in place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dirty="0"/>
            <a:t>Substitute of sardine when its collapsed</a:t>
          </a:r>
        </a:p>
      </dsp:txBody>
      <dsp:txXfrm rot="10800000">
        <a:off x="5841523" y="2391155"/>
        <a:ext cx="2349983" cy="2845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List2">
  <dgm:title val=""/>
  <dgm:desc val=""/>
  <dgm:catLst>
    <dgm:cat type="list" pri="11000"/>
    <dgm:cat type="picture" pri="24000"/>
    <dgm:cat type="pictureconvert" pri="2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bkgdShp" refType="w"/>
      <dgm:constr type="h" for="ch" forName="bkgdShp" refType="h" fact="0.45"/>
      <dgm:constr type="t" for="ch" forName="bkgdShp"/>
      <dgm:constr type="w" for="ch" forName="linComp" refType="w" fact="0.94"/>
      <dgm:constr type="h" for="ch" forName="linComp" refType="h"/>
      <dgm:constr type="ctrX" for="ch" forName="linComp" refType="w" fact="0.5"/>
    </dgm:constrLst>
    <dgm:ruleLst/>
    <dgm:choose name="Name1">
      <dgm:if name="Name2" axis="ch" ptType="node" func="cnt" op="gte" val="1">
        <dgm:layoutNode name="bkgdShp" styleLbl="alignAccFollow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linComp">
          <dgm:choose name="Name3">
            <dgm:if name="Name4" func="var" arg="dir" op="equ" val="norm">
              <dgm:alg type="lin"/>
            </dgm:if>
            <dgm:else name="Name5">
              <dgm:alg type="lin">
                <dgm:param type="linDir" val="from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w" for="ch" forName="compNode" refType="w"/>
            <dgm:constr type="h" for="ch" forName="compNode" refType="h"/>
            <dgm:constr type="w" for="ch" ptType="sibTrans" refType="w" refFor="ch" refForName="compNode" fact="0.1"/>
            <dgm:constr type="h" for="ch" ptType="sibTrans" op="equ"/>
            <dgm:constr type="h" for="ch" forName="compNode" op="equ"/>
            <dgm:constr type="primFontSz" for="des" forName="node" op="equ"/>
          </dgm:constrLst>
          <dgm:ruleLst/>
          <dgm:forEach name="nodesForEach" axis="ch" ptType="node">
            <dgm:layoutNode name="compNode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node" refType="w"/>
                <dgm:constr type="h" for="ch" forName="node" refType="h" fact="0.55"/>
                <dgm:constr type="b" for="ch" forName="node" refType="h"/>
                <dgm:constr type="w" for="ch" forName="invisiNode" refType="w" fact="0.75"/>
                <dgm:constr type="h" for="ch" forName="invisiNode" refType="h" fact="0.06"/>
                <dgm:constr type="t" for="ch" forName="invisiNode"/>
                <dgm:constr type="w" for="ch" forName="imagNode" refType="w"/>
                <dgm:constr type="h" for="ch" forName="imagNode" refType="h" fact="0.33"/>
                <dgm:constr type="ctrX" for="ch" forName="imagNode" refType="w" fact="0.5"/>
                <dgm:constr type="t" for="ch" forName="imagNode" refType="h" fact="0.06"/>
              </dgm:constrLst>
              <dgm:ruleLst/>
              <dgm:layoutNode name="node" styleLbl="node1">
                <dgm:varLst>
                  <dgm:bulletEnabled val="1"/>
                </dgm:varLst>
                <dgm:alg type="tx">
                  <dgm:param type="txAnchorVert" val="t"/>
                </dgm:alg>
                <dgm:shape xmlns:r="http://schemas.openxmlformats.org/officeDocument/2006/relationships" rot="180" type="round2Same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primFontSz" val="65"/>
                </dgm:constrLst>
                <dgm:ruleLst>
                  <dgm:rule type="primFontSz" val="5" fact="NaN" max="NaN"/>
                </dgm:ruleLst>
              </dgm:layoutNode>
              <dgm:layoutNode name="invisiNode">
                <dgm:alg type="sp"/>
                <dgm:shape xmlns:r="http://schemas.openxmlformats.org/officeDocument/2006/relationships" type="roundRect" r:blip="" hideGeom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  <dgm:layoutNode name="imagNode" styleLbl="fgImgPlace1">
                <dgm:alg type="sp"/>
                <dgm:shape xmlns:r="http://schemas.openxmlformats.org/officeDocument/2006/relationships" type="roundRect" r:blip="" zOrderOff="-2" blipPhldr="1">
                  <dgm:adjLst>
                    <dgm:adj idx="1" val="0.1"/>
                  </dgm:adjLst>
                </dgm:shape>
                <dgm:presOf/>
                <dgm:constrLst/>
                <dgm:ruleLst/>
              </dgm:layoutNode>
            </dgm:layoutNode>
            <dgm:forEach name="sibTransForEach" axis="followSib" ptType="sibTrans" cnt="1">
              <dgm:layoutNode name="sibTrans">
                <dgm:alg type="sp"/>
                <dgm:shape xmlns:r="http://schemas.openxmlformats.org/officeDocument/2006/relationships" type="rect" r:blip="" hideGeom="1">
                  <dgm:adjLst/>
                </dgm:shape>
                <dgm:presOf axis="self"/>
                <dgm:constrLst/>
                <dgm:ruleLst/>
              </dgm:layoutNode>
            </dgm:forEach>
          </dgm:forEach>
        </dgm:layoutNode>
      </dgm:if>
      <dgm:else name="Name6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EBBF9-F82F-44D3-89EF-0D00AAB7E8EF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1F954-3776-48DE-B231-63E89C74A7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655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IS BEHIND THIS TRENDS???</a:t>
            </a:r>
          </a:p>
          <a:p>
            <a:endParaRPr lang="en-US" dirty="0"/>
          </a:p>
          <a:p>
            <a:r>
              <a:rPr lang="en-US" i="1" dirty="0"/>
              <a:t>- Can they process in the same port?</a:t>
            </a:r>
          </a:p>
          <a:p>
            <a:pPr marL="0" indent="0">
              <a:buFontTx/>
              <a:buNone/>
            </a:pPr>
            <a:r>
              <a:rPr lang="en-US" i="1" dirty="0"/>
              <a:t>- Vessel specialization (gear v/s species, port v/s species)</a:t>
            </a:r>
          </a:p>
          <a:p>
            <a:pPr marL="0" indent="0">
              <a:buFontTx/>
              <a:buNone/>
            </a:pPr>
            <a:r>
              <a:rPr lang="en-US" i="1" dirty="0"/>
              <a:t>- Include fisheries background???  (trip scenario)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1F954-3776-48DE-B231-63E89C74A7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75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7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639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24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05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87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65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50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9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17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24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17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71B4C-05C5-4513-B1ED-5C9A1528D038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D4AA8C-2C0B-45F2-84FF-CF2E58E014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390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alcofi.org/publications/calcofireports/v60/Vol60-Muhling.pdf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library.wiley.com/doi/full/10.1111/ecog.05504" TargetMode="External"/><Relationship Id="rId4" Type="http://schemas.openxmlformats.org/officeDocument/2006/relationships/hyperlink" Target="https://www.frontiersin.org/articles/10.3389/fmars.2020.00589/ful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fog.12529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11/fog.12529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gi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file:///C:\Users\fequezad\Documents\MATLAB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po.noaa.gov/Meet-the-Divisions/Climate-and-Societal-Interactions/The-Adaptation-Sciences-Program/Climate-and-Fisheries-Adaptation-CAFA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felipe.quezada@noaa.gov" TargetMode="External"/><Relationship Id="rId2" Type="http://schemas.openxmlformats.org/officeDocument/2006/relationships/hyperlink" Target="felipequezada.com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doi.org/10.1093/icesjms/fsx093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7D2-C19A-410A-8137-D34D2546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171" y="884467"/>
            <a:ext cx="8030346" cy="1451420"/>
          </a:xfrm>
        </p:spPr>
        <p:txBody>
          <a:bodyPr>
            <a:norm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The Effect of Climate Change and Regulations on Fishers Portfolios: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0C7A-D1C2-4751-ACDD-59B01C30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171" y="2489512"/>
            <a:ext cx="6831862" cy="1166389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Substitution between Coastal Pelagic Species</a:t>
            </a:r>
          </a:p>
        </p:txBody>
      </p:sp>
      <p:pic>
        <p:nvPicPr>
          <p:cNvPr id="1026" name="Picture 2" descr="https://communications.ucsc.edu/wp-content/uploads/2021/04/2021-Logo-Do-2.jpg">
            <a:extLst>
              <a:ext uri="{FF2B5EF4-FFF2-40B4-BE49-F238E27FC236}">
                <a16:creationId xmlns:a16="http://schemas.microsoft.com/office/drawing/2014/main" id="{3AA06CBB-4867-46FA-B33F-3F8F976D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740" y="4773794"/>
            <a:ext cx="2486025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B4593C-666A-4A21-9A4D-CE41B22F5DEC}"/>
              </a:ext>
            </a:extLst>
          </p:cNvPr>
          <p:cNvCxnSpPr>
            <a:cxnSpLocks/>
          </p:cNvCxnSpPr>
          <p:nvPr/>
        </p:nvCxnSpPr>
        <p:spPr>
          <a:xfrm flipV="1">
            <a:off x="689676" y="3189916"/>
            <a:ext cx="7764647" cy="24120"/>
          </a:xfrm>
          <a:prstGeom prst="line">
            <a:avLst/>
          </a:prstGeom>
          <a:ln w="50800">
            <a:solidFill>
              <a:srgbClr val="FDC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568D5512-4780-4425-A36B-10689C9F4720}"/>
              </a:ext>
            </a:extLst>
          </p:cNvPr>
          <p:cNvSpPr/>
          <p:nvPr/>
        </p:nvSpPr>
        <p:spPr>
          <a:xfrm>
            <a:off x="555935" y="350645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solidFill>
                  <a:srgbClr val="FFFFFF"/>
                </a:solidFill>
                <a:ea typeface="Microsoft JhengHei UI" panose="020B0604030504040204" pitchFamily="34" charset="-120"/>
              </a:rPr>
              <a:t>Felipe J. Quezada</a:t>
            </a:r>
          </a:p>
          <a:p>
            <a:r>
              <a:rPr lang="en-US" sz="2000" dirty="0">
                <a:solidFill>
                  <a:srgbClr val="FFFFFF"/>
                </a:solidFill>
                <a:ea typeface="Microsoft JhengHei UI" panose="020B0604030504040204" pitchFamily="34" charset="-120"/>
              </a:rPr>
              <a:t>UC Santa Cruz</a:t>
            </a:r>
          </a:p>
          <a:p>
            <a:r>
              <a:rPr lang="en-US" sz="2000" dirty="0">
                <a:solidFill>
                  <a:srgbClr val="FFFFFF"/>
                </a:solidFill>
                <a:ea typeface="Microsoft JhengHei UI" panose="020B0604030504040204" pitchFamily="34" charset="-120"/>
              </a:rPr>
              <a:t>NOAA Southwest Fisheries Science Center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97C72A-24B5-4BB4-9850-F7F1655915C1}"/>
              </a:ext>
            </a:extLst>
          </p:cNvPr>
          <p:cNvSpPr/>
          <p:nvPr/>
        </p:nvSpPr>
        <p:spPr>
          <a:xfrm>
            <a:off x="545482" y="5485051"/>
            <a:ext cx="224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FFFF"/>
                </a:solidFill>
                <a:ea typeface="Microsoft JhengHei UI" panose="020B0604030504040204" pitchFamily="34" charset="-120"/>
              </a:rPr>
              <a:t>November 3</a:t>
            </a:r>
            <a:r>
              <a:rPr lang="en-US" baseline="30000" dirty="0">
                <a:solidFill>
                  <a:srgbClr val="FFFFFF"/>
                </a:solidFill>
                <a:ea typeface="Microsoft JhengHei UI" panose="020B0604030504040204" pitchFamily="34" charset="-120"/>
              </a:rPr>
              <a:t>rd</a:t>
            </a:r>
            <a:r>
              <a:rPr lang="en-US" dirty="0">
                <a:solidFill>
                  <a:srgbClr val="FFFFFF"/>
                </a:solidFill>
                <a:ea typeface="Microsoft JhengHei UI" panose="020B0604030504040204" pitchFamily="34" charset="-120"/>
              </a:rPr>
              <a:t>, 2021</a:t>
            </a:r>
            <a:endParaRPr lang="en-US" dirty="0">
              <a:ea typeface="Microsoft JhengHei UI" panose="020B0604030504040204" pitchFamily="34" charset="-120"/>
            </a:endParaRPr>
          </a:p>
        </p:txBody>
      </p:sp>
      <p:pic>
        <p:nvPicPr>
          <p:cNvPr id="11" name="Picture 2" descr="https://cpo.noaa.gov/portals/0/Images/COCA/CAFA.png">
            <a:extLst>
              <a:ext uri="{FF2B5EF4-FFF2-40B4-BE49-F238E27FC236}">
                <a16:creationId xmlns:a16="http://schemas.microsoft.com/office/drawing/2014/main" id="{5AA85E32-1D0C-4254-B07D-40907004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935" y="5626145"/>
            <a:ext cx="2573524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2817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9F2-7802-4660-AD29-C718D0D4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127760"/>
            <a:ext cx="8712545" cy="2512085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Landing model (result using public aggregate data).</a:t>
            </a:r>
          </a:p>
          <a:p>
            <a:pPr lvl="1"/>
            <a:r>
              <a:rPr lang="en-US" dirty="0"/>
              <a:t>Participation model (no results yet).</a:t>
            </a:r>
          </a:p>
          <a:p>
            <a:r>
              <a:rPr lang="en-US" dirty="0"/>
              <a:t>Data:</a:t>
            </a:r>
          </a:p>
          <a:p>
            <a:pPr lvl="1"/>
            <a:r>
              <a:rPr lang="en-US" dirty="0"/>
              <a:t>Fish tickets from The Pacific Fisheries Information Network (</a:t>
            </a:r>
            <a:r>
              <a:rPr lang="en-US" dirty="0" err="1"/>
              <a:t>PacFIN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Fishing locations from logbooks (maybe Global Fishing Watch)</a:t>
            </a:r>
          </a:p>
          <a:p>
            <a:pPr lvl="1"/>
            <a:r>
              <a:rPr lang="en-US" dirty="0"/>
              <a:t>Current and projected species distribution from Species Distribution Models (SDMs)</a:t>
            </a:r>
          </a:p>
          <a:p>
            <a:pPr lvl="1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CC271-54BC-4357-BEF3-B86B9F0FC7E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  Methodology</a:t>
            </a:r>
          </a:p>
        </p:txBody>
      </p:sp>
      <p:pic>
        <p:nvPicPr>
          <p:cNvPr id="5" name="Picture 4" descr="page7image1832">
            <a:extLst>
              <a:ext uri="{FF2B5EF4-FFF2-40B4-BE49-F238E27FC236}">
                <a16:creationId xmlns:a16="http://schemas.microsoft.com/office/drawing/2014/main" id="{51F52065-EF17-48B2-A643-C07674E65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217" y="3885245"/>
            <a:ext cx="6091746" cy="22249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ardine Distribution and Abundance Change">
            <a:extLst>
              <a:ext uri="{FF2B5EF4-FFF2-40B4-BE49-F238E27FC236}">
                <a16:creationId xmlns:a16="http://schemas.microsoft.com/office/drawing/2014/main" id="{77320860-2BD9-40CE-97CC-9DCE80DFC9A8}"/>
              </a:ext>
            </a:extLst>
          </p:cNvPr>
          <p:cNvSpPr txBox="1"/>
          <p:nvPr/>
        </p:nvSpPr>
        <p:spPr>
          <a:xfrm>
            <a:off x="6702641" y="3450420"/>
            <a:ext cx="1999142" cy="28240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26789" tIns="26789" rIns="26789" bIns="26789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 sz="2000" dirty="0">
                <a:solidFill>
                  <a:schemeClr val="tx1"/>
                </a:solidFill>
              </a:rPr>
              <a:t>SDMs to model  distribution of sardine, anchovy, </a:t>
            </a:r>
            <a:r>
              <a:rPr lang="en-CA" sz="2000" dirty="0"/>
              <a:t>market squid, herring…</a:t>
            </a:r>
            <a:r>
              <a:rPr lang="en-CA" sz="2000" dirty="0">
                <a:solidFill>
                  <a:schemeClr val="tx1"/>
                </a:solidFill>
              </a:rPr>
              <a:t> (</a:t>
            </a:r>
            <a:r>
              <a:rPr lang="en-CA" sz="2000" dirty="0">
                <a:solidFill>
                  <a:schemeClr val="tx1"/>
                </a:solidFill>
                <a:hlinkClick r:id="rId3"/>
              </a:rPr>
              <a:t>Muhling et al. 2019</a:t>
            </a:r>
            <a:r>
              <a:rPr lang="en-CA" sz="2000" dirty="0">
                <a:solidFill>
                  <a:schemeClr val="tx1"/>
                </a:solidFill>
              </a:rPr>
              <a:t>, </a:t>
            </a:r>
            <a:r>
              <a:rPr lang="en-CA" sz="2000" dirty="0">
                <a:solidFill>
                  <a:schemeClr val="tx1"/>
                </a:solidFill>
                <a:hlinkClick r:id="rId4"/>
              </a:rPr>
              <a:t>2020</a:t>
            </a:r>
            <a:r>
              <a:rPr lang="en-CA" sz="2000" dirty="0">
                <a:solidFill>
                  <a:schemeClr val="tx1"/>
                </a:solidFill>
              </a:rPr>
              <a:t>, </a:t>
            </a:r>
            <a:r>
              <a:rPr lang="en-CA" sz="2000" dirty="0">
                <a:solidFill>
                  <a:schemeClr val="tx1"/>
                </a:solidFill>
                <a:hlinkClick r:id="rId5"/>
              </a:rPr>
              <a:t>Brodie et al. 2021</a:t>
            </a:r>
            <a:r>
              <a:rPr lang="en-CA" sz="2000" dirty="0">
                <a:solidFill>
                  <a:schemeClr val="tx1"/>
                </a:solidFill>
              </a:rPr>
              <a:t>)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70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003355-CF23-417C-BC5E-3AAADBC888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7725" y="1295400"/>
            <a:ext cx="5556250" cy="3429000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A4D911E-7C4E-4B57-8DC5-74A6D42574E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  SDMs and Landings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7865B4-6028-4B4B-A9E3-EE4DEAA1A5A0}"/>
              </a:ext>
            </a:extLst>
          </p:cNvPr>
          <p:cNvSpPr txBox="1"/>
          <p:nvPr/>
        </p:nvSpPr>
        <p:spPr>
          <a:xfrm>
            <a:off x="304800" y="1295400"/>
            <a:ext cx="2895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ea typeface="Microsoft JhengHei UI" panose="020B0604030504040204" pitchFamily="34" charset="-120"/>
                <a:hlinkClick r:id="rId3"/>
              </a:rPr>
              <a:t>Smith et al. (2020) </a:t>
            </a:r>
            <a:r>
              <a:rPr lang="en-US" dirty="0">
                <a:ea typeface="Microsoft JhengHei UI" panose="020B0604030504040204" pitchFamily="34" charset="-120"/>
              </a:rPr>
              <a:t>found a positive effect of species distribution on Pacific sardine landings</a:t>
            </a:r>
          </a:p>
        </p:txBody>
      </p:sp>
      <p:pic>
        <p:nvPicPr>
          <p:cNvPr id="6146" name="Picture 2" descr="image">
            <a:extLst>
              <a:ext uri="{FF2B5EF4-FFF2-40B4-BE49-F238E27FC236}">
                <a16:creationId xmlns:a16="http://schemas.microsoft.com/office/drawing/2014/main" id="{0BCF38C7-C8B5-414E-9B2C-48C1F9F29E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630" y="3223260"/>
            <a:ext cx="3124444" cy="2943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C11F60C-60CF-425C-8C1D-B015E69D3AC6}"/>
              </a:ext>
            </a:extLst>
          </p:cNvPr>
          <p:cNvSpPr/>
          <p:nvPr/>
        </p:nvSpPr>
        <p:spPr>
          <a:xfrm>
            <a:off x="4277360" y="5388248"/>
            <a:ext cx="486664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Smith, J.A., </a:t>
            </a:r>
            <a:r>
              <a:rPr lang="en-US" sz="1100" dirty="0" err="1"/>
              <a:t>Muhling</a:t>
            </a:r>
            <a:r>
              <a:rPr lang="en-US" sz="1100" dirty="0"/>
              <a:t>, B., Sweeney, J., </a:t>
            </a:r>
            <a:r>
              <a:rPr lang="en-US" sz="1100" dirty="0" err="1"/>
              <a:t>Tommasi</a:t>
            </a:r>
            <a:r>
              <a:rPr lang="en-US" sz="1100" dirty="0"/>
              <a:t>, D., </a:t>
            </a:r>
            <a:r>
              <a:rPr lang="en-US" sz="1100" dirty="0" err="1"/>
              <a:t>Pozo</a:t>
            </a:r>
            <a:r>
              <a:rPr lang="en-US" sz="1100" dirty="0"/>
              <a:t> </a:t>
            </a:r>
            <a:r>
              <a:rPr lang="en-US" sz="1100" dirty="0" err="1"/>
              <a:t>Buil</a:t>
            </a:r>
            <a:r>
              <a:rPr lang="en-US" sz="1100" dirty="0"/>
              <a:t>, M., </a:t>
            </a:r>
            <a:r>
              <a:rPr lang="en-US" sz="1100" dirty="0" err="1"/>
              <a:t>Fiechter</a:t>
            </a:r>
            <a:r>
              <a:rPr lang="en-US" sz="1100" dirty="0"/>
              <a:t>, J. and </a:t>
            </a:r>
            <a:r>
              <a:rPr lang="en-US" sz="1100" dirty="0" err="1"/>
              <a:t>Jacox</a:t>
            </a:r>
            <a:r>
              <a:rPr lang="en-US" sz="1100" dirty="0"/>
              <a:t>, M.G. (2021), The potential impact of a shifting Pacific sardine distribution on U.S. West Coast landings. Fish </a:t>
            </a:r>
            <a:r>
              <a:rPr lang="en-US" sz="1100" dirty="0" err="1"/>
              <a:t>Oceanogr</a:t>
            </a:r>
            <a:r>
              <a:rPr lang="en-US" sz="1100" dirty="0"/>
              <a:t>, 30: 437-454.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032AD-52F1-42FE-BE23-6F0ABBD7956A}"/>
              </a:ext>
            </a:extLst>
          </p:cNvPr>
          <p:cNvSpPr txBox="1"/>
          <p:nvPr/>
        </p:nvSpPr>
        <p:spPr>
          <a:xfrm>
            <a:off x="4114800" y="293624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B1026C-4EAE-47E4-ABB7-3CE01448DFF1}"/>
              </a:ext>
            </a:extLst>
          </p:cNvPr>
          <p:cNvSpPr txBox="1"/>
          <p:nvPr/>
        </p:nvSpPr>
        <p:spPr>
          <a:xfrm>
            <a:off x="1290320" y="5723890"/>
            <a:ext cx="208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ea typeface="Microsoft JhengHei UI" panose="020B0604030504040204" pitchFamily="34" charset="-120"/>
                <a:hlinkClick r:id="rId3"/>
              </a:rPr>
              <a:t>Smith et al. (2020)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755863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8B9F2-7802-4660-AD29-C718D0D44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723" y="1046482"/>
            <a:ext cx="5070997" cy="5811518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ea typeface="Microsoft JhengHei UI" panose="020B0604030504040204" pitchFamily="34" charset="-120"/>
              </a:rPr>
              <a:t>Methodology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Hierarchical Bayesian Hurdle model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All parameters are random variables (uncertainty)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Multilevel effects (i.e. hierarchical effects by ports/vessel)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Incorporate previous knowledge</a:t>
            </a:r>
          </a:p>
          <a:p>
            <a:pPr lvl="1"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Hurdle allows to model the zeros.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Separate model by species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Ports were chosen using historical landings.</a:t>
            </a:r>
          </a:p>
          <a:p>
            <a:pPr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SDMs outputs: Projection and interactions</a:t>
            </a:r>
          </a:p>
          <a:p>
            <a:pPr marL="0" indent="0">
              <a:lnSpc>
                <a:spcPct val="120000"/>
              </a:lnSpc>
              <a:buNone/>
            </a:pPr>
            <a:endParaRPr lang="en-US" b="1" dirty="0">
              <a:ea typeface="Microsoft JhengHei UI" panose="020B0604030504040204" pitchFamily="34" charset="-12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b="1" dirty="0">
                <a:ea typeface="Microsoft JhengHei UI" panose="020B0604030504040204" pitchFamily="34" charset="-120"/>
              </a:rPr>
              <a:t>Contribution:</a:t>
            </a:r>
          </a:p>
          <a:p>
            <a:pPr marL="285750" indent="-285750"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Multispecies model.</a:t>
            </a:r>
          </a:p>
          <a:p>
            <a:pPr marL="285750" indent="-285750"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Multilevel using Bayesian modelling.</a:t>
            </a:r>
          </a:p>
          <a:p>
            <a:pPr marL="285750" indent="-285750">
              <a:lnSpc>
                <a:spcPct val="120000"/>
              </a:lnSpc>
            </a:pPr>
            <a:r>
              <a:rPr lang="en-US" dirty="0">
                <a:ea typeface="Microsoft JhengHei UI" panose="020B0604030504040204" pitchFamily="34" charset="-120"/>
              </a:rPr>
              <a:t>Project participation decision/</a:t>
            </a:r>
          </a:p>
          <a:p>
            <a:pPr lvl="1"/>
            <a:endParaRPr lang="en-US" dirty="0">
              <a:ea typeface="Microsoft JhengHei UI" panose="020B0604030504040204" pitchFamily="34" charset="-12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BCC271-54BC-4357-BEF3-B86B9F0FC7E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  Landing model</a:t>
            </a:r>
          </a:p>
        </p:txBody>
      </p:sp>
      <p:pic>
        <p:nvPicPr>
          <p:cNvPr id="7" name="Picture 2" descr="image">
            <a:extLst>
              <a:ext uri="{FF2B5EF4-FFF2-40B4-BE49-F238E27FC236}">
                <a16:creationId xmlns:a16="http://schemas.microsoft.com/office/drawing/2014/main" id="{44B69963-462B-41DD-9559-9514BB629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342" y="1106074"/>
            <a:ext cx="3834658" cy="4302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17BDF9-DA3C-411E-8903-560ECD945FB9}"/>
              </a:ext>
            </a:extLst>
          </p:cNvPr>
          <p:cNvSpPr txBox="1"/>
          <p:nvPr/>
        </p:nvSpPr>
        <p:spPr>
          <a:xfrm>
            <a:off x="6879477" y="5613426"/>
            <a:ext cx="2082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Source: </a:t>
            </a:r>
            <a:r>
              <a:rPr lang="en-US" sz="1200" dirty="0">
                <a:ea typeface="Microsoft JhengHei UI" panose="020B0604030504040204" pitchFamily="34" charset="-120"/>
                <a:hlinkClick r:id="rId3"/>
              </a:rPr>
              <a:t>Smith et al. (2020)</a:t>
            </a:r>
            <a:endParaRPr lang="en-US" sz="1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E9FCE7-F2F2-4C87-A8CF-5DF2DC9AE15F}"/>
              </a:ext>
            </a:extLst>
          </p:cNvPr>
          <p:cNvCxnSpPr>
            <a:cxnSpLocks/>
          </p:cNvCxnSpPr>
          <p:nvPr/>
        </p:nvCxnSpPr>
        <p:spPr>
          <a:xfrm>
            <a:off x="181723" y="4625607"/>
            <a:ext cx="4969397" cy="0"/>
          </a:xfrm>
          <a:prstGeom prst="line">
            <a:avLst/>
          </a:prstGeom>
          <a:ln w="28575">
            <a:solidFill>
              <a:srgbClr val="FDC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984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8B9F2-7802-4660-AD29-C718D0D44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712" y="1257454"/>
                <a:ext cx="8536713" cy="5072325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ea typeface="Microsoft JhengHei UI" panose="020B0604030504040204" pitchFamily="34" charset="-120"/>
                  </a:rPr>
                  <a:t>In general, our Bayesian models have the following structure:</a:t>
                </a:r>
              </a:p>
              <a:p>
                <a:pPr marL="0" indent="0" algn="ctr">
                  <a:lnSpc>
                    <a:spcPct val="2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Microsoft JhengHei UI" panose="020B0604030504040204" pitchFamily="34" charset="-12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ea typeface="Microsoft JhengHei UI" panose="020B0604030504040204" pitchFamily="34" charset="-12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 is the observed landings of the corresponding species in port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1,…,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 at year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 is the total numbers of port,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 are the parameters (i.e. random-coefficients) to be estimated at the port level.</a:t>
                </a:r>
              </a:p>
              <a:p>
                <a:pPr>
                  <a:lnSpc>
                    <a:spcPct val="120000"/>
                  </a:lnSpc>
                </a:pPr>
                <a:endParaRPr lang="en-US" dirty="0">
                  <a:ea typeface="Microsoft JhengHei UI" panose="020B0604030504040204" pitchFamily="34" charset="-12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ea typeface="Microsoft JhengHei UI" panose="020B0604030504040204" pitchFamily="34" charset="-120"/>
                  </a:rPr>
                  <a:t>The distribution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en-US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 can be rewritten as: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US" i="1" dirty="0" err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i="1" dirty="0" err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ea typeface="Microsoft JhengHei UI" panose="020B0604030504040204" pitchFamily="34" charset="-120"/>
                                </a:rPr>
                                <m:t>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ea typeface="Microsoft JhengHei UI" panose="020B0604030504040204" pitchFamily="34" charset="-12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icrosoft JhengHei UI" panose="020B0604030504040204" pitchFamily="34" charset="-12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ea typeface="Microsoft JhengHei UI" panose="020B0604030504040204" pitchFamily="34" charset="-120"/>
                                </a:rPr>
                                <m:t>gamma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𝑖𝑡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|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𝑖𝑡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𝑖𝑡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𝜎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ea typeface="Microsoft JhengHei UI" panose="020B0604030504040204" pitchFamily="34" charset="-12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Microsoft JhengHei UI" panose="020B0604030504040204" pitchFamily="34" charset="-120"/>
                                </a:rPr>
                                <m:t>  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>
                  <a:ea typeface="Microsoft JhengHei UI" panose="020B0604030504040204" pitchFamily="34" charset="-12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ea typeface="Microsoft JhengHei UI" panose="020B0604030504040204" pitchFamily="34" charset="-12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ea typeface="Microsoft JhengHei UI" panose="020B0604030504040204" pitchFamily="34" charset="-120"/>
                      </a:rPr>
                      <m:t>logit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𝑿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ea typeface="Microsoft JhengHei UI" panose="020B0604030504040204" pitchFamily="34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8B9F2-7802-4660-AD29-C718D0D44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12" y="1257454"/>
                <a:ext cx="8536713" cy="5072325"/>
              </a:xfrm>
              <a:blipFill>
                <a:blip r:embed="rId2"/>
                <a:stretch>
                  <a:fillRect l="-786" t="-601" r="-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FBCC271-54BC-4357-BEF3-B86B9F0FC7E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  Methodology</a:t>
            </a:r>
          </a:p>
        </p:txBody>
      </p:sp>
    </p:spTree>
    <p:extLst>
      <p:ext uri="{BB962C8B-B14F-4D97-AF65-F5344CB8AC3E}">
        <p14:creationId xmlns:p14="http://schemas.microsoft.com/office/powerpoint/2010/main" val="4153786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8B9F2-7802-4660-AD29-C718D0D44B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8713" y="1257454"/>
                <a:ext cx="4255960" cy="53741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 dirty="0">
                    <a:ea typeface="Microsoft JhengHei UI" panose="020B0604030504040204" pitchFamily="34" charset="-120"/>
                  </a:rPr>
                  <a:t>Specifically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𝑖𝑡</m:t>
                        </m:r>
                      </m:sub>
                    </m:sSub>
                  </m:oMath>
                </a14:m>
                <a:r>
                  <a:rPr lang="en-US" sz="1800" dirty="0">
                    <a:ea typeface="Microsoft JhengHei UI" panose="020B0604030504040204" pitchFamily="34" charset="-120"/>
                  </a:rPr>
                  <a:t> is defined as the following: </a:t>
                </a:r>
              </a:p>
              <a:p>
                <a:pPr marL="0" indent="0" algn="ctr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i="1" dirty="0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US" sz="1800" i="1" dirty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en-US" sz="18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1800" i="1" dirty="0" err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 dirty="0" err="1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𝑃𝑟𝑒𝑐</m:t>
                                  </m:r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𝑃𝑆𝐷𝑁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1800" i="1" dirty="0" err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 dirty="0" err="1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𝑃𝑟𝑒𝑐</m:t>
                                  </m:r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𝑀𝑆𝑄𝐷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  <m:r>
                        <a:rPr lang="en-US" sz="18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1800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sSub>
                        <m:sSubPr>
                          <m:ctrlPr>
                            <a:rPr lang="en-US" sz="1800" i="1" dirty="0" err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sz="1800" i="1" dirty="0" err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i="0" dirty="0" err="1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𝑃𝑟𝑒𝑐</m:t>
                                  </m:r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sz="1800" i="1" dirty="0" err="1">
                                      <a:latin typeface="Cambria Math" panose="02040503050406030204" pitchFamily="18" charset="0"/>
                                    </a:rPr>
                                    <m:t>𝑁𝐴𝑁𝐶</m:t>
                                  </m:r>
                                </m:e>
                              </m:d>
                            </m:e>
                          </m:func>
                        </m:e>
                        <m:sub>
                          <m:r>
                            <a:rPr lang="en-US" sz="1800" b="0" i="1" dirty="0" smtClean="0">
                              <a:latin typeface="Cambria Math" panose="02040503050406030204" pitchFamily="18" charset="0"/>
                            </a:rPr>
                            <m:t>𝑖𝑡</m:t>
                          </m:r>
                        </m:sub>
                      </m:sSub>
                    </m:oMath>
                  </m:oMathPara>
                </a14:m>
                <a:endParaRPr lang="en-US" sz="1800" b="0" dirty="0"/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1800" dirty="0">
                    <a:ea typeface="Microsoft JhengHei UI" panose="020B0604030504040204" pitchFamily="34" charset="-120"/>
                  </a:rPr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dirty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 dirty="0" err="1">
                        <a:latin typeface="Cambria Math" panose="02040503050406030204" pitchFamily="18" charset="0"/>
                      </a:rPr>
                      <m:t>𝑃𝑟𝑒𝑐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1800" dirty="0">
                    <a:ea typeface="Microsoft JhengHei UI" panose="020B0604030504040204" pitchFamily="34" charset="-120"/>
                  </a:rPr>
                  <a:t>is the probability of presence.</a:t>
                </a:r>
              </a:p>
              <a:p>
                <a:pPr>
                  <a:lnSpc>
                    <a:spcPct val="10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1800">
                        <a:ea typeface="Microsoft JhengHei UI" panose="020B0604030504040204" pitchFamily="34" charset="-120"/>
                      </a:rPr>
                      <m:t>logit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𝑖𝑡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Microsoft JhengHei UI" panose="020B0604030504040204" pitchFamily="34" charset="-120"/>
                  </a:rPr>
                  <a:t>follows the same structure.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800" dirty="0">
                    <a:ea typeface="Microsoft JhengHei UI" panose="020B0604030504040204" pitchFamily="34" charset="-120"/>
                  </a:rPr>
                  <a:t>Other variables: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>
                    <a:ea typeface="Microsoft JhengHei UI" panose="020B0604030504040204" pitchFamily="34" charset="-120"/>
                  </a:rPr>
                  <a:t>Annual Catch Limits (ACL)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>
                    <a:ea typeface="Microsoft JhengHei UI" panose="020B0604030504040204" pitchFamily="34" charset="-120"/>
                  </a:rPr>
                  <a:t>Closure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>
                    <a:ea typeface="Microsoft JhengHei UI" panose="020B0604030504040204" pitchFamily="34" charset="-120"/>
                  </a:rPr>
                  <a:t>Prices by port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>
                    <a:ea typeface="Microsoft JhengHei UI" panose="020B0604030504040204" pitchFamily="34" charset="-120"/>
                  </a:rPr>
                  <a:t>Average distances traveled `r colorize(To be included)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600" dirty="0">
                    <a:ea typeface="Microsoft JhengHei UI" panose="020B0604030504040204" pitchFamily="34" charset="-120"/>
                  </a:rPr>
                  <a:t>Fuel cost (To be included)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778B9F2-7802-4660-AD29-C718D0D44B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8713" y="1257454"/>
                <a:ext cx="4255960" cy="5374165"/>
              </a:xfrm>
              <a:blipFill>
                <a:blip r:embed="rId2"/>
                <a:stretch>
                  <a:fillRect l="-1289" t="-5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3FBCC271-54BC-4357-BEF3-B86B9F0FC7E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  <a:latin typeface="+mn-lt"/>
              </a:rPr>
              <a:t>  Methodology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572BCE-AC69-45F2-BD84-E23A3D7752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280" y="1491134"/>
            <a:ext cx="4777586" cy="477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7844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9144001" cy="923278"/>
          </a:xfrm>
          <a:solidFill>
            <a:srgbClr val="003C6C"/>
          </a:solidFill>
        </p:spPr>
        <p:txBody>
          <a:bodyPr>
            <a:no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+mn-lt"/>
              </a:rPr>
              <a:t>  Results: Effect of probability of presence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B0522EE7-DD39-4C88-A816-B8805CB11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91" y="1251569"/>
            <a:ext cx="8414217" cy="5192773"/>
          </a:xfrm>
        </p:spPr>
      </p:pic>
    </p:spTree>
    <p:extLst>
      <p:ext uri="{BB962C8B-B14F-4D97-AF65-F5344CB8AC3E}">
        <p14:creationId xmlns:p14="http://schemas.microsoft.com/office/powerpoint/2010/main" val="21535927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 Results: Interaction effects on PSDN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4A8A31-9904-4813-AFBF-E9EF30FC35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337" y="1110162"/>
            <a:ext cx="8461325" cy="5221846"/>
          </a:xfr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A4B2C39-847A-45D2-8F65-1BE932848413}"/>
              </a:ext>
            </a:extLst>
          </p:cNvPr>
          <p:cNvCxnSpPr/>
          <p:nvPr/>
        </p:nvCxnSpPr>
        <p:spPr>
          <a:xfrm>
            <a:off x="341337" y="1965234"/>
            <a:ext cx="0" cy="12293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C2E67B9-9B7E-4BA9-BCAA-D5B51DE7322B}"/>
              </a:ext>
            </a:extLst>
          </p:cNvPr>
          <p:cNvCxnSpPr/>
          <p:nvPr/>
        </p:nvCxnSpPr>
        <p:spPr>
          <a:xfrm flipH="1">
            <a:off x="1140097" y="3596640"/>
            <a:ext cx="15646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72B1D84-F108-4A05-A274-3D5DCA4F774D}"/>
              </a:ext>
            </a:extLst>
          </p:cNvPr>
          <p:cNvCxnSpPr/>
          <p:nvPr/>
        </p:nvCxnSpPr>
        <p:spPr>
          <a:xfrm flipH="1">
            <a:off x="1140097" y="6177280"/>
            <a:ext cx="156464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820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 Results: Interaction effects on MSQD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9124C2-AAB9-4277-B440-1905D27622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901" y="1177467"/>
            <a:ext cx="8624197" cy="5322361"/>
          </a:xfrm>
        </p:spPr>
      </p:pic>
    </p:spTree>
    <p:extLst>
      <p:ext uri="{BB962C8B-B14F-4D97-AF65-F5344CB8AC3E}">
        <p14:creationId xmlns:p14="http://schemas.microsoft.com/office/powerpoint/2010/main" val="3608945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 Results: Interaction effects on NANC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8B216A5-90E5-4A38-BA63-193F4FE47E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58" y="1347822"/>
            <a:ext cx="8468684" cy="5226387"/>
          </a:xfr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F31ADA-39B5-4FE2-B63F-B48E19B7582F}"/>
              </a:ext>
            </a:extLst>
          </p:cNvPr>
          <p:cNvCxnSpPr/>
          <p:nvPr/>
        </p:nvCxnSpPr>
        <p:spPr>
          <a:xfrm flipV="1">
            <a:off x="2884714" y="1981200"/>
            <a:ext cx="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380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 Results: Pacific Sardine closure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F2D95BB-D717-47FC-94B0-79DD6DAC4F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400" y="1225027"/>
            <a:ext cx="8263199" cy="5099573"/>
          </a:xfrm>
        </p:spPr>
      </p:pic>
    </p:spTree>
    <p:extLst>
      <p:ext uri="{BB962C8B-B14F-4D97-AF65-F5344CB8AC3E}">
        <p14:creationId xmlns:p14="http://schemas.microsoft.com/office/powerpoint/2010/main" val="268231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solidFill>
                  <a:schemeClr val="bg1"/>
                </a:solidFill>
                <a:latin typeface="+mn-lt"/>
                <a:ea typeface="Lato Medium" panose="020F0502020204030203" pitchFamily="34" charset="0"/>
                <a:cs typeface="Lato Medium" panose="020F0502020204030203" pitchFamily="34" charset="0"/>
              </a:rPr>
              <a:t>  CAFA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018" y="1939765"/>
            <a:ext cx="7751129" cy="4623686"/>
          </a:xfrm>
        </p:spPr>
        <p:txBody>
          <a:bodyPr>
            <a:normAutofit/>
          </a:bodyPr>
          <a:lstStyle/>
          <a:p>
            <a:pPr marL="0" indent="0" fontAlgn="base">
              <a:lnSpc>
                <a:spcPct val="100000"/>
              </a:lnSpc>
              <a:buNone/>
            </a:pPr>
            <a:r>
              <a:rPr lang="en-US" sz="2000" b="1" dirty="0">
                <a:ea typeface="Microsoft JhengHei UI" panose="020B0604030504040204" pitchFamily="34" charset="-120"/>
              </a:rPr>
              <a:t>NOAA’s Climate and Fisheries Adaptation (CAFA) program:</a:t>
            </a:r>
          </a:p>
          <a:p>
            <a:pPr fontAlgn="base">
              <a:lnSpc>
                <a:spcPct val="100000"/>
              </a:lnSpc>
            </a:pPr>
            <a:r>
              <a:rPr lang="en-US" sz="2000" dirty="0">
                <a:ea typeface="Microsoft JhengHei UI" panose="020B0604030504040204" pitchFamily="34" charset="-120"/>
              </a:rPr>
              <a:t>Supports targeted research to promote sustainable management, adaptation and resilience of the nation’s valuable fish stocks and fisheries-dependent communities in a changing climate.</a:t>
            </a:r>
          </a:p>
        </p:txBody>
      </p:sp>
      <p:pic>
        <p:nvPicPr>
          <p:cNvPr id="2050" name="Picture 2" descr="https://cpo.noaa.gov/portals/0/Images/COCA/CAFA.png">
            <a:hlinkClick r:id="rId2" action="ppaction://hlinkfile"/>
            <a:extLst>
              <a:ext uri="{FF2B5EF4-FFF2-40B4-BE49-F238E27FC236}">
                <a16:creationId xmlns:a16="http://schemas.microsoft.com/office/drawing/2014/main" id="{68B48638-7488-4250-B034-B992B428ED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563" y="105445"/>
            <a:ext cx="2150937" cy="712390"/>
          </a:xfrm>
          <a:prstGeom prst="rect">
            <a:avLst/>
          </a:prstGeom>
          <a:solidFill>
            <a:srgbClr val="003C6C"/>
          </a:solidFill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A14946-B5C9-4A91-84A5-EF51492611AF}"/>
              </a:ext>
            </a:extLst>
          </p:cNvPr>
          <p:cNvSpPr/>
          <p:nvPr/>
        </p:nvSpPr>
        <p:spPr>
          <a:xfrm>
            <a:off x="5751989" y="4251608"/>
            <a:ext cx="26011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More information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766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 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709" y="1830378"/>
            <a:ext cx="8236548" cy="3895507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Slightly positive effect on presence on landings.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Substitution between market squid and Pacific sardine.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It seems that Pacific sardine is more preferred than market squid.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Northern anchovy is less preferred.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Exit when sardine abundance is high or low.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Closure reduce market squid landings. Participation decrease?</a:t>
            </a:r>
          </a:p>
          <a:p>
            <a:pPr marL="514350" indent="-514350">
              <a:lnSpc>
                <a:spcPct val="110000"/>
              </a:lnSpc>
              <a:buFont typeface="+mj-lt"/>
              <a:buAutoNum type="arabicPeriod"/>
            </a:pPr>
            <a:r>
              <a:rPr lang="en-US" dirty="0"/>
              <a:t>More in details on constraints</a:t>
            </a:r>
          </a:p>
        </p:txBody>
      </p:sp>
    </p:spTree>
    <p:extLst>
      <p:ext uri="{BB962C8B-B14F-4D97-AF65-F5344CB8AC3E}">
        <p14:creationId xmlns:p14="http://schemas.microsoft.com/office/powerpoint/2010/main" val="37820042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902187-C64D-4C7A-96BC-B12E22FAF083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+mn-lt"/>
              </a:rPr>
              <a:t>  Future 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881D18-2662-4C0C-B0F6-D26D0649522F}"/>
              </a:ext>
            </a:extLst>
          </p:cNvPr>
          <p:cNvSpPr txBox="1"/>
          <p:nvPr/>
        </p:nvSpPr>
        <p:spPr>
          <a:xfrm>
            <a:off x="381148" y="1466098"/>
            <a:ext cx="84885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Incorporate individual data for landings.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Vessels landings? or port landings?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Vessel/port hierarchal effects.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Estimate a participation model (more details in the appendix).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Forecast using SDM projections.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Study changes on effort? (number of trips by species)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ea typeface="Microsoft JhengHei UI" panose="020B0604030504040204" pitchFamily="34" charset="-120"/>
            </a:endParaRPr>
          </a:p>
          <a:p>
            <a:endParaRPr lang="en-US" sz="2000" dirty="0">
              <a:ea typeface="Microsoft JhengHei UI" panose="020B0604030504040204" pitchFamily="34" charset="-12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90F580-764C-4E5C-8CDB-60F2C07192C2}"/>
              </a:ext>
            </a:extLst>
          </p:cNvPr>
          <p:cNvCxnSpPr>
            <a:cxnSpLocks/>
          </p:cNvCxnSpPr>
          <p:nvPr/>
        </p:nvCxnSpPr>
        <p:spPr>
          <a:xfrm>
            <a:off x="381148" y="3642246"/>
            <a:ext cx="8183732" cy="0"/>
          </a:xfrm>
          <a:prstGeom prst="line">
            <a:avLst/>
          </a:prstGeom>
          <a:ln w="28575">
            <a:solidFill>
              <a:srgbClr val="FDC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DCE9A769-99B3-40DC-99E5-4DBABC38A71C}"/>
              </a:ext>
            </a:extLst>
          </p:cNvPr>
          <p:cNvSpPr/>
          <p:nvPr/>
        </p:nvSpPr>
        <p:spPr>
          <a:xfrm>
            <a:off x="381148" y="3891576"/>
            <a:ext cx="776464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ea typeface="Microsoft JhengHei UI" panose="020B0604030504040204" pitchFamily="34" charset="-120"/>
              </a:rPr>
              <a:t>Other project: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Discrete choice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Daily information for landings.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Global Fishing Watch.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Decision where and what to fish.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ea typeface="Microsoft JhengHei UI" panose="020B0604030504040204" pitchFamily="34" charset="-120"/>
              </a:rPr>
              <a:t>Forecast future fleet movements</a:t>
            </a:r>
          </a:p>
        </p:txBody>
      </p:sp>
    </p:spTree>
    <p:extLst>
      <p:ext uri="{BB962C8B-B14F-4D97-AF65-F5344CB8AC3E}">
        <p14:creationId xmlns:p14="http://schemas.microsoft.com/office/powerpoint/2010/main" val="36753436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C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77D2-C19A-410A-8137-D34D2546F3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2611" y="1122323"/>
            <a:ext cx="8030346" cy="85235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rPr>
              <a:t>Thanks for your attention!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D00C7A-D1C2-4751-ACDD-59B01C304E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853" y="4062720"/>
            <a:ext cx="6831862" cy="1962029"/>
          </a:xfrm>
        </p:spPr>
        <p:txBody>
          <a:bodyPr>
            <a:normAutofit fontScale="92500" lnSpcReduction="10000"/>
          </a:bodyPr>
          <a:lstStyle/>
          <a:p>
            <a:endParaRPr lang="en-US" sz="1200" dirty="0">
              <a:solidFill>
                <a:schemeClr val="bg1"/>
              </a:solidFill>
              <a:ea typeface="Microsoft JhengHei UI" panose="020B0604030504040204" pitchFamily="34" charset="-120"/>
            </a:endParaRPr>
          </a:p>
          <a:p>
            <a:r>
              <a:rPr lang="en-US" sz="1900" b="1" dirty="0">
                <a:solidFill>
                  <a:schemeClr val="bg1"/>
                </a:solidFill>
                <a:ea typeface="Lato Semibold" panose="020F0502020204030203" pitchFamily="34" charset="0"/>
                <a:cs typeface="Lato Semibold" panose="020F0502020204030203" pitchFamily="34" charset="0"/>
              </a:rPr>
              <a:t>Felipe J. Quezada</a:t>
            </a:r>
          </a:p>
          <a:p>
            <a:r>
              <a:rPr lang="en-US" sz="1300" dirty="0">
                <a:solidFill>
                  <a:schemeClr val="bg1"/>
                </a:solidFill>
                <a:ea typeface="Microsoft JhengHei UI" panose="020B0604030504040204" pitchFamily="34" charset="-120"/>
              </a:rPr>
              <a:t> Postdoctoral Scholar</a:t>
            </a:r>
          </a:p>
          <a:p>
            <a:r>
              <a:rPr lang="en-US" sz="1300" dirty="0">
                <a:solidFill>
                  <a:schemeClr val="bg1"/>
                </a:solidFill>
                <a:ea typeface="Microsoft JhengHei UI" panose="020B0604030504040204" pitchFamily="34" charset="-120"/>
              </a:rPr>
              <a:t> UC Santa Cruz &amp; NOAA-SWFSC</a:t>
            </a:r>
          </a:p>
          <a:p>
            <a:endParaRPr lang="en-US" sz="1200" dirty="0">
              <a:solidFill>
                <a:schemeClr val="bg1"/>
              </a:solidFill>
              <a:ea typeface="Microsoft JhengHei UI" panose="020B0604030504040204" pitchFamily="34" charset="-120"/>
            </a:endParaRPr>
          </a:p>
          <a:p>
            <a:r>
              <a:rPr lang="en-US" sz="1300" dirty="0">
                <a:solidFill>
                  <a:srgbClr val="FF3399"/>
                </a:solidFill>
                <a:ea typeface="Microsoft JhengHei UI" panose="020B0604030504040204" pitchFamily="34" charset="-12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felipequezada.com</a:t>
            </a:r>
            <a:endParaRPr lang="en-US" sz="1300" dirty="0">
              <a:solidFill>
                <a:srgbClr val="FF3399"/>
              </a:solidFill>
              <a:ea typeface="Microsoft JhengHei UI" panose="020B0604030504040204" pitchFamily="34" charset="-120"/>
            </a:endParaRPr>
          </a:p>
          <a:p>
            <a:r>
              <a:rPr lang="en-US" sz="1300" dirty="0">
                <a:solidFill>
                  <a:srgbClr val="FF3399"/>
                </a:solidFill>
                <a:ea typeface="Microsoft JhengHei UI" panose="020B0604030504040204" pitchFamily="34" charset="-120"/>
              </a:rPr>
              <a:t> </a:t>
            </a:r>
            <a:r>
              <a:rPr lang="en-US" sz="1300" dirty="0">
                <a:solidFill>
                  <a:srgbClr val="FF3399"/>
                </a:solidFill>
                <a:ea typeface="Microsoft JhengHei UI" panose="020B0604030504040204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felipe.quezada@noaa.gov</a:t>
            </a:r>
            <a:endParaRPr lang="en-US" sz="1300" dirty="0">
              <a:solidFill>
                <a:srgbClr val="FF3399"/>
              </a:solidFill>
              <a:ea typeface="Microsoft JhengHei UI" panose="020B0604030504040204" pitchFamily="34" charset="-120"/>
            </a:endParaRPr>
          </a:p>
        </p:txBody>
      </p:sp>
      <p:pic>
        <p:nvPicPr>
          <p:cNvPr id="1026" name="Picture 2" descr="https://communications.ucsc.edu/wp-content/uploads/2021/04/2021-Logo-Do-2.jpg">
            <a:extLst>
              <a:ext uri="{FF2B5EF4-FFF2-40B4-BE49-F238E27FC236}">
                <a16:creationId xmlns:a16="http://schemas.microsoft.com/office/drawing/2014/main" id="{3AA06CBB-4867-46FA-B33F-3F8F976D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743" y="2590542"/>
            <a:ext cx="2486025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7B4593C-666A-4A21-9A4D-CE41B22F5DEC}"/>
              </a:ext>
            </a:extLst>
          </p:cNvPr>
          <p:cNvCxnSpPr>
            <a:cxnSpLocks/>
          </p:cNvCxnSpPr>
          <p:nvPr/>
        </p:nvCxnSpPr>
        <p:spPr>
          <a:xfrm flipV="1">
            <a:off x="680759" y="2153127"/>
            <a:ext cx="7764647" cy="24120"/>
          </a:xfrm>
          <a:prstGeom prst="line">
            <a:avLst/>
          </a:prstGeom>
          <a:ln w="50800">
            <a:solidFill>
              <a:srgbClr val="FDC7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https://cpo.noaa.gov/portals/0/Images/COCA/CAFA.png">
            <a:extLst>
              <a:ext uri="{FF2B5EF4-FFF2-40B4-BE49-F238E27FC236}">
                <a16:creationId xmlns:a16="http://schemas.microsoft.com/office/drawing/2014/main" id="{5AA85E32-1D0C-4254-B07D-409070040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234" y="2599817"/>
            <a:ext cx="2573524" cy="852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72577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5902187-C64D-4C7A-96BC-B12E22FAF083}"/>
              </a:ext>
            </a:extLst>
          </p:cNvPr>
          <p:cNvSpPr txBox="1">
            <a:spLocks/>
          </p:cNvSpPr>
          <p:nvPr/>
        </p:nvSpPr>
        <p:spPr>
          <a:xfrm>
            <a:off x="0" y="-10159"/>
            <a:ext cx="9144000" cy="923278"/>
          </a:xfrm>
          <a:prstGeom prst="rect">
            <a:avLst/>
          </a:prstGeom>
          <a:solidFill>
            <a:srgbClr val="003C6C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 Participation model </a:t>
            </a:r>
            <a:r>
              <a:rPr lang="en-US" sz="3600" dirty="0">
                <a:solidFill>
                  <a:srgbClr val="FF0000"/>
                </a:solidFill>
                <a:latin typeface="+mn-lt"/>
                <a:ea typeface="Microsoft JhengHei UI" panose="020B0604030504040204" pitchFamily="34" charset="-120"/>
              </a:rPr>
              <a:t>&lt;&lt; No results yet! &gt;&gt;</a:t>
            </a:r>
            <a:endParaRPr lang="en-US" sz="3600" dirty="0">
              <a:solidFill>
                <a:schemeClr val="bg1"/>
              </a:solidFill>
              <a:latin typeface="+mn-lt"/>
              <a:ea typeface="Microsoft JhengHei U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E9A769-99B3-40DC-99E5-4DBABC38A71C}"/>
                  </a:ext>
                </a:extLst>
              </p:cNvPr>
              <p:cNvSpPr/>
              <p:nvPr/>
            </p:nvSpPr>
            <p:spPr>
              <a:xfrm>
                <a:off x="492906" y="1284157"/>
                <a:ext cx="8161237" cy="4510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Microsoft JhengHei UI" panose="020B0604030504040204" pitchFamily="34" charset="-120"/>
                  </a:rPr>
                  <a:t>Effect of abundance/closure in seasonal participation.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Microsoft JhengHei UI" panose="020B0604030504040204" pitchFamily="34" charset="-120"/>
                  </a:rPr>
                  <a:t>We model the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</a:rPr>
                          <m:t>𝑝</m:t>
                        </m:r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  <a:ea typeface="Microsoft JhengHei UI" panose="020B0604030504040204" pitchFamily="34" charset="-120"/>
                          </a:rPr>
                          <m:t>𝑖𝑗𝑚</m:t>
                        </m:r>
                      </m:sub>
                    </m:sSub>
                  </m:oMath>
                </a14:m>
                <a:r>
                  <a:rPr lang="en-US" sz="2000" dirty="0">
                    <a:ea typeface="Microsoft JhengHei UI" panose="020B0604030504040204" pitchFamily="34" charset="-120"/>
                  </a:rPr>
                  <a:t> that vessel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Microsoft JhengHei UI" panose="020B0604030504040204" pitchFamily="34" charset="-120"/>
                      </a:rPr>
                      <m:t>𝑖</m:t>
                    </m:r>
                  </m:oMath>
                </a14:m>
                <a:r>
                  <a:rPr lang="en-US" sz="2000" dirty="0">
                    <a:ea typeface="Microsoft JhengHei UI" panose="020B0604030504040204" pitchFamily="34" charset="-120"/>
                  </a:rPr>
                  <a:t> fishes species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Microsoft JhengHei UI" panose="020B0604030504040204" pitchFamily="34" charset="-120"/>
                      </a:rPr>
                      <m:t>𝑗</m:t>
                    </m:r>
                  </m:oMath>
                </a14:m>
                <a:r>
                  <a:rPr lang="en-US" sz="2000" dirty="0">
                    <a:ea typeface="Microsoft JhengHei UI" panose="020B0604030504040204" pitchFamily="34" charset="-120"/>
                  </a:rPr>
                  <a:t> in month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Microsoft JhengHei UI" panose="020B0604030504040204" pitchFamily="34" charset="-120"/>
                      </a:rPr>
                      <m:t>𝑚</m:t>
                    </m:r>
                  </m:oMath>
                </a14:m>
                <a:r>
                  <a:rPr lang="en-US" sz="2000" dirty="0">
                    <a:ea typeface="Microsoft JhengHei UI" panose="020B0604030504040204" pitchFamily="34" charset="-120"/>
                  </a:rPr>
                  <a:t> as:</a:t>
                </a:r>
                <a:endParaRPr lang="en-US" sz="2000" i="0" dirty="0">
                  <a:ea typeface="Microsoft JhengHei U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i="0" dirty="0">
                  <a:ea typeface="Microsoft JhengHei UI" panose="020B0604030504040204" pitchFamily="34" charset="-12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0" smtClean="0">
                          <a:ea typeface="Microsoft JhengHei UI" panose="020B0604030504040204" pitchFamily="34" charset="-120"/>
                        </a:rPr>
                        <m:t>l</m:t>
                      </m:r>
                      <m:r>
                        <m:rPr>
                          <m:nor/>
                        </m:rPr>
                        <a:rPr lang="en-US" sz="2000" b="0" i="0" smtClean="0">
                          <a:ea typeface="Microsoft JhengHei UI" panose="020B0604030504040204" pitchFamily="34" charset="-120"/>
                        </a:rPr>
                        <m:t>ogit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Microsoft JhengHei UI" panose="020B0604030504040204" pitchFamily="34" charset="-12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Microsoft JhengHei UI" panose="020B0604030504040204" pitchFamily="34" charset="-12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Microsoft JhengHei UI" panose="020B0604030504040204" pitchFamily="34" charset="-120"/>
                                </a:rPr>
                                <m:t>𝑖𝑗𝑚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𝐶𝑙𝑜𝑠𝑢𝑟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𝑚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𝑀𝑒𝑎𝑛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𝑅𝑒𝑣𝑒𝑛𝑢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𝐸𝑥𝑝𝑒𝑐𝑡𝑒𝑑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𝐶𝑎𝑡𝑐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𝐻𝐻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𝑃𝑒𝑟𝑐𝑒𝑛𝑡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𝑟𝑒𝑣𝑒𝑛𝑢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𝑖𝑗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𝐿𝐶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𝐿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Microsoft JhengHei UI" panose="020B0604030504040204" pitchFamily="34" charset="-120"/>
                            </a:rPr>
                            <m:t>9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𝑌𝑒𝑎𝑟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.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𝐹𝑖𝑠h𝑒𝑑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Microsoft JhengHei UI" panose="020B0604030504040204" pitchFamily="34" charset="-120"/>
                        </a:rPr>
                        <m:t>𝜖</m:t>
                      </m:r>
                    </m:oMath>
                  </m:oMathPara>
                </a14:m>
                <a:endParaRPr lang="en-US" sz="2000" dirty="0">
                  <a:ea typeface="Microsoft JhengHei UI" panose="020B0604030504040204" pitchFamily="34" charset="-120"/>
                </a:endParaRPr>
              </a:p>
              <a:p>
                <a:endParaRPr lang="en-US" sz="2000" dirty="0">
                  <a:ea typeface="Microsoft JhengHei UI" panose="020B0604030504040204" pitchFamily="34" charset="-12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Microsoft JhengHei UI" panose="020B0604030504040204" pitchFamily="34" charset="-120"/>
                  </a:rPr>
                  <a:t>From </a:t>
                </a:r>
                <a:r>
                  <a:rPr lang="en-US" sz="2000" dirty="0" err="1">
                    <a:ea typeface="Microsoft JhengHei UI" panose="020B0604030504040204" pitchFamily="34" charset="-120"/>
                    <a:hlinkClick r:id="rId2"/>
                  </a:rPr>
                  <a:t>Richerson</a:t>
                </a:r>
                <a:r>
                  <a:rPr lang="en-US" sz="2000" dirty="0">
                    <a:ea typeface="Microsoft JhengHei UI" panose="020B0604030504040204" pitchFamily="34" charset="-120"/>
                    <a:hlinkClick r:id="rId2"/>
                  </a:rPr>
                  <a:t> &amp; Holland (2017)</a:t>
                </a:r>
                <a:endParaRPr lang="en-US" sz="2000" dirty="0">
                  <a:ea typeface="Microsoft JhengHei UI" panose="020B0604030504040204" pitchFamily="34" charset="-120"/>
                </a:endParaRP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Microsoft JhengHei UI" panose="020B0604030504040204" pitchFamily="34" charset="-120"/>
                  </a:rPr>
                  <a:t>HHI = Diversification measurement 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 err="1">
                    <a:ea typeface="Microsoft JhengHei UI" panose="020B0604030504040204" pitchFamily="34" charset="-120"/>
                  </a:rPr>
                  <a:t>Percent.revenue</a:t>
                </a:r>
                <a:r>
                  <a:rPr lang="en-US" sz="2000" dirty="0">
                    <a:ea typeface="Microsoft JhengHei UI" panose="020B0604030504040204" pitchFamily="34" charset="-120"/>
                  </a:rPr>
                  <a:t> = Dependence on the species in consideration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Microsoft JhengHei UI" panose="020B0604030504040204" pitchFamily="34" charset="-120"/>
                  </a:rPr>
                  <a:t>Latitudinal center of gravity (LCG) = Typical landings location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ea typeface="Microsoft JhengHei UI" panose="020B0604030504040204" pitchFamily="34" charset="-120"/>
                  </a:rPr>
                  <a:t>Latitude inertia (LI) = Dispersion around center of gravity</a:t>
                </a: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CE9A769-99B3-40DC-99E5-4DBABC38A7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906" y="1284157"/>
                <a:ext cx="8161237" cy="4510466"/>
              </a:xfrm>
              <a:prstGeom prst="rect">
                <a:avLst/>
              </a:prstGeom>
              <a:blipFill>
                <a:blip r:embed="rId3"/>
                <a:stretch>
                  <a:fillRect l="-672" t="-811" b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8563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 California Current System (CCS)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484" y="1413128"/>
            <a:ext cx="3554001" cy="51291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ea typeface="Microsoft JhengHei UI" panose="020B0604030504040204" pitchFamily="34" charset="-120"/>
              </a:rPr>
              <a:t>Unique ecosystem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a typeface="Microsoft JhengHei UI" panose="020B0604030504040204" pitchFamily="34" charset="-120"/>
              </a:rPr>
              <a:t>Provide many ecosystem services,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a typeface="Microsoft JhengHei UI" panose="020B0604030504040204" pitchFamily="34" charset="-120"/>
              </a:rPr>
              <a:t>Protected species,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ea typeface="Microsoft JhengHei UI" panose="020B0604030504040204" pitchFamily="34" charset="-120"/>
              </a:rPr>
              <a:t>Sustains commercial and recreational fisheries: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ea typeface="Microsoft JhengHei UI" panose="020B0604030504040204" pitchFamily="34" charset="-120"/>
              </a:rPr>
              <a:t>Forage species </a:t>
            </a:r>
          </a:p>
          <a:p>
            <a:pPr lvl="1">
              <a:lnSpc>
                <a:spcPct val="100000"/>
              </a:lnSpc>
            </a:pPr>
            <a:r>
              <a:rPr lang="en-US" sz="1800" dirty="0">
                <a:ea typeface="Microsoft JhengHei UI" panose="020B0604030504040204" pitchFamily="34" charset="-120"/>
              </a:rPr>
              <a:t>(e.g. Coastal Pelagic).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61A8DD-5202-426A-A596-138AFEBB73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911"/>
          <a:stretch/>
        </p:blipFill>
        <p:spPr>
          <a:xfrm>
            <a:off x="3639085" y="1636493"/>
            <a:ext cx="5504915" cy="33872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A0B5D7-8E64-41AF-A5B9-D5CA770A3A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179" y="2815227"/>
            <a:ext cx="477327" cy="5148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AD89DE-CF48-472C-B256-59AFAA03520B}"/>
              </a:ext>
            </a:extLst>
          </p:cNvPr>
          <p:cNvSpPr txBox="1"/>
          <p:nvPr/>
        </p:nvSpPr>
        <p:spPr>
          <a:xfrm>
            <a:off x="6776428" y="4997123"/>
            <a:ext cx="18720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Illustration by Fiona Morris</a:t>
            </a:r>
          </a:p>
        </p:txBody>
      </p:sp>
    </p:spTree>
    <p:extLst>
      <p:ext uri="{BB962C8B-B14F-4D97-AF65-F5344CB8AC3E}">
        <p14:creationId xmlns:p14="http://schemas.microsoft.com/office/powerpoint/2010/main" val="567117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 Coastal Pelagic Species in CCS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582885AD-F576-4725-8E9F-375E56F22E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366694"/>
              </p:ext>
            </p:extLst>
          </p:nvPr>
        </p:nvGraphicFramePr>
        <p:xfrm>
          <a:off x="284480" y="1270000"/>
          <a:ext cx="8524240" cy="5313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7910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 Coastal Pelagic Species in CCS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8E0042-72F3-4AC5-B6BB-0C204671B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255" y="1507671"/>
            <a:ext cx="7191375" cy="44958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F8C373-53F8-409D-8A92-CB5DEA5F9334}"/>
              </a:ext>
            </a:extLst>
          </p:cNvPr>
          <p:cNvSpPr txBox="1"/>
          <p:nvPr/>
        </p:nvSpPr>
        <p:spPr>
          <a:xfrm>
            <a:off x="7358742" y="6003471"/>
            <a:ext cx="16219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ea typeface="Microsoft JhengHei UI" panose="020B0604030504040204" pitchFamily="34" charset="-120"/>
              </a:rPr>
              <a:t>Period: 1980-2020</a:t>
            </a:r>
          </a:p>
        </p:txBody>
      </p:sp>
    </p:spTree>
    <p:extLst>
      <p:ext uri="{BB962C8B-B14F-4D97-AF65-F5344CB8AC3E}">
        <p14:creationId xmlns:p14="http://schemas.microsoft.com/office/powerpoint/2010/main" val="3595067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 Trends in CPS fishery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44203-0C39-4BDA-98B3-01D4C9551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2" y="4123679"/>
            <a:ext cx="4425891" cy="27343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DEBB8AB-6844-4279-8568-EF1083DCE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145" y="1538323"/>
            <a:ext cx="4201204" cy="25853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D43474-1664-47F9-B5DD-7E6993EA31D9}"/>
              </a:ext>
            </a:extLst>
          </p:cNvPr>
          <p:cNvSpPr txBox="1"/>
          <p:nvPr/>
        </p:nvSpPr>
        <p:spPr>
          <a:xfrm>
            <a:off x="5802086" y="4539343"/>
            <a:ext cx="2908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Lato Medium" panose="020F0502020204030203" pitchFamily="34" charset="0"/>
                <a:cs typeface="Lato Medium" panose="020F0502020204030203" pitchFamily="34" charset="0"/>
              </a:rPr>
              <a:t>Species abundance, market conditions?  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92C8C62-8C5B-4F56-974D-8DD68913B6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385" y="1291886"/>
            <a:ext cx="4421528" cy="23612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2AC1884-64B4-445F-89E2-41F8BC92BFCD}"/>
              </a:ext>
            </a:extLst>
          </p:cNvPr>
          <p:cNvSpPr txBox="1"/>
          <p:nvPr/>
        </p:nvSpPr>
        <p:spPr>
          <a:xfrm>
            <a:off x="446314" y="1009760"/>
            <a:ext cx="11128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Microsoft JhengHei UI" panose="020B0604030504040204" pitchFamily="34" charset="-120"/>
              </a:rPr>
              <a:t>(a) Landings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4D1A5B-0CA7-465D-9CAD-71C51308F26A}"/>
              </a:ext>
            </a:extLst>
          </p:cNvPr>
          <p:cNvSpPr txBox="1"/>
          <p:nvPr/>
        </p:nvSpPr>
        <p:spPr>
          <a:xfrm>
            <a:off x="446314" y="3822309"/>
            <a:ext cx="901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Microsoft JhengHei UI" panose="020B0604030504040204" pitchFamily="34" charset="-120"/>
              </a:rPr>
              <a:t>(b) Prices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CB760C-A958-4021-8A8C-54961CF076C1}"/>
              </a:ext>
            </a:extLst>
          </p:cNvPr>
          <p:cNvSpPr txBox="1"/>
          <p:nvPr/>
        </p:nvSpPr>
        <p:spPr>
          <a:xfrm>
            <a:off x="4952999" y="1210205"/>
            <a:ext cx="18710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ea typeface="Microsoft JhengHei UI" panose="020B0604030504040204" pitchFamily="34" charset="-120"/>
              </a:rPr>
              <a:t>(c) Number of vessels</a:t>
            </a:r>
          </a:p>
        </p:txBody>
      </p:sp>
    </p:spTree>
    <p:extLst>
      <p:ext uri="{BB962C8B-B14F-4D97-AF65-F5344CB8AC3E}">
        <p14:creationId xmlns:p14="http://schemas.microsoft.com/office/powerpoint/2010/main" val="4079589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 Climate Change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198" y="1253331"/>
            <a:ext cx="3570488" cy="19324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000" dirty="0">
                <a:ea typeface="Microsoft JhengHei UI" panose="020B0604030504040204" pitchFamily="34" charset="-120"/>
              </a:rPr>
              <a:t>Climate is changing!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78FB24-8C86-452B-B8CE-D8E3FE29A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3654" y="1695884"/>
            <a:ext cx="5856692" cy="5188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98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  <a:ea typeface="Microsoft JhengHei UI" panose="020B0604030504040204" pitchFamily="34" charset="-120"/>
              </a:rPr>
              <a:t>  Effect on species distributions</a:t>
            </a:r>
            <a:endParaRPr lang="en-US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41161E-17E3-424E-B16E-D5DA7E3CF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33" y="2242677"/>
            <a:ext cx="6949487" cy="38165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7ADBE3A-07C3-4843-96E8-4E636AB301DB}"/>
              </a:ext>
            </a:extLst>
          </p:cNvPr>
          <p:cNvSpPr/>
          <p:nvPr/>
        </p:nvSpPr>
        <p:spPr>
          <a:xfrm>
            <a:off x="467360" y="1301706"/>
            <a:ext cx="67259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>
                <a:ea typeface="Microsoft JhengHei UI" panose="020B0604030504040204" pitchFamily="34" charset="-120"/>
              </a:rPr>
              <a:t>Changes in species distribution and regulations</a:t>
            </a:r>
          </a:p>
        </p:txBody>
      </p:sp>
    </p:spTree>
    <p:extLst>
      <p:ext uri="{BB962C8B-B14F-4D97-AF65-F5344CB8AC3E}">
        <p14:creationId xmlns:p14="http://schemas.microsoft.com/office/powerpoint/2010/main" val="3172767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46FD5-B7E6-4311-BEFD-D6D4A89D4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923278"/>
          </a:xfrm>
          <a:solidFill>
            <a:srgbClr val="003C6C"/>
          </a:solidFill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+mn-lt"/>
              </a:rPr>
              <a:t>  Research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F89EB4-FE7A-4332-8A77-6D74A195B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9785" y="1546294"/>
            <a:ext cx="8364429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a typeface="Microsoft JhengHei UI" panose="020B0604030504040204" pitchFamily="34" charset="-120"/>
              </a:rPr>
              <a:t>How will climate change impact fishing communities?</a:t>
            </a:r>
          </a:p>
          <a:p>
            <a:pPr marL="0" indent="0">
              <a:buNone/>
            </a:pPr>
            <a:endParaRPr lang="en-US" dirty="0"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r>
              <a:rPr lang="en-US" sz="2400" b="1" dirty="0">
                <a:ea typeface="Microsoft JhengHei UI" panose="020B0604030504040204" pitchFamily="34" charset="-120"/>
              </a:rPr>
              <a:t>Specific questions: </a:t>
            </a:r>
          </a:p>
          <a:p>
            <a:pPr lvl="1"/>
            <a:r>
              <a:rPr lang="en-US" sz="2000" dirty="0">
                <a:ea typeface="Microsoft JhengHei UI" panose="020B0604030504040204" pitchFamily="34" charset="-120"/>
              </a:rPr>
              <a:t>How does changes in species distribution and regulations (i.e. closures) will affect landings and vessel participation in </a:t>
            </a:r>
            <a:r>
              <a:rPr lang="en-US" sz="2000" i="1" dirty="0">
                <a:ea typeface="Microsoft JhengHei UI" panose="020B0604030504040204" pitchFamily="34" charset="-120"/>
              </a:rPr>
              <a:t>Coastal Pelagic Species (CPS) </a:t>
            </a:r>
            <a:r>
              <a:rPr lang="en-US" sz="2000" dirty="0">
                <a:ea typeface="Microsoft JhengHei UI" panose="020B0604030504040204" pitchFamily="34" charset="-120"/>
              </a:rPr>
              <a:t>fishery?</a:t>
            </a:r>
          </a:p>
          <a:p>
            <a:pPr lvl="1"/>
            <a:endParaRPr lang="en-US" dirty="0">
              <a:ea typeface="Microsoft JhengHei UI" panose="020B0604030504040204" pitchFamily="34" charset="-120"/>
            </a:endParaRPr>
          </a:p>
          <a:p>
            <a:pPr lvl="2"/>
            <a:endParaRPr lang="en-US" dirty="0">
              <a:ea typeface="Microsoft JhengHei UI" panose="020B0604030504040204" pitchFamily="34" charset="-120"/>
            </a:endParaRPr>
          </a:p>
          <a:p>
            <a:pPr marL="914400" lvl="2" indent="0">
              <a:buNone/>
            </a:pPr>
            <a:endParaRPr lang="en-US" dirty="0"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4476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o font">
      <a:majorFont>
        <a:latin typeface="Lato Medium"/>
        <a:ea typeface=""/>
        <a:cs typeface=""/>
      </a:majorFont>
      <a:minorFont>
        <a:latin typeface="Lato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289</TotalTime>
  <Words>1067</Words>
  <Application>Microsoft Office PowerPoint</Application>
  <PresentationFormat>On-screen Show (4:3)</PresentationFormat>
  <Paragraphs>148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Microsoft JhengHei UI</vt:lpstr>
      <vt:lpstr>Arial</vt:lpstr>
      <vt:lpstr>Calibri</vt:lpstr>
      <vt:lpstr>Cambria Math</vt:lpstr>
      <vt:lpstr>Lato</vt:lpstr>
      <vt:lpstr>Lato Medium</vt:lpstr>
      <vt:lpstr>Lato Semibold</vt:lpstr>
      <vt:lpstr>Office Theme</vt:lpstr>
      <vt:lpstr>The Effect of Climate Change and Regulations on Fishers Portfolios:</vt:lpstr>
      <vt:lpstr>  CAFA Project</vt:lpstr>
      <vt:lpstr>  California Current System (CCS)</vt:lpstr>
      <vt:lpstr>  Coastal Pelagic Species in CCS</vt:lpstr>
      <vt:lpstr>  Coastal Pelagic Species in CCS</vt:lpstr>
      <vt:lpstr>  Trends in CPS fishery</vt:lpstr>
      <vt:lpstr>  Climate Change</vt:lpstr>
      <vt:lpstr>  Effect on species distributions</vt:lpstr>
      <vt:lpstr>  Research Question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Results: Effect of probability of presence</vt:lpstr>
      <vt:lpstr>  Results: Interaction effects on PSDN</vt:lpstr>
      <vt:lpstr>  Results: Interaction effects on MSQD</vt:lpstr>
      <vt:lpstr>  Results: Interaction effects on NANC</vt:lpstr>
      <vt:lpstr>  Results: Pacific Sardine closure</vt:lpstr>
      <vt:lpstr>  Conclusions</vt:lpstr>
      <vt:lpstr>PowerPoint Presentation</vt:lpstr>
      <vt:lpstr>Thanks for your attention!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Effect of Climate Change and Regulations on Fishers Portfolios:</dc:title>
  <dc:creator>Felipe Quezada</dc:creator>
  <cp:lastModifiedBy>Felipe Quezada</cp:lastModifiedBy>
  <cp:revision>42</cp:revision>
  <dcterms:created xsi:type="dcterms:W3CDTF">2021-11-01T23:26:00Z</dcterms:created>
  <dcterms:modified xsi:type="dcterms:W3CDTF">2021-11-02T15:22:16Z</dcterms:modified>
</cp:coreProperties>
</file>