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>
        <p:scale>
          <a:sx n="90" d="100"/>
          <a:sy n="90" d="100"/>
        </p:scale>
        <p:origin x="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62D6-88BF-4856-B43E-D6019B186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37EB3-6E28-43B7-93EE-27904D801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5EC1B-CB73-4AF5-93EC-A94F78A6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C30-9434-4EA8-BC93-08F85608F73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037D-1C1B-458C-9673-EAE9157E7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601C-6238-41EB-8535-404003D3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4DD5-2C9F-4A82-AB9B-7CF93551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5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F00F-9B10-42A3-9D90-FEB023F6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FC61E-867B-4476-B1B1-97A47193E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290D-71AD-411B-BDDF-4E991D9C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C30-9434-4EA8-BC93-08F85608F73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BC3E-3388-4419-B45F-44140983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D6C40-FE8C-46F7-8D55-E88884CB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4DD5-2C9F-4A82-AB9B-7CF93551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2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44A5F-4C18-49A4-AEB9-DFC0A2A68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ED919-A588-4676-B68D-CB1A047FA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5D550-B141-4788-86DD-F81316E9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C30-9434-4EA8-BC93-08F85608F73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B6A0D-0B73-4510-A690-93CBFDAA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AD7C5-0665-47BF-B08C-A4AE9A85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4DD5-2C9F-4A82-AB9B-7CF93551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634E-252E-4437-93B0-C554FD88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960B-3867-496E-8695-A9C12B14E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C8E0-F0D3-42D4-A853-F152B964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C30-9434-4EA8-BC93-08F85608F73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3ABD-5719-4A76-B0B2-535EE095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7D699-2D61-479D-A054-54C44795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4DD5-2C9F-4A82-AB9B-7CF93551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2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E04B-EEEF-4213-BF35-FE02A434B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DBA7A-B976-4350-93B7-70BF39A4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51B2-61AE-497D-9CAB-5DE6EE55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C30-9434-4EA8-BC93-08F85608F73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49D04-F22C-4D16-A85F-A3E2C58A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A02ED-F56F-4AA1-AE40-A484968B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4DD5-2C9F-4A82-AB9B-7CF93551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8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EFDC-9773-4EAB-8896-BD828369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A6C1-9EEE-41E1-8524-702CBDF20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59627-9F32-40F7-8189-05473A9BB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4BC5E-FD70-4BA6-A3D3-12136E83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C30-9434-4EA8-BC93-08F85608F73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B2C3F-D1D8-45E1-88B1-33F70836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B7E28-F0EF-408E-8A98-CA85875E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4DD5-2C9F-4A82-AB9B-7CF93551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2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9420-DD05-4540-B30A-1DDD51CF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A53B6-1028-45A0-937E-0F283CE1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7C7EF-6216-4241-8ADB-08C27154E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8924F-E0EB-49C1-82C0-3806F198C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D56E1-A5E2-42ED-987E-1B970FC8F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D64ED-2D72-45C0-A114-CA766D838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C30-9434-4EA8-BC93-08F85608F73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92C75-5EF0-449D-939D-9DC91B44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F4D70-7F97-4590-A9AF-6D4646E3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4DD5-2C9F-4A82-AB9B-7CF93551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3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18B6-36F1-421E-8505-EC26939A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7C6DC-5139-468E-834D-71A55593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C30-9434-4EA8-BC93-08F85608F73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E17B8-BF34-4804-989D-3F9620BE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C458C-6392-4677-81E9-7C547416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4DD5-2C9F-4A82-AB9B-7CF93551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0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583A2-7D8C-4439-AFCF-5ED894EA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C30-9434-4EA8-BC93-08F85608F73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48F0-C05F-4981-8B2C-620943C6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F9C40-BF7F-4F29-8B87-CE2288B0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4DD5-2C9F-4A82-AB9B-7CF93551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3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F79B-1733-45D3-B189-1AF01391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E961-B630-4D30-A9AD-C26A3E9FE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306BA-D58A-4F05-98B5-FD891AF3A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633C5-CF36-48F1-BEB7-6679AC0F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C30-9434-4EA8-BC93-08F85608F73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CB232-C132-410E-AA14-EB960ED2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C8A79-32EF-487B-B69C-B1F10889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4DD5-2C9F-4A82-AB9B-7CF93551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5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DA9D-D3F3-47F5-AC44-F34C58BD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94AF4-DC93-4D3F-AAC7-AAE4C9B9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D1AD0-C0C1-49CB-9315-87F91EB0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AAC36-BBFB-4649-BE23-AE1EAD8E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6C30-9434-4EA8-BC93-08F85608F73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D859D-7948-423A-A98C-66F3F835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46EB5-0D98-4B83-AB29-D3547623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14DD5-2C9F-4A82-AB9B-7CF93551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9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EB92A-38E8-4B9F-8CD3-BCC31063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3DCB6-B15C-4844-B6C0-D89F6A5F2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7C45-FD67-47D4-9827-79AFC64E8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06C30-9434-4EA8-BC93-08F85608F736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DBBF-567F-4918-9C4C-48BF95EBF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BE22A-2899-4D0F-B596-D9153448E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14DD5-2C9F-4A82-AB9B-7CF93551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5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5A1644-3114-4ED3-8F50-51727C424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3" t="2785" r="1" b="2017"/>
          <a:stretch/>
        </p:blipFill>
        <p:spPr>
          <a:xfrm>
            <a:off x="4359059" y="628153"/>
            <a:ext cx="7383843" cy="2401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6B2E96-6623-426E-96AB-4EDC1689F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4" t="2572"/>
          <a:stretch/>
        </p:blipFill>
        <p:spPr>
          <a:xfrm>
            <a:off x="4359059" y="3745064"/>
            <a:ext cx="7383844" cy="265804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B9FBD9D-939C-42FF-9170-C03CDF96D2FE}"/>
              </a:ext>
            </a:extLst>
          </p:cNvPr>
          <p:cNvGrpSpPr/>
          <p:nvPr/>
        </p:nvGrpSpPr>
        <p:grpSpPr>
          <a:xfrm>
            <a:off x="805950" y="1090082"/>
            <a:ext cx="3054899" cy="2994295"/>
            <a:chOff x="-1" y="730853"/>
            <a:chExt cx="4763399" cy="4437502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03F5B48E-92A3-4408-AA63-E16910161E7C}"/>
                </a:ext>
              </a:extLst>
            </p:cNvPr>
            <p:cNvSpPr/>
            <p:nvPr/>
          </p:nvSpPr>
          <p:spPr>
            <a:xfrm>
              <a:off x="2952520" y="730853"/>
              <a:ext cx="350595" cy="3466243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12A9840-941F-4159-ACB3-DA30D703CD7C}"/>
                </a:ext>
              </a:extLst>
            </p:cNvPr>
            <p:cNvSpPr/>
            <p:nvPr/>
          </p:nvSpPr>
          <p:spPr>
            <a:xfrm>
              <a:off x="2117128" y="2804786"/>
              <a:ext cx="1912838" cy="751114"/>
            </a:xfrm>
            <a:prstGeom prst="parallelogram">
              <a:avLst>
                <a:gd name="adj" fmla="val 59884"/>
              </a:avLst>
            </a:prstGeom>
            <a:solidFill>
              <a:schemeClr val="accent5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26AC0A37-5BAA-4D93-BAD1-6A4B0879651F}"/>
                </a:ext>
              </a:extLst>
            </p:cNvPr>
            <p:cNvSpPr/>
            <p:nvPr/>
          </p:nvSpPr>
          <p:spPr>
            <a:xfrm>
              <a:off x="2117128" y="2312759"/>
              <a:ext cx="1912838" cy="751114"/>
            </a:xfrm>
            <a:prstGeom prst="parallelogram">
              <a:avLst>
                <a:gd name="adj" fmla="val 59884"/>
              </a:avLst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A0AEAFD-7918-4F8B-B62A-917045A7D9AE}"/>
                </a:ext>
              </a:extLst>
            </p:cNvPr>
            <p:cNvSpPr/>
            <p:nvPr/>
          </p:nvSpPr>
          <p:spPr>
            <a:xfrm>
              <a:off x="2095959" y="1766548"/>
              <a:ext cx="1912838" cy="751114"/>
            </a:xfrm>
            <a:prstGeom prst="parallelogram">
              <a:avLst>
                <a:gd name="adj" fmla="val 59884"/>
              </a:avLst>
            </a:prstGeom>
            <a:solidFill>
              <a:schemeClr val="accent3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1F91F21-C986-4BB0-B66F-0347812A2926}"/>
                </a:ext>
              </a:extLst>
            </p:cNvPr>
            <p:cNvSpPr/>
            <p:nvPr/>
          </p:nvSpPr>
          <p:spPr>
            <a:xfrm>
              <a:off x="2095958" y="1233564"/>
              <a:ext cx="1912838" cy="751114"/>
            </a:xfrm>
            <a:prstGeom prst="parallelogram">
              <a:avLst>
                <a:gd name="adj" fmla="val 59884"/>
              </a:avLst>
            </a:prstGeom>
            <a:solidFill>
              <a:schemeClr val="accent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402539-B6E8-4342-95B4-BA117428CA8A}"/>
                </a:ext>
              </a:extLst>
            </p:cNvPr>
            <p:cNvSpPr txBox="1"/>
            <p:nvPr/>
          </p:nvSpPr>
          <p:spPr>
            <a:xfrm>
              <a:off x="1592292" y="1546402"/>
              <a:ext cx="2680934" cy="319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>
                  <a:solidFill>
                    <a:schemeClr val="bg1"/>
                  </a:solidFill>
                </a:rPr>
                <a:t>Latitude, Inertia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856957-A7A8-4B39-A95C-47275ECB1FCB}"/>
                </a:ext>
              </a:extLst>
            </p:cNvPr>
            <p:cNvSpPr txBox="1"/>
            <p:nvPr/>
          </p:nvSpPr>
          <p:spPr>
            <a:xfrm>
              <a:off x="2411" y="2578633"/>
              <a:ext cx="2680934" cy="319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Characteristics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B5915B-989C-4061-AAC4-91D642976F4A}"/>
                </a:ext>
              </a:extLst>
            </p:cNvPr>
            <p:cNvSpPr txBox="1"/>
            <p:nvPr/>
          </p:nvSpPr>
          <p:spPr>
            <a:xfrm>
              <a:off x="1169589" y="2556197"/>
              <a:ext cx="3593809" cy="50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>
                  <a:solidFill>
                    <a:schemeClr val="bg1"/>
                  </a:solidFill>
                </a:rPr>
                <a:t>Length,</a:t>
              </a:r>
            </a:p>
            <a:p>
              <a:pPr algn="ctr"/>
              <a:r>
                <a:rPr lang="en-US" sz="800" b="1" i="1" dirty="0">
                  <a:solidFill>
                    <a:schemeClr val="bg1"/>
                  </a:solidFill>
                </a:rPr>
                <a:t>Weight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11AD4C3-6A23-40AF-8E0F-6490A155C6E7}"/>
                </a:ext>
              </a:extLst>
            </p:cNvPr>
            <p:cNvSpPr txBox="1"/>
            <p:nvPr/>
          </p:nvSpPr>
          <p:spPr>
            <a:xfrm>
              <a:off x="49642" y="1374013"/>
              <a:ext cx="2680934" cy="319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Geography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DA1CFD-88FA-42F9-82DC-5E74F7286121}"/>
                </a:ext>
              </a:extLst>
            </p:cNvPr>
            <p:cNvSpPr txBox="1"/>
            <p:nvPr/>
          </p:nvSpPr>
          <p:spPr>
            <a:xfrm>
              <a:off x="49642" y="1976323"/>
              <a:ext cx="2680934" cy="319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Volume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5437FB-5B5A-4F39-9D71-717103DA6F8D}"/>
                </a:ext>
              </a:extLst>
            </p:cNvPr>
            <p:cNvSpPr txBox="1"/>
            <p:nvPr/>
          </p:nvSpPr>
          <p:spPr>
            <a:xfrm>
              <a:off x="1599460" y="2070176"/>
              <a:ext cx="2680934" cy="50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>
                  <a:solidFill>
                    <a:schemeClr val="bg1"/>
                  </a:solidFill>
                </a:rPr>
                <a:t>Total Landed Tons,</a:t>
              </a:r>
            </a:p>
            <a:p>
              <a:pPr algn="ctr"/>
              <a:r>
                <a:rPr lang="en-US" sz="800" b="1" i="1" dirty="0">
                  <a:solidFill>
                    <a:schemeClr val="bg1"/>
                  </a:solidFill>
                </a:rPr>
                <a:t>Total Landed $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32710D-C5E6-4721-A9C1-5C3FCF7BA4BF}"/>
                </a:ext>
              </a:extLst>
            </p:cNvPr>
            <p:cNvSpPr txBox="1"/>
            <p:nvPr/>
          </p:nvSpPr>
          <p:spPr>
            <a:xfrm>
              <a:off x="-1" y="2996278"/>
              <a:ext cx="2680934" cy="319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Catch Composition*</a:t>
              </a:r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A0D107C2-ED76-400B-856A-1865088EC17B}"/>
                </a:ext>
              </a:extLst>
            </p:cNvPr>
            <p:cNvSpPr/>
            <p:nvPr/>
          </p:nvSpPr>
          <p:spPr>
            <a:xfrm>
              <a:off x="2095958" y="4417242"/>
              <a:ext cx="1912838" cy="751113"/>
            </a:xfrm>
            <a:prstGeom prst="parallelogram">
              <a:avLst>
                <a:gd name="adj" fmla="val 59884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86930D-B949-4ACC-A54E-E978654D86DB}"/>
                </a:ext>
              </a:extLst>
            </p:cNvPr>
            <p:cNvSpPr txBox="1"/>
            <p:nvPr/>
          </p:nvSpPr>
          <p:spPr>
            <a:xfrm>
              <a:off x="1733079" y="4561537"/>
              <a:ext cx="26809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Average vessel</a:t>
              </a:r>
            </a:p>
            <a:p>
              <a:pPr algn="ctr"/>
              <a:r>
                <a:rPr lang="en-US" sz="800" b="1" dirty="0">
                  <a:solidFill>
                    <a:schemeClr val="bg1"/>
                  </a:solidFill>
                </a:rPr>
                <a:t>dissimilarity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E3A000-5FD3-40DA-8F2F-54282C9CE95B}"/>
                </a:ext>
              </a:extLst>
            </p:cNvPr>
            <p:cNvSpPr txBox="1"/>
            <p:nvPr/>
          </p:nvSpPr>
          <p:spPr>
            <a:xfrm>
              <a:off x="1685506" y="3103273"/>
              <a:ext cx="2680934" cy="501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i="1" dirty="0">
                  <a:solidFill>
                    <a:schemeClr val="bg1"/>
                  </a:solidFill>
                </a:rPr>
                <a:t>%Squid, %Other FF,</a:t>
              </a:r>
            </a:p>
            <a:p>
              <a:pPr algn="ctr"/>
              <a:r>
                <a:rPr lang="en-US" sz="800" b="1" i="1" dirty="0">
                  <a:solidFill>
                    <a:schemeClr val="bg1"/>
                  </a:solidFill>
                </a:rPr>
                <a:t>% Other Species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4162CE4-6080-4D25-AFB4-59622FD4DBE7}"/>
              </a:ext>
            </a:extLst>
          </p:cNvPr>
          <p:cNvSpPr txBox="1"/>
          <p:nvPr/>
        </p:nvSpPr>
        <p:spPr>
          <a:xfrm>
            <a:off x="5072743" y="188589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n=77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E85D89-28A6-45CD-B5FD-11C3A18427D4}"/>
              </a:ext>
            </a:extLst>
          </p:cNvPr>
          <p:cNvSpPr txBox="1"/>
          <p:nvPr/>
        </p:nvSpPr>
        <p:spPr>
          <a:xfrm>
            <a:off x="6183086" y="188589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n=112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7174CB-2845-43B1-AE03-833580AB4FF7}"/>
              </a:ext>
            </a:extLst>
          </p:cNvPr>
          <p:cNvSpPr txBox="1"/>
          <p:nvPr/>
        </p:nvSpPr>
        <p:spPr>
          <a:xfrm>
            <a:off x="7297479" y="188589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n=317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689BBD-DBE8-43A4-B9FC-B86349B8A207}"/>
              </a:ext>
            </a:extLst>
          </p:cNvPr>
          <p:cNvSpPr txBox="1"/>
          <p:nvPr/>
        </p:nvSpPr>
        <p:spPr>
          <a:xfrm>
            <a:off x="9879684" y="180523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n=98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04E7D0-6C49-4AF3-B52B-154B4A9E4F57}"/>
              </a:ext>
            </a:extLst>
          </p:cNvPr>
          <p:cNvSpPr txBox="1"/>
          <p:nvPr/>
        </p:nvSpPr>
        <p:spPr>
          <a:xfrm>
            <a:off x="8645204" y="172456"/>
            <a:ext cx="111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n=33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DF9BDD-339D-47BD-BF83-A0526E96ACF4}"/>
              </a:ext>
            </a:extLst>
          </p:cNvPr>
          <p:cNvSpPr txBox="1"/>
          <p:nvPr/>
        </p:nvSpPr>
        <p:spPr>
          <a:xfrm>
            <a:off x="54541" y="4643466"/>
            <a:ext cx="3749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*Broken down by Q1, Q2, Q3, &amp;Q4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B8C0F5-AD95-4C33-8B1B-B91609F9D9D6}"/>
              </a:ext>
            </a:extLst>
          </p:cNvPr>
          <p:cNvSpPr txBox="1"/>
          <p:nvPr/>
        </p:nvSpPr>
        <p:spPr>
          <a:xfrm>
            <a:off x="58377" y="134356"/>
            <a:ext cx="4278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Clustering of 637 Vessels (any vessel who made a landing between 2000-2020 in which Forage Fish, excluding herring, comprised the majority of revenue)</a:t>
            </a:r>
          </a:p>
        </p:txBody>
      </p:sp>
    </p:spTree>
    <p:extLst>
      <p:ext uri="{BB962C8B-B14F-4D97-AF65-F5344CB8AC3E}">
        <p14:creationId xmlns:p14="http://schemas.microsoft.com/office/powerpoint/2010/main" val="94007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86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Haight Frawley</dc:creator>
  <cp:lastModifiedBy>Timothy Haight Frawley</cp:lastModifiedBy>
  <cp:revision>1</cp:revision>
  <dcterms:created xsi:type="dcterms:W3CDTF">2022-01-10T22:42:58Z</dcterms:created>
  <dcterms:modified xsi:type="dcterms:W3CDTF">2022-01-11T18:34:43Z</dcterms:modified>
</cp:coreProperties>
</file>