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63" r:id="rId4"/>
    <p:sldId id="284" r:id="rId5"/>
    <p:sldId id="261" r:id="rId6"/>
    <p:sldId id="288" r:id="rId7"/>
    <p:sldId id="264" r:id="rId8"/>
    <p:sldId id="274" r:id="rId9"/>
    <p:sldId id="279" r:id="rId10"/>
    <p:sldId id="289" r:id="rId11"/>
    <p:sldId id="275" r:id="rId12"/>
    <p:sldId id="278" r:id="rId13"/>
    <p:sldId id="290" r:id="rId14"/>
    <p:sldId id="269" r:id="rId15"/>
    <p:sldId id="270" r:id="rId16"/>
    <p:sldId id="273" r:id="rId17"/>
    <p:sldId id="266" r:id="rId18"/>
    <p:sldId id="265" r:id="rId19"/>
    <p:sldId id="268" r:id="rId20"/>
    <p:sldId id="260" r:id="rId21"/>
    <p:sldId id="283" r:id="rId22"/>
    <p:sldId id="287" r:id="rId23"/>
    <p:sldId id="277" r:id="rId24"/>
    <p:sldId id="271" r:id="rId25"/>
    <p:sldId id="272"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C"/>
    <a:srgbClr val="FFC000"/>
    <a:srgbClr val="FDC7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618" autoAdjust="0"/>
  </p:normalViewPr>
  <p:slideViewPr>
    <p:cSldViewPr snapToGrid="0">
      <p:cViewPr varScale="1">
        <p:scale>
          <a:sx n="59" d="100"/>
          <a:sy n="59" d="100"/>
        </p:scale>
        <p:origin x="7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DS</a:t>
            </a:r>
            <a:r>
              <a:rPr lang="en-US" dirty="0"/>
              <a:t>.</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a:t>
            </a:r>
            <a:r>
              <a:rPr lang="en-US" sz="1200" b="0" i="0" kern="1200">
                <a:solidFill>
                  <a:schemeClr val="tx1"/>
                </a:solidFill>
                <a:effectLst/>
                <a:latin typeface="+mn-lt"/>
                <a:ea typeface="+mn-ea"/>
                <a:cs typeface="+mn-cs"/>
              </a:rPr>
              <a:t>. Regard </a:t>
            </a:r>
            <a:r>
              <a:rPr lang="en-US" sz="1200" b="0" i="0" kern="1200" dirty="0">
                <a:solidFill>
                  <a:schemeClr val="tx1"/>
                </a:solidFill>
                <a:effectLst/>
                <a:latin typeface="+mn-lt"/>
                <a:ea typeface="+mn-ea"/>
                <a:cs typeface="+mn-cs"/>
              </a:rPr>
              <a:t>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Verbally talk about confounding of environment similarly affecting squid and sardine dynamics sardine was closed in 2015 and 2015 was also a low year in terms of squid during ENSO. </a:t>
            </a:r>
          </a:p>
          <a:p>
            <a:pPr marL="628650" lvl="1" indent="-171450">
              <a:buFont typeface="Arial" panose="020B0604020202020204" pitchFamily="34" charset="0"/>
              <a:buChar char="•"/>
            </a:pPr>
            <a:r>
              <a:rPr lang="en-US" baseline="0" dirty="0"/>
              <a:t>It should be solve though when we include SDM for market squid. </a:t>
            </a:r>
          </a:p>
          <a:p>
            <a:endParaRPr lang="en-US" baseline="0" dirty="0"/>
          </a:p>
          <a:p>
            <a:r>
              <a:rPr lang="en-US" baseline="0" dirty="0"/>
              <a:t>Replace port codes with names. </a:t>
            </a: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182535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335619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302313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41606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11/6/2021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s://doi.org/10.3389/fmars.2021.61287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68171" y="884467"/>
            <a:ext cx="8030346" cy="1451420"/>
          </a:xfrm>
        </p:spPr>
        <p:txBody>
          <a:bodyPr>
            <a:normAutofit/>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The Effect of Climate Change and Closures </a:t>
            </a:r>
            <a:r>
              <a:rPr lang="en-US" sz="360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on Fisher Portfolios</a:t>
            </a:r>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568171" y="2489512"/>
            <a:ext cx="6831862" cy="1166389"/>
          </a:xfrm>
        </p:spPr>
        <p:txBody>
          <a:bodyPr>
            <a:normAutofit/>
          </a:bodyPr>
          <a:lstStyle/>
          <a:p>
            <a:pPr algn="l"/>
            <a:r>
              <a:rPr lang="en-US"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Substitution between Coastal Pelagic Species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9676" y="3189916"/>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44525" cy="369332"/>
          </a:xfrm>
          <a:prstGeom prst="rect">
            <a:avLst/>
          </a:prstGeom>
        </p:spPr>
        <p:txBody>
          <a:bodyPr wrap="none">
            <a:spAutoFit/>
          </a:bodyPr>
          <a:lstStyle/>
          <a:p>
            <a:r>
              <a:rPr lang="en-US" dirty="0">
                <a:solidFill>
                  <a:srgbClr val="FFFFFF"/>
                </a:solidFill>
                <a:ea typeface="Microsoft JhengHei UI" panose="020B0604030504040204" pitchFamily="34" charset="-120"/>
              </a:rPr>
              <a:t>November 3</a:t>
            </a:r>
            <a:r>
              <a:rPr lang="en-US" baseline="30000" dirty="0">
                <a:solidFill>
                  <a:srgbClr val="FFFFFF"/>
                </a:solidFill>
                <a:ea typeface="Microsoft JhengHei UI" panose="020B0604030504040204" pitchFamily="34" charset="-120"/>
              </a:rPr>
              <a:t>rd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10</a:t>
            </a:fld>
            <a:endParaRPr lang="en-US"/>
          </a:p>
        </p:txBody>
      </p:sp>
    </p:spTree>
    <p:extLst>
      <p:ext uri="{BB962C8B-B14F-4D97-AF65-F5344CB8AC3E}">
        <p14:creationId xmlns:p14="http://schemas.microsoft.com/office/powerpoint/2010/main" val="133423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8765" y="1392383"/>
                <a:ext cx="8104908" cy="4779818"/>
              </a:xfrm>
            </p:spPr>
            <p:txBody>
              <a:bodyPr>
                <a:normAutofit fontScale="77500" lnSpcReduction="20000"/>
              </a:bodyPr>
              <a:lstStyle/>
              <a:p>
                <a:pPr>
                  <a:lnSpc>
                    <a:spcPct val="120000"/>
                  </a:lnSpc>
                </a:pPr>
                <a:r>
                  <a:rPr lang="en-US" dirty="0">
                    <a:ea typeface="Microsoft JhengHei UI" panose="020B0604030504040204" pitchFamily="34" charset="-120"/>
                  </a:rPr>
                  <a:t>Hierarchical Bayesian Hurdle model</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Multilevel effects (i.e. hierarchical effects by ports/vessel)</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Separate model by species</a:t>
                </a: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498765" y="1392383"/>
                <a:ext cx="8104908" cy="4779818"/>
              </a:xfrm>
              <a:blipFill>
                <a:blip r:embed="rId4"/>
                <a:stretch>
                  <a:fillRect l="-903" t="-764"/>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22589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12</a:t>
            </a:fld>
            <a:endParaRPr lang="en-US"/>
          </a:p>
        </p:txBody>
      </p:sp>
    </p:spTree>
    <p:extLst>
      <p:ext uri="{BB962C8B-B14F-4D97-AF65-F5344CB8AC3E}">
        <p14:creationId xmlns:p14="http://schemas.microsoft.com/office/powerpoint/2010/main" val="276778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13</a:t>
            </a:fld>
            <a:endParaRPr lang="en-US"/>
          </a:p>
        </p:txBody>
      </p:sp>
    </p:spTree>
    <p:extLst>
      <p:ext uri="{BB962C8B-B14F-4D97-AF65-F5344CB8AC3E}">
        <p14:creationId xmlns:p14="http://schemas.microsoft.com/office/powerpoint/2010/main" val="39198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215359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3200" dirty="0">
                <a:solidFill>
                  <a:schemeClr val="bg1"/>
                </a:solidFill>
                <a:latin typeface="+mn-lt"/>
              </a:rPr>
              <a:t>  Results: Squid is a substitute of sardine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110162"/>
            <a:ext cx="8461325" cy="5221846"/>
          </a:xfrm>
        </p:spPr>
      </p:pic>
      <p:cxnSp>
        <p:nvCxnSpPr>
          <p:cNvPr id="4" name="Straight Arrow Connector 3">
            <a:extLst>
              <a:ext uri="{FF2B5EF4-FFF2-40B4-BE49-F238E27FC236}">
                <a16:creationId xmlns:a16="http://schemas.microsoft.com/office/drawing/2014/main" id="{BA4B2C39-847A-45D2-8F65-1BE932848413}"/>
              </a:ext>
            </a:extLst>
          </p:cNvPr>
          <p:cNvCxnSpPr/>
          <p:nvPr/>
        </p:nvCxnSpPr>
        <p:spPr>
          <a:xfrm>
            <a:off x="341337" y="1965234"/>
            <a:ext cx="0" cy="12293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2E67B9-9B7E-4BA9-BCAA-D5B51DE7322B}"/>
              </a:ext>
            </a:extLst>
          </p:cNvPr>
          <p:cNvCxnSpPr/>
          <p:nvPr/>
        </p:nvCxnSpPr>
        <p:spPr>
          <a:xfrm flipH="1">
            <a:off x="1140097" y="359664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15</a:t>
            </a:fld>
            <a:endParaRPr lang="en-US"/>
          </a:p>
        </p:txBody>
      </p:sp>
      <p:sp>
        <p:nvSpPr>
          <p:cNvPr id="3" name="Rectangle 2">
            <a:extLst>
              <a:ext uri="{FF2B5EF4-FFF2-40B4-BE49-F238E27FC236}">
                <a16:creationId xmlns:a16="http://schemas.microsoft.com/office/drawing/2014/main" id="{DAC33284-DA00-4C32-9683-CC8D003F6F90}"/>
              </a:ext>
            </a:extLst>
          </p:cNvPr>
          <p:cNvSpPr/>
          <p:nvPr/>
        </p:nvSpPr>
        <p:spPr>
          <a:xfrm>
            <a:off x="188937" y="3721085"/>
            <a:ext cx="8461325" cy="2584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rPr>
              <a:t>  </a:t>
            </a:r>
            <a:r>
              <a:rPr lang="en-US" sz="3100" dirty="0">
                <a:solidFill>
                  <a:schemeClr val="bg1"/>
                </a:solidFill>
                <a:latin typeface="+mn-lt"/>
              </a:rPr>
              <a:t>Results: Sardine closure reduce squid landings</a:t>
            </a:r>
            <a:endParaRPr lang="en-US" dirty="0">
              <a:solidFill>
                <a:schemeClr val="bg1"/>
              </a:solidFill>
              <a:latin typeface="+mn-lt"/>
            </a:endParaRPr>
          </a:p>
        </p:txBody>
      </p:sp>
      <p:pic>
        <p:nvPicPr>
          <p:cNvPr id="6" name="Content Placeholder 5">
            <a:extLst>
              <a:ext uri="{FF2B5EF4-FFF2-40B4-BE49-F238E27FC236}">
                <a16:creationId xmlns:a16="http://schemas.microsoft.com/office/drawing/2014/main" id="{7F2D95BB-D717-47FC-94B0-79DD6DAC4F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400" y="1225027"/>
            <a:ext cx="8263199" cy="5099573"/>
          </a:xfrm>
        </p:spPr>
      </p:pic>
      <p:sp>
        <p:nvSpPr>
          <p:cNvPr id="5" name="Slide Number Placeholder 4">
            <a:extLst>
              <a:ext uri="{FF2B5EF4-FFF2-40B4-BE49-F238E27FC236}">
                <a16:creationId xmlns:a16="http://schemas.microsoft.com/office/drawing/2014/main" id="{E5D3A924-2AB0-4FAF-9A50-539DE8BCD754}"/>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68231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Conclusions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830378"/>
            <a:ext cx="8236548" cy="3895507"/>
          </a:xfrm>
        </p:spPr>
        <p:txBody>
          <a:bodyPr>
            <a:normAutofit/>
          </a:bodyPr>
          <a:lstStyle/>
          <a:p>
            <a:pPr marL="514350" indent="-514350">
              <a:lnSpc>
                <a:spcPct val="110000"/>
              </a:lnSpc>
              <a:buFont typeface="+mj-lt"/>
              <a:buAutoNum type="arabicPeriod"/>
            </a:pPr>
            <a:r>
              <a:rPr lang="en-US" dirty="0"/>
              <a:t>Slightly positive effect of presence on landings.</a:t>
            </a:r>
          </a:p>
          <a:p>
            <a:pPr marL="514350" indent="-514350">
              <a:lnSpc>
                <a:spcPct val="110000"/>
              </a:lnSpc>
              <a:buFont typeface="+mj-lt"/>
              <a:buAutoNum type="arabicPeriod"/>
            </a:pPr>
            <a:r>
              <a:rPr lang="en-US" dirty="0"/>
              <a:t>Substitution between market squid and Pacific sardine.</a:t>
            </a:r>
          </a:p>
          <a:p>
            <a:pPr marL="514350" indent="-514350">
              <a:lnSpc>
                <a:spcPct val="110000"/>
              </a:lnSpc>
              <a:buFont typeface="+mj-lt"/>
              <a:buAutoNum type="arabicPeriod"/>
            </a:pPr>
            <a:r>
              <a:rPr lang="en-US" dirty="0"/>
              <a:t>Closure reduce market squid landings. Is this because of a lower participation in fishing?</a:t>
            </a:r>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78200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mn-lt"/>
              </a:rPr>
              <a:t>  Future work</a:t>
            </a:r>
          </a:p>
        </p:txBody>
      </p:sp>
      <p:sp>
        <p:nvSpPr>
          <p:cNvPr id="7" name="TextBox 6">
            <a:extLst>
              <a:ext uri="{FF2B5EF4-FFF2-40B4-BE49-F238E27FC236}">
                <a16:creationId xmlns:a16="http://schemas.microsoft.com/office/drawing/2014/main" id="{11881D18-2662-4C0C-B0F6-D26D0649522F}"/>
              </a:ext>
            </a:extLst>
          </p:cNvPr>
          <p:cNvSpPr txBox="1"/>
          <p:nvPr/>
        </p:nvSpPr>
        <p:spPr>
          <a:xfrm>
            <a:off x="381148" y="1466098"/>
            <a:ext cx="848853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ea typeface="Microsoft JhengHei UI" panose="020B0604030504040204" pitchFamily="34" charset="-120"/>
              </a:rPr>
              <a:t>Incorporate </a:t>
            </a:r>
            <a:r>
              <a:rPr lang="en-US" sz="2400">
                <a:ea typeface="Microsoft JhengHei UI" panose="020B0604030504040204" pitchFamily="34" charset="-120"/>
              </a:rPr>
              <a:t>individual vessel-level data </a:t>
            </a:r>
            <a:r>
              <a:rPr lang="en-US" sz="2400" dirty="0">
                <a:ea typeface="Microsoft JhengHei UI" panose="020B0604030504040204" pitchFamily="34" charset="-120"/>
              </a:rPr>
              <a:t>for landings.</a:t>
            </a:r>
          </a:p>
          <a:p>
            <a:pPr marL="742950" lvl="1" indent="-285750">
              <a:buFont typeface="Arial" panose="020B0604020202020204" pitchFamily="34" charset="0"/>
              <a:buChar char="•"/>
            </a:pPr>
            <a:r>
              <a:rPr lang="en-US" sz="2400" dirty="0">
                <a:ea typeface="Microsoft JhengHei UI" panose="020B0604030504040204" pitchFamily="34" charset="-120"/>
              </a:rPr>
              <a:t>Check whether a vessel can switch between species or ports.</a:t>
            </a:r>
          </a:p>
          <a:p>
            <a:pPr marL="742950" lvl="1" indent="-285750">
              <a:buFont typeface="Arial" panose="020B0604020202020204" pitchFamily="34" charset="0"/>
              <a:buChar char="•"/>
            </a:pPr>
            <a:r>
              <a:rPr lang="en-US" sz="2400" dirty="0">
                <a:ea typeface="Microsoft JhengHei UI" panose="020B0604030504040204" pitchFamily="34" charset="-120"/>
              </a:rPr>
              <a:t>Vessels/port landings.</a:t>
            </a:r>
          </a:p>
          <a:p>
            <a:pPr marL="742950" lvl="1" indent="-285750">
              <a:buFont typeface="Arial" panose="020B0604020202020204" pitchFamily="34" charset="0"/>
              <a:buChar char="•"/>
            </a:pPr>
            <a:r>
              <a:rPr lang="en-US" sz="2400" dirty="0">
                <a:ea typeface="Microsoft JhengHei UI" panose="020B0604030504040204" pitchFamily="34" charset="-120"/>
              </a:rPr>
              <a:t>Vessel/port hierarchal effects.</a:t>
            </a:r>
          </a:p>
          <a:p>
            <a:pPr marL="285750" indent="-285750">
              <a:buFont typeface="Arial" panose="020B0604020202020204" pitchFamily="34" charset="0"/>
              <a:buChar char="•"/>
            </a:pPr>
            <a:r>
              <a:rPr lang="en-US" sz="2400" dirty="0">
                <a:ea typeface="Microsoft JhengHei UI" panose="020B0604030504040204" pitchFamily="34" charset="-120"/>
              </a:rPr>
              <a:t>Econometrics:</a:t>
            </a:r>
          </a:p>
          <a:p>
            <a:pPr marL="742950" lvl="1" indent="-285750">
              <a:buFont typeface="Arial" panose="020B0604020202020204" pitchFamily="34" charset="0"/>
              <a:buChar char="•"/>
            </a:pPr>
            <a:r>
              <a:rPr lang="en-US" sz="2400" dirty="0">
                <a:ea typeface="Microsoft JhengHei UI" panose="020B0604030504040204" pitchFamily="34" charset="-120"/>
              </a:rPr>
              <a:t>Serial Correlation</a:t>
            </a:r>
          </a:p>
          <a:p>
            <a:pPr marL="742950" lvl="1" indent="-285750">
              <a:buFont typeface="Arial" panose="020B0604020202020204" pitchFamily="34" charset="0"/>
              <a:buChar char="•"/>
            </a:pPr>
            <a:r>
              <a:rPr lang="en-US" sz="2400" dirty="0">
                <a:ea typeface="Microsoft JhengHei UI" panose="020B0604030504040204" pitchFamily="34" charset="-120"/>
              </a:rPr>
              <a:t>Non-stationarity</a:t>
            </a:r>
          </a:p>
          <a:p>
            <a:pPr marL="742950" lvl="1" indent="-285750">
              <a:buFont typeface="Arial" panose="020B0604020202020204" pitchFamily="34" charset="0"/>
              <a:buChar char="•"/>
            </a:pPr>
            <a:r>
              <a:rPr lang="en-US" sz="2400" dirty="0">
                <a:ea typeface="Microsoft JhengHei UI" panose="020B0604030504040204" pitchFamily="34" charset="-120"/>
              </a:rPr>
              <a:t>Selection Bias</a:t>
            </a:r>
          </a:p>
          <a:p>
            <a:pPr marL="742950" lvl="1" indent="-285750">
              <a:buFont typeface="Arial" panose="020B0604020202020204" pitchFamily="34" charset="0"/>
              <a:buChar char="•"/>
            </a:pPr>
            <a:r>
              <a:rPr lang="en-US" sz="2400" dirty="0">
                <a:ea typeface="Microsoft JhengHei UI" panose="020B0604030504040204" pitchFamily="34" charset="-120"/>
              </a:rPr>
              <a:t>How to test them in a Bayesian framework??</a:t>
            </a:r>
          </a:p>
          <a:p>
            <a:pPr marL="285750" indent="-285750">
              <a:buFont typeface="Arial" panose="020B0604020202020204" pitchFamily="34" charset="0"/>
              <a:buChar char="•"/>
            </a:pPr>
            <a:r>
              <a:rPr lang="en-US" sz="2400" dirty="0">
                <a:ea typeface="Microsoft JhengHei UI" panose="020B0604030504040204" pitchFamily="34" charset="-120"/>
              </a:rPr>
              <a:t>Estimate a discrete choice model for participation.</a:t>
            </a:r>
          </a:p>
          <a:p>
            <a:pPr marL="285750" indent="-285750">
              <a:buFont typeface="Arial" panose="020B0604020202020204" pitchFamily="34" charset="0"/>
              <a:buChar char="•"/>
            </a:pPr>
            <a:r>
              <a:rPr lang="en-US" sz="2400" dirty="0">
                <a:ea typeface="Microsoft JhengHei UI" panose="020B0604030504040204" pitchFamily="34" charset="-120"/>
              </a:rPr>
              <a:t>Forecast landings &amp; participation using SDM projections.</a:t>
            </a:r>
          </a:p>
        </p:txBody>
      </p:sp>
      <p:sp>
        <p:nvSpPr>
          <p:cNvPr id="4" name="Slide Number Placeholder 3">
            <a:extLst>
              <a:ext uri="{FF2B5EF4-FFF2-40B4-BE49-F238E27FC236}">
                <a16:creationId xmlns:a16="http://schemas.microsoft.com/office/drawing/2014/main" id="{32025B15-862C-43A4-9958-8CC0D98F0231}"/>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367534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5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2</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360894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25</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3</a:t>
            </a:fld>
            <a:endParaRPr lang="en-US"/>
          </a:p>
        </p:txBody>
      </p:sp>
    </p:spTree>
    <p:extLst>
      <p:ext uri="{BB962C8B-B14F-4D97-AF65-F5344CB8AC3E}">
        <p14:creationId xmlns:p14="http://schemas.microsoft.com/office/powerpoint/2010/main" val="407791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4</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5</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5" y="1546294"/>
            <a:ext cx="8047633" cy="4351338"/>
          </a:xfrm>
        </p:spPr>
        <p:txBody>
          <a:bodyPr>
            <a:normAutofit fontScale="92500"/>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affect landings and vessel participation in the multispecies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3544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3821371"/>
          </a:xfrm>
        </p:spPr>
        <p:txBody>
          <a:bodyPr>
            <a:normAutofit/>
          </a:bodyPr>
          <a:lstStyle/>
          <a:p>
            <a:r>
              <a:rPr lang="en-US" sz="2200" dirty="0"/>
              <a:t>Two approaches</a:t>
            </a:r>
          </a:p>
          <a:p>
            <a:pPr lvl="1"/>
            <a:r>
              <a:rPr lang="en-US" sz="1900" dirty="0"/>
              <a:t>Landings model (results using public aggregate data).</a:t>
            </a:r>
          </a:p>
          <a:p>
            <a:pPr lvl="1"/>
            <a:r>
              <a:rPr lang="en-US" sz="1900" dirty="0"/>
              <a:t>Participation model (</a:t>
            </a:r>
            <a:r>
              <a:rPr lang="en-US" sz="1900" dirty="0">
                <a:solidFill>
                  <a:srgbClr val="FF0000"/>
                </a:solidFill>
              </a:rPr>
              <a:t>no results yet</a:t>
            </a:r>
            <a:r>
              <a:rPr lang="en-US" sz="1900" dirty="0"/>
              <a:t>).</a:t>
            </a:r>
          </a:p>
          <a:p>
            <a:endParaRPr lang="en-US" sz="2200" dirty="0"/>
          </a:p>
          <a:p>
            <a:r>
              <a:rPr lang="en-US" sz="2200" dirty="0"/>
              <a:t>Data</a:t>
            </a:r>
          </a:p>
          <a:p>
            <a:pPr lvl="1"/>
            <a:r>
              <a:rPr lang="en-US" sz="1900" dirty="0"/>
              <a:t>Fish tickets from The Pacific Fisheries Information Network (</a:t>
            </a:r>
            <a:r>
              <a:rPr lang="en-US" sz="1900" dirty="0" err="1"/>
              <a:t>PacFIN</a:t>
            </a:r>
            <a:r>
              <a:rPr lang="en-US" sz="1900" dirty="0"/>
              <a:t>) from 1980-2020</a:t>
            </a:r>
          </a:p>
          <a:p>
            <a:pPr lvl="1"/>
            <a:r>
              <a:rPr lang="en-US" sz="1900" dirty="0"/>
              <a:t>Current and projected species distribution from Species Distribution Models (SDMs) from </a:t>
            </a:r>
            <a:r>
              <a:rPr lang="en-US" sz="1900" b="1" dirty="0"/>
              <a:t>1997-2018</a:t>
            </a:r>
            <a:endParaRPr lang="en-US"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8</a:t>
            </a:fld>
            <a:endParaRPr lang="en-US"/>
          </a:p>
        </p:txBody>
      </p:sp>
    </p:spTree>
    <p:extLst>
      <p:ext uri="{BB962C8B-B14F-4D97-AF65-F5344CB8AC3E}">
        <p14:creationId xmlns:p14="http://schemas.microsoft.com/office/powerpoint/2010/main" val="42624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Species Distribution Model (SDM)</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9</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a:t>
            </a:r>
            <a:r>
              <a:rPr lang="en-US" sz="1600"/>
              <a:t>: Logbooks </a:t>
            </a:r>
            <a:endParaRPr lang="en-US" sz="1600" dirty="0"/>
          </a:p>
          <a:p>
            <a:pPr marL="285750" indent="-285750">
              <a:buFont typeface="Arial" panose="020B0604020202020204" pitchFamily="34" charset="0"/>
              <a:buChar char="•"/>
            </a:pPr>
            <a:r>
              <a:rPr lang="en-US" sz="1600"/>
              <a:t>Problem with selection</a:t>
            </a:r>
            <a:endParaRPr lang="en-US" sz="1600" dirty="0"/>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1222</TotalTime>
  <Words>1929</Words>
  <Application>Microsoft Office PowerPoint</Application>
  <PresentationFormat>On-screen Show (4:3)</PresentationFormat>
  <Paragraphs>281</Paragraphs>
  <Slides>26</Slides>
  <Notes>22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Microsoft JhengHei UI</vt:lpstr>
      <vt:lpstr>Arial</vt:lpstr>
      <vt:lpstr>Calibri</vt:lpstr>
      <vt:lpstr>Cambria Math</vt:lpstr>
      <vt:lpstr>Lato</vt:lpstr>
      <vt:lpstr>Lato Medium</vt:lpstr>
      <vt:lpstr>Lato Semibold</vt:lpstr>
      <vt:lpstr>Office Theme</vt:lpstr>
      <vt:lpstr>The Effect of Climate Change and Closures on Fisher Portfolios:</vt:lpstr>
      <vt:lpstr>  California Current System (CCS)</vt:lpstr>
      <vt:lpstr>  Coastal Pelagic Species in CCS</vt:lpstr>
      <vt:lpstr>  Trends in CPS fishery</vt:lpstr>
      <vt:lpstr>  Climate is changing!</vt:lpstr>
      <vt:lpstr>  Effect on landings</vt:lpstr>
      <vt:lpstr>  Research Question</vt:lpstr>
      <vt:lpstr>PowerPoint Presentation</vt:lpstr>
      <vt:lpstr>PowerPoint Presentation</vt:lpstr>
      <vt:lpstr>PowerPoint Presentation</vt:lpstr>
      <vt:lpstr>PowerPoint Presentation</vt:lpstr>
      <vt:lpstr>PowerPoint Presentation</vt:lpstr>
      <vt:lpstr>PowerPoint Presentation</vt:lpstr>
      <vt:lpstr>  Results: Landings positively related to probability of presence</vt:lpstr>
      <vt:lpstr>  Results: Squid is a substitute of sardine</vt:lpstr>
      <vt:lpstr>  Results: Sardine closure reduce squid landings</vt:lpstr>
      <vt:lpstr>  Conclusions</vt:lpstr>
      <vt:lpstr>PowerPoint Presentation</vt:lpstr>
      <vt:lpstr>Thanks for your attention!</vt:lpstr>
      <vt:lpstr>  CAFA Project</vt:lpstr>
      <vt:lpstr>  Coastal Pelagic Species in CCS</vt:lpstr>
      <vt:lpstr>PowerPoint Presentation</vt:lpstr>
      <vt:lpstr>PowerPoint Presentation</vt:lpstr>
      <vt:lpstr>  Results: Sardine more preferred than squid</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137</cp:revision>
  <dcterms:created xsi:type="dcterms:W3CDTF">2021-11-01T23:26:00Z</dcterms:created>
  <dcterms:modified xsi:type="dcterms:W3CDTF">2021-11-06T16:13:35Z</dcterms:modified>
</cp:coreProperties>
</file>