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72" r:id="rId3"/>
    <p:sldId id="268" r:id="rId4"/>
    <p:sldId id="274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9559" autoAdjust="0"/>
    <p:restoredTop sz="66751" autoAdjust="0"/>
  </p:normalViewPr>
  <p:slideViewPr>
    <p:cSldViewPr snapToGrid="0">
      <p:cViewPr varScale="1">
        <p:scale>
          <a:sx n="54" d="100"/>
          <a:sy n="54" d="100"/>
        </p:scale>
        <p:origin x="77" y="115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EA50BC-FBC0-4BAC-A67B-58CE5202C797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FE6519-6ADD-43C7-8F13-A9670E0510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0565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Price effects</a:t>
            </a:r>
            <a:r>
              <a:rPr lang="en-US" baseline="0" dirty="0"/>
              <a:t> are denoted in green,    while SDM effects are denoted in red.   The </a:t>
            </a:r>
            <a:r>
              <a:rPr lang="en-US" b="0" baseline="0" dirty="0"/>
              <a:t>notation shorthand “ Sardine </a:t>
            </a:r>
            <a:r>
              <a:rPr lang="en-US" sz="1200" b="0" dirty="0">
                <a:solidFill>
                  <a:srgbClr val="FF0000"/>
                </a:solidFill>
              </a:rPr>
              <a:t>∝  X” means that</a:t>
            </a:r>
            <a:r>
              <a:rPr lang="en-US" sz="1200" b="0" baseline="0" dirty="0">
                <a:solidFill>
                  <a:srgbClr val="FF0000"/>
                </a:solidFill>
              </a:rPr>
              <a:t> we estimated positive effects of X on sardine landings. </a:t>
            </a:r>
            <a:r>
              <a:rPr lang="en-US" b="0" baseline="0" dirty="0"/>
              <a:t>The notation shorthand is “ Sardine </a:t>
            </a:r>
            <a:r>
              <a:rPr lang="en-US" sz="1200" b="0" dirty="0">
                <a:solidFill>
                  <a:srgbClr val="FF0000"/>
                </a:solidFill>
              </a:rPr>
              <a:t>∝  </a:t>
            </a:r>
            <a:r>
              <a:rPr lang="en-US" sz="1200" b="1" dirty="0">
                <a:solidFill>
                  <a:srgbClr val="FF0000"/>
                </a:solidFill>
              </a:rPr>
              <a:t>1/</a:t>
            </a:r>
            <a:r>
              <a:rPr lang="en-US" sz="1200" b="0" dirty="0">
                <a:solidFill>
                  <a:srgbClr val="FF0000"/>
                </a:solidFill>
              </a:rPr>
              <a:t>X” means that</a:t>
            </a:r>
            <a:r>
              <a:rPr lang="en-US" sz="1200" b="0" baseline="0" dirty="0">
                <a:solidFill>
                  <a:srgbClr val="FF0000"/>
                </a:solidFill>
              </a:rPr>
              <a:t> we estimated negative effects of X on sardine landings.  Note that port codes are listed in the legend on the bottom right; all ports per vessel cluster are listed along the left and right of the figure; and within each panel only ports with significant relationships are noted in square brackets. </a:t>
            </a:r>
            <a:endParaRPr lang="en-US" b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E6519-6ADD-43C7-8F13-A9670E05101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33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“Closure” here means effect of sardine landings</a:t>
            </a:r>
            <a:r>
              <a:rPr lang="en-US" baseline="0" dirty="0"/>
              <a:t> closure on the landing of the other species noted.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FE6519-6ADD-43C7-8F13-A9670E05101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77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11F2-8CD9-4476-AF8B-02374EBD41D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29A1-7AB0-4926-AC4B-44CDFDC0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377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11F2-8CD9-4476-AF8B-02374EBD41D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29A1-7AB0-4926-AC4B-44CDFDC0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437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11F2-8CD9-4476-AF8B-02374EBD41D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29A1-7AB0-4926-AC4B-44CDFDC0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389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11F2-8CD9-4476-AF8B-02374EBD41D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29A1-7AB0-4926-AC4B-44CDFDC0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734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11F2-8CD9-4476-AF8B-02374EBD41D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29A1-7AB0-4926-AC4B-44CDFDC0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806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11F2-8CD9-4476-AF8B-02374EBD41D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29A1-7AB0-4926-AC4B-44CDFDC0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837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11F2-8CD9-4476-AF8B-02374EBD41D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29A1-7AB0-4926-AC4B-44CDFDC0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663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11F2-8CD9-4476-AF8B-02374EBD41D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29A1-7AB0-4926-AC4B-44CDFDC0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304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11F2-8CD9-4476-AF8B-02374EBD41D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29A1-7AB0-4926-AC4B-44CDFDC0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9155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11F2-8CD9-4476-AF8B-02374EBD41D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29A1-7AB0-4926-AC4B-44CDFDC0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30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E11F2-8CD9-4476-AF8B-02374EBD41D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0D29A1-7AB0-4926-AC4B-44CDFDC0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5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EE11F2-8CD9-4476-AF8B-02374EBD41DD}" type="datetimeFigureOut">
              <a:rPr lang="en-US" smtClean="0"/>
              <a:t>2/8/2023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0D29A1-7AB0-4926-AC4B-44CDFDC0529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5460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K_AKGBqOa1CCOMBVjvt6ro40v--cSBvcrYhfoxBUWqXIuHEWjG3YDEkkdvHhTkgXQlwFecOsY7TuKhg6sYhjs_x0WaCkeAjzV3I_gkEXBHCuVZV5pH0arDSmEKq7HRlzjX-suR8Q0waM43zb-zM7Ux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40" y="356347"/>
            <a:ext cx="8960037" cy="63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86438" y="29148"/>
            <a:ext cx="34483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 5</a:t>
            </a:r>
          </a:p>
        </p:txBody>
      </p:sp>
    </p:spTree>
    <p:extLst>
      <p:ext uri="{BB962C8B-B14F-4D97-AF65-F5344CB8AC3E}">
        <p14:creationId xmlns:p14="http://schemas.microsoft.com/office/powerpoint/2010/main" val="2995912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K_AKGBqOa1CCOMBVjvt6ro40v--cSBvcrYhfoxBUWqXIuHEWjG3YDEkkdvHhTkgXQlwFecOsY7TuKhg6sYhjs_x0WaCkeAjzV3I_gkEXBHCuVZV5pH0arDSmEKq7HRlzjX-suR8Q0waM43zb-zM7Ux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40" y="356347"/>
            <a:ext cx="8960037" cy="63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-873" y="1289517"/>
            <a:ext cx="14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Ports: SB,LA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438" y="29148"/>
            <a:ext cx="112768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Figure 5 + what’s included in the landings model (but check ports-per-métier listed on left and right of slide) 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54098" y="2447925"/>
            <a:ext cx="1527252" cy="92333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Omitted from Landings model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03323" y="5556761"/>
            <a:ext cx="1527252" cy="92333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Omitted from Landings model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82923" y="2438400"/>
            <a:ext cx="1527252" cy="92333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Omitted from Landings model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9273" y="5490086"/>
            <a:ext cx="1527252" cy="92333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Omitted from Landings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9777" y="5111178"/>
            <a:ext cx="205367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Port codes, South to North</a:t>
            </a:r>
          </a:p>
          <a:p>
            <a:r>
              <a:rPr lang="en-US" sz="1200" dirty="0"/>
              <a:t>SD: San Diego</a:t>
            </a:r>
          </a:p>
          <a:p>
            <a:r>
              <a:rPr lang="en-US" sz="1200" dirty="0"/>
              <a:t>SB: Santa Barbara</a:t>
            </a:r>
          </a:p>
          <a:p>
            <a:r>
              <a:rPr lang="en-US" sz="1200" dirty="0"/>
              <a:t>LA: Los Angeles</a:t>
            </a:r>
          </a:p>
          <a:p>
            <a:r>
              <a:rPr lang="en-US" sz="1200" dirty="0"/>
              <a:t>M: Monterey</a:t>
            </a:r>
          </a:p>
          <a:p>
            <a:r>
              <a:rPr lang="en-US" sz="1200" dirty="0"/>
              <a:t>CRO: Columbia River Oregon</a:t>
            </a:r>
          </a:p>
          <a:p>
            <a:r>
              <a:rPr lang="en-US" sz="1200" dirty="0"/>
              <a:t>CRW: Columbia River Washington</a:t>
            </a:r>
          </a:p>
          <a:p>
            <a:r>
              <a:rPr lang="en-US" sz="1200" dirty="0"/>
              <a:t>WC: Washington Coastal</a:t>
            </a:r>
          </a:p>
          <a:p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-874" y="4202177"/>
            <a:ext cx="14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Port: CRO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1739" y="5757302"/>
            <a:ext cx="111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Ports: SB, LA,M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80032" y="998341"/>
            <a:ext cx="152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Ports: SB, LA, CRO, CRW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663849" y="2647980"/>
            <a:ext cx="152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Ports: CRO, CRW, WC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559139" y="4601954"/>
            <a:ext cx="111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Ports: SD, SB, LA, M</a:t>
            </a:r>
          </a:p>
        </p:txBody>
      </p:sp>
    </p:spTree>
    <p:extLst>
      <p:ext uri="{BB962C8B-B14F-4D97-AF65-F5344CB8AC3E}">
        <p14:creationId xmlns:p14="http://schemas.microsoft.com/office/powerpoint/2010/main" val="1750891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K_AKGBqOa1CCOMBVjvt6ro40v--cSBvcrYhfoxBUWqXIuHEWjG3YDEkkdvHhTkgXQlwFecOsY7TuKhg6sYhjs_x0WaCkeAjzV3I_gkEXBHCuVZV5pH0arDSmEKq7HRlzjX-suR8Q0waM43zb-zM7Ux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40" y="313485"/>
            <a:ext cx="8960037" cy="63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6925" y="772499"/>
            <a:ext cx="1933568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Squid ∝ price [SB, </a:t>
            </a:r>
            <a:r>
              <a:rPr lang="en-US" sz="1600" b="1" strike="sngStrike" dirty="0">
                <a:solidFill>
                  <a:schemeClr val="accent6"/>
                </a:solidFill>
              </a:rPr>
              <a:t>LA</a:t>
            </a:r>
            <a:r>
              <a:rPr lang="en-US" sz="1600" b="1" dirty="0">
                <a:solidFill>
                  <a:schemeClr val="accent6"/>
                </a:solidFill>
              </a:rPr>
              <a:t>]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Squid ∝ 1/sardine SDM [SB, LA]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33023" y="2526718"/>
            <a:ext cx="163721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Anchovy ∝ price [WC]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3888" y="3961522"/>
            <a:ext cx="163721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Sardine ∝ SDM [CRO] </a:t>
            </a:r>
          </a:p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74773" y="3773836"/>
            <a:ext cx="213613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Squid ∝ price [LA] 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Sardine ∝ 1/price [M]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Sardine ∝ SDM [LA]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Anchovy ∝ 1/price [M]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Anchovy  ∝ 1/ sardine SDM [SD, M]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0646" y="5149278"/>
            <a:ext cx="1637211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Squid ∝ price [SB, M, LA]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Squid ∝ 1/sardine SDM [SB, LA]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Squid ∝ 1/anchovy SDM [M]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Sardine ∝ SDM [M, LA]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Sardine ∝ anchovy SDM [SB]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17473" y="574764"/>
            <a:ext cx="203345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Squid ∝ price [SB]</a:t>
            </a:r>
            <a:endParaRPr lang="en-US" sz="1400" b="1" strike="sngStrike" dirty="0">
              <a:solidFill>
                <a:schemeClr val="accent6"/>
              </a:solidFill>
            </a:endParaRPr>
          </a:p>
          <a:p>
            <a:r>
              <a:rPr lang="en-US" sz="1400" b="1" dirty="0">
                <a:solidFill>
                  <a:schemeClr val="accent6"/>
                </a:solidFill>
              </a:rPr>
              <a:t>Sardine∝ price [LA]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Sardine ∝ SDM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[ LA, CRO, CRW]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873" y="1289517"/>
            <a:ext cx="14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Ports: SB,LA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438" y="29148"/>
            <a:ext cx="3448341" cy="369332"/>
          </a:xfrm>
          <a:prstGeom prst="rect">
            <a:avLst/>
          </a:prstGeom>
          <a:solidFill>
            <a:srgbClr val="FFFF00">
              <a:alpha val="64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Version with No interactions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54098" y="2447925"/>
            <a:ext cx="1527252" cy="92333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Omitted from Landings model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03323" y="5556761"/>
            <a:ext cx="1527252" cy="92333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Omitted from Landings model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82923" y="2438400"/>
            <a:ext cx="1527252" cy="92333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Omitted from Landings model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9273" y="5490086"/>
            <a:ext cx="1527252" cy="92333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Omitted from Landings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9777" y="5111178"/>
            <a:ext cx="205367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Port codes, South to North</a:t>
            </a:r>
          </a:p>
          <a:p>
            <a:r>
              <a:rPr lang="en-US" sz="1200" dirty="0"/>
              <a:t>SD: San Diego</a:t>
            </a:r>
          </a:p>
          <a:p>
            <a:r>
              <a:rPr lang="en-US" sz="1200" dirty="0"/>
              <a:t>SB: Santa Barbara</a:t>
            </a:r>
          </a:p>
          <a:p>
            <a:r>
              <a:rPr lang="en-US" sz="1200" dirty="0"/>
              <a:t>LA: Los Angeles</a:t>
            </a:r>
          </a:p>
          <a:p>
            <a:r>
              <a:rPr lang="en-US" sz="1200" dirty="0"/>
              <a:t>M: Monterey</a:t>
            </a:r>
          </a:p>
          <a:p>
            <a:r>
              <a:rPr lang="en-US" sz="1200" dirty="0"/>
              <a:t>CRO: Columbia River Oregon</a:t>
            </a:r>
          </a:p>
          <a:p>
            <a:r>
              <a:rPr lang="en-US" sz="1200" dirty="0"/>
              <a:t>CRW: Columbia River Washington</a:t>
            </a:r>
          </a:p>
          <a:p>
            <a:r>
              <a:rPr lang="en-US" sz="1200" dirty="0"/>
              <a:t>WC: Washington Coastal</a:t>
            </a:r>
          </a:p>
          <a:p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-874" y="4202177"/>
            <a:ext cx="14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Port: CRO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1739" y="5757302"/>
            <a:ext cx="111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Ports: SB, LA,M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80032" y="998341"/>
            <a:ext cx="152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Ports: SB, LA, CRO, CRW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663849" y="2647980"/>
            <a:ext cx="152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Ports: CRO, CRW, WC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559139" y="4601954"/>
            <a:ext cx="111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Ports: SD, SB, LA, M</a:t>
            </a:r>
          </a:p>
        </p:txBody>
      </p:sp>
    </p:spTree>
    <p:extLst>
      <p:ext uri="{BB962C8B-B14F-4D97-AF65-F5344CB8AC3E}">
        <p14:creationId xmlns:p14="http://schemas.microsoft.com/office/powerpoint/2010/main" val="41236782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K_AKGBqOa1CCOMBVjvt6ro40v--cSBvcrYhfoxBUWqXIuHEWjG3YDEkkdvHhTkgXQlwFecOsY7TuKhg6sYhjs_x0WaCkeAjzV3I_gkEXBHCuVZV5pH0arDSmEKq7HRlzjX-suR8Q0waM43zb-zM7Ux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40" y="356347"/>
            <a:ext cx="8960037" cy="63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6925" y="772499"/>
            <a:ext cx="1933568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6"/>
                </a:solidFill>
              </a:rPr>
              <a:t>Squid ∝ price [SB</a:t>
            </a:r>
            <a:r>
              <a:rPr lang="en-US" sz="1600" b="1" strike="sngStrike" dirty="0">
                <a:solidFill>
                  <a:schemeClr val="accent6"/>
                </a:solidFill>
              </a:rPr>
              <a:t>, LA</a:t>
            </a:r>
            <a:r>
              <a:rPr lang="en-US" sz="1600" b="1" dirty="0">
                <a:solidFill>
                  <a:schemeClr val="accent6"/>
                </a:solidFill>
              </a:rPr>
              <a:t>]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Squid ∝ 1/sardine SDM [SB, LA]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33023" y="2526718"/>
            <a:ext cx="163721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/>
                </a:solidFill>
              </a:rPr>
              <a:t>Anchovy ∝ price [WC]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93888" y="3961522"/>
            <a:ext cx="163721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Sardine ∝ SDM [CRO] </a:t>
            </a:r>
          </a:p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874773" y="3773836"/>
            <a:ext cx="2136138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Squid ∝ price [LA] 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Sardine ∝ 1/price [M]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Sardine ∝ SDM [LA]</a:t>
            </a:r>
          </a:p>
          <a:p>
            <a:r>
              <a:rPr lang="en-US" sz="1200" b="1" dirty="0">
                <a:solidFill>
                  <a:schemeClr val="accent6"/>
                </a:solidFill>
              </a:rPr>
              <a:t>Anchovy ∝ 1/price [M]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Anchovy  ∝ 1/ sardine SDM [SD, M]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50646" y="5149278"/>
            <a:ext cx="1637211" cy="175432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6"/>
                </a:solidFill>
              </a:rPr>
              <a:t>Squid ∝ price [SB, M, LA]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Squid ∝ 1/sardine SDM [SB, LA]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Squid ∝ 1/anchovy SDM [M]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Sardine ∝ SDM [M, LA]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Sardine ∝ anchovy SDM [SB]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17473" y="574764"/>
            <a:ext cx="2033452" cy="95410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6"/>
                </a:solidFill>
              </a:rPr>
              <a:t>Squid ∝ price [SB]</a:t>
            </a:r>
            <a:endParaRPr lang="en-US" sz="1400" b="1" strike="sngStrike" dirty="0">
              <a:solidFill>
                <a:schemeClr val="accent6"/>
              </a:solidFill>
            </a:endParaRPr>
          </a:p>
          <a:p>
            <a:r>
              <a:rPr lang="en-US" sz="1400" b="1" dirty="0">
                <a:solidFill>
                  <a:schemeClr val="accent6"/>
                </a:solidFill>
              </a:rPr>
              <a:t>Sardine∝ price [LA]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Sardine ∝ SDM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 [ LA, CRO, CRW]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8010910" y="2730273"/>
            <a:ext cx="2548229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Closure ↑anchovy [CRW] 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7950925" y="4356066"/>
            <a:ext cx="232519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Closure ↓anchovy  [SD, M] 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510377" y="5434343"/>
            <a:ext cx="187234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Closure ↓squid [LA, SB]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3354401" y="1183925"/>
            <a:ext cx="1872344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</a:rPr>
              <a:t>Closure ↑squid [Los Angeles]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873" y="1289517"/>
            <a:ext cx="14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Ports: SB,LA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438" y="29148"/>
            <a:ext cx="4885612" cy="369332"/>
          </a:xfrm>
          <a:prstGeom prst="rect">
            <a:avLst/>
          </a:prstGeom>
          <a:solidFill>
            <a:srgbClr val="FFFF00">
              <a:alpha val="64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Version with No interactions + Closure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54098" y="2447925"/>
            <a:ext cx="1527252" cy="92333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Omitted from Landings model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03323" y="5556761"/>
            <a:ext cx="1527252" cy="92333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Omitted from Landings model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82923" y="2438400"/>
            <a:ext cx="1527252" cy="92333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Omitted from Landings model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9273" y="5490086"/>
            <a:ext cx="1527252" cy="92333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Omitted from Landings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9777" y="5111178"/>
            <a:ext cx="205367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Port codes, South to North</a:t>
            </a:r>
          </a:p>
          <a:p>
            <a:r>
              <a:rPr lang="en-US" sz="1200" dirty="0"/>
              <a:t>SD: San Diego</a:t>
            </a:r>
          </a:p>
          <a:p>
            <a:r>
              <a:rPr lang="en-US" sz="1200" dirty="0"/>
              <a:t>SB: Santa Barbara</a:t>
            </a:r>
          </a:p>
          <a:p>
            <a:r>
              <a:rPr lang="en-US" sz="1200" dirty="0"/>
              <a:t>LA: Los Angeles</a:t>
            </a:r>
          </a:p>
          <a:p>
            <a:r>
              <a:rPr lang="en-US" sz="1200" dirty="0"/>
              <a:t>M: Monterey</a:t>
            </a:r>
          </a:p>
          <a:p>
            <a:r>
              <a:rPr lang="en-US" sz="1200" dirty="0"/>
              <a:t>CRO: Columbia River Oregon</a:t>
            </a:r>
          </a:p>
          <a:p>
            <a:r>
              <a:rPr lang="en-US" sz="1200" dirty="0"/>
              <a:t>CRW: Columbia River Washington</a:t>
            </a:r>
          </a:p>
          <a:p>
            <a:r>
              <a:rPr lang="en-US" sz="1200" dirty="0"/>
              <a:t>WC: Washington Coastal</a:t>
            </a:r>
          </a:p>
          <a:p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-874" y="4202177"/>
            <a:ext cx="14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Port: CRO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1739" y="5757302"/>
            <a:ext cx="111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Ports: SB, LA,M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80032" y="998341"/>
            <a:ext cx="152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Ports: SB, LA, CRO, CRW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663849" y="2647980"/>
            <a:ext cx="152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Ports: CRO, CRW, WC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559139" y="4601954"/>
            <a:ext cx="111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Ports: SD, SB, LA, M</a:t>
            </a:r>
          </a:p>
        </p:txBody>
      </p:sp>
    </p:spTree>
    <p:extLst>
      <p:ext uri="{BB962C8B-B14F-4D97-AF65-F5344CB8AC3E}">
        <p14:creationId xmlns:p14="http://schemas.microsoft.com/office/powerpoint/2010/main" val="354333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lh6.googleusercontent.com/K_AKGBqOa1CCOMBVjvt6ro40v--cSBvcrYhfoxBUWqXIuHEWjG3YDEkkdvHhTkgXQlwFecOsY7TuKhg6sYhjs_x0WaCkeAjzV3I_gkEXBHCuVZV5pH0arDSmEKq7HRlzjX-suR8Q0waM43zb-zM7Ux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340" y="356347"/>
            <a:ext cx="8960037" cy="6336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456925" y="772499"/>
            <a:ext cx="1933568" cy="107721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600" b="1" dirty="0">
              <a:solidFill>
                <a:srgbClr val="FF0000"/>
              </a:solidFill>
            </a:endParaRPr>
          </a:p>
          <a:p>
            <a:endParaRPr lang="en-US" sz="1600" b="1" dirty="0">
              <a:solidFill>
                <a:srgbClr val="FF0000"/>
              </a:solidFill>
            </a:endParaRPr>
          </a:p>
          <a:p>
            <a:endParaRPr lang="en-US" sz="1600" b="1" dirty="0">
              <a:solidFill>
                <a:srgbClr val="FF0000"/>
              </a:solidFill>
            </a:endParaRPr>
          </a:p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33023" y="2526718"/>
            <a:ext cx="163721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b="1" dirty="0">
              <a:solidFill>
                <a:schemeClr val="accent6"/>
              </a:solidFill>
            </a:endParaRPr>
          </a:p>
          <a:p>
            <a:endParaRPr lang="en-US" b="1" dirty="0">
              <a:solidFill>
                <a:schemeClr val="accent6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493888" y="3961522"/>
            <a:ext cx="1637211" cy="83099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endParaRPr lang="en-US" sz="1600" b="1" dirty="0">
              <a:solidFill>
                <a:srgbClr val="FF0000"/>
              </a:solidFill>
            </a:endParaRPr>
          </a:p>
          <a:p>
            <a:endParaRPr lang="en-US" sz="1600" b="1" dirty="0">
              <a:solidFill>
                <a:srgbClr val="FF0000"/>
              </a:solidFill>
            </a:endParaRPr>
          </a:p>
          <a:p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04448" y="3773836"/>
            <a:ext cx="1926545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 high sardine SDM, Sardine ∝ 1/ anchovy SDM [LA]</a:t>
            </a:r>
            <a:endParaRPr lang="en-US" sz="1200" b="1" dirty="0">
              <a:solidFill>
                <a:schemeClr val="accent6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544139" y="5382786"/>
            <a:ext cx="1761036" cy="13849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At high squid SDM, Squid ∝  sardine SDM [SB]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At high sardine SDM, Sardine ∝ 1/anchovy SDM [LA]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926116" y="798286"/>
            <a:ext cx="2033452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At high squid SDM, Squid ∝ sardine SDM [SB]</a:t>
            </a:r>
            <a:endParaRPr lang="en-US" sz="1400" b="1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873" y="1289517"/>
            <a:ext cx="14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Ports: SB,LA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86438" y="29148"/>
            <a:ext cx="3448341" cy="369332"/>
          </a:xfrm>
          <a:prstGeom prst="rect">
            <a:avLst/>
          </a:prstGeom>
          <a:solidFill>
            <a:srgbClr val="FFFF00">
              <a:alpha val="64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Interactions </a:t>
            </a:r>
            <a:r>
              <a:rPr lang="en-US" dirty="0">
                <a:solidFill>
                  <a:srgbClr val="7030A0"/>
                </a:solidFill>
              </a:rPr>
              <a:t>ONLY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654098" y="2447925"/>
            <a:ext cx="1527252" cy="92333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Omitted from Landings model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8103323" y="5556761"/>
            <a:ext cx="1527252" cy="92333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Omitted from Landings model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82923" y="2438400"/>
            <a:ext cx="1527252" cy="92333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Omitted from Landings model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6179273" y="5490086"/>
            <a:ext cx="1527252" cy="923330"/>
          </a:xfrm>
          <a:prstGeom prst="rect">
            <a:avLst/>
          </a:prstGeom>
          <a:solidFill>
            <a:schemeClr val="bg1">
              <a:alpha val="77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Omitted from Landings model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089777" y="5111178"/>
            <a:ext cx="2053676" cy="193899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b="1" u="sng" dirty="0"/>
              <a:t>Port codes, South to North</a:t>
            </a:r>
          </a:p>
          <a:p>
            <a:r>
              <a:rPr lang="en-US" sz="1200" dirty="0"/>
              <a:t>SD: San Diego</a:t>
            </a:r>
          </a:p>
          <a:p>
            <a:r>
              <a:rPr lang="en-US" sz="1200" dirty="0"/>
              <a:t>SB: Santa Barbara</a:t>
            </a:r>
          </a:p>
          <a:p>
            <a:r>
              <a:rPr lang="en-US" sz="1200" dirty="0"/>
              <a:t>LA: Los Angeles</a:t>
            </a:r>
          </a:p>
          <a:p>
            <a:r>
              <a:rPr lang="en-US" sz="1200" dirty="0"/>
              <a:t>M: Monterey</a:t>
            </a:r>
          </a:p>
          <a:p>
            <a:r>
              <a:rPr lang="en-US" sz="1200" dirty="0"/>
              <a:t>CRO: Columbia River Oregon</a:t>
            </a:r>
          </a:p>
          <a:p>
            <a:r>
              <a:rPr lang="en-US" sz="1200" dirty="0"/>
              <a:t>CRW: Columbia River Washington</a:t>
            </a:r>
          </a:p>
          <a:p>
            <a:r>
              <a:rPr lang="en-US" sz="1200" dirty="0"/>
              <a:t>WC: Washington Coastal</a:t>
            </a:r>
          </a:p>
          <a:p>
            <a:endParaRPr lang="en-US" sz="1200" dirty="0"/>
          </a:p>
        </p:txBody>
      </p:sp>
      <p:sp>
        <p:nvSpPr>
          <p:cNvPr id="35" name="TextBox 34"/>
          <p:cNvSpPr txBox="1"/>
          <p:nvPr/>
        </p:nvSpPr>
        <p:spPr>
          <a:xfrm>
            <a:off x="-874" y="4202177"/>
            <a:ext cx="14938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Port: CRO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-1739" y="5757302"/>
            <a:ext cx="111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Ports: SB, LA,M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10480032" y="998341"/>
            <a:ext cx="152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Ports: SB, LA, CRO, CRW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10663849" y="2647980"/>
            <a:ext cx="1528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Ports: CRO, CRW, WC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0559139" y="4601954"/>
            <a:ext cx="11149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Ports: SD, SB, LA, M</a:t>
            </a:r>
          </a:p>
        </p:txBody>
      </p:sp>
    </p:spTree>
    <p:extLst>
      <p:ext uri="{BB962C8B-B14F-4D97-AF65-F5344CB8AC3E}">
        <p14:creationId xmlns:p14="http://schemas.microsoft.com/office/powerpoint/2010/main" val="318323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880</Words>
  <Application>Microsoft Office PowerPoint</Application>
  <PresentationFormat>Widescreen</PresentationFormat>
  <Paragraphs>128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NWFSC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Isaac.Kaplan</dc:creator>
  <cp:lastModifiedBy>Felipe Quezada</cp:lastModifiedBy>
  <cp:revision>95</cp:revision>
  <dcterms:created xsi:type="dcterms:W3CDTF">2023-02-07T16:27:36Z</dcterms:created>
  <dcterms:modified xsi:type="dcterms:W3CDTF">2023-02-08T18:38:17Z</dcterms:modified>
</cp:coreProperties>
</file>