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64" r:id="rId3"/>
    <p:sldId id="292" r:id="rId4"/>
    <p:sldId id="274" r:id="rId5"/>
    <p:sldId id="279" r:id="rId6"/>
    <p:sldId id="270" r:id="rId7"/>
    <p:sldId id="293" r:id="rId8"/>
    <p:sldId id="266" r:id="rId9"/>
    <p:sldId id="268" r:id="rId10"/>
    <p:sldId id="284" r:id="rId11"/>
    <p:sldId id="257" r:id="rId12"/>
    <p:sldId id="263" r:id="rId13"/>
    <p:sldId id="261" r:id="rId14"/>
    <p:sldId id="288" r:id="rId15"/>
    <p:sldId id="289" r:id="rId16"/>
    <p:sldId id="275" r:id="rId17"/>
    <p:sldId id="278" r:id="rId18"/>
    <p:sldId id="290" r:id="rId19"/>
    <p:sldId id="269" r:id="rId20"/>
    <p:sldId id="271" r:id="rId21"/>
    <p:sldId id="260" r:id="rId22"/>
    <p:sldId id="283" r:id="rId23"/>
    <p:sldId id="287" r:id="rId24"/>
    <p:sldId id="277" r:id="rId25"/>
    <p:sldId id="272"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32"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003C6C"/>
    <a:srgbClr val="FFC0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00" autoAdjust="0"/>
  </p:normalViewPr>
  <p:slideViewPr>
    <p:cSldViewPr snapToGrid="0">
      <p:cViewPr varScale="1">
        <p:scale>
          <a:sx n="69" d="100"/>
          <a:sy n="69" d="100"/>
        </p:scale>
        <p:origin x="188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Relative prices between species?</a:t>
            </a:r>
          </a:p>
          <a:p>
            <a:pPr marL="171450" indent="-171450">
              <a:buFontTx/>
              <a:buChar char="-"/>
            </a:pPr>
            <a:r>
              <a:rPr lang="en-US" sz="1200" b="0" i="0" kern="1200" dirty="0">
                <a:solidFill>
                  <a:schemeClr val="tx1"/>
                </a:solidFill>
                <a:effectLst/>
                <a:latin typeface="+mn-lt"/>
                <a:ea typeface="+mn-ea"/>
                <a:cs typeface="+mn-cs"/>
              </a:rPr>
              <a:t>Include income diversification as a variable. </a:t>
            </a:r>
          </a:p>
          <a:p>
            <a:pPr marL="171450" indent="-171450">
              <a:buFontTx/>
              <a:buChar char="-"/>
            </a:pPr>
            <a:r>
              <a:rPr lang="en-US" sz="1200" b="0" i="0" kern="1200" dirty="0">
                <a:solidFill>
                  <a:schemeClr val="tx1"/>
                </a:solidFill>
                <a:effectLst/>
                <a:latin typeface="+mn-lt"/>
                <a:ea typeface="+mn-ea"/>
                <a:cs typeface="+mn-cs"/>
              </a:rPr>
              <a:t>Low prices, spikes in landings… weird incentives behind. Prices to low. Maybe not relevant</a:t>
            </a:r>
          </a:p>
          <a:p>
            <a:pPr marL="171450" indent="-171450">
              <a:buFontTx/>
              <a:buChar char="-"/>
            </a:pPr>
            <a:r>
              <a:rPr lang="en-US" sz="1200" b="0" i="0" kern="1200" dirty="0">
                <a:solidFill>
                  <a:schemeClr val="tx1"/>
                </a:solidFill>
                <a:effectLst/>
                <a:latin typeface="+mn-lt"/>
                <a:ea typeface="+mn-ea"/>
                <a:cs typeface="+mn-cs"/>
              </a:rPr>
              <a:t>Squid if substitute for sardine, why decrease when sardine close?</a:t>
            </a:r>
          </a:p>
          <a:p>
            <a:pPr marL="171450" indent="-171450">
              <a:buFontTx/>
              <a:buChar char="-"/>
            </a:pPr>
            <a:r>
              <a:rPr lang="en-US" sz="1200" b="0" i="0" kern="1200" dirty="0">
                <a:solidFill>
                  <a:schemeClr val="tx1"/>
                </a:solidFill>
                <a:effectLst/>
                <a:latin typeface="+mn-lt"/>
                <a:ea typeface="+mn-ea"/>
                <a:cs typeface="+mn-cs"/>
              </a:rPr>
              <a:t>How easy a vessel changes between species (or between gears)</a:t>
            </a: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SPECIES SHARE SIMILAR GEAR AND VESSEL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3336870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first hypothesis on abundance.</a:t>
            </a:r>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4160622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19</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20</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163502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25</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7</a:t>
            </a:fld>
            <a:endParaRPr lang="en-US"/>
          </a:p>
        </p:txBody>
      </p:sp>
    </p:spTree>
    <p:extLst>
      <p:ext uri="{BB962C8B-B14F-4D97-AF65-F5344CB8AC3E}">
        <p14:creationId xmlns:p14="http://schemas.microsoft.com/office/powerpoint/2010/main" val="92007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8</a:t>
            </a:fld>
            <a:endParaRPr lang="en-US"/>
          </a:p>
        </p:txBody>
      </p:sp>
    </p:spTree>
    <p:extLst>
      <p:ext uri="{BB962C8B-B14F-4D97-AF65-F5344CB8AC3E}">
        <p14:creationId xmlns:p14="http://schemas.microsoft.com/office/powerpoint/2010/main" val="292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202978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hyperlink" Target="https://doi.org/10.3389/fmars.2021.61287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onlinelibrary.wiley.com/doi/full/10.1111/ecog.05504" TargetMode="External"/><Relationship Id="rId5" Type="http://schemas.openxmlformats.org/officeDocument/2006/relationships/hyperlink" Target="https://www.frontiersin.org/articles/10.3389/fmars.2020.00589/full" TargetMode="External"/><Relationship Id="rId4" Type="http://schemas.openxmlformats.org/officeDocument/2006/relationships/hyperlink" Target="https://calcofi.org/publications/calcofireports/v60/Vol60-Muhling.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55935" y="1418605"/>
            <a:ext cx="8104243" cy="1451420"/>
          </a:xfrm>
        </p:spPr>
        <p:txBody>
          <a:bodyPr>
            <a:normAutofit fontScale="90000"/>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Portfolio Substitution between Coastal Pelagic Species under Shifting Target Species Distributions and Policy Constraints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53" y="3188238"/>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52102" y="3176178"/>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4" y="3506451"/>
            <a:ext cx="7963597" cy="2554545"/>
          </a:xfrm>
          <a:prstGeom prst="rect">
            <a:avLst/>
          </a:prstGeom>
        </p:spPr>
        <p:txBody>
          <a:bodyPr wrap="square">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a:p>
            <a:endParaRPr lang="en-US" sz="2000" dirty="0">
              <a:solidFill>
                <a:srgbClr val="FFFFFF"/>
              </a:solidFill>
              <a:ea typeface="Microsoft JhengHei UI" panose="020B0604030504040204" pitchFamily="34" charset="-120"/>
            </a:endParaRPr>
          </a:p>
          <a:p>
            <a:endParaRPr lang="en-US" sz="1600" i="1" dirty="0">
              <a:solidFill>
                <a:srgbClr val="FFFFFF"/>
              </a:solidFill>
              <a:ea typeface="Microsoft JhengHei UI" panose="020B0604030504040204" pitchFamily="34" charset="-120"/>
            </a:endParaRPr>
          </a:p>
          <a:p>
            <a:endParaRPr lang="en-US" sz="1600" i="1" dirty="0">
              <a:solidFill>
                <a:srgbClr val="FFFFFF"/>
              </a:solidFill>
              <a:ea typeface="Microsoft JhengHei UI" panose="020B0604030504040204" pitchFamily="34" charset="-120"/>
            </a:endParaRPr>
          </a:p>
          <a:p>
            <a:r>
              <a:rPr lang="en-US" sz="1600" i="1" dirty="0">
                <a:solidFill>
                  <a:srgbClr val="FFFFFF"/>
                </a:solidFill>
                <a:ea typeface="Microsoft JhengHei UI" panose="020B0604030504040204" pitchFamily="34" charset="-120"/>
              </a:rPr>
              <a:t>Co-authors: Desiree </a:t>
            </a:r>
            <a:r>
              <a:rPr lang="en-US" sz="1600" i="1" dirty="0" err="1">
                <a:solidFill>
                  <a:srgbClr val="FFFFFF"/>
                </a:solidFill>
                <a:ea typeface="Microsoft JhengHei UI" panose="020B0604030504040204" pitchFamily="34" charset="-120"/>
              </a:rPr>
              <a:t>Tommasi</a:t>
            </a:r>
            <a:r>
              <a:rPr lang="en-US" sz="1600" i="1" dirty="0">
                <a:solidFill>
                  <a:srgbClr val="FFFFFF"/>
                </a:solidFill>
                <a:ea typeface="Microsoft JhengHei UI" panose="020B0604030504040204" pitchFamily="34" charset="-120"/>
              </a:rPr>
              <a:t> (UCSC &amp; NOAA SWFSC), Stephen </a:t>
            </a:r>
            <a:r>
              <a:rPr lang="en-US" sz="1600" i="1" dirty="0" err="1">
                <a:solidFill>
                  <a:srgbClr val="FFFFFF"/>
                </a:solidFill>
                <a:ea typeface="Microsoft JhengHei UI" panose="020B0604030504040204" pitchFamily="34" charset="-120"/>
              </a:rPr>
              <a:t>Stohs</a:t>
            </a:r>
            <a:r>
              <a:rPr lang="en-US" sz="1600" i="1" dirty="0">
                <a:solidFill>
                  <a:srgbClr val="FFFFFF"/>
                </a:solidFill>
                <a:ea typeface="Microsoft JhengHei UI" panose="020B0604030504040204" pitchFamily="34" charset="-120"/>
              </a:rPr>
              <a:t> (NOAA SWFSC), Isaac Kaplan (NOAA NWFSC), Jonathan Sweeney (NOAA PIFSC), Barbara </a:t>
            </a:r>
            <a:r>
              <a:rPr lang="en-US" sz="1600" i="1" dirty="0" err="1">
                <a:solidFill>
                  <a:srgbClr val="FFFFFF"/>
                </a:solidFill>
                <a:ea typeface="Microsoft JhengHei UI" panose="020B0604030504040204" pitchFamily="34" charset="-120"/>
              </a:rPr>
              <a:t>Muhling</a:t>
            </a:r>
            <a:r>
              <a:rPr lang="en-US" sz="1600" i="1" dirty="0">
                <a:solidFill>
                  <a:srgbClr val="FFFFFF"/>
                </a:solidFill>
                <a:ea typeface="Microsoft JhengHei UI" panose="020B0604030504040204" pitchFamily="34" charset="-120"/>
              </a:rPr>
              <a:t> (UCSC &amp; NOAA SWFSC), Tim Frawley (UCSC &amp; NOAA SWFSC)</a:t>
            </a:r>
          </a:p>
        </p:txBody>
      </p:sp>
      <p:sp>
        <p:nvSpPr>
          <p:cNvPr id="7" name="Rectangle 6">
            <a:extLst>
              <a:ext uri="{FF2B5EF4-FFF2-40B4-BE49-F238E27FC236}">
                <a16:creationId xmlns:a16="http://schemas.microsoft.com/office/drawing/2014/main" id="{6797C72A-24B5-4BB4-9850-F7F1655915C1}"/>
              </a:ext>
            </a:extLst>
          </p:cNvPr>
          <p:cNvSpPr/>
          <p:nvPr/>
        </p:nvSpPr>
        <p:spPr>
          <a:xfrm>
            <a:off x="555934" y="4599057"/>
            <a:ext cx="1957587" cy="369332"/>
          </a:xfrm>
          <a:prstGeom prst="rect">
            <a:avLst/>
          </a:prstGeom>
        </p:spPr>
        <p:txBody>
          <a:bodyPr wrap="none">
            <a:spAutoFit/>
          </a:bodyPr>
          <a:lstStyle/>
          <a:p>
            <a:r>
              <a:rPr lang="en-US" dirty="0">
                <a:solidFill>
                  <a:srgbClr val="FFFFFF"/>
                </a:solidFill>
                <a:ea typeface="Microsoft JhengHei UI" panose="020B0604030504040204" pitchFamily="34" charset="-120"/>
              </a:rPr>
              <a:t>January 6</a:t>
            </a:r>
            <a:r>
              <a:rPr lang="en-US" baseline="30000" dirty="0">
                <a:solidFill>
                  <a:srgbClr val="FFFFFF"/>
                </a:solidFill>
                <a:ea typeface="Microsoft JhengHei UI" panose="020B0604030504040204" pitchFamily="34" charset="-120"/>
              </a:rPr>
              <a:t>th</a:t>
            </a:r>
            <a:r>
              <a:rPr lang="en-US" dirty="0">
                <a:solidFill>
                  <a:srgbClr val="FFFFFF"/>
                </a:solidFill>
                <a:ea typeface="Microsoft JhengHei UI" panose="020B0604030504040204" pitchFamily="34" charset="-120"/>
              </a:rPr>
              <a:t>, 2022</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905" y="3932626"/>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10</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11</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12</a:t>
            </a:fld>
            <a:endParaRPr lang="en-US"/>
          </a:p>
        </p:txBody>
      </p:sp>
    </p:spTree>
    <p:extLst>
      <p:ext uri="{BB962C8B-B14F-4D97-AF65-F5344CB8AC3E}">
        <p14:creationId xmlns:p14="http://schemas.microsoft.com/office/powerpoint/2010/main" val="407791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13</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14</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15</a:t>
            </a:fld>
            <a:endParaRPr lang="en-US"/>
          </a:p>
        </p:txBody>
      </p:sp>
    </p:spTree>
    <p:extLst>
      <p:ext uri="{BB962C8B-B14F-4D97-AF65-F5344CB8AC3E}">
        <p14:creationId xmlns:p14="http://schemas.microsoft.com/office/powerpoint/2010/main" val="133423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2258984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276778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391987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19</a:t>
            </a:fld>
            <a:endParaRPr lang="en-US"/>
          </a:p>
        </p:txBody>
      </p:sp>
    </p:spTree>
    <p:extLst>
      <p:ext uri="{BB962C8B-B14F-4D97-AF65-F5344CB8AC3E}">
        <p14:creationId xmlns:p14="http://schemas.microsoft.com/office/powerpoint/2010/main" val="215359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4" y="1162595"/>
            <a:ext cx="8341621" cy="5193756"/>
          </a:xfrm>
        </p:spPr>
        <p:txBody>
          <a:bodyPr>
            <a:normAutofit/>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changes in species distribution and regulations (i.e. closures) will affect vessel's participation and landings in the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works has focused generally on one species</a:t>
            </a:r>
          </a:p>
          <a:p>
            <a:pPr lvl="1"/>
            <a:r>
              <a:rPr lang="en-US" sz="2000" i="1" dirty="0"/>
              <a:t>Important to study other species and their interactions in fishers’ portfolios to assess climate impacts on the CPS fleet.</a:t>
            </a:r>
          </a:p>
          <a:p>
            <a:pPr lvl="1"/>
            <a:r>
              <a:rPr lang="en-US" sz="2000" i="1" dirty="0"/>
              <a:t>The presence of other species might impact targeting/participation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2</a:t>
            </a:fld>
            <a:endParaRPr lang="en-US"/>
          </a:p>
        </p:txBody>
      </p:sp>
    </p:spTree>
    <p:extLst>
      <p:ext uri="{BB962C8B-B14F-4D97-AF65-F5344CB8AC3E}">
        <p14:creationId xmlns:p14="http://schemas.microsoft.com/office/powerpoint/2010/main" val="335447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20</a:t>
            </a:fld>
            <a:endParaRPr lang="en-US"/>
          </a:p>
        </p:txBody>
      </p:sp>
    </p:spTree>
    <p:extLst>
      <p:ext uri="{BB962C8B-B14F-4D97-AF65-F5344CB8AC3E}">
        <p14:creationId xmlns:p14="http://schemas.microsoft.com/office/powerpoint/2010/main" val="3608945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21</a:t>
            </a:fld>
            <a:endParaRPr lang="en-US"/>
          </a:p>
        </p:txBody>
      </p:sp>
    </p:spTree>
    <p:extLst>
      <p:ext uri="{BB962C8B-B14F-4D97-AF65-F5344CB8AC3E}">
        <p14:creationId xmlns:p14="http://schemas.microsoft.com/office/powerpoint/2010/main" val="1935766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22</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34505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24</a:t>
            </a:fld>
            <a:endParaRPr lang="en-US"/>
          </a:p>
        </p:txBody>
      </p:sp>
    </p:spTree>
    <p:extLst>
      <p:ext uri="{BB962C8B-B14F-4D97-AF65-F5344CB8AC3E}">
        <p14:creationId xmlns:p14="http://schemas.microsoft.com/office/powerpoint/2010/main" val="415378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25</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26</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Substitution between species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3</a:t>
            </a:fld>
            <a:endParaRPr lang="en-US" dirty="0"/>
          </a:p>
        </p:txBody>
      </p:sp>
      <p:pic>
        <p:nvPicPr>
          <p:cNvPr id="7" name="Picture 6">
            <a:extLst>
              <a:ext uri="{FF2B5EF4-FFF2-40B4-BE49-F238E27FC236}">
                <a16:creationId xmlns:a16="http://schemas.microsoft.com/office/drawing/2014/main" id="{FDE62AC4-D4D7-46FC-8F31-2A49EA8346BF}"/>
              </a:ext>
            </a:extLst>
          </p:cNvPr>
          <p:cNvPicPr>
            <a:picLocks noChangeAspect="1"/>
          </p:cNvPicPr>
          <p:nvPr/>
        </p:nvPicPr>
        <p:blipFill>
          <a:blip r:embed="rId3"/>
          <a:stretch>
            <a:fillRect/>
          </a:stretch>
        </p:blipFill>
        <p:spPr>
          <a:xfrm>
            <a:off x="239096" y="1088302"/>
            <a:ext cx="8447703" cy="2876739"/>
          </a:xfrm>
          <a:prstGeom prst="rect">
            <a:avLst/>
          </a:prstGeom>
        </p:spPr>
      </p:pic>
      <p:pic>
        <p:nvPicPr>
          <p:cNvPr id="8" name="Picture 7">
            <a:extLst>
              <a:ext uri="{FF2B5EF4-FFF2-40B4-BE49-F238E27FC236}">
                <a16:creationId xmlns:a16="http://schemas.microsoft.com/office/drawing/2014/main" id="{62823F08-F4C9-428C-B43B-A3F0824BC7E1}"/>
              </a:ext>
            </a:extLst>
          </p:cNvPr>
          <p:cNvPicPr>
            <a:picLocks noChangeAspect="1"/>
          </p:cNvPicPr>
          <p:nvPr/>
        </p:nvPicPr>
        <p:blipFill>
          <a:blip r:embed="rId4"/>
          <a:stretch>
            <a:fillRect/>
          </a:stretch>
        </p:blipFill>
        <p:spPr>
          <a:xfrm>
            <a:off x="4198775" y="3465528"/>
            <a:ext cx="4814596" cy="3255948"/>
          </a:xfrm>
          <a:prstGeom prst="rect">
            <a:avLst/>
          </a:prstGeom>
        </p:spPr>
      </p:pic>
      <p:sp>
        <p:nvSpPr>
          <p:cNvPr id="10" name="TextBox 9">
            <a:extLst>
              <a:ext uri="{FF2B5EF4-FFF2-40B4-BE49-F238E27FC236}">
                <a16:creationId xmlns:a16="http://schemas.microsoft.com/office/drawing/2014/main" id="{15C47F72-6E00-4495-863F-819B8357C1BE}"/>
              </a:ext>
            </a:extLst>
          </p:cNvPr>
          <p:cNvSpPr txBox="1"/>
          <p:nvPr/>
        </p:nvSpPr>
        <p:spPr>
          <a:xfrm>
            <a:off x="1203649" y="4846368"/>
            <a:ext cx="2267339" cy="923330"/>
          </a:xfrm>
          <a:prstGeom prst="rect">
            <a:avLst/>
          </a:prstGeom>
          <a:solidFill>
            <a:srgbClr val="FDC700"/>
          </a:solidFill>
        </p:spPr>
        <p:txBody>
          <a:bodyPr wrap="square" rtlCol="0">
            <a:spAutoFit/>
          </a:bodyPr>
          <a:lstStyle/>
          <a:p>
            <a:r>
              <a:rPr lang="en-US" b="1" dirty="0"/>
              <a:t>Switching behavior between squid and sardine</a:t>
            </a:r>
          </a:p>
        </p:txBody>
      </p:sp>
    </p:spTree>
    <p:extLst>
      <p:ext uri="{BB962C8B-B14F-4D97-AF65-F5344CB8AC3E}">
        <p14:creationId xmlns:p14="http://schemas.microsoft.com/office/powerpoint/2010/main" val="37236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256478" y="1668026"/>
            <a:ext cx="8742556" cy="4688325"/>
          </a:xfrm>
        </p:spPr>
        <p:txBody>
          <a:bodyPr>
            <a:normAutofit fontScale="92500" lnSpcReduction="10000"/>
          </a:bodyPr>
          <a:lstStyle/>
          <a:p>
            <a:r>
              <a:rPr lang="en-US" dirty="0"/>
              <a:t>Hurdle model for landings and participation by vessels:</a:t>
            </a:r>
          </a:p>
          <a:p>
            <a:pPr lvl="1"/>
            <a:r>
              <a:rPr lang="en-US" b="1" dirty="0"/>
              <a:t>Hurdle model:</a:t>
            </a:r>
          </a:p>
          <a:p>
            <a:pPr lvl="2"/>
            <a:r>
              <a:rPr lang="en-US" dirty="0" err="1"/>
              <a:t>Probit</a:t>
            </a:r>
            <a:r>
              <a:rPr lang="en-US" dirty="0"/>
              <a:t>: Vessel participation in particular fishery during a year/quarter/month.</a:t>
            </a:r>
          </a:p>
          <a:p>
            <a:pPr lvl="2"/>
            <a:r>
              <a:rPr lang="en-US" dirty="0"/>
              <a:t>Lognormal: Level of landings conditional on participation. </a:t>
            </a:r>
          </a:p>
          <a:p>
            <a:pPr lvl="1"/>
            <a:r>
              <a:rPr lang="en-US" dirty="0"/>
              <a:t>Separate models for each species: Squid, Sardine.</a:t>
            </a:r>
          </a:p>
          <a:p>
            <a:pPr lvl="1"/>
            <a:r>
              <a:rPr lang="en-US" dirty="0"/>
              <a:t>Working on individual data.</a:t>
            </a:r>
          </a:p>
          <a:p>
            <a:pPr lvl="2"/>
            <a:endParaRPr lang="en-US" dirty="0"/>
          </a:p>
          <a:p>
            <a:r>
              <a:rPr lang="en-US" dirty="0"/>
              <a:t>Main data</a:t>
            </a:r>
          </a:p>
          <a:p>
            <a:pPr lvl="1"/>
            <a:r>
              <a:rPr lang="en-US" dirty="0"/>
              <a:t>Fish tickets from The Pacific Fisheries Information Network (</a:t>
            </a:r>
            <a:r>
              <a:rPr lang="en-US" dirty="0" err="1"/>
              <a:t>PacFIN</a:t>
            </a:r>
            <a:r>
              <a:rPr lang="en-US" dirty="0"/>
              <a:t>) from 1981-2020</a:t>
            </a:r>
          </a:p>
          <a:p>
            <a:pPr lvl="1"/>
            <a:r>
              <a:rPr lang="en-US" dirty="0"/>
              <a:t>Current and projected species distribution from SDMs over the </a:t>
            </a:r>
            <a:r>
              <a:rPr lang="en-US" b="1" dirty="0"/>
              <a:t>1997-2018 </a:t>
            </a:r>
            <a:r>
              <a:rPr lang="en-US" dirty="0"/>
              <a:t>period.</a:t>
            </a:r>
          </a:p>
          <a:p>
            <a:pPr lvl="1"/>
            <a:r>
              <a:rPr lang="en-US" dirty="0"/>
              <a:t>Logbooks from CFWD, OFWD and WFWD</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4</a:t>
            </a:fld>
            <a:endParaRPr lang="en-US"/>
          </a:p>
        </p:txBody>
      </p:sp>
    </p:spTree>
    <p:extLst>
      <p:ext uri="{BB962C8B-B14F-4D97-AF65-F5344CB8AC3E}">
        <p14:creationId xmlns:p14="http://schemas.microsoft.com/office/powerpoint/2010/main" val="426247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link to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5</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050210"/>
            <a:ext cx="4031014" cy="3254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a:t>
            </a:r>
            <a:r>
              <a:rPr lang="en-CA" sz="1600" dirty="0"/>
              <a:t>outputs for </a:t>
            </a:r>
            <a:r>
              <a:rPr lang="en-CA" sz="1600" dirty="0">
                <a:solidFill>
                  <a:schemeClr val="tx1"/>
                </a:solidFill>
              </a:rPr>
              <a:t>sardine, anchovy, </a:t>
            </a:r>
            <a:r>
              <a:rPr lang="en-CA" sz="1600" dirty="0"/>
              <a:t>market squid, chub and jack mackerel, herring</a:t>
            </a:r>
            <a:r>
              <a:rPr lang="en-CA" sz="1600" dirty="0">
                <a:solidFill>
                  <a:schemeClr val="tx1"/>
                </a:solidFill>
              </a:rPr>
              <a:t> (</a:t>
            </a:r>
            <a:r>
              <a:rPr lang="en-CA" sz="1600" dirty="0">
                <a:solidFill>
                  <a:schemeClr val="tx1"/>
                </a:solidFill>
                <a:hlinkClick r:id="rId4"/>
              </a:rPr>
              <a:t>Muhling et al. 2019</a:t>
            </a:r>
            <a:r>
              <a:rPr lang="en-CA" sz="1600" dirty="0">
                <a:solidFill>
                  <a:schemeClr val="tx1"/>
                </a:solidFill>
              </a:rPr>
              <a:t>, </a:t>
            </a:r>
            <a:r>
              <a:rPr lang="en-CA" sz="1600" dirty="0">
                <a:solidFill>
                  <a:schemeClr val="tx1"/>
                </a:solidFill>
                <a:hlinkClick r:id="rId5"/>
              </a:rPr>
              <a:t>2020</a:t>
            </a:r>
            <a:r>
              <a:rPr lang="en-CA" sz="1600" dirty="0">
                <a:solidFill>
                  <a:schemeClr val="tx1"/>
                </a:solidFill>
              </a:rPr>
              <a:t>, </a:t>
            </a:r>
            <a:r>
              <a:rPr lang="en-CA" sz="1600" dirty="0">
                <a:solidFill>
                  <a:schemeClr val="tx1"/>
                </a:solidFill>
                <a:hlinkClick r:id="rId6"/>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SDMs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distance to port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 Logbooks </a:t>
            </a: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pic>
        <p:nvPicPr>
          <p:cNvPr id="2" name="Picture 1">
            <a:extLst>
              <a:ext uri="{FF2B5EF4-FFF2-40B4-BE49-F238E27FC236}">
                <a16:creationId xmlns:a16="http://schemas.microsoft.com/office/drawing/2014/main" id="{17EEAD86-CE11-4C45-B528-4CAE82E1571A}"/>
              </a:ext>
            </a:extLst>
          </p:cNvPr>
          <p:cNvPicPr>
            <a:picLocks noChangeAspect="1"/>
          </p:cNvPicPr>
          <p:nvPr/>
        </p:nvPicPr>
        <p:blipFill>
          <a:blip r:embed="rId7"/>
          <a:stretch>
            <a:fillRect/>
          </a:stretch>
        </p:blipFill>
        <p:spPr>
          <a:xfrm>
            <a:off x="4728117" y="1156769"/>
            <a:ext cx="3964347" cy="5148418"/>
          </a:xfrm>
          <a:prstGeom prst="rect">
            <a:avLst/>
          </a:prstGeom>
        </p:spPr>
      </p:pic>
      <p:cxnSp>
        <p:nvCxnSpPr>
          <p:cNvPr id="5" name="Straight Arrow Connector 4">
            <a:extLst>
              <a:ext uri="{FF2B5EF4-FFF2-40B4-BE49-F238E27FC236}">
                <a16:creationId xmlns:a16="http://schemas.microsoft.com/office/drawing/2014/main" id="{5D5BA87F-1C54-41F5-BB03-EB119E6210EA}"/>
              </a:ext>
            </a:extLst>
          </p:cNvPr>
          <p:cNvCxnSpPr/>
          <p:nvPr/>
        </p:nvCxnSpPr>
        <p:spPr>
          <a:xfrm flipV="1">
            <a:off x="3791415" y="4282068"/>
            <a:ext cx="1048214" cy="138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8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4000" dirty="0">
                <a:solidFill>
                  <a:schemeClr val="bg1"/>
                </a:solidFill>
                <a:latin typeface="+mn-lt"/>
              </a:rPr>
              <a:t>  Results: Interaction and closure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416557"/>
            <a:ext cx="8461325" cy="5221846"/>
          </a:xfrm>
        </p:spPr>
      </p:pic>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5" name="Picture 4">
            <a:extLst>
              <a:ext uri="{FF2B5EF4-FFF2-40B4-BE49-F238E27FC236}">
                <a16:creationId xmlns:a16="http://schemas.microsoft.com/office/drawing/2014/main" id="{B3E50A68-8072-4E50-91D7-1C9CC7CAC3F6}"/>
              </a:ext>
            </a:extLst>
          </p:cNvPr>
          <p:cNvPicPr>
            <a:picLocks noChangeAspect="1"/>
          </p:cNvPicPr>
          <p:nvPr/>
        </p:nvPicPr>
        <p:blipFill>
          <a:blip r:embed="rId4"/>
          <a:stretch>
            <a:fillRect/>
          </a:stretch>
        </p:blipFill>
        <p:spPr>
          <a:xfrm>
            <a:off x="341337" y="4114278"/>
            <a:ext cx="8401050" cy="2524125"/>
          </a:xfrm>
          <a:prstGeom prst="rect">
            <a:avLst/>
          </a:prstGeom>
        </p:spPr>
      </p:pic>
      <p:sp>
        <p:nvSpPr>
          <p:cNvPr id="10" name="TextBox 9">
            <a:extLst>
              <a:ext uri="{FF2B5EF4-FFF2-40B4-BE49-F238E27FC236}">
                <a16:creationId xmlns:a16="http://schemas.microsoft.com/office/drawing/2014/main" id="{F42D0C75-402F-41F2-A130-BDDA570F6B58}"/>
              </a:ext>
            </a:extLst>
          </p:cNvPr>
          <p:cNvSpPr txBox="1"/>
          <p:nvPr/>
        </p:nvSpPr>
        <p:spPr>
          <a:xfrm>
            <a:off x="341337" y="1147665"/>
            <a:ext cx="3288271" cy="338554"/>
          </a:xfrm>
          <a:prstGeom prst="rect">
            <a:avLst/>
          </a:prstGeom>
          <a:noFill/>
        </p:spPr>
        <p:txBody>
          <a:bodyPr wrap="square" rtlCol="0">
            <a:spAutoFit/>
          </a:bodyPr>
          <a:lstStyle/>
          <a:p>
            <a:r>
              <a:rPr lang="en-US" sz="1600" dirty="0"/>
              <a:t>1. Interaction between species</a:t>
            </a:r>
          </a:p>
        </p:txBody>
      </p:sp>
      <p:sp>
        <p:nvSpPr>
          <p:cNvPr id="12" name="TextBox 11">
            <a:extLst>
              <a:ext uri="{FF2B5EF4-FFF2-40B4-BE49-F238E27FC236}">
                <a16:creationId xmlns:a16="http://schemas.microsoft.com/office/drawing/2014/main" id="{692B6002-7C59-4FAB-88AB-6605490C8631}"/>
              </a:ext>
            </a:extLst>
          </p:cNvPr>
          <p:cNvSpPr txBox="1"/>
          <p:nvPr/>
        </p:nvSpPr>
        <p:spPr>
          <a:xfrm>
            <a:off x="278281" y="3848408"/>
            <a:ext cx="3288271" cy="338554"/>
          </a:xfrm>
          <a:prstGeom prst="rect">
            <a:avLst/>
          </a:prstGeom>
          <a:noFill/>
        </p:spPr>
        <p:txBody>
          <a:bodyPr wrap="square" rtlCol="0">
            <a:spAutoFit/>
          </a:bodyPr>
          <a:lstStyle/>
          <a:p>
            <a:r>
              <a:rPr lang="en-US" sz="1600" dirty="0"/>
              <a:t>2. Closure</a:t>
            </a:r>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0"/>
            <a:ext cx="9144000" cy="923278"/>
          </a:xfrm>
          <a:solidFill>
            <a:srgbClr val="003C6C"/>
          </a:solidFill>
        </p:spPr>
        <p:txBody>
          <a:bodyPr/>
          <a:lstStyle/>
          <a:p>
            <a:r>
              <a:rPr lang="en-US" dirty="0">
                <a:solidFill>
                  <a:schemeClr val="bg1"/>
                </a:solidFill>
                <a:latin typeface="+mn-lt"/>
              </a:rPr>
              <a:t> Some considerations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a:bodyPr>
          <a:lstStyle/>
          <a:p>
            <a:pPr marL="514350" indent="-514350">
              <a:lnSpc>
                <a:spcPct val="110000"/>
              </a:lnSpc>
              <a:buFont typeface="+mj-lt"/>
              <a:buAutoNum type="arabicPeriod"/>
            </a:pPr>
            <a:r>
              <a:rPr lang="en-US" sz="2900" dirty="0"/>
              <a:t>How to choose vessels to include in estimations? </a:t>
            </a:r>
          </a:p>
          <a:p>
            <a:pPr marL="971550" lvl="1" indent="-514350">
              <a:lnSpc>
                <a:spcPct val="110000"/>
              </a:lnSpc>
              <a:buFont typeface="+mj-lt"/>
              <a:buAutoNum type="alphaLcParenR"/>
            </a:pPr>
            <a:r>
              <a:rPr lang="en-US" sz="2500" dirty="0"/>
              <a:t>They should show substitution between species?</a:t>
            </a:r>
          </a:p>
          <a:p>
            <a:pPr marL="1428750" lvl="2" indent="-514350">
              <a:lnSpc>
                <a:spcPct val="110000"/>
              </a:lnSpc>
              <a:buFont typeface="+mj-lt"/>
              <a:buAutoNum type="alphaLcParenR"/>
            </a:pPr>
            <a:r>
              <a:rPr lang="en-US" sz="2100" dirty="0"/>
              <a:t>Cluster analysis </a:t>
            </a:r>
          </a:p>
          <a:p>
            <a:pPr marL="971550" lvl="1" indent="-514350">
              <a:lnSpc>
                <a:spcPct val="110000"/>
              </a:lnSpc>
              <a:buFont typeface="+mj-lt"/>
              <a:buAutoNum type="alphaLcParenR"/>
            </a:pPr>
            <a:r>
              <a:rPr lang="en-US" sz="2500" dirty="0"/>
              <a:t>Cutoff point (i.e. revenue)</a:t>
            </a:r>
          </a:p>
          <a:p>
            <a:pPr marL="971550" lvl="1" indent="-514350">
              <a:lnSpc>
                <a:spcPct val="110000"/>
              </a:lnSpc>
              <a:buFont typeface="+mj-lt"/>
              <a:buAutoNum type="alphaLcParenR"/>
            </a:pPr>
            <a:r>
              <a:rPr lang="en-US" sz="2500" dirty="0"/>
              <a:t>They should have LE permits?</a:t>
            </a:r>
          </a:p>
          <a:p>
            <a:pPr marL="514350" indent="-514350">
              <a:lnSpc>
                <a:spcPct val="110000"/>
              </a:lnSpc>
              <a:buFont typeface="+mj-lt"/>
              <a:buAutoNum type="arabicPeriod"/>
            </a:pPr>
            <a:r>
              <a:rPr lang="en-US" sz="2900" dirty="0"/>
              <a:t>Relative v/s own prices? (same for SDM?)</a:t>
            </a:r>
          </a:p>
          <a:p>
            <a:pPr marL="514350" indent="-514350">
              <a:lnSpc>
                <a:spcPct val="110000"/>
              </a:lnSpc>
              <a:buFont typeface="+mj-lt"/>
              <a:buAutoNum type="arabicPeriod"/>
            </a:pPr>
            <a:r>
              <a:rPr lang="en-US" sz="2900" dirty="0"/>
              <a:t>Frequency of the data? </a:t>
            </a:r>
          </a:p>
          <a:p>
            <a:pPr marL="971550" lvl="1" indent="-514350">
              <a:lnSpc>
                <a:spcPct val="110000"/>
              </a:lnSpc>
              <a:buFont typeface="+mj-lt"/>
              <a:buAutoNum type="alphaLcParenR"/>
            </a:pPr>
            <a:r>
              <a:rPr lang="en-US" sz="2500" dirty="0"/>
              <a:t>Annual v/s quarterly (monthly do not run…)</a:t>
            </a:r>
          </a:p>
          <a:p>
            <a:pPr marL="514350" indent="-514350">
              <a:lnSpc>
                <a:spcPct val="110000"/>
              </a:lnSpc>
              <a:buFont typeface="+mj-lt"/>
              <a:buAutoNum type="arabicPeriod"/>
            </a:pPr>
            <a:endParaRPr lang="en-US" sz="2900" dirty="0"/>
          </a:p>
          <a:p>
            <a:pPr marL="514350" indent="-514350">
              <a:lnSpc>
                <a:spcPct val="110000"/>
              </a:lnSpc>
              <a:buFont typeface="+mj-lt"/>
              <a:buAutoNum type="arabicPeriod"/>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149477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36524"/>
            <a:ext cx="9144000" cy="923278"/>
          </a:xfrm>
          <a:solidFill>
            <a:srgbClr val="003C6C"/>
          </a:solidFill>
        </p:spPr>
        <p:txBody>
          <a:bodyPr/>
          <a:lstStyle/>
          <a:p>
            <a:r>
              <a:rPr lang="en-US" dirty="0">
                <a:solidFill>
                  <a:schemeClr val="bg1"/>
                </a:solidFill>
                <a:latin typeface="+mn-lt"/>
              </a:rPr>
              <a:t>  Conclusions </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a:bodyPr>
          <a:lstStyle/>
          <a:p>
            <a:pPr marL="0" indent="0">
              <a:lnSpc>
                <a:spcPct val="110000"/>
              </a:lnSpc>
              <a:buNone/>
            </a:pPr>
            <a:r>
              <a:rPr lang="en-US" sz="2900" b="1" dirty="0"/>
              <a:t>Preliminary conclusions:</a:t>
            </a:r>
          </a:p>
          <a:p>
            <a:pPr marL="514350" indent="-514350">
              <a:lnSpc>
                <a:spcPct val="110000"/>
              </a:lnSpc>
              <a:buFont typeface="+mj-lt"/>
              <a:buAutoNum type="arabicPeriod"/>
            </a:pPr>
            <a:r>
              <a:rPr lang="en-US" sz="2900" dirty="0"/>
              <a:t>Slightly positive effect of presence on landings.</a:t>
            </a:r>
          </a:p>
          <a:p>
            <a:pPr marL="514350" indent="-514350">
              <a:lnSpc>
                <a:spcPct val="110000"/>
              </a:lnSpc>
              <a:buFont typeface="+mj-lt"/>
              <a:buAutoNum type="arabicPeriod"/>
            </a:pPr>
            <a:r>
              <a:rPr lang="en-US" sz="2900" dirty="0"/>
              <a:t>Substitution between market squid and Pacific sardine through species abundance.</a:t>
            </a:r>
          </a:p>
          <a:p>
            <a:pPr marL="514350" indent="-514350">
              <a:lnSpc>
                <a:spcPct val="110000"/>
              </a:lnSpc>
              <a:buFont typeface="+mj-lt"/>
              <a:buAutoNum type="arabicPeriod"/>
            </a:pPr>
            <a:r>
              <a:rPr lang="en-US" sz="2900" dirty="0"/>
              <a:t>Sardine closure reduce squid landings. </a:t>
            </a:r>
          </a:p>
          <a:p>
            <a:pPr marL="514350" indent="-514350">
              <a:lnSpc>
                <a:spcPct val="110000"/>
              </a:lnSpc>
              <a:buFont typeface="+mj-lt"/>
              <a:buAutoNum type="arabicPeriod"/>
            </a:pPr>
            <a:endParaRPr lang="en-US" sz="2900" dirty="0"/>
          </a:p>
          <a:p>
            <a:pPr marL="0" indent="0">
              <a:lnSpc>
                <a:spcPct val="110000"/>
              </a:lnSpc>
              <a:buNone/>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8</a:t>
            </a:fld>
            <a:endParaRPr lang="en-US"/>
          </a:p>
        </p:txBody>
      </p:sp>
    </p:spTree>
    <p:extLst>
      <p:ext uri="{BB962C8B-B14F-4D97-AF65-F5344CB8AC3E}">
        <p14:creationId xmlns:p14="http://schemas.microsoft.com/office/powerpoint/2010/main" val="38822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2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9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900" dirty="0">
              <a:solidFill>
                <a:srgbClr val="FF3399"/>
              </a:solidFill>
              <a:ea typeface="Microsoft JhengHei UI" panose="020B0604030504040204" pitchFamily="34" charset="-120"/>
            </a:endParaRPr>
          </a:p>
          <a:p>
            <a:r>
              <a:rPr lang="en-US" sz="1900" dirty="0">
                <a:solidFill>
                  <a:srgbClr val="FF3399"/>
                </a:solidFill>
                <a:ea typeface="Microsoft JhengHei UI" panose="020B0604030504040204" pitchFamily="34" charset="-120"/>
              </a:rPr>
              <a:t> </a:t>
            </a:r>
            <a:r>
              <a:rPr lang="en-US" sz="19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9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309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2046</TotalTime>
  <Words>2079</Words>
  <Application>Microsoft Office PowerPoint</Application>
  <PresentationFormat>On-screen Show (4:3)</PresentationFormat>
  <Paragraphs>301</Paragraphs>
  <Slides>26</Slides>
  <Notes>22</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Microsoft JhengHei UI</vt:lpstr>
      <vt:lpstr>Arial</vt:lpstr>
      <vt:lpstr>Calibri</vt:lpstr>
      <vt:lpstr>Cambria Math</vt:lpstr>
      <vt:lpstr>Lato</vt:lpstr>
      <vt:lpstr>Lato Medium</vt:lpstr>
      <vt:lpstr>Lato Semibold</vt:lpstr>
      <vt:lpstr>Office Theme</vt:lpstr>
      <vt:lpstr>Portfolio Substitution between Coastal Pelagic Species under Shifting Target Species Distributions and Policy Constraints</vt:lpstr>
      <vt:lpstr>  Research Question</vt:lpstr>
      <vt:lpstr>Substitution between species</vt:lpstr>
      <vt:lpstr>PowerPoint Presentation</vt:lpstr>
      <vt:lpstr>PowerPoint Presentation</vt:lpstr>
      <vt:lpstr>  Results: Interaction and closure</vt:lpstr>
      <vt:lpstr> Some considerations</vt:lpstr>
      <vt:lpstr>  Conclusions </vt:lpstr>
      <vt:lpstr>Thanks for your attention!</vt:lpstr>
      <vt:lpstr>  Trends in CPS fishery</vt:lpstr>
      <vt:lpstr>  California Current System (CCS)</vt:lpstr>
      <vt:lpstr>  Coastal Pelagic Species in CCS</vt:lpstr>
      <vt:lpstr>  Climate is changing!</vt:lpstr>
      <vt:lpstr>  Effect on landings</vt:lpstr>
      <vt:lpstr>PowerPoint Presentation</vt:lpstr>
      <vt:lpstr>PowerPoint Presentation</vt:lpstr>
      <vt:lpstr>PowerPoint Presentation</vt:lpstr>
      <vt:lpstr>PowerPoint Presentation</vt:lpstr>
      <vt:lpstr>  Results: Landings positively related to probability of presence</vt:lpstr>
      <vt:lpstr>  Results: Sardine more preferred than squid</vt:lpstr>
      <vt:lpstr>  CAFA Project</vt:lpstr>
      <vt:lpstr>  Coastal Pelagic Species in CCS</vt:lpstr>
      <vt:lpstr>PowerPoint Presentation</vt:lpstr>
      <vt:lpstr>PowerPoint Presentation</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175</cp:revision>
  <dcterms:created xsi:type="dcterms:W3CDTF">2021-11-01T23:26:00Z</dcterms:created>
  <dcterms:modified xsi:type="dcterms:W3CDTF">2022-01-04T18:32:37Z</dcterms:modified>
</cp:coreProperties>
</file>