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64" r:id="rId3"/>
    <p:sldId id="279" r:id="rId4"/>
    <p:sldId id="295" r:id="rId5"/>
    <p:sldId id="296" r:id="rId6"/>
    <p:sldId id="293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Stohs" initials="SS" lastIdx="32" clrIdx="0">
    <p:extLst>
      <p:ext uri="{19B8F6BF-5375-455C-9EA6-DF929625EA0E}">
        <p15:presenceInfo xmlns:p15="http://schemas.microsoft.com/office/powerpoint/2012/main" userId="Stephen Stohs" providerId="None"/>
      </p:ext>
    </p:extLst>
  </p:cmAuthor>
  <p:cmAuthor id="2" name="Felipe Quezada" initials="FQ" lastIdx="1" clrIdx="1">
    <p:extLst>
      <p:ext uri="{19B8F6BF-5375-455C-9EA6-DF929625EA0E}">
        <p15:presenceInfo xmlns:p15="http://schemas.microsoft.com/office/powerpoint/2012/main" userId="S-1-5-21-2237723927-2256950305-2703293672-10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700"/>
    <a:srgbClr val="003C6C"/>
    <a:srgbClr val="FFC000"/>
    <a:srgbClr val="FF3399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000" autoAdjust="0"/>
  </p:normalViewPr>
  <p:slideViewPr>
    <p:cSldViewPr snapToGrid="0">
      <p:cViewPr varScale="1">
        <p:scale>
          <a:sx n="69" d="100"/>
          <a:sy n="69" d="100"/>
        </p:scale>
        <p:origin x="188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EBBF9-F82F-44D3-89EF-0D00AAB7E8EF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1F954-3776-48DE-B231-63E89C74A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5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Relative prices between species?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 income diversification as a variable. 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prices, spikes in landings… weird incentives behind. Prices to low. Maybe not relevant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Squid if substitute for sardine, why decrease when sardine close?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easy a vessel changes between species (or between gears)</a:t>
            </a:r>
          </a:p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1F954-3776-48DE-B231-63E89C74A7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3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1F954-3776-48DE-B231-63E89C74A7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70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1F954-3776-48DE-B231-63E89C74A7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58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1F954-3776-48DE-B231-63E89C74A7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51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1F954-3776-48DE-B231-63E89C74A7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6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C297-DBDA-4ACB-BFAB-FD3B44600C31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AA8C-2C0B-45F2-84FF-CF2E58E0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7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550D-7706-4090-9E8E-1FC4A8CD6CFB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AA8C-2C0B-45F2-84FF-CF2E58E0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3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80AC1-0312-4E97-869E-FA046780C18F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AA8C-2C0B-45F2-84FF-CF2E58E0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2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01DD-E47D-4CC4-A7FA-9F20F6673B18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AA8C-2C0B-45F2-84FF-CF2E58E0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6561-BB39-4DEC-9180-E9BE082C798E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AA8C-2C0B-45F2-84FF-CF2E58E0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8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02F0-0CE5-4CC0-827E-F25D6B559E3F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AA8C-2C0B-45F2-84FF-CF2E58E0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6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955F-FC17-441B-8C04-BE49B7B30DEB}" type="datetime1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AA8C-2C0B-45F2-84FF-CF2E58E0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5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F6ED-3FD7-4447-92BA-3C3B9311D2D3}" type="datetime1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AA8C-2C0B-45F2-84FF-CF2E58E0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6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E5FC-3CF7-451E-8148-918CB4B7E173}" type="datetime1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AA8C-2C0B-45F2-84FF-CF2E58E0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7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BC82-10DA-47CF-BF87-5CF96CE3B2E3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AA8C-2C0B-45F2-84FF-CF2E58E0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2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A56-14F4-40B0-9CE8-567949C44697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AA8C-2C0B-45F2-84FF-CF2E58E0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1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A4EE0-29A1-49DB-9591-D1E2158C7D40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4AA8C-2C0B-45F2-84FF-CF2E58E0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9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nlinelibrary.wiley.com/doi/full/10.1111/ecog.05504" TargetMode="External"/><Relationship Id="rId5" Type="http://schemas.openxmlformats.org/officeDocument/2006/relationships/hyperlink" Target="https://www.frontiersin.org/articles/10.3389/fmars.2020.00589/full" TargetMode="External"/><Relationship Id="rId4" Type="http://schemas.openxmlformats.org/officeDocument/2006/relationships/hyperlink" Target="https://calcofi.org/publications/calcofireports/v60/Vol60-Muhling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felipe.quezada@noaa.gov" TargetMode="External"/><Relationship Id="rId2" Type="http://schemas.openxmlformats.org/officeDocument/2006/relationships/hyperlink" Target="felipequezada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C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77D2-C19A-410A-8137-D34D2546F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935" y="1418605"/>
            <a:ext cx="8104243" cy="145142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Portfolio Substitution between Coastal Pelagic Species under Shifting Target Species Distributions and Policy Constraints</a:t>
            </a:r>
          </a:p>
        </p:txBody>
      </p:sp>
      <p:pic>
        <p:nvPicPr>
          <p:cNvPr id="1026" name="Picture 2" descr="https://communications.ucsc.edu/wp-content/uploads/2021/04/2021-Logo-Do-2.jpg">
            <a:extLst>
              <a:ext uri="{FF2B5EF4-FFF2-40B4-BE49-F238E27FC236}">
                <a16:creationId xmlns:a16="http://schemas.microsoft.com/office/drawing/2014/main" id="{3AA06CBB-4867-46FA-B33F-3F8F976D8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153" y="3188238"/>
            <a:ext cx="2486025" cy="85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B4593C-666A-4A21-9A4D-CE41B22F5DEC}"/>
              </a:ext>
            </a:extLst>
          </p:cNvPr>
          <p:cNvCxnSpPr>
            <a:cxnSpLocks/>
          </p:cNvCxnSpPr>
          <p:nvPr/>
        </p:nvCxnSpPr>
        <p:spPr>
          <a:xfrm flipV="1">
            <a:off x="652102" y="3176178"/>
            <a:ext cx="7764647" cy="24120"/>
          </a:xfrm>
          <a:prstGeom prst="line">
            <a:avLst/>
          </a:prstGeom>
          <a:ln w="50800">
            <a:solidFill>
              <a:srgbClr val="FDC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68D5512-4780-4425-A36B-10689C9F4720}"/>
              </a:ext>
            </a:extLst>
          </p:cNvPr>
          <p:cNvSpPr/>
          <p:nvPr/>
        </p:nvSpPr>
        <p:spPr>
          <a:xfrm>
            <a:off x="555934" y="3506451"/>
            <a:ext cx="79635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ea typeface="Microsoft JhengHei UI" panose="020B0604030504040204" pitchFamily="34" charset="-120"/>
              </a:rPr>
              <a:t>Felipe J. Quezada</a:t>
            </a:r>
          </a:p>
          <a:p>
            <a:r>
              <a:rPr lang="en-US" sz="2000" dirty="0">
                <a:solidFill>
                  <a:srgbClr val="FFFFFF"/>
                </a:solidFill>
                <a:ea typeface="Microsoft JhengHei UI" panose="020B0604030504040204" pitchFamily="34" charset="-120"/>
              </a:rPr>
              <a:t>UC Santa Cruz</a:t>
            </a:r>
          </a:p>
          <a:p>
            <a:r>
              <a:rPr lang="en-US" sz="2000" dirty="0">
                <a:solidFill>
                  <a:srgbClr val="FFFFFF"/>
                </a:solidFill>
                <a:ea typeface="Microsoft JhengHei UI" panose="020B0604030504040204" pitchFamily="34" charset="-120"/>
              </a:rPr>
              <a:t>NOAA Southwest Fisheries Science Center</a:t>
            </a:r>
          </a:p>
          <a:p>
            <a:endParaRPr lang="en-US" sz="2000" dirty="0">
              <a:solidFill>
                <a:srgbClr val="FFFFFF"/>
              </a:solidFill>
              <a:ea typeface="Microsoft JhengHei UI" panose="020B0604030504040204" pitchFamily="34" charset="-120"/>
            </a:endParaRPr>
          </a:p>
          <a:p>
            <a:endParaRPr lang="en-US" sz="1600" i="1" dirty="0">
              <a:solidFill>
                <a:srgbClr val="FFFFFF"/>
              </a:solidFill>
              <a:ea typeface="Microsoft JhengHei UI" panose="020B0604030504040204" pitchFamily="34" charset="-120"/>
            </a:endParaRPr>
          </a:p>
          <a:p>
            <a:endParaRPr lang="en-US" sz="1600" i="1" dirty="0">
              <a:solidFill>
                <a:srgbClr val="FFFFFF"/>
              </a:solidFill>
              <a:ea typeface="Microsoft JhengHei UI" panose="020B0604030504040204" pitchFamily="34" charset="-120"/>
            </a:endParaRPr>
          </a:p>
          <a:p>
            <a:r>
              <a:rPr lang="en-US" sz="1600" i="1" dirty="0">
                <a:solidFill>
                  <a:srgbClr val="FFFFFF"/>
                </a:solidFill>
                <a:ea typeface="Microsoft JhengHei UI" panose="020B0604030504040204" pitchFamily="34" charset="-120"/>
              </a:rPr>
              <a:t>Co-authors: Desiree </a:t>
            </a:r>
            <a:r>
              <a:rPr lang="en-US" sz="1600" i="1" dirty="0" err="1">
                <a:solidFill>
                  <a:srgbClr val="FFFFFF"/>
                </a:solidFill>
                <a:ea typeface="Microsoft JhengHei UI" panose="020B0604030504040204" pitchFamily="34" charset="-120"/>
              </a:rPr>
              <a:t>Tommasi</a:t>
            </a:r>
            <a:r>
              <a:rPr lang="en-US" sz="1600" i="1" dirty="0">
                <a:solidFill>
                  <a:srgbClr val="FFFFFF"/>
                </a:solidFill>
                <a:ea typeface="Microsoft JhengHei UI" panose="020B0604030504040204" pitchFamily="34" charset="-120"/>
              </a:rPr>
              <a:t> (UCSC &amp; NOAA SWFSC), Stephen </a:t>
            </a:r>
            <a:r>
              <a:rPr lang="en-US" sz="1600" i="1" dirty="0" err="1">
                <a:solidFill>
                  <a:srgbClr val="FFFFFF"/>
                </a:solidFill>
                <a:ea typeface="Microsoft JhengHei UI" panose="020B0604030504040204" pitchFamily="34" charset="-120"/>
              </a:rPr>
              <a:t>Stohs</a:t>
            </a:r>
            <a:r>
              <a:rPr lang="en-US" sz="1600" i="1" dirty="0">
                <a:solidFill>
                  <a:srgbClr val="FFFFFF"/>
                </a:solidFill>
                <a:ea typeface="Microsoft JhengHei UI" panose="020B0604030504040204" pitchFamily="34" charset="-120"/>
              </a:rPr>
              <a:t> (NOAA SWFSC), Isaac Kaplan (NOAA NWFSC), Jonathan Sweeney (NOAA PIFSC), Barbara </a:t>
            </a:r>
            <a:r>
              <a:rPr lang="en-US" sz="1600" i="1" dirty="0" err="1">
                <a:solidFill>
                  <a:srgbClr val="FFFFFF"/>
                </a:solidFill>
                <a:ea typeface="Microsoft JhengHei UI" panose="020B0604030504040204" pitchFamily="34" charset="-120"/>
              </a:rPr>
              <a:t>Muhling</a:t>
            </a:r>
            <a:r>
              <a:rPr lang="en-US" sz="1600" i="1" dirty="0">
                <a:solidFill>
                  <a:srgbClr val="FFFFFF"/>
                </a:solidFill>
                <a:ea typeface="Microsoft JhengHei UI" panose="020B0604030504040204" pitchFamily="34" charset="-120"/>
              </a:rPr>
              <a:t> (UCSC &amp; NOAA SWFSC), Tim Frawley (UCSC &amp; NOAA SWFSC)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97C72A-24B5-4BB4-9850-F7F1655915C1}"/>
              </a:ext>
            </a:extLst>
          </p:cNvPr>
          <p:cNvSpPr/>
          <p:nvPr/>
        </p:nvSpPr>
        <p:spPr>
          <a:xfrm>
            <a:off x="555934" y="4599057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ea typeface="Microsoft JhengHei UI" panose="020B0604030504040204" pitchFamily="34" charset="-120"/>
              </a:rPr>
              <a:t>January 6</a:t>
            </a:r>
            <a:r>
              <a:rPr lang="en-US" baseline="30000" dirty="0">
                <a:solidFill>
                  <a:srgbClr val="FFFFFF"/>
                </a:solidFill>
                <a:ea typeface="Microsoft JhengHei UI" panose="020B0604030504040204" pitchFamily="34" charset="-120"/>
              </a:rPr>
              <a:t>th</a:t>
            </a:r>
            <a:r>
              <a:rPr lang="en-US" dirty="0">
                <a:solidFill>
                  <a:srgbClr val="FFFFFF"/>
                </a:solidFill>
                <a:ea typeface="Microsoft JhengHei UI" panose="020B0604030504040204" pitchFamily="34" charset="-120"/>
              </a:rPr>
              <a:t>, 2022</a:t>
            </a:r>
            <a:endParaRPr lang="en-US" dirty="0">
              <a:ea typeface="Microsoft JhengHei UI" panose="020B0604030504040204" pitchFamily="34" charset="-120"/>
            </a:endParaRPr>
          </a:p>
        </p:txBody>
      </p:sp>
      <p:pic>
        <p:nvPicPr>
          <p:cNvPr id="11" name="Picture 2" descr="https://cpo.noaa.gov/portals/0/Images/COCA/CAFA.png">
            <a:extLst>
              <a:ext uri="{FF2B5EF4-FFF2-40B4-BE49-F238E27FC236}">
                <a16:creationId xmlns:a16="http://schemas.microsoft.com/office/drawing/2014/main" id="{5AA85E32-1D0C-4254-B07D-409070040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905" y="3932626"/>
            <a:ext cx="2573524" cy="85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81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6FD5-B7E6-4311-BEFD-D6D4A89D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23278"/>
          </a:xfrm>
          <a:solidFill>
            <a:srgbClr val="003C6C"/>
          </a:solidFill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n-lt"/>
              </a:rPr>
              <a:t>How will climate change impact fishing communities?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89EB4-FE7A-4332-8A77-6D74A195B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84" y="1061545"/>
            <a:ext cx="8341621" cy="52948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ea typeface="Microsoft JhengHei UI" panose="020B0604030504040204" pitchFamily="34" charset="-120"/>
            </a:endParaRPr>
          </a:p>
          <a:p>
            <a:r>
              <a:rPr lang="en-US" sz="2600" dirty="0">
                <a:ea typeface="Microsoft JhengHei UI" panose="020B0604030504040204" pitchFamily="34" charset="-120"/>
              </a:rPr>
              <a:t>Specific questions: </a:t>
            </a:r>
          </a:p>
          <a:p>
            <a:pPr lvl="1"/>
            <a:r>
              <a:rPr lang="en-US" sz="2300" dirty="0">
                <a:ea typeface="Microsoft JhengHei UI" panose="020B0604030504040204" pitchFamily="34" charset="-120"/>
              </a:rPr>
              <a:t>How changes in species distribution and regulations (i.e. closures) will affect vessel's participation and landings in the </a:t>
            </a:r>
            <a:r>
              <a:rPr lang="en-US" sz="2300" i="1" dirty="0">
                <a:ea typeface="Microsoft JhengHei UI" panose="020B0604030504040204" pitchFamily="34" charset="-120"/>
              </a:rPr>
              <a:t>Coastal Pelagic Species (CPS) </a:t>
            </a:r>
            <a:r>
              <a:rPr lang="en-US" sz="2300" dirty="0">
                <a:ea typeface="Microsoft JhengHei UI" panose="020B0604030504040204" pitchFamily="34" charset="-120"/>
              </a:rPr>
              <a:t>fishery?</a:t>
            </a:r>
          </a:p>
          <a:p>
            <a:pPr lvl="1"/>
            <a:endParaRPr lang="en-US" sz="2000" dirty="0">
              <a:ea typeface="Microsoft JhengHei UI" panose="020B0604030504040204" pitchFamily="34" charset="-120"/>
            </a:endParaRPr>
          </a:p>
          <a:p>
            <a:r>
              <a:rPr lang="en-US" sz="2600" dirty="0"/>
              <a:t>Hurdle model for landings and participation by vessels:</a:t>
            </a:r>
          </a:p>
          <a:p>
            <a:pPr lvl="1"/>
            <a:r>
              <a:rPr lang="en-US" sz="2300" b="1" dirty="0"/>
              <a:t>Hurdle model:</a:t>
            </a:r>
          </a:p>
          <a:p>
            <a:pPr lvl="2"/>
            <a:r>
              <a:rPr lang="en-US" sz="1800" dirty="0" err="1"/>
              <a:t>Probit</a:t>
            </a:r>
            <a:r>
              <a:rPr lang="en-US" sz="1800" dirty="0"/>
              <a:t>: Vessel participation in particular fishery during a year/quarter/month.</a:t>
            </a:r>
          </a:p>
          <a:p>
            <a:pPr lvl="2"/>
            <a:r>
              <a:rPr lang="en-US" sz="1800" dirty="0"/>
              <a:t>Lognormal: Level of landings conditional on participation. </a:t>
            </a:r>
          </a:p>
          <a:p>
            <a:pPr lvl="1"/>
            <a:r>
              <a:rPr lang="en-US" sz="2300" dirty="0"/>
              <a:t>Separate models for each species: Squid, Sardine.</a:t>
            </a:r>
          </a:p>
          <a:p>
            <a:pPr lvl="1"/>
            <a:r>
              <a:rPr lang="en-US" sz="2300" dirty="0"/>
              <a:t>Working on individual data (</a:t>
            </a:r>
            <a:r>
              <a:rPr lang="en-US" sz="2300" dirty="0" err="1"/>
              <a:t>PacFIN</a:t>
            </a:r>
            <a:r>
              <a:rPr lang="en-US" sz="2300" dirty="0"/>
              <a:t>)</a:t>
            </a:r>
          </a:p>
          <a:p>
            <a:pPr lvl="2"/>
            <a:endParaRPr lang="en-US" sz="1800" dirty="0"/>
          </a:p>
          <a:p>
            <a:pPr lvl="1"/>
            <a:endParaRPr lang="en-US" sz="2000" dirty="0"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endParaRPr lang="en-US" sz="2400" dirty="0">
              <a:ea typeface="Microsoft JhengHei UI" panose="020B0604030504040204" pitchFamily="34" charset="-12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8320F-28EE-40EF-ADDE-86D44B7D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AA8C-2C0B-45F2-84FF-CF2E58E014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7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4D911E-7C4E-4B57-8DC5-74A6D42574E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923278"/>
          </a:xfrm>
          <a:prstGeom prst="rect">
            <a:avLst/>
          </a:prstGeom>
          <a:solidFill>
            <a:srgbClr val="003C6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n-lt"/>
              </a:rPr>
              <a:t>  SDMs link to Landings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C032AD-52F1-42FE-BE23-6F0ABBD7956A}"/>
              </a:ext>
            </a:extLst>
          </p:cNvPr>
          <p:cNvSpPr txBox="1"/>
          <p:nvPr/>
        </p:nvSpPr>
        <p:spPr>
          <a:xfrm>
            <a:off x="4114800" y="29362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53E0FC3-8EC3-4C7A-B19C-66E75CC4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AA8C-2C0B-45F2-84FF-CF2E58E014B2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0" descr="page7image1832">
            <a:extLst>
              <a:ext uri="{FF2B5EF4-FFF2-40B4-BE49-F238E27FC236}">
                <a16:creationId xmlns:a16="http://schemas.microsoft.com/office/drawing/2014/main" id="{7BE39F05-3C0F-4B66-9832-D944CFFC2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3" y="1340628"/>
            <a:ext cx="4031014" cy="147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ardine Distribution and Abundance Change">
            <a:extLst>
              <a:ext uri="{FF2B5EF4-FFF2-40B4-BE49-F238E27FC236}">
                <a16:creationId xmlns:a16="http://schemas.microsoft.com/office/drawing/2014/main" id="{1446A428-D2E3-48C9-8861-CEF87EDBA890}"/>
              </a:ext>
            </a:extLst>
          </p:cNvPr>
          <p:cNvSpPr txBox="1"/>
          <p:nvPr/>
        </p:nvSpPr>
        <p:spPr>
          <a:xfrm>
            <a:off x="184803" y="3296431"/>
            <a:ext cx="4031014" cy="2762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/>
                </a:solidFill>
              </a:rPr>
              <a:t>SDMs </a:t>
            </a:r>
            <a:r>
              <a:rPr lang="en-CA" sz="1600" dirty="0"/>
              <a:t>outputs for </a:t>
            </a:r>
            <a:r>
              <a:rPr lang="en-CA" sz="1600" dirty="0">
                <a:solidFill>
                  <a:schemeClr val="tx1"/>
                </a:solidFill>
              </a:rPr>
              <a:t>sardine, anchovy, </a:t>
            </a:r>
            <a:r>
              <a:rPr lang="en-CA" sz="1600" dirty="0"/>
              <a:t>market squid, chub and jack mackerel, herring</a:t>
            </a:r>
            <a:r>
              <a:rPr lang="en-CA" sz="1600" dirty="0">
                <a:solidFill>
                  <a:schemeClr val="tx1"/>
                </a:solidFill>
              </a:rPr>
              <a:t> (</a:t>
            </a:r>
            <a:r>
              <a:rPr lang="en-CA" sz="1600" dirty="0">
                <a:solidFill>
                  <a:schemeClr val="tx1"/>
                </a:solidFill>
                <a:hlinkClick r:id="rId4"/>
              </a:rPr>
              <a:t>Muhling et al. 2019</a:t>
            </a:r>
            <a:r>
              <a:rPr lang="en-CA" sz="1600" dirty="0">
                <a:solidFill>
                  <a:schemeClr val="tx1"/>
                </a:solidFill>
              </a:rPr>
              <a:t>, </a:t>
            </a:r>
            <a:r>
              <a:rPr lang="en-CA" sz="1600" dirty="0">
                <a:solidFill>
                  <a:schemeClr val="tx1"/>
                </a:solidFill>
                <a:hlinkClick r:id="rId5"/>
              </a:rPr>
              <a:t>2020</a:t>
            </a:r>
            <a:r>
              <a:rPr lang="en-CA" sz="1600" dirty="0">
                <a:solidFill>
                  <a:schemeClr val="tx1"/>
                </a:solidFill>
              </a:rPr>
              <a:t>, </a:t>
            </a:r>
            <a:r>
              <a:rPr lang="en-CA" sz="1600" dirty="0">
                <a:solidFill>
                  <a:schemeClr val="tx1"/>
                </a:solidFill>
                <a:hlinkClick r:id="rId6"/>
              </a:rPr>
              <a:t>Brodie et al. 2021</a:t>
            </a:r>
            <a:r>
              <a:rPr lang="en-CA" sz="16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We use distance to port to construct our variable of abundance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Fishery operates close to shore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Mostly undergoing daily trips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Data: Logbooks 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sz="16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EEAD86-CE11-4C45-B528-4CAE82E157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8117" y="1156769"/>
            <a:ext cx="3964347" cy="514841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5BA87F-1C54-41F5-BB03-EB119E6210EA}"/>
              </a:ext>
            </a:extLst>
          </p:cNvPr>
          <p:cNvCxnSpPr>
            <a:cxnSpLocks/>
          </p:cNvCxnSpPr>
          <p:nvPr/>
        </p:nvCxnSpPr>
        <p:spPr>
          <a:xfrm flipV="1">
            <a:off x="4215817" y="4282068"/>
            <a:ext cx="623812" cy="75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86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6FD5-B7E6-4311-BEFD-D6D4A89D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3278"/>
          </a:xfrm>
          <a:solidFill>
            <a:srgbClr val="003C6C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Some model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89EB4-FE7A-4332-8A77-6D74A195B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09" y="1240971"/>
            <a:ext cx="8515222" cy="548050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900" dirty="0"/>
              <a:t>How to choose vessels to include in estimations? 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LcParenR"/>
            </a:pPr>
            <a:r>
              <a:rPr lang="en-US" sz="2500" dirty="0"/>
              <a:t>Cutoff point (i.e. revenue)?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LcParenR"/>
            </a:pPr>
            <a:r>
              <a:rPr lang="en-US" sz="2500" dirty="0"/>
              <a:t>They should show substitution between species?</a:t>
            </a:r>
          </a:p>
          <a:p>
            <a:pPr marL="1428750" lvl="2" indent="-514350">
              <a:lnSpc>
                <a:spcPct val="110000"/>
              </a:lnSpc>
              <a:buFont typeface="+mj-lt"/>
              <a:buAutoNum type="alphaLcParenR"/>
            </a:pPr>
            <a:r>
              <a:rPr lang="en-US" sz="2100" dirty="0"/>
              <a:t>Cluster analysis (Tim Frawley working also on this…)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LcParenR"/>
            </a:pPr>
            <a:r>
              <a:rPr lang="en-US" sz="2500" dirty="0">
                <a:solidFill>
                  <a:schemeClr val="bg1"/>
                </a:solidFill>
              </a:rPr>
              <a:t>Cutoff point (i.e. revenue)?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LcParenR"/>
            </a:pPr>
            <a:r>
              <a:rPr lang="en-US" sz="2500" dirty="0">
                <a:solidFill>
                  <a:schemeClr val="bg1"/>
                </a:solidFill>
              </a:rPr>
              <a:t>They should have LE permits?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900" dirty="0">
                <a:solidFill>
                  <a:schemeClr val="bg1"/>
                </a:solidFill>
              </a:rPr>
              <a:t>Relative v/s own prices? (same for SDM?)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LcParenR"/>
            </a:pPr>
            <a:r>
              <a:rPr lang="en-US" sz="2500" dirty="0">
                <a:solidFill>
                  <a:schemeClr val="bg1"/>
                </a:solidFill>
              </a:rPr>
              <a:t>Based on econ theory?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900" dirty="0">
                <a:solidFill>
                  <a:schemeClr val="bg1"/>
                </a:solidFill>
              </a:rPr>
              <a:t>Squid SDM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LcParenR"/>
            </a:pPr>
            <a:r>
              <a:rPr lang="en-US" sz="2500" dirty="0">
                <a:solidFill>
                  <a:schemeClr val="bg1"/>
                </a:solidFill>
              </a:rPr>
              <a:t>With spawning biomass or without??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900" dirty="0">
                <a:solidFill>
                  <a:schemeClr val="bg1"/>
                </a:solidFill>
              </a:rPr>
              <a:t>Frequency of the data? 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LcParenR"/>
            </a:pPr>
            <a:r>
              <a:rPr lang="en-US" sz="2500" dirty="0">
                <a:solidFill>
                  <a:schemeClr val="bg1"/>
                </a:solidFill>
              </a:rPr>
              <a:t>Annual v/s quarterly (monthly do not run…)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en-US" sz="29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A19C-1A3A-4029-B746-713A9BE7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AA8C-2C0B-45F2-84FF-CF2E58E014B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0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6FD5-B7E6-4311-BEFD-D6D4A89D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3278"/>
          </a:xfrm>
          <a:solidFill>
            <a:srgbClr val="003C6C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  Cluster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A19C-1A3A-4029-B746-713A9BE7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AA8C-2C0B-45F2-84FF-CF2E58E014B2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5FA618-6467-4CC5-9099-101819BD0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125" y="1025366"/>
            <a:ext cx="4773749" cy="56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7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6FD5-B7E6-4311-BEFD-D6D4A89D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3278"/>
          </a:xfrm>
          <a:solidFill>
            <a:srgbClr val="003C6C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Some model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89EB4-FE7A-4332-8A77-6D74A195B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09" y="1240971"/>
            <a:ext cx="8515222" cy="5480505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900" dirty="0">
                <a:solidFill>
                  <a:schemeClr val="bg2"/>
                </a:solidFill>
              </a:rPr>
              <a:t>How to choose vessels to include in estimations? 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LcParenR"/>
            </a:pPr>
            <a:r>
              <a:rPr lang="en-US" sz="2500" dirty="0">
                <a:solidFill>
                  <a:schemeClr val="bg2"/>
                </a:solidFill>
              </a:rPr>
              <a:t>Cutoff point (i.e. revenue)?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LcParenR"/>
            </a:pPr>
            <a:r>
              <a:rPr lang="en-US" sz="2500" dirty="0">
                <a:solidFill>
                  <a:schemeClr val="bg2"/>
                </a:solidFill>
              </a:rPr>
              <a:t>They should show substitution between species?</a:t>
            </a:r>
          </a:p>
          <a:p>
            <a:pPr marL="1428750" lvl="2" indent="-514350">
              <a:lnSpc>
                <a:spcPct val="110000"/>
              </a:lnSpc>
              <a:buFont typeface="+mj-lt"/>
              <a:buAutoNum type="alphaLcParenR"/>
            </a:pPr>
            <a:r>
              <a:rPr lang="en-US" sz="2100" dirty="0">
                <a:solidFill>
                  <a:schemeClr val="bg2"/>
                </a:solidFill>
              </a:rPr>
              <a:t>Cluster analysis (Tim Frawley working also on this…)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LcParenR"/>
            </a:pPr>
            <a:r>
              <a:rPr lang="en-US" sz="2500" dirty="0"/>
              <a:t>They should have LE permits?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900" dirty="0"/>
              <a:t>Relative v/s own prices? (same for SDM?)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LcParenR"/>
            </a:pPr>
            <a:r>
              <a:rPr lang="en-US" sz="2500" dirty="0"/>
              <a:t>Based on econ theory?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900" dirty="0"/>
              <a:t>Squid SDM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LcParenR"/>
            </a:pPr>
            <a:r>
              <a:rPr lang="en-US" sz="2500" dirty="0"/>
              <a:t>With spawning biomass or without??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900" dirty="0"/>
              <a:t>Frequency of the data? 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lphaLcParenR"/>
            </a:pPr>
            <a:r>
              <a:rPr lang="en-US" sz="2500" dirty="0"/>
              <a:t>Annual v/s quarterly (monthly do not run…)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en-US" sz="29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A19C-1A3A-4029-B746-713A9BE7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AA8C-2C0B-45F2-84FF-CF2E58E014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7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C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77D2-C19A-410A-8137-D34D2546F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611" y="1122323"/>
            <a:ext cx="8030346" cy="8523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Thanks for your attention!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00C7A-D1C2-4751-ACDD-59B01C304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853" y="4062720"/>
            <a:ext cx="6831862" cy="1962029"/>
          </a:xfrm>
        </p:spPr>
        <p:txBody>
          <a:bodyPr>
            <a:normAutofit fontScale="92500" lnSpcReduction="20000"/>
          </a:bodyPr>
          <a:lstStyle/>
          <a:p>
            <a:endParaRPr lang="en-US" sz="1200" dirty="0">
              <a:solidFill>
                <a:schemeClr val="bg1"/>
              </a:solidFill>
              <a:ea typeface="Microsoft JhengHei UI" panose="020B0604030504040204" pitchFamily="34" charset="-120"/>
            </a:endParaRPr>
          </a:p>
          <a:p>
            <a:r>
              <a:rPr lang="en-US" sz="1900" b="1" dirty="0">
                <a:solidFill>
                  <a:schemeClr val="bg1"/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Felipe J. Quezada</a:t>
            </a:r>
          </a:p>
          <a:p>
            <a:r>
              <a:rPr lang="en-US" sz="1300" dirty="0">
                <a:solidFill>
                  <a:schemeClr val="bg1"/>
                </a:solidFill>
                <a:ea typeface="Microsoft JhengHei UI" panose="020B0604030504040204" pitchFamily="34" charset="-120"/>
              </a:rPr>
              <a:t> Postdoctoral Scholar</a:t>
            </a:r>
          </a:p>
          <a:p>
            <a:r>
              <a:rPr lang="en-US" sz="1300" dirty="0">
                <a:solidFill>
                  <a:schemeClr val="bg1"/>
                </a:solidFill>
                <a:ea typeface="Microsoft JhengHei UI" panose="020B0604030504040204" pitchFamily="34" charset="-120"/>
              </a:rPr>
              <a:t> UC Santa Cruz &amp; NOAA-SWFSC</a:t>
            </a:r>
          </a:p>
          <a:p>
            <a:endParaRPr lang="en-US" sz="1200" dirty="0">
              <a:solidFill>
                <a:schemeClr val="bg1"/>
              </a:solidFill>
              <a:ea typeface="Microsoft JhengHei UI" panose="020B0604030504040204" pitchFamily="34" charset="-120"/>
            </a:endParaRPr>
          </a:p>
          <a:p>
            <a:r>
              <a:rPr lang="en-US" sz="1900" dirty="0">
                <a:solidFill>
                  <a:srgbClr val="FF3399"/>
                </a:solidFill>
                <a:ea typeface="Microsoft JhengHei UI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felipequezada.com</a:t>
            </a:r>
            <a:endParaRPr lang="en-US" sz="1900" dirty="0">
              <a:solidFill>
                <a:srgbClr val="FF3399"/>
              </a:solidFill>
              <a:ea typeface="Microsoft JhengHei UI" panose="020B0604030504040204" pitchFamily="34" charset="-120"/>
            </a:endParaRPr>
          </a:p>
          <a:p>
            <a:r>
              <a:rPr lang="en-US" sz="1900" dirty="0">
                <a:solidFill>
                  <a:srgbClr val="FF3399"/>
                </a:solidFill>
                <a:ea typeface="Microsoft JhengHei UI" panose="020B0604030504040204" pitchFamily="34" charset="-120"/>
              </a:rPr>
              <a:t> </a:t>
            </a:r>
            <a:r>
              <a:rPr lang="en-US" sz="1900" dirty="0">
                <a:solidFill>
                  <a:srgbClr val="FF3399"/>
                </a:solidFill>
                <a:ea typeface="Microsoft JhengHei UI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felipe.quezada@noaa.gov</a:t>
            </a:r>
            <a:endParaRPr lang="en-US" sz="1900" dirty="0">
              <a:solidFill>
                <a:srgbClr val="FF3399"/>
              </a:solidFill>
              <a:ea typeface="Microsoft JhengHei UI" panose="020B0604030504040204" pitchFamily="34" charset="-120"/>
            </a:endParaRPr>
          </a:p>
        </p:txBody>
      </p:sp>
      <p:pic>
        <p:nvPicPr>
          <p:cNvPr id="1026" name="Picture 2" descr="https://communications.ucsc.edu/wp-content/uploads/2021/04/2021-Logo-Do-2.jpg">
            <a:extLst>
              <a:ext uri="{FF2B5EF4-FFF2-40B4-BE49-F238E27FC236}">
                <a16:creationId xmlns:a16="http://schemas.microsoft.com/office/drawing/2014/main" id="{3AA06CBB-4867-46FA-B33F-3F8F976D8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43" y="2590542"/>
            <a:ext cx="2486025" cy="85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B4593C-666A-4A21-9A4D-CE41B22F5DEC}"/>
              </a:ext>
            </a:extLst>
          </p:cNvPr>
          <p:cNvCxnSpPr>
            <a:cxnSpLocks/>
          </p:cNvCxnSpPr>
          <p:nvPr/>
        </p:nvCxnSpPr>
        <p:spPr>
          <a:xfrm flipV="1">
            <a:off x="680759" y="2153127"/>
            <a:ext cx="7764647" cy="24120"/>
          </a:xfrm>
          <a:prstGeom prst="line">
            <a:avLst/>
          </a:prstGeom>
          <a:ln w="50800">
            <a:solidFill>
              <a:srgbClr val="FDC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s://cpo.noaa.gov/portals/0/Images/COCA/CAFA.png">
            <a:extLst>
              <a:ext uri="{FF2B5EF4-FFF2-40B4-BE49-F238E27FC236}">
                <a16:creationId xmlns:a16="http://schemas.microsoft.com/office/drawing/2014/main" id="{5AA85E32-1D0C-4254-B07D-409070040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234" y="2599817"/>
            <a:ext cx="2573524" cy="85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73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 font">
      <a:majorFont>
        <a:latin typeface="Lato Medium"/>
        <a:ea typeface=""/>
        <a:cs typeface=""/>
      </a:majorFont>
      <a:minorFont>
        <a:latin typeface="La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2099</TotalTime>
  <Words>504</Words>
  <Application>Microsoft Office PowerPoint</Application>
  <PresentationFormat>On-screen Show (4:3)</PresentationFormat>
  <Paragraphs>79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Microsoft JhengHei UI</vt:lpstr>
      <vt:lpstr>Arial</vt:lpstr>
      <vt:lpstr>Calibri</vt:lpstr>
      <vt:lpstr>Lato</vt:lpstr>
      <vt:lpstr>Lato Medium</vt:lpstr>
      <vt:lpstr>Lato Semibold</vt:lpstr>
      <vt:lpstr>Office Theme</vt:lpstr>
      <vt:lpstr>Portfolio Substitution between Coastal Pelagic Species under Shifting Target Species Distributions and Policy Constraints</vt:lpstr>
      <vt:lpstr>How will climate change impact fishing communities?</vt:lpstr>
      <vt:lpstr>PowerPoint Presentation</vt:lpstr>
      <vt:lpstr> Some model considerations</vt:lpstr>
      <vt:lpstr>   Cluster analysis</vt:lpstr>
      <vt:lpstr> Some model considerations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Climate Change and Regulations on Fishers Portfolios:</dc:title>
  <dc:creator>Felipe Quezada</dc:creator>
  <cp:lastModifiedBy>Felipe Quezada</cp:lastModifiedBy>
  <cp:revision>181</cp:revision>
  <dcterms:created xsi:type="dcterms:W3CDTF">2021-11-01T23:26:00Z</dcterms:created>
  <dcterms:modified xsi:type="dcterms:W3CDTF">2022-01-06T23:50:46Z</dcterms:modified>
</cp:coreProperties>
</file>