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64" r:id="rId3"/>
    <p:sldId id="292" r:id="rId4"/>
    <p:sldId id="274" r:id="rId5"/>
    <p:sldId id="279" r:id="rId6"/>
    <p:sldId id="270" r:id="rId7"/>
    <p:sldId id="266" r:id="rId8"/>
    <p:sldId id="268" r:id="rId9"/>
    <p:sldId id="284" r:id="rId10"/>
    <p:sldId id="257" r:id="rId11"/>
    <p:sldId id="263" r:id="rId12"/>
    <p:sldId id="261" r:id="rId13"/>
    <p:sldId id="288" r:id="rId14"/>
    <p:sldId id="289" r:id="rId15"/>
    <p:sldId id="275" r:id="rId16"/>
    <p:sldId id="278" r:id="rId17"/>
    <p:sldId id="290" r:id="rId18"/>
    <p:sldId id="269" r:id="rId19"/>
    <p:sldId id="271" r:id="rId20"/>
    <p:sldId id="260" r:id="rId21"/>
    <p:sldId id="283" r:id="rId22"/>
    <p:sldId id="287" r:id="rId23"/>
    <p:sldId id="277" r:id="rId24"/>
    <p:sldId id="272"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20"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C"/>
    <a:srgbClr val="FFC0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68" autoAdjust="0"/>
  </p:normalViewPr>
  <p:slideViewPr>
    <p:cSldViewPr snapToGrid="0">
      <p:cViewPr varScale="1">
        <p:scale>
          <a:sx n="82" d="100"/>
          <a:sy n="82" d="100"/>
        </p:scale>
        <p:origin x="1502" y="8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11/30/2021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r>
              <a:rPr lang="en-US" sz="1200" b="0" i="0" kern="1200" dirty="0">
                <a:solidFill>
                  <a:schemeClr val="tx1"/>
                </a:solidFill>
                <a:effectLst/>
                <a:latin typeface="+mn-lt"/>
                <a:ea typeface="+mn-ea"/>
                <a:cs typeface="+mn-cs"/>
              </a:rPr>
              <a:t>How easy a vessel changes between species (or </a:t>
            </a:r>
            <a:r>
              <a:rPr lang="en-US" sz="1200" b="0" i="0" kern="1200">
                <a:solidFill>
                  <a:schemeClr val="tx1"/>
                </a:solidFill>
                <a:effectLst/>
                <a:latin typeface="+mn-lt"/>
                <a:ea typeface="+mn-ea"/>
                <a:cs typeface="+mn-cs"/>
              </a:rPr>
              <a:t>between gears)</a:t>
            </a:r>
            <a:endParaRPr lang="en-US" sz="1200" b="0" i="0" kern="1200" dirty="0">
              <a:solidFill>
                <a:schemeClr val="tx1"/>
              </a:solidFill>
              <a:effectLst/>
              <a:latin typeface="+mn-lt"/>
              <a:ea typeface="+mn-ea"/>
              <a:cs typeface="+mn-cs"/>
            </a:endParaRP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416062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21</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163502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7</a:t>
            </a:fld>
            <a:endParaRPr lang="en-US"/>
          </a:p>
        </p:txBody>
      </p:sp>
    </p:spTree>
    <p:extLst>
      <p:ext uri="{BB962C8B-B14F-4D97-AF65-F5344CB8AC3E}">
        <p14:creationId xmlns:p14="http://schemas.microsoft.com/office/powerpoint/2010/main" val="29242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333687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11/30/2021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11/30/2021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11/30/2021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11/30/2021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11/30/2021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11/30/2021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hyperlink" Target="https://doi.org/10.3389/fmars.2021.61287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gif"/><Relationship Id="rId7" Type="http://schemas.openxmlformats.org/officeDocument/2006/relationships/hyperlink" Target="https://onlinelibrary.wiley.com/doi/full/10.1111/ecog.0550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frontiersin.org/articles/10.3389/fmars.2020.00589/full" TargetMode="External"/><Relationship Id="rId5" Type="http://schemas.openxmlformats.org/officeDocument/2006/relationships/hyperlink" Target="https://calcofi.org/publications/calcofireports/v60/Vol60-Muhling.pdf" TargetMode="Externa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55935" y="1418605"/>
            <a:ext cx="8104243" cy="1451420"/>
          </a:xfrm>
        </p:spPr>
        <p:txBody>
          <a:bodyPr>
            <a:normAutofit fontScale="90000"/>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Portfolio Substitution between Coastal Pelagic Species under Shifting Target Species Distributions and Policy Constraints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740" y="4773794"/>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5" y="3506451"/>
            <a:ext cx="6096000" cy="1015663"/>
          </a:xfrm>
          <a:prstGeom prst="rect">
            <a:avLst/>
          </a:prstGeom>
        </p:spPr>
        <p:txBody>
          <a:bodyPr>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p:txBody>
      </p:sp>
      <p:sp>
        <p:nvSpPr>
          <p:cNvPr id="7" name="Rectangle 6">
            <a:extLst>
              <a:ext uri="{FF2B5EF4-FFF2-40B4-BE49-F238E27FC236}">
                <a16:creationId xmlns:a16="http://schemas.microsoft.com/office/drawing/2014/main" id="{6797C72A-24B5-4BB4-9850-F7F1655915C1}"/>
              </a:ext>
            </a:extLst>
          </p:cNvPr>
          <p:cNvSpPr/>
          <p:nvPr/>
        </p:nvSpPr>
        <p:spPr>
          <a:xfrm>
            <a:off x="545482" y="5485051"/>
            <a:ext cx="2257349" cy="369332"/>
          </a:xfrm>
          <a:prstGeom prst="rect">
            <a:avLst/>
          </a:prstGeom>
        </p:spPr>
        <p:txBody>
          <a:bodyPr wrap="none">
            <a:spAutoFit/>
          </a:bodyPr>
          <a:lstStyle/>
          <a:p>
            <a:r>
              <a:rPr lang="en-US" dirty="0">
                <a:solidFill>
                  <a:srgbClr val="FFFFFF"/>
                </a:solidFill>
                <a:ea typeface="Microsoft JhengHei UI" panose="020B0604030504040204" pitchFamily="34" charset="-120"/>
              </a:rPr>
              <a:t>December 2</a:t>
            </a:r>
            <a:r>
              <a:rPr lang="en-US" baseline="30000" dirty="0">
                <a:solidFill>
                  <a:srgbClr val="FFFFFF"/>
                </a:solidFill>
                <a:ea typeface="Microsoft JhengHei UI" panose="020B0604030504040204" pitchFamily="34" charset="-120"/>
              </a:rPr>
              <a:t>nd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935" y="5626145"/>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10</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407791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12</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13</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133423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15</a:t>
            </a:fld>
            <a:endParaRPr lang="en-US"/>
          </a:p>
        </p:txBody>
      </p:sp>
    </p:spTree>
    <p:extLst>
      <p:ext uri="{BB962C8B-B14F-4D97-AF65-F5344CB8AC3E}">
        <p14:creationId xmlns:p14="http://schemas.microsoft.com/office/powerpoint/2010/main" val="225898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2767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391987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21535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360894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4" y="1162595"/>
            <a:ext cx="8754215"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do changes in species distribution and regulations (i.e. closures) will affect landings and vessel participation in the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 has focused on one species</a:t>
            </a:r>
          </a:p>
          <a:p>
            <a:pPr lvl="1"/>
            <a:r>
              <a:rPr lang="en-US" sz="2000" i="1" dirty="0"/>
              <a:t>Important to study other species and their interactions in fishers’ portfolio to assess climate impacts on CPS fleet.</a:t>
            </a:r>
          </a:p>
          <a:p>
            <a:pPr lvl="1"/>
            <a:r>
              <a:rPr lang="en-US" sz="2000" i="1" dirty="0"/>
              <a:t>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2</a:t>
            </a:fld>
            <a:endParaRPr lang="en-US"/>
          </a:p>
        </p:txBody>
      </p:sp>
    </p:spTree>
    <p:extLst>
      <p:ext uri="{BB962C8B-B14F-4D97-AF65-F5344CB8AC3E}">
        <p14:creationId xmlns:p14="http://schemas.microsoft.com/office/powerpoint/2010/main" val="335447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193576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21</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22</a:t>
            </a:fld>
            <a:endParaRPr lang="en-US"/>
          </a:p>
        </p:txBody>
      </p:sp>
    </p:spTree>
    <p:extLst>
      <p:ext uri="{BB962C8B-B14F-4D97-AF65-F5344CB8AC3E}">
        <p14:creationId xmlns:p14="http://schemas.microsoft.com/office/powerpoint/2010/main" val="34505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415378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24</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25</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Substitution between species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3</a:t>
            </a:fld>
            <a:endParaRPr lang="en-US" dirty="0"/>
          </a:p>
        </p:txBody>
      </p:sp>
      <p:pic>
        <p:nvPicPr>
          <p:cNvPr id="7" name="Picture 6">
            <a:extLst>
              <a:ext uri="{FF2B5EF4-FFF2-40B4-BE49-F238E27FC236}">
                <a16:creationId xmlns:a16="http://schemas.microsoft.com/office/drawing/2014/main" id="{FDE62AC4-D4D7-46FC-8F31-2A49EA8346BF}"/>
              </a:ext>
            </a:extLst>
          </p:cNvPr>
          <p:cNvPicPr>
            <a:picLocks noChangeAspect="1"/>
          </p:cNvPicPr>
          <p:nvPr/>
        </p:nvPicPr>
        <p:blipFill>
          <a:blip r:embed="rId3"/>
          <a:stretch>
            <a:fillRect/>
          </a:stretch>
        </p:blipFill>
        <p:spPr>
          <a:xfrm>
            <a:off x="239096" y="1088302"/>
            <a:ext cx="8447703" cy="2876739"/>
          </a:xfrm>
          <a:prstGeom prst="rect">
            <a:avLst/>
          </a:prstGeom>
        </p:spPr>
      </p:pic>
      <p:pic>
        <p:nvPicPr>
          <p:cNvPr id="8" name="Picture 7">
            <a:extLst>
              <a:ext uri="{FF2B5EF4-FFF2-40B4-BE49-F238E27FC236}">
                <a16:creationId xmlns:a16="http://schemas.microsoft.com/office/drawing/2014/main" id="{62823F08-F4C9-428C-B43B-A3F0824BC7E1}"/>
              </a:ext>
            </a:extLst>
          </p:cNvPr>
          <p:cNvPicPr>
            <a:picLocks noChangeAspect="1"/>
          </p:cNvPicPr>
          <p:nvPr/>
        </p:nvPicPr>
        <p:blipFill>
          <a:blip r:embed="rId4"/>
          <a:stretch>
            <a:fillRect/>
          </a:stretch>
        </p:blipFill>
        <p:spPr>
          <a:xfrm>
            <a:off x="4198775" y="3465528"/>
            <a:ext cx="4814596" cy="3255948"/>
          </a:xfrm>
          <a:prstGeom prst="rect">
            <a:avLst/>
          </a:prstGeom>
        </p:spPr>
      </p:pic>
      <p:sp>
        <p:nvSpPr>
          <p:cNvPr id="10" name="TextBox 9">
            <a:extLst>
              <a:ext uri="{FF2B5EF4-FFF2-40B4-BE49-F238E27FC236}">
                <a16:creationId xmlns:a16="http://schemas.microsoft.com/office/drawing/2014/main" id="{15C47F72-6E00-4495-863F-819B8357C1BE}"/>
              </a:ext>
            </a:extLst>
          </p:cNvPr>
          <p:cNvSpPr txBox="1"/>
          <p:nvPr/>
        </p:nvSpPr>
        <p:spPr>
          <a:xfrm>
            <a:off x="1203649" y="4846368"/>
            <a:ext cx="2267339" cy="923330"/>
          </a:xfrm>
          <a:prstGeom prst="rect">
            <a:avLst/>
          </a:prstGeom>
          <a:solidFill>
            <a:srgbClr val="FDC700"/>
          </a:solidFill>
        </p:spPr>
        <p:txBody>
          <a:bodyPr wrap="square" rtlCol="0">
            <a:spAutoFit/>
          </a:bodyPr>
          <a:lstStyle/>
          <a:p>
            <a:r>
              <a:rPr lang="en-US" b="1" dirty="0"/>
              <a:t>Switching behavior between squid and sardine</a:t>
            </a:r>
          </a:p>
        </p:txBody>
      </p:sp>
    </p:spTree>
    <p:extLst>
      <p:ext uri="{BB962C8B-B14F-4D97-AF65-F5344CB8AC3E}">
        <p14:creationId xmlns:p14="http://schemas.microsoft.com/office/powerpoint/2010/main" val="37236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4471517"/>
          </a:xfrm>
        </p:spPr>
        <p:txBody>
          <a:bodyPr>
            <a:normAutofit lnSpcReduction="10000"/>
          </a:bodyPr>
          <a:lstStyle/>
          <a:p>
            <a:r>
              <a:rPr lang="en-US" dirty="0"/>
              <a:t>Two approaches</a:t>
            </a:r>
          </a:p>
          <a:p>
            <a:pPr lvl="1"/>
            <a:r>
              <a:rPr lang="en-US" dirty="0"/>
              <a:t>Landings model by vessels</a:t>
            </a:r>
          </a:p>
          <a:p>
            <a:pPr lvl="2"/>
            <a:r>
              <a:rPr lang="en-US" dirty="0"/>
              <a:t>Separate equation for each species: Squid, Sardine, Anchovy.</a:t>
            </a:r>
          </a:p>
          <a:p>
            <a:pPr lvl="2"/>
            <a:r>
              <a:rPr lang="en-US" dirty="0"/>
              <a:t>Results using public aggregate data, but working on individual data.</a:t>
            </a:r>
          </a:p>
          <a:p>
            <a:pPr lvl="1"/>
            <a:r>
              <a:rPr lang="en-US" dirty="0"/>
              <a:t>Participation model (</a:t>
            </a:r>
            <a:r>
              <a:rPr lang="en-US" dirty="0">
                <a:solidFill>
                  <a:srgbClr val="FF0000"/>
                </a:solidFill>
              </a:rPr>
              <a:t>no results yet</a:t>
            </a:r>
            <a:r>
              <a:rPr lang="en-US" dirty="0"/>
              <a:t>).</a:t>
            </a:r>
          </a:p>
          <a:p>
            <a:endParaRPr lang="en-US" dirty="0"/>
          </a:p>
          <a:p>
            <a:r>
              <a:rPr lang="en-US" dirty="0"/>
              <a:t>Data</a:t>
            </a:r>
          </a:p>
          <a:p>
            <a:pPr lvl="1"/>
            <a:r>
              <a:rPr lang="en-US" dirty="0"/>
              <a:t>Fish tickets from The Pacific Fisheries Information Network (</a:t>
            </a:r>
            <a:r>
              <a:rPr lang="en-US" dirty="0" err="1"/>
              <a:t>PacFIN</a:t>
            </a:r>
            <a:r>
              <a:rPr lang="en-US" dirty="0"/>
              <a:t>) from 1980-2020</a:t>
            </a:r>
          </a:p>
          <a:p>
            <a:pPr lvl="1"/>
            <a:r>
              <a:rPr lang="en-US" dirty="0"/>
              <a:t>Current and projected species distribution from Species Distribution Models (SDMs) from </a:t>
            </a:r>
            <a:r>
              <a:rPr lang="en-US" b="1" dirty="0"/>
              <a:t>1997-2018</a:t>
            </a:r>
            <a:endParaRPr lang="en-US" sz="3200" b="1" dirty="0"/>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4</a:t>
            </a:fld>
            <a:endParaRPr lang="en-US"/>
          </a:p>
        </p:txBody>
      </p:sp>
    </p:spTree>
    <p:extLst>
      <p:ext uri="{BB962C8B-B14F-4D97-AF65-F5344CB8AC3E}">
        <p14:creationId xmlns:p14="http://schemas.microsoft.com/office/powerpoint/2010/main" val="42624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D4C478-7836-46D5-9585-F543C1366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667" y="1153482"/>
            <a:ext cx="5267530" cy="5267530"/>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link to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5</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173320"/>
            <a:ext cx="4031014" cy="30087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to model  distribution of sardine, anchovy, </a:t>
            </a:r>
            <a:r>
              <a:rPr lang="en-CA" sz="1600" dirty="0"/>
              <a:t>market squid, chub and jack mackerel, herring</a:t>
            </a:r>
            <a:r>
              <a:rPr lang="en-CA" sz="1600" dirty="0">
                <a:solidFill>
                  <a:schemeClr val="tx1"/>
                </a:solidFill>
              </a:rPr>
              <a:t> (</a:t>
            </a:r>
            <a:r>
              <a:rPr lang="en-CA" sz="1600" dirty="0">
                <a:solidFill>
                  <a:schemeClr val="tx1"/>
                </a:solidFill>
                <a:hlinkClick r:id="rId5"/>
              </a:rPr>
              <a:t>Muhling et al. 2019</a:t>
            </a:r>
            <a:r>
              <a:rPr lang="en-CA" sz="1600" dirty="0">
                <a:solidFill>
                  <a:schemeClr val="tx1"/>
                </a:solidFill>
              </a:rPr>
              <a:t>, </a:t>
            </a:r>
            <a:r>
              <a:rPr lang="en-CA" sz="1600" dirty="0">
                <a:solidFill>
                  <a:schemeClr val="tx1"/>
                </a:solidFill>
                <a:hlinkClick r:id="rId6"/>
              </a:rPr>
              <a:t>2020</a:t>
            </a:r>
            <a:r>
              <a:rPr lang="en-CA" sz="1600" dirty="0">
                <a:solidFill>
                  <a:schemeClr val="tx1"/>
                </a:solidFill>
              </a:rPr>
              <a:t>, </a:t>
            </a:r>
            <a:r>
              <a:rPr lang="en-CA" sz="1600" dirty="0">
                <a:solidFill>
                  <a:schemeClr val="tx1"/>
                </a:solidFill>
                <a:hlinkClick r:id="rId7"/>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port radius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spTree>
    <p:extLst>
      <p:ext uri="{BB962C8B-B14F-4D97-AF65-F5344CB8AC3E}">
        <p14:creationId xmlns:p14="http://schemas.microsoft.com/office/powerpoint/2010/main" val="37558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4000" dirty="0">
                <a:solidFill>
                  <a:schemeClr val="bg1"/>
                </a:solidFill>
                <a:latin typeface="+mn-lt"/>
              </a:rPr>
              <a:t>  Results: Interaction and closure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416557"/>
            <a:ext cx="8461325" cy="5221846"/>
          </a:xfrm>
        </p:spPr>
      </p:pic>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5" name="Picture 4">
            <a:extLst>
              <a:ext uri="{FF2B5EF4-FFF2-40B4-BE49-F238E27FC236}">
                <a16:creationId xmlns:a16="http://schemas.microsoft.com/office/drawing/2014/main" id="{B3E50A68-8072-4E50-91D7-1C9CC7CAC3F6}"/>
              </a:ext>
            </a:extLst>
          </p:cNvPr>
          <p:cNvPicPr>
            <a:picLocks noChangeAspect="1"/>
          </p:cNvPicPr>
          <p:nvPr/>
        </p:nvPicPr>
        <p:blipFill>
          <a:blip r:embed="rId4"/>
          <a:stretch>
            <a:fillRect/>
          </a:stretch>
        </p:blipFill>
        <p:spPr>
          <a:xfrm>
            <a:off x="341337" y="4114278"/>
            <a:ext cx="8401050" cy="2524125"/>
          </a:xfrm>
          <a:prstGeom prst="rect">
            <a:avLst/>
          </a:prstGeom>
        </p:spPr>
      </p:pic>
      <p:sp>
        <p:nvSpPr>
          <p:cNvPr id="10" name="TextBox 9">
            <a:extLst>
              <a:ext uri="{FF2B5EF4-FFF2-40B4-BE49-F238E27FC236}">
                <a16:creationId xmlns:a16="http://schemas.microsoft.com/office/drawing/2014/main" id="{F42D0C75-402F-41F2-A130-BDDA570F6B58}"/>
              </a:ext>
            </a:extLst>
          </p:cNvPr>
          <p:cNvSpPr txBox="1"/>
          <p:nvPr/>
        </p:nvSpPr>
        <p:spPr>
          <a:xfrm>
            <a:off x="341337" y="1147665"/>
            <a:ext cx="3288271" cy="338554"/>
          </a:xfrm>
          <a:prstGeom prst="rect">
            <a:avLst/>
          </a:prstGeom>
          <a:noFill/>
        </p:spPr>
        <p:txBody>
          <a:bodyPr wrap="square" rtlCol="0">
            <a:spAutoFit/>
          </a:bodyPr>
          <a:lstStyle/>
          <a:p>
            <a:r>
              <a:rPr lang="en-US" sz="1600" dirty="0"/>
              <a:t>1. Interaction between species</a:t>
            </a:r>
          </a:p>
        </p:txBody>
      </p:sp>
      <p:sp>
        <p:nvSpPr>
          <p:cNvPr id="12" name="TextBox 11">
            <a:extLst>
              <a:ext uri="{FF2B5EF4-FFF2-40B4-BE49-F238E27FC236}">
                <a16:creationId xmlns:a16="http://schemas.microsoft.com/office/drawing/2014/main" id="{692B6002-7C59-4FAB-88AB-6605490C8631}"/>
              </a:ext>
            </a:extLst>
          </p:cNvPr>
          <p:cNvSpPr txBox="1"/>
          <p:nvPr/>
        </p:nvSpPr>
        <p:spPr>
          <a:xfrm>
            <a:off x="278281" y="3848408"/>
            <a:ext cx="3288271" cy="338554"/>
          </a:xfrm>
          <a:prstGeom prst="rect">
            <a:avLst/>
          </a:prstGeom>
          <a:noFill/>
        </p:spPr>
        <p:txBody>
          <a:bodyPr wrap="square" rtlCol="0">
            <a:spAutoFit/>
          </a:bodyPr>
          <a:lstStyle/>
          <a:p>
            <a:r>
              <a:rPr lang="en-US" sz="1600" dirty="0"/>
              <a:t>2. Closure</a:t>
            </a:r>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47017" y="0"/>
            <a:ext cx="9144000" cy="923278"/>
          </a:xfrm>
          <a:solidFill>
            <a:srgbClr val="003C6C"/>
          </a:solidFill>
        </p:spPr>
        <p:txBody>
          <a:bodyPr/>
          <a:lstStyle/>
          <a:p>
            <a:r>
              <a:rPr lang="en-US" dirty="0">
                <a:solidFill>
                  <a:schemeClr val="bg1"/>
                </a:solidFill>
                <a:latin typeface="+mn-lt"/>
              </a:rPr>
              <a:t>  Conclusions and Future Work</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fontScale="92500" lnSpcReduction="20000"/>
          </a:bodyPr>
          <a:lstStyle/>
          <a:p>
            <a:pPr marL="0" indent="0">
              <a:lnSpc>
                <a:spcPct val="110000"/>
              </a:lnSpc>
              <a:buNone/>
            </a:pPr>
            <a:r>
              <a:rPr lang="en-US" sz="2900" b="1" dirty="0"/>
              <a:t>Conclusions:</a:t>
            </a:r>
          </a:p>
          <a:p>
            <a:pPr marL="514350" indent="-514350">
              <a:lnSpc>
                <a:spcPct val="110000"/>
              </a:lnSpc>
              <a:buFont typeface="+mj-lt"/>
              <a:buAutoNum type="arabicPeriod"/>
            </a:pPr>
            <a:r>
              <a:rPr lang="en-US" sz="2900" dirty="0"/>
              <a:t>Slightly positive effect of presence on landings.</a:t>
            </a:r>
          </a:p>
          <a:p>
            <a:pPr marL="514350" indent="-514350">
              <a:lnSpc>
                <a:spcPct val="110000"/>
              </a:lnSpc>
              <a:buFont typeface="+mj-lt"/>
              <a:buAutoNum type="arabicPeriod"/>
            </a:pPr>
            <a:r>
              <a:rPr lang="en-US" sz="2900" dirty="0"/>
              <a:t>Substitution between market squid and Pacific sardine through species abundance.</a:t>
            </a:r>
          </a:p>
          <a:p>
            <a:pPr marL="514350" indent="-514350">
              <a:lnSpc>
                <a:spcPct val="110000"/>
              </a:lnSpc>
              <a:buFont typeface="+mj-lt"/>
              <a:buAutoNum type="arabicPeriod"/>
            </a:pPr>
            <a:r>
              <a:rPr lang="en-US" sz="2900" dirty="0"/>
              <a:t>Closure reduce squid landings. </a:t>
            </a:r>
          </a:p>
          <a:p>
            <a:pPr marL="514350" indent="-514350">
              <a:lnSpc>
                <a:spcPct val="110000"/>
              </a:lnSpc>
              <a:buFont typeface="+mj-lt"/>
              <a:buAutoNum type="arabicPeriod"/>
            </a:pPr>
            <a:endParaRPr lang="en-US" sz="2900" dirty="0"/>
          </a:p>
          <a:p>
            <a:pPr marL="0" indent="0">
              <a:lnSpc>
                <a:spcPct val="110000"/>
              </a:lnSpc>
              <a:buNone/>
            </a:pPr>
            <a:r>
              <a:rPr lang="en-US" sz="2900" b="1" dirty="0">
                <a:ea typeface="Microsoft JhengHei UI" panose="020B0604030504040204" pitchFamily="34" charset="-120"/>
              </a:rPr>
              <a:t>Future Work</a:t>
            </a:r>
          </a:p>
          <a:p>
            <a:pPr marL="285750" indent="-285750">
              <a:lnSpc>
                <a:spcPct val="110000"/>
              </a:lnSpc>
            </a:pPr>
            <a:r>
              <a:rPr lang="en-US" sz="2900" dirty="0">
                <a:ea typeface="Microsoft JhengHei UI" panose="020B0604030504040204" pitchFamily="34" charset="-120"/>
              </a:rPr>
              <a:t>Incorporate individual vessel-level data for landings.</a:t>
            </a:r>
          </a:p>
          <a:p>
            <a:pPr marL="285750" indent="-285750">
              <a:lnSpc>
                <a:spcPct val="110000"/>
              </a:lnSpc>
            </a:pPr>
            <a:r>
              <a:rPr lang="en-US" sz="2900" dirty="0">
                <a:ea typeface="Microsoft JhengHei UI" panose="020B0604030504040204" pitchFamily="34" charset="-120"/>
              </a:rPr>
              <a:t>Estimate a discrete choice model for participation.</a:t>
            </a:r>
          </a:p>
          <a:p>
            <a:pPr marL="285750" indent="-285750">
              <a:lnSpc>
                <a:spcPct val="110000"/>
              </a:lnSpc>
            </a:pPr>
            <a:r>
              <a:rPr lang="en-US" sz="2900" dirty="0">
                <a:ea typeface="Microsoft JhengHei UI" panose="020B0604030504040204" pitchFamily="34" charset="-120"/>
              </a:rPr>
              <a:t>Forecast landings &amp; participation using SDM projections</a:t>
            </a:r>
            <a:endParaRPr lang="en-US" sz="2900" dirty="0"/>
          </a:p>
          <a:p>
            <a:pPr marL="514350" indent="-514350">
              <a:lnSpc>
                <a:spcPct val="110000"/>
              </a:lnSpc>
              <a:buFont typeface="+mj-lt"/>
              <a:buAutoNum type="arabicPeriod"/>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8822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1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3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300" dirty="0">
              <a:solidFill>
                <a:srgbClr val="FF3399"/>
              </a:solidFill>
              <a:ea typeface="Microsoft JhengHei UI" panose="020B0604030504040204" pitchFamily="34" charset="-120"/>
            </a:endParaRPr>
          </a:p>
          <a:p>
            <a:r>
              <a:rPr lang="en-US" sz="1300" dirty="0">
                <a:solidFill>
                  <a:srgbClr val="FF3399"/>
                </a:solidFill>
                <a:ea typeface="Microsoft JhengHei UI" panose="020B0604030504040204" pitchFamily="34" charset="-120"/>
              </a:rPr>
              <a:t> </a:t>
            </a:r>
            <a:r>
              <a:rPr lang="en-US" sz="13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3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3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9</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1598</TotalTime>
  <Words>1971</Words>
  <Application>Microsoft Office PowerPoint</Application>
  <PresentationFormat>On-screen Show (4:3)</PresentationFormat>
  <Paragraphs>287</Paragraphs>
  <Slides>25</Slides>
  <Notes>21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Microsoft JhengHei UI</vt:lpstr>
      <vt:lpstr>Arial</vt:lpstr>
      <vt:lpstr>Calibri</vt:lpstr>
      <vt:lpstr>Cambria Math</vt:lpstr>
      <vt:lpstr>Lato</vt:lpstr>
      <vt:lpstr>Lato Medium</vt:lpstr>
      <vt:lpstr>Lato Semibold</vt:lpstr>
      <vt:lpstr>Office Theme</vt:lpstr>
      <vt:lpstr>Portfolio Substitution between Coastal Pelagic Species under Shifting Target Species Distributions and Policy Constraints</vt:lpstr>
      <vt:lpstr>  Research Question</vt:lpstr>
      <vt:lpstr>Substitution between species</vt:lpstr>
      <vt:lpstr>PowerPoint Presentation</vt:lpstr>
      <vt:lpstr>PowerPoint Presentation</vt:lpstr>
      <vt:lpstr>  Results: Interaction and closure</vt:lpstr>
      <vt:lpstr>  Conclusions and Future Work</vt:lpstr>
      <vt:lpstr>Thanks for your attention!</vt:lpstr>
      <vt:lpstr>  Trends in CPS fishery</vt:lpstr>
      <vt:lpstr>  California Current System (CCS)</vt:lpstr>
      <vt:lpstr>  Coastal Pelagic Species in CCS</vt:lpstr>
      <vt:lpstr>  Climate is changing!</vt:lpstr>
      <vt:lpstr>  Effect on landings</vt:lpstr>
      <vt:lpstr>PowerPoint Presentation</vt:lpstr>
      <vt:lpstr>PowerPoint Presentation</vt:lpstr>
      <vt:lpstr>PowerPoint Presentation</vt:lpstr>
      <vt:lpstr>PowerPoint Presentation</vt:lpstr>
      <vt:lpstr>  Results: Landings positively related to probability of presence</vt:lpstr>
      <vt:lpstr>  Results: Sardine more preferred than squid</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159</cp:revision>
  <dcterms:created xsi:type="dcterms:W3CDTF">2021-11-01T23:26:00Z</dcterms:created>
  <dcterms:modified xsi:type="dcterms:W3CDTF">2021-12-01T03:45:03Z</dcterms:modified>
</cp:coreProperties>
</file>