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E47A7-D788-874C-BFE4-F520FD98F64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C80CB-F4C9-C148-B13A-300497D83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3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C80CB-F4C9-C148-B13A-300497D83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3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4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9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edix.sw.ge.com/content/predix-core-0" TargetMode="External"/><Relationship Id="rId4" Type="http://schemas.openxmlformats.org/officeDocument/2006/relationships/hyperlink" Target="http://pivotal.io/big-data/pivotal-big-data-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Report: </a:t>
            </a:r>
            <a:r>
              <a:rPr lang="en-US" dirty="0" err="1" smtClean="0"/>
              <a:t>Predix</a:t>
            </a:r>
            <a:r>
              <a:rPr lang="en-US" dirty="0" smtClean="0"/>
              <a:t> – The GE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</a:t>
            </a:r>
            <a:r>
              <a:rPr lang="en-US" dirty="0" err="1" smtClean="0"/>
              <a:t>Delforge</a:t>
            </a:r>
            <a:endParaRPr lang="en-US" dirty="0" smtClean="0"/>
          </a:p>
          <a:p>
            <a:r>
              <a:rPr lang="en-US" dirty="0" smtClean="0"/>
              <a:t>Brian </a:t>
            </a:r>
            <a:r>
              <a:rPr lang="en-US" dirty="0" err="1" smtClean="0"/>
              <a:t>Henzelmann</a:t>
            </a:r>
            <a:endParaRPr lang="en-US" dirty="0" smtClean="0"/>
          </a:p>
          <a:p>
            <a:r>
              <a:rPr lang="en-US" dirty="0" smtClean="0"/>
              <a:t>Jessica Saldana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survey of 3 major </a:t>
            </a:r>
            <a:r>
              <a:rPr lang="en-US" dirty="0" err="1" smtClean="0"/>
              <a:t>Predix</a:t>
            </a:r>
            <a:r>
              <a:rPr lang="en-US" dirty="0" smtClean="0"/>
              <a:t> components (Core, Experience, and Data Lake) to connect the technology that makes up </a:t>
            </a:r>
            <a:r>
              <a:rPr lang="en-US" dirty="0" err="1" smtClean="0"/>
              <a:t>Predix</a:t>
            </a:r>
            <a:r>
              <a:rPr lang="en-US" dirty="0" smtClean="0"/>
              <a:t> to the GE services strategy</a:t>
            </a:r>
          </a:p>
          <a:p>
            <a:r>
              <a:rPr lang="en-US" dirty="0" smtClean="0"/>
              <a:t>Explains:</a:t>
            </a:r>
          </a:p>
          <a:p>
            <a:pPr lvl="1"/>
            <a:r>
              <a:rPr lang="en-US" dirty="0" smtClean="0"/>
              <a:t>How technology stacks add value to a business</a:t>
            </a:r>
          </a:p>
          <a:p>
            <a:pPr lvl="1"/>
            <a:r>
              <a:rPr lang="en-US" dirty="0" smtClean="0"/>
              <a:t>How GE leverages open source software to gain competitive advantage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1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Deep understanding of the choices made when putting together the </a:t>
            </a:r>
            <a:r>
              <a:rPr lang="en-US" dirty="0" err="1" smtClean="0"/>
              <a:t>Predix</a:t>
            </a:r>
            <a:r>
              <a:rPr lang="en-US" dirty="0" smtClean="0"/>
              <a:t> technology stack</a:t>
            </a:r>
          </a:p>
          <a:p>
            <a:r>
              <a:rPr lang="en-US" dirty="0" smtClean="0"/>
              <a:t>Potential to appl</a:t>
            </a:r>
            <a:r>
              <a:rPr lang="en-US" dirty="0" smtClean="0"/>
              <a:t>y innovations such as machine learning to existing GE software</a:t>
            </a:r>
          </a:p>
          <a:p>
            <a:r>
              <a:rPr lang="en-US" dirty="0" smtClean="0"/>
              <a:t>Final Report: Educational material can be posted in the GE collaborative space (</a:t>
            </a:r>
            <a:r>
              <a:rPr lang="en-US" dirty="0" err="1" smtClean="0"/>
              <a:t>colab.ge.com</a:t>
            </a:r>
            <a:r>
              <a:rPr lang="en-US" dirty="0" smtClean="0"/>
              <a:t>) to be used by GE employees to learn more about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4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5999"/>
            <a:ext cx="8229600" cy="5842001"/>
          </a:xfrm>
        </p:spPr>
        <p:txBody>
          <a:bodyPr numCol="3" spcCol="0">
            <a:noAutofit/>
          </a:bodyPr>
          <a:lstStyle/>
          <a:p>
            <a:pPr marL="0" indent="0" fontAlgn="ctr">
              <a:spcBef>
                <a:spcPts val="0"/>
              </a:spcBef>
              <a:buNone/>
            </a:pPr>
            <a:r>
              <a:rPr lang="en-US" sz="1700" b="1" u="sng" dirty="0" smtClean="0"/>
              <a:t>A. </a:t>
            </a:r>
            <a:r>
              <a:rPr lang="en-US" sz="1700" b="1" u="sng" dirty="0" err="1" smtClean="0"/>
              <a:t>Predix</a:t>
            </a:r>
            <a:r>
              <a:rPr lang="en-US" sz="1700" b="1" u="sng" dirty="0" smtClean="0"/>
              <a:t> </a:t>
            </a:r>
            <a:r>
              <a:rPr lang="en-US" sz="1700" b="1" u="sng" dirty="0"/>
              <a:t>Core :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Java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Python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Maven Server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err="1"/>
              <a:t>Node.js</a:t>
            </a:r>
            <a:endParaRPr lang="en-US" sz="1700" dirty="0"/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Grunt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Bower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Core Components </a:t>
            </a:r>
            <a:r>
              <a:rPr lang="en-US" sz="1700" dirty="0">
                <a:hlinkClick r:id="rId3"/>
              </a:rPr>
              <a:t>http://predix.sw.ge.com/content/predix-core-0</a:t>
            </a:r>
            <a:r>
              <a:rPr lang="en-US" sz="1700" dirty="0"/>
              <a:t> </a:t>
            </a:r>
          </a:p>
          <a:p>
            <a:pPr fontAlgn="ctr">
              <a:spcBef>
                <a:spcPts val="0"/>
              </a:spcBef>
            </a:pPr>
            <a:r>
              <a:rPr lang="en-US" sz="1700" dirty="0"/>
              <a:t>Kernel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Security Services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 smtClean="0"/>
              <a:t>Business </a:t>
            </a:r>
            <a:r>
              <a:rPr lang="en-US" sz="1700" dirty="0"/>
              <a:t>Framework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Application Services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Administrative Services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Kernel Services</a:t>
            </a:r>
          </a:p>
          <a:p>
            <a:pPr fontAlgn="ctr">
              <a:spcBef>
                <a:spcPts val="0"/>
              </a:spcBef>
            </a:pPr>
            <a:r>
              <a:rPr lang="en-US" sz="1700" dirty="0"/>
              <a:t>System Management &amp; Monitoring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Cluster Management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Node Management 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Service Management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Log </a:t>
            </a:r>
            <a:r>
              <a:rPr lang="en-US" sz="1700" dirty="0" smtClean="0"/>
              <a:t>Viewer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700" b="1" u="sng" dirty="0" smtClean="0"/>
              <a:t>B. </a:t>
            </a:r>
            <a:r>
              <a:rPr lang="en-US" sz="1700" b="1" u="sng" dirty="0" err="1" smtClean="0"/>
              <a:t>Predix</a:t>
            </a:r>
            <a:r>
              <a:rPr lang="en-US" sz="1700" b="1" u="sng" dirty="0" smtClean="0"/>
              <a:t> Experience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smtClean="0"/>
              <a:t>Design Extensions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IIDx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CDx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HDx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iOSx</a:t>
            </a:r>
            <a:endParaRPr lang="en-US" sz="1700" dirty="0" smtClean="0"/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smtClean="0"/>
              <a:t>Components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Bootstrap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Datagrids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Highcharts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Google Maps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Icons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err="1" smtClean="0"/>
              <a:t>Predix</a:t>
            </a:r>
            <a:r>
              <a:rPr lang="en-US" sz="1700" dirty="0" smtClean="0"/>
              <a:t> Go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Cards</a:t>
            </a:r>
          </a:p>
          <a:p>
            <a:pPr marL="57150" lvl="2" indent="-28575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err="1" smtClean="0"/>
              <a:t>iOS</a:t>
            </a:r>
            <a:r>
              <a:rPr lang="en-US" sz="1700" dirty="0" smtClean="0"/>
              <a:t> &amp; Android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User Experience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 smtClean="0"/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 smtClean="0"/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/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 smtClean="0"/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 smtClean="0"/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/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700" b="1" u="sng" dirty="0" smtClean="0"/>
              <a:t>C. Industrial Data Lake – Pivotal </a:t>
            </a:r>
            <a:r>
              <a:rPr lang="en-US" sz="1700" b="1" u="sng" dirty="0" err="1" smtClean="0"/>
              <a:t>Hadoop</a:t>
            </a:r>
            <a:r>
              <a:rPr lang="en-US" sz="1700" b="1" u="sng" dirty="0" smtClean="0"/>
              <a:t> - </a:t>
            </a:r>
            <a:r>
              <a:rPr lang="en-US" sz="1700" dirty="0" smtClean="0">
                <a:hlinkClick r:id="rId4"/>
              </a:rPr>
              <a:t>http://pivotal.io/big-data/pivotal-big-data-suite</a:t>
            </a:r>
            <a:r>
              <a:rPr lang="en-US" sz="1700" dirty="0" smtClean="0"/>
              <a:t> 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smtClean="0"/>
              <a:t>Data Processing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Spring XD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Spark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Pivotal HD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smtClean="0"/>
              <a:t>Advanced Analytics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Pivotal </a:t>
            </a:r>
            <a:r>
              <a:rPr lang="en-US" sz="1700" dirty="0" err="1" smtClean="0"/>
              <a:t>Greenplum</a:t>
            </a:r>
            <a:r>
              <a:rPr lang="en-US" sz="1700" dirty="0" smtClean="0"/>
              <a:t> DB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Pivotal HAWQ</a:t>
            </a:r>
          </a:p>
          <a:p>
            <a:pPr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smtClean="0"/>
              <a:t>Apps at Scale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Pivotal </a:t>
            </a:r>
            <a:r>
              <a:rPr lang="en-US" sz="1700" dirty="0" err="1" smtClean="0"/>
              <a:t>GemFire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Redis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RabbitMQ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Pivotal Cloud Foundry - most used, </a:t>
            </a:r>
            <a:r>
              <a:rPr lang="en-US" sz="1700" dirty="0" err="1" smtClean="0"/>
              <a:t>Predix</a:t>
            </a:r>
            <a:r>
              <a:rPr lang="en-US" sz="1700" dirty="0" smtClean="0"/>
              <a:t> 2.0 uses</a:t>
            </a:r>
          </a:p>
        </p:txBody>
      </p:sp>
    </p:spTree>
    <p:extLst>
      <p:ext uri="{BB962C8B-B14F-4D97-AF65-F5344CB8AC3E}">
        <p14:creationId xmlns:p14="http://schemas.microsoft.com/office/powerpoint/2010/main" val="51785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Project Plan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179388" y="1150938"/>
            <a:ext cx="8796337" cy="35401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t-IT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gray">
          <a:xfrm>
            <a:off x="176213" y="1282700"/>
            <a:ext cx="0" cy="220663"/>
          </a:xfrm>
          <a:prstGeom prst="line">
            <a:avLst/>
          </a:prstGeom>
          <a:noFill/>
          <a:ln w="1587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gray">
          <a:xfrm flipV="1">
            <a:off x="414584" y="1130405"/>
            <a:ext cx="195280" cy="13800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it-IT" sz="12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gray">
          <a:xfrm>
            <a:off x="167742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13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gray">
          <a:xfrm flipV="1">
            <a:off x="214250" y="1141413"/>
            <a:ext cx="8770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gray">
          <a:xfrm>
            <a:off x="3252788" y="1285875"/>
            <a:ext cx="0" cy="211138"/>
          </a:xfrm>
          <a:prstGeom prst="line">
            <a:avLst/>
          </a:prstGeom>
          <a:noFill/>
          <a:ln w="1587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936431" y="1151125"/>
            <a:ext cx="1048831" cy="594197"/>
            <a:chOff x="712033" y="1223168"/>
            <a:chExt cx="1048140" cy="594051"/>
          </a:xfrm>
        </p:grpSpPr>
        <p:cxnSp>
          <p:nvCxnSpPr>
            <p:cNvPr id="11" name="Straight Connector 17"/>
            <p:cNvCxnSpPr>
              <a:cxnSpLocks noChangeShapeType="1"/>
            </p:cNvCxnSpPr>
            <p:nvPr/>
          </p:nvCxnSpPr>
          <p:spPr bwMode="gray">
            <a:xfrm>
              <a:off x="1239634" y="1223168"/>
              <a:ext cx="0" cy="1828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11"/>
            <p:cNvSpPr txBox="1">
              <a:spLocks noChangeArrowheads="1"/>
            </p:cNvSpPr>
            <p:nvPr/>
          </p:nvSpPr>
          <p:spPr bwMode="gray">
            <a:xfrm>
              <a:off x="712033" y="1509518"/>
              <a:ext cx="1048140" cy="307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Define </a:t>
              </a:r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Project Scope</a:t>
              </a:r>
              <a:endParaRPr lang="en-US" sz="1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3999519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22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4106318" y="1151125"/>
            <a:ext cx="612773" cy="734992"/>
            <a:chOff x="3119516" y="1343572"/>
            <a:chExt cx="612123" cy="734943"/>
          </a:xfrm>
        </p:grpSpPr>
        <p:cxnSp>
          <p:nvCxnSpPr>
            <p:cNvPr id="15" name="Straight Connector 32"/>
            <p:cNvCxnSpPr>
              <a:cxnSpLocks noChangeShapeType="1"/>
            </p:cNvCxnSpPr>
            <p:nvPr/>
          </p:nvCxnSpPr>
          <p:spPr bwMode="gray">
            <a:xfrm>
              <a:off x="3425559" y="1343572"/>
              <a:ext cx="0" cy="365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11"/>
            <p:cNvSpPr txBox="1">
              <a:spLocks noChangeArrowheads="1"/>
            </p:cNvSpPr>
            <p:nvPr/>
          </p:nvSpPr>
          <p:spPr bwMode="gray">
            <a:xfrm>
              <a:off x="3119516" y="1770759"/>
              <a:ext cx="612123" cy="307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First Draft </a:t>
              </a:r>
            </a:p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Complete</a:t>
              </a:r>
              <a:endParaRPr lang="en-US" sz="1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7" name="Text Box 11"/>
          <p:cNvSpPr txBox="1">
            <a:spLocks noChangeArrowheads="1"/>
          </p:cNvSpPr>
          <p:nvPr/>
        </p:nvSpPr>
        <p:spPr bwMode="gray">
          <a:xfrm>
            <a:off x="8351457" y="1266825"/>
            <a:ext cx="595035" cy="4308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Final </a:t>
            </a:r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 eaLnBrk="1" hangingPunct="1"/>
            <a:r>
              <a:rPr lang="en-US" sz="1100" b="1" dirty="0" smtClean="0">
                <a:solidFill>
                  <a:schemeClr val="bg1"/>
                </a:solidFill>
                <a:latin typeface="Arial"/>
                <a:cs typeface="Arial"/>
              </a:rPr>
              <a:t>Grade</a:t>
            </a:r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extBox 43"/>
          <p:cNvSpPr txBox="1">
            <a:spLocks noChangeArrowheads="1"/>
          </p:cNvSpPr>
          <p:nvPr/>
        </p:nvSpPr>
        <p:spPr bwMode="gray">
          <a:xfrm>
            <a:off x="5291991" y="2181225"/>
            <a:ext cx="10926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400" b="1" dirty="0" smtClean="0">
                <a:latin typeface="Arial"/>
                <a:cs typeface="Arial"/>
              </a:rPr>
              <a:t>Next steps</a:t>
            </a:r>
            <a:endParaRPr lang="en-US" sz="1400" b="1" dirty="0">
              <a:latin typeface="Arial"/>
              <a:cs typeface="Arial"/>
            </a:endParaRPr>
          </a:p>
        </p:txBody>
      </p:sp>
      <p:cxnSp>
        <p:nvCxnSpPr>
          <p:cNvPr id="19" name="Straight Connector 45"/>
          <p:cNvCxnSpPr>
            <a:cxnSpLocks noChangeShapeType="1"/>
          </p:cNvCxnSpPr>
          <p:nvPr/>
        </p:nvCxnSpPr>
        <p:spPr bwMode="gray">
          <a:xfrm>
            <a:off x="1266059" y="2480060"/>
            <a:ext cx="293299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63"/>
          <p:cNvSpPr txBox="1">
            <a:spLocks noChangeArrowheads="1"/>
          </p:cNvSpPr>
          <p:nvPr/>
        </p:nvSpPr>
        <p:spPr bwMode="gray">
          <a:xfrm>
            <a:off x="407443" y="2178050"/>
            <a:ext cx="5838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400" b="1" dirty="0" smtClean="0">
                <a:latin typeface="Arial"/>
                <a:cs typeface="Arial"/>
              </a:rPr>
              <a:t>Area</a:t>
            </a:r>
            <a:endParaRPr lang="en-US" sz="1400" b="1" dirty="0">
              <a:latin typeface="Arial"/>
              <a:cs typeface="Arial"/>
            </a:endParaRPr>
          </a:p>
        </p:txBody>
      </p:sp>
      <p:cxnSp>
        <p:nvCxnSpPr>
          <p:cNvPr id="21" name="Straight Connector 64"/>
          <p:cNvCxnSpPr>
            <a:cxnSpLocks noChangeShapeType="1"/>
          </p:cNvCxnSpPr>
          <p:nvPr/>
        </p:nvCxnSpPr>
        <p:spPr bwMode="gray">
          <a:xfrm>
            <a:off x="250098" y="2479890"/>
            <a:ext cx="89857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72"/>
          <p:cNvSpPr txBox="1">
            <a:spLocks noChangeArrowheads="1"/>
          </p:cNvSpPr>
          <p:nvPr/>
        </p:nvSpPr>
        <p:spPr bwMode="gray">
          <a:xfrm>
            <a:off x="8362012" y="2181225"/>
            <a:ext cx="424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b="1" dirty="0">
                <a:latin typeface="Arial"/>
                <a:cs typeface="Arial"/>
              </a:rPr>
              <a:t> By</a:t>
            </a:r>
          </a:p>
        </p:txBody>
      </p:sp>
      <p:cxnSp>
        <p:nvCxnSpPr>
          <p:cNvPr id="23" name="Straight Connector 73"/>
          <p:cNvCxnSpPr>
            <a:cxnSpLocks noChangeShapeType="1"/>
          </p:cNvCxnSpPr>
          <p:nvPr/>
        </p:nvCxnSpPr>
        <p:spPr bwMode="gray">
          <a:xfrm>
            <a:off x="8256808" y="2480060"/>
            <a:ext cx="63455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88"/>
          <p:cNvCxnSpPr>
            <a:cxnSpLocks noChangeShapeType="1"/>
          </p:cNvCxnSpPr>
          <p:nvPr/>
        </p:nvCxnSpPr>
        <p:spPr bwMode="gray">
          <a:xfrm>
            <a:off x="7026615" y="1151125"/>
            <a:ext cx="0" cy="31031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11"/>
          <p:cNvSpPr txBox="1">
            <a:spLocks noChangeArrowheads="1"/>
          </p:cNvSpPr>
          <p:nvPr/>
        </p:nvSpPr>
        <p:spPr bwMode="gray">
          <a:xfrm>
            <a:off x="6394771" y="1531550"/>
            <a:ext cx="130463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Formatting and Sources review submission</a:t>
            </a:r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6" name="Straight Connector 91"/>
          <p:cNvCxnSpPr>
            <a:cxnSpLocks noChangeShapeType="1"/>
          </p:cNvCxnSpPr>
          <p:nvPr/>
        </p:nvCxnSpPr>
        <p:spPr bwMode="gray">
          <a:xfrm>
            <a:off x="5362047" y="1151124"/>
            <a:ext cx="0" cy="58110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11"/>
          <p:cNvSpPr txBox="1">
            <a:spLocks noChangeArrowheads="1"/>
          </p:cNvSpPr>
          <p:nvPr/>
        </p:nvSpPr>
        <p:spPr bwMode="gray">
          <a:xfrm>
            <a:off x="4928245" y="1807137"/>
            <a:ext cx="91358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Team Review + </a:t>
            </a:r>
          </a:p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Read Through</a:t>
            </a:r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gray">
          <a:xfrm>
            <a:off x="2272246" y="1847029"/>
            <a:ext cx="92333" cy="15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9" name="Straight Connector 97"/>
          <p:cNvCxnSpPr>
            <a:cxnSpLocks noChangeShapeType="1"/>
          </p:cNvCxnSpPr>
          <p:nvPr/>
        </p:nvCxnSpPr>
        <p:spPr bwMode="gray">
          <a:xfrm>
            <a:off x="2318412" y="1151125"/>
            <a:ext cx="0" cy="58110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100"/>
          <p:cNvSpPr txBox="1">
            <a:spLocks noChangeArrowheads="1"/>
          </p:cNvSpPr>
          <p:nvPr/>
        </p:nvSpPr>
        <p:spPr bwMode="gray">
          <a:xfrm>
            <a:off x="7400166" y="2181225"/>
            <a:ext cx="7333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400" b="1">
                <a:latin typeface="Arial"/>
                <a:cs typeface="Arial"/>
              </a:rPr>
              <a:t>Status</a:t>
            </a:r>
          </a:p>
        </p:txBody>
      </p:sp>
      <p:cxnSp>
        <p:nvCxnSpPr>
          <p:cNvPr id="31" name="Straight Connector 101"/>
          <p:cNvCxnSpPr>
            <a:cxnSpLocks noChangeShapeType="1"/>
          </p:cNvCxnSpPr>
          <p:nvPr/>
        </p:nvCxnSpPr>
        <p:spPr bwMode="gray">
          <a:xfrm>
            <a:off x="7450072" y="2480060"/>
            <a:ext cx="63354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11"/>
          <p:cNvSpPr txBox="1">
            <a:spLocks noChangeArrowheads="1"/>
          </p:cNvSpPr>
          <p:nvPr/>
        </p:nvSpPr>
        <p:spPr bwMode="gray">
          <a:xfrm>
            <a:off x="202374" y="1265691"/>
            <a:ext cx="663319" cy="60016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chemeClr val="bg1"/>
                </a:solidFill>
                <a:latin typeface="Arial"/>
                <a:cs typeface="Arial"/>
              </a:rPr>
              <a:t>Official Team </a:t>
            </a:r>
            <a:r>
              <a:rPr lang="en-US" sz="1100" b="1" dirty="0" smtClean="0">
                <a:solidFill>
                  <a:schemeClr val="bg1"/>
                </a:solidFill>
                <a:latin typeface="Arial"/>
                <a:cs typeface="Arial"/>
              </a:rPr>
              <a:t>Kickoff</a:t>
            </a:r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1638564" y="1807137"/>
            <a:ext cx="137729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Topic</a:t>
            </a:r>
          </a:p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Finaliza</a:t>
            </a:r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tion</a:t>
            </a:r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34" name="Straight Connector 45"/>
          <p:cNvCxnSpPr>
            <a:cxnSpLocks noChangeShapeType="1"/>
          </p:cNvCxnSpPr>
          <p:nvPr/>
        </p:nvCxnSpPr>
        <p:spPr bwMode="gray">
          <a:xfrm>
            <a:off x="4371839" y="2480060"/>
            <a:ext cx="293299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43"/>
          <p:cNvSpPr txBox="1">
            <a:spLocks noChangeArrowheads="1"/>
          </p:cNvSpPr>
          <p:nvPr/>
        </p:nvSpPr>
        <p:spPr bwMode="gray">
          <a:xfrm>
            <a:off x="2116435" y="2181225"/>
            <a:ext cx="12322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400" b="1" dirty="0" smtClean="0">
                <a:latin typeface="Arial"/>
                <a:cs typeface="Arial"/>
              </a:rPr>
              <a:t>Observation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gray">
          <a:xfrm>
            <a:off x="179388" y="4372906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7" name="TextBox 50"/>
          <p:cNvSpPr txBox="1">
            <a:spLocks noChangeArrowheads="1"/>
          </p:cNvSpPr>
          <p:nvPr/>
        </p:nvSpPr>
        <p:spPr bwMode="gray">
          <a:xfrm>
            <a:off x="1336670" y="4381267"/>
            <a:ext cx="29336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Team to tackle the major </a:t>
            </a:r>
            <a:r>
              <a:rPr lang="en-US" sz="1300" dirty="0" err="1" smtClean="0">
                <a:latin typeface="Arial"/>
                <a:cs typeface="Arial"/>
              </a:rPr>
              <a:t>compenents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38" name="TextBox 68"/>
          <p:cNvSpPr txBox="1">
            <a:spLocks noChangeArrowheads="1"/>
          </p:cNvSpPr>
          <p:nvPr/>
        </p:nvSpPr>
        <p:spPr bwMode="gray">
          <a:xfrm>
            <a:off x="188161" y="4385557"/>
            <a:ext cx="1093703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Segregation </a:t>
            </a:r>
            <a:r>
              <a:rPr lang="en-US" sz="1300" b="1" dirty="0">
                <a:latin typeface="Arial"/>
                <a:cs typeface="Arial"/>
                <a:sym typeface="Wingdings" pitchFamily="2" charset="2"/>
              </a:rPr>
              <a:t>of </a:t>
            </a:r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Duty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39" name="TextBox 77"/>
          <p:cNvSpPr txBox="1">
            <a:spLocks noChangeArrowheads="1"/>
          </p:cNvSpPr>
          <p:nvPr/>
        </p:nvSpPr>
        <p:spPr bwMode="gray">
          <a:xfrm>
            <a:off x="8229431" y="4487318"/>
            <a:ext cx="689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May 18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gray">
          <a:xfrm>
            <a:off x="4371838" y="4381267"/>
            <a:ext cx="30782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Consolidate and review each others work to create a consistent voice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41" name="TextBox 105"/>
          <p:cNvSpPr txBox="1">
            <a:spLocks noChangeArrowheads="1"/>
          </p:cNvSpPr>
          <p:nvPr/>
        </p:nvSpPr>
        <p:spPr bwMode="gray">
          <a:xfrm>
            <a:off x="7615599" y="4451765"/>
            <a:ext cx="302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>
                <a:latin typeface="Arial"/>
                <a:cs typeface="Arial"/>
                <a:sym typeface="Wingdings 2"/>
              </a:rPr>
              <a:t></a:t>
            </a:r>
            <a:endParaRPr lang="en-US" sz="11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gray">
          <a:xfrm>
            <a:off x="179388" y="3180986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" name="TextBox 50"/>
          <p:cNvSpPr txBox="1">
            <a:spLocks noChangeArrowheads="1"/>
          </p:cNvSpPr>
          <p:nvPr/>
        </p:nvSpPr>
        <p:spPr bwMode="gray">
          <a:xfrm>
            <a:off x="1336670" y="3195373"/>
            <a:ext cx="29336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Initial topic was too broad to cover thoroughly in 20 pages. 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44" name="TextBox 68"/>
          <p:cNvSpPr txBox="1">
            <a:spLocks noChangeArrowheads="1"/>
          </p:cNvSpPr>
          <p:nvPr/>
        </p:nvSpPr>
        <p:spPr bwMode="gray">
          <a:xfrm>
            <a:off x="73322" y="3216025"/>
            <a:ext cx="1323380" cy="44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Topic Formation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45" name="TextBox 77"/>
          <p:cNvSpPr txBox="1">
            <a:spLocks noChangeArrowheads="1"/>
          </p:cNvSpPr>
          <p:nvPr/>
        </p:nvSpPr>
        <p:spPr bwMode="gray">
          <a:xfrm>
            <a:off x="8229430" y="3295398"/>
            <a:ext cx="689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May 15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46" name="TextBox 105"/>
          <p:cNvSpPr txBox="1">
            <a:spLocks noChangeArrowheads="1"/>
          </p:cNvSpPr>
          <p:nvPr/>
        </p:nvSpPr>
        <p:spPr bwMode="gray">
          <a:xfrm>
            <a:off x="7605782" y="3295401"/>
            <a:ext cx="32212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400" dirty="0">
                <a:latin typeface="Arial"/>
                <a:cs typeface="Arial"/>
                <a:sym typeface="Wingdings 2"/>
              </a:rPr>
              <a:t>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  <a:p>
            <a:pPr algn="ctr"/>
            <a:endParaRPr lang="en-US" sz="13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47" name="TextBox 50"/>
          <p:cNvSpPr txBox="1">
            <a:spLocks noChangeArrowheads="1"/>
          </p:cNvSpPr>
          <p:nvPr/>
        </p:nvSpPr>
        <p:spPr bwMode="gray">
          <a:xfrm>
            <a:off x="4371839" y="3189347"/>
            <a:ext cx="33950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Narrowed scope from Machine Learning, Watson, + </a:t>
            </a:r>
            <a:r>
              <a:rPr lang="en-US" sz="1300" dirty="0" err="1" smtClean="0">
                <a:latin typeface="Arial"/>
                <a:cs typeface="Arial"/>
              </a:rPr>
              <a:t>Predix</a:t>
            </a:r>
            <a:r>
              <a:rPr lang="en-US" sz="1300" dirty="0" smtClean="0">
                <a:latin typeface="Arial"/>
                <a:cs typeface="Arial"/>
              </a:rPr>
              <a:t> to just </a:t>
            </a:r>
            <a:r>
              <a:rPr lang="en-US" sz="1300" dirty="0" err="1" smtClean="0">
                <a:latin typeface="Arial"/>
                <a:cs typeface="Arial"/>
              </a:rPr>
              <a:t>Predix</a:t>
            </a:r>
            <a:r>
              <a:rPr lang="en-US" sz="1300" dirty="0" smtClean="0">
                <a:latin typeface="Arial"/>
                <a:cs typeface="Arial"/>
              </a:rPr>
              <a:t> </a:t>
            </a:r>
            <a:endParaRPr lang="en-US" sz="1300" dirty="0">
              <a:latin typeface="Arial"/>
              <a:cs typeface="Arial"/>
            </a:endParaRPr>
          </a:p>
        </p:txBody>
      </p:sp>
      <p:cxnSp>
        <p:nvCxnSpPr>
          <p:cNvPr id="48" name="Straight Connector 91"/>
          <p:cNvCxnSpPr>
            <a:cxnSpLocks noChangeShapeType="1"/>
          </p:cNvCxnSpPr>
          <p:nvPr/>
        </p:nvCxnSpPr>
        <p:spPr bwMode="gray">
          <a:xfrm>
            <a:off x="8005699" y="1151124"/>
            <a:ext cx="0" cy="58110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11"/>
          <p:cNvSpPr txBox="1">
            <a:spLocks noChangeArrowheads="1"/>
          </p:cNvSpPr>
          <p:nvPr/>
        </p:nvSpPr>
        <p:spPr bwMode="gray">
          <a:xfrm>
            <a:off x="7572780" y="1807137"/>
            <a:ext cx="911833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Report</a:t>
            </a:r>
            <a:r>
              <a:rPr lang="en-US" sz="10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 signoff </a:t>
            </a:r>
          </a:p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&amp; Submission</a:t>
            </a:r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gray">
          <a:xfrm>
            <a:off x="1978238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15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gray">
          <a:xfrm>
            <a:off x="6725891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26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AutoShape 10"/>
          <p:cNvSpPr>
            <a:spLocks noChangeArrowheads="1"/>
          </p:cNvSpPr>
          <p:nvPr/>
        </p:nvSpPr>
        <p:spPr bwMode="gray">
          <a:xfrm flipV="1">
            <a:off x="8551360" y="1130405"/>
            <a:ext cx="195229" cy="13800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it-IT" sz="12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gray">
          <a:xfrm>
            <a:off x="8348251" y="904875"/>
            <a:ext cx="834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31st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gray">
          <a:xfrm>
            <a:off x="179388" y="4968866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5" name="TextBox 50"/>
          <p:cNvSpPr txBox="1">
            <a:spLocks noChangeArrowheads="1"/>
          </p:cNvSpPr>
          <p:nvPr/>
        </p:nvSpPr>
        <p:spPr bwMode="gray">
          <a:xfrm>
            <a:off x="1336670" y="4977227"/>
            <a:ext cx="29336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Team meeting to review consolidated </a:t>
            </a:r>
            <a:r>
              <a:rPr lang="en-US" sz="1300" dirty="0" err="1" smtClean="0">
                <a:latin typeface="Arial"/>
                <a:cs typeface="Arial"/>
              </a:rPr>
              <a:t>compents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56" name="TextBox 68"/>
          <p:cNvSpPr txBox="1">
            <a:spLocks noChangeArrowheads="1"/>
          </p:cNvSpPr>
          <p:nvPr/>
        </p:nvSpPr>
        <p:spPr bwMode="gray">
          <a:xfrm>
            <a:off x="133476" y="4981517"/>
            <a:ext cx="1203073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Consolidation and review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57" name="TextBox 77"/>
          <p:cNvSpPr txBox="1">
            <a:spLocks noChangeArrowheads="1"/>
          </p:cNvSpPr>
          <p:nvPr/>
        </p:nvSpPr>
        <p:spPr bwMode="gray">
          <a:xfrm>
            <a:off x="8229430" y="5083278"/>
            <a:ext cx="689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May 24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58" name="TextBox 50"/>
          <p:cNvSpPr txBox="1">
            <a:spLocks noChangeArrowheads="1"/>
          </p:cNvSpPr>
          <p:nvPr/>
        </p:nvSpPr>
        <p:spPr bwMode="gray">
          <a:xfrm>
            <a:off x="4371839" y="4977227"/>
            <a:ext cx="32209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Verify &amp; confirm content with external reviewer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59" name="TextBox 106"/>
          <p:cNvSpPr txBox="1">
            <a:spLocks noChangeArrowheads="1"/>
          </p:cNvSpPr>
          <p:nvPr/>
        </p:nvSpPr>
        <p:spPr bwMode="gray">
          <a:xfrm>
            <a:off x="7592757" y="5083278"/>
            <a:ext cx="3481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dirty="0">
                <a:latin typeface="Arial"/>
                <a:cs typeface="Arial"/>
                <a:sym typeface="Wingdings" pitchFamily="2" charset="2"/>
              </a:rPr>
              <a:t></a:t>
            </a: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gray">
          <a:xfrm>
            <a:off x="179388" y="3776946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1" name="TextBox 50"/>
          <p:cNvSpPr txBox="1">
            <a:spLocks noChangeArrowheads="1"/>
          </p:cNvSpPr>
          <p:nvPr/>
        </p:nvSpPr>
        <p:spPr bwMode="gray">
          <a:xfrm>
            <a:off x="1336670" y="3785307"/>
            <a:ext cx="28623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3 major components: </a:t>
            </a:r>
            <a:r>
              <a:rPr lang="en-US" sz="1300" dirty="0" err="1" smtClean="0">
                <a:latin typeface="Arial"/>
                <a:cs typeface="Arial"/>
              </a:rPr>
              <a:t>Predix</a:t>
            </a:r>
            <a:r>
              <a:rPr lang="en-US" sz="1300" dirty="0" smtClean="0">
                <a:latin typeface="Arial"/>
                <a:cs typeface="Arial"/>
              </a:rPr>
              <a:t> Core, Experience, and Data Lake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62" name="TextBox 68"/>
          <p:cNvSpPr txBox="1">
            <a:spLocks noChangeArrowheads="1"/>
          </p:cNvSpPr>
          <p:nvPr/>
        </p:nvSpPr>
        <p:spPr bwMode="gray">
          <a:xfrm>
            <a:off x="188161" y="3789597"/>
            <a:ext cx="1093703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Outline Finalized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63" name="TextBox 77"/>
          <p:cNvSpPr txBox="1">
            <a:spLocks noChangeArrowheads="1"/>
          </p:cNvSpPr>
          <p:nvPr/>
        </p:nvSpPr>
        <p:spPr bwMode="gray">
          <a:xfrm>
            <a:off x="8229430" y="3891358"/>
            <a:ext cx="689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May 18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64" name="TextBox 50"/>
          <p:cNvSpPr txBox="1">
            <a:spLocks noChangeArrowheads="1"/>
          </p:cNvSpPr>
          <p:nvPr/>
        </p:nvSpPr>
        <p:spPr bwMode="gray">
          <a:xfrm>
            <a:off x="4371839" y="3785307"/>
            <a:ext cx="32209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Analyze and Connect the major </a:t>
            </a:r>
            <a:r>
              <a:rPr lang="en-US" sz="1300" dirty="0" err="1" smtClean="0">
                <a:latin typeface="Arial"/>
                <a:cs typeface="Arial"/>
              </a:rPr>
              <a:t>Predix</a:t>
            </a:r>
            <a:r>
              <a:rPr lang="en-US" sz="1300" dirty="0" smtClean="0">
                <a:latin typeface="Arial"/>
                <a:cs typeface="Arial"/>
              </a:rPr>
              <a:t> </a:t>
            </a:r>
            <a:r>
              <a:rPr lang="en-US" sz="1300" dirty="0" err="1" smtClean="0">
                <a:latin typeface="Arial"/>
                <a:cs typeface="Arial"/>
              </a:rPr>
              <a:t>compenents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65" name="TextBox 106"/>
          <p:cNvSpPr txBox="1">
            <a:spLocks noChangeArrowheads="1"/>
          </p:cNvSpPr>
          <p:nvPr/>
        </p:nvSpPr>
        <p:spPr bwMode="gray">
          <a:xfrm>
            <a:off x="7615599" y="3860580"/>
            <a:ext cx="302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>
                <a:latin typeface="Arial"/>
                <a:cs typeface="Arial"/>
                <a:sym typeface="Wingdings 2"/>
              </a:rPr>
              <a:t></a:t>
            </a:r>
            <a:endParaRPr lang="en-US" sz="11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gray">
          <a:xfrm>
            <a:off x="179388" y="5564825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7" name="TextBox 50"/>
          <p:cNvSpPr txBox="1">
            <a:spLocks noChangeArrowheads="1"/>
          </p:cNvSpPr>
          <p:nvPr/>
        </p:nvSpPr>
        <p:spPr bwMode="gray">
          <a:xfrm>
            <a:off x="1336670" y="5573186"/>
            <a:ext cx="29336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Ensure that report meets GE confidentiality and IU standards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68" name="TextBox 68"/>
          <p:cNvSpPr txBox="1">
            <a:spLocks noChangeArrowheads="1"/>
          </p:cNvSpPr>
          <p:nvPr/>
        </p:nvSpPr>
        <p:spPr bwMode="gray">
          <a:xfrm>
            <a:off x="133476" y="5577476"/>
            <a:ext cx="1203073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Formatting + Submission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69" name="TextBox 77"/>
          <p:cNvSpPr txBox="1">
            <a:spLocks noChangeArrowheads="1"/>
          </p:cNvSpPr>
          <p:nvPr/>
        </p:nvSpPr>
        <p:spPr bwMode="gray">
          <a:xfrm>
            <a:off x="7989930" y="5679237"/>
            <a:ext cx="9117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May 26-28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70" name="TextBox 50"/>
          <p:cNvSpPr txBox="1">
            <a:spLocks noChangeArrowheads="1"/>
          </p:cNvSpPr>
          <p:nvPr/>
        </p:nvSpPr>
        <p:spPr bwMode="gray">
          <a:xfrm>
            <a:off x="4371839" y="5573186"/>
            <a:ext cx="32209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Submit confirmed report</a:t>
            </a:r>
          </a:p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Screen shot submission 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71" name="TextBox 106"/>
          <p:cNvSpPr txBox="1">
            <a:spLocks noChangeArrowheads="1"/>
          </p:cNvSpPr>
          <p:nvPr/>
        </p:nvSpPr>
        <p:spPr bwMode="gray">
          <a:xfrm>
            <a:off x="7609673" y="5637500"/>
            <a:ext cx="3143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dirty="0" smtClean="0">
                <a:latin typeface="Arial"/>
                <a:cs typeface="Arial"/>
                <a:sym typeface="Wingdings" pitchFamily="2" charset="2"/>
              </a:rPr>
              <a:t>O</a:t>
            </a:r>
            <a:endParaRPr lang="en-US" sz="13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gray">
          <a:xfrm>
            <a:off x="179388" y="2585026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3" name="TextBox 50"/>
          <p:cNvSpPr txBox="1">
            <a:spLocks noChangeArrowheads="1"/>
          </p:cNvSpPr>
          <p:nvPr/>
        </p:nvSpPr>
        <p:spPr bwMode="gray">
          <a:xfrm>
            <a:off x="1336670" y="2593387"/>
            <a:ext cx="29336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Team restructured to include other businesses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74" name="TextBox 68"/>
          <p:cNvSpPr txBox="1">
            <a:spLocks noChangeArrowheads="1"/>
          </p:cNvSpPr>
          <p:nvPr/>
        </p:nvSpPr>
        <p:spPr bwMode="gray">
          <a:xfrm>
            <a:off x="73322" y="2597677"/>
            <a:ext cx="1323380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Consolidate Projects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75" name="TextBox 77"/>
          <p:cNvSpPr txBox="1">
            <a:spLocks noChangeArrowheads="1"/>
          </p:cNvSpPr>
          <p:nvPr/>
        </p:nvSpPr>
        <p:spPr bwMode="gray">
          <a:xfrm>
            <a:off x="8229430" y="2699438"/>
            <a:ext cx="689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May 13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76" name="TextBox 50"/>
          <p:cNvSpPr txBox="1">
            <a:spLocks noChangeArrowheads="1"/>
          </p:cNvSpPr>
          <p:nvPr/>
        </p:nvSpPr>
        <p:spPr bwMode="gray">
          <a:xfrm>
            <a:off x="4371839" y="2593387"/>
            <a:ext cx="32209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Redefine project scope + goals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77" name="TextBox 106"/>
          <p:cNvSpPr txBox="1">
            <a:spLocks noChangeArrowheads="1"/>
          </p:cNvSpPr>
          <p:nvPr/>
        </p:nvSpPr>
        <p:spPr bwMode="gray">
          <a:xfrm>
            <a:off x="7615599" y="2665289"/>
            <a:ext cx="302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 2"/>
              </a:rPr>
              <a:t></a:t>
            </a:r>
            <a:endParaRPr lang="en-US" sz="11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78" name="Text Box 12"/>
          <p:cNvSpPr txBox="1">
            <a:spLocks noChangeArrowheads="1"/>
          </p:cNvSpPr>
          <p:nvPr/>
        </p:nvSpPr>
        <p:spPr bwMode="gray">
          <a:xfrm>
            <a:off x="1124863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14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gray">
          <a:xfrm>
            <a:off x="5061323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24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gray">
          <a:xfrm>
            <a:off x="7690349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28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Text Box 11"/>
          <p:cNvSpPr txBox="1">
            <a:spLocks noChangeArrowheads="1"/>
          </p:cNvSpPr>
          <p:nvPr/>
        </p:nvSpPr>
        <p:spPr bwMode="gray">
          <a:xfrm>
            <a:off x="3223478" y="1847029"/>
            <a:ext cx="92333" cy="15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82" name="Straight Connector 97"/>
          <p:cNvCxnSpPr>
            <a:cxnSpLocks noChangeShapeType="1"/>
          </p:cNvCxnSpPr>
          <p:nvPr/>
        </p:nvCxnSpPr>
        <p:spPr bwMode="gray">
          <a:xfrm>
            <a:off x="3269644" y="1151125"/>
            <a:ext cx="0" cy="58110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11"/>
          <p:cNvSpPr txBox="1">
            <a:spLocks noChangeArrowheads="1"/>
          </p:cNvSpPr>
          <p:nvPr/>
        </p:nvSpPr>
        <p:spPr bwMode="gray">
          <a:xfrm>
            <a:off x="2764926" y="1813670"/>
            <a:ext cx="1050454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Outline Defined </a:t>
            </a:r>
          </a:p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and drafted</a:t>
            </a:r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Text Box 12"/>
          <p:cNvSpPr txBox="1">
            <a:spLocks noChangeArrowheads="1"/>
          </p:cNvSpPr>
          <p:nvPr/>
        </p:nvSpPr>
        <p:spPr bwMode="gray">
          <a:xfrm>
            <a:off x="2929470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18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04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444</Words>
  <Application>Microsoft Macintosh PowerPoint</Application>
  <PresentationFormat>On-screen Show (4:3)</PresentationFormat>
  <Paragraphs>130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Report: Predix – The GE Machine</vt:lpstr>
      <vt:lpstr>Value Proposition</vt:lpstr>
      <vt:lpstr>Impact</vt:lpstr>
      <vt:lpstr>Technologies</vt:lpstr>
      <vt:lpstr>Project Plan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Predix Platform</dc:title>
  <dc:creator>Jessica Saldana</dc:creator>
  <cp:lastModifiedBy>Jessica Saldana</cp:lastModifiedBy>
  <cp:revision>20</cp:revision>
  <dcterms:created xsi:type="dcterms:W3CDTF">2015-05-20T17:54:50Z</dcterms:created>
  <dcterms:modified xsi:type="dcterms:W3CDTF">2015-05-20T20:59:01Z</dcterms:modified>
</cp:coreProperties>
</file>