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9"/>
  </p:notesMasterIdLst>
  <p:sldIdLst>
    <p:sldId id="256" r:id="rId2"/>
    <p:sldId id="257" r:id="rId3"/>
    <p:sldId id="258" r:id="rId4"/>
    <p:sldId id="266" r:id="rId5"/>
    <p:sldId id="259" r:id="rId6"/>
    <p:sldId id="269" r:id="rId7"/>
    <p:sldId id="262" r:id="rId8"/>
    <p:sldId id="268" r:id="rId9"/>
    <p:sldId id="267" r:id="rId10"/>
    <p:sldId id="264" r:id="rId11"/>
    <p:sldId id="265" r:id="rId12"/>
    <p:sldId id="270" r:id="rId13"/>
    <p:sldId id="271" r:id="rId14"/>
    <p:sldId id="283" r:id="rId15"/>
    <p:sldId id="272" r:id="rId16"/>
    <p:sldId id="260" r:id="rId17"/>
    <p:sldId id="273" r:id="rId18"/>
    <p:sldId id="261" r:id="rId19"/>
    <p:sldId id="274" r:id="rId20"/>
    <p:sldId id="276" r:id="rId21"/>
    <p:sldId id="275"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9" autoAdjust="0"/>
    <p:restoredTop sz="96803" autoAdjust="0"/>
  </p:normalViewPr>
  <p:slideViewPr>
    <p:cSldViewPr>
      <p:cViewPr>
        <p:scale>
          <a:sx n="90" d="100"/>
          <a:sy n="90" d="100"/>
        </p:scale>
        <p:origin x="-324" y="-5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B26B8-C179-4E3F-A000-4BCE0F728488}" type="datetimeFigureOut">
              <a:rPr lang="en-US" smtClean="0"/>
              <a:t>12/15/2015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7A21FA-1849-42E1-8AD6-E4EF913E1946}" type="slidenum">
              <a:rPr lang="en-US" smtClean="0"/>
              <a:t>‹#›</a:t>
            </a:fld>
            <a:endParaRPr lang="en-US" dirty="0"/>
          </a:p>
        </p:txBody>
      </p:sp>
    </p:spTree>
    <p:extLst>
      <p:ext uri="{BB962C8B-B14F-4D97-AF65-F5344CB8AC3E}">
        <p14:creationId xmlns:p14="http://schemas.microsoft.com/office/powerpoint/2010/main" val="948793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7A21FA-1849-42E1-8AD6-E4EF913E1946}" type="slidenum">
              <a:rPr lang="en-US" smtClean="0"/>
              <a:t>2</a:t>
            </a:fld>
            <a:endParaRPr lang="en-US" dirty="0"/>
          </a:p>
        </p:txBody>
      </p:sp>
    </p:spTree>
    <p:extLst>
      <p:ext uri="{BB962C8B-B14F-4D97-AF65-F5344CB8AC3E}">
        <p14:creationId xmlns:p14="http://schemas.microsoft.com/office/powerpoint/2010/main" val="2122120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5182701-BE7D-4253-B9B1-F95F330C06EC}" type="datetime1">
              <a:rPr lang="en-US" smtClean="0"/>
              <a:t>12/15/2015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2BE8E8-C91D-46AB-8855-C4CD3149C46F}" type="datetime1">
              <a:rPr lang="en-US" smtClean="0"/>
              <a:t>12/15/2015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400C2C-3E0F-4C7B-9F01-6ECEF158E30A}" type="datetime1">
              <a:rPr lang="en-US" smtClean="0"/>
              <a:t>12/15/2015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F614A8-06C1-45A2-826F-84A8C13F458A}" type="datetime1">
              <a:rPr lang="en-US" smtClean="0"/>
              <a:t>12/15/2015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41EA91-25A7-4DE7-9466-ADCFF3C3BD6C}" type="datetime1">
              <a:rPr lang="en-US" smtClean="0"/>
              <a:t>12/15/2015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CE7813-3428-4CC0-B11E-6110EF821025}" type="datetime1">
              <a:rPr lang="en-US" smtClean="0"/>
              <a:t>12/15/2015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417F72-BCD7-4F05-9FC2-4C04A45538A8}" type="datetime1">
              <a:rPr lang="en-US" smtClean="0"/>
              <a:t>12/15/2015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72CBE9-0483-48A7-8697-5D4B615B215C}" type="datetime1">
              <a:rPr lang="en-US" smtClean="0"/>
              <a:t>12/15/2015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AE76FA-13B9-4F23-B61A-F8E7EE75C583}" type="datetime1">
              <a:rPr lang="en-US" smtClean="0"/>
              <a:t>12/15/2015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CCBD8D-FBD4-4383-BEE3-7DCC1A884B65}" type="datetime1">
              <a:rPr lang="en-US" smtClean="0"/>
              <a:t>12/15/2015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74220F41-B32C-43AD-95DF-6CCDB23C1E51}" type="datetime1">
              <a:rPr lang="en-US" smtClean="0"/>
              <a:t>12/15/2015</a:t>
            </a:fld>
            <a:endParaRPr lang="en-US" dirty="0"/>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BE831228-476F-4486-AEE5-3140A3E5992B}" type="datetime1">
              <a:rPr lang="en-US" smtClean="0"/>
              <a:t>12/15/2015</a:t>
            </a:fld>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hyperlink" Target="http://data.worldbank.org/indicator/NY.GDP.PCAP.CD" TargetMode="External"/><Relationship Id="rId3" Type="http://schemas.openxmlformats.org/officeDocument/2006/relationships/hyperlink" Target="http://www.stats.gov.cn/tjsj/ndsj/2014/indexee.htm" TargetMode="External"/><Relationship Id="rId7" Type="http://schemas.openxmlformats.org/officeDocument/2006/relationships/hyperlink" Target="http://www.cnn.com/2015/10/29/china/china-one-child-policy-ends-mckenzie/index.html?eref=rss_world" TargetMode="External"/><Relationship Id="rId2" Type="http://schemas.openxmlformats.org/officeDocument/2006/relationships/hyperlink" Target="http://esa.un.org/unpd/wpp/Download/Standard/Population/" TargetMode="External"/><Relationship Id="rId1" Type="http://schemas.openxmlformats.org/officeDocument/2006/relationships/slideLayout" Target="../slideLayouts/slideLayout6.xml"/><Relationship Id="rId6" Type="http://schemas.openxmlformats.org/officeDocument/2006/relationships/hyperlink" Target="http://www.wsj.com/articles/how-demographics-rule-the-global-economy-1448203724" TargetMode="External"/><Relationship Id="rId5" Type="http://schemas.openxmlformats.org/officeDocument/2006/relationships/hyperlink" Target="http://www.wsj.com/articles/china-abandons-one-child-policy-1446116462" TargetMode="External"/><Relationship Id="rId4" Type="http://schemas.openxmlformats.org/officeDocument/2006/relationships/hyperlink" Target="https://en.wikipedia.org/wiki/Demographics_of_China"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543800" cy="2593975"/>
          </a:xfrm>
        </p:spPr>
        <p:txBody>
          <a:bodyPr/>
          <a:lstStyle/>
          <a:p>
            <a:r>
              <a:rPr lang="en-US" sz="4800" dirty="0" smtClean="0"/>
              <a:t>Why Does China End the One-Child Policy?</a:t>
            </a:r>
            <a:endParaRPr lang="en-US" sz="4800" dirty="0"/>
          </a:p>
        </p:txBody>
      </p:sp>
      <p:sp>
        <p:nvSpPr>
          <p:cNvPr id="3" name="Subtitle 2"/>
          <p:cNvSpPr>
            <a:spLocks noGrp="1"/>
          </p:cNvSpPr>
          <p:nvPr>
            <p:ph type="subTitle" idx="1"/>
          </p:nvPr>
        </p:nvSpPr>
        <p:spPr/>
        <p:txBody>
          <a:bodyPr>
            <a:normAutofit/>
          </a:bodyPr>
          <a:lstStyle/>
          <a:p>
            <a:pPr algn="ctr"/>
            <a:r>
              <a:rPr lang="en-US" sz="2500" dirty="0" smtClean="0"/>
              <a:t>Sara Lam</a:t>
            </a:r>
          </a:p>
          <a:p>
            <a:pPr algn="ctr"/>
            <a:r>
              <a:rPr lang="en-US" sz="2500" dirty="0" smtClean="0"/>
              <a:t>December 2015</a:t>
            </a:r>
            <a:endParaRPr lang="en-US" sz="2500" dirty="0"/>
          </a:p>
        </p:txBody>
      </p:sp>
    </p:spTree>
    <p:extLst>
      <p:ext uri="{BB962C8B-B14F-4D97-AF65-F5344CB8AC3E}">
        <p14:creationId xmlns:p14="http://schemas.microsoft.com/office/powerpoint/2010/main" val="18321607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What other social issues are created by the one-child </a:t>
            </a:r>
            <a:r>
              <a:rPr lang="en-US" sz="3000" dirty="0" smtClean="0"/>
              <a:t>policy?</a:t>
            </a:r>
            <a:endParaRPr lang="en-US" sz="3000" dirty="0"/>
          </a:p>
        </p:txBody>
      </p:sp>
      <p:sp>
        <p:nvSpPr>
          <p:cNvPr id="4" name="TextBox 3"/>
          <p:cNvSpPr txBox="1"/>
          <p:nvPr/>
        </p:nvSpPr>
        <p:spPr>
          <a:xfrm>
            <a:off x="762000" y="1600200"/>
            <a:ext cx="6858000" cy="2708434"/>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en-US" sz="2000" dirty="0" smtClean="0">
                <a:latin typeface="Arial Narrow" panose="020B0606020202030204" pitchFamily="34" charset="0"/>
              </a:rPr>
              <a:t>With </a:t>
            </a:r>
            <a:r>
              <a:rPr lang="en-US" sz="2000" dirty="0">
                <a:latin typeface="Arial Narrow" panose="020B0606020202030204" pitchFamily="34" charset="0"/>
              </a:rPr>
              <a:t>cultural pressures to have boys to carry the family name and take care of older parents, about 116 boys were born for every 100 girls in China, compared with the World Health Organization’s natural rate of around 105 to 100. </a:t>
            </a:r>
            <a:endParaRPr lang="en-US" sz="2000" dirty="0" smtClean="0">
              <a:latin typeface="Arial Narrow" panose="020B0606020202030204" pitchFamily="34" charset="0"/>
            </a:endParaRPr>
          </a:p>
          <a:p>
            <a:pPr marL="285750" indent="-285750">
              <a:spcBef>
                <a:spcPts val="1200"/>
              </a:spcBef>
              <a:buFont typeface="Arial" panose="020B0604020202020204" pitchFamily="34" charset="0"/>
              <a:buChar char="•"/>
            </a:pPr>
            <a:r>
              <a:rPr lang="en-US" sz="2000" dirty="0">
                <a:latin typeface="Arial Narrow" panose="020B0606020202030204" pitchFamily="34" charset="0"/>
              </a:rPr>
              <a:t>Comparing sex at birth ratios of China, India and the United State - the ratios for the US are close to natural rate.  India has similar cultural pressures to have boys; however, without the </a:t>
            </a:r>
            <a:r>
              <a:rPr lang="en-US" sz="2000" dirty="0" smtClean="0">
                <a:latin typeface="Arial Narrow" panose="020B0606020202030204" pitchFamily="34" charset="0"/>
              </a:rPr>
              <a:t>one-child </a:t>
            </a:r>
            <a:r>
              <a:rPr lang="en-US" sz="2000" dirty="0">
                <a:latin typeface="Arial Narrow" panose="020B0606020202030204" pitchFamily="34" charset="0"/>
              </a:rPr>
              <a:t>policy, </a:t>
            </a:r>
            <a:r>
              <a:rPr lang="en-US" sz="2000" dirty="0" smtClean="0">
                <a:latin typeface="Arial Narrow" panose="020B0606020202030204" pitchFamily="34" charset="0"/>
              </a:rPr>
              <a:t>India’s </a:t>
            </a:r>
            <a:r>
              <a:rPr lang="en-US" sz="2000" dirty="0">
                <a:latin typeface="Arial Narrow" panose="020B0606020202030204" pitchFamily="34" charset="0"/>
              </a:rPr>
              <a:t>ratios are less severe than those of China.</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dirty="0"/>
          </a:p>
        </p:txBody>
      </p:sp>
      <p:pic>
        <p:nvPicPr>
          <p:cNvPr id="5" name="Picture 4"/>
          <p:cNvPicPr/>
          <p:nvPr/>
        </p:nvPicPr>
        <p:blipFill>
          <a:blip r:embed="rId2"/>
          <a:stretch>
            <a:fillRect/>
          </a:stretch>
        </p:blipFill>
        <p:spPr>
          <a:xfrm>
            <a:off x="1828800" y="4400550"/>
            <a:ext cx="4772025" cy="2152650"/>
          </a:xfrm>
          <a:prstGeom prst="rect">
            <a:avLst/>
          </a:prstGeom>
        </p:spPr>
      </p:pic>
      <p:sp>
        <p:nvSpPr>
          <p:cNvPr id="6" name="TextBox 5"/>
          <p:cNvSpPr txBox="1"/>
          <p:nvPr/>
        </p:nvSpPr>
        <p:spPr>
          <a:xfrm>
            <a:off x="6324600" y="5543892"/>
            <a:ext cx="1676400" cy="323165"/>
          </a:xfrm>
          <a:prstGeom prst="rect">
            <a:avLst/>
          </a:prstGeom>
          <a:noFill/>
        </p:spPr>
        <p:txBody>
          <a:bodyPr wrap="square" rtlCol="0">
            <a:spAutoFit/>
          </a:bodyPr>
          <a:lstStyle/>
          <a:p>
            <a:pPr algn="ctr"/>
            <a:r>
              <a:rPr lang="en-US" sz="1500" dirty="0" smtClean="0"/>
              <a:t>Figure 6</a:t>
            </a:r>
            <a:endParaRPr lang="en-US" sz="1500" dirty="0"/>
          </a:p>
        </p:txBody>
      </p:sp>
    </p:spTree>
    <p:extLst>
      <p:ext uri="{BB962C8B-B14F-4D97-AF65-F5344CB8AC3E}">
        <p14:creationId xmlns:p14="http://schemas.microsoft.com/office/powerpoint/2010/main" val="15508698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What is the projected </a:t>
            </a:r>
            <a:r>
              <a:rPr lang="en-US" sz="3000" dirty="0" smtClean="0"/>
              <a:t>population trend</a:t>
            </a:r>
            <a:r>
              <a:rPr lang="en-US" sz="3000" dirty="0"/>
              <a:t>, and will the end of one-child policy reverse the trend?</a:t>
            </a:r>
          </a:p>
        </p:txBody>
      </p:sp>
      <p:sp>
        <p:nvSpPr>
          <p:cNvPr id="4" name="TextBox 3"/>
          <p:cNvSpPr txBox="1"/>
          <p:nvPr/>
        </p:nvSpPr>
        <p:spPr>
          <a:xfrm>
            <a:off x="762000" y="1600200"/>
            <a:ext cx="6858000" cy="707886"/>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en-US" sz="2000" dirty="0" smtClean="0">
                <a:latin typeface="Arial Narrow" panose="020B0606020202030204" pitchFamily="34" charset="0"/>
              </a:rPr>
              <a:t>Without </a:t>
            </a:r>
            <a:r>
              <a:rPr lang="en-US" sz="2000" dirty="0">
                <a:latin typeface="Arial Narrow" panose="020B0606020202030204" pitchFamily="34" charset="0"/>
              </a:rPr>
              <a:t>changes to the </a:t>
            </a:r>
            <a:r>
              <a:rPr lang="en-US" sz="2000" dirty="0" smtClean="0">
                <a:latin typeface="Arial Narrow" panose="020B0606020202030204" pitchFamily="34" charset="0"/>
              </a:rPr>
              <a:t>one-child </a:t>
            </a:r>
            <a:r>
              <a:rPr lang="en-US" sz="2000" dirty="0">
                <a:latin typeface="Arial Narrow" panose="020B0606020202030204" pitchFamily="34" charset="0"/>
              </a:rPr>
              <a:t>policy, China’s population is projected to decline.</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dirty="0"/>
          </a:p>
        </p:txBody>
      </p:sp>
      <p:pic>
        <p:nvPicPr>
          <p:cNvPr id="5" name="Picture 4"/>
          <p:cNvPicPr/>
          <p:nvPr/>
        </p:nvPicPr>
        <p:blipFill>
          <a:blip r:embed="rId2"/>
          <a:stretch>
            <a:fillRect/>
          </a:stretch>
        </p:blipFill>
        <p:spPr>
          <a:xfrm>
            <a:off x="2819400" y="2819400"/>
            <a:ext cx="3228975" cy="2409190"/>
          </a:xfrm>
          <a:prstGeom prst="rect">
            <a:avLst/>
          </a:prstGeom>
        </p:spPr>
      </p:pic>
      <p:sp>
        <p:nvSpPr>
          <p:cNvPr id="6" name="TextBox 5"/>
          <p:cNvSpPr txBox="1"/>
          <p:nvPr/>
        </p:nvSpPr>
        <p:spPr>
          <a:xfrm>
            <a:off x="3621087" y="5715000"/>
            <a:ext cx="1676400" cy="323165"/>
          </a:xfrm>
          <a:prstGeom prst="rect">
            <a:avLst/>
          </a:prstGeom>
          <a:noFill/>
        </p:spPr>
        <p:txBody>
          <a:bodyPr wrap="square" rtlCol="0">
            <a:spAutoFit/>
          </a:bodyPr>
          <a:lstStyle/>
          <a:p>
            <a:pPr algn="ctr"/>
            <a:r>
              <a:rPr lang="en-US" sz="1500" dirty="0" smtClean="0"/>
              <a:t>Figure 7</a:t>
            </a:r>
            <a:endParaRPr lang="en-US" sz="1500" dirty="0"/>
          </a:p>
        </p:txBody>
      </p:sp>
    </p:spTree>
    <p:extLst>
      <p:ext uri="{BB962C8B-B14F-4D97-AF65-F5344CB8AC3E}">
        <p14:creationId xmlns:p14="http://schemas.microsoft.com/office/powerpoint/2010/main" val="40045807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What is the projected population trend, and will the end of one-child policy reverse the trend?</a:t>
            </a:r>
          </a:p>
        </p:txBody>
      </p:sp>
      <p:sp>
        <p:nvSpPr>
          <p:cNvPr id="4" name="TextBox 3"/>
          <p:cNvSpPr txBox="1"/>
          <p:nvPr/>
        </p:nvSpPr>
        <p:spPr>
          <a:xfrm>
            <a:off x="762000" y="1600200"/>
            <a:ext cx="6858000" cy="2769989"/>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en-US" sz="1600" dirty="0" smtClean="0">
                <a:latin typeface="Arial Narrow" panose="020B0606020202030204" pitchFamily="34" charset="0"/>
              </a:rPr>
              <a:t>Even </a:t>
            </a:r>
            <a:r>
              <a:rPr lang="en-US" sz="1600" dirty="0">
                <a:latin typeface="Arial Narrow" panose="020B0606020202030204" pitchFamily="34" charset="0"/>
              </a:rPr>
              <a:t>without the one-child policy, many Chinese worry about the expense of a second child in a country where education and </a:t>
            </a:r>
            <a:r>
              <a:rPr lang="en-US" sz="1600" dirty="0" smtClean="0">
                <a:latin typeface="Arial Narrow" panose="020B0606020202030204" pitchFamily="34" charset="0"/>
              </a:rPr>
              <a:t>products for children can </a:t>
            </a:r>
            <a:r>
              <a:rPr lang="en-US" sz="1600" dirty="0">
                <a:latin typeface="Arial Narrow" panose="020B0606020202030204" pitchFamily="34" charset="0"/>
              </a:rPr>
              <a:t>be costly</a:t>
            </a:r>
            <a:r>
              <a:rPr lang="en-US" sz="1600" dirty="0" smtClean="0">
                <a:latin typeface="Arial Narrow" panose="020B0606020202030204" pitchFamily="34" charset="0"/>
              </a:rPr>
              <a:t>.</a:t>
            </a:r>
          </a:p>
          <a:p>
            <a:pPr marL="285750" indent="-285750">
              <a:spcBef>
                <a:spcPts val="1200"/>
              </a:spcBef>
              <a:buFont typeface="Arial" panose="020B0604020202020204" pitchFamily="34" charset="0"/>
              <a:buChar char="•"/>
            </a:pPr>
            <a:r>
              <a:rPr lang="en-US" sz="1600" dirty="0">
                <a:latin typeface="Arial Narrow" panose="020B0606020202030204" pitchFamily="34" charset="0"/>
              </a:rPr>
              <a:t>The last easing </a:t>
            </a:r>
            <a:r>
              <a:rPr lang="en-US" sz="1600" dirty="0" smtClean="0">
                <a:latin typeface="Arial Narrow" panose="020B0606020202030204" pitchFamily="34" charset="0"/>
              </a:rPr>
              <a:t>in 2013 resulted </a:t>
            </a:r>
            <a:r>
              <a:rPr lang="en-US" sz="1600" dirty="0">
                <a:latin typeface="Arial Narrow" panose="020B0606020202030204" pitchFamily="34" charset="0"/>
              </a:rPr>
              <a:t>in 1.45 million new birth applications, according to China’s National Health and Family Planning Commission. The number was far lower than experts </a:t>
            </a:r>
            <a:r>
              <a:rPr lang="en-US" sz="1600" dirty="0" smtClean="0">
                <a:latin typeface="Arial Narrow" panose="020B0606020202030204" pitchFamily="34" charset="0"/>
              </a:rPr>
              <a:t>expected.  </a:t>
            </a:r>
          </a:p>
          <a:p>
            <a:pPr marL="285750" indent="-285750">
              <a:spcBef>
                <a:spcPts val="1200"/>
              </a:spcBef>
              <a:buFont typeface="Arial" panose="020B0604020202020204" pitchFamily="34" charset="0"/>
              <a:buChar char="•"/>
            </a:pPr>
            <a:r>
              <a:rPr lang="en-US" sz="1600" dirty="0" smtClean="0">
                <a:latin typeface="Arial Narrow" panose="020B0606020202030204" pitchFamily="34" charset="0"/>
              </a:rPr>
              <a:t>Even </a:t>
            </a:r>
            <a:r>
              <a:rPr lang="en-US" sz="1600" dirty="0">
                <a:latin typeface="Arial Narrow" panose="020B0606020202030204" pitchFamily="34" charset="0"/>
              </a:rPr>
              <a:t>rural residents, many of which have been exempt of the one-child policy, are reluctant to have bigger families, largely because of the costs associated with having more than one child.</a:t>
            </a:r>
          </a:p>
          <a:p>
            <a:pPr marL="285750" indent="-285750">
              <a:spcBef>
                <a:spcPts val="1200"/>
              </a:spcBef>
              <a:buFont typeface="Arial" panose="020B0604020202020204" pitchFamily="34" charset="0"/>
              <a:buChar char="•"/>
            </a:pPr>
            <a:endParaRPr lang="en-US" sz="1600" dirty="0">
              <a:latin typeface="Arial Narrow" panose="020B0606020202030204"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9660" y="3886200"/>
            <a:ext cx="3264680" cy="2702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6324600" y="5076029"/>
            <a:ext cx="1676400" cy="323165"/>
          </a:xfrm>
          <a:prstGeom prst="rect">
            <a:avLst/>
          </a:prstGeom>
          <a:noFill/>
        </p:spPr>
        <p:txBody>
          <a:bodyPr wrap="square" rtlCol="0">
            <a:spAutoFit/>
          </a:bodyPr>
          <a:lstStyle/>
          <a:p>
            <a:pPr algn="ctr"/>
            <a:r>
              <a:rPr lang="en-US" sz="1500" dirty="0" smtClean="0"/>
              <a:t>Figure 8</a:t>
            </a:r>
            <a:endParaRPr lang="en-US" sz="1500" dirty="0"/>
          </a:p>
        </p:txBody>
      </p:sp>
    </p:spTree>
    <p:extLst>
      <p:ext uri="{BB962C8B-B14F-4D97-AF65-F5344CB8AC3E}">
        <p14:creationId xmlns:p14="http://schemas.microsoft.com/office/powerpoint/2010/main" val="11201857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What is the projected population trend, and will the end of one-child policy reverse the trend?</a:t>
            </a:r>
          </a:p>
        </p:txBody>
      </p:sp>
      <p:sp>
        <p:nvSpPr>
          <p:cNvPr id="4" name="TextBox 3"/>
          <p:cNvSpPr txBox="1"/>
          <p:nvPr/>
        </p:nvSpPr>
        <p:spPr>
          <a:xfrm>
            <a:off x="762000" y="1600200"/>
            <a:ext cx="6858000" cy="1785104"/>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en-US" sz="2000" dirty="0" smtClean="0">
                <a:latin typeface="Arial Narrow" panose="020B0606020202030204" pitchFamily="34" charset="0"/>
              </a:rPr>
              <a:t>Demographers argue that China’s </a:t>
            </a:r>
            <a:r>
              <a:rPr lang="en-US" sz="2000" dirty="0">
                <a:latin typeface="Arial Narrow" panose="020B0606020202030204" pitchFamily="34" charset="0"/>
              </a:rPr>
              <a:t>population trends </a:t>
            </a:r>
            <a:r>
              <a:rPr lang="en-US" sz="2000" dirty="0" smtClean="0">
                <a:latin typeface="Arial Narrow" panose="020B0606020202030204" pitchFamily="34" charset="0"/>
              </a:rPr>
              <a:t>will follow </a:t>
            </a:r>
            <a:r>
              <a:rPr lang="en-US" sz="2000" dirty="0">
                <a:latin typeface="Arial Narrow" panose="020B0606020202030204" pitchFamily="34" charset="0"/>
              </a:rPr>
              <a:t>countries like the U.S., </a:t>
            </a:r>
            <a:r>
              <a:rPr lang="en-US" sz="2000" dirty="0" smtClean="0">
                <a:latin typeface="Arial Narrow" panose="020B0606020202030204" pitchFamily="34" charset="0"/>
              </a:rPr>
              <a:t>South Korea and Japan </a:t>
            </a:r>
            <a:r>
              <a:rPr lang="en-US" sz="2000" dirty="0">
                <a:latin typeface="Arial Narrow" panose="020B0606020202030204" pitchFamily="34" charset="0"/>
              </a:rPr>
              <a:t>in falling birthrates as the population becomes more affluent and educated</a:t>
            </a:r>
            <a:r>
              <a:rPr lang="en-US" sz="2000" dirty="0" smtClean="0">
                <a:latin typeface="Arial Narrow" panose="020B0606020202030204" pitchFamily="34" charset="0"/>
              </a:rPr>
              <a:t>.</a:t>
            </a:r>
          </a:p>
          <a:p>
            <a:pPr marL="285750" indent="-285750">
              <a:spcBef>
                <a:spcPts val="1200"/>
              </a:spcBef>
              <a:buFont typeface="Arial" panose="020B0604020202020204" pitchFamily="34" charset="0"/>
              <a:buChar char="•"/>
            </a:pPr>
            <a:r>
              <a:rPr lang="en-US" sz="2000" dirty="0" smtClean="0">
                <a:latin typeface="Arial Narrow" panose="020B0606020202030204" pitchFamily="34" charset="0"/>
              </a:rPr>
              <a:t>This means China’s fertility rate is expected to stay below the 2.1 replacement rate in the future.</a:t>
            </a:r>
            <a:endParaRPr lang="en-US" sz="2000" dirty="0">
              <a:latin typeface="Arial Narrow" panose="020B0606020202030204"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2932" y="3507638"/>
            <a:ext cx="3578136" cy="2973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324600" y="5076029"/>
            <a:ext cx="1676400" cy="323165"/>
          </a:xfrm>
          <a:prstGeom prst="rect">
            <a:avLst/>
          </a:prstGeom>
          <a:noFill/>
        </p:spPr>
        <p:txBody>
          <a:bodyPr wrap="square" rtlCol="0">
            <a:spAutoFit/>
          </a:bodyPr>
          <a:lstStyle/>
          <a:p>
            <a:pPr algn="ctr"/>
            <a:r>
              <a:rPr lang="en-US" sz="1500" dirty="0" smtClean="0"/>
              <a:t>Figure 9</a:t>
            </a:r>
            <a:endParaRPr lang="en-US" sz="1500" dirty="0"/>
          </a:p>
        </p:txBody>
      </p:sp>
    </p:spTree>
    <p:extLst>
      <p:ext uri="{BB962C8B-B14F-4D97-AF65-F5344CB8AC3E}">
        <p14:creationId xmlns:p14="http://schemas.microsoft.com/office/powerpoint/2010/main" val="33157351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What is the projected population trend, and will the end of one-child policy reverse the trend?</a:t>
            </a:r>
          </a:p>
        </p:txBody>
      </p:sp>
      <p:sp>
        <p:nvSpPr>
          <p:cNvPr id="4" name="TextBox 3"/>
          <p:cNvSpPr txBox="1"/>
          <p:nvPr/>
        </p:nvSpPr>
        <p:spPr>
          <a:xfrm>
            <a:off x="762000" y="1600200"/>
            <a:ext cx="6858000" cy="1785104"/>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en-US" sz="2000" dirty="0" smtClean="0">
                <a:latin typeface="Arial Narrow" panose="020B0606020202030204" pitchFamily="34" charset="0"/>
              </a:rPr>
              <a:t>Research shows an inverse correlation between wealth and fertility among nations.  The higher the degree of GDP per capita, the fewer children are born in a country.</a:t>
            </a:r>
          </a:p>
          <a:p>
            <a:pPr marL="285750" indent="-285750">
              <a:spcBef>
                <a:spcPts val="1200"/>
              </a:spcBef>
              <a:buFont typeface="Arial" panose="020B0604020202020204" pitchFamily="34" charset="0"/>
              <a:buChar char="•"/>
            </a:pPr>
            <a:r>
              <a:rPr lang="en-US" sz="2000" dirty="0" smtClean="0">
                <a:latin typeface="Arial Narrow" panose="020B0606020202030204" pitchFamily="34" charset="0"/>
              </a:rPr>
              <a:t>As China becomes more affluent, the fertility rate </a:t>
            </a:r>
            <a:r>
              <a:rPr lang="en-US" sz="2000" smtClean="0">
                <a:latin typeface="Arial Narrow" panose="020B0606020202030204" pitchFamily="34" charset="0"/>
              </a:rPr>
              <a:t>is expected to </a:t>
            </a:r>
            <a:r>
              <a:rPr lang="en-US" sz="2000" dirty="0" smtClean="0">
                <a:latin typeface="Arial Narrow" panose="020B0606020202030204" pitchFamily="34" charset="0"/>
              </a:rPr>
              <a:t>stay low.</a:t>
            </a:r>
            <a:endParaRPr lang="en-US" sz="2000" dirty="0">
              <a:latin typeface="Arial Narrow" panose="020B0606020202030204"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0288" y="3309691"/>
            <a:ext cx="3903423" cy="2862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3621087" y="6306235"/>
            <a:ext cx="1676400" cy="323165"/>
          </a:xfrm>
          <a:prstGeom prst="rect">
            <a:avLst/>
          </a:prstGeom>
          <a:noFill/>
        </p:spPr>
        <p:txBody>
          <a:bodyPr wrap="square" rtlCol="0">
            <a:spAutoFit/>
          </a:bodyPr>
          <a:lstStyle/>
          <a:p>
            <a:pPr algn="ctr"/>
            <a:r>
              <a:rPr lang="en-US" sz="1500" dirty="0" smtClean="0"/>
              <a:t>Figure 10</a:t>
            </a:r>
            <a:endParaRPr lang="en-US" sz="1500" dirty="0"/>
          </a:p>
        </p:txBody>
      </p:sp>
    </p:spTree>
    <p:extLst>
      <p:ext uri="{BB962C8B-B14F-4D97-AF65-F5344CB8AC3E}">
        <p14:creationId xmlns:p14="http://schemas.microsoft.com/office/powerpoint/2010/main" val="42256977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Conclusion</a:t>
            </a:r>
            <a:endParaRPr lang="en-US" sz="3000" dirty="0"/>
          </a:p>
        </p:txBody>
      </p:sp>
      <p:sp>
        <p:nvSpPr>
          <p:cNvPr id="4" name="TextBox 3"/>
          <p:cNvSpPr txBox="1"/>
          <p:nvPr/>
        </p:nvSpPr>
        <p:spPr>
          <a:xfrm>
            <a:off x="762000" y="1371600"/>
            <a:ext cx="6858000" cy="4862870"/>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en-US" sz="2000" dirty="0" smtClean="0">
                <a:latin typeface="Arial Narrow" panose="020B0606020202030204" pitchFamily="34" charset="0"/>
              </a:rPr>
              <a:t>The </a:t>
            </a:r>
            <a:r>
              <a:rPr lang="en-US" sz="2000" dirty="0">
                <a:latin typeface="Arial Narrow" panose="020B0606020202030204" pitchFamily="34" charset="0"/>
              </a:rPr>
              <a:t>new two-child policy </a:t>
            </a:r>
            <a:r>
              <a:rPr lang="en-US" sz="2000" dirty="0" smtClean="0">
                <a:latin typeface="Arial Narrow" panose="020B0606020202030204" pitchFamily="34" charset="0"/>
              </a:rPr>
              <a:t>will likely </a:t>
            </a:r>
            <a:r>
              <a:rPr lang="en-US" sz="2000" dirty="0">
                <a:latin typeface="Arial Narrow" panose="020B0606020202030204" pitchFamily="34" charset="0"/>
              </a:rPr>
              <a:t>do too little to change China’s economic course and comes too late to solve a looming labor crisis</a:t>
            </a:r>
            <a:r>
              <a:rPr lang="en-US" sz="2000" dirty="0" smtClean="0">
                <a:latin typeface="Arial Narrow" panose="020B0606020202030204" pitchFamily="34" charset="0"/>
              </a:rPr>
              <a:t>.</a:t>
            </a:r>
          </a:p>
          <a:p>
            <a:pPr marL="285750" indent="-285750">
              <a:spcBef>
                <a:spcPts val="1200"/>
              </a:spcBef>
              <a:buFont typeface="Arial" panose="020B0604020202020204" pitchFamily="34" charset="0"/>
              <a:buChar char="•"/>
            </a:pPr>
            <a:r>
              <a:rPr lang="en-US" sz="2000" dirty="0" smtClean="0">
                <a:latin typeface="Arial Narrow" panose="020B0606020202030204" pitchFamily="34" charset="0"/>
              </a:rPr>
              <a:t>The dilemma is that overpopulation in China will still exist in the long term; however, the percentage of the elderly will increase, while the workforce will shrink.</a:t>
            </a:r>
            <a:endParaRPr lang="en-US" sz="2000" dirty="0">
              <a:latin typeface="Arial Narrow" panose="020B0606020202030204" pitchFamily="34" charset="0"/>
            </a:endParaRPr>
          </a:p>
          <a:p>
            <a:pPr marL="285750" indent="-285750">
              <a:spcBef>
                <a:spcPts val="1200"/>
              </a:spcBef>
              <a:buFont typeface="Arial" panose="020B0604020202020204" pitchFamily="34" charset="0"/>
              <a:buChar char="•"/>
            </a:pPr>
            <a:r>
              <a:rPr lang="en-US" sz="2000" dirty="0" smtClean="0">
                <a:latin typeface="Arial Narrow" panose="020B0606020202030204" pitchFamily="34" charset="0"/>
              </a:rPr>
              <a:t>However, </a:t>
            </a:r>
            <a:r>
              <a:rPr lang="en-US" sz="2000" dirty="0">
                <a:latin typeface="Arial Narrow" panose="020B0606020202030204" pitchFamily="34" charset="0"/>
              </a:rPr>
              <a:t>China will likely have a large population of robots to automate jobs previously handled by human beings</a:t>
            </a:r>
            <a:r>
              <a:rPr lang="en-US" sz="2000" dirty="0" smtClean="0">
                <a:latin typeface="Arial Narrow" panose="020B0606020202030204" pitchFamily="34" charset="0"/>
              </a:rPr>
              <a:t>. This can </a:t>
            </a:r>
            <a:r>
              <a:rPr lang="en-US" sz="2000" dirty="0" smtClean="0">
                <a:latin typeface="Arial Narrow" panose="020B0606020202030204" pitchFamily="34" charset="0"/>
              </a:rPr>
              <a:t>help mitigate </a:t>
            </a:r>
            <a:r>
              <a:rPr lang="en-US" sz="2000" dirty="0" smtClean="0">
                <a:latin typeface="Arial Narrow" panose="020B0606020202030204" pitchFamily="34" charset="0"/>
              </a:rPr>
              <a:t>the risks from workforce </a:t>
            </a:r>
            <a:r>
              <a:rPr lang="en-US" sz="2000" dirty="0" smtClean="0">
                <a:latin typeface="Arial Narrow" panose="020B0606020202030204" pitchFamily="34" charset="0"/>
              </a:rPr>
              <a:t>shortage.</a:t>
            </a:r>
            <a:endParaRPr lang="en-US" sz="2000" dirty="0">
              <a:latin typeface="Arial Narrow" panose="020B0606020202030204" pitchFamily="34" charset="0"/>
            </a:endParaRPr>
          </a:p>
          <a:p>
            <a:pPr marL="285750" indent="-285750">
              <a:spcBef>
                <a:spcPts val="1200"/>
              </a:spcBef>
              <a:buFont typeface="Arial" panose="020B0604020202020204" pitchFamily="34" charset="0"/>
              <a:buChar char="•"/>
            </a:pPr>
            <a:r>
              <a:rPr lang="en-US" sz="2000" dirty="0" smtClean="0">
                <a:latin typeface="Arial Narrow" panose="020B0606020202030204" pitchFamily="34" charset="0"/>
              </a:rPr>
              <a:t>Even if the </a:t>
            </a:r>
            <a:r>
              <a:rPr lang="en-US" sz="2000" dirty="0">
                <a:latin typeface="Arial Narrow" panose="020B0606020202030204" pitchFamily="34" charset="0"/>
              </a:rPr>
              <a:t>two-child </a:t>
            </a:r>
            <a:r>
              <a:rPr lang="en-US" sz="2000" dirty="0" smtClean="0">
                <a:latin typeface="Arial Narrow" panose="020B0606020202030204" pitchFamily="34" charset="0"/>
              </a:rPr>
              <a:t>policy is unable to contribute significantly to economic growth, it will likely decrease </a:t>
            </a:r>
            <a:r>
              <a:rPr lang="en-US" sz="2000" dirty="0">
                <a:latin typeface="Arial Narrow" panose="020B0606020202030204" pitchFamily="34" charset="0"/>
              </a:rPr>
              <a:t>t</a:t>
            </a:r>
            <a:r>
              <a:rPr lang="en-US" sz="2000" dirty="0" smtClean="0">
                <a:latin typeface="Arial Narrow" panose="020B0606020202030204" pitchFamily="34" charset="0"/>
              </a:rPr>
              <a:t>he </a:t>
            </a:r>
            <a:r>
              <a:rPr lang="en-US" sz="2000" dirty="0">
                <a:latin typeface="Arial Narrow" panose="020B0606020202030204" pitchFamily="34" charset="0"/>
              </a:rPr>
              <a:t>gender </a:t>
            </a:r>
            <a:r>
              <a:rPr lang="en-US" sz="2000" dirty="0" smtClean="0">
                <a:latin typeface="Arial Narrow" panose="020B0606020202030204" pitchFamily="34" charset="0"/>
              </a:rPr>
              <a:t>preference.  Studies show when </a:t>
            </a:r>
            <a:r>
              <a:rPr lang="en-US" sz="2000" dirty="0">
                <a:latin typeface="Arial Narrow" panose="020B0606020202030204" pitchFamily="34" charset="0"/>
              </a:rPr>
              <a:t>families were allowed to have multiple </a:t>
            </a:r>
            <a:r>
              <a:rPr lang="en-US" sz="2000" dirty="0" smtClean="0">
                <a:latin typeface="Arial Narrow" panose="020B0606020202030204" pitchFamily="34" charset="0"/>
              </a:rPr>
              <a:t>children,  </a:t>
            </a:r>
            <a:r>
              <a:rPr lang="en-US" sz="2000" dirty="0">
                <a:latin typeface="Arial Narrow" panose="020B0606020202030204" pitchFamily="34" charset="0"/>
              </a:rPr>
              <a:t>the sex ratio was far more balanced. </a:t>
            </a:r>
            <a:r>
              <a:rPr lang="en-US" sz="2000" dirty="0" smtClean="0">
                <a:latin typeface="Arial Narrow" panose="020B0606020202030204" pitchFamily="34" charset="0"/>
              </a:rPr>
              <a:t> Also </a:t>
            </a:r>
            <a:r>
              <a:rPr lang="en-US" sz="2000" dirty="0">
                <a:latin typeface="Arial Narrow" panose="020B0606020202030204" pitchFamily="34" charset="0"/>
              </a:rPr>
              <a:t>because China is aging, it may move toward a preference for </a:t>
            </a:r>
            <a:r>
              <a:rPr lang="en-US" sz="2000" dirty="0" smtClean="0">
                <a:latin typeface="Arial Narrow" panose="020B0606020202030204" pitchFamily="34" charset="0"/>
              </a:rPr>
              <a:t>women, because </a:t>
            </a:r>
            <a:r>
              <a:rPr lang="en-US" sz="2000" dirty="0">
                <a:latin typeface="Arial Narrow" panose="020B0606020202030204" pitchFamily="34" charset="0"/>
              </a:rPr>
              <a:t>women are typically thought of as better caretakers</a:t>
            </a:r>
            <a:r>
              <a:rPr lang="en-US" sz="2000" dirty="0" smtClean="0">
                <a:latin typeface="Arial Narrow" panose="020B0606020202030204" pitchFamily="34" charset="0"/>
              </a:rPr>
              <a: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42650428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Recommendations for future improvements</a:t>
            </a:r>
            <a:endParaRPr lang="en-US" sz="3000" dirty="0"/>
          </a:p>
        </p:txBody>
      </p:sp>
      <p:sp>
        <p:nvSpPr>
          <p:cNvPr id="4" name="TextBox 3"/>
          <p:cNvSpPr txBox="1"/>
          <p:nvPr/>
        </p:nvSpPr>
        <p:spPr>
          <a:xfrm>
            <a:off x="762000" y="1600200"/>
            <a:ext cx="6858000" cy="4585871"/>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en-US" dirty="0" smtClean="0">
                <a:latin typeface="Arial Narrow" panose="020B0606020202030204" pitchFamily="34" charset="0"/>
              </a:rPr>
              <a:t>Over the next few years </a:t>
            </a:r>
            <a:r>
              <a:rPr lang="en-US" dirty="0">
                <a:latin typeface="Arial Narrow" panose="020B0606020202030204" pitchFamily="34" charset="0"/>
              </a:rPr>
              <a:t>after the end of one-child policy</a:t>
            </a:r>
            <a:r>
              <a:rPr lang="en-US" dirty="0" smtClean="0">
                <a:latin typeface="Arial Narrow" panose="020B0606020202030204" pitchFamily="34" charset="0"/>
              </a:rPr>
              <a:t>, conduct analysis on population </a:t>
            </a:r>
            <a:r>
              <a:rPr lang="en-US" dirty="0">
                <a:latin typeface="Arial Narrow" panose="020B0606020202030204" pitchFamily="34" charset="0"/>
              </a:rPr>
              <a:t>data and create different </a:t>
            </a:r>
            <a:r>
              <a:rPr lang="en-US" dirty="0" smtClean="0">
                <a:latin typeface="Arial Narrow" panose="020B0606020202030204" pitchFamily="34" charset="0"/>
              </a:rPr>
              <a:t>scenarios for future projections.</a:t>
            </a:r>
            <a:endParaRPr lang="en-US" dirty="0">
              <a:latin typeface="Arial Narrow" panose="020B0606020202030204" pitchFamily="34" charset="0"/>
            </a:endParaRPr>
          </a:p>
          <a:p>
            <a:pPr marL="285750" indent="-285750">
              <a:spcBef>
                <a:spcPts val="1200"/>
              </a:spcBef>
              <a:buFont typeface="Arial" panose="020B0604020202020204" pitchFamily="34" charset="0"/>
              <a:buChar char="•"/>
            </a:pPr>
            <a:r>
              <a:rPr lang="en-US" dirty="0" smtClean="0">
                <a:latin typeface="Arial Narrow" panose="020B0606020202030204" pitchFamily="34" charset="0"/>
              </a:rPr>
              <a:t>Use various forecasting techniques to estimate population trends by changing assumptions.  E.g. what if </a:t>
            </a:r>
            <a:r>
              <a:rPr lang="en-US" dirty="0">
                <a:latin typeface="Arial Narrow" panose="020B0606020202030204" pitchFamily="34" charset="0"/>
              </a:rPr>
              <a:t>with government incentives, </a:t>
            </a:r>
            <a:r>
              <a:rPr lang="en-US" dirty="0" smtClean="0">
                <a:latin typeface="Arial Narrow" panose="020B0606020202030204" pitchFamily="34" charset="0"/>
              </a:rPr>
              <a:t>20% of Chinese couples will have 2 or more children; what if 50% of the couples will have 2 or more children? </a:t>
            </a:r>
          </a:p>
          <a:p>
            <a:pPr marL="285750" indent="-285750">
              <a:spcBef>
                <a:spcPts val="1200"/>
              </a:spcBef>
              <a:buFont typeface="Arial" panose="020B0604020202020204" pitchFamily="34" charset="0"/>
              <a:buChar char="•"/>
            </a:pPr>
            <a:r>
              <a:rPr lang="en-US" dirty="0" smtClean="0">
                <a:latin typeface="Arial Narrow" panose="020B0606020202030204" pitchFamily="34" charset="0"/>
              </a:rPr>
              <a:t>Run regression analysis to identify relationships between population growth and other factors, e.g. GDP, consumer spending, education, etc.</a:t>
            </a:r>
          </a:p>
          <a:p>
            <a:pPr marL="285750" indent="-285750">
              <a:spcBef>
                <a:spcPts val="1200"/>
              </a:spcBef>
              <a:buFont typeface="Arial" panose="020B0604020202020204" pitchFamily="34" charset="0"/>
              <a:buChar char="•"/>
            </a:pPr>
            <a:r>
              <a:rPr lang="en-US" dirty="0" smtClean="0">
                <a:latin typeface="Arial Narrow" panose="020B0606020202030204" pitchFamily="34" charset="0"/>
              </a:rPr>
              <a:t>Explore how automation will change the competitive landscape in the global economy.  Will companies still move to high workforce areas with low wages, or will they increase automation</a:t>
            </a:r>
            <a:r>
              <a:rPr lang="en-US" dirty="0" smtClean="0">
                <a:latin typeface="Arial Narrow" panose="020B0606020202030204" pitchFamily="34" charset="0"/>
              </a:rPr>
              <a:t>?</a:t>
            </a:r>
          </a:p>
          <a:p>
            <a:pPr marL="285750" indent="-285750">
              <a:spcBef>
                <a:spcPts val="1200"/>
              </a:spcBef>
              <a:buFont typeface="Arial" panose="020B0604020202020204" pitchFamily="34" charset="0"/>
              <a:buChar char="•"/>
            </a:pPr>
            <a:r>
              <a:rPr lang="en-US" dirty="0" smtClean="0">
                <a:latin typeface="Arial Narrow" panose="020B0606020202030204" pitchFamily="34" charset="0"/>
              </a:rPr>
              <a:t>Explore how other factors, combined with population growth, affect the economy, e.g. globalization, demographic changes, inflation, </a:t>
            </a:r>
            <a:r>
              <a:rPr lang="en-US" smtClean="0">
                <a:latin typeface="Arial Narrow" panose="020B0606020202030204" pitchFamily="34" charset="0"/>
              </a:rPr>
              <a:t>fiscal policy, etc.</a:t>
            </a:r>
            <a:endParaRPr lang="en-US" dirty="0">
              <a:latin typeface="Arial Narrow" panose="020B0606020202030204"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dirty="0"/>
          </a:p>
        </p:txBody>
      </p:sp>
    </p:spTree>
    <p:extLst>
      <p:ext uri="{BB962C8B-B14F-4D97-AF65-F5344CB8AC3E}">
        <p14:creationId xmlns:p14="http://schemas.microsoft.com/office/powerpoint/2010/main" val="34368468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620000" cy="1143000"/>
          </a:xfrm>
        </p:spPr>
        <p:txBody>
          <a:bodyPr/>
          <a:lstStyle/>
          <a:p>
            <a:r>
              <a:rPr lang="en-US" sz="3000" dirty="0" smtClean="0"/>
              <a:t>Data sources and reference</a:t>
            </a:r>
            <a:endParaRPr lang="en-US" sz="3000" dirty="0"/>
          </a:p>
        </p:txBody>
      </p:sp>
      <p:sp>
        <p:nvSpPr>
          <p:cNvPr id="4" name="TextBox 3"/>
          <p:cNvSpPr txBox="1"/>
          <p:nvPr/>
        </p:nvSpPr>
        <p:spPr>
          <a:xfrm>
            <a:off x="762000" y="1600200"/>
            <a:ext cx="6858000" cy="4708981"/>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en-US" sz="2000" dirty="0" smtClean="0">
                <a:latin typeface="Arial Narrow" panose="020B0606020202030204" pitchFamily="34" charset="0"/>
              </a:rPr>
              <a:t>United Nation </a:t>
            </a:r>
            <a:r>
              <a:rPr lang="en-US" sz="2000" dirty="0">
                <a:latin typeface="Arial Narrow" panose="020B0606020202030204" pitchFamily="34" charset="0"/>
              </a:rPr>
              <a:t>Population Division - </a:t>
            </a:r>
            <a:r>
              <a:rPr lang="en-US" sz="2000" dirty="0">
                <a:latin typeface="Arial Narrow" panose="020B0606020202030204" pitchFamily="34" charset="0"/>
                <a:hlinkClick r:id="rId2"/>
              </a:rPr>
              <a:t>http://esa.un.org/unpd/wpp/Download/Standard/Population</a:t>
            </a:r>
            <a:r>
              <a:rPr lang="en-US" sz="2000" dirty="0" smtClean="0">
                <a:latin typeface="Arial Narrow" panose="020B0606020202030204" pitchFamily="34" charset="0"/>
                <a:hlinkClick r:id="rId2"/>
              </a:rPr>
              <a:t>/</a:t>
            </a:r>
            <a:endParaRPr lang="en-US" sz="2000" dirty="0" smtClean="0">
              <a:latin typeface="Arial Narrow" panose="020B0606020202030204" pitchFamily="34" charset="0"/>
            </a:endParaRPr>
          </a:p>
          <a:p>
            <a:pPr marL="285750" indent="-285750">
              <a:spcBef>
                <a:spcPts val="1200"/>
              </a:spcBef>
              <a:buFont typeface="Arial" panose="020B0604020202020204" pitchFamily="34" charset="0"/>
              <a:buChar char="•"/>
            </a:pPr>
            <a:r>
              <a:rPr lang="en-US" sz="2000" dirty="0" smtClean="0">
                <a:latin typeface="Arial Narrow" panose="020B0606020202030204" pitchFamily="34" charset="0"/>
              </a:rPr>
              <a:t>China Statistical Yearbook - </a:t>
            </a:r>
            <a:r>
              <a:rPr lang="en-US" sz="2000" u="sng" dirty="0">
                <a:latin typeface="Arial Narrow" panose="020B0606020202030204" pitchFamily="34" charset="0"/>
                <a:hlinkClick r:id="rId3"/>
              </a:rPr>
              <a:t>http://www.stats.gov.cn/tjsj/ndsj/2014/indexee.htm</a:t>
            </a:r>
            <a:endParaRPr lang="en-US" sz="2000" dirty="0">
              <a:latin typeface="Arial Narrow" panose="020B0606020202030204" pitchFamily="34" charset="0"/>
            </a:endParaRPr>
          </a:p>
          <a:p>
            <a:pPr marL="285750" indent="-285750">
              <a:spcBef>
                <a:spcPts val="1200"/>
              </a:spcBef>
              <a:buFont typeface="Arial" panose="020B0604020202020204" pitchFamily="34" charset="0"/>
              <a:buChar char="•"/>
            </a:pPr>
            <a:r>
              <a:rPr lang="en-US" sz="2000" dirty="0">
                <a:latin typeface="Arial Narrow" panose="020B0606020202030204" pitchFamily="34" charset="0"/>
                <a:hlinkClick r:id="rId4"/>
              </a:rPr>
              <a:t>https://</a:t>
            </a:r>
            <a:r>
              <a:rPr lang="en-US" sz="2000" dirty="0" smtClean="0">
                <a:latin typeface="Arial Narrow" panose="020B0606020202030204" pitchFamily="34" charset="0"/>
                <a:hlinkClick r:id="rId4"/>
              </a:rPr>
              <a:t>en.wikipedia.org/wiki/Demographics_of_China</a:t>
            </a:r>
            <a:endParaRPr lang="en-US" sz="2000" dirty="0" smtClean="0">
              <a:latin typeface="Arial Narrow" panose="020B0606020202030204" pitchFamily="34" charset="0"/>
            </a:endParaRPr>
          </a:p>
          <a:p>
            <a:pPr marL="285750" indent="-285750">
              <a:spcBef>
                <a:spcPts val="1200"/>
              </a:spcBef>
              <a:buFont typeface="Arial" panose="020B0604020202020204" pitchFamily="34" charset="0"/>
              <a:buChar char="•"/>
            </a:pPr>
            <a:r>
              <a:rPr lang="en-US" sz="2000" u="sng" dirty="0">
                <a:latin typeface="Arial Narrow" panose="020B0606020202030204" pitchFamily="34" charset="0"/>
                <a:hlinkClick r:id="rId5"/>
              </a:rPr>
              <a:t>http://www.wsj.com/articles/china-abandons-one-child-policy-1446116462</a:t>
            </a:r>
            <a:endParaRPr lang="en-US" sz="2000" dirty="0">
              <a:latin typeface="Arial Narrow" panose="020B0606020202030204" pitchFamily="34" charset="0"/>
            </a:endParaRPr>
          </a:p>
          <a:p>
            <a:pPr marL="285750" indent="-285750">
              <a:spcBef>
                <a:spcPts val="1200"/>
              </a:spcBef>
              <a:buFont typeface="Arial" panose="020B0604020202020204" pitchFamily="34" charset="0"/>
              <a:buChar char="•"/>
            </a:pPr>
            <a:r>
              <a:rPr lang="en-US" sz="2000" u="sng" dirty="0">
                <a:latin typeface="Arial Narrow" panose="020B0606020202030204" pitchFamily="34" charset="0"/>
                <a:hlinkClick r:id="rId6"/>
              </a:rPr>
              <a:t>http://www.wsj.com/articles/how-demographics-rule-the-global-economy-1448203724</a:t>
            </a:r>
            <a:endParaRPr lang="en-US" sz="2000" dirty="0">
              <a:latin typeface="Arial Narrow" panose="020B0606020202030204" pitchFamily="34" charset="0"/>
            </a:endParaRPr>
          </a:p>
          <a:p>
            <a:pPr marL="285750" indent="-285750">
              <a:spcBef>
                <a:spcPts val="1200"/>
              </a:spcBef>
              <a:buFont typeface="Arial" panose="020B0604020202020204" pitchFamily="34" charset="0"/>
              <a:buChar char="•"/>
            </a:pPr>
            <a:r>
              <a:rPr lang="en-US" sz="2000" u="sng" dirty="0">
                <a:latin typeface="Arial Narrow" panose="020B0606020202030204" pitchFamily="34" charset="0"/>
                <a:hlinkClick r:id="rId7"/>
              </a:rPr>
              <a:t>http://</a:t>
            </a:r>
            <a:r>
              <a:rPr lang="en-US" sz="2000" u="sng" dirty="0" smtClean="0">
                <a:latin typeface="Arial Narrow" panose="020B0606020202030204" pitchFamily="34" charset="0"/>
                <a:hlinkClick r:id="rId7"/>
              </a:rPr>
              <a:t>www.cnn.com/2015/10/29/china/china-one-child-policy-ends-mckenzie/index.html?eref=rss_world</a:t>
            </a:r>
            <a:endParaRPr lang="en-US" sz="2000" dirty="0">
              <a:latin typeface="Arial Narrow" panose="020B0606020202030204" pitchFamily="34" charset="0"/>
            </a:endParaRPr>
          </a:p>
          <a:p>
            <a:pPr marL="285750" indent="-285750">
              <a:spcBef>
                <a:spcPts val="1200"/>
              </a:spcBef>
              <a:buFont typeface="Arial" panose="020B0604020202020204" pitchFamily="34" charset="0"/>
              <a:buChar char="•"/>
            </a:pPr>
            <a:r>
              <a:rPr lang="en-US" sz="2000" dirty="0" smtClean="0">
                <a:latin typeface="Arial Narrow" panose="020B0606020202030204" pitchFamily="34" charset="0"/>
                <a:hlinkClick r:id="rId8"/>
              </a:rPr>
              <a:t>http</a:t>
            </a:r>
            <a:r>
              <a:rPr lang="en-US" sz="2000" dirty="0">
                <a:latin typeface="Arial Narrow" panose="020B0606020202030204" pitchFamily="34" charset="0"/>
                <a:hlinkClick r:id="rId8"/>
              </a:rPr>
              <a:t>://</a:t>
            </a:r>
            <a:r>
              <a:rPr lang="en-US" sz="2000" dirty="0" smtClean="0">
                <a:latin typeface="Arial Narrow" panose="020B0606020202030204" pitchFamily="34" charset="0"/>
                <a:hlinkClick r:id="rId8"/>
              </a:rPr>
              <a:t>data.worldbank.org/indicator/NY.GDP.PCAP.CD</a:t>
            </a:r>
            <a:endParaRPr lang="en-US" sz="2000" dirty="0" smtClean="0">
              <a:latin typeface="Arial Narrow" panose="020B0606020202030204"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dirty="0"/>
          </a:p>
        </p:txBody>
      </p:sp>
    </p:spTree>
    <p:extLst>
      <p:ext uri="{BB962C8B-B14F-4D97-AF65-F5344CB8AC3E}">
        <p14:creationId xmlns:p14="http://schemas.microsoft.com/office/powerpoint/2010/main" val="25948681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Python codes – Figure 1 – Natural Growth Rate</a:t>
            </a:r>
            <a:endParaRPr lang="en-US" sz="3000" dirty="0"/>
          </a:p>
        </p:txBody>
      </p:sp>
      <p:sp>
        <p:nvSpPr>
          <p:cNvPr id="4" name="TextBox 3"/>
          <p:cNvSpPr txBox="1"/>
          <p:nvPr/>
        </p:nvSpPr>
        <p:spPr>
          <a:xfrm>
            <a:off x="762000" y="1600200"/>
            <a:ext cx="6858000" cy="2215991"/>
          </a:xfrm>
          <a:prstGeom prst="rect">
            <a:avLst/>
          </a:prstGeom>
          <a:noFill/>
        </p:spPr>
        <p:txBody>
          <a:bodyPr wrap="square" rtlCol="0">
            <a:spAutoFit/>
          </a:bodyPr>
          <a:lstStyle/>
          <a:p>
            <a:r>
              <a:rPr lang="en-US" sz="2000" dirty="0"/>
              <a:t>import pandas as pd</a:t>
            </a:r>
          </a:p>
          <a:p>
            <a:r>
              <a:rPr lang="en-US" sz="2000" dirty="0"/>
              <a:t>import numpy as np</a:t>
            </a:r>
          </a:p>
          <a:p>
            <a:r>
              <a:rPr lang="en-US" sz="2000" dirty="0"/>
              <a:t>import matplotlib.pyplot as plt</a:t>
            </a:r>
          </a:p>
          <a:p>
            <a:r>
              <a:rPr lang="en-US" sz="2000" dirty="0"/>
              <a:t>data1 = pd.read_csv('C:\IU\Fall 2015\Final Project\China Population\Natural Growth.csv') data1=data1.set_index('Year')</a:t>
            </a:r>
          </a:p>
          <a:p>
            <a:r>
              <a:rPr lang="en-US" sz="2000" dirty="0"/>
              <a:t>data1.plot</a:t>
            </a:r>
            <a:r>
              <a:rPr lang="en-US" sz="2000" dirty="0" smtClean="0"/>
              <a:t>()</a:t>
            </a:r>
            <a:endParaRPr lang="en-US" sz="2000" dirty="0">
              <a:latin typeface="Arial Narrow" panose="020B0606020202030204" pitchFamily="34" charset="0"/>
            </a:endParaRPr>
          </a:p>
          <a:p>
            <a:pPr marL="285750" indent="-285750">
              <a:buFont typeface="Arial" panose="020B0604020202020204" pitchFamily="34" charset="0"/>
              <a:buChar char="•"/>
            </a:pPr>
            <a:endParaRPr lang="en-US" dirty="0">
              <a:latin typeface="Arial Narrow" panose="020B0606020202030204"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746500"/>
            <a:ext cx="3279775" cy="257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23303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Python codes – Figure 2 – Fertility Rate</a:t>
            </a:r>
            <a:endParaRPr lang="en-US" sz="3000" dirty="0"/>
          </a:p>
        </p:txBody>
      </p:sp>
      <p:sp>
        <p:nvSpPr>
          <p:cNvPr id="4" name="TextBox 3"/>
          <p:cNvSpPr txBox="1"/>
          <p:nvPr/>
        </p:nvSpPr>
        <p:spPr>
          <a:xfrm>
            <a:off x="762000" y="1600200"/>
            <a:ext cx="6858000" cy="1323439"/>
          </a:xfrm>
          <a:prstGeom prst="rect">
            <a:avLst/>
          </a:prstGeom>
          <a:noFill/>
        </p:spPr>
        <p:txBody>
          <a:bodyPr wrap="square" rtlCol="0">
            <a:spAutoFit/>
          </a:bodyPr>
          <a:lstStyle/>
          <a:p>
            <a:r>
              <a:rPr lang="en-US" sz="2000" dirty="0" smtClean="0"/>
              <a:t>data7 </a:t>
            </a:r>
            <a:r>
              <a:rPr lang="en-US" sz="2000" dirty="0"/>
              <a:t>= pd.read_csv('C:\IU\Fall 2015\Final Project\China Population\Fertility Rate.csv')</a:t>
            </a:r>
          </a:p>
          <a:p>
            <a:r>
              <a:rPr lang="en-US" sz="2000" dirty="0"/>
              <a:t>data7 = data7.set_index('Year')</a:t>
            </a:r>
          </a:p>
          <a:p>
            <a:r>
              <a:rPr lang="en-US" sz="2000" dirty="0"/>
              <a:t>data7.plot</a:t>
            </a:r>
            <a:r>
              <a:rPr lang="en-US" sz="2000" dirty="0" smtClean="0"/>
              <a:t>()</a:t>
            </a:r>
            <a:endParaRPr lang="en-US" sz="20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695575" y="3733800"/>
            <a:ext cx="2990850" cy="2416810"/>
          </a:xfrm>
          <a:prstGeom prst="rect">
            <a:avLst/>
          </a:prstGeom>
        </p:spPr>
      </p:pic>
    </p:spTree>
    <p:extLst>
      <p:ext uri="{BB962C8B-B14F-4D97-AF65-F5344CB8AC3E}">
        <p14:creationId xmlns:p14="http://schemas.microsoft.com/office/powerpoint/2010/main" val="26671157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Define the problem and software</a:t>
            </a:r>
            <a:endParaRPr lang="en-US" sz="3000" dirty="0"/>
          </a:p>
        </p:txBody>
      </p:sp>
      <p:sp>
        <p:nvSpPr>
          <p:cNvPr id="4" name="TextBox 3"/>
          <p:cNvSpPr txBox="1"/>
          <p:nvPr/>
        </p:nvSpPr>
        <p:spPr>
          <a:xfrm>
            <a:off x="762000" y="1600200"/>
            <a:ext cx="6858000" cy="4216539"/>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en-US" sz="2000" dirty="0">
                <a:latin typeface="Arial Narrow" panose="020B0606020202030204" pitchFamily="34" charset="0"/>
              </a:rPr>
              <a:t>China announced on October 29, 2015 that it is ending the one-child policy as graying population poses risks to the economic growth.  All Chinese couples will be allowed to have two children.  </a:t>
            </a:r>
            <a:endParaRPr lang="en-US" sz="2000" dirty="0" smtClean="0">
              <a:latin typeface="Arial Narrow" panose="020B0606020202030204" pitchFamily="34" charset="0"/>
            </a:endParaRPr>
          </a:p>
          <a:p>
            <a:pPr marL="285750" indent="-285750">
              <a:spcBef>
                <a:spcPts val="1200"/>
              </a:spcBef>
              <a:buFont typeface="Arial" panose="020B0604020202020204" pitchFamily="34" charset="0"/>
              <a:buChar char="•"/>
            </a:pPr>
            <a:r>
              <a:rPr lang="en-US" sz="2000" dirty="0" smtClean="0">
                <a:latin typeface="Arial Narrow" panose="020B0606020202030204" pitchFamily="34" charset="0"/>
              </a:rPr>
              <a:t>This </a:t>
            </a:r>
            <a:r>
              <a:rPr lang="en-US" sz="2000" dirty="0">
                <a:latin typeface="Arial Narrow" panose="020B0606020202030204" pitchFamily="34" charset="0"/>
              </a:rPr>
              <a:t>35-year-old policy went through different stages in curbing or relaxing the control on population.  </a:t>
            </a:r>
            <a:endParaRPr lang="en-US" sz="2000" dirty="0" smtClean="0">
              <a:latin typeface="Arial Narrow" panose="020B0606020202030204" pitchFamily="34" charset="0"/>
            </a:endParaRPr>
          </a:p>
          <a:p>
            <a:pPr marL="285750" indent="-285750">
              <a:spcBef>
                <a:spcPts val="1200"/>
              </a:spcBef>
              <a:buFont typeface="Arial" panose="020B0604020202020204" pitchFamily="34" charset="0"/>
              <a:buChar char="•"/>
            </a:pPr>
            <a:r>
              <a:rPr lang="en-US" sz="2000" dirty="0" smtClean="0">
                <a:latin typeface="Arial Narrow" panose="020B0606020202030204" pitchFamily="34" charset="0"/>
              </a:rPr>
              <a:t>This </a:t>
            </a:r>
            <a:r>
              <a:rPr lang="en-US" sz="2000" dirty="0">
                <a:latin typeface="Arial Narrow" panose="020B0606020202030204" pitchFamily="34" charset="0"/>
              </a:rPr>
              <a:t>project will </a:t>
            </a:r>
            <a:r>
              <a:rPr lang="en-US" sz="2000" dirty="0" smtClean="0">
                <a:latin typeface="Arial Narrow" panose="020B0606020202030204" pitchFamily="34" charset="0"/>
              </a:rPr>
              <a:t>explore details on economic and social issues as a result of the one-child policy, as well as explore the impact of changing to two-child policy.</a:t>
            </a:r>
          </a:p>
          <a:p>
            <a:pPr marL="285750" indent="-285750">
              <a:spcBef>
                <a:spcPts val="1200"/>
              </a:spcBef>
              <a:buFont typeface="Arial" panose="020B0604020202020204" pitchFamily="34" charset="0"/>
              <a:buChar char="•"/>
            </a:pPr>
            <a:r>
              <a:rPr lang="en-US" sz="2000" dirty="0" smtClean="0">
                <a:latin typeface="Arial Narrow" panose="020B0606020202030204" pitchFamily="34" charset="0"/>
              </a:rPr>
              <a:t>Python is used for data analysis and creating graphs.  Data is collected from various websites.  Enthought Canopy is used to run Python codes.</a:t>
            </a:r>
          </a:p>
          <a:p>
            <a:pPr marL="285750" indent="-285750">
              <a:buFont typeface="Arial" panose="020B0604020202020204" pitchFamily="34" charset="0"/>
              <a:buChar char="•"/>
            </a:pPr>
            <a:endParaRPr lang="en-US" dirty="0">
              <a:latin typeface="Arial Narrow" panose="020B0606020202030204" pitchFamily="34"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20655615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Python codes – Figure 3 – Age Composition</a:t>
            </a:r>
            <a:endParaRPr lang="en-US" sz="3000" dirty="0"/>
          </a:p>
        </p:txBody>
      </p:sp>
      <p:sp>
        <p:nvSpPr>
          <p:cNvPr id="4" name="TextBox 3"/>
          <p:cNvSpPr txBox="1"/>
          <p:nvPr/>
        </p:nvSpPr>
        <p:spPr>
          <a:xfrm>
            <a:off x="762000" y="1600200"/>
            <a:ext cx="6858000" cy="1323439"/>
          </a:xfrm>
          <a:prstGeom prst="rect">
            <a:avLst/>
          </a:prstGeom>
          <a:noFill/>
        </p:spPr>
        <p:txBody>
          <a:bodyPr wrap="square" rtlCol="0">
            <a:spAutoFit/>
          </a:bodyPr>
          <a:lstStyle/>
          <a:p>
            <a:r>
              <a:rPr lang="en-US" sz="2000" dirty="0"/>
              <a:t>data2 = pd.read_csv('C:\IU\Fall 2015\Final Project\China Population\Ages.csv')</a:t>
            </a:r>
          </a:p>
          <a:p>
            <a:r>
              <a:rPr lang="en-US" sz="2000" dirty="0"/>
              <a:t>data2 = data2.set_index('Year')</a:t>
            </a:r>
          </a:p>
          <a:p>
            <a:r>
              <a:rPr lang="en-US" sz="2000" dirty="0"/>
              <a:t>data2.plot(kind='bar', stacked=True)</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20</a:t>
            </a:fld>
            <a:endParaRPr lang="en-US" dirty="0"/>
          </a:p>
        </p:txBody>
      </p:sp>
      <p:pic>
        <p:nvPicPr>
          <p:cNvPr id="6" name="Picture 5"/>
          <p:cNvPicPr/>
          <p:nvPr/>
        </p:nvPicPr>
        <p:blipFill>
          <a:blip r:embed="rId2"/>
          <a:stretch>
            <a:fillRect/>
          </a:stretch>
        </p:blipFill>
        <p:spPr>
          <a:xfrm>
            <a:off x="2743200" y="3352798"/>
            <a:ext cx="3133725" cy="2519045"/>
          </a:xfrm>
          <a:prstGeom prst="rect">
            <a:avLst/>
          </a:prstGeom>
        </p:spPr>
      </p:pic>
    </p:spTree>
    <p:extLst>
      <p:ext uri="{BB962C8B-B14F-4D97-AF65-F5344CB8AC3E}">
        <p14:creationId xmlns:p14="http://schemas.microsoft.com/office/powerpoint/2010/main" val="32891964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Python codes – Figure 4 - Dependency</a:t>
            </a:r>
            <a:endParaRPr lang="en-US" sz="3000" dirty="0"/>
          </a:p>
        </p:txBody>
      </p:sp>
      <p:sp>
        <p:nvSpPr>
          <p:cNvPr id="4" name="TextBox 3"/>
          <p:cNvSpPr txBox="1"/>
          <p:nvPr/>
        </p:nvSpPr>
        <p:spPr>
          <a:xfrm>
            <a:off x="762000" y="1600200"/>
            <a:ext cx="6858000" cy="1323439"/>
          </a:xfrm>
          <a:prstGeom prst="rect">
            <a:avLst/>
          </a:prstGeom>
          <a:noFill/>
        </p:spPr>
        <p:txBody>
          <a:bodyPr wrap="square" rtlCol="0">
            <a:spAutoFit/>
          </a:bodyPr>
          <a:lstStyle/>
          <a:p>
            <a:r>
              <a:rPr lang="en-US" sz="2000" dirty="0"/>
              <a:t>data3 = pd.read_csv('C:\IU\Fall 2015\Final Project\China Population\Dependency.csv')</a:t>
            </a:r>
          </a:p>
          <a:p>
            <a:r>
              <a:rPr lang="en-US" sz="2000" dirty="0"/>
              <a:t>data3 = data3.set_index('Year')</a:t>
            </a:r>
          </a:p>
          <a:p>
            <a:r>
              <a:rPr lang="en-US" sz="2000" dirty="0"/>
              <a:t>data3.plot()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21</a:t>
            </a:fld>
            <a:endParaRPr lang="en-US" dirty="0"/>
          </a:p>
        </p:txBody>
      </p:sp>
      <p:pic>
        <p:nvPicPr>
          <p:cNvPr id="7" name="Picture 6"/>
          <p:cNvPicPr/>
          <p:nvPr/>
        </p:nvPicPr>
        <p:blipFill>
          <a:blip r:embed="rId2"/>
          <a:stretch>
            <a:fillRect/>
          </a:stretch>
        </p:blipFill>
        <p:spPr>
          <a:xfrm>
            <a:off x="2743200" y="3343275"/>
            <a:ext cx="3152775" cy="2447925"/>
          </a:xfrm>
          <a:prstGeom prst="rect">
            <a:avLst/>
          </a:prstGeom>
        </p:spPr>
      </p:pic>
    </p:spTree>
    <p:extLst>
      <p:ext uri="{BB962C8B-B14F-4D97-AF65-F5344CB8AC3E}">
        <p14:creationId xmlns:p14="http://schemas.microsoft.com/office/powerpoint/2010/main" val="22902673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Python codes – Figure 5 – Age Group Projection</a:t>
            </a:r>
            <a:endParaRPr lang="en-US" sz="3000" dirty="0"/>
          </a:p>
        </p:txBody>
      </p:sp>
      <p:sp>
        <p:nvSpPr>
          <p:cNvPr id="4" name="TextBox 3"/>
          <p:cNvSpPr txBox="1"/>
          <p:nvPr/>
        </p:nvSpPr>
        <p:spPr>
          <a:xfrm>
            <a:off x="762000" y="1600200"/>
            <a:ext cx="6858000" cy="1323439"/>
          </a:xfrm>
          <a:prstGeom prst="rect">
            <a:avLst/>
          </a:prstGeom>
          <a:noFill/>
        </p:spPr>
        <p:txBody>
          <a:bodyPr wrap="square" rtlCol="0">
            <a:spAutoFit/>
          </a:bodyPr>
          <a:lstStyle/>
          <a:p>
            <a:r>
              <a:rPr lang="en-US" sz="2000" dirty="0"/>
              <a:t>data5 = pd.read_csv('C:\IU\Fall 2015\Final Project\China Population\Population Projection.csv')</a:t>
            </a:r>
          </a:p>
          <a:p>
            <a:r>
              <a:rPr lang="en-US" sz="2000" dirty="0"/>
              <a:t>data5=data5.set_index('Year')</a:t>
            </a:r>
          </a:p>
          <a:p>
            <a:r>
              <a:rPr lang="en-US" sz="2000" dirty="0"/>
              <a:t>data5.plot(title='Population Projection by Age Group')</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dirty="0"/>
          </a:p>
        </p:txBody>
      </p:sp>
      <p:pic>
        <p:nvPicPr>
          <p:cNvPr id="7" name="Picture 6"/>
          <p:cNvPicPr/>
          <p:nvPr/>
        </p:nvPicPr>
        <p:blipFill>
          <a:blip r:embed="rId2"/>
          <a:stretch>
            <a:fillRect/>
          </a:stretch>
        </p:blipFill>
        <p:spPr>
          <a:xfrm>
            <a:off x="2667000" y="3395980"/>
            <a:ext cx="3248025" cy="2547620"/>
          </a:xfrm>
          <a:prstGeom prst="rect">
            <a:avLst/>
          </a:prstGeom>
        </p:spPr>
      </p:pic>
    </p:spTree>
    <p:extLst>
      <p:ext uri="{BB962C8B-B14F-4D97-AF65-F5344CB8AC3E}">
        <p14:creationId xmlns:p14="http://schemas.microsoft.com/office/powerpoint/2010/main" val="17510288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Python codes – Figure 6 – Sex at Birth</a:t>
            </a:r>
            <a:endParaRPr lang="en-US" sz="3000" dirty="0"/>
          </a:p>
        </p:txBody>
      </p:sp>
      <p:sp>
        <p:nvSpPr>
          <p:cNvPr id="4" name="TextBox 3"/>
          <p:cNvSpPr txBox="1"/>
          <p:nvPr/>
        </p:nvSpPr>
        <p:spPr>
          <a:xfrm>
            <a:off x="762000" y="1600200"/>
            <a:ext cx="6858000" cy="1631216"/>
          </a:xfrm>
          <a:prstGeom prst="rect">
            <a:avLst/>
          </a:prstGeom>
          <a:noFill/>
        </p:spPr>
        <p:txBody>
          <a:bodyPr wrap="square" rtlCol="0">
            <a:spAutoFit/>
          </a:bodyPr>
          <a:lstStyle/>
          <a:p>
            <a:r>
              <a:rPr lang="en-US" sz="2000" dirty="0"/>
              <a:t>data4 = pd.read_csv('C:\IU\Fall 2015\Final Project\China Population\Sex at Birth.csv')</a:t>
            </a:r>
          </a:p>
          <a:p>
            <a:r>
              <a:rPr lang="en-US" sz="2000" dirty="0"/>
              <a:t>data4=data4.set_index('Time')</a:t>
            </a:r>
          </a:p>
          <a:p>
            <a:r>
              <a:rPr lang="en-US" sz="2000" dirty="0"/>
              <a:t>plt.title("Sex at Birth")</a:t>
            </a:r>
          </a:p>
          <a:p>
            <a:r>
              <a:rPr lang="en-US" sz="2000" dirty="0"/>
              <a:t>data4.plot(kind='bar')</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dirty="0"/>
          </a:p>
        </p:txBody>
      </p:sp>
      <p:pic>
        <p:nvPicPr>
          <p:cNvPr id="6" name="Picture 5"/>
          <p:cNvPicPr/>
          <p:nvPr/>
        </p:nvPicPr>
        <p:blipFill>
          <a:blip r:embed="rId2"/>
          <a:stretch>
            <a:fillRect/>
          </a:stretch>
        </p:blipFill>
        <p:spPr>
          <a:xfrm>
            <a:off x="1804987" y="3505200"/>
            <a:ext cx="4772025" cy="2152650"/>
          </a:xfrm>
          <a:prstGeom prst="rect">
            <a:avLst/>
          </a:prstGeom>
        </p:spPr>
      </p:pic>
    </p:spTree>
    <p:extLst>
      <p:ext uri="{BB962C8B-B14F-4D97-AF65-F5344CB8AC3E}">
        <p14:creationId xmlns:p14="http://schemas.microsoft.com/office/powerpoint/2010/main" val="7769341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Python codes – Figure 7 – Population Projection</a:t>
            </a:r>
            <a:endParaRPr lang="en-US" sz="3000" dirty="0"/>
          </a:p>
        </p:txBody>
      </p:sp>
      <p:sp>
        <p:nvSpPr>
          <p:cNvPr id="4" name="TextBox 3"/>
          <p:cNvSpPr txBox="1"/>
          <p:nvPr/>
        </p:nvSpPr>
        <p:spPr>
          <a:xfrm>
            <a:off x="762000" y="1600200"/>
            <a:ext cx="6858000" cy="1938992"/>
          </a:xfrm>
          <a:prstGeom prst="rect">
            <a:avLst/>
          </a:prstGeom>
          <a:noFill/>
        </p:spPr>
        <p:txBody>
          <a:bodyPr wrap="square" rtlCol="0">
            <a:spAutoFit/>
          </a:bodyPr>
          <a:lstStyle/>
          <a:p>
            <a:r>
              <a:rPr lang="en-US" sz="2000" dirty="0"/>
              <a:t>data6 = pd.read_csv('C:\IU\Fall 2015\Final Project\China Population\Total Population Projection.csv')</a:t>
            </a:r>
          </a:p>
          <a:p>
            <a:r>
              <a:rPr lang="en-US" sz="2000" dirty="0"/>
              <a:t>x=data6['Year']</a:t>
            </a:r>
          </a:p>
          <a:p>
            <a:r>
              <a:rPr lang="en-US" sz="2000" dirty="0"/>
              <a:t>y=data6['Total_Population']</a:t>
            </a:r>
          </a:p>
          <a:p>
            <a:r>
              <a:rPr lang="en-US" sz="2000" dirty="0"/>
              <a:t>plt.fill_between(x,0,y,facecolor='blue')</a:t>
            </a:r>
          </a:p>
          <a:p>
            <a:r>
              <a:rPr lang="en-US" sz="2000" dirty="0"/>
              <a:t>plt.title("China Population Projection")</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24</a:t>
            </a:fld>
            <a:endParaRPr lang="en-US" dirty="0"/>
          </a:p>
        </p:txBody>
      </p:sp>
      <p:pic>
        <p:nvPicPr>
          <p:cNvPr id="7" name="Picture 6"/>
          <p:cNvPicPr/>
          <p:nvPr/>
        </p:nvPicPr>
        <p:blipFill>
          <a:blip r:embed="rId2"/>
          <a:stretch>
            <a:fillRect/>
          </a:stretch>
        </p:blipFill>
        <p:spPr>
          <a:xfrm>
            <a:off x="2819400" y="4038600"/>
            <a:ext cx="3228975" cy="2409190"/>
          </a:xfrm>
          <a:prstGeom prst="rect">
            <a:avLst/>
          </a:prstGeom>
        </p:spPr>
      </p:pic>
    </p:spTree>
    <p:extLst>
      <p:ext uri="{BB962C8B-B14F-4D97-AF65-F5344CB8AC3E}">
        <p14:creationId xmlns:p14="http://schemas.microsoft.com/office/powerpoint/2010/main" val="32379192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Python codes – Figure 8 – Rural &amp; Urban Growth</a:t>
            </a:r>
            <a:endParaRPr lang="en-US" sz="3000" dirty="0"/>
          </a:p>
        </p:txBody>
      </p:sp>
      <p:sp>
        <p:nvSpPr>
          <p:cNvPr id="4" name="TextBox 3"/>
          <p:cNvSpPr txBox="1"/>
          <p:nvPr/>
        </p:nvSpPr>
        <p:spPr>
          <a:xfrm>
            <a:off x="762000" y="1600200"/>
            <a:ext cx="6858000" cy="1323439"/>
          </a:xfrm>
          <a:prstGeom prst="rect">
            <a:avLst/>
          </a:prstGeom>
          <a:noFill/>
        </p:spPr>
        <p:txBody>
          <a:bodyPr wrap="square" rtlCol="0">
            <a:spAutoFit/>
          </a:bodyPr>
          <a:lstStyle/>
          <a:p>
            <a:r>
              <a:rPr lang="en-US" sz="2000" dirty="0"/>
              <a:t>data8 = pd.read_csv('C:\IU\Fall 2015\Final Project\China Population\Rural and Urban.csv')</a:t>
            </a:r>
          </a:p>
          <a:p>
            <a:r>
              <a:rPr lang="en-US" sz="2000" dirty="0"/>
              <a:t>data8=data8.set_index('Year')</a:t>
            </a:r>
          </a:p>
          <a:p>
            <a:r>
              <a:rPr lang="en-US" sz="2000" dirty="0"/>
              <a:t>data8.plot(title = "Rural and Urban Population Growth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25</a:t>
            </a:fld>
            <a:endParaRPr lang="en-US"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9660" y="3581400"/>
            <a:ext cx="3264680" cy="2702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43515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Python codes – Figure 9 – Fertility Rates of Wealthy Countries</a:t>
            </a:r>
            <a:endParaRPr lang="en-US" sz="3000" dirty="0"/>
          </a:p>
        </p:txBody>
      </p:sp>
      <p:sp>
        <p:nvSpPr>
          <p:cNvPr id="4" name="TextBox 3"/>
          <p:cNvSpPr txBox="1"/>
          <p:nvPr/>
        </p:nvSpPr>
        <p:spPr>
          <a:xfrm>
            <a:off x="762000" y="1600200"/>
            <a:ext cx="6858000" cy="1631216"/>
          </a:xfrm>
          <a:prstGeom prst="rect">
            <a:avLst/>
          </a:prstGeom>
          <a:noFill/>
        </p:spPr>
        <p:txBody>
          <a:bodyPr wrap="square" rtlCol="0">
            <a:spAutoFit/>
          </a:bodyPr>
          <a:lstStyle/>
          <a:p>
            <a:r>
              <a:rPr lang="en-US" sz="2000" dirty="0"/>
              <a:t>data9 = pd.read_csv('C:\IU\Fall 2015\Final Project\China Population\Fertility of Wealthy Countries.csv')</a:t>
            </a:r>
          </a:p>
          <a:p>
            <a:r>
              <a:rPr lang="en-US" sz="2000" dirty="0"/>
              <a:t>data9=data9.set_index('Time')</a:t>
            </a:r>
          </a:p>
          <a:p>
            <a:r>
              <a:rPr lang="en-US" sz="2000" dirty="0"/>
              <a:t>data9.plot(title = "Fertility Rates of Wealthy Countries", kind='bar')</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26</a:t>
            </a:fld>
            <a:endParaRPr lang="en-US" dirty="0"/>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2932" y="3507638"/>
            <a:ext cx="3578136" cy="2973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08823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Python codes – Figure 10 – GDP per Capital vs. Fertility Rate</a:t>
            </a:r>
            <a:endParaRPr lang="en-US" sz="3000" dirty="0"/>
          </a:p>
        </p:txBody>
      </p:sp>
      <p:sp>
        <p:nvSpPr>
          <p:cNvPr id="4" name="TextBox 3"/>
          <p:cNvSpPr txBox="1"/>
          <p:nvPr/>
        </p:nvSpPr>
        <p:spPr>
          <a:xfrm>
            <a:off x="762000" y="1600200"/>
            <a:ext cx="6858000" cy="1938992"/>
          </a:xfrm>
          <a:prstGeom prst="rect">
            <a:avLst/>
          </a:prstGeom>
          <a:noFill/>
        </p:spPr>
        <p:txBody>
          <a:bodyPr wrap="square" rtlCol="0">
            <a:spAutoFit/>
          </a:bodyPr>
          <a:lstStyle/>
          <a:p>
            <a:r>
              <a:rPr lang="en-US" sz="2000" dirty="0"/>
              <a:t>data10 = pd.read_csv('C:\IU\Fall 2015\Final Project\China Population\GDP and Fertility.csv')</a:t>
            </a:r>
          </a:p>
          <a:p>
            <a:r>
              <a:rPr lang="en-US" sz="2000" dirty="0"/>
              <a:t>x=data10['Fertility_Rate']</a:t>
            </a:r>
          </a:p>
          <a:p>
            <a:r>
              <a:rPr lang="en-US" sz="2000" dirty="0"/>
              <a:t>y=data10['GDP_Per_Capita']</a:t>
            </a:r>
          </a:p>
          <a:p>
            <a:r>
              <a:rPr lang="en-US" sz="2000" dirty="0"/>
              <a:t>plt.scatter(x,y)</a:t>
            </a:r>
          </a:p>
          <a:p>
            <a:r>
              <a:rPr lang="en-US" sz="2000" dirty="0"/>
              <a:t>plt.title('GDP Per Capita vs. Fertility Rate</a:t>
            </a:r>
            <a:r>
              <a:rPr lang="en-US" sz="2000" dirty="0" smtClean="0"/>
              <a:t>')</a:t>
            </a:r>
            <a:endParaRPr lang="en-US" sz="20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27</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0288" y="3668973"/>
            <a:ext cx="3903423" cy="2862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49001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Define goals and objectives</a:t>
            </a:r>
            <a:endParaRPr lang="en-US" sz="3000" dirty="0"/>
          </a:p>
        </p:txBody>
      </p:sp>
      <p:sp>
        <p:nvSpPr>
          <p:cNvPr id="4" name="TextBox 3"/>
          <p:cNvSpPr txBox="1"/>
          <p:nvPr/>
        </p:nvSpPr>
        <p:spPr>
          <a:xfrm>
            <a:off x="762000" y="1600200"/>
            <a:ext cx="6858000" cy="4401205"/>
          </a:xfrm>
          <a:prstGeom prst="rect">
            <a:avLst/>
          </a:prstGeom>
          <a:noFill/>
        </p:spPr>
        <p:txBody>
          <a:bodyPr wrap="square" rtlCol="0">
            <a:spAutoFit/>
          </a:bodyPr>
          <a:lstStyle/>
          <a:p>
            <a:pPr>
              <a:spcBef>
                <a:spcPts val="1200"/>
              </a:spcBef>
            </a:pPr>
            <a:r>
              <a:rPr lang="en-US" sz="2000" dirty="0" smtClean="0">
                <a:latin typeface="Arial Narrow" panose="020B0606020202030204" pitchFamily="34" charset="0"/>
              </a:rPr>
              <a:t>The goals of the project are to explore the following questions in order to understand the impact of the one-child policy, and estimate the impact of the change in policy - </a:t>
            </a:r>
          </a:p>
          <a:p>
            <a:pPr marL="742950" lvl="1" indent="-285750">
              <a:spcBef>
                <a:spcPts val="1200"/>
              </a:spcBef>
              <a:buFont typeface="Arial" panose="020B0604020202020204" pitchFamily="34" charset="0"/>
              <a:buChar char="•"/>
            </a:pPr>
            <a:r>
              <a:rPr lang="en-US" sz="1600" dirty="0" smtClean="0">
                <a:latin typeface="Arial Narrow" panose="020B0606020202030204" pitchFamily="34" charset="0"/>
              </a:rPr>
              <a:t>What are the major milestones of government interventions?</a:t>
            </a:r>
          </a:p>
          <a:p>
            <a:pPr marL="742950" lvl="1" indent="-285750">
              <a:spcBef>
                <a:spcPts val="1200"/>
              </a:spcBef>
              <a:buFont typeface="Arial" panose="020B0604020202020204" pitchFamily="34" charset="0"/>
              <a:buChar char="•"/>
            </a:pPr>
            <a:r>
              <a:rPr lang="en-US" sz="1600" dirty="0" smtClean="0">
                <a:latin typeface="Arial Narrow" panose="020B0606020202030204" pitchFamily="34" charset="0"/>
              </a:rPr>
              <a:t>As a result, what is the trend of population growth in the past few decades?</a:t>
            </a:r>
          </a:p>
          <a:p>
            <a:pPr marL="742950" lvl="1" indent="-285750">
              <a:spcBef>
                <a:spcPts val="1200"/>
              </a:spcBef>
              <a:buFont typeface="Arial" panose="020B0604020202020204" pitchFamily="34" charset="0"/>
              <a:buChar char="•"/>
            </a:pPr>
            <a:r>
              <a:rPr lang="en-US" sz="1600" dirty="0" smtClean="0">
                <a:latin typeface="Arial Narrow" panose="020B0606020202030204" pitchFamily="34" charset="0"/>
              </a:rPr>
              <a:t>What is the age composition, and the dependency ratio?</a:t>
            </a:r>
          </a:p>
          <a:p>
            <a:pPr marL="742950" lvl="1" indent="-285750">
              <a:spcBef>
                <a:spcPts val="1200"/>
              </a:spcBef>
              <a:buFont typeface="Arial" panose="020B0604020202020204" pitchFamily="34" charset="0"/>
              <a:buChar char="•"/>
            </a:pPr>
            <a:r>
              <a:rPr lang="en-US" sz="1600" dirty="0" smtClean="0">
                <a:latin typeface="Arial Narrow" panose="020B0606020202030204" pitchFamily="34" charset="0"/>
              </a:rPr>
              <a:t>What is the projected trend for the working age group?</a:t>
            </a:r>
          </a:p>
          <a:p>
            <a:pPr marL="742950" lvl="1" indent="-285750">
              <a:spcBef>
                <a:spcPts val="1200"/>
              </a:spcBef>
              <a:buFont typeface="Arial" panose="020B0604020202020204" pitchFamily="34" charset="0"/>
              <a:buChar char="•"/>
            </a:pPr>
            <a:r>
              <a:rPr lang="en-US" sz="1600" dirty="0" smtClean="0">
                <a:latin typeface="Arial Narrow" panose="020B0606020202030204" pitchFamily="34" charset="0"/>
              </a:rPr>
              <a:t>What other social issues are created by the one-child policy?</a:t>
            </a:r>
          </a:p>
          <a:p>
            <a:pPr marL="742950" lvl="1" indent="-285750">
              <a:spcBef>
                <a:spcPts val="1200"/>
              </a:spcBef>
              <a:buFont typeface="Arial" panose="020B0604020202020204" pitchFamily="34" charset="0"/>
              <a:buChar char="•"/>
            </a:pPr>
            <a:r>
              <a:rPr lang="en-US" sz="1600" dirty="0" smtClean="0">
                <a:latin typeface="Arial Narrow" panose="020B0606020202030204" pitchFamily="34" charset="0"/>
              </a:rPr>
              <a:t>What is the projected population trend, and will the end of one-child policy reverse the trend?</a:t>
            </a:r>
          </a:p>
          <a:p>
            <a:pPr marL="285750" indent="-285750">
              <a:spcBef>
                <a:spcPts val="1200"/>
              </a:spcBef>
              <a:buFont typeface="Arial" panose="020B0604020202020204" pitchFamily="34" charset="0"/>
              <a:buChar char="•"/>
            </a:pPr>
            <a:endParaRPr lang="en-US" sz="2000" dirty="0">
              <a:latin typeface="Arial Narrow" panose="020B0606020202030204" pitchFamily="34" charset="0"/>
            </a:endParaRPr>
          </a:p>
          <a:p>
            <a:pPr marL="285750" indent="-285750">
              <a:buFont typeface="Arial" panose="020B0604020202020204" pitchFamily="34" charset="0"/>
              <a:buChar char="•"/>
            </a:pPr>
            <a:endParaRPr lang="en-US" dirty="0">
              <a:latin typeface="Arial Narrow" panose="020B0606020202030204"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21264765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What </a:t>
            </a:r>
            <a:r>
              <a:rPr lang="en-US" sz="3000" dirty="0" smtClean="0"/>
              <a:t>are the major milestones of government interventions?</a:t>
            </a:r>
            <a:endParaRPr lang="en-US" sz="3000" dirty="0"/>
          </a:p>
        </p:txBody>
      </p:sp>
      <p:sp>
        <p:nvSpPr>
          <p:cNvPr id="4" name="TextBox 3"/>
          <p:cNvSpPr txBox="1"/>
          <p:nvPr/>
        </p:nvSpPr>
        <p:spPr>
          <a:xfrm>
            <a:off x="762000" y="1600200"/>
            <a:ext cx="6858000" cy="4031873"/>
          </a:xfrm>
          <a:prstGeom prst="rect">
            <a:avLst/>
          </a:prstGeom>
          <a:noFill/>
        </p:spPr>
        <p:txBody>
          <a:bodyPr wrap="square" rtlCol="0">
            <a:spAutoFit/>
          </a:bodyPr>
          <a:lstStyle/>
          <a:p>
            <a:r>
              <a:rPr lang="en-US" sz="1600" b="1" dirty="0">
                <a:latin typeface="Arial Narrow" panose="020B0606020202030204" pitchFamily="34" charset="0"/>
              </a:rPr>
              <a:t>1970:</a:t>
            </a:r>
            <a:r>
              <a:rPr lang="en-US" sz="1600" dirty="0">
                <a:latin typeface="Arial Narrow" panose="020B0606020202030204" pitchFamily="34" charset="0"/>
              </a:rPr>
              <a:t> China’s population exceeds 800 million. With the fertility rate at 5.5, the country implements policy to encourage people to marry later and wait longer between children</a:t>
            </a:r>
            <a:r>
              <a:rPr lang="en-US" sz="1600" dirty="0" smtClean="0">
                <a:latin typeface="Arial Narrow" panose="020B0606020202030204" pitchFamily="34" charset="0"/>
              </a:rPr>
              <a:t>.</a:t>
            </a:r>
          </a:p>
          <a:p>
            <a:endParaRPr lang="en-US" sz="1600" dirty="0">
              <a:latin typeface="Arial Narrow" panose="020B0606020202030204" pitchFamily="34" charset="0"/>
            </a:endParaRPr>
          </a:p>
          <a:p>
            <a:r>
              <a:rPr lang="en-US" sz="1600" b="1" dirty="0" smtClean="0">
                <a:latin typeface="Arial Narrow" panose="020B0606020202030204" pitchFamily="34" charset="0"/>
              </a:rPr>
              <a:t>1980</a:t>
            </a:r>
            <a:r>
              <a:rPr lang="en-US" sz="1600" b="1" dirty="0">
                <a:latin typeface="Arial Narrow" panose="020B0606020202030204" pitchFamily="34" charset="0"/>
              </a:rPr>
              <a:t>:</a:t>
            </a:r>
            <a:r>
              <a:rPr lang="en-US" sz="1600" dirty="0">
                <a:latin typeface="Arial Narrow" panose="020B0606020202030204" pitchFamily="34" charset="0"/>
              </a:rPr>
              <a:t> China implements one-child </a:t>
            </a:r>
            <a:r>
              <a:rPr lang="en-US" sz="1600" dirty="0" smtClean="0">
                <a:latin typeface="Arial Narrow" panose="020B0606020202030204" pitchFamily="34" charset="0"/>
              </a:rPr>
              <a:t>policy - China’s </a:t>
            </a:r>
            <a:r>
              <a:rPr lang="en-US" sz="1600" dirty="0">
                <a:latin typeface="Arial Narrow" panose="020B0606020202030204" pitchFamily="34" charset="0"/>
              </a:rPr>
              <a:t>fertility rate dropped to 2.7 in 1979, from 5.5 in 1970 due to a policy encouraging people to marry later, wait longer between children, and have fewer babies. Still, lingering overpopulation fears led the leadership to enact the one-child policy.</a:t>
            </a:r>
          </a:p>
          <a:p>
            <a:endParaRPr lang="en-US" sz="1600" dirty="0">
              <a:latin typeface="Arial Narrow" panose="020B0606020202030204" pitchFamily="34" charset="0"/>
            </a:endParaRPr>
          </a:p>
          <a:p>
            <a:r>
              <a:rPr lang="en-US" sz="1600" b="1" dirty="0" smtClean="0">
                <a:latin typeface="Arial Narrow" panose="020B0606020202030204" pitchFamily="34" charset="0"/>
              </a:rPr>
              <a:t>2000</a:t>
            </a:r>
            <a:r>
              <a:rPr lang="en-US" sz="1600" dirty="0" smtClean="0">
                <a:latin typeface="Arial Narrow" panose="020B0606020202030204" pitchFamily="34" charset="0"/>
              </a:rPr>
              <a:t>: Demographers </a:t>
            </a:r>
            <a:r>
              <a:rPr lang="en-US" sz="1600" dirty="0">
                <a:latin typeface="Arial Narrow" panose="020B0606020202030204" pitchFamily="34" charset="0"/>
              </a:rPr>
              <a:t>began to present a united </a:t>
            </a:r>
            <a:r>
              <a:rPr lang="en-US" sz="1600" dirty="0" smtClean="0">
                <a:latin typeface="Arial Narrow" panose="020B0606020202030204" pitchFamily="34" charset="0"/>
              </a:rPr>
              <a:t>front, </a:t>
            </a:r>
            <a:r>
              <a:rPr lang="en-US" sz="1600" dirty="0">
                <a:latin typeface="Arial Narrow" panose="020B0606020202030204" pitchFamily="34" charset="0"/>
              </a:rPr>
              <a:t>arguing that China was dangerously close to falling below a replacement rate of 2.1 children for every woman</a:t>
            </a:r>
            <a:r>
              <a:rPr lang="en-US" sz="1600" dirty="0" smtClean="0">
                <a:latin typeface="Arial Narrow" panose="020B0606020202030204" pitchFamily="34" charset="0"/>
              </a:rPr>
              <a:t>.</a:t>
            </a:r>
          </a:p>
          <a:p>
            <a:endParaRPr lang="en-US" sz="1600" dirty="0">
              <a:latin typeface="Arial Narrow" panose="020B0606020202030204" pitchFamily="34" charset="0"/>
            </a:endParaRPr>
          </a:p>
          <a:p>
            <a:r>
              <a:rPr lang="en-US" sz="1600" b="1" dirty="0">
                <a:latin typeface="Arial Narrow" panose="020B0606020202030204" pitchFamily="34" charset="0"/>
              </a:rPr>
              <a:t>2013:</a:t>
            </a:r>
            <a:r>
              <a:rPr lang="en-US" sz="1600" dirty="0">
                <a:latin typeface="Arial Narrow" panose="020B0606020202030204" pitchFamily="34" charset="0"/>
              </a:rPr>
              <a:t> An exemption allows two children if one parent came from a household without other siblings</a:t>
            </a:r>
            <a:r>
              <a:rPr lang="en-US" sz="1600" dirty="0" smtClean="0">
                <a:latin typeface="Arial Narrow" panose="020B0606020202030204" pitchFamily="34" charset="0"/>
              </a:rPr>
              <a:t>.</a:t>
            </a:r>
          </a:p>
          <a:p>
            <a:endParaRPr lang="en-US" sz="1600" dirty="0">
              <a:latin typeface="Arial Narrow" panose="020B0606020202030204" pitchFamily="34" charset="0"/>
            </a:endParaRPr>
          </a:p>
          <a:p>
            <a:r>
              <a:rPr lang="en-US" sz="1600" b="1" dirty="0">
                <a:latin typeface="Arial Narrow" panose="020B0606020202030204" pitchFamily="34" charset="0"/>
              </a:rPr>
              <a:t>2015</a:t>
            </a:r>
            <a:r>
              <a:rPr lang="en-US" sz="1600" dirty="0">
                <a:latin typeface="Arial Narrow" panose="020B0606020202030204" pitchFamily="34" charset="0"/>
              </a:rPr>
              <a:t>: </a:t>
            </a:r>
            <a:r>
              <a:rPr lang="en-US" sz="1600" dirty="0" smtClean="0">
                <a:latin typeface="Arial Narrow" panose="020B0606020202030204" pitchFamily="34" charset="0"/>
              </a:rPr>
              <a:t>The </a:t>
            </a:r>
            <a:r>
              <a:rPr lang="en-US" sz="1600" dirty="0">
                <a:latin typeface="Arial Narrow" panose="020B0606020202030204" pitchFamily="34" charset="0"/>
              </a:rPr>
              <a:t>Chinese government </a:t>
            </a:r>
            <a:r>
              <a:rPr lang="en-US" sz="1600" dirty="0" smtClean="0">
                <a:latin typeface="Arial Narrow" panose="020B0606020202030204" pitchFamily="34" charset="0"/>
              </a:rPr>
              <a:t>ends the one-child policy, allowing all couples to have two children.</a:t>
            </a:r>
            <a:endParaRPr lang="en-US" sz="1600" dirty="0">
              <a:latin typeface="Arial Narrow" panose="020B0606020202030204"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9309622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As a result, what </a:t>
            </a:r>
            <a:r>
              <a:rPr lang="en-US" sz="3000" dirty="0"/>
              <a:t>is the trend of population growth in the past few </a:t>
            </a:r>
            <a:r>
              <a:rPr lang="en-US" sz="3000" dirty="0" smtClean="0"/>
              <a:t>decades?</a:t>
            </a:r>
            <a:endParaRPr lang="en-US" sz="3000" dirty="0"/>
          </a:p>
        </p:txBody>
      </p:sp>
      <p:sp>
        <p:nvSpPr>
          <p:cNvPr id="4" name="TextBox 3"/>
          <p:cNvSpPr txBox="1"/>
          <p:nvPr/>
        </p:nvSpPr>
        <p:spPr>
          <a:xfrm>
            <a:off x="762000" y="1600200"/>
            <a:ext cx="6858000" cy="1785104"/>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en-US" sz="2000" dirty="0" smtClean="0">
                <a:latin typeface="Arial Narrow" panose="020B0606020202030204" pitchFamily="34" charset="0"/>
              </a:rPr>
              <a:t>China’s </a:t>
            </a:r>
            <a:r>
              <a:rPr lang="en-US" sz="2000" dirty="0">
                <a:latin typeface="Arial Narrow" panose="020B0606020202030204" pitchFamily="34" charset="0"/>
              </a:rPr>
              <a:t>birth rate has </a:t>
            </a:r>
            <a:r>
              <a:rPr lang="en-US" sz="2000" dirty="0" smtClean="0">
                <a:latin typeface="Arial Narrow" panose="020B0606020202030204" pitchFamily="34" charset="0"/>
              </a:rPr>
              <a:t>dropped significantly </a:t>
            </a:r>
            <a:r>
              <a:rPr lang="en-US" sz="2000" dirty="0">
                <a:latin typeface="Arial Narrow" panose="020B0606020202030204" pitchFamily="34" charset="0"/>
              </a:rPr>
              <a:t>from more than 4% in the early 1960’s to about 1.2% in 2003, and plateauing at 1.2% since then, while the death rate stays steadily at around 0.6% to 0.7%.  </a:t>
            </a:r>
            <a:endParaRPr lang="en-US" sz="2000" dirty="0" smtClean="0">
              <a:latin typeface="Arial Narrow" panose="020B0606020202030204" pitchFamily="34" charset="0"/>
            </a:endParaRPr>
          </a:p>
          <a:p>
            <a:pPr marL="285750" indent="-285750">
              <a:spcBef>
                <a:spcPts val="1200"/>
              </a:spcBef>
              <a:buFont typeface="Arial" panose="020B0604020202020204" pitchFamily="34" charset="0"/>
              <a:buChar char="•"/>
            </a:pPr>
            <a:r>
              <a:rPr lang="en-US" sz="2000" dirty="0" smtClean="0">
                <a:latin typeface="Arial Narrow" panose="020B0606020202030204" pitchFamily="34" charset="0"/>
              </a:rPr>
              <a:t>This </a:t>
            </a:r>
            <a:r>
              <a:rPr lang="en-US" sz="2000" dirty="0">
                <a:latin typeface="Arial Narrow" panose="020B0606020202030204" pitchFamily="34" charset="0"/>
              </a:rPr>
              <a:t>means the natural growth rate has dropped from 2% to 0.5% in the past few decades.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505200"/>
            <a:ext cx="3279775" cy="257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621087" y="6307777"/>
            <a:ext cx="1676400" cy="323165"/>
          </a:xfrm>
          <a:prstGeom prst="rect">
            <a:avLst/>
          </a:prstGeom>
          <a:noFill/>
        </p:spPr>
        <p:txBody>
          <a:bodyPr wrap="square" rtlCol="0">
            <a:spAutoFit/>
          </a:bodyPr>
          <a:lstStyle/>
          <a:p>
            <a:pPr algn="ctr"/>
            <a:r>
              <a:rPr lang="en-US" sz="1500" dirty="0" smtClean="0"/>
              <a:t>Figure 1</a:t>
            </a:r>
            <a:endParaRPr lang="en-US" sz="1500" dirty="0"/>
          </a:p>
        </p:txBody>
      </p:sp>
    </p:spTree>
    <p:extLst>
      <p:ext uri="{BB962C8B-B14F-4D97-AF65-F5344CB8AC3E}">
        <p14:creationId xmlns:p14="http://schemas.microsoft.com/office/powerpoint/2010/main" val="33542716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As a result, what </a:t>
            </a:r>
            <a:r>
              <a:rPr lang="en-US" sz="3000" dirty="0"/>
              <a:t>is the trend of population growth in the past few </a:t>
            </a:r>
            <a:r>
              <a:rPr lang="en-US" sz="3000" dirty="0" smtClean="0"/>
              <a:t>decades?</a:t>
            </a:r>
            <a:endParaRPr lang="en-US" sz="3000" dirty="0"/>
          </a:p>
        </p:txBody>
      </p:sp>
      <p:sp>
        <p:nvSpPr>
          <p:cNvPr id="4" name="TextBox 3"/>
          <p:cNvSpPr txBox="1"/>
          <p:nvPr/>
        </p:nvSpPr>
        <p:spPr>
          <a:xfrm>
            <a:off x="762000" y="1600200"/>
            <a:ext cx="6858000"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Arial Narrow" panose="020B0606020202030204" pitchFamily="34" charset="0"/>
              </a:rPr>
              <a:t>China’s </a:t>
            </a:r>
            <a:r>
              <a:rPr lang="en-US" sz="2000" dirty="0">
                <a:latin typeface="Arial Narrow" panose="020B0606020202030204" pitchFamily="34" charset="0"/>
              </a:rPr>
              <a:t>fertility rate has dropped from 5.8 in 1960 to 1.7 in 2014, below the replacement rate of 2.1.</a:t>
            </a:r>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dirty="0"/>
          </a:p>
        </p:txBody>
      </p:sp>
      <p:sp>
        <p:nvSpPr>
          <p:cNvPr id="5" name="TextBox 4"/>
          <p:cNvSpPr txBox="1"/>
          <p:nvPr/>
        </p:nvSpPr>
        <p:spPr>
          <a:xfrm>
            <a:off x="3621087" y="6019800"/>
            <a:ext cx="1676400" cy="323165"/>
          </a:xfrm>
          <a:prstGeom prst="rect">
            <a:avLst/>
          </a:prstGeom>
          <a:noFill/>
        </p:spPr>
        <p:txBody>
          <a:bodyPr wrap="square" rtlCol="0">
            <a:spAutoFit/>
          </a:bodyPr>
          <a:lstStyle/>
          <a:p>
            <a:pPr algn="ctr"/>
            <a:r>
              <a:rPr lang="en-US" sz="1500" dirty="0" smtClean="0"/>
              <a:t>Figure 2</a:t>
            </a:r>
            <a:endParaRPr lang="en-US" sz="1500"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2695575" y="2895600"/>
            <a:ext cx="2990850" cy="2416810"/>
          </a:xfrm>
          <a:prstGeom prst="rect">
            <a:avLst/>
          </a:prstGeom>
        </p:spPr>
      </p:pic>
    </p:spTree>
    <p:extLst>
      <p:ext uri="{BB962C8B-B14F-4D97-AF65-F5344CB8AC3E}">
        <p14:creationId xmlns:p14="http://schemas.microsoft.com/office/powerpoint/2010/main" val="6834320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What </a:t>
            </a:r>
            <a:r>
              <a:rPr lang="en-US" sz="3000" dirty="0"/>
              <a:t>is the age composition, and the dependency </a:t>
            </a:r>
            <a:r>
              <a:rPr lang="en-US" sz="3000" dirty="0" smtClean="0"/>
              <a:t>ratio?</a:t>
            </a:r>
            <a:endParaRPr lang="en-US" sz="3000" dirty="0"/>
          </a:p>
        </p:txBody>
      </p:sp>
      <p:sp>
        <p:nvSpPr>
          <p:cNvPr id="4" name="TextBox 3"/>
          <p:cNvSpPr txBox="1"/>
          <p:nvPr/>
        </p:nvSpPr>
        <p:spPr>
          <a:xfrm>
            <a:off x="762000" y="1600200"/>
            <a:ext cx="6858000" cy="1754326"/>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en-US" sz="2000" dirty="0" smtClean="0">
                <a:latin typeface="Arial Narrow" panose="020B0606020202030204" pitchFamily="34" charset="0"/>
              </a:rPr>
              <a:t>Since </a:t>
            </a:r>
            <a:r>
              <a:rPr lang="en-US" sz="2000" dirty="0">
                <a:latin typeface="Arial Narrow" panose="020B0606020202030204" pitchFamily="34" charset="0"/>
              </a:rPr>
              <a:t>1970, the percentage of young people ages 0 to 14 has steadily dropped from about 40% to 17% in 2014.  </a:t>
            </a:r>
            <a:endParaRPr lang="en-US" sz="2000" dirty="0" smtClean="0">
              <a:latin typeface="Arial Narrow" panose="020B0606020202030204" pitchFamily="34" charset="0"/>
            </a:endParaRPr>
          </a:p>
          <a:p>
            <a:pPr marL="285750" indent="-285750">
              <a:spcBef>
                <a:spcPts val="1200"/>
              </a:spcBef>
              <a:buFont typeface="Arial" panose="020B0604020202020204" pitchFamily="34" charset="0"/>
              <a:buChar char="•"/>
            </a:pPr>
            <a:r>
              <a:rPr lang="en-US" sz="2000" dirty="0" smtClean="0">
                <a:latin typeface="Arial Narrow" panose="020B0606020202030204" pitchFamily="34" charset="0"/>
              </a:rPr>
              <a:t>On </a:t>
            </a:r>
            <a:r>
              <a:rPr lang="en-US" sz="2000" dirty="0">
                <a:latin typeface="Arial Narrow" panose="020B0606020202030204" pitchFamily="34" charset="0"/>
              </a:rPr>
              <a:t>the other hand, percentage of elderly people ages 65 and above has increased from 4% to 9% from 1970 to 2014. </a:t>
            </a:r>
          </a:p>
          <a:p>
            <a:pPr marL="285750" indent="-285750">
              <a:buFont typeface="Arial" panose="020B0604020202020204" pitchFamily="34" charset="0"/>
              <a:buChar char="•"/>
            </a:pPr>
            <a:endParaRPr lang="en-US" dirty="0">
              <a:latin typeface="Arial Narrow" panose="020B0606020202030204"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dirty="0"/>
          </a:p>
        </p:txBody>
      </p:sp>
      <p:pic>
        <p:nvPicPr>
          <p:cNvPr id="5" name="Picture 4"/>
          <p:cNvPicPr/>
          <p:nvPr/>
        </p:nvPicPr>
        <p:blipFill>
          <a:blip r:embed="rId2"/>
          <a:stretch>
            <a:fillRect/>
          </a:stretch>
        </p:blipFill>
        <p:spPr>
          <a:xfrm>
            <a:off x="2743200" y="3352798"/>
            <a:ext cx="3133725" cy="2519045"/>
          </a:xfrm>
          <a:prstGeom prst="rect">
            <a:avLst/>
          </a:prstGeom>
        </p:spPr>
      </p:pic>
      <p:sp>
        <p:nvSpPr>
          <p:cNvPr id="6" name="TextBox 5"/>
          <p:cNvSpPr txBox="1"/>
          <p:nvPr/>
        </p:nvSpPr>
        <p:spPr>
          <a:xfrm>
            <a:off x="3621087" y="6146194"/>
            <a:ext cx="1676400" cy="323165"/>
          </a:xfrm>
          <a:prstGeom prst="rect">
            <a:avLst/>
          </a:prstGeom>
          <a:noFill/>
        </p:spPr>
        <p:txBody>
          <a:bodyPr wrap="square" rtlCol="0">
            <a:spAutoFit/>
          </a:bodyPr>
          <a:lstStyle/>
          <a:p>
            <a:pPr algn="ctr"/>
            <a:r>
              <a:rPr lang="en-US" sz="1500" dirty="0" smtClean="0"/>
              <a:t>Figure 3</a:t>
            </a:r>
            <a:endParaRPr lang="en-US" sz="1500" dirty="0"/>
          </a:p>
        </p:txBody>
      </p:sp>
    </p:spTree>
    <p:extLst>
      <p:ext uri="{BB962C8B-B14F-4D97-AF65-F5344CB8AC3E}">
        <p14:creationId xmlns:p14="http://schemas.microsoft.com/office/powerpoint/2010/main" val="2007070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What </a:t>
            </a:r>
            <a:r>
              <a:rPr lang="en-US" sz="3000" dirty="0"/>
              <a:t>is the age composition, and the dependency </a:t>
            </a:r>
            <a:r>
              <a:rPr lang="en-US" sz="3000" dirty="0" smtClean="0"/>
              <a:t>ratio?</a:t>
            </a:r>
            <a:endParaRPr lang="en-US" sz="3000" dirty="0"/>
          </a:p>
        </p:txBody>
      </p:sp>
      <p:sp>
        <p:nvSpPr>
          <p:cNvPr id="4" name="TextBox 3"/>
          <p:cNvSpPr txBox="1"/>
          <p:nvPr/>
        </p:nvSpPr>
        <p:spPr>
          <a:xfrm>
            <a:off x="762000" y="1600200"/>
            <a:ext cx="6858000"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Arial Narrow" panose="020B0606020202030204" pitchFamily="34" charset="0"/>
              </a:rPr>
              <a:t>As birth rates dropped and people live longer due to better healthcare and economic conditions, the ratio of elderly people to working age group is increasing. </a:t>
            </a:r>
            <a:endParaRPr lang="en-US" dirty="0">
              <a:latin typeface="Arial Narrow" panose="020B0606020202030204"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dirty="0"/>
          </a:p>
        </p:txBody>
      </p:sp>
      <p:sp>
        <p:nvSpPr>
          <p:cNvPr id="6" name="TextBox 5"/>
          <p:cNvSpPr txBox="1"/>
          <p:nvPr/>
        </p:nvSpPr>
        <p:spPr>
          <a:xfrm>
            <a:off x="3621087" y="6019800"/>
            <a:ext cx="1676400" cy="323165"/>
          </a:xfrm>
          <a:prstGeom prst="rect">
            <a:avLst/>
          </a:prstGeom>
          <a:noFill/>
        </p:spPr>
        <p:txBody>
          <a:bodyPr wrap="square" rtlCol="0">
            <a:spAutoFit/>
          </a:bodyPr>
          <a:lstStyle/>
          <a:p>
            <a:pPr algn="ctr"/>
            <a:r>
              <a:rPr lang="en-US" sz="1500" dirty="0" smtClean="0"/>
              <a:t>Figure 4</a:t>
            </a:r>
            <a:endParaRPr lang="en-US" sz="1500" dirty="0"/>
          </a:p>
        </p:txBody>
      </p:sp>
      <p:pic>
        <p:nvPicPr>
          <p:cNvPr id="8" name="Picture 7"/>
          <p:cNvPicPr/>
          <p:nvPr/>
        </p:nvPicPr>
        <p:blipFill>
          <a:blip r:embed="rId2"/>
          <a:stretch>
            <a:fillRect/>
          </a:stretch>
        </p:blipFill>
        <p:spPr>
          <a:xfrm>
            <a:off x="2743200" y="2971800"/>
            <a:ext cx="3152775" cy="2447925"/>
          </a:xfrm>
          <a:prstGeom prst="rect">
            <a:avLst/>
          </a:prstGeom>
        </p:spPr>
      </p:pic>
    </p:spTree>
    <p:extLst>
      <p:ext uri="{BB962C8B-B14F-4D97-AF65-F5344CB8AC3E}">
        <p14:creationId xmlns:p14="http://schemas.microsoft.com/office/powerpoint/2010/main" val="3615906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1600200"/>
            <a:ext cx="6858000" cy="1600438"/>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Arial Narrow" panose="020B0606020202030204" pitchFamily="34" charset="0"/>
              </a:rPr>
              <a:t>Using 2010 as the base year, population of ages 65 and above will increase, while population of ages 0 to 14 as well as 15 to 64 will decrease, creating a shortage of </a:t>
            </a:r>
            <a:r>
              <a:rPr lang="en-US" sz="2000" dirty="0" smtClean="0">
                <a:latin typeface="Arial Narrow" panose="020B0606020202030204" pitchFamily="34" charset="0"/>
              </a:rPr>
              <a:t>workers and higher dependency ratio in the coming decades.</a:t>
            </a:r>
            <a:endParaRPr lang="en-US" sz="2000" dirty="0">
              <a:latin typeface="Arial Narrow" panose="020B0606020202030204" pitchFamily="34" charset="0"/>
            </a:endParaRPr>
          </a:p>
          <a:p>
            <a:endParaRPr lang="en-US" dirty="0">
              <a:latin typeface="Arial Narrow" panose="020B0606020202030204"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9</a:t>
            </a:fld>
            <a:endParaRPr lang="en-US" dirty="0"/>
          </a:p>
        </p:txBody>
      </p:sp>
      <p:sp>
        <p:nvSpPr>
          <p:cNvPr id="6" name="TextBox 5"/>
          <p:cNvSpPr txBox="1"/>
          <p:nvPr/>
        </p:nvSpPr>
        <p:spPr>
          <a:xfrm>
            <a:off x="3621087" y="6146194"/>
            <a:ext cx="1676400" cy="323165"/>
          </a:xfrm>
          <a:prstGeom prst="rect">
            <a:avLst/>
          </a:prstGeom>
          <a:noFill/>
        </p:spPr>
        <p:txBody>
          <a:bodyPr wrap="square" rtlCol="0">
            <a:spAutoFit/>
          </a:bodyPr>
          <a:lstStyle/>
          <a:p>
            <a:pPr algn="ctr"/>
            <a:r>
              <a:rPr lang="en-US" sz="1500" dirty="0" smtClean="0"/>
              <a:t>Figure 5</a:t>
            </a:r>
            <a:endParaRPr lang="en-US" sz="1500" dirty="0"/>
          </a:p>
        </p:txBody>
      </p:sp>
      <p:pic>
        <p:nvPicPr>
          <p:cNvPr id="7" name="Picture 6"/>
          <p:cNvPicPr/>
          <p:nvPr/>
        </p:nvPicPr>
        <p:blipFill>
          <a:blip r:embed="rId2"/>
          <a:stretch>
            <a:fillRect/>
          </a:stretch>
        </p:blipFill>
        <p:spPr>
          <a:xfrm>
            <a:off x="2667000" y="3276600"/>
            <a:ext cx="3248025" cy="2547620"/>
          </a:xfrm>
          <a:prstGeom prst="rect">
            <a:avLst/>
          </a:prstGeom>
        </p:spPr>
      </p:pic>
      <p:sp>
        <p:nvSpPr>
          <p:cNvPr id="9" name="Title 1"/>
          <p:cNvSpPr>
            <a:spLocks noGrp="1"/>
          </p:cNvSpPr>
          <p:nvPr>
            <p:ph type="title"/>
          </p:nvPr>
        </p:nvSpPr>
        <p:spPr>
          <a:xfrm>
            <a:off x="457200" y="274638"/>
            <a:ext cx="7620000" cy="1143000"/>
          </a:xfrm>
        </p:spPr>
        <p:txBody>
          <a:bodyPr/>
          <a:lstStyle/>
          <a:p>
            <a:r>
              <a:rPr lang="en-US" sz="3000" dirty="0"/>
              <a:t>What is the projected trend for the working age </a:t>
            </a:r>
            <a:r>
              <a:rPr lang="en-US" sz="3000" dirty="0" smtClean="0"/>
              <a:t>group</a:t>
            </a:r>
            <a:r>
              <a:rPr lang="en-US" sz="3000" dirty="0"/>
              <a:t>?</a:t>
            </a:r>
          </a:p>
        </p:txBody>
      </p:sp>
    </p:spTree>
    <p:extLst>
      <p:ext uri="{BB962C8B-B14F-4D97-AF65-F5344CB8AC3E}">
        <p14:creationId xmlns:p14="http://schemas.microsoft.com/office/powerpoint/2010/main" val="42709055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319</TotalTime>
  <Words>1801</Words>
  <Application>Microsoft Office PowerPoint</Application>
  <PresentationFormat>On-screen Show (4:3)</PresentationFormat>
  <Paragraphs>156</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Adjacency</vt:lpstr>
      <vt:lpstr>Why Does China End the One-Child Policy?</vt:lpstr>
      <vt:lpstr>Define the problem and software</vt:lpstr>
      <vt:lpstr>Define goals and objectives</vt:lpstr>
      <vt:lpstr>What are the major milestones of government interventions?</vt:lpstr>
      <vt:lpstr>As a result, what is the trend of population growth in the past few decades?</vt:lpstr>
      <vt:lpstr>As a result, what is the trend of population growth in the past few decades?</vt:lpstr>
      <vt:lpstr>What is the age composition, and the dependency ratio?</vt:lpstr>
      <vt:lpstr>What is the age composition, and the dependency ratio?</vt:lpstr>
      <vt:lpstr>What is the projected trend for the working age group?</vt:lpstr>
      <vt:lpstr>What other social issues are created by the one-child policy?</vt:lpstr>
      <vt:lpstr>What is the projected population trend, and will the end of one-child policy reverse the trend?</vt:lpstr>
      <vt:lpstr>What is the projected population trend, and will the end of one-child policy reverse the trend?</vt:lpstr>
      <vt:lpstr>What is the projected population trend, and will the end of one-child policy reverse the trend?</vt:lpstr>
      <vt:lpstr>What is the projected population trend, and will the end of one-child policy reverse the trend?</vt:lpstr>
      <vt:lpstr>Conclusion</vt:lpstr>
      <vt:lpstr>Recommendations for future improvements</vt:lpstr>
      <vt:lpstr>Data sources and reference</vt:lpstr>
      <vt:lpstr>Python codes – Figure 1 – Natural Growth Rate</vt:lpstr>
      <vt:lpstr>Python codes – Figure 2 – Fertility Rate</vt:lpstr>
      <vt:lpstr>Python codes – Figure 3 – Age Composition</vt:lpstr>
      <vt:lpstr>Python codes – Figure 4 - Dependency</vt:lpstr>
      <vt:lpstr>Python codes – Figure 5 – Age Group Projection</vt:lpstr>
      <vt:lpstr>Python codes – Figure 6 – Sex at Birth</vt:lpstr>
      <vt:lpstr>Python codes – Figure 7 – Population Projection</vt:lpstr>
      <vt:lpstr>Python codes – Figure 8 – Rural &amp; Urban Growth</vt:lpstr>
      <vt:lpstr>Python codes – Figure 9 – Fertility Rates of Wealthy Countries</vt:lpstr>
      <vt:lpstr>Python codes – Figure 10 – GDP per Capital vs. Fertility Rate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Does China End the One-Child Policy?</dc:title>
  <dc:creator>Sara Lam</dc:creator>
  <cp:lastModifiedBy>Sara Lam</cp:lastModifiedBy>
  <cp:revision>104</cp:revision>
  <dcterms:created xsi:type="dcterms:W3CDTF">2006-08-16T00:00:00Z</dcterms:created>
  <dcterms:modified xsi:type="dcterms:W3CDTF">2015-12-15T15:50:23Z</dcterms:modified>
</cp:coreProperties>
</file>