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81" r:id="rId5"/>
    <p:sldId id="273" r:id="rId6"/>
    <p:sldId id="275" r:id="rId7"/>
    <p:sldId id="279" r:id="rId8"/>
    <p:sldId id="280" r:id="rId9"/>
    <p:sldId id="282" r:id="rId10"/>
    <p:sldId id="274" r:id="rId11"/>
    <p:sldId id="284" r:id="rId12"/>
    <p:sldId id="276" r:id="rId13"/>
    <p:sldId id="285" r:id="rId14"/>
    <p:sldId id="286" r:id="rId15"/>
    <p:sldId id="291" r:id="rId16"/>
    <p:sldId id="290" r:id="rId17"/>
    <p:sldId id="287" r:id="rId18"/>
    <p:sldId id="288" r:id="rId19"/>
    <p:sldId id="289" r:id="rId20"/>
    <p:sldId id="271" r:id="rId21"/>
    <p:sldId id="261" r:id="rId22"/>
    <p:sldId id="268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9" autoAdjust="0"/>
    <p:restoredTop sz="89348" autoAdjust="0"/>
  </p:normalViewPr>
  <p:slideViewPr>
    <p:cSldViewPr snapToGrid="0">
      <p:cViewPr varScale="1">
        <p:scale>
          <a:sx n="143" d="100"/>
          <a:sy n="143" d="100"/>
        </p:scale>
        <p:origin x="3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4F27E-0908-4559-B851-191FA0331D1C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D5AB4-A4B5-4DA5-BFB6-7941F380C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82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Our approach:</a:t>
            </a:r>
          </a:p>
          <a:p>
            <a:pPr lvl="1"/>
            <a:r>
              <a:rPr lang="en-US" sz="1800" dirty="0"/>
              <a:t>Transaction will not block others transaction’s Read/Write operations, even contentious ones. (</a:t>
            </a:r>
            <a:r>
              <a:rPr lang="en-US" sz="1200" dirty="0"/>
              <a:t>Contentious transaction will commit in serial</a:t>
            </a:r>
            <a:r>
              <a:rPr lang="en-US" sz="1800" dirty="0"/>
              <a:t>).</a:t>
            </a:r>
          </a:p>
          <a:p>
            <a:pPr lvl="1"/>
            <a:r>
              <a:rPr lang="en-US" sz="1800" dirty="0"/>
              <a:t>On a single node, maximize validation throughput via minimizing serial execution window in validator. Single shard transactions can be scheduled with minimal blockage from cross shard transactions.</a:t>
            </a:r>
          </a:p>
          <a:p>
            <a:pPr lvl="1"/>
            <a:r>
              <a:rPr lang="en-US" sz="1800" dirty="0"/>
              <a:t>In a distributed system, leverage SSN to allow more scheduling.</a:t>
            </a:r>
          </a:p>
          <a:p>
            <a:pPr lvl="1"/>
            <a:r>
              <a:rPr lang="en-US" sz="1800" dirty="0"/>
              <a:t>Cross shard transactions will minimize message exchanges, with </a:t>
            </a:r>
            <a:r>
              <a:rPr lang="en-US" sz="1800" b="1" dirty="0"/>
              <a:t>single trip </a:t>
            </a:r>
            <a:r>
              <a:rPr lang="en-US" sz="1800" dirty="0"/>
              <a:t>being the minimal.</a:t>
            </a:r>
          </a:p>
          <a:p>
            <a:pPr lvl="1"/>
            <a:r>
              <a:rPr lang="en-US" sz="1800" dirty="0"/>
              <a:t>Client only need to perform single phase commit.</a:t>
            </a:r>
          </a:p>
          <a:p>
            <a:pPr lvl="1"/>
            <a:r>
              <a:rPr lang="en-US" sz="1800" dirty="0"/>
              <a:t>Can be easily separated from testbed: </a:t>
            </a:r>
            <a:r>
              <a:rPr lang="en-US" sz="1800" dirty="0" err="1"/>
              <a:t>RAMCloud</a:t>
            </a:r>
            <a:r>
              <a:rPr lang="en-US" sz="1800" dirty="0"/>
              <a:t>. Can be easily integrated in other platforms.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D5AB4-A4B5-4DA5-BFB6-7941F380CD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50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D5AB4-A4B5-4DA5-BFB6-7941F380CD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56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Global loosely synchronized clock in sequencer and validator.</a:t>
            </a:r>
          </a:p>
          <a:p>
            <a:r>
              <a:rPr lang="en-US" dirty="0"/>
              <a:t>Need to handle transport variable latency and out-of-order-ness.</a:t>
            </a:r>
          </a:p>
          <a:p>
            <a:r>
              <a:rPr lang="en-US" dirty="0"/>
              <a:t>Persistent abstraction.</a:t>
            </a:r>
          </a:p>
          <a:p>
            <a:r>
              <a:rPr lang="en-US" dirty="0"/>
              <a:t>SSN -&gt; DSSN</a:t>
            </a:r>
          </a:p>
          <a:p>
            <a:r>
              <a:rPr lang="en-US" dirty="0"/>
              <a:t>Deterministic commit and failover.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D5AB4-A4B5-4DA5-BFB6-7941F380CD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40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4C58-1191-49F1-A228-D450E9690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97367-E134-497E-A358-E2F7DACA0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E07C5-1186-4F88-8612-ECD055E78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580E-94B3-40F3-8D71-6724BD67286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E2021-0374-4D86-ABB0-ACF43E37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F3703-8F3E-41C0-9FC9-7DAA2420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264C-C02A-4EF5-996E-0CFA1B3E5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2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252C9-F3C0-42CA-AE0D-88BF3248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EE8DC-00F3-433F-8FAD-B6AA98F34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86033-64A4-4F25-ABA2-5CB77C159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580E-94B3-40F3-8D71-6724BD67286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C9618-7ECE-4783-B960-AED98EB5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12DE2-845E-42A7-A099-77ED5693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264C-C02A-4EF5-996E-0CFA1B3E5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4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DE3B3C-80FF-44A5-855F-0E7A04FF4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12040-EA21-4631-85B6-FC6FA877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E284D-7F43-49EB-9191-793F7DC0D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580E-94B3-40F3-8D71-6724BD67286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593AF-DBDD-4B03-885A-DCE9AEC25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81825-E260-4D5A-A920-DE00E2D9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264C-C02A-4EF5-996E-0CFA1B3E5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7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0CFD-0FDE-43B7-AE1B-DC6A5F65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832AF-603D-43B8-B670-C1A3BB129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0B8C4-73AA-4600-AE03-40E4DB10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580E-94B3-40F3-8D71-6724BD67286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F3BCA-3B96-44EE-853D-B2C3B37C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049CF-3EE4-48D4-AF31-ED1902F7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264C-C02A-4EF5-996E-0CFA1B3E5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1372-B26F-4141-9232-DC671C4E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B7461-1505-43EE-826F-314FD7DA0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DC0B5-BD3E-42F9-936E-6C18508A8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580E-94B3-40F3-8D71-6724BD67286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9E0CF-2E44-45F8-B313-D0EBC94F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4C24F-B284-4AE8-A60B-DEBCBE36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264C-C02A-4EF5-996E-0CFA1B3E5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5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B07A4-6F0F-443D-B846-E268B60B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D7799-9F41-460D-9532-77811D8FC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09D1C-FCD1-46B4-ADE0-C193459F3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FF8B9-327F-4366-ACCC-C6BD6447A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580E-94B3-40F3-8D71-6724BD67286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849C5-27FD-43A5-9467-02611CC9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703DF-B617-4E1D-860D-16D0F1E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264C-C02A-4EF5-996E-0CFA1B3E5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0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C57D-D3B6-4B42-BD29-8F5263BD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221F3-B892-4AD3-83A4-C79B2A3FC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0F8A6-D000-4745-8737-CAF7F2416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F69389-E361-455C-97EC-41A84E55F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B8F65B-A72C-444C-8A65-D498BF397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2B89D6-6485-4E09-B33B-750CDD0D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580E-94B3-40F3-8D71-6724BD67286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92481F-75C6-46FA-A9E2-F3D0B600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4353D1-34AB-4AB4-8A78-B310FC754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264C-C02A-4EF5-996E-0CFA1B3E5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9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8D877-9E6F-42DC-9DE4-78E8E992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2D024-ED09-4DD2-A6B8-7A9B7EFB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580E-94B3-40F3-8D71-6724BD67286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B9432-CD21-45A6-977B-20406D33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4A492-0A23-4FA6-85F6-7C0E5C7E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264C-C02A-4EF5-996E-0CFA1B3E5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5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6D4FD-8B38-4C87-8CD4-4A459377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580E-94B3-40F3-8D71-6724BD67286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AADE90-7060-473B-AB4F-2FF37046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6DE4E-D1F5-42CB-9AF4-90BF21F8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264C-C02A-4EF5-996E-0CFA1B3E5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6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B5F6-9541-4FD6-A357-1DE5E387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A10F5-18DD-41E6-8527-29795292E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4D23A-4ADA-468A-A29D-C1A3B60BF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7A18F-F8F3-4CBF-A8B5-34896FC81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580E-94B3-40F3-8D71-6724BD67286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999B9-1CA6-4B48-A3FB-2D72C168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7C7E9-511C-4E0E-94D4-A6C89989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264C-C02A-4EF5-996E-0CFA1B3E5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3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B43A1-FF6E-41E7-9FDF-1400250E1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A08122-EB6B-449C-AAB0-C131C43A4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04D0D-FF87-464A-8185-9671AF8BF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F7EBC-B75F-4380-BE25-38153DD97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580E-94B3-40F3-8D71-6724BD67286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0ADAB-41B8-4478-B975-E4F17845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236F2-8543-4353-A969-E1D4AB39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264C-C02A-4EF5-996E-0CFA1B3E5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1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5AEE3F-0EF4-40A1-8AA1-9E00FC604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B6C59-4294-4432-8B1B-A32F32B04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E0420-E5F3-4CF9-83EA-065077D6F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3580E-94B3-40F3-8D71-6724BD67286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3E4B2-1F82-4C2E-9139-51A6AD023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883E8-6AE7-4D11-9595-C38C0601E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A264C-C02A-4EF5-996E-0CFA1B3E5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8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uturewei-cloud/QuantaDB.gi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A63A9-246B-44C1-8569-91FA48CBA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QuantaDB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1D827-392B-44F1-B272-F0FD74A1B4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Open Persistent Data Infra Team, Futurewei</a:t>
            </a:r>
          </a:p>
          <a:p>
            <a:endParaRPr lang="en-US" dirty="0"/>
          </a:p>
          <a:p>
            <a:pPr algn="r"/>
            <a:r>
              <a:rPr lang="en-US" dirty="0"/>
              <a:t>Presented by Chun Liu, 1/14/2021</a:t>
            </a:r>
          </a:p>
        </p:txBody>
      </p:sp>
    </p:spTree>
    <p:extLst>
      <p:ext uri="{BB962C8B-B14F-4D97-AF65-F5344CB8AC3E}">
        <p14:creationId xmlns:p14="http://schemas.microsoft.com/office/powerpoint/2010/main" val="1220474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0C03E-8510-4EA2-8D9B-408ACFF3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4538D-C836-4C27-904F-779BF60FDA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Implemented as a library.</a:t>
            </a:r>
          </a:p>
          <a:p>
            <a:r>
              <a:rPr lang="en-US" sz="2400" dirty="0"/>
              <a:t>Client call Sequencer API to get a 128-bit CTS.</a:t>
            </a:r>
          </a:p>
          <a:p>
            <a:r>
              <a:rPr lang="en-US" sz="2400" dirty="0"/>
              <a:t>Upper 64-bits = clock in nanoseconds + delta </a:t>
            </a:r>
          </a:p>
          <a:p>
            <a:pPr lvl="1"/>
            <a:r>
              <a:rPr lang="en-US" sz="2000" dirty="0"/>
              <a:t>Delta represents the expected client-server network latency</a:t>
            </a:r>
          </a:p>
          <a:p>
            <a:pPr lvl="1"/>
            <a:r>
              <a:rPr lang="en-US" sz="2000" dirty="0"/>
              <a:t>Delta is currently hard-coded.</a:t>
            </a:r>
          </a:p>
          <a:p>
            <a:r>
              <a:rPr lang="en-US" sz="2400" dirty="0"/>
              <a:t>Lower 64-bit = sequencer id.</a:t>
            </a:r>
          </a:p>
          <a:p>
            <a:pPr lvl="1"/>
            <a:r>
              <a:rPr lang="en-US" sz="2000" dirty="0"/>
              <a:t>Interpreted as a fraction of nanoseconds.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D553DF-CD7D-4847-BEAF-DE6A91CB85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Clock: </a:t>
            </a:r>
            <a:r>
              <a:rPr lang="en-US" sz="1400" dirty="0" err="1">
                <a:latin typeface="Consolas" panose="020B0609020204030204" pitchFamily="49" charset="0"/>
              </a:rPr>
              <a:t>quantadb</a:t>
            </a:r>
            <a:r>
              <a:rPr lang="en-US" sz="1400" dirty="0">
                <a:latin typeface="Consolas" panose="020B0609020204030204" pitchFamily="49" charset="0"/>
              </a:rPr>
              <a:t>/</a:t>
            </a:r>
            <a:r>
              <a:rPr lang="en-US" sz="1400" dirty="0" err="1">
                <a:latin typeface="Consolas" panose="020B0609020204030204" pitchFamily="49" charset="0"/>
              </a:rPr>
              <a:t>ClusterTimeService.h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Sequencer: </a:t>
            </a:r>
            <a:r>
              <a:rPr lang="en-US" sz="1400" dirty="0" err="1">
                <a:latin typeface="Consolas" panose="020B0609020204030204" pitchFamily="49" charset="0"/>
              </a:rPr>
              <a:t>quantadb</a:t>
            </a:r>
            <a:r>
              <a:rPr lang="en-US" sz="1400" dirty="0">
                <a:latin typeface="Consolas" panose="020B0609020204030204" pitchFamily="49" charset="0"/>
              </a:rPr>
              <a:t>/</a:t>
            </a:r>
            <a:r>
              <a:rPr lang="en-US" sz="1400" dirty="0" err="1">
                <a:latin typeface="Consolas" panose="020B0609020204030204" pitchFamily="49" charset="0"/>
              </a:rPr>
              <a:t>Sequencer.h</a:t>
            </a:r>
            <a:endParaRPr lang="en-US" sz="1400" dirty="0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5DFE1A-562D-4AC1-8472-4F50A5437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3151637"/>
            <a:ext cx="4706007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90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9EBB-4861-4663-B4AD-77B773FA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2468"/>
          </a:xfrm>
        </p:spPr>
        <p:txBody>
          <a:bodyPr/>
          <a:lstStyle/>
          <a:p>
            <a:r>
              <a:rPr lang="en-US" dirty="0"/>
              <a:t>Validator.cc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EB514-3E47-4482-B783-37F4C45986F2}"/>
              </a:ext>
            </a:extLst>
          </p:cNvPr>
          <p:cNvSpPr/>
          <p:nvPr/>
        </p:nvSpPr>
        <p:spPr>
          <a:xfrm>
            <a:off x="451279" y="735298"/>
            <a:ext cx="1060537" cy="5448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RPC Handler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8702F9-8F6B-4D2B-852F-87C2D1F147B2}"/>
              </a:ext>
            </a:extLst>
          </p:cNvPr>
          <p:cNvCxnSpPr>
            <a:cxnSpLocks/>
          </p:cNvCxnSpPr>
          <p:nvPr/>
        </p:nvCxnSpPr>
        <p:spPr>
          <a:xfrm>
            <a:off x="973495" y="1459395"/>
            <a:ext cx="0" cy="50389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1C1D04-1926-47DD-B8E6-5A69C6BD07C4}"/>
              </a:ext>
            </a:extLst>
          </p:cNvPr>
          <p:cNvCxnSpPr>
            <a:cxnSpLocks/>
          </p:cNvCxnSpPr>
          <p:nvPr/>
        </p:nvCxnSpPr>
        <p:spPr>
          <a:xfrm>
            <a:off x="9956302" y="1543153"/>
            <a:ext cx="0" cy="49353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C1B09-962C-4877-9B87-9679428A5E47}"/>
              </a:ext>
            </a:extLst>
          </p:cNvPr>
          <p:cNvSpPr/>
          <p:nvPr/>
        </p:nvSpPr>
        <p:spPr>
          <a:xfrm>
            <a:off x="3292320" y="734164"/>
            <a:ext cx="1475807" cy="5448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Scheduling</a:t>
            </a:r>
          </a:p>
          <a:p>
            <a:pPr algn="ctr"/>
            <a:r>
              <a:rPr lang="en-US" dirty="0"/>
              <a:t>Thread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ABB0D3C-6E37-4699-8A8F-BF8C2EEECB24}"/>
              </a:ext>
            </a:extLst>
          </p:cNvPr>
          <p:cNvSpPr/>
          <p:nvPr/>
        </p:nvSpPr>
        <p:spPr>
          <a:xfrm>
            <a:off x="157671" y="1795848"/>
            <a:ext cx="1733466" cy="1988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dirty="0" err="1"/>
              <a:t>InsertTxEntry</a:t>
            </a:r>
            <a:r>
              <a:rPr lang="en-US" sz="1100" dirty="0"/>
              <a:t>()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6D3B2D-313C-432E-8A68-00023F60AB8E}"/>
              </a:ext>
            </a:extLst>
          </p:cNvPr>
          <p:cNvCxnSpPr>
            <a:cxnSpLocks/>
          </p:cNvCxnSpPr>
          <p:nvPr/>
        </p:nvCxnSpPr>
        <p:spPr>
          <a:xfrm>
            <a:off x="7262958" y="1560558"/>
            <a:ext cx="0" cy="49755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EB3B133-6F34-419E-A706-45BAF66330EE}"/>
              </a:ext>
            </a:extLst>
          </p:cNvPr>
          <p:cNvSpPr/>
          <p:nvPr/>
        </p:nvSpPr>
        <p:spPr>
          <a:xfrm>
            <a:off x="6666950" y="734164"/>
            <a:ext cx="1390389" cy="5428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Serialize Thread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86B40A2-2B10-40CE-84E7-03B498DAA5A5}"/>
              </a:ext>
            </a:extLst>
          </p:cNvPr>
          <p:cNvCxnSpPr>
            <a:cxnSpLocks/>
          </p:cNvCxnSpPr>
          <p:nvPr/>
        </p:nvCxnSpPr>
        <p:spPr>
          <a:xfrm>
            <a:off x="4036872" y="1521105"/>
            <a:ext cx="0" cy="49929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914ABBB8-505B-47E3-B0E5-BC262F2F10C6}"/>
              </a:ext>
            </a:extLst>
          </p:cNvPr>
          <p:cNvSpPr/>
          <p:nvPr/>
        </p:nvSpPr>
        <p:spPr>
          <a:xfrm>
            <a:off x="3292319" y="2908879"/>
            <a:ext cx="1636321" cy="228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err="1"/>
              <a:t>distributedTxSet.add</a:t>
            </a:r>
            <a:r>
              <a:rPr lang="en-US" sz="1100" dirty="0"/>
              <a:t>()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FA05427-E485-4A4F-AED6-C12F76B9A360}"/>
              </a:ext>
            </a:extLst>
          </p:cNvPr>
          <p:cNvSpPr/>
          <p:nvPr/>
        </p:nvSpPr>
        <p:spPr>
          <a:xfrm>
            <a:off x="9263627" y="4480447"/>
            <a:ext cx="1847128" cy="393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err="1"/>
              <a:t>peerInfo.send</a:t>
            </a:r>
            <a:r>
              <a:rPr lang="en-US" sz="1100" dirty="0"/>
              <a:t>()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sendSSNInfo</a:t>
            </a:r>
            <a:r>
              <a:rPr lang="en-US" sz="1100" dirty="0"/>
              <a:t>()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A732521-B3B4-4679-8CDB-55142202D1C4}"/>
              </a:ext>
            </a:extLst>
          </p:cNvPr>
          <p:cNvSpPr/>
          <p:nvPr/>
        </p:nvSpPr>
        <p:spPr>
          <a:xfrm>
            <a:off x="9261107" y="736990"/>
            <a:ext cx="1390389" cy="5428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Peering Thread</a:t>
            </a: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33648F2A-62B4-4427-9CBC-6924C0070E39}"/>
              </a:ext>
            </a:extLst>
          </p:cNvPr>
          <p:cNvSpPr/>
          <p:nvPr/>
        </p:nvSpPr>
        <p:spPr>
          <a:xfrm>
            <a:off x="229826" y="2111933"/>
            <a:ext cx="1487339" cy="45169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Cross Shard?</a:t>
            </a:r>
            <a:endParaRPr lang="en-US" sz="10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B87CCDD-B2AF-44C5-B829-39FF53F31ADB}"/>
              </a:ext>
            </a:extLst>
          </p:cNvPr>
          <p:cNvSpPr/>
          <p:nvPr/>
        </p:nvSpPr>
        <p:spPr>
          <a:xfrm>
            <a:off x="419140" y="2782098"/>
            <a:ext cx="1124814" cy="228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err="1"/>
              <a:t>localTxQueue</a:t>
            </a:r>
            <a:endParaRPr lang="en-US" sz="11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2C2493C-44AD-495A-87A1-CC72B5E1F5A2}"/>
              </a:ext>
            </a:extLst>
          </p:cNvPr>
          <p:cNvSpPr/>
          <p:nvPr/>
        </p:nvSpPr>
        <p:spPr>
          <a:xfrm>
            <a:off x="419140" y="3314665"/>
            <a:ext cx="1124814" cy="228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err="1"/>
              <a:t>reorderQueue</a:t>
            </a:r>
            <a:endParaRPr lang="en-US" sz="11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9888C1-8001-40D9-852A-95AA28C9CEDA}"/>
              </a:ext>
            </a:extLst>
          </p:cNvPr>
          <p:cNvCxnSpPr>
            <a:stCxn id="3" idx="2"/>
            <a:endCxn id="71" idx="0"/>
          </p:cNvCxnSpPr>
          <p:nvPr/>
        </p:nvCxnSpPr>
        <p:spPr>
          <a:xfrm>
            <a:off x="973496" y="2563631"/>
            <a:ext cx="8051" cy="21846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5BC0C46-1829-437E-BB30-42A88A563D9F}"/>
              </a:ext>
            </a:extLst>
          </p:cNvPr>
          <p:cNvSpPr txBox="1"/>
          <p:nvPr/>
        </p:nvSpPr>
        <p:spPr>
          <a:xfrm>
            <a:off x="982879" y="2529004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21A1CE2-A8A1-4DBF-98FC-E535DFBF6372}"/>
              </a:ext>
            </a:extLst>
          </p:cNvPr>
          <p:cNvCxnSpPr>
            <a:cxnSpLocks/>
            <a:stCxn id="3" idx="3"/>
            <a:endCxn id="72" idx="0"/>
          </p:cNvCxnSpPr>
          <p:nvPr/>
        </p:nvCxnSpPr>
        <p:spPr>
          <a:xfrm flipH="1">
            <a:off x="981547" y="2337782"/>
            <a:ext cx="735618" cy="976883"/>
          </a:xfrm>
          <a:prstGeom prst="bentConnector4">
            <a:avLst>
              <a:gd name="adj1" fmla="val -4200"/>
              <a:gd name="adj2" fmla="val 8432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501715-57BD-4A26-8CA2-D8409A1BDA8A}"/>
              </a:ext>
            </a:extLst>
          </p:cNvPr>
          <p:cNvSpPr txBox="1"/>
          <p:nvPr/>
        </p:nvSpPr>
        <p:spPr>
          <a:xfrm>
            <a:off x="4021635" y="2240546"/>
            <a:ext cx="15231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Sorted by CTS</a:t>
            </a:r>
          </a:p>
          <a:p>
            <a:r>
              <a:rPr lang="en-US" sz="1000" dirty="0"/>
              <a:t>Reorder window honored</a:t>
            </a:r>
          </a:p>
          <a:p>
            <a:r>
              <a:rPr lang="en-US" sz="1000" dirty="0"/>
              <a:t>Late CTS rejected.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7888AB5-8D38-4FFE-84CE-71B2C209F9F6}"/>
              </a:ext>
            </a:extLst>
          </p:cNvPr>
          <p:cNvSpPr txBox="1"/>
          <p:nvPr/>
        </p:nvSpPr>
        <p:spPr>
          <a:xfrm>
            <a:off x="1669761" y="2110957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Y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258698E-F025-456A-9B49-827884AC362C}"/>
              </a:ext>
            </a:extLst>
          </p:cNvPr>
          <p:cNvSpPr/>
          <p:nvPr/>
        </p:nvSpPr>
        <p:spPr>
          <a:xfrm>
            <a:off x="3292707" y="1984079"/>
            <a:ext cx="1636327" cy="228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err="1"/>
              <a:t>reorderQueue.try_pop</a:t>
            </a:r>
            <a:r>
              <a:rPr lang="en-US" sz="1100" dirty="0"/>
              <a:t>()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F2C0DEE-8CCC-4248-85DB-6ED8DF7F11C7}"/>
              </a:ext>
            </a:extLst>
          </p:cNvPr>
          <p:cNvSpPr/>
          <p:nvPr/>
        </p:nvSpPr>
        <p:spPr>
          <a:xfrm>
            <a:off x="3292319" y="5314847"/>
            <a:ext cx="1727954" cy="228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err="1"/>
              <a:t>concludeQueue.try_pop</a:t>
            </a:r>
            <a:r>
              <a:rPr lang="en-US" sz="1100" dirty="0"/>
              <a:t>()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89CE998-EFA6-4AD9-A839-9AD4D16231C1}"/>
              </a:ext>
            </a:extLst>
          </p:cNvPr>
          <p:cNvSpPr txBox="1"/>
          <p:nvPr/>
        </p:nvSpPr>
        <p:spPr>
          <a:xfrm>
            <a:off x="4207065" y="5603306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Conclude TX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8B58548B-336C-40EF-B37A-DFC717804A5E}"/>
              </a:ext>
            </a:extLst>
          </p:cNvPr>
          <p:cNvCxnSpPr>
            <a:cxnSpLocks/>
            <a:stCxn id="85" idx="2"/>
            <a:endCxn id="83" idx="0"/>
          </p:cNvCxnSpPr>
          <p:nvPr/>
        </p:nvCxnSpPr>
        <p:spPr>
          <a:xfrm rot="5400000" flipH="1">
            <a:off x="2353865" y="3741086"/>
            <a:ext cx="3559438" cy="45425"/>
          </a:xfrm>
          <a:prstGeom prst="bentConnector5">
            <a:avLst>
              <a:gd name="adj1" fmla="val -6422"/>
              <a:gd name="adj2" fmla="val 2405233"/>
              <a:gd name="adj3" fmla="val 1064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3453EAB0-2EB1-4637-BEBE-200F14075159}"/>
              </a:ext>
            </a:extLst>
          </p:cNvPr>
          <p:cNvCxnSpPr>
            <a:stCxn id="72" idx="3"/>
            <a:endCxn id="83" idx="1"/>
          </p:cNvCxnSpPr>
          <p:nvPr/>
        </p:nvCxnSpPr>
        <p:spPr>
          <a:xfrm flipV="1">
            <a:off x="1543954" y="2098414"/>
            <a:ext cx="1748753" cy="1330586"/>
          </a:xfrm>
          <a:prstGeom prst="curvedConnector3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BFC8FF3E-A888-47B8-AFD9-610B9D4FE534}"/>
              </a:ext>
            </a:extLst>
          </p:cNvPr>
          <p:cNvSpPr/>
          <p:nvPr/>
        </p:nvSpPr>
        <p:spPr>
          <a:xfrm>
            <a:off x="5833367" y="1992600"/>
            <a:ext cx="1696016" cy="228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err="1"/>
              <a:t>localTxQueue.findFirst</a:t>
            </a:r>
            <a:r>
              <a:rPr lang="en-US" sz="1100" dirty="0"/>
              <a:t>()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284B479-A33D-419C-A0E4-86DEEA420D47}"/>
              </a:ext>
            </a:extLst>
          </p:cNvPr>
          <p:cNvSpPr/>
          <p:nvPr/>
        </p:nvSpPr>
        <p:spPr>
          <a:xfrm>
            <a:off x="7057574" y="3200330"/>
            <a:ext cx="1967385" cy="228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err="1"/>
              <a:t>distributedTxSet.findReadyTx</a:t>
            </a:r>
            <a:r>
              <a:rPr lang="en-US" sz="1100" dirty="0"/>
              <a:t>()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42377A1-ABF0-43D4-ABA7-88F1EEDE677D}"/>
              </a:ext>
            </a:extLst>
          </p:cNvPr>
          <p:cNvSpPr/>
          <p:nvPr/>
        </p:nvSpPr>
        <p:spPr>
          <a:xfrm>
            <a:off x="5828957" y="2403940"/>
            <a:ext cx="1807635" cy="228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!</a:t>
            </a:r>
            <a:r>
              <a:rPr lang="en-US" sz="1100" dirty="0" err="1"/>
              <a:t>activeTxSet.blocks</a:t>
            </a:r>
            <a:r>
              <a:rPr lang="en-US" sz="1100" dirty="0"/>
              <a:t>(</a:t>
            </a:r>
            <a:r>
              <a:rPr lang="en-US" sz="1100" dirty="0" err="1"/>
              <a:t>txEntry</a:t>
            </a:r>
            <a:r>
              <a:rPr lang="en-US" sz="1100" dirty="0"/>
              <a:t>)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2352FBA-1B99-4C5B-8166-C86BDD10D741}"/>
              </a:ext>
            </a:extLst>
          </p:cNvPr>
          <p:cNvSpPr/>
          <p:nvPr/>
        </p:nvSpPr>
        <p:spPr>
          <a:xfrm>
            <a:off x="5837347" y="2758286"/>
            <a:ext cx="1807635" cy="228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err="1"/>
              <a:t>validateLocalTx</a:t>
            </a:r>
            <a:r>
              <a:rPr lang="en-US" sz="1100" dirty="0"/>
              <a:t>(</a:t>
            </a:r>
            <a:r>
              <a:rPr lang="en-US" sz="1100" dirty="0" err="1"/>
              <a:t>txEntry</a:t>
            </a:r>
            <a:r>
              <a:rPr lang="en-US" sz="1100" dirty="0"/>
              <a:t>)</a:t>
            </a:r>
          </a:p>
        </p:txBody>
      </p: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9426ADAA-54FE-47DB-9590-8850C06231AB}"/>
              </a:ext>
            </a:extLst>
          </p:cNvPr>
          <p:cNvCxnSpPr>
            <a:cxnSpLocks/>
            <a:stCxn id="71" idx="3"/>
            <a:endCxn id="93" idx="0"/>
          </p:cNvCxnSpPr>
          <p:nvPr/>
        </p:nvCxnSpPr>
        <p:spPr>
          <a:xfrm flipV="1">
            <a:off x="1543954" y="1992600"/>
            <a:ext cx="5137421" cy="903833"/>
          </a:xfrm>
          <a:prstGeom prst="curvedConnector4">
            <a:avLst>
              <a:gd name="adj1" fmla="val 13525"/>
              <a:gd name="adj2" fmla="val 150812"/>
            </a:avLst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0582B42-CE89-4C7B-9196-200B61937651}"/>
              </a:ext>
            </a:extLst>
          </p:cNvPr>
          <p:cNvSpPr/>
          <p:nvPr/>
        </p:nvSpPr>
        <p:spPr>
          <a:xfrm>
            <a:off x="7057572" y="3480821"/>
            <a:ext cx="1967385" cy="228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err="1"/>
              <a:t>activeTxSet.add</a:t>
            </a:r>
            <a:r>
              <a:rPr lang="en-US" sz="1100" dirty="0"/>
              <a:t>(</a:t>
            </a:r>
            <a:r>
              <a:rPr lang="en-US" sz="1100" dirty="0" err="1"/>
              <a:t>txEntry</a:t>
            </a:r>
            <a:r>
              <a:rPr lang="en-US" sz="1100" dirty="0"/>
              <a:t>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3735426-2828-4BA8-9F77-A759C049E22D}"/>
              </a:ext>
            </a:extLst>
          </p:cNvPr>
          <p:cNvSpPr/>
          <p:nvPr/>
        </p:nvSpPr>
        <p:spPr>
          <a:xfrm>
            <a:off x="7057573" y="3811469"/>
            <a:ext cx="1967385" cy="343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err="1"/>
              <a:t>txEntry</a:t>
            </a:r>
            <a:r>
              <a:rPr lang="en-US" sz="1100" dirty="0"/>
              <a:t> scheduled for </a:t>
            </a:r>
            <a:r>
              <a:rPr lang="en-US" sz="1100" dirty="0" err="1"/>
              <a:t>Pe</a:t>
            </a:r>
            <a:r>
              <a:rPr lang="en-US" altLang="zh-CN" sz="1100" dirty="0" err="1"/>
              <a:t>erInfo</a:t>
            </a:r>
            <a:r>
              <a:rPr lang="en-US" altLang="zh-CN" sz="1100" dirty="0"/>
              <a:t> Exchange.</a:t>
            </a:r>
            <a:endParaRPr lang="en-US" sz="1100" dirty="0"/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7C94EDA2-5C50-49C6-8B7C-39CABDBA2952}"/>
              </a:ext>
            </a:extLst>
          </p:cNvPr>
          <p:cNvCxnSpPr>
            <a:cxnSpLocks/>
            <a:stCxn id="78" idx="3"/>
            <a:endCxn id="94" idx="0"/>
          </p:cNvCxnSpPr>
          <p:nvPr/>
        </p:nvCxnSpPr>
        <p:spPr>
          <a:xfrm>
            <a:off x="4928640" y="3023214"/>
            <a:ext cx="3112627" cy="177116"/>
          </a:xfrm>
          <a:prstGeom prst="curved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284E3BC4-ACFA-4392-B44B-0E8CF38A49A2}"/>
              </a:ext>
            </a:extLst>
          </p:cNvPr>
          <p:cNvCxnSpPr>
            <a:cxnSpLocks/>
            <a:stCxn id="104" idx="3"/>
            <a:endCxn id="79" idx="0"/>
          </p:cNvCxnSpPr>
          <p:nvPr/>
        </p:nvCxnSpPr>
        <p:spPr>
          <a:xfrm>
            <a:off x="9024958" y="3983466"/>
            <a:ext cx="1162233" cy="496981"/>
          </a:xfrm>
          <a:prstGeom prst="curved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E19754F-594C-423B-B160-C8AA2F4131BE}"/>
              </a:ext>
            </a:extLst>
          </p:cNvPr>
          <p:cNvSpPr txBox="1"/>
          <p:nvPr/>
        </p:nvSpPr>
        <p:spPr>
          <a:xfrm>
            <a:off x="341924" y="4010036"/>
            <a:ext cx="16980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1. Receive Stage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8026A47-0E8B-4320-8D1D-24ACB98BAADB}"/>
              </a:ext>
            </a:extLst>
          </p:cNvPr>
          <p:cNvSpPr txBox="1"/>
          <p:nvPr/>
        </p:nvSpPr>
        <p:spPr>
          <a:xfrm>
            <a:off x="3110573" y="3268214"/>
            <a:ext cx="20634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2. Sort &amp; Wait Stage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22C073-513F-4848-8EB3-3B3CF308167D}"/>
              </a:ext>
            </a:extLst>
          </p:cNvPr>
          <p:cNvSpPr txBox="1"/>
          <p:nvPr/>
        </p:nvSpPr>
        <p:spPr>
          <a:xfrm>
            <a:off x="6501531" y="4299799"/>
            <a:ext cx="17504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3. Serialize Stage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23BFA4D-E4D1-44AE-9BB3-3CA2D1357306}"/>
              </a:ext>
            </a:extLst>
          </p:cNvPr>
          <p:cNvSpPr txBox="1"/>
          <p:nvPr/>
        </p:nvSpPr>
        <p:spPr>
          <a:xfrm>
            <a:off x="9140533" y="5007861"/>
            <a:ext cx="1859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4. Exchange Stage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6367B6D-63AE-487A-BA39-9211F3856ED9}"/>
              </a:ext>
            </a:extLst>
          </p:cNvPr>
          <p:cNvSpPr txBox="1"/>
          <p:nvPr/>
        </p:nvSpPr>
        <p:spPr>
          <a:xfrm>
            <a:off x="3208766" y="5989975"/>
            <a:ext cx="18550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5. Conclude Stage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23BCBDA-BA41-4905-864D-AC02D5CC2ED3}"/>
              </a:ext>
            </a:extLst>
          </p:cNvPr>
          <p:cNvSpPr/>
          <p:nvPr/>
        </p:nvSpPr>
        <p:spPr>
          <a:xfrm>
            <a:off x="1063525" y="5287400"/>
            <a:ext cx="1075836" cy="256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err="1"/>
              <a:t>replySSNInfo</a:t>
            </a:r>
            <a:r>
              <a:rPr lang="en-US" sz="1100" dirty="0"/>
              <a:t>()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3DCFA88-3901-472A-B527-9532900F3AC1}"/>
              </a:ext>
            </a:extLst>
          </p:cNvPr>
          <p:cNvSpPr txBox="1"/>
          <p:nvPr/>
        </p:nvSpPr>
        <p:spPr>
          <a:xfrm>
            <a:off x="973495" y="4879163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 the case of missed </a:t>
            </a:r>
          </a:p>
          <a:p>
            <a:r>
              <a:rPr lang="en-US" sz="1000" dirty="0" err="1"/>
              <a:t>peerInfo</a:t>
            </a:r>
            <a:r>
              <a:rPr lang="en-US" sz="1000" dirty="0"/>
              <a:t> exchange.</a:t>
            </a:r>
          </a:p>
        </p:txBody>
      </p:sp>
    </p:spTree>
    <p:extLst>
      <p:ext uri="{BB962C8B-B14F-4D97-AF65-F5344CB8AC3E}">
        <p14:creationId xmlns:p14="http://schemas.microsoft.com/office/powerpoint/2010/main" val="3217984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F163-AF1D-489F-8DA0-43E99BC3A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Validator’s </a:t>
            </a:r>
            <a:r>
              <a:rPr lang="en-US" dirty="0" err="1"/>
              <a:t>ActiveTxSet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BFFD5-AF6A-427E-9E45-3D91A5311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Independent Tx can be allowed in serialization window.</a:t>
            </a:r>
          </a:p>
          <a:p>
            <a:r>
              <a:rPr lang="en-US" dirty="0"/>
              <a:t>Younger Tx depends on Tx in the serialization window will queue up.</a:t>
            </a:r>
          </a:p>
          <a:p>
            <a:r>
              <a:rPr lang="en-US" dirty="0" err="1"/>
              <a:t>ActiveTxS</a:t>
            </a:r>
            <a:r>
              <a:rPr lang="en-US" altLang="zh-CN" dirty="0" err="1"/>
              <a:t>et</a:t>
            </a:r>
            <a:r>
              <a:rPr lang="en-US" altLang="zh-CN" dirty="0"/>
              <a:t> = </a:t>
            </a:r>
            <a:r>
              <a:rPr lang="en-US" dirty="0"/>
              <a:t>All Distributed Tx in the serialization window.</a:t>
            </a:r>
          </a:p>
          <a:p>
            <a:r>
              <a:rPr lang="en-US" dirty="0"/>
              <a:t>We use Counting Bloom Filter to track the </a:t>
            </a:r>
            <a:r>
              <a:rPr lang="en-US" dirty="0" err="1"/>
              <a:t>ActiveTxSet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Any tuple </a:t>
            </a:r>
            <a:r>
              <a:rPr lang="en-US" altLang="zh-CN" dirty="0"/>
              <a:t>in the read set or write set of the incoming Tx conflict with CBF -&gt; a dependent Tx -&gt; needs to queue up.</a:t>
            </a:r>
          </a:p>
          <a:p>
            <a:pPr lvl="1"/>
            <a:r>
              <a:rPr lang="en-US" altLang="zh-CN" dirty="0"/>
              <a:t>No conflict -&gt; Add all the tuples in the read/write set to the CBF</a:t>
            </a:r>
          </a:p>
          <a:p>
            <a:pPr lvl="1"/>
            <a:r>
              <a:rPr lang="en-US" dirty="0" err="1"/>
              <a:t>PeerInfo</a:t>
            </a:r>
            <a:r>
              <a:rPr lang="en-US" dirty="0"/>
              <a:t> Exchanged -&gt; Tx Concluded -&gt; Tuples Removed from CBF</a:t>
            </a:r>
          </a:p>
          <a:p>
            <a:pPr lvl="1"/>
            <a:endParaRPr lang="en-US" dirty="0"/>
          </a:p>
          <a:p>
            <a:pPr lvl="1"/>
            <a:r>
              <a:rPr lang="en-US" dirty="0" err="1">
                <a:solidFill>
                  <a:schemeClr val="accent6"/>
                </a:solidFill>
              </a:rPr>
              <a:t>ActiveTxSet</a:t>
            </a:r>
            <a:r>
              <a:rPr lang="en-US" dirty="0">
                <a:solidFill>
                  <a:schemeClr val="accent6"/>
                </a:solidFill>
              </a:rPr>
              <a:t>.[</a:t>
            </a:r>
            <a:r>
              <a:rPr lang="en-US" dirty="0" err="1">
                <a:solidFill>
                  <a:schemeClr val="accent6"/>
                </a:solidFill>
              </a:rPr>
              <a:t>h|cc</a:t>
            </a:r>
            <a:r>
              <a:rPr lang="en-US" dirty="0">
                <a:solidFill>
                  <a:schemeClr val="accent6"/>
                </a:solidFill>
              </a:rPr>
              <a:t>], </a:t>
            </a:r>
            <a:r>
              <a:rPr lang="en-US" dirty="0" err="1">
                <a:solidFill>
                  <a:schemeClr val="accent6"/>
                </a:solidFill>
              </a:rPr>
              <a:t>CountBloomFilter</a:t>
            </a:r>
            <a:r>
              <a:rPr lang="en-US" dirty="0">
                <a:solidFill>
                  <a:schemeClr val="accent6"/>
                </a:solidFill>
              </a:rPr>
              <a:t>.[</a:t>
            </a:r>
            <a:r>
              <a:rPr lang="en-US" dirty="0" err="1">
                <a:solidFill>
                  <a:schemeClr val="accent6"/>
                </a:solidFill>
              </a:rPr>
              <a:t>h|cc</a:t>
            </a:r>
            <a:r>
              <a:rPr lang="en-US" dirty="0">
                <a:solidFill>
                  <a:schemeClr val="accent6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59525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65DC5-1605-4B3B-9656-C1B7D8A6F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Validator’s </a:t>
            </a:r>
            <a:r>
              <a:rPr lang="en-US" dirty="0" err="1"/>
              <a:t>DistributedTxSet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7206C-6279-499A-86D1-8C0F4D97D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Constantly checked for picking ready transactions to dispatch (add to the </a:t>
            </a:r>
            <a:r>
              <a:rPr lang="en-US" dirty="0" err="1"/>
              <a:t>ActiveTxSet</a:t>
            </a:r>
            <a:r>
              <a:rPr lang="en-US" dirty="0"/>
              <a:t>, participating Peer Info Exchange).</a:t>
            </a:r>
          </a:p>
          <a:p>
            <a:r>
              <a:rPr lang="en-US" dirty="0" err="1"/>
              <a:t>SkipList</a:t>
            </a:r>
            <a:r>
              <a:rPr lang="en-US" dirty="0"/>
              <a:t> for lock-free sorted (in CTS) insertion, removal from any pos.</a:t>
            </a:r>
          </a:p>
          <a:p>
            <a:r>
              <a:rPr lang="en-US" dirty="0"/>
              <a:t>Three queues (each has its own CBF):</a:t>
            </a:r>
          </a:p>
          <a:p>
            <a:pPr lvl="1"/>
            <a:r>
              <a:rPr lang="en-US" dirty="0"/>
              <a:t>Independent queue: independent of all Tx older than itself.</a:t>
            </a:r>
          </a:p>
          <a:p>
            <a:pPr lvl="1"/>
            <a:r>
              <a:rPr lang="en-US" dirty="0"/>
              <a:t>Cold queue: waiting for Tx in either Independent queue or Cold queue.</a:t>
            </a:r>
          </a:p>
          <a:p>
            <a:pPr lvl="1"/>
            <a:r>
              <a:rPr lang="en-US" dirty="0"/>
              <a:t>Hot queue: waiting for Tx in either Independent/Cold/Hot queue.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6"/>
                </a:solidFill>
              </a:rPr>
              <a:t>DistributedTxSet</a:t>
            </a:r>
            <a:r>
              <a:rPr lang="en-US" dirty="0">
                <a:solidFill>
                  <a:schemeClr val="accent6"/>
                </a:solidFill>
              </a:rPr>
              <a:t>.[</a:t>
            </a:r>
            <a:r>
              <a:rPr lang="en-US" dirty="0" err="1">
                <a:solidFill>
                  <a:schemeClr val="accent6"/>
                </a:solidFill>
              </a:rPr>
              <a:t>h|cc</a:t>
            </a:r>
            <a:r>
              <a:rPr lang="en-US" dirty="0">
                <a:solidFill>
                  <a:schemeClr val="accent6"/>
                </a:solidFill>
              </a:rPr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4205511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F23D-A6FA-4230-B2BC-19FACC567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PeerInfo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D4653-A4F9-4635-974B-4005A0D82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PeerInfo</a:t>
            </a:r>
            <a:r>
              <a:rPr lang="en-US" sz="2400" dirty="0"/>
              <a:t> tracks the information from the peers of each transaction and handles the SSN info exchanges with the peers. </a:t>
            </a:r>
          </a:p>
          <a:p>
            <a:r>
              <a:rPr lang="en-US" sz="2400" dirty="0"/>
              <a:t>A transaction can only reach a conclusion when all peers’ info is received. </a:t>
            </a:r>
          </a:p>
          <a:p>
            <a:r>
              <a:rPr lang="en-US" sz="2400" dirty="0"/>
              <a:t>However, there is a possibility that the peer’s info message is received before a transaction’s SSN info is sent out. There is also a possibility that the peer’s info message is lost. </a:t>
            </a:r>
          </a:p>
          <a:p>
            <a:r>
              <a:rPr lang="en-US" sz="2400" dirty="0"/>
              <a:t>Therefore, the </a:t>
            </a:r>
            <a:r>
              <a:rPr lang="en-US" sz="2400" dirty="0" err="1"/>
              <a:t>PeerInfo</a:t>
            </a:r>
            <a:r>
              <a:rPr lang="en-US" sz="2400" dirty="0"/>
              <a:t> could move a transaction into an alert state, which indicates that the transaction needs special care to come a conclusion. </a:t>
            </a:r>
          </a:p>
          <a:p>
            <a:endParaRPr lang="en-US" sz="2400" dirty="0"/>
          </a:p>
          <a:p>
            <a:r>
              <a:rPr lang="en-US" sz="2400" dirty="0" err="1">
                <a:solidFill>
                  <a:schemeClr val="accent6"/>
                </a:solidFill>
              </a:rPr>
              <a:t>PeerInfo</a:t>
            </a:r>
            <a:r>
              <a:rPr lang="en-US" sz="2400" dirty="0">
                <a:solidFill>
                  <a:schemeClr val="accent6"/>
                </a:solidFill>
              </a:rPr>
              <a:t>.[</a:t>
            </a:r>
            <a:r>
              <a:rPr lang="en-US" sz="2400" dirty="0" err="1">
                <a:solidFill>
                  <a:schemeClr val="accent6"/>
                </a:solidFill>
              </a:rPr>
              <a:t>h|cc</a:t>
            </a:r>
            <a:r>
              <a:rPr lang="en-US" sz="2400" dirty="0">
                <a:solidFill>
                  <a:schemeClr val="accent6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36420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2907-F1C1-4A30-94EE-D7DA564C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HashmapKVStore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CF512-D687-4A8B-BD4F-9B6078E7B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key-value store implemented as a hash table in DRAM/Persistent Memory. When it is integrated with a durable key-value store, the hash table based key-value store becomes a metadata cache.</a:t>
            </a:r>
          </a:p>
          <a:p>
            <a:r>
              <a:rPr lang="en-US" dirty="0"/>
              <a:t>If a durable key-value store is used, the KV store needs to provide a CTS for get().</a:t>
            </a:r>
          </a:p>
        </p:txBody>
      </p:sp>
    </p:spTree>
    <p:extLst>
      <p:ext uri="{BB962C8B-B14F-4D97-AF65-F5344CB8AC3E}">
        <p14:creationId xmlns:p14="http://schemas.microsoft.com/office/powerpoint/2010/main" val="192234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9E4B4-9140-48F6-A9A3-0A475146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Identified, yet unfinished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F60AE-A39F-4832-8333-166DE0D6E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Chaining of New Versions of KV.</a:t>
            </a:r>
          </a:p>
          <a:p>
            <a:r>
              <a:rPr lang="en-US" dirty="0"/>
              <a:t>Garbage Collection of Version Chain. </a:t>
            </a:r>
          </a:p>
          <a:p>
            <a:pPr lvl="1"/>
            <a:r>
              <a:rPr lang="en-US" dirty="0"/>
              <a:t>Epoch based reclamation would do.</a:t>
            </a:r>
          </a:p>
          <a:p>
            <a:r>
              <a:rPr lang="en-US" dirty="0"/>
              <a:t>Mutex in </a:t>
            </a:r>
            <a:r>
              <a:rPr lang="en-US" dirty="0" err="1"/>
              <a:t>PeerInfo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03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2606-049B-40CE-A28B-5E3EF1CF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</a:t>
            </a:r>
            <a:r>
              <a:rPr lang="en-US" dirty="0" err="1"/>
              <a:t>QuantaDB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8A00C-0901-4EC3-AB25-0D4677635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Install dependencies:</a:t>
            </a:r>
          </a:p>
          <a:p>
            <a:pPr lvl="1"/>
            <a:r>
              <a:rPr lang="en-US" sz="2000" dirty="0"/>
              <a:t>Install </a:t>
            </a:r>
            <a:r>
              <a:rPr lang="en-US" sz="2000" dirty="0" err="1"/>
              <a:t>protobuf</a:t>
            </a:r>
            <a:endParaRPr lang="en-US" sz="2000" dirty="0"/>
          </a:p>
          <a:p>
            <a:pPr lvl="1"/>
            <a:r>
              <a:rPr lang="en-US" sz="2000" dirty="0"/>
              <a:t>Install OpenJDK8 </a:t>
            </a:r>
          </a:p>
          <a:p>
            <a:pPr lvl="1"/>
            <a:r>
              <a:rPr lang="en-US" sz="2000" dirty="0"/>
              <a:t>Install Boost library 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sudo</a:t>
            </a:r>
            <a:r>
              <a:rPr lang="en-US" sz="2000" dirty="0">
                <a:latin typeface="Consolas" panose="020B0609020204030204" pitchFamily="49" charset="0"/>
              </a:rPr>
              <a:t> apt install </a:t>
            </a:r>
            <a:r>
              <a:rPr lang="en-US" sz="2000" dirty="0" err="1">
                <a:latin typeface="Consolas" panose="020B0609020204030204" pitchFamily="49" charset="0"/>
              </a:rPr>
              <a:t>libboost</a:t>
            </a:r>
            <a:r>
              <a:rPr lang="en-US" sz="2000" dirty="0">
                <a:latin typeface="Consolas" panose="020B0609020204030204" pitchFamily="49" charset="0"/>
              </a:rPr>
              <a:t>-all-dev)</a:t>
            </a:r>
          </a:p>
          <a:p>
            <a:pPr lvl="1"/>
            <a:r>
              <a:rPr lang="en-US" sz="2000" dirty="0"/>
              <a:t>Install </a:t>
            </a:r>
            <a:r>
              <a:rPr lang="en-US" sz="2000" dirty="0" err="1"/>
              <a:t>libtbb</a:t>
            </a:r>
            <a:r>
              <a:rPr lang="en-US" sz="2000" dirty="0"/>
              <a:t>-dev 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sudo</a:t>
            </a:r>
            <a:r>
              <a:rPr lang="en-US" sz="2000" dirty="0">
                <a:latin typeface="Consolas" panose="020B0609020204030204" pitchFamily="49" charset="0"/>
              </a:rPr>
              <a:t> apt install </a:t>
            </a:r>
            <a:r>
              <a:rPr lang="en-US" sz="2000" dirty="0" err="1">
                <a:latin typeface="Consolas" panose="020B0609020204030204" pitchFamily="49" charset="0"/>
              </a:rPr>
              <a:t>libtbb</a:t>
            </a:r>
            <a:r>
              <a:rPr lang="en-US" sz="2000" dirty="0">
                <a:latin typeface="Consolas" panose="020B0609020204030204" pitchFamily="49" charset="0"/>
              </a:rPr>
              <a:t>-dev)</a:t>
            </a:r>
          </a:p>
          <a:p>
            <a:r>
              <a:rPr lang="en-US" sz="2400" dirty="0"/>
              <a:t>Checkout a copy of the </a:t>
            </a:r>
            <a:r>
              <a:rPr lang="en-US" sz="2400" dirty="0" err="1"/>
              <a:t>QuantaDB</a:t>
            </a:r>
            <a:r>
              <a:rPr lang="en-US" sz="2400" dirty="0"/>
              <a:t> repository:    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git clone </a:t>
            </a:r>
            <a:r>
              <a:rPr lang="en-US" sz="2000" dirty="0">
                <a:latin typeface="Consolas" panose="020B0609020204030204" pitchFamily="49" charset="0"/>
                <a:hlinkClick r:id="rId2"/>
              </a:rPr>
              <a:t>https://github.com/futurewei-cloud/QuantaDB.git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400" dirty="0"/>
              <a:t>Checkout the submodule within the </a:t>
            </a:r>
            <a:r>
              <a:rPr lang="en-US" sz="2400" dirty="0" err="1"/>
              <a:t>QuantaDB</a:t>
            </a:r>
            <a:r>
              <a:rPr lang="en-US" sz="2400" dirty="0"/>
              <a:t> repository:   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cd </a:t>
            </a:r>
            <a:r>
              <a:rPr lang="en-US" sz="2000" dirty="0" err="1">
                <a:latin typeface="Consolas" panose="020B0609020204030204" pitchFamily="49" charset="0"/>
              </a:rPr>
              <a:t>QuantaDB</a:t>
            </a:r>
            <a:r>
              <a:rPr lang="en-US" sz="2000" dirty="0">
                <a:latin typeface="Consolas" panose="020B0609020204030204" pitchFamily="49" charset="0"/>
              </a:rPr>
              <a:t>; git submodule update --</a:t>
            </a:r>
            <a:r>
              <a:rPr lang="en-US" sz="2000" dirty="0" err="1">
                <a:latin typeface="Consolas" panose="020B0609020204030204" pitchFamily="49" charset="0"/>
              </a:rPr>
              <a:t>init</a:t>
            </a:r>
            <a:r>
              <a:rPr lang="en-US" sz="2000" dirty="0">
                <a:latin typeface="Consolas" panose="020B0609020204030204" pitchFamily="49" charset="0"/>
              </a:rPr>
              <a:t> –recursive</a:t>
            </a:r>
          </a:p>
          <a:p>
            <a:r>
              <a:rPr lang="en-US" sz="2400" dirty="0"/>
              <a:t>Build the source:  </a:t>
            </a:r>
            <a:r>
              <a:rPr lang="en-US" sz="2400" dirty="0">
                <a:latin typeface="Consolas" panose="020B0609020204030204" pitchFamily="49" charset="0"/>
              </a:rPr>
              <a:t>make all</a:t>
            </a:r>
          </a:p>
          <a:p>
            <a:r>
              <a:rPr lang="en-US" sz="2400" dirty="0"/>
              <a:t>Build the unit test: </a:t>
            </a:r>
            <a:r>
              <a:rPr lang="en-US" sz="2400" dirty="0">
                <a:latin typeface="Consolas" panose="020B0609020204030204" pitchFamily="49" charset="0"/>
              </a:rPr>
              <a:t>make tests</a:t>
            </a:r>
          </a:p>
          <a:p>
            <a:r>
              <a:rPr lang="en-US" sz="2400" dirty="0"/>
              <a:t>Build tools: </a:t>
            </a:r>
            <a:r>
              <a:rPr lang="en-US" sz="2400" dirty="0">
                <a:latin typeface="Consolas" panose="020B0609020204030204" pitchFamily="49" charset="0"/>
              </a:rPr>
              <a:t>cd tools/</a:t>
            </a:r>
            <a:r>
              <a:rPr lang="en-US" sz="2400" dirty="0" err="1">
                <a:latin typeface="Consolas" panose="020B0609020204030204" pitchFamily="49" charset="0"/>
              </a:rPr>
              <a:t>quantadb</a:t>
            </a:r>
            <a:r>
              <a:rPr lang="en-US" sz="2400" dirty="0">
                <a:latin typeface="Consolas" panose="020B0609020204030204" pitchFamily="49" charset="0"/>
              </a:rPr>
              <a:t>; make</a:t>
            </a:r>
          </a:p>
        </p:txBody>
      </p:sp>
    </p:spTree>
    <p:extLst>
      <p:ext uri="{BB962C8B-B14F-4D97-AF65-F5344CB8AC3E}">
        <p14:creationId xmlns:p14="http://schemas.microsoft.com/office/powerpoint/2010/main" val="4101111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B869-3ECC-4C5B-B45A-608E54BC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</a:t>
            </a:r>
            <a:r>
              <a:rPr lang="en-US" dirty="0" err="1"/>
              <a:t>QuantaDB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70CFA-6705-49F5-A875-EDA74803E7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1800" dirty="0"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Prerequisites:</a:t>
            </a:r>
            <a:endParaRPr lang="en-US" sz="1800" dirty="0">
              <a:effectLst/>
              <a:latin typeface="Constantia" panose="02030602050306030303" pitchFamily="18" charset="0"/>
              <a:ea typeface="Constantia" panose="02030602050306030303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Font typeface="+mj-lt"/>
              <a:buAutoNum type="alphaLcParenR"/>
            </a:pPr>
            <a:r>
              <a:rPr lang="en-US" sz="1600" dirty="0" err="1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sudo</a:t>
            </a:r>
            <a:r>
              <a:rPr lang="en-US" sz="1600" dirty="0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apt install Libcrecpp0v5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Font typeface="+mj-lt"/>
              <a:buAutoNum type="alphaLcParenR"/>
            </a:pPr>
            <a:r>
              <a:rPr lang="en-US" sz="1600" dirty="0" err="1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sudo</a:t>
            </a:r>
            <a:r>
              <a:rPr lang="en-US" sz="1600" dirty="0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apt install </a:t>
            </a:r>
            <a:r>
              <a:rPr lang="en-US" sz="1600" dirty="0" err="1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libzookeeper</a:t>
            </a:r>
            <a:r>
              <a:rPr lang="en-US" sz="1600" dirty="0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-mt-dev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Font typeface="+mj-lt"/>
              <a:buAutoNum type="alphaLcParenR"/>
            </a:pPr>
            <a:r>
              <a:rPr lang="en-US" sz="1600" dirty="0" err="1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sudo</a:t>
            </a:r>
            <a:r>
              <a:rPr lang="en-US" sz="1600" dirty="0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apt install </a:t>
            </a:r>
            <a:r>
              <a:rPr lang="en-US" sz="1600" dirty="0" err="1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libboost</a:t>
            </a:r>
            <a:r>
              <a:rPr lang="en-US" sz="1600" dirty="0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-all-dev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Font typeface="+mj-lt"/>
              <a:buAutoNum type="alphaLcParenR"/>
            </a:pPr>
            <a:r>
              <a:rPr lang="en-US" sz="1600" dirty="0" err="1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sudo</a:t>
            </a:r>
            <a:r>
              <a:rPr lang="en-US" sz="1600" dirty="0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apt install </a:t>
            </a:r>
            <a:r>
              <a:rPr lang="en-US" sz="1600" dirty="0" err="1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cifs</a:t>
            </a:r>
            <a:r>
              <a:rPr lang="en-US" sz="1600" dirty="0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-utils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Font typeface="+mj-lt"/>
              <a:buAutoNum type="alphaLcParenR"/>
            </a:pPr>
            <a:r>
              <a:rPr lang="en-US" sz="1600" dirty="0" err="1"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sudo</a:t>
            </a:r>
            <a:r>
              <a:rPr lang="en-US" sz="1600" dirty="0"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apt install </a:t>
            </a:r>
            <a:r>
              <a:rPr lang="en-US" sz="1600" dirty="0" err="1"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libtbb</a:t>
            </a:r>
            <a:r>
              <a:rPr lang="en-US" sz="1600" dirty="0"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-dev</a:t>
            </a:r>
            <a:endParaRPr lang="en-US" sz="1600" dirty="0">
              <a:effectLst/>
              <a:latin typeface="Constantia" panose="02030602050306030303" pitchFamily="18" charset="0"/>
              <a:ea typeface="Constantia" panose="02030602050306030303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Font typeface="+mj-lt"/>
              <a:buAutoNum type="alphaLcParenR"/>
            </a:pPr>
            <a:r>
              <a:rPr lang="en-US" sz="1600" dirty="0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Install </a:t>
            </a:r>
            <a:r>
              <a:rPr lang="en-US" sz="1600" dirty="0" err="1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protobuf</a:t>
            </a:r>
            <a:r>
              <a:rPr lang="en-US" sz="1600" dirty="0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FB9FC-39A1-48CB-8C56-787B4E6309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tantia" panose="02030602050306030303" pitchFamily="18" charset="0"/>
              </a:rPr>
              <a:t>Configure DNS</a:t>
            </a:r>
          </a:p>
          <a:p>
            <a:pPr marL="0" indent="0">
              <a:buNone/>
            </a:pPr>
            <a:r>
              <a:rPr lang="en-US" sz="1800" dirty="0">
                <a:latin typeface="Constantia" panose="02030602050306030303" pitchFamily="18" charset="0"/>
              </a:rPr>
              <a:t># Test cluster</a:t>
            </a:r>
          </a:p>
          <a:p>
            <a:pPr marL="0" indent="0">
              <a:buNone/>
            </a:pPr>
            <a:r>
              <a:rPr lang="en-US" sz="1800" dirty="0">
                <a:latin typeface="Constantia" panose="02030602050306030303" pitchFamily="18" charset="0"/>
              </a:rPr>
              <a:t>192.168.1.25 rc25 node25</a:t>
            </a:r>
          </a:p>
          <a:p>
            <a:pPr marL="0" indent="0">
              <a:buNone/>
            </a:pPr>
            <a:r>
              <a:rPr lang="en-US" sz="1800" dirty="0">
                <a:latin typeface="Constantia" panose="02030602050306030303" pitchFamily="18" charset="0"/>
              </a:rPr>
              <a:t>192.168.1.26 rc26 node26</a:t>
            </a:r>
          </a:p>
          <a:p>
            <a:pPr marL="0" indent="0">
              <a:buNone/>
            </a:pPr>
            <a:r>
              <a:rPr lang="en-US" sz="1800" dirty="0">
                <a:latin typeface="Constantia" panose="02030602050306030303" pitchFamily="18" charset="0"/>
              </a:rPr>
              <a:t>192.168.1.27 rc27 node27</a:t>
            </a:r>
          </a:p>
          <a:p>
            <a:pPr marL="0" indent="0">
              <a:buNone/>
            </a:pPr>
            <a:r>
              <a:rPr lang="en-US" sz="1800" dirty="0">
                <a:latin typeface="Constantia" panose="02030602050306030303" pitchFamily="18" charset="0"/>
              </a:rPr>
              <a:t>192.168.1.28 rc28 node28 </a:t>
            </a:r>
            <a:r>
              <a:rPr lang="en-US" sz="1800" dirty="0" err="1">
                <a:latin typeface="Constantia" panose="02030602050306030303" pitchFamily="18" charset="0"/>
              </a:rPr>
              <a:t>rcmaster</a:t>
            </a:r>
            <a:endParaRPr lang="en-US" sz="18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471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B869-3ECC-4C5B-B45A-608E54BC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QuantaDB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70CFA-6705-49F5-A875-EDA74803E7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1800" dirty="0"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Configure SSH Login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1800" dirty="0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Configure Memory Limit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1800" dirty="0"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Share workspace using Samba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1800" dirty="0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Configure Zookeeper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1800" dirty="0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Create a Topology File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endParaRPr lang="en-US" sz="1800" dirty="0">
              <a:latin typeface="Constantia" panose="02030602050306030303" pitchFamily="18" charset="0"/>
              <a:ea typeface="Constantia" panose="0203060205030603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endParaRPr lang="en-US" sz="1800" dirty="0">
              <a:latin typeface="Constantia" panose="02030602050306030303" pitchFamily="18" charset="0"/>
              <a:ea typeface="Constantia" panose="0203060205030603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1800" dirty="0"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please refer to </a:t>
            </a:r>
            <a:r>
              <a:rPr lang="en-US" sz="1800" dirty="0">
                <a:solidFill>
                  <a:schemeClr val="accent6"/>
                </a:solidFill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docs/Cookbook.md </a:t>
            </a:r>
            <a:r>
              <a:rPr lang="en-US" sz="1800" dirty="0"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or </a:t>
            </a:r>
            <a:r>
              <a:rPr lang="en-US" sz="1800" dirty="0" err="1"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RAMCloud’s</a:t>
            </a:r>
            <a:r>
              <a:rPr lang="en-US" sz="1800" dirty="0"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documentation.</a:t>
            </a:r>
            <a:endParaRPr lang="en-US" sz="1800" dirty="0">
              <a:effectLst/>
              <a:latin typeface="Constantia" panose="02030602050306030303" pitchFamily="18" charset="0"/>
              <a:ea typeface="Constantia" panose="020306020503060303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FB9FC-39A1-48CB-8C56-787B4E6309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1800" dirty="0"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Run TPCC Perf Test</a:t>
            </a:r>
            <a:endParaRPr lang="en-US" sz="1800" dirty="0">
              <a:effectLst/>
              <a:latin typeface="Constantia" panose="02030602050306030303" pitchFamily="18" charset="0"/>
              <a:ea typeface="Constantia" panose="02030602050306030303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1400" dirty="0"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scripts/clusterperf.py –help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1800" dirty="0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3 server nodes, in memory only, no replication:</a:t>
            </a:r>
          </a:p>
          <a:p>
            <a:pPr marL="457200" lvl="1" indent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1400" dirty="0"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scripts/clusterperf.py -T </a:t>
            </a:r>
            <a:r>
              <a:rPr lang="en-US" sz="1400" dirty="0" err="1"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tcp</a:t>
            </a:r>
            <a:r>
              <a:rPr lang="en-US" sz="1400" dirty="0"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 --servers=3 -v -r 0 -v --disks=</a:t>
            </a:r>
          </a:p>
        </p:txBody>
      </p:sp>
    </p:spTree>
    <p:extLst>
      <p:ext uri="{BB962C8B-B14F-4D97-AF65-F5344CB8AC3E}">
        <p14:creationId xmlns:p14="http://schemas.microsoft.com/office/powerpoint/2010/main" val="277738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EC68-5DF2-4476-A28F-6EB71BDC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015F3-7DBD-42BE-BC95-61D858FF1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SSN commit protocol</a:t>
            </a:r>
          </a:p>
          <a:p>
            <a:pPr lvl="1"/>
            <a:r>
              <a:rPr lang="en-US" dirty="0"/>
              <a:t>“Efficiently making (almost) any concurrency control mechanism serializable”, VLDBJ, 2017 by </a:t>
            </a:r>
            <a:r>
              <a:rPr lang="en-US" dirty="0" err="1"/>
              <a:t>TianZheng</a:t>
            </a:r>
            <a:r>
              <a:rPr lang="en-US" dirty="0"/>
              <a:t> Wang etc.</a:t>
            </a:r>
          </a:p>
          <a:p>
            <a:r>
              <a:rPr lang="en-US" dirty="0"/>
              <a:t>“Read Committed” + SSN = Serializable</a:t>
            </a:r>
          </a:p>
          <a:p>
            <a:r>
              <a:rPr lang="en-US" dirty="0"/>
              <a:t>Allow more scheduling (performance) than 2PL/SSI </a:t>
            </a:r>
            <a:r>
              <a:rPr lang="en-US" sz="1600" dirty="0"/>
              <a:t>(Serializable Snapshot Isolation)</a:t>
            </a:r>
            <a:endParaRPr lang="en-US" dirty="0"/>
          </a:p>
          <a:p>
            <a:pPr lvl="1"/>
            <a:r>
              <a:rPr lang="en-US" dirty="0"/>
              <a:t>Especially with contentious transactions.</a:t>
            </a:r>
          </a:p>
          <a:p>
            <a:r>
              <a:rPr lang="en-US" dirty="0"/>
              <a:t>Not suitable for distributed deployment:</a:t>
            </a:r>
          </a:p>
          <a:p>
            <a:pPr lvl="1"/>
            <a:r>
              <a:rPr lang="en-US" dirty="0"/>
              <a:t>Assuming single node</a:t>
            </a:r>
          </a:p>
          <a:p>
            <a:pPr lvl="1"/>
            <a:r>
              <a:rPr lang="en-US" dirty="0"/>
              <a:t>Assuming instant state observation via </a:t>
            </a:r>
            <a:br>
              <a:rPr lang="en-US" dirty="0"/>
            </a:br>
            <a:r>
              <a:rPr lang="en-US" dirty="0"/>
              <a:t>cache coherence protocol.</a:t>
            </a:r>
          </a:p>
          <a:p>
            <a:pPr lvl="1"/>
            <a:r>
              <a:rPr lang="en-US" dirty="0"/>
              <a:t>Spin-lock for multi-threaded validator.</a:t>
            </a:r>
          </a:p>
          <a:p>
            <a:pPr lvl="1"/>
            <a:r>
              <a:rPr lang="en-US" dirty="0"/>
              <a:t>Assuming single clock among cores.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F2F72E-5D4E-4878-AAE8-A575A17F1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144" y="4139897"/>
            <a:ext cx="3543795" cy="2172003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5CBEF72D-CDA8-486D-BF04-AF754880CAFA}"/>
              </a:ext>
            </a:extLst>
          </p:cNvPr>
          <p:cNvSpPr/>
          <p:nvPr/>
        </p:nvSpPr>
        <p:spPr>
          <a:xfrm rot="7080837">
            <a:off x="10894386" y="5888985"/>
            <a:ext cx="309838" cy="71089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20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D947-A41C-4E45-96B1-CE86588E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6FAF3-6E37-42C7-86AD-DC82DA7600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64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6D29E55-4862-431E-938F-10A37AA86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030" y="1959144"/>
            <a:ext cx="7959108" cy="4711805"/>
          </a:xfrm>
          <a:prstGeom prst="rect">
            <a:avLst/>
          </a:prstGeom>
        </p:spPr>
      </p:pic>
      <p:sp>
        <p:nvSpPr>
          <p:cNvPr id="56" name="Cylinder 55">
            <a:extLst>
              <a:ext uri="{FF2B5EF4-FFF2-40B4-BE49-F238E27FC236}">
                <a16:creationId xmlns:a16="http://schemas.microsoft.com/office/drawing/2014/main" id="{0EC3A51F-9DE0-41E5-851B-CC81AEAC298B}"/>
              </a:ext>
            </a:extLst>
          </p:cNvPr>
          <p:cNvSpPr/>
          <p:nvPr/>
        </p:nvSpPr>
        <p:spPr>
          <a:xfrm>
            <a:off x="5274584" y="4012239"/>
            <a:ext cx="377850" cy="453421"/>
          </a:xfrm>
          <a:custGeom>
            <a:avLst/>
            <a:gdLst>
              <a:gd name="connsiteX0" fmla="*/ 0 w 377850"/>
              <a:gd name="connsiteY0" fmla="*/ 47231 h 453421"/>
              <a:gd name="connsiteX1" fmla="*/ 188925 w 377850"/>
              <a:gd name="connsiteY1" fmla="*/ 94462 h 453421"/>
              <a:gd name="connsiteX2" fmla="*/ 377850 w 377850"/>
              <a:gd name="connsiteY2" fmla="*/ 47231 h 453421"/>
              <a:gd name="connsiteX3" fmla="*/ 377850 w 377850"/>
              <a:gd name="connsiteY3" fmla="*/ 406190 h 453421"/>
              <a:gd name="connsiteX4" fmla="*/ 188925 w 377850"/>
              <a:gd name="connsiteY4" fmla="*/ 453421 h 453421"/>
              <a:gd name="connsiteX5" fmla="*/ 0 w 377850"/>
              <a:gd name="connsiteY5" fmla="*/ 406190 h 453421"/>
              <a:gd name="connsiteX6" fmla="*/ 0 w 377850"/>
              <a:gd name="connsiteY6" fmla="*/ 47231 h 453421"/>
              <a:gd name="connsiteX0" fmla="*/ 0 w 377850"/>
              <a:gd name="connsiteY0" fmla="*/ 47231 h 453421"/>
              <a:gd name="connsiteX1" fmla="*/ 188925 w 377850"/>
              <a:gd name="connsiteY1" fmla="*/ 0 h 453421"/>
              <a:gd name="connsiteX2" fmla="*/ 377850 w 377850"/>
              <a:gd name="connsiteY2" fmla="*/ 47231 h 453421"/>
              <a:gd name="connsiteX3" fmla="*/ 188925 w 377850"/>
              <a:gd name="connsiteY3" fmla="*/ 94462 h 453421"/>
              <a:gd name="connsiteX4" fmla="*/ 0 w 377850"/>
              <a:gd name="connsiteY4" fmla="*/ 47231 h 453421"/>
              <a:gd name="connsiteX0" fmla="*/ 377850 w 377850"/>
              <a:gd name="connsiteY0" fmla="*/ 47231 h 453421"/>
              <a:gd name="connsiteX1" fmla="*/ 188925 w 377850"/>
              <a:gd name="connsiteY1" fmla="*/ 94462 h 453421"/>
              <a:gd name="connsiteX2" fmla="*/ 0 w 377850"/>
              <a:gd name="connsiteY2" fmla="*/ 47231 h 453421"/>
              <a:gd name="connsiteX3" fmla="*/ 188925 w 377850"/>
              <a:gd name="connsiteY3" fmla="*/ 0 h 453421"/>
              <a:gd name="connsiteX4" fmla="*/ 377850 w 377850"/>
              <a:gd name="connsiteY4" fmla="*/ 47231 h 453421"/>
              <a:gd name="connsiteX5" fmla="*/ 377850 w 377850"/>
              <a:gd name="connsiteY5" fmla="*/ 406190 h 453421"/>
              <a:gd name="connsiteX6" fmla="*/ 188925 w 377850"/>
              <a:gd name="connsiteY6" fmla="*/ 453421 h 453421"/>
              <a:gd name="connsiteX7" fmla="*/ 0 w 377850"/>
              <a:gd name="connsiteY7" fmla="*/ 406190 h 453421"/>
              <a:gd name="connsiteX8" fmla="*/ 0 w 377850"/>
              <a:gd name="connsiteY8" fmla="*/ 47231 h 45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7850" h="453421" stroke="0" extrusionOk="0">
                <a:moveTo>
                  <a:pt x="0" y="47231"/>
                </a:moveTo>
                <a:cubicBezTo>
                  <a:pt x="-1472" y="88343"/>
                  <a:pt x="94216" y="81574"/>
                  <a:pt x="188925" y="94462"/>
                </a:cubicBezTo>
                <a:cubicBezTo>
                  <a:pt x="288653" y="97568"/>
                  <a:pt x="377193" y="71865"/>
                  <a:pt x="377850" y="47231"/>
                </a:cubicBezTo>
                <a:cubicBezTo>
                  <a:pt x="369007" y="197517"/>
                  <a:pt x="383430" y="306008"/>
                  <a:pt x="377850" y="406190"/>
                </a:cubicBezTo>
                <a:cubicBezTo>
                  <a:pt x="396709" y="437382"/>
                  <a:pt x="283396" y="446785"/>
                  <a:pt x="188925" y="453421"/>
                </a:cubicBezTo>
                <a:cubicBezTo>
                  <a:pt x="85926" y="456961"/>
                  <a:pt x="3671" y="434673"/>
                  <a:pt x="0" y="406190"/>
                </a:cubicBezTo>
                <a:cubicBezTo>
                  <a:pt x="-15252" y="282135"/>
                  <a:pt x="16614" y="205119"/>
                  <a:pt x="0" y="47231"/>
                </a:cubicBezTo>
                <a:close/>
              </a:path>
              <a:path w="377850" h="453421" fill="lighten" stroke="0" extrusionOk="0">
                <a:moveTo>
                  <a:pt x="0" y="47231"/>
                </a:moveTo>
                <a:cubicBezTo>
                  <a:pt x="-15004" y="26790"/>
                  <a:pt x="85370" y="-12950"/>
                  <a:pt x="188925" y="0"/>
                </a:cubicBezTo>
                <a:cubicBezTo>
                  <a:pt x="290662" y="5036"/>
                  <a:pt x="378302" y="19725"/>
                  <a:pt x="377850" y="47231"/>
                </a:cubicBezTo>
                <a:cubicBezTo>
                  <a:pt x="375152" y="86461"/>
                  <a:pt x="291829" y="92004"/>
                  <a:pt x="188925" y="94462"/>
                </a:cubicBezTo>
                <a:cubicBezTo>
                  <a:pt x="84845" y="95014"/>
                  <a:pt x="-2391" y="72574"/>
                  <a:pt x="0" y="47231"/>
                </a:cubicBezTo>
                <a:close/>
              </a:path>
              <a:path w="377850" h="453421" fill="none" extrusionOk="0">
                <a:moveTo>
                  <a:pt x="377850" y="47231"/>
                </a:moveTo>
                <a:cubicBezTo>
                  <a:pt x="376691" y="60395"/>
                  <a:pt x="308822" y="98254"/>
                  <a:pt x="188925" y="94462"/>
                </a:cubicBezTo>
                <a:cubicBezTo>
                  <a:pt x="88503" y="91697"/>
                  <a:pt x="3639" y="77902"/>
                  <a:pt x="0" y="47231"/>
                </a:cubicBezTo>
                <a:cubicBezTo>
                  <a:pt x="-1582" y="24897"/>
                  <a:pt x="76713" y="-7177"/>
                  <a:pt x="188925" y="0"/>
                </a:cubicBezTo>
                <a:cubicBezTo>
                  <a:pt x="293414" y="1634"/>
                  <a:pt x="375638" y="21186"/>
                  <a:pt x="377850" y="47231"/>
                </a:cubicBezTo>
                <a:cubicBezTo>
                  <a:pt x="387083" y="123450"/>
                  <a:pt x="380719" y="291855"/>
                  <a:pt x="377850" y="406190"/>
                </a:cubicBezTo>
                <a:cubicBezTo>
                  <a:pt x="382853" y="433176"/>
                  <a:pt x="310467" y="448304"/>
                  <a:pt x="188925" y="453421"/>
                </a:cubicBezTo>
                <a:cubicBezTo>
                  <a:pt x="83052" y="457414"/>
                  <a:pt x="923" y="431849"/>
                  <a:pt x="0" y="406190"/>
                </a:cubicBezTo>
                <a:cubicBezTo>
                  <a:pt x="-1788" y="229888"/>
                  <a:pt x="5013" y="138861"/>
                  <a:pt x="0" y="47231"/>
                </a:cubicBezTo>
              </a:path>
              <a:path w="377850" h="453421" fill="none" stroke="0" extrusionOk="0">
                <a:moveTo>
                  <a:pt x="377850" y="47231"/>
                </a:moveTo>
                <a:cubicBezTo>
                  <a:pt x="366275" y="78780"/>
                  <a:pt x="304623" y="85879"/>
                  <a:pt x="188925" y="94462"/>
                </a:cubicBezTo>
                <a:cubicBezTo>
                  <a:pt x="89137" y="94958"/>
                  <a:pt x="3468" y="73518"/>
                  <a:pt x="0" y="47231"/>
                </a:cubicBezTo>
                <a:cubicBezTo>
                  <a:pt x="-4555" y="25235"/>
                  <a:pt x="83724" y="-13690"/>
                  <a:pt x="188925" y="0"/>
                </a:cubicBezTo>
                <a:cubicBezTo>
                  <a:pt x="288714" y="1939"/>
                  <a:pt x="376598" y="19994"/>
                  <a:pt x="377850" y="47231"/>
                </a:cubicBezTo>
                <a:cubicBezTo>
                  <a:pt x="380344" y="201099"/>
                  <a:pt x="363819" y="233740"/>
                  <a:pt x="377850" y="406190"/>
                </a:cubicBezTo>
                <a:cubicBezTo>
                  <a:pt x="371568" y="428124"/>
                  <a:pt x="280944" y="466741"/>
                  <a:pt x="188925" y="453421"/>
                </a:cubicBezTo>
                <a:cubicBezTo>
                  <a:pt x="79448" y="456251"/>
                  <a:pt x="-688" y="432195"/>
                  <a:pt x="0" y="406190"/>
                </a:cubicBezTo>
                <a:cubicBezTo>
                  <a:pt x="-11085" y="313080"/>
                  <a:pt x="8740" y="148003"/>
                  <a:pt x="0" y="47231"/>
                </a:cubicBezTo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199990484">
                  <a:prstGeom prst="can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8" name="Cylinder 57">
            <a:extLst>
              <a:ext uri="{FF2B5EF4-FFF2-40B4-BE49-F238E27FC236}">
                <a16:creationId xmlns:a16="http://schemas.microsoft.com/office/drawing/2014/main" id="{A051D394-2787-4AC1-9849-22046C819D40}"/>
              </a:ext>
            </a:extLst>
          </p:cNvPr>
          <p:cNvSpPr/>
          <p:nvPr/>
        </p:nvSpPr>
        <p:spPr>
          <a:xfrm>
            <a:off x="5687546" y="4011547"/>
            <a:ext cx="377850" cy="453421"/>
          </a:xfrm>
          <a:custGeom>
            <a:avLst/>
            <a:gdLst>
              <a:gd name="connsiteX0" fmla="*/ 0 w 377850"/>
              <a:gd name="connsiteY0" fmla="*/ 47231 h 453421"/>
              <a:gd name="connsiteX1" fmla="*/ 188925 w 377850"/>
              <a:gd name="connsiteY1" fmla="*/ 94462 h 453421"/>
              <a:gd name="connsiteX2" fmla="*/ 377850 w 377850"/>
              <a:gd name="connsiteY2" fmla="*/ 47231 h 453421"/>
              <a:gd name="connsiteX3" fmla="*/ 377850 w 377850"/>
              <a:gd name="connsiteY3" fmla="*/ 406190 h 453421"/>
              <a:gd name="connsiteX4" fmla="*/ 188925 w 377850"/>
              <a:gd name="connsiteY4" fmla="*/ 453421 h 453421"/>
              <a:gd name="connsiteX5" fmla="*/ 0 w 377850"/>
              <a:gd name="connsiteY5" fmla="*/ 406190 h 453421"/>
              <a:gd name="connsiteX6" fmla="*/ 0 w 377850"/>
              <a:gd name="connsiteY6" fmla="*/ 47231 h 453421"/>
              <a:gd name="connsiteX0" fmla="*/ 0 w 377850"/>
              <a:gd name="connsiteY0" fmla="*/ 47231 h 453421"/>
              <a:gd name="connsiteX1" fmla="*/ 188925 w 377850"/>
              <a:gd name="connsiteY1" fmla="*/ 0 h 453421"/>
              <a:gd name="connsiteX2" fmla="*/ 377850 w 377850"/>
              <a:gd name="connsiteY2" fmla="*/ 47231 h 453421"/>
              <a:gd name="connsiteX3" fmla="*/ 188925 w 377850"/>
              <a:gd name="connsiteY3" fmla="*/ 94462 h 453421"/>
              <a:gd name="connsiteX4" fmla="*/ 0 w 377850"/>
              <a:gd name="connsiteY4" fmla="*/ 47231 h 453421"/>
              <a:gd name="connsiteX0" fmla="*/ 377850 w 377850"/>
              <a:gd name="connsiteY0" fmla="*/ 47231 h 453421"/>
              <a:gd name="connsiteX1" fmla="*/ 188925 w 377850"/>
              <a:gd name="connsiteY1" fmla="*/ 94462 h 453421"/>
              <a:gd name="connsiteX2" fmla="*/ 0 w 377850"/>
              <a:gd name="connsiteY2" fmla="*/ 47231 h 453421"/>
              <a:gd name="connsiteX3" fmla="*/ 188925 w 377850"/>
              <a:gd name="connsiteY3" fmla="*/ 0 h 453421"/>
              <a:gd name="connsiteX4" fmla="*/ 377850 w 377850"/>
              <a:gd name="connsiteY4" fmla="*/ 47231 h 453421"/>
              <a:gd name="connsiteX5" fmla="*/ 377850 w 377850"/>
              <a:gd name="connsiteY5" fmla="*/ 406190 h 453421"/>
              <a:gd name="connsiteX6" fmla="*/ 188925 w 377850"/>
              <a:gd name="connsiteY6" fmla="*/ 453421 h 453421"/>
              <a:gd name="connsiteX7" fmla="*/ 0 w 377850"/>
              <a:gd name="connsiteY7" fmla="*/ 406190 h 453421"/>
              <a:gd name="connsiteX8" fmla="*/ 0 w 377850"/>
              <a:gd name="connsiteY8" fmla="*/ 47231 h 45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7850" h="453421" stroke="0" extrusionOk="0">
                <a:moveTo>
                  <a:pt x="0" y="47231"/>
                </a:moveTo>
                <a:cubicBezTo>
                  <a:pt x="-1612" y="75579"/>
                  <a:pt x="82699" y="91239"/>
                  <a:pt x="188925" y="94462"/>
                </a:cubicBezTo>
                <a:cubicBezTo>
                  <a:pt x="294603" y="97368"/>
                  <a:pt x="374974" y="76095"/>
                  <a:pt x="377850" y="47231"/>
                </a:cubicBezTo>
                <a:cubicBezTo>
                  <a:pt x="392294" y="218686"/>
                  <a:pt x="385778" y="246562"/>
                  <a:pt x="377850" y="406190"/>
                </a:cubicBezTo>
                <a:cubicBezTo>
                  <a:pt x="383904" y="444891"/>
                  <a:pt x="282203" y="452785"/>
                  <a:pt x="188925" y="453421"/>
                </a:cubicBezTo>
                <a:cubicBezTo>
                  <a:pt x="88288" y="456210"/>
                  <a:pt x="5591" y="433046"/>
                  <a:pt x="0" y="406190"/>
                </a:cubicBezTo>
                <a:cubicBezTo>
                  <a:pt x="-6594" y="292403"/>
                  <a:pt x="-7315" y="217498"/>
                  <a:pt x="0" y="47231"/>
                </a:cubicBezTo>
                <a:close/>
              </a:path>
              <a:path w="377850" h="453421" fill="lighten" stroke="0" extrusionOk="0">
                <a:moveTo>
                  <a:pt x="0" y="47231"/>
                </a:moveTo>
                <a:cubicBezTo>
                  <a:pt x="19883" y="13734"/>
                  <a:pt x="99161" y="7710"/>
                  <a:pt x="188925" y="0"/>
                </a:cubicBezTo>
                <a:cubicBezTo>
                  <a:pt x="287614" y="-2475"/>
                  <a:pt x="372691" y="24201"/>
                  <a:pt x="377850" y="47231"/>
                </a:cubicBezTo>
                <a:cubicBezTo>
                  <a:pt x="377334" y="67661"/>
                  <a:pt x="278515" y="90459"/>
                  <a:pt x="188925" y="94462"/>
                </a:cubicBezTo>
                <a:cubicBezTo>
                  <a:pt x="88726" y="94498"/>
                  <a:pt x="-549" y="72296"/>
                  <a:pt x="0" y="47231"/>
                </a:cubicBezTo>
                <a:close/>
              </a:path>
              <a:path w="377850" h="453421" fill="none" extrusionOk="0">
                <a:moveTo>
                  <a:pt x="377850" y="47231"/>
                </a:moveTo>
                <a:cubicBezTo>
                  <a:pt x="378398" y="70379"/>
                  <a:pt x="292572" y="91034"/>
                  <a:pt x="188925" y="94462"/>
                </a:cubicBezTo>
                <a:cubicBezTo>
                  <a:pt x="84852" y="93824"/>
                  <a:pt x="422" y="78274"/>
                  <a:pt x="0" y="47231"/>
                </a:cubicBezTo>
                <a:cubicBezTo>
                  <a:pt x="-2240" y="33257"/>
                  <a:pt x="90145" y="-1351"/>
                  <a:pt x="188925" y="0"/>
                </a:cubicBezTo>
                <a:cubicBezTo>
                  <a:pt x="295915" y="-2077"/>
                  <a:pt x="377531" y="24533"/>
                  <a:pt x="377850" y="47231"/>
                </a:cubicBezTo>
                <a:cubicBezTo>
                  <a:pt x="382083" y="122841"/>
                  <a:pt x="368315" y="290771"/>
                  <a:pt x="377850" y="406190"/>
                </a:cubicBezTo>
                <a:cubicBezTo>
                  <a:pt x="376849" y="422960"/>
                  <a:pt x="295988" y="472137"/>
                  <a:pt x="188925" y="453421"/>
                </a:cubicBezTo>
                <a:cubicBezTo>
                  <a:pt x="82406" y="454839"/>
                  <a:pt x="-3306" y="428831"/>
                  <a:pt x="0" y="406190"/>
                </a:cubicBezTo>
                <a:cubicBezTo>
                  <a:pt x="-1792" y="332628"/>
                  <a:pt x="-6953" y="168889"/>
                  <a:pt x="0" y="47231"/>
                </a:cubicBezTo>
              </a:path>
              <a:path w="377850" h="453421" fill="none" stroke="0" extrusionOk="0">
                <a:moveTo>
                  <a:pt x="377850" y="47231"/>
                </a:moveTo>
                <a:cubicBezTo>
                  <a:pt x="387175" y="91502"/>
                  <a:pt x="303073" y="98760"/>
                  <a:pt x="188925" y="94462"/>
                </a:cubicBezTo>
                <a:cubicBezTo>
                  <a:pt x="86886" y="95501"/>
                  <a:pt x="1187" y="73298"/>
                  <a:pt x="0" y="47231"/>
                </a:cubicBezTo>
                <a:cubicBezTo>
                  <a:pt x="3478" y="34398"/>
                  <a:pt x="98111" y="-1786"/>
                  <a:pt x="188925" y="0"/>
                </a:cubicBezTo>
                <a:cubicBezTo>
                  <a:pt x="292485" y="-3195"/>
                  <a:pt x="375357" y="24663"/>
                  <a:pt x="377850" y="47231"/>
                </a:cubicBezTo>
                <a:cubicBezTo>
                  <a:pt x="374687" y="203892"/>
                  <a:pt x="387720" y="261491"/>
                  <a:pt x="377850" y="406190"/>
                </a:cubicBezTo>
                <a:cubicBezTo>
                  <a:pt x="370493" y="427019"/>
                  <a:pt x="285704" y="461871"/>
                  <a:pt x="188925" y="453421"/>
                </a:cubicBezTo>
                <a:cubicBezTo>
                  <a:pt x="84379" y="454163"/>
                  <a:pt x="-1754" y="431588"/>
                  <a:pt x="0" y="406190"/>
                </a:cubicBezTo>
                <a:cubicBezTo>
                  <a:pt x="6784" y="319087"/>
                  <a:pt x="-7955" y="168922"/>
                  <a:pt x="0" y="47231"/>
                </a:cubicBezTo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68161274">
                  <a:prstGeom prst="can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2" name="Cylinder 51">
            <a:extLst>
              <a:ext uri="{FF2B5EF4-FFF2-40B4-BE49-F238E27FC236}">
                <a16:creationId xmlns:a16="http://schemas.microsoft.com/office/drawing/2014/main" id="{5189A3B7-C856-4BCA-B8BD-9627396E9FD6}"/>
              </a:ext>
            </a:extLst>
          </p:cNvPr>
          <p:cNvSpPr/>
          <p:nvPr/>
        </p:nvSpPr>
        <p:spPr>
          <a:xfrm>
            <a:off x="7908659" y="3630068"/>
            <a:ext cx="377850" cy="453421"/>
          </a:xfrm>
          <a:custGeom>
            <a:avLst/>
            <a:gdLst>
              <a:gd name="connsiteX0" fmla="*/ 0 w 377850"/>
              <a:gd name="connsiteY0" fmla="*/ 47231 h 453421"/>
              <a:gd name="connsiteX1" fmla="*/ 188925 w 377850"/>
              <a:gd name="connsiteY1" fmla="*/ 94462 h 453421"/>
              <a:gd name="connsiteX2" fmla="*/ 377850 w 377850"/>
              <a:gd name="connsiteY2" fmla="*/ 47231 h 453421"/>
              <a:gd name="connsiteX3" fmla="*/ 377850 w 377850"/>
              <a:gd name="connsiteY3" fmla="*/ 406190 h 453421"/>
              <a:gd name="connsiteX4" fmla="*/ 188925 w 377850"/>
              <a:gd name="connsiteY4" fmla="*/ 453421 h 453421"/>
              <a:gd name="connsiteX5" fmla="*/ 0 w 377850"/>
              <a:gd name="connsiteY5" fmla="*/ 406190 h 453421"/>
              <a:gd name="connsiteX6" fmla="*/ 0 w 377850"/>
              <a:gd name="connsiteY6" fmla="*/ 47231 h 453421"/>
              <a:gd name="connsiteX0" fmla="*/ 0 w 377850"/>
              <a:gd name="connsiteY0" fmla="*/ 47231 h 453421"/>
              <a:gd name="connsiteX1" fmla="*/ 188925 w 377850"/>
              <a:gd name="connsiteY1" fmla="*/ 0 h 453421"/>
              <a:gd name="connsiteX2" fmla="*/ 377850 w 377850"/>
              <a:gd name="connsiteY2" fmla="*/ 47231 h 453421"/>
              <a:gd name="connsiteX3" fmla="*/ 188925 w 377850"/>
              <a:gd name="connsiteY3" fmla="*/ 94462 h 453421"/>
              <a:gd name="connsiteX4" fmla="*/ 0 w 377850"/>
              <a:gd name="connsiteY4" fmla="*/ 47231 h 453421"/>
              <a:gd name="connsiteX0" fmla="*/ 377850 w 377850"/>
              <a:gd name="connsiteY0" fmla="*/ 47231 h 453421"/>
              <a:gd name="connsiteX1" fmla="*/ 188925 w 377850"/>
              <a:gd name="connsiteY1" fmla="*/ 94462 h 453421"/>
              <a:gd name="connsiteX2" fmla="*/ 0 w 377850"/>
              <a:gd name="connsiteY2" fmla="*/ 47231 h 453421"/>
              <a:gd name="connsiteX3" fmla="*/ 188925 w 377850"/>
              <a:gd name="connsiteY3" fmla="*/ 0 h 453421"/>
              <a:gd name="connsiteX4" fmla="*/ 377850 w 377850"/>
              <a:gd name="connsiteY4" fmla="*/ 47231 h 453421"/>
              <a:gd name="connsiteX5" fmla="*/ 377850 w 377850"/>
              <a:gd name="connsiteY5" fmla="*/ 406190 h 453421"/>
              <a:gd name="connsiteX6" fmla="*/ 188925 w 377850"/>
              <a:gd name="connsiteY6" fmla="*/ 453421 h 453421"/>
              <a:gd name="connsiteX7" fmla="*/ 0 w 377850"/>
              <a:gd name="connsiteY7" fmla="*/ 406190 h 453421"/>
              <a:gd name="connsiteX8" fmla="*/ 0 w 377850"/>
              <a:gd name="connsiteY8" fmla="*/ 47231 h 45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7850" h="453421" stroke="0" extrusionOk="0">
                <a:moveTo>
                  <a:pt x="0" y="47231"/>
                </a:moveTo>
                <a:cubicBezTo>
                  <a:pt x="-8132" y="82421"/>
                  <a:pt x="78675" y="108144"/>
                  <a:pt x="188925" y="94462"/>
                </a:cubicBezTo>
                <a:cubicBezTo>
                  <a:pt x="289124" y="92084"/>
                  <a:pt x="383731" y="72709"/>
                  <a:pt x="377850" y="47231"/>
                </a:cubicBezTo>
                <a:cubicBezTo>
                  <a:pt x="365401" y="169763"/>
                  <a:pt x="381920" y="277351"/>
                  <a:pt x="377850" y="406190"/>
                </a:cubicBezTo>
                <a:cubicBezTo>
                  <a:pt x="392331" y="436872"/>
                  <a:pt x="284160" y="461319"/>
                  <a:pt x="188925" y="453421"/>
                </a:cubicBezTo>
                <a:cubicBezTo>
                  <a:pt x="88092" y="456336"/>
                  <a:pt x="-5599" y="430903"/>
                  <a:pt x="0" y="406190"/>
                </a:cubicBezTo>
                <a:cubicBezTo>
                  <a:pt x="16751" y="302829"/>
                  <a:pt x="4677" y="198322"/>
                  <a:pt x="0" y="47231"/>
                </a:cubicBezTo>
                <a:close/>
              </a:path>
              <a:path w="377850" h="453421" fill="lighten" stroke="0" extrusionOk="0">
                <a:moveTo>
                  <a:pt x="0" y="47231"/>
                </a:moveTo>
                <a:cubicBezTo>
                  <a:pt x="-4693" y="8781"/>
                  <a:pt x="91267" y="6063"/>
                  <a:pt x="188925" y="0"/>
                </a:cubicBezTo>
                <a:cubicBezTo>
                  <a:pt x="290770" y="1240"/>
                  <a:pt x="380774" y="23093"/>
                  <a:pt x="377850" y="47231"/>
                </a:cubicBezTo>
                <a:cubicBezTo>
                  <a:pt x="375059" y="82514"/>
                  <a:pt x="299019" y="94897"/>
                  <a:pt x="188925" y="94462"/>
                </a:cubicBezTo>
                <a:cubicBezTo>
                  <a:pt x="84713" y="95136"/>
                  <a:pt x="3606" y="72395"/>
                  <a:pt x="0" y="47231"/>
                </a:cubicBezTo>
                <a:close/>
              </a:path>
              <a:path w="377850" h="453421" fill="none" extrusionOk="0">
                <a:moveTo>
                  <a:pt x="377850" y="47231"/>
                </a:moveTo>
                <a:cubicBezTo>
                  <a:pt x="361455" y="76159"/>
                  <a:pt x="271902" y="91236"/>
                  <a:pt x="188925" y="94462"/>
                </a:cubicBezTo>
                <a:cubicBezTo>
                  <a:pt x="86699" y="95467"/>
                  <a:pt x="-3718" y="74100"/>
                  <a:pt x="0" y="47231"/>
                </a:cubicBezTo>
                <a:cubicBezTo>
                  <a:pt x="6213" y="24544"/>
                  <a:pt x="78346" y="13012"/>
                  <a:pt x="188925" y="0"/>
                </a:cubicBezTo>
                <a:cubicBezTo>
                  <a:pt x="288714" y="-1112"/>
                  <a:pt x="375951" y="24884"/>
                  <a:pt x="377850" y="47231"/>
                </a:cubicBezTo>
                <a:cubicBezTo>
                  <a:pt x="362498" y="196372"/>
                  <a:pt x="395173" y="248714"/>
                  <a:pt x="377850" y="406190"/>
                </a:cubicBezTo>
                <a:cubicBezTo>
                  <a:pt x="379193" y="430127"/>
                  <a:pt x="288114" y="463821"/>
                  <a:pt x="188925" y="453421"/>
                </a:cubicBezTo>
                <a:cubicBezTo>
                  <a:pt x="83273" y="452583"/>
                  <a:pt x="1008" y="432383"/>
                  <a:pt x="0" y="406190"/>
                </a:cubicBezTo>
                <a:cubicBezTo>
                  <a:pt x="17219" y="278695"/>
                  <a:pt x="14274" y="198245"/>
                  <a:pt x="0" y="47231"/>
                </a:cubicBezTo>
              </a:path>
              <a:path w="377850" h="453421" fill="none" stroke="0" extrusionOk="0">
                <a:moveTo>
                  <a:pt x="377850" y="47231"/>
                </a:moveTo>
                <a:cubicBezTo>
                  <a:pt x="366763" y="79683"/>
                  <a:pt x="289045" y="77827"/>
                  <a:pt x="188925" y="94462"/>
                </a:cubicBezTo>
                <a:cubicBezTo>
                  <a:pt x="81605" y="93090"/>
                  <a:pt x="4050" y="70384"/>
                  <a:pt x="0" y="47231"/>
                </a:cubicBezTo>
                <a:cubicBezTo>
                  <a:pt x="-20395" y="27892"/>
                  <a:pt x="88327" y="8752"/>
                  <a:pt x="188925" y="0"/>
                </a:cubicBezTo>
                <a:cubicBezTo>
                  <a:pt x="294323" y="-278"/>
                  <a:pt x="381292" y="20216"/>
                  <a:pt x="377850" y="47231"/>
                </a:cubicBezTo>
                <a:cubicBezTo>
                  <a:pt x="370789" y="145677"/>
                  <a:pt x="393003" y="333632"/>
                  <a:pt x="377850" y="406190"/>
                </a:cubicBezTo>
                <a:cubicBezTo>
                  <a:pt x="396481" y="423134"/>
                  <a:pt x="293439" y="446240"/>
                  <a:pt x="188925" y="453421"/>
                </a:cubicBezTo>
                <a:cubicBezTo>
                  <a:pt x="84864" y="452783"/>
                  <a:pt x="-2678" y="437513"/>
                  <a:pt x="0" y="406190"/>
                </a:cubicBezTo>
                <a:cubicBezTo>
                  <a:pt x="2769" y="245119"/>
                  <a:pt x="10383" y="188308"/>
                  <a:pt x="0" y="47231"/>
                </a:cubicBezTo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67419530">
                  <a:prstGeom prst="can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AFEE1983-D05F-4297-AB7B-FEAA0E6F872B}"/>
              </a:ext>
            </a:extLst>
          </p:cNvPr>
          <p:cNvCxnSpPr>
            <a:cxnSpLocks/>
            <a:stCxn id="40" idx="4"/>
            <a:endCxn id="55" idx="2"/>
          </p:cNvCxnSpPr>
          <p:nvPr/>
        </p:nvCxnSpPr>
        <p:spPr>
          <a:xfrm flipV="1">
            <a:off x="5234434" y="3856779"/>
            <a:ext cx="3092225" cy="382171"/>
          </a:xfrm>
          <a:prstGeom prst="bent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B1738B2A-820A-4A06-AA1E-322D3E7DE18A}"/>
              </a:ext>
            </a:extLst>
          </p:cNvPr>
          <p:cNvCxnSpPr>
            <a:cxnSpLocks/>
            <a:stCxn id="55" idx="3"/>
            <a:endCxn id="54" idx="3"/>
          </p:cNvCxnSpPr>
          <p:nvPr/>
        </p:nvCxnSpPr>
        <p:spPr>
          <a:xfrm rot="16200000" flipH="1">
            <a:off x="9352285" y="3246787"/>
            <a:ext cx="317395" cy="1990797"/>
          </a:xfrm>
          <a:prstGeom prst="bentConnector3">
            <a:avLst>
              <a:gd name="adj1" fmla="val 172024"/>
            </a:avLst>
          </a:prstGeom>
          <a:ln w="57150"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A2EC21D-3892-4E76-BD0C-88E806192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Geo Distributed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0C682-EA31-476A-87D8-5771B3F26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123" y="1702738"/>
            <a:ext cx="365823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/>
              <a:t>Geo-Distributed Data Center, </a:t>
            </a:r>
          </a:p>
          <a:p>
            <a:pPr marL="0" indent="0">
              <a:buNone/>
            </a:pPr>
            <a:r>
              <a:rPr lang="en-US" sz="1800" dirty="0"/>
              <a:t>Primary Shard and Replica Shards</a:t>
            </a:r>
          </a:p>
          <a:p>
            <a:pPr marL="0" indent="0">
              <a:buNone/>
            </a:pPr>
            <a:r>
              <a:rPr lang="en-US" sz="1800" dirty="0"/>
              <a:t>Replica is async replicated with Primary. </a:t>
            </a:r>
          </a:p>
          <a:p>
            <a:pPr marL="0" indent="0">
              <a:buNone/>
            </a:pPr>
            <a:r>
              <a:rPr lang="en-US" sz="1800" dirty="0"/>
              <a:t>Read from local Replicas, commit to primary shards.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 general, contentious transactions abort problem is amplified in high latency deployment. We address this with SSN.</a:t>
            </a:r>
          </a:p>
          <a:p>
            <a:pPr marL="0" indent="0">
              <a:buNone/>
            </a:pPr>
            <a:r>
              <a:rPr lang="en-US" sz="1800" dirty="0"/>
              <a:t>Client reads from local replica. </a:t>
            </a:r>
          </a:p>
          <a:p>
            <a:pPr marL="0" indent="0">
              <a:buNone/>
            </a:pPr>
            <a:r>
              <a:rPr lang="en-US" sz="1800" dirty="0"/>
              <a:t>Client commits in single phase.</a:t>
            </a:r>
          </a:p>
          <a:p>
            <a:pPr marL="0" indent="0">
              <a:buNone/>
            </a:pPr>
            <a:r>
              <a:rPr lang="en-US" sz="1800" dirty="0"/>
              <a:t>Validators only exchange message once.</a:t>
            </a:r>
          </a:p>
          <a:p>
            <a:pPr marL="0" indent="0">
              <a:buNone/>
            </a:pPr>
            <a:r>
              <a:rPr lang="en-US" sz="1800" dirty="0"/>
              <a:t>Client got abort/committed confirmation from any local shard.</a:t>
            </a:r>
          </a:p>
          <a:p>
            <a:pPr marL="0" indent="0">
              <a:buNone/>
            </a:pPr>
            <a:r>
              <a:rPr lang="en-US" sz="1800" b="1" dirty="0"/>
              <a:t>Serializable!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EA3DB5-A383-45E7-B9D6-2EFDA0FBB3C9}"/>
              </a:ext>
            </a:extLst>
          </p:cNvPr>
          <p:cNvGrpSpPr/>
          <p:nvPr/>
        </p:nvGrpSpPr>
        <p:grpSpPr>
          <a:xfrm>
            <a:off x="6828967" y="801194"/>
            <a:ext cx="377850" cy="453421"/>
            <a:chOff x="5864252" y="3347762"/>
            <a:chExt cx="959742" cy="1269580"/>
          </a:xfrm>
        </p:grpSpPr>
        <p:sp>
          <p:nvSpPr>
            <p:cNvPr id="16" name="Cylinder 15">
              <a:extLst>
                <a:ext uri="{FF2B5EF4-FFF2-40B4-BE49-F238E27FC236}">
                  <a16:creationId xmlns:a16="http://schemas.microsoft.com/office/drawing/2014/main" id="{A72831F6-5DD9-49BC-AE7A-3BAEC1C38BE3}"/>
                </a:ext>
              </a:extLst>
            </p:cNvPr>
            <p:cNvSpPr/>
            <p:nvPr/>
          </p:nvSpPr>
          <p:spPr>
            <a:xfrm>
              <a:off x="5864252" y="3347762"/>
              <a:ext cx="959742" cy="1269580"/>
            </a:xfrm>
            <a:custGeom>
              <a:avLst/>
              <a:gdLst>
                <a:gd name="connsiteX0" fmla="*/ 0 w 959742"/>
                <a:gd name="connsiteY0" fmla="*/ 119968 h 1269580"/>
                <a:gd name="connsiteX1" fmla="*/ 479871 w 959742"/>
                <a:gd name="connsiteY1" fmla="*/ 239936 h 1269580"/>
                <a:gd name="connsiteX2" fmla="*/ 959742 w 959742"/>
                <a:gd name="connsiteY2" fmla="*/ 119968 h 1269580"/>
                <a:gd name="connsiteX3" fmla="*/ 959742 w 959742"/>
                <a:gd name="connsiteY3" fmla="*/ 645086 h 1269580"/>
                <a:gd name="connsiteX4" fmla="*/ 959742 w 959742"/>
                <a:gd name="connsiteY4" fmla="*/ 1149612 h 1269580"/>
                <a:gd name="connsiteX5" fmla="*/ 479871 w 959742"/>
                <a:gd name="connsiteY5" fmla="*/ 1269580 h 1269580"/>
                <a:gd name="connsiteX6" fmla="*/ 0 w 959742"/>
                <a:gd name="connsiteY6" fmla="*/ 1149612 h 1269580"/>
                <a:gd name="connsiteX7" fmla="*/ 0 w 959742"/>
                <a:gd name="connsiteY7" fmla="*/ 665679 h 1269580"/>
                <a:gd name="connsiteX8" fmla="*/ 0 w 959742"/>
                <a:gd name="connsiteY8" fmla="*/ 119968 h 1269580"/>
                <a:gd name="connsiteX0" fmla="*/ 0 w 959742"/>
                <a:gd name="connsiteY0" fmla="*/ 119968 h 1269580"/>
                <a:gd name="connsiteX1" fmla="*/ 479871 w 959742"/>
                <a:gd name="connsiteY1" fmla="*/ 0 h 1269580"/>
                <a:gd name="connsiteX2" fmla="*/ 959742 w 959742"/>
                <a:gd name="connsiteY2" fmla="*/ 119968 h 1269580"/>
                <a:gd name="connsiteX3" fmla="*/ 479871 w 959742"/>
                <a:gd name="connsiteY3" fmla="*/ 239936 h 1269580"/>
                <a:gd name="connsiteX4" fmla="*/ 0 w 959742"/>
                <a:gd name="connsiteY4" fmla="*/ 119968 h 1269580"/>
                <a:gd name="connsiteX0" fmla="*/ 959742 w 959742"/>
                <a:gd name="connsiteY0" fmla="*/ 119968 h 1269580"/>
                <a:gd name="connsiteX1" fmla="*/ 479871 w 959742"/>
                <a:gd name="connsiteY1" fmla="*/ 239936 h 1269580"/>
                <a:gd name="connsiteX2" fmla="*/ 0 w 959742"/>
                <a:gd name="connsiteY2" fmla="*/ 119968 h 1269580"/>
                <a:gd name="connsiteX3" fmla="*/ 479871 w 959742"/>
                <a:gd name="connsiteY3" fmla="*/ 0 h 1269580"/>
                <a:gd name="connsiteX4" fmla="*/ 959742 w 959742"/>
                <a:gd name="connsiteY4" fmla="*/ 119968 h 1269580"/>
                <a:gd name="connsiteX5" fmla="*/ 959742 w 959742"/>
                <a:gd name="connsiteY5" fmla="*/ 614197 h 1269580"/>
                <a:gd name="connsiteX6" fmla="*/ 959742 w 959742"/>
                <a:gd name="connsiteY6" fmla="*/ 1149612 h 1269580"/>
                <a:gd name="connsiteX7" fmla="*/ 479871 w 959742"/>
                <a:gd name="connsiteY7" fmla="*/ 1269580 h 1269580"/>
                <a:gd name="connsiteX8" fmla="*/ 0 w 959742"/>
                <a:gd name="connsiteY8" fmla="*/ 1149612 h 1269580"/>
                <a:gd name="connsiteX9" fmla="*/ 0 w 959742"/>
                <a:gd name="connsiteY9" fmla="*/ 624494 h 1269580"/>
                <a:gd name="connsiteX10" fmla="*/ 0 w 959742"/>
                <a:gd name="connsiteY10" fmla="*/ 119968 h 126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59742" h="1269580" stroke="0" extrusionOk="0">
                  <a:moveTo>
                    <a:pt x="0" y="119968"/>
                  </a:moveTo>
                  <a:cubicBezTo>
                    <a:pt x="8880" y="176385"/>
                    <a:pt x="245427" y="237774"/>
                    <a:pt x="479871" y="239936"/>
                  </a:cubicBezTo>
                  <a:cubicBezTo>
                    <a:pt x="737832" y="247315"/>
                    <a:pt x="970137" y="175774"/>
                    <a:pt x="959742" y="119968"/>
                  </a:cubicBezTo>
                  <a:cubicBezTo>
                    <a:pt x="975115" y="321405"/>
                    <a:pt x="957815" y="429143"/>
                    <a:pt x="959742" y="645086"/>
                  </a:cubicBezTo>
                  <a:cubicBezTo>
                    <a:pt x="961669" y="861029"/>
                    <a:pt x="935442" y="963439"/>
                    <a:pt x="959742" y="1149612"/>
                  </a:cubicBezTo>
                  <a:cubicBezTo>
                    <a:pt x="964185" y="1208099"/>
                    <a:pt x="726837" y="1229767"/>
                    <a:pt x="479871" y="1269580"/>
                  </a:cubicBezTo>
                  <a:cubicBezTo>
                    <a:pt x="214075" y="1267851"/>
                    <a:pt x="11787" y="1226250"/>
                    <a:pt x="0" y="1149612"/>
                  </a:cubicBezTo>
                  <a:cubicBezTo>
                    <a:pt x="-12464" y="931898"/>
                    <a:pt x="16245" y="814226"/>
                    <a:pt x="0" y="665679"/>
                  </a:cubicBezTo>
                  <a:cubicBezTo>
                    <a:pt x="-16245" y="517132"/>
                    <a:pt x="14681" y="257450"/>
                    <a:pt x="0" y="119968"/>
                  </a:cubicBezTo>
                  <a:close/>
                </a:path>
                <a:path w="959742" h="1269580" fill="lighten" stroke="0" extrusionOk="0">
                  <a:moveTo>
                    <a:pt x="0" y="119968"/>
                  </a:moveTo>
                  <a:cubicBezTo>
                    <a:pt x="41471" y="74186"/>
                    <a:pt x="260759" y="-6956"/>
                    <a:pt x="479871" y="0"/>
                  </a:cubicBezTo>
                  <a:cubicBezTo>
                    <a:pt x="733328" y="-6719"/>
                    <a:pt x="966262" y="65337"/>
                    <a:pt x="959742" y="119968"/>
                  </a:cubicBezTo>
                  <a:cubicBezTo>
                    <a:pt x="927535" y="209114"/>
                    <a:pt x="768756" y="282474"/>
                    <a:pt x="479871" y="239936"/>
                  </a:cubicBezTo>
                  <a:cubicBezTo>
                    <a:pt x="214218" y="229098"/>
                    <a:pt x="4680" y="172556"/>
                    <a:pt x="0" y="119968"/>
                  </a:cubicBezTo>
                  <a:close/>
                </a:path>
                <a:path w="959742" h="1269580" fill="none" extrusionOk="0">
                  <a:moveTo>
                    <a:pt x="959742" y="119968"/>
                  </a:moveTo>
                  <a:cubicBezTo>
                    <a:pt x="960178" y="226343"/>
                    <a:pt x="780408" y="223948"/>
                    <a:pt x="479871" y="239936"/>
                  </a:cubicBezTo>
                  <a:cubicBezTo>
                    <a:pt x="222805" y="235546"/>
                    <a:pt x="-9645" y="195871"/>
                    <a:pt x="0" y="119968"/>
                  </a:cubicBezTo>
                  <a:cubicBezTo>
                    <a:pt x="7473" y="67173"/>
                    <a:pt x="205935" y="-6480"/>
                    <a:pt x="479871" y="0"/>
                  </a:cubicBezTo>
                  <a:cubicBezTo>
                    <a:pt x="744842" y="-2573"/>
                    <a:pt x="959997" y="55735"/>
                    <a:pt x="959742" y="119968"/>
                  </a:cubicBezTo>
                  <a:cubicBezTo>
                    <a:pt x="940939" y="279759"/>
                    <a:pt x="982840" y="497193"/>
                    <a:pt x="959742" y="614197"/>
                  </a:cubicBezTo>
                  <a:cubicBezTo>
                    <a:pt x="936644" y="731201"/>
                    <a:pt x="958791" y="1002442"/>
                    <a:pt x="959742" y="1149612"/>
                  </a:cubicBezTo>
                  <a:cubicBezTo>
                    <a:pt x="970810" y="1247128"/>
                    <a:pt x="716196" y="1251281"/>
                    <a:pt x="479871" y="1269580"/>
                  </a:cubicBezTo>
                  <a:cubicBezTo>
                    <a:pt x="212218" y="1266344"/>
                    <a:pt x="-5888" y="1224691"/>
                    <a:pt x="0" y="1149612"/>
                  </a:cubicBezTo>
                  <a:cubicBezTo>
                    <a:pt x="-1835" y="1021337"/>
                    <a:pt x="18078" y="790880"/>
                    <a:pt x="0" y="624494"/>
                  </a:cubicBezTo>
                  <a:cubicBezTo>
                    <a:pt x="-18078" y="458108"/>
                    <a:pt x="-7648" y="349326"/>
                    <a:pt x="0" y="119968"/>
                  </a:cubicBezTo>
                </a:path>
                <a:path w="959742" h="1269580" fill="none" stroke="0" extrusionOk="0">
                  <a:moveTo>
                    <a:pt x="959742" y="119968"/>
                  </a:moveTo>
                  <a:cubicBezTo>
                    <a:pt x="989261" y="232766"/>
                    <a:pt x="752735" y="290232"/>
                    <a:pt x="479871" y="239936"/>
                  </a:cubicBezTo>
                  <a:cubicBezTo>
                    <a:pt x="228052" y="240402"/>
                    <a:pt x="9873" y="186292"/>
                    <a:pt x="0" y="119968"/>
                  </a:cubicBezTo>
                  <a:cubicBezTo>
                    <a:pt x="-26564" y="35924"/>
                    <a:pt x="234024" y="-41318"/>
                    <a:pt x="479871" y="0"/>
                  </a:cubicBezTo>
                  <a:cubicBezTo>
                    <a:pt x="759293" y="-4842"/>
                    <a:pt x="960122" y="63567"/>
                    <a:pt x="959742" y="119968"/>
                  </a:cubicBezTo>
                  <a:cubicBezTo>
                    <a:pt x="981456" y="227848"/>
                    <a:pt x="975458" y="488572"/>
                    <a:pt x="959742" y="614197"/>
                  </a:cubicBezTo>
                  <a:cubicBezTo>
                    <a:pt x="944026" y="739822"/>
                    <a:pt x="975289" y="947249"/>
                    <a:pt x="959742" y="1149612"/>
                  </a:cubicBezTo>
                  <a:cubicBezTo>
                    <a:pt x="952345" y="1180910"/>
                    <a:pt x="722398" y="1248807"/>
                    <a:pt x="479871" y="1269580"/>
                  </a:cubicBezTo>
                  <a:cubicBezTo>
                    <a:pt x="221770" y="1279286"/>
                    <a:pt x="-13313" y="1219193"/>
                    <a:pt x="0" y="1149612"/>
                  </a:cubicBezTo>
                  <a:cubicBezTo>
                    <a:pt x="8599" y="1005452"/>
                    <a:pt x="9144" y="786793"/>
                    <a:pt x="0" y="634790"/>
                  </a:cubicBezTo>
                  <a:cubicBezTo>
                    <a:pt x="-9144" y="482787"/>
                    <a:pt x="14494" y="349455"/>
                    <a:pt x="0" y="119968"/>
                  </a:cubicBezTo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3388689901">
                    <a:prstGeom prst="can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Multidocument 16">
              <a:extLst>
                <a:ext uri="{FF2B5EF4-FFF2-40B4-BE49-F238E27FC236}">
                  <a16:creationId xmlns:a16="http://schemas.microsoft.com/office/drawing/2014/main" id="{D0077CC9-415F-40EE-A1FF-786AE66DDABC}"/>
                </a:ext>
              </a:extLst>
            </p:cNvPr>
            <p:cNvSpPr/>
            <p:nvPr/>
          </p:nvSpPr>
          <p:spPr>
            <a:xfrm>
              <a:off x="6157716" y="3801183"/>
              <a:ext cx="372813" cy="362737"/>
            </a:xfrm>
            <a:custGeom>
              <a:avLst/>
              <a:gdLst>
                <a:gd name="connsiteX0" fmla="*/ 0 w 372813"/>
                <a:gd name="connsiteY0" fmla="*/ 349000 h 362737"/>
                <a:gd name="connsiteX1" fmla="*/ 320947 w 372813"/>
                <a:gd name="connsiteY1" fmla="*/ 302650 h 362737"/>
                <a:gd name="connsiteX2" fmla="*/ 320947 w 372813"/>
                <a:gd name="connsiteY2" fmla="*/ 61715 h 362737"/>
                <a:gd name="connsiteX3" fmla="*/ 0 w 372813"/>
                <a:gd name="connsiteY3" fmla="*/ 61715 h 362737"/>
                <a:gd name="connsiteX4" fmla="*/ 0 w 372813"/>
                <a:gd name="connsiteY4" fmla="*/ 349000 h 362737"/>
                <a:gd name="connsiteX5" fmla="*/ 26442 w 372813"/>
                <a:gd name="connsiteY5" fmla="*/ 61715 h 362737"/>
                <a:gd name="connsiteX6" fmla="*/ 26442 w 372813"/>
                <a:gd name="connsiteY6" fmla="*/ 30479 h 362737"/>
                <a:gd name="connsiteX7" fmla="*/ 345197 w 372813"/>
                <a:gd name="connsiteY7" fmla="*/ 30479 h 362737"/>
                <a:gd name="connsiteX8" fmla="*/ 345197 w 372813"/>
                <a:gd name="connsiteY8" fmla="*/ 272926 h 362737"/>
                <a:gd name="connsiteX9" fmla="*/ 320947 w 372813"/>
                <a:gd name="connsiteY9" fmla="*/ 274605 h 362737"/>
                <a:gd name="connsiteX10" fmla="*/ 320947 w 372813"/>
                <a:gd name="connsiteY10" fmla="*/ 61715 h 362737"/>
                <a:gd name="connsiteX11" fmla="*/ 26442 w 372813"/>
                <a:gd name="connsiteY11" fmla="*/ 61715 h 362737"/>
                <a:gd name="connsiteX12" fmla="*/ 51296 w 372813"/>
                <a:gd name="connsiteY12" fmla="*/ 30479 h 362737"/>
                <a:gd name="connsiteX13" fmla="*/ 51296 w 372813"/>
                <a:gd name="connsiteY13" fmla="*/ 0 h 362737"/>
                <a:gd name="connsiteX14" fmla="*/ 372813 w 372813"/>
                <a:gd name="connsiteY14" fmla="*/ 0 h 362737"/>
                <a:gd name="connsiteX15" fmla="*/ 372813 w 372813"/>
                <a:gd name="connsiteY15" fmla="*/ 241690 h 362737"/>
                <a:gd name="connsiteX16" fmla="*/ 345197 w 372813"/>
                <a:gd name="connsiteY16" fmla="*/ 242949 h 362737"/>
                <a:gd name="connsiteX17" fmla="*/ 345197 w 372813"/>
                <a:gd name="connsiteY17" fmla="*/ 30479 h 362737"/>
                <a:gd name="connsiteX18" fmla="*/ 51296 w 372813"/>
                <a:gd name="connsiteY18" fmla="*/ 30479 h 362737"/>
                <a:gd name="connsiteX0" fmla="*/ 0 w 372813"/>
                <a:gd name="connsiteY0" fmla="*/ 61715 h 362737"/>
                <a:gd name="connsiteX1" fmla="*/ 320947 w 372813"/>
                <a:gd name="connsiteY1" fmla="*/ 61715 h 362737"/>
                <a:gd name="connsiteX2" fmla="*/ 320947 w 372813"/>
                <a:gd name="connsiteY2" fmla="*/ 302650 h 362737"/>
                <a:gd name="connsiteX3" fmla="*/ 0 w 372813"/>
                <a:gd name="connsiteY3" fmla="*/ 349000 h 362737"/>
                <a:gd name="connsiteX4" fmla="*/ 0 w 372813"/>
                <a:gd name="connsiteY4" fmla="*/ 61715 h 362737"/>
                <a:gd name="connsiteX5" fmla="*/ 26442 w 372813"/>
                <a:gd name="connsiteY5" fmla="*/ 61715 h 362737"/>
                <a:gd name="connsiteX6" fmla="*/ 26442 w 372813"/>
                <a:gd name="connsiteY6" fmla="*/ 30479 h 362737"/>
                <a:gd name="connsiteX7" fmla="*/ 345197 w 372813"/>
                <a:gd name="connsiteY7" fmla="*/ 30479 h 362737"/>
                <a:gd name="connsiteX8" fmla="*/ 345197 w 372813"/>
                <a:gd name="connsiteY8" fmla="*/ 272926 h 362737"/>
                <a:gd name="connsiteX9" fmla="*/ 320947 w 372813"/>
                <a:gd name="connsiteY9" fmla="*/ 274605 h 362737"/>
                <a:gd name="connsiteX10" fmla="*/ 51296 w 372813"/>
                <a:gd name="connsiteY10" fmla="*/ 30479 h 362737"/>
                <a:gd name="connsiteX11" fmla="*/ 51296 w 372813"/>
                <a:gd name="connsiteY11" fmla="*/ 0 h 362737"/>
                <a:gd name="connsiteX12" fmla="*/ 372813 w 372813"/>
                <a:gd name="connsiteY12" fmla="*/ 0 h 362737"/>
                <a:gd name="connsiteX13" fmla="*/ 372813 w 372813"/>
                <a:gd name="connsiteY13" fmla="*/ 241690 h 362737"/>
                <a:gd name="connsiteX14" fmla="*/ 345197 w 372813"/>
                <a:gd name="connsiteY14" fmla="*/ 242949 h 362737"/>
                <a:gd name="connsiteX0" fmla="*/ 0 w 372813"/>
                <a:gd name="connsiteY0" fmla="*/ 349000 h 362737"/>
                <a:gd name="connsiteX1" fmla="*/ 320947 w 372813"/>
                <a:gd name="connsiteY1" fmla="*/ 302650 h 362737"/>
                <a:gd name="connsiteX2" fmla="*/ 320947 w 372813"/>
                <a:gd name="connsiteY2" fmla="*/ 274605 h 362737"/>
                <a:gd name="connsiteX3" fmla="*/ 345197 w 372813"/>
                <a:gd name="connsiteY3" fmla="*/ 272926 h 362737"/>
                <a:gd name="connsiteX4" fmla="*/ 345197 w 372813"/>
                <a:gd name="connsiteY4" fmla="*/ 242949 h 362737"/>
                <a:gd name="connsiteX5" fmla="*/ 372813 w 372813"/>
                <a:gd name="connsiteY5" fmla="*/ 241690 h 362737"/>
                <a:gd name="connsiteX6" fmla="*/ 372813 w 372813"/>
                <a:gd name="connsiteY6" fmla="*/ 0 h 362737"/>
                <a:gd name="connsiteX7" fmla="*/ 51296 w 372813"/>
                <a:gd name="connsiteY7" fmla="*/ 0 h 362737"/>
                <a:gd name="connsiteX8" fmla="*/ 51296 w 372813"/>
                <a:gd name="connsiteY8" fmla="*/ 30479 h 362737"/>
                <a:gd name="connsiteX9" fmla="*/ 26442 w 372813"/>
                <a:gd name="connsiteY9" fmla="*/ 30479 h 362737"/>
                <a:gd name="connsiteX10" fmla="*/ 26442 w 372813"/>
                <a:gd name="connsiteY10" fmla="*/ 61715 h 362737"/>
                <a:gd name="connsiteX11" fmla="*/ 0 w 372813"/>
                <a:gd name="connsiteY11" fmla="*/ 61715 h 362737"/>
                <a:gd name="connsiteX12" fmla="*/ 0 w 372813"/>
                <a:gd name="connsiteY12" fmla="*/ 349000 h 362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2813" h="362737" stroke="0" extrusionOk="0">
                  <a:moveTo>
                    <a:pt x="0" y="349000"/>
                  </a:moveTo>
                  <a:cubicBezTo>
                    <a:pt x="158273" y="378364"/>
                    <a:pt x="143528" y="311089"/>
                    <a:pt x="320947" y="302650"/>
                  </a:cubicBezTo>
                  <a:cubicBezTo>
                    <a:pt x="331566" y="222492"/>
                    <a:pt x="318559" y="112555"/>
                    <a:pt x="320947" y="61715"/>
                  </a:cubicBezTo>
                  <a:cubicBezTo>
                    <a:pt x="185938" y="55350"/>
                    <a:pt x="149785" y="66165"/>
                    <a:pt x="0" y="61715"/>
                  </a:cubicBezTo>
                  <a:cubicBezTo>
                    <a:pt x="-2611" y="128609"/>
                    <a:pt x="11706" y="264873"/>
                    <a:pt x="0" y="349000"/>
                  </a:cubicBezTo>
                  <a:close/>
                  <a:moveTo>
                    <a:pt x="26442" y="61715"/>
                  </a:moveTo>
                  <a:cubicBezTo>
                    <a:pt x="26097" y="54603"/>
                    <a:pt x="26875" y="45286"/>
                    <a:pt x="26442" y="30479"/>
                  </a:cubicBezTo>
                  <a:cubicBezTo>
                    <a:pt x="106845" y="14930"/>
                    <a:pt x="187867" y="39954"/>
                    <a:pt x="345197" y="30479"/>
                  </a:cubicBezTo>
                  <a:cubicBezTo>
                    <a:pt x="339150" y="95901"/>
                    <a:pt x="346893" y="222757"/>
                    <a:pt x="345197" y="272926"/>
                  </a:cubicBezTo>
                  <a:cubicBezTo>
                    <a:pt x="333080" y="272925"/>
                    <a:pt x="320948" y="274606"/>
                    <a:pt x="320947" y="274605"/>
                  </a:cubicBezTo>
                  <a:cubicBezTo>
                    <a:pt x="312336" y="214399"/>
                    <a:pt x="321630" y="161205"/>
                    <a:pt x="320947" y="61715"/>
                  </a:cubicBezTo>
                  <a:cubicBezTo>
                    <a:pt x="195432" y="71789"/>
                    <a:pt x="152138" y="56917"/>
                    <a:pt x="26442" y="61715"/>
                  </a:cubicBezTo>
                  <a:close/>
                  <a:moveTo>
                    <a:pt x="51296" y="30479"/>
                  </a:moveTo>
                  <a:cubicBezTo>
                    <a:pt x="50237" y="22488"/>
                    <a:pt x="50571" y="7524"/>
                    <a:pt x="51296" y="0"/>
                  </a:cubicBezTo>
                  <a:cubicBezTo>
                    <a:pt x="124868" y="-15461"/>
                    <a:pt x="276226" y="-2239"/>
                    <a:pt x="372813" y="0"/>
                  </a:cubicBezTo>
                  <a:cubicBezTo>
                    <a:pt x="380040" y="118790"/>
                    <a:pt x="369654" y="137903"/>
                    <a:pt x="372813" y="241690"/>
                  </a:cubicBezTo>
                  <a:cubicBezTo>
                    <a:pt x="359005" y="241691"/>
                    <a:pt x="345198" y="242949"/>
                    <a:pt x="345197" y="242949"/>
                  </a:cubicBezTo>
                  <a:cubicBezTo>
                    <a:pt x="351474" y="155216"/>
                    <a:pt x="334812" y="114899"/>
                    <a:pt x="345197" y="30479"/>
                  </a:cubicBezTo>
                  <a:cubicBezTo>
                    <a:pt x="270509" y="24281"/>
                    <a:pt x="126828" y="32583"/>
                    <a:pt x="51296" y="30479"/>
                  </a:cubicBezTo>
                  <a:close/>
                </a:path>
                <a:path w="372813" h="362737" fill="none" extrusionOk="0">
                  <a:moveTo>
                    <a:pt x="0" y="61715"/>
                  </a:moveTo>
                  <a:cubicBezTo>
                    <a:pt x="158049" y="62015"/>
                    <a:pt x="190393" y="66324"/>
                    <a:pt x="320947" y="61715"/>
                  </a:cubicBezTo>
                  <a:cubicBezTo>
                    <a:pt x="321836" y="123873"/>
                    <a:pt x="313287" y="208147"/>
                    <a:pt x="320947" y="302650"/>
                  </a:cubicBezTo>
                  <a:cubicBezTo>
                    <a:pt x="162312" y="282085"/>
                    <a:pt x="169904" y="384665"/>
                    <a:pt x="0" y="349000"/>
                  </a:cubicBezTo>
                  <a:cubicBezTo>
                    <a:pt x="10642" y="212634"/>
                    <a:pt x="-4328" y="157875"/>
                    <a:pt x="0" y="61715"/>
                  </a:cubicBezTo>
                  <a:close/>
                  <a:moveTo>
                    <a:pt x="26442" y="61715"/>
                  </a:moveTo>
                  <a:cubicBezTo>
                    <a:pt x="27821" y="48752"/>
                    <a:pt x="25235" y="41570"/>
                    <a:pt x="26442" y="30479"/>
                  </a:cubicBezTo>
                  <a:cubicBezTo>
                    <a:pt x="128395" y="16396"/>
                    <a:pt x="215402" y="42418"/>
                    <a:pt x="345197" y="30479"/>
                  </a:cubicBezTo>
                  <a:cubicBezTo>
                    <a:pt x="350195" y="81680"/>
                    <a:pt x="348690" y="201277"/>
                    <a:pt x="345197" y="272926"/>
                  </a:cubicBezTo>
                  <a:cubicBezTo>
                    <a:pt x="333080" y="272925"/>
                    <a:pt x="320947" y="274604"/>
                    <a:pt x="320947" y="274605"/>
                  </a:cubicBezTo>
                  <a:moveTo>
                    <a:pt x="51296" y="30479"/>
                  </a:moveTo>
                  <a:cubicBezTo>
                    <a:pt x="50838" y="19735"/>
                    <a:pt x="51826" y="14016"/>
                    <a:pt x="51296" y="0"/>
                  </a:cubicBezTo>
                  <a:cubicBezTo>
                    <a:pt x="129573" y="15532"/>
                    <a:pt x="220675" y="-1982"/>
                    <a:pt x="372813" y="0"/>
                  </a:cubicBezTo>
                  <a:cubicBezTo>
                    <a:pt x="373701" y="101799"/>
                    <a:pt x="384446" y="123320"/>
                    <a:pt x="372813" y="241690"/>
                  </a:cubicBezTo>
                  <a:cubicBezTo>
                    <a:pt x="359005" y="241690"/>
                    <a:pt x="345198" y="242949"/>
                    <a:pt x="345197" y="242949"/>
                  </a:cubicBezTo>
                </a:path>
                <a:path w="372813" h="362737" fill="none" stroke="0" extrusionOk="0">
                  <a:moveTo>
                    <a:pt x="0" y="349000"/>
                  </a:moveTo>
                  <a:cubicBezTo>
                    <a:pt x="178192" y="391968"/>
                    <a:pt x="158537" y="292514"/>
                    <a:pt x="320947" y="302650"/>
                  </a:cubicBezTo>
                  <a:cubicBezTo>
                    <a:pt x="321954" y="294380"/>
                    <a:pt x="320776" y="285986"/>
                    <a:pt x="320947" y="274605"/>
                  </a:cubicBezTo>
                  <a:cubicBezTo>
                    <a:pt x="319654" y="277056"/>
                    <a:pt x="332873" y="272205"/>
                    <a:pt x="345197" y="272926"/>
                  </a:cubicBezTo>
                  <a:cubicBezTo>
                    <a:pt x="345131" y="261610"/>
                    <a:pt x="344765" y="255094"/>
                    <a:pt x="345197" y="242949"/>
                  </a:cubicBezTo>
                  <a:cubicBezTo>
                    <a:pt x="343723" y="242348"/>
                    <a:pt x="358549" y="241220"/>
                    <a:pt x="372813" y="241690"/>
                  </a:cubicBezTo>
                  <a:cubicBezTo>
                    <a:pt x="380739" y="176141"/>
                    <a:pt x="373999" y="115220"/>
                    <a:pt x="372813" y="0"/>
                  </a:cubicBezTo>
                  <a:cubicBezTo>
                    <a:pt x="252001" y="-3352"/>
                    <a:pt x="202853" y="15843"/>
                    <a:pt x="51296" y="0"/>
                  </a:cubicBezTo>
                  <a:cubicBezTo>
                    <a:pt x="51373" y="9927"/>
                    <a:pt x="50837" y="19278"/>
                    <a:pt x="51296" y="30479"/>
                  </a:cubicBezTo>
                  <a:cubicBezTo>
                    <a:pt x="41521" y="30021"/>
                    <a:pt x="31422" y="30902"/>
                    <a:pt x="26442" y="30479"/>
                  </a:cubicBezTo>
                  <a:cubicBezTo>
                    <a:pt x="25833" y="42728"/>
                    <a:pt x="26312" y="51375"/>
                    <a:pt x="26442" y="61715"/>
                  </a:cubicBezTo>
                  <a:cubicBezTo>
                    <a:pt x="20556" y="62969"/>
                    <a:pt x="9015" y="62305"/>
                    <a:pt x="0" y="61715"/>
                  </a:cubicBezTo>
                  <a:cubicBezTo>
                    <a:pt x="-602" y="119935"/>
                    <a:pt x="2629" y="236828"/>
                    <a:pt x="0" y="349000"/>
                  </a:cubicBezTo>
                  <a:close/>
                </a:path>
                <a:path w="372813" h="362737" fill="none" stroke="0" extrusionOk="0">
                  <a:moveTo>
                    <a:pt x="0" y="61715"/>
                  </a:moveTo>
                  <a:cubicBezTo>
                    <a:pt x="117964" y="55856"/>
                    <a:pt x="211579" y="46285"/>
                    <a:pt x="320947" y="61715"/>
                  </a:cubicBezTo>
                  <a:cubicBezTo>
                    <a:pt x="311905" y="170621"/>
                    <a:pt x="313736" y="186351"/>
                    <a:pt x="320947" y="302650"/>
                  </a:cubicBezTo>
                  <a:cubicBezTo>
                    <a:pt x="155502" y="283479"/>
                    <a:pt x="152223" y="392587"/>
                    <a:pt x="0" y="349000"/>
                  </a:cubicBezTo>
                  <a:cubicBezTo>
                    <a:pt x="-3252" y="214265"/>
                    <a:pt x="-6074" y="175542"/>
                    <a:pt x="0" y="61715"/>
                  </a:cubicBezTo>
                  <a:close/>
                  <a:moveTo>
                    <a:pt x="26442" y="61715"/>
                  </a:moveTo>
                  <a:cubicBezTo>
                    <a:pt x="26044" y="48784"/>
                    <a:pt x="26698" y="40306"/>
                    <a:pt x="26442" y="30479"/>
                  </a:cubicBezTo>
                  <a:cubicBezTo>
                    <a:pt x="130267" y="25812"/>
                    <a:pt x="208149" y="38381"/>
                    <a:pt x="345197" y="30479"/>
                  </a:cubicBezTo>
                  <a:cubicBezTo>
                    <a:pt x="338852" y="150979"/>
                    <a:pt x="351175" y="210785"/>
                    <a:pt x="345197" y="272926"/>
                  </a:cubicBezTo>
                  <a:cubicBezTo>
                    <a:pt x="333080" y="272926"/>
                    <a:pt x="320947" y="274605"/>
                    <a:pt x="320947" y="274605"/>
                  </a:cubicBezTo>
                  <a:moveTo>
                    <a:pt x="51296" y="30479"/>
                  </a:moveTo>
                  <a:cubicBezTo>
                    <a:pt x="50053" y="19575"/>
                    <a:pt x="52196" y="13062"/>
                    <a:pt x="51296" y="0"/>
                  </a:cubicBezTo>
                  <a:cubicBezTo>
                    <a:pt x="150920" y="8967"/>
                    <a:pt x="239674" y="-788"/>
                    <a:pt x="372813" y="0"/>
                  </a:cubicBezTo>
                  <a:cubicBezTo>
                    <a:pt x="375880" y="48796"/>
                    <a:pt x="379559" y="138152"/>
                    <a:pt x="372813" y="241690"/>
                  </a:cubicBezTo>
                  <a:cubicBezTo>
                    <a:pt x="359005" y="241690"/>
                    <a:pt x="345197" y="242949"/>
                    <a:pt x="345197" y="242949"/>
                  </a:cubicBezTo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756078503">
                    <a:prstGeom prst="flowChartMultidocumen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824A341-A005-4C58-94E4-6C1FD6BFA1CB}"/>
              </a:ext>
            </a:extLst>
          </p:cNvPr>
          <p:cNvGrpSpPr/>
          <p:nvPr/>
        </p:nvGrpSpPr>
        <p:grpSpPr>
          <a:xfrm>
            <a:off x="8240293" y="801194"/>
            <a:ext cx="377850" cy="453421"/>
            <a:chOff x="5864252" y="3347762"/>
            <a:chExt cx="959742" cy="1269580"/>
          </a:xfrm>
        </p:grpSpPr>
        <p:sp>
          <p:nvSpPr>
            <p:cNvPr id="19" name="Cylinder 18">
              <a:extLst>
                <a:ext uri="{FF2B5EF4-FFF2-40B4-BE49-F238E27FC236}">
                  <a16:creationId xmlns:a16="http://schemas.microsoft.com/office/drawing/2014/main" id="{AEE893F1-A0DA-4A58-98E1-817CD98AE476}"/>
                </a:ext>
              </a:extLst>
            </p:cNvPr>
            <p:cNvSpPr/>
            <p:nvPr/>
          </p:nvSpPr>
          <p:spPr>
            <a:xfrm>
              <a:off x="5864252" y="3347762"/>
              <a:ext cx="959742" cy="1269580"/>
            </a:xfrm>
            <a:custGeom>
              <a:avLst/>
              <a:gdLst>
                <a:gd name="connsiteX0" fmla="*/ 0 w 959742"/>
                <a:gd name="connsiteY0" fmla="*/ 119968 h 1269580"/>
                <a:gd name="connsiteX1" fmla="*/ 479871 w 959742"/>
                <a:gd name="connsiteY1" fmla="*/ 239936 h 1269580"/>
                <a:gd name="connsiteX2" fmla="*/ 959742 w 959742"/>
                <a:gd name="connsiteY2" fmla="*/ 119968 h 1269580"/>
                <a:gd name="connsiteX3" fmla="*/ 959742 w 959742"/>
                <a:gd name="connsiteY3" fmla="*/ 645086 h 1269580"/>
                <a:gd name="connsiteX4" fmla="*/ 959742 w 959742"/>
                <a:gd name="connsiteY4" fmla="*/ 1149612 h 1269580"/>
                <a:gd name="connsiteX5" fmla="*/ 479871 w 959742"/>
                <a:gd name="connsiteY5" fmla="*/ 1269580 h 1269580"/>
                <a:gd name="connsiteX6" fmla="*/ 0 w 959742"/>
                <a:gd name="connsiteY6" fmla="*/ 1149612 h 1269580"/>
                <a:gd name="connsiteX7" fmla="*/ 0 w 959742"/>
                <a:gd name="connsiteY7" fmla="*/ 665679 h 1269580"/>
                <a:gd name="connsiteX8" fmla="*/ 0 w 959742"/>
                <a:gd name="connsiteY8" fmla="*/ 119968 h 1269580"/>
                <a:gd name="connsiteX0" fmla="*/ 0 w 959742"/>
                <a:gd name="connsiteY0" fmla="*/ 119968 h 1269580"/>
                <a:gd name="connsiteX1" fmla="*/ 479871 w 959742"/>
                <a:gd name="connsiteY1" fmla="*/ 0 h 1269580"/>
                <a:gd name="connsiteX2" fmla="*/ 959742 w 959742"/>
                <a:gd name="connsiteY2" fmla="*/ 119968 h 1269580"/>
                <a:gd name="connsiteX3" fmla="*/ 479871 w 959742"/>
                <a:gd name="connsiteY3" fmla="*/ 239936 h 1269580"/>
                <a:gd name="connsiteX4" fmla="*/ 0 w 959742"/>
                <a:gd name="connsiteY4" fmla="*/ 119968 h 1269580"/>
                <a:gd name="connsiteX0" fmla="*/ 959742 w 959742"/>
                <a:gd name="connsiteY0" fmla="*/ 119968 h 1269580"/>
                <a:gd name="connsiteX1" fmla="*/ 479871 w 959742"/>
                <a:gd name="connsiteY1" fmla="*/ 239936 h 1269580"/>
                <a:gd name="connsiteX2" fmla="*/ 0 w 959742"/>
                <a:gd name="connsiteY2" fmla="*/ 119968 h 1269580"/>
                <a:gd name="connsiteX3" fmla="*/ 479871 w 959742"/>
                <a:gd name="connsiteY3" fmla="*/ 0 h 1269580"/>
                <a:gd name="connsiteX4" fmla="*/ 959742 w 959742"/>
                <a:gd name="connsiteY4" fmla="*/ 119968 h 1269580"/>
                <a:gd name="connsiteX5" fmla="*/ 959742 w 959742"/>
                <a:gd name="connsiteY5" fmla="*/ 603901 h 1269580"/>
                <a:gd name="connsiteX6" fmla="*/ 959742 w 959742"/>
                <a:gd name="connsiteY6" fmla="*/ 1149612 h 1269580"/>
                <a:gd name="connsiteX7" fmla="*/ 479871 w 959742"/>
                <a:gd name="connsiteY7" fmla="*/ 1269580 h 1269580"/>
                <a:gd name="connsiteX8" fmla="*/ 0 w 959742"/>
                <a:gd name="connsiteY8" fmla="*/ 1149612 h 1269580"/>
                <a:gd name="connsiteX9" fmla="*/ 0 w 959742"/>
                <a:gd name="connsiteY9" fmla="*/ 624494 h 1269580"/>
                <a:gd name="connsiteX10" fmla="*/ 0 w 959742"/>
                <a:gd name="connsiteY10" fmla="*/ 119968 h 126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59742" h="1269580" stroke="0" extrusionOk="0">
                  <a:moveTo>
                    <a:pt x="0" y="119968"/>
                  </a:moveTo>
                  <a:cubicBezTo>
                    <a:pt x="24511" y="159699"/>
                    <a:pt x="231930" y="243740"/>
                    <a:pt x="479871" y="239936"/>
                  </a:cubicBezTo>
                  <a:cubicBezTo>
                    <a:pt x="744932" y="248499"/>
                    <a:pt x="953101" y="189486"/>
                    <a:pt x="959742" y="119968"/>
                  </a:cubicBezTo>
                  <a:cubicBezTo>
                    <a:pt x="951762" y="351683"/>
                    <a:pt x="947942" y="503599"/>
                    <a:pt x="959742" y="645086"/>
                  </a:cubicBezTo>
                  <a:cubicBezTo>
                    <a:pt x="971542" y="786573"/>
                    <a:pt x="983462" y="943731"/>
                    <a:pt x="959742" y="1149612"/>
                  </a:cubicBezTo>
                  <a:cubicBezTo>
                    <a:pt x="967656" y="1219204"/>
                    <a:pt x="776767" y="1266542"/>
                    <a:pt x="479871" y="1269580"/>
                  </a:cubicBezTo>
                  <a:cubicBezTo>
                    <a:pt x="213769" y="1277436"/>
                    <a:pt x="-11530" y="1206085"/>
                    <a:pt x="0" y="1149612"/>
                  </a:cubicBezTo>
                  <a:cubicBezTo>
                    <a:pt x="18393" y="1044832"/>
                    <a:pt x="-1568" y="861544"/>
                    <a:pt x="0" y="665679"/>
                  </a:cubicBezTo>
                  <a:cubicBezTo>
                    <a:pt x="1568" y="469814"/>
                    <a:pt x="2523" y="232591"/>
                    <a:pt x="0" y="119968"/>
                  </a:cubicBezTo>
                  <a:close/>
                </a:path>
                <a:path w="959742" h="1269580" fill="lighten" stroke="0" extrusionOk="0">
                  <a:moveTo>
                    <a:pt x="0" y="119968"/>
                  </a:moveTo>
                  <a:cubicBezTo>
                    <a:pt x="-25563" y="10639"/>
                    <a:pt x="252791" y="26039"/>
                    <a:pt x="479871" y="0"/>
                  </a:cubicBezTo>
                  <a:cubicBezTo>
                    <a:pt x="741207" y="2206"/>
                    <a:pt x="967878" y="61521"/>
                    <a:pt x="959742" y="119968"/>
                  </a:cubicBezTo>
                  <a:cubicBezTo>
                    <a:pt x="936362" y="206543"/>
                    <a:pt x="761041" y="207308"/>
                    <a:pt x="479871" y="239936"/>
                  </a:cubicBezTo>
                  <a:cubicBezTo>
                    <a:pt x="220933" y="247629"/>
                    <a:pt x="-6966" y="180228"/>
                    <a:pt x="0" y="119968"/>
                  </a:cubicBezTo>
                  <a:close/>
                </a:path>
                <a:path w="959742" h="1269580" fill="none" extrusionOk="0">
                  <a:moveTo>
                    <a:pt x="959742" y="119968"/>
                  </a:moveTo>
                  <a:cubicBezTo>
                    <a:pt x="994370" y="207011"/>
                    <a:pt x="763822" y="240520"/>
                    <a:pt x="479871" y="239936"/>
                  </a:cubicBezTo>
                  <a:cubicBezTo>
                    <a:pt x="213374" y="232192"/>
                    <a:pt x="-2915" y="200543"/>
                    <a:pt x="0" y="119968"/>
                  </a:cubicBezTo>
                  <a:cubicBezTo>
                    <a:pt x="22052" y="80093"/>
                    <a:pt x="257342" y="-3331"/>
                    <a:pt x="479871" y="0"/>
                  </a:cubicBezTo>
                  <a:cubicBezTo>
                    <a:pt x="746363" y="-3235"/>
                    <a:pt x="946434" y="53058"/>
                    <a:pt x="959742" y="119968"/>
                  </a:cubicBezTo>
                  <a:cubicBezTo>
                    <a:pt x="962988" y="328421"/>
                    <a:pt x="949152" y="507032"/>
                    <a:pt x="959742" y="603901"/>
                  </a:cubicBezTo>
                  <a:cubicBezTo>
                    <a:pt x="970332" y="700770"/>
                    <a:pt x="952211" y="1039534"/>
                    <a:pt x="959742" y="1149612"/>
                  </a:cubicBezTo>
                  <a:cubicBezTo>
                    <a:pt x="965672" y="1238874"/>
                    <a:pt x="722461" y="1258843"/>
                    <a:pt x="479871" y="1269580"/>
                  </a:cubicBezTo>
                  <a:cubicBezTo>
                    <a:pt x="224796" y="1267834"/>
                    <a:pt x="-1668" y="1230144"/>
                    <a:pt x="0" y="1149612"/>
                  </a:cubicBezTo>
                  <a:cubicBezTo>
                    <a:pt x="-2018" y="994717"/>
                    <a:pt x="16753" y="849224"/>
                    <a:pt x="0" y="624494"/>
                  </a:cubicBezTo>
                  <a:cubicBezTo>
                    <a:pt x="-16753" y="399764"/>
                    <a:pt x="-14239" y="242401"/>
                    <a:pt x="0" y="119968"/>
                  </a:cubicBezTo>
                </a:path>
                <a:path w="959742" h="1269580" fill="none" stroke="0" extrusionOk="0">
                  <a:moveTo>
                    <a:pt x="959742" y="119968"/>
                  </a:moveTo>
                  <a:cubicBezTo>
                    <a:pt x="970972" y="201749"/>
                    <a:pt x="776336" y="260619"/>
                    <a:pt x="479871" y="239936"/>
                  </a:cubicBezTo>
                  <a:cubicBezTo>
                    <a:pt x="217472" y="239377"/>
                    <a:pt x="8946" y="181115"/>
                    <a:pt x="0" y="119968"/>
                  </a:cubicBezTo>
                  <a:cubicBezTo>
                    <a:pt x="17546" y="43382"/>
                    <a:pt x="215255" y="-7846"/>
                    <a:pt x="479871" y="0"/>
                  </a:cubicBezTo>
                  <a:cubicBezTo>
                    <a:pt x="750832" y="9828"/>
                    <a:pt x="965124" y="52121"/>
                    <a:pt x="959742" y="119968"/>
                  </a:cubicBezTo>
                  <a:cubicBezTo>
                    <a:pt x="965056" y="261149"/>
                    <a:pt x="969051" y="371546"/>
                    <a:pt x="959742" y="603901"/>
                  </a:cubicBezTo>
                  <a:cubicBezTo>
                    <a:pt x="950433" y="836256"/>
                    <a:pt x="974445" y="955797"/>
                    <a:pt x="959742" y="1149612"/>
                  </a:cubicBezTo>
                  <a:cubicBezTo>
                    <a:pt x="913307" y="1198177"/>
                    <a:pt x="772063" y="1252973"/>
                    <a:pt x="479871" y="1269580"/>
                  </a:cubicBezTo>
                  <a:cubicBezTo>
                    <a:pt x="217375" y="1279880"/>
                    <a:pt x="944" y="1213888"/>
                    <a:pt x="0" y="1149612"/>
                  </a:cubicBezTo>
                  <a:cubicBezTo>
                    <a:pt x="-26072" y="911944"/>
                    <a:pt x="-26121" y="806194"/>
                    <a:pt x="0" y="624494"/>
                  </a:cubicBezTo>
                  <a:cubicBezTo>
                    <a:pt x="26121" y="442794"/>
                    <a:pt x="-12268" y="295099"/>
                    <a:pt x="0" y="119968"/>
                  </a:cubicBezTo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286819089">
                    <a:prstGeom prst="can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ultidocument 19">
              <a:extLst>
                <a:ext uri="{FF2B5EF4-FFF2-40B4-BE49-F238E27FC236}">
                  <a16:creationId xmlns:a16="http://schemas.microsoft.com/office/drawing/2014/main" id="{42DD1B58-BCA9-412A-96F0-31CF9BBF18CF}"/>
                </a:ext>
              </a:extLst>
            </p:cNvPr>
            <p:cNvSpPr/>
            <p:nvPr/>
          </p:nvSpPr>
          <p:spPr>
            <a:xfrm>
              <a:off x="6157716" y="3801183"/>
              <a:ext cx="372813" cy="362737"/>
            </a:xfrm>
            <a:custGeom>
              <a:avLst/>
              <a:gdLst>
                <a:gd name="connsiteX0" fmla="*/ 0 w 372813"/>
                <a:gd name="connsiteY0" fmla="*/ 349000 h 362737"/>
                <a:gd name="connsiteX1" fmla="*/ 320947 w 372813"/>
                <a:gd name="connsiteY1" fmla="*/ 302650 h 362737"/>
                <a:gd name="connsiteX2" fmla="*/ 320947 w 372813"/>
                <a:gd name="connsiteY2" fmla="*/ 61715 h 362737"/>
                <a:gd name="connsiteX3" fmla="*/ 0 w 372813"/>
                <a:gd name="connsiteY3" fmla="*/ 61715 h 362737"/>
                <a:gd name="connsiteX4" fmla="*/ 0 w 372813"/>
                <a:gd name="connsiteY4" fmla="*/ 349000 h 362737"/>
                <a:gd name="connsiteX5" fmla="*/ 26442 w 372813"/>
                <a:gd name="connsiteY5" fmla="*/ 61715 h 362737"/>
                <a:gd name="connsiteX6" fmla="*/ 26442 w 372813"/>
                <a:gd name="connsiteY6" fmla="*/ 30479 h 362737"/>
                <a:gd name="connsiteX7" fmla="*/ 345197 w 372813"/>
                <a:gd name="connsiteY7" fmla="*/ 30479 h 362737"/>
                <a:gd name="connsiteX8" fmla="*/ 345197 w 372813"/>
                <a:gd name="connsiteY8" fmla="*/ 272926 h 362737"/>
                <a:gd name="connsiteX9" fmla="*/ 320947 w 372813"/>
                <a:gd name="connsiteY9" fmla="*/ 274605 h 362737"/>
                <a:gd name="connsiteX10" fmla="*/ 320947 w 372813"/>
                <a:gd name="connsiteY10" fmla="*/ 61715 h 362737"/>
                <a:gd name="connsiteX11" fmla="*/ 26442 w 372813"/>
                <a:gd name="connsiteY11" fmla="*/ 61715 h 362737"/>
                <a:gd name="connsiteX12" fmla="*/ 51296 w 372813"/>
                <a:gd name="connsiteY12" fmla="*/ 30479 h 362737"/>
                <a:gd name="connsiteX13" fmla="*/ 51296 w 372813"/>
                <a:gd name="connsiteY13" fmla="*/ 0 h 362737"/>
                <a:gd name="connsiteX14" fmla="*/ 372813 w 372813"/>
                <a:gd name="connsiteY14" fmla="*/ 0 h 362737"/>
                <a:gd name="connsiteX15" fmla="*/ 372813 w 372813"/>
                <a:gd name="connsiteY15" fmla="*/ 241690 h 362737"/>
                <a:gd name="connsiteX16" fmla="*/ 345197 w 372813"/>
                <a:gd name="connsiteY16" fmla="*/ 242949 h 362737"/>
                <a:gd name="connsiteX17" fmla="*/ 345197 w 372813"/>
                <a:gd name="connsiteY17" fmla="*/ 30479 h 362737"/>
                <a:gd name="connsiteX18" fmla="*/ 51296 w 372813"/>
                <a:gd name="connsiteY18" fmla="*/ 30479 h 362737"/>
                <a:gd name="connsiteX0" fmla="*/ 0 w 372813"/>
                <a:gd name="connsiteY0" fmla="*/ 61715 h 362737"/>
                <a:gd name="connsiteX1" fmla="*/ 320947 w 372813"/>
                <a:gd name="connsiteY1" fmla="*/ 61715 h 362737"/>
                <a:gd name="connsiteX2" fmla="*/ 320947 w 372813"/>
                <a:gd name="connsiteY2" fmla="*/ 302650 h 362737"/>
                <a:gd name="connsiteX3" fmla="*/ 0 w 372813"/>
                <a:gd name="connsiteY3" fmla="*/ 349000 h 362737"/>
                <a:gd name="connsiteX4" fmla="*/ 0 w 372813"/>
                <a:gd name="connsiteY4" fmla="*/ 61715 h 362737"/>
                <a:gd name="connsiteX5" fmla="*/ 26442 w 372813"/>
                <a:gd name="connsiteY5" fmla="*/ 61715 h 362737"/>
                <a:gd name="connsiteX6" fmla="*/ 26442 w 372813"/>
                <a:gd name="connsiteY6" fmla="*/ 30479 h 362737"/>
                <a:gd name="connsiteX7" fmla="*/ 345197 w 372813"/>
                <a:gd name="connsiteY7" fmla="*/ 30479 h 362737"/>
                <a:gd name="connsiteX8" fmla="*/ 345197 w 372813"/>
                <a:gd name="connsiteY8" fmla="*/ 272926 h 362737"/>
                <a:gd name="connsiteX9" fmla="*/ 320947 w 372813"/>
                <a:gd name="connsiteY9" fmla="*/ 274605 h 362737"/>
                <a:gd name="connsiteX10" fmla="*/ 51296 w 372813"/>
                <a:gd name="connsiteY10" fmla="*/ 30479 h 362737"/>
                <a:gd name="connsiteX11" fmla="*/ 51296 w 372813"/>
                <a:gd name="connsiteY11" fmla="*/ 0 h 362737"/>
                <a:gd name="connsiteX12" fmla="*/ 372813 w 372813"/>
                <a:gd name="connsiteY12" fmla="*/ 0 h 362737"/>
                <a:gd name="connsiteX13" fmla="*/ 372813 w 372813"/>
                <a:gd name="connsiteY13" fmla="*/ 241690 h 362737"/>
                <a:gd name="connsiteX14" fmla="*/ 345197 w 372813"/>
                <a:gd name="connsiteY14" fmla="*/ 242949 h 362737"/>
                <a:gd name="connsiteX0" fmla="*/ 0 w 372813"/>
                <a:gd name="connsiteY0" fmla="*/ 349000 h 362737"/>
                <a:gd name="connsiteX1" fmla="*/ 320947 w 372813"/>
                <a:gd name="connsiteY1" fmla="*/ 302650 h 362737"/>
                <a:gd name="connsiteX2" fmla="*/ 320947 w 372813"/>
                <a:gd name="connsiteY2" fmla="*/ 274605 h 362737"/>
                <a:gd name="connsiteX3" fmla="*/ 345197 w 372813"/>
                <a:gd name="connsiteY3" fmla="*/ 272926 h 362737"/>
                <a:gd name="connsiteX4" fmla="*/ 345197 w 372813"/>
                <a:gd name="connsiteY4" fmla="*/ 242949 h 362737"/>
                <a:gd name="connsiteX5" fmla="*/ 372813 w 372813"/>
                <a:gd name="connsiteY5" fmla="*/ 241690 h 362737"/>
                <a:gd name="connsiteX6" fmla="*/ 372813 w 372813"/>
                <a:gd name="connsiteY6" fmla="*/ 0 h 362737"/>
                <a:gd name="connsiteX7" fmla="*/ 51296 w 372813"/>
                <a:gd name="connsiteY7" fmla="*/ 0 h 362737"/>
                <a:gd name="connsiteX8" fmla="*/ 51296 w 372813"/>
                <a:gd name="connsiteY8" fmla="*/ 30479 h 362737"/>
                <a:gd name="connsiteX9" fmla="*/ 26442 w 372813"/>
                <a:gd name="connsiteY9" fmla="*/ 30479 h 362737"/>
                <a:gd name="connsiteX10" fmla="*/ 26442 w 372813"/>
                <a:gd name="connsiteY10" fmla="*/ 61715 h 362737"/>
                <a:gd name="connsiteX11" fmla="*/ 0 w 372813"/>
                <a:gd name="connsiteY11" fmla="*/ 61715 h 362737"/>
                <a:gd name="connsiteX12" fmla="*/ 0 w 372813"/>
                <a:gd name="connsiteY12" fmla="*/ 349000 h 362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2813" h="362737" stroke="0" extrusionOk="0">
                  <a:moveTo>
                    <a:pt x="0" y="349000"/>
                  </a:moveTo>
                  <a:cubicBezTo>
                    <a:pt x="159200" y="387673"/>
                    <a:pt x="146641" y="310789"/>
                    <a:pt x="320947" y="302650"/>
                  </a:cubicBezTo>
                  <a:cubicBezTo>
                    <a:pt x="309687" y="187616"/>
                    <a:pt x="325698" y="168278"/>
                    <a:pt x="320947" y="61715"/>
                  </a:cubicBezTo>
                  <a:cubicBezTo>
                    <a:pt x="208408" y="70405"/>
                    <a:pt x="126395" y="77182"/>
                    <a:pt x="0" y="61715"/>
                  </a:cubicBezTo>
                  <a:cubicBezTo>
                    <a:pt x="12744" y="142754"/>
                    <a:pt x="-7127" y="217199"/>
                    <a:pt x="0" y="349000"/>
                  </a:cubicBezTo>
                  <a:close/>
                  <a:moveTo>
                    <a:pt x="26442" y="61715"/>
                  </a:moveTo>
                  <a:cubicBezTo>
                    <a:pt x="26389" y="46170"/>
                    <a:pt x="25740" y="44824"/>
                    <a:pt x="26442" y="30479"/>
                  </a:cubicBezTo>
                  <a:cubicBezTo>
                    <a:pt x="105220" y="30503"/>
                    <a:pt x="187347" y="34502"/>
                    <a:pt x="345197" y="30479"/>
                  </a:cubicBezTo>
                  <a:cubicBezTo>
                    <a:pt x="345445" y="146470"/>
                    <a:pt x="337613" y="187689"/>
                    <a:pt x="345197" y="272926"/>
                  </a:cubicBezTo>
                  <a:cubicBezTo>
                    <a:pt x="333080" y="272925"/>
                    <a:pt x="320947" y="274606"/>
                    <a:pt x="320947" y="274605"/>
                  </a:cubicBezTo>
                  <a:cubicBezTo>
                    <a:pt x="314730" y="228862"/>
                    <a:pt x="313875" y="126471"/>
                    <a:pt x="320947" y="61715"/>
                  </a:cubicBezTo>
                  <a:cubicBezTo>
                    <a:pt x="253101" y="57689"/>
                    <a:pt x="138706" y="53970"/>
                    <a:pt x="26442" y="61715"/>
                  </a:cubicBezTo>
                  <a:close/>
                  <a:moveTo>
                    <a:pt x="51296" y="30479"/>
                  </a:moveTo>
                  <a:cubicBezTo>
                    <a:pt x="52709" y="19254"/>
                    <a:pt x="51204" y="8085"/>
                    <a:pt x="51296" y="0"/>
                  </a:cubicBezTo>
                  <a:cubicBezTo>
                    <a:pt x="209015" y="-2267"/>
                    <a:pt x="247647" y="-8813"/>
                    <a:pt x="372813" y="0"/>
                  </a:cubicBezTo>
                  <a:cubicBezTo>
                    <a:pt x="382294" y="113642"/>
                    <a:pt x="377674" y="160309"/>
                    <a:pt x="372813" y="241690"/>
                  </a:cubicBezTo>
                  <a:cubicBezTo>
                    <a:pt x="359005" y="241689"/>
                    <a:pt x="345198" y="242949"/>
                    <a:pt x="345197" y="242949"/>
                  </a:cubicBezTo>
                  <a:cubicBezTo>
                    <a:pt x="354464" y="186988"/>
                    <a:pt x="343095" y="89319"/>
                    <a:pt x="345197" y="30479"/>
                  </a:cubicBezTo>
                  <a:cubicBezTo>
                    <a:pt x="267689" y="39248"/>
                    <a:pt x="161264" y="38624"/>
                    <a:pt x="51296" y="30479"/>
                  </a:cubicBezTo>
                  <a:close/>
                </a:path>
                <a:path w="372813" h="362737" fill="none" extrusionOk="0">
                  <a:moveTo>
                    <a:pt x="0" y="61715"/>
                  </a:moveTo>
                  <a:cubicBezTo>
                    <a:pt x="78132" y="51331"/>
                    <a:pt x="189349" y="57949"/>
                    <a:pt x="320947" y="61715"/>
                  </a:cubicBezTo>
                  <a:cubicBezTo>
                    <a:pt x="331646" y="128009"/>
                    <a:pt x="324056" y="212460"/>
                    <a:pt x="320947" y="302650"/>
                  </a:cubicBezTo>
                  <a:cubicBezTo>
                    <a:pt x="158797" y="300168"/>
                    <a:pt x="165495" y="399019"/>
                    <a:pt x="0" y="349000"/>
                  </a:cubicBezTo>
                  <a:cubicBezTo>
                    <a:pt x="-5689" y="264847"/>
                    <a:pt x="-9693" y="196759"/>
                    <a:pt x="0" y="61715"/>
                  </a:cubicBezTo>
                  <a:close/>
                  <a:moveTo>
                    <a:pt x="26442" y="61715"/>
                  </a:moveTo>
                  <a:cubicBezTo>
                    <a:pt x="26070" y="51623"/>
                    <a:pt x="26599" y="40532"/>
                    <a:pt x="26442" y="30479"/>
                  </a:cubicBezTo>
                  <a:cubicBezTo>
                    <a:pt x="168450" y="18563"/>
                    <a:pt x="275074" y="26841"/>
                    <a:pt x="345197" y="30479"/>
                  </a:cubicBezTo>
                  <a:cubicBezTo>
                    <a:pt x="348808" y="123965"/>
                    <a:pt x="354468" y="207363"/>
                    <a:pt x="345197" y="272926"/>
                  </a:cubicBezTo>
                  <a:cubicBezTo>
                    <a:pt x="333080" y="272926"/>
                    <a:pt x="320947" y="274605"/>
                    <a:pt x="320947" y="274605"/>
                  </a:cubicBezTo>
                  <a:moveTo>
                    <a:pt x="51296" y="30479"/>
                  </a:moveTo>
                  <a:cubicBezTo>
                    <a:pt x="52607" y="23666"/>
                    <a:pt x="49829" y="15017"/>
                    <a:pt x="51296" y="0"/>
                  </a:cubicBezTo>
                  <a:cubicBezTo>
                    <a:pt x="165527" y="9159"/>
                    <a:pt x="267573" y="-14060"/>
                    <a:pt x="372813" y="0"/>
                  </a:cubicBezTo>
                  <a:cubicBezTo>
                    <a:pt x="375121" y="112713"/>
                    <a:pt x="363279" y="189859"/>
                    <a:pt x="372813" y="241690"/>
                  </a:cubicBezTo>
                  <a:cubicBezTo>
                    <a:pt x="359005" y="241691"/>
                    <a:pt x="345197" y="242949"/>
                    <a:pt x="345197" y="242949"/>
                  </a:cubicBezTo>
                </a:path>
                <a:path w="372813" h="362737" fill="none" stroke="0" extrusionOk="0">
                  <a:moveTo>
                    <a:pt x="0" y="349000"/>
                  </a:moveTo>
                  <a:cubicBezTo>
                    <a:pt x="150255" y="389434"/>
                    <a:pt x="169812" y="288437"/>
                    <a:pt x="320947" y="302650"/>
                  </a:cubicBezTo>
                  <a:cubicBezTo>
                    <a:pt x="321845" y="289810"/>
                    <a:pt x="320140" y="285196"/>
                    <a:pt x="320947" y="274605"/>
                  </a:cubicBezTo>
                  <a:cubicBezTo>
                    <a:pt x="323787" y="273562"/>
                    <a:pt x="335942" y="272175"/>
                    <a:pt x="345197" y="272926"/>
                  </a:cubicBezTo>
                  <a:cubicBezTo>
                    <a:pt x="344091" y="258837"/>
                    <a:pt x="344146" y="253224"/>
                    <a:pt x="345197" y="242949"/>
                  </a:cubicBezTo>
                  <a:cubicBezTo>
                    <a:pt x="345778" y="243570"/>
                    <a:pt x="358609" y="242616"/>
                    <a:pt x="372813" y="241690"/>
                  </a:cubicBezTo>
                  <a:cubicBezTo>
                    <a:pt x="368015" y="160656"/>
                    <a:pt x="363592" y="71901"/>
                    <a:pt x="372813" y="0"/>
                  </a:cubicBezTo>
                  <a:cubicBezTo>
                    <a:pt x="293251" y="14112"/>
                    <a:pt x="129009" y="1819"/>
                    <a:pt x="51296" y="0"/>
                  </a:cubicBezTo>
                  <a:cubicBezTo>
                    <a:pt x="50113" y="6645"/>
                    <a:pt x="50498" y="17587"/>
                    <a:pt x="51296" y="30479"/>
                  </a:cubicBezTo>
                  <a:cubicBezTo>
                    <a:pt x="44422" y="31247"/>
                    <a:pt x="36122" y="29697"/>
                    <a:pt x="26442" y="30479"/>
                  </a:cubicBezTo>
                  <a:cubicBezTo>
                    <a:pt x="27939" y="45114"/>
                    <a:pt x="27583" y="50712"/>
                    <a:pt x="26442" y="61715"/>
                  </a:cubicBezTo>
                  <a:cubicBezTo>
                    <a:pt x="20249" y="61204"/>
                    <a:pt x="5730" y="62790"/>
                    <a:pt x="0" y="61715"/>
                  </a:cubicBezTo>
                  <a:cubicBezTo>
                    <a:pt x="-107" y="158782"/>
                    <a:pt x="-9" y="259106"/>
                    <a:pt x="0" y="349000"/>
                  </a:cubicBezTo>
                  <a:close/>
                </a:path>
                <a:path w="372813" h="362737" fill="none" stroke="0" extrusionOk="0">
                  <a:moveTo>
                    <a:pt x="0" y="61715"/>
                  </a:moveTo>
                  <a:cubicBezTo>
                    <a:pt x="132997" y="55061"/>
                    <a:pt x="195172" y="73032"/>
                    <a:pt x="320947" y="61715"/>
                  </a:cubicBezTo>
                  <a:cubicBezTo>
                    <a:pt x="321775" y="134672"/>
                    <a:pt x="317673" y="184056"/>
                    <a:pt x="320947" y="302650"/>
                  </a:cubicBezTo>
                  <a:cubicBezTo>
                    <a:pt x="164321" y="309004"/>
                    <a:pt x="177565" y="401112"/>
                    <a:pt x="0" y="349000"/>
                  </a:cubicBezTo>
                  <a:cubicBezTo>
                    <a:pt x="7963" y="278162"/>
                    <a:pt x="-7087" y="119894"/>
                    <a:pt x="0" y="61715"/>
                  </a:cubicBezTo>
                  <a:close/>
                  <a:moveTo>
                    <a:pt x="26442" y="61715"/>
                  </a:moveTo>
                  <a:cubicBezTo>
                    <a:pt x="26300" y="48131"/>
                    <a:pt x="27105" y="38185"/>
                    <a:pt x="26442" y="30479"/>
                  </a:cubicBezTo>
                  <a:cubicBezTo>
                    <a:pt x="152574" y="27183"/>
                    <a:pt x="254478" y="36284"/>
                    <a:pt x="345197" y="30479"/>
                  </a:cubicBezTo>
                  <a:cubicBezTo>
                    <a:pt x="350205" y="119694"/>
                    <a:pt x="347721" y="188180"/>
                    <a:pt x="345197" y="272926"/>
                  </a:cubicBezTo>
                  <a:cubicBezTo>
                    <a:pt x="333080" y="272926"/>
                    <a:pt x="320947" y="274605"/>
                    <a:pt x="320947" y="274605"/>
                  </a:cubicBezTo>
                  <a:moveTo>
                    <a:pt x="51296" y="30479"/>
                  </a:moveTo>
                  <a:cubicBezTo>
                    <a:pt x="51307" y="18742"/>
                    <a:pt x="49972" y="8949"/>
                    <a:pt x="51296" y="0"/>
                  </a:cubicBezTo>
                  <a:cubicBezTo>
                    <a:pt x="124134" y="-9435"/>
                    <a:pt x="300036" y="4470"/>
                    <a:pt x="372813" y="0"/>
                  </a:cubicBezTo>
                  <a:cubicBezTo>
                    <a:pt x="371164" y="78454"/>
                    <a:pt x="380400" y="156719"/>
                    <a:pt x="372813" y="241690"/>
                  </a:cubicBezTo>
                  <a:cubicBezTo>
                    <a:pt x="359004" y="241691"/>
                    <a:pt x="345197" y="242950"/>
                    <a:pt x="345197" y="242949"/>
                  </a:cubicBezTo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3426211934">
                    <a:prstGeom prst="flowChartMultidocumen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5E5DAEA-A385-4D73-A01F-01B19E7C71B8}"/>
              </a:ext>
            </a:extLst>
          </p:cNvPr>
          <p:cNvGrpSpPr/>
          <p:nvPr/>
        </p:nvGrpSpPr>
        <p:grpSpPr>
          <a:xfrm>
            <a:off x="9713784" y="801194"/>
            <a:ext cx="377850" cy="453421"/>
            <a:chOff x="5864252" y="3347762"/>
            <a:chExt cx="959742" cy="1269580"/>
          </a:xfrm>
        </p:grpSpPr>
        <p:sp>
          <p:nvSpPr>
            <p:cNvPr id="22" name="Cylinder 21">
              <a:extLst>
                <a:ext uri="{FF2B5EF4-FFF2-40B4-BE49-F238E27FC236}">
                  <a16:creationId xmlns:a16="http://schemas.microsoft.com/office/drawing/2014/main" id="{D7885FE9-2251-46B7-8160-EC727733366B}"/>
                </a:ext>
              </a:extLst>
            </p:cNvPr>
            <p:cNvSpPr/>
            <p:nvPr/>
          </p:nvSpPr>
          <p:spPr>
            <a:xfrm>
              <a:off x="5864252" y="3347762"/>
              <a:ext cx="959742" cy="1269580"/>
            </a:xfrm>
            <a:custGeom>
              <a:avLst/>
              <a:gdLst>
                <a:gd name="connsiteX0" fmla="*/ 0 w 959742"/>
                <a:gd name="connsiteY0" fmla="*/ 119968 h 1269580"/>
                <a:gd name="connsiteX1" fmla="*/ 479871 w 959742"/>
                <a:gd name="connsiteY1" fmla="*/ 239936 h 1269580"/>
                <a:gd name="connsiteX2" fmla="*/ 959742 w 959742"/>
                <a:gd name="connsiteY2" fmla="*/ 119968 h 1269580"/>
                <a:gd name="connsiteX3" fmla="*/ 959742 w 959742"/>
                <a:gd name="connsiteY3" fmla="*/ 624494 h 1269580"/>
                <a:gd name="connsiteX4" fmla="*/ 959742 w 959742"/>
                <a:gd name="connsiteY4" fmla="*/ 1149612 h 1269580"/>
                <a:gd name="connsiteX5" fmla="*/ 479871 w 959742"/>
                <a:gd name="connsiteY5" fmla="*/ 1269580 h 1269580"/>
                <a:gd name="connsiteX6" fmla="*/ 0 w 959742"/>
                <a:gd name="connsiteY6" fmla="*/ 1149612 h 1269580"/>
                <a:gd name="connsiteX7" fmla="*/ 0 w 959742"/>
                <a:gd name="connsiteY7" fmla="*/ 645086 h 1269580"/>
                <a:gd name="connsiteX8" fmla="*/ 0 w 959742"/>
                <a:gd name="connsiteY8" fmla="*/ 119968 h 1269580"/>
                <a:gd name="connsiteX0" fmla="*/ 0 w 959742"/>
                <a:gd name="connsiteY0" fmla="*/ 119968 h 1269580"/>
                <a:gd name="connsiteX1" fmla="*/ 479871 w 959742"/>
                <a:gd name="connsiteY1" fmla="*/ 0 h 1269580"/>
                <a:gd name="connsiteX2" fmla="*/ 959742 w 959742"/>
                <a:gd name="connsiteY2" fmla="*/ 119968 h 1269580"/>
                <a:gd name="connsiteX3" fmla="*/ 479871 w 959742"/>
                <a:gd name="connsiteY3" fmla="*/ 239936 h 1269580"/>
                <a:gd name="connsiteX4" fmla="*/ 0 w 959742"/>
                <a:gd name="connsiteY4" fmla="*/ 119968 h 1269580"/>
                <a:gd name="connsiteX0" fmla="*/ 959742 w 959742"/>
                <a:gd name="connsiteY0" fmla="*/ 119968 h 1269580"/>
                <a:gd name="connsiteX1" fmla="*/ 479871 w 959742"/>
                <a:gd name="connsiteY1" fmla="*/ 239936 h 1269580"/>
                <a:gd name="connsiteX2" fmla="*/ 0 w 959742"/>
                <a:gd name="connsiteY2" fmla="*/ 119968 h 1269580"/>
                <a:gd name="connsiteX3" fmla="*/ 479871 w 959742"/>
                <a:gd name="connsiteY3" fmla="*/ 0 h 1269580"/>
                <a:gd name="connsiteX4" fmla="*/ 959742 w 959742"/>
                <a:gd name="connsiteY4" fmla="*/ 119968 h 1269580"/>
                <a:gd name="connsiteX5" fmla="*/ 959742 w 959742"/>
                <a:gd name="connsiteY5" fmla="*/ 603901 h 1269580"/>
                <a:gd name="connsiteX6" fmla="*/ 959742 w 959742"/>
                <a:gd name="connsiteY6" fmla="*/ 1149612 h 1269580"/>
                <a:gd name="connsiteX7" fmla="*/ 479871 w 959742"/>
                <a:gd name="connsiteY7" fmla="*/ 1269580 h 1269580"/>
                <a:gd name="connsiteX8" fmla="*/ 0 w 959742"/>
                <a:gd name="connsiteY8" fmla="*/ 1149612 h 1269580"/>
                <a:gd name="connsiteX9" fmla="*/ 0 w 959742"/>
                <a:gd name="connsiteY9" fmla="*/ 645086 h 1269580"/>
                <a:gd name="connsiteX10" fmla="*/ 0 w 959742"/>
                <a:gd name="connsiteY10" fmla="*/ 119968 h 126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59742" h="1269580" stroke="0" extrusionOk="0">
                  <a:moveTo>
                    <a:pt x="0" y="119968"/>
                  </a:moveTo>
                  <a:cubicBezTo>
                    <a:pt x="4807" y="155974"/>
                    <a:pt x="170543" y="217081"/>
                    <a:pt x="479871" y="239936"/>
                  </a:cubicBezTo>
                  <a:cubicBezTo>
                    <a:pt x="748759" y="243368"/>
                    <a:pt x="965886" y="182059"/>
                    <a:pt x="959742" y="119968"/>
                  </a:cubicBezTo>
                  <a:cubicBezTo>
                    <a:pt x="967441" y="273464"/>
                    <a:pt x="938298" y="470434"/>
                    <a:pt x="959742" y="624494"/>
                  </a:cubicBezTo>
                  <a:cubicBezTo>
                    <a:pt x="981186" y="778554"/>
                    <a:pt x="952407" y="950437"/>
                    <a:pt x="959742" y="1149612"/>
                  </a:cubicBezTo>
                  <a:cubicBezTo>
                    <a:pt x="971503" y="1208702"/>
                    <a:pt x="731966" y="1230509"/>
                    <a:pt x="479871" y="1269580"/>
                  </a:cubicBezTo>
                  <a:cubicBezTo>
                    <a:pt x="212370" y="1274354"/>
                    <a:pt x="-8621" y="1211057"/>
                    <a:pt x="0" y="1149612"/>
                  </a:cubicBezTo>
                  <a:cubicBezTo>
                    <a:pt x="-18457" y="998648"/>
                    <a:pt x="-23404" y="886945"/>
                    <a:pt x="0" y="645086"/>
                  </a:cubicBezTo>
                  <a:cubicBezTo>
                    <a:pt x="23404" y="403227"/>
                    <a:pt x="-24811" y="326682"/>
                    <a:pt x="0" y="119968"/>
                  </a:cubicBezTo>
                  <a:close/>
                </a:path>
                <a:path w="959742" h="1269580" fill="lighten" stroke="0" extrusionOk="0">
                  <a:moveTo>
                    <a:pt x="0" y="119968"/>
                  </a:moveTo>
                  <a:cubicBezTo>
                    <a:pt x="-15460" y="88468"/>
                    <a:pt x="213921" y="37343"/>
                    <a:pt x="479871" y="0"/>
                  </a:cubicBezTo>
                  <a:cubicBezTo>
                    <a:pt x="741630" y="-10116"/>
                    <a:pt x="965081" y="42391"/>
                    <a:pt x="959742" y="119968"/>
                  </a:cubicBezTo>
                  <a:cubicBezTo>
                    <a:pt x="945400" y="171495"/>
                    <a:pt x="726193" y="216766"/>
                    <a:pt x="479871" y="239936"/>
                  </a:cubicBezTo>
                  <a:cubicBezTo>
                    <a:pt x="208791" y="240019"/>
                    <a:pt x="1691" y="190066"/>
                    <a:pt x="0" y="119968"/>
                  </a:cubicBezTo>
                  <a:close/>
                </a:path>
                <a:path w="959742" h="1269580" fill="none" extrusionOk="0">
                  <a:moveTo>
                    <a:pt x="959742" y="119968"/>
                  </a:moveTo>
                  <a:cubicBezTo>
                    <a:pt x="945390" y="201153"/>
                    <a:pt x="714790" y="217847"/>
                    <a:pt x="479871" y="239936"/>
                  </a:cubicBezTo>
                  <a:cubicBezTo>
                    <a:pt x="219888" y="244138"/>
                    <a:pt x="-10915" y="193242"/>
                    <a:pt x="0" y="119968"/>
                  </a:cubicBezTo>
                  <a:cubicBezTo>
                    <a:pt x="-30049" y="43213"/>
                    <a:pt x="202380" y="-40297"/>
                    <a:pt x="479871" y="0"/>
                  </a:cubicBezTo>
                  <a:cubicBezTo>
                    <a:pt x="741078" y="9584"/>
                    <a:pt x="947507" y="51054"/>
                    <a:pt x="959742" y="119968"/>
                  </a:cubicBezTo>
                  <a:cubicBezTo>
                    <a:pt x="949476" y="326354"/>
                    <a:pt x="949746" y="481278"/>
                    <a:pt x="959742" y="603901"/>
                  </a:cubicBezTo>
                  <a:cubicBezTo>
                    <a:pt x="969738" y="726524"/>
                    <a:pt x="947351" y="935580"/>
                    <a:pt x="959742" y="1149612"/>
                  </a:cubicBezTo>
                  <a:cubicBezTo>
                    <a:pt x="1005703" y="1192618"/>
                    <a:pt x="758512" y="1282861"/>
                    <a:pt x="479871" y="1269580"/>
                  </a:cubicBezTo>
                  <a:cubicBezTo>
                    <a:pt x="227921" y="1276408"/>
                    <a:pt x="3377" y="1217562"/>
                    <a:pt x="0" y="1149612"/>
                  </a:cubicBezTo>
                  <a:cubicBezTo>
                    <a:pt x="-11762" y="931896"/>
                    <a:pt x="-12025" y="869286"/>
                    <a:pt x="0" y="645086"/>
                  </a:cubicBezTo>
                  <a:cubicBezTo>
                    <a:pt x="12025" y="420886"/>
                    <a:pt x="12103" y="338020"/>
                    <a:pt x="0" y="119968"/>
                  </a:cubicBezTo>
                </a:path>
                <a:path w="959742" h="1269580" fill="none" stroke="0" extrusionOk="0">
                  <a:moveTo>
                    <a:pt x="959742" y="119968"/>
                  </a:moveTo>
                  <a:cubicBezTo>
                    <a:pt x="925646" y="215295"/>
                    <a:pt x="747402" y="244736"/>
                    <a:pt x="479871" y="239936"/>
                  </a:cubicBezTo>
                  <a:cubicBezTo>
                    <a:pt x="216026" y="229674"/>
                    <a:pt x="8604" y="189338"/>
                    <a:pt x="0" y="119968"/>
                  </a:cubicBezTo>
                  <a:cubicBezTo>
                    <a:pt x="-37109" y="32412"/>
                    <a:pt x="229435" y="-20408"/>
                    <a:pt x="479871" y="0"/>
                  </a:cubicBezTo>
                  <a:cubicBezTo>
                    <a:pt x="734952" y="5701"/>
                    <a:pt x="954895" y="47379"/>
                    <a:pt x="959742" y="119968"/>
                  </a:cubicBezTo>
                  <a:cubicBezTo>
                    <a:pt x="980630" y="354219"/>
                    <a:pt x="971715" y="389460"/>
                    <a:pt x="959742" y="634790"/>
                  </a:cubicBezTo>
                  <a:cubicBezTo>
                    <a:pt x="947769" y="880120"/>
                    <a:pt x="975831" y="953707"/>
                    <a:pt x="959742" y="1149612"/>
                  </a:cubicBezTo>
                  <a:cubicBezTo>
                    <a:pt x="936935" y="1172493"/>
                    <a:pt x="774193" y="1274696"/>
                    <a:pt x="479871" y="1269580"/>
                  </a:cubicBezTo>
                  <a:cubicBezTo>
                    <a:pt x="220102" y="1279397"/>
                    <a:pt x="-8224" y="1218930"/>
                    <a:pt x="0" y="1149612"/>
                  </a:cubicBezTo>
                  <a:cubicBezTo>
                    <a:pt x="3950" y="1003692"/>
                    <a:pt x="18647" y="768681"/>
                    <a:pt x="0" y="665679"/>
                  </a:cubicBezTo>
                  <a:cubicBezTo>
                    <a:pt x="-18647" y="562677"/>
                    <a:pt x="25720" y="322851"/>
                    <a:pt x="0" y="119968"/>
                  </a:cubicBezTo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2021225992">
                    <a:prstGeom prst="can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Multidocument 22">
              <a:extLst>
                <a:ext uri="{FF2B5EF4-FFF2-40B4-BE49-F238E27FC236}">
                  <a16:creationId xmlns:a16="http://schemas.microsoft.com/office/drawing/2014/main" id="{2C2288C7-E02E-47AF-82E6-123D475AF4E7}"/>
                </a:ext>
              </a:extLst>
            </p:cNvPr>
            <p:cNvSpPr/>
            <p:nvPr/>
          </p:nvSpPr>
          <p:spPr>
            <a:xfrm>
              <a:off x="6157716" y="3801183"/>
              <a:ext cx="372813" cy="362737"/>
            </a:xfrm>
            <a:custGeom>
              <a:avLst/>
              <a:gdLst>
                <a:gd name="connsiteX0" fmla="*/ 0 w 372813"/>
                <a:gd name="connsiteY0" fmla="*/ 349000 h 362737"/>
                <a:gd name="connsiteX1" fmla="*/ 320947 w 372813"/>
                <a:gd name="connsiteY1" fmla="*/ 302650 h 362737"/>
                <a:gd name="connsiteX2" fmla="*/ 320947 w 372813"/>
                <a:gd name="connsiteY2" fmla="*/ 61715 h 362737"/>
                <a:gd name="connsiteX3" fmla="*/ 0 w 372813"/>
                <a:gd name="connsiteY3" fmla="*/ 61715 h 362737"/>
                <a:gd name="connsiteX4" fmla="*/ 0 w 372813"/>
                <a:gd name="connsiteY4" fmla="*/ 349000 h 362737"/>
                <a:gd name="connsiteX5" fmla="*/ 26442 w 372813"/>
                <a:gd name="connsiteY5" fmla="*/ 61715 h 362737"/>
                <a:gd name="connsiteX6" fmla="*/ 26442 w 372813"/>
                <a:gd name="connsiteY6" fmla="*/ 30479 h 362737"/>
                <a:gd name="connsiteX7" fmla="*/ 345197 w 372813"/>
                <a:gd name="connsiteY7" fmla="*/ 30479 h 362737"/>
                <a:gd name="connsiteX8" fmla="*/ 345197 w 372813"/>
                <a:gd name="connsiteY8" fmla="*/ 272926 h 362737"/>
                <a:gd name="connsiteX9" fmla="*/ 320947 w 372813"/>
                <a:gd name="connsiteY9" fmla="*/ 274605 h 362737"/>
                <a:gd name="connsiteX10" fmla="*/ 320947 w 372813"/>
                <a:gd name="connsiteY10" fmla="*/ 61715 h 362737"/>
                <a:gd name="connsiteX11" fmla="*/ 26442 w 372813"/>
                <a:gd name="connsiteY11" fmla="*/ 61715 h 362737"/>
                <a:gd name="connsiteX12" fmla="*/ 51296 w 372813"/>
                <a:gd name="connsiteY12" fmla="*/ 30479 h 362737"/>
                <a:gd name="connsiteX13" fmla="*/ 51296 w 372813"/>
                <a:gd name="connsiteY13" fmla="*/ 0 h 362737"/>
                <a:gd name="connsiteX14" fmla="*/ 372813 w 372813"/>
                <a:gd name="connsiteY14" fmla="*/ 0 h 362737"/>
                <a:gd name="connsiteX15" fmla="*/ 372813 w 372813"/>
                <a:gd name="connsiteY15" fmla="*/ 241690 h 362737"/>
                <a:gd name="connsiteX16" fmla="*/ 345197 w 372813"/>
                <a:gd name="connsiteY16" fmla="*/ 242949 h 362737"/>
                <a:gd name="connsiteX17" fmla="*/ 345197 w 372813"/>
                <a:gd name="connsiteY17" fmla="*/ 30479 h 362737"/>
                <a:gd name="connsiteX18" fmla="*/ 51296 w 372813"/>
                <a:gd name="connsiteY18" fmla="*/ 30479 h 362737"/>
                <a:gd name="connsiteX0" fmla="*/ 0 w 372813"/>
                <a:gd name="connsiteY0" fmla="*/ 61715 h 362737"/>
                <a:gd name="connsiteX1" fmla="*/ 320947 w 372813"/>
                <a:gd name="connsiteY1" fmla="*/ 61715 h 362737"/>
                <a:gd name="connsiteX2" fmla="*/ 320947 w 372813"/>
                <a:gd name="connsiteY2" fmla="*/ 302650 h 362737"/>
                <a:gd name="connsiteX3" fmla="*/ 0 w 372813"/>
                <a:gd name="connsiteY3" fmla="*/ 349000 h 362737"/>
                <a:gd name="connsiteX4" fmla="*/ 0 w 372813"/>
                <a:gd name="connsiteY4" fmla="*/ 61715 h 362737"/>
                <a:gd name="connsiteX5" fmla="*/ 26442 w 372813"/>
                <a:gd name="connsiteY5" fmla="*/ 61715 h 362737"/>
                <a:gd name="connsiteX6" fmla="*/ 26442 w 372813"/>
                <a:gd name="connsiteY6" fmla="*/ 30479 h 362737"/>
                <a:gd name="connsiteX7" fmla="*/ 345197 w 372813"/>
                <a:gd name="connsiteY7" fmla="*/ 30479 h 362737"/>
                <a:gd name="connsiteX8" fmla="*/ 345197 w 372813"/>
                <a:gd name="connsiteY8" fmla="*/ 272926 h 362737"/>
                <a:gd name="connsiteX9" fmla="*/ 320947 w 372813"/>
                <a:gd name="connsiteY9" fmla="*/ 274605 h 362737"/>
                <a:gd name="connsiteX10" fmla="*/ 51296 w 372813"/>
                <a:gd name="connsiteY10" fmla="*/ 30479 h 362737"/>
                <a:gd name="connsiteX11" fmla="*/ 51296 w 372813"/>
                <a:gd name="connsiteY11" fmla="*/ 0 h 362737"/>
                <a:gd name="connsiteX12" fmla="*/ 372813 w 372813"/>
                <a:gd name="connsiteY12" fmla="*/ 0 h 362737"/>
                <a:gd name="connsiteX13" fmla="*/ 372813 w 372813"/>
                <a:gd name="connsiteY13" fmla="*/ 241690 h 362737"/>
                <a:gd name="connsiteX14" fmla="*/ 345197 w 372813"/>
                <a:gd name="connsiteY14" fmla="*/ 242949 h 362737"/>
                <a:gd name="connsiteX0" fmla="*/ 0 w 372813"/>
                <a:gd name="connsiteY0" fmla="*/ 349000 h 362737"/>
                <a:gd name="connsiteX1" fmla="*/ 320947 w 372813"/>
                <a:gd name="connsiteY1" fmla="*/ 302650 h 362737"/>
                <a:gd name="connsiteX2" fmla="*/ 320947 w 372813"/>
                <a:gd name="connsiteY2" fmla="*/ 274605 h 362737"/>
                <a:gd name="connsiteX3" fmla="*/ 345197 w 372813"/>
                <a:gd name="connsiteY3" fmla="*/ 272926 h 362737"/>
                <a:gd name="connsiteX4" fmla="*/ 345197 w 372813"/>
                <a:gd name="connsiteY4" fmla="*/ 242949 h 362737"/>
                <a:gd name="connsiteX5" fmla="*/ 372813 w 372813"/>
                <a:gd name="connsiteY5" fmla="*/ 241690 h 362737"/>
                <a:gd name="connsiteX6" fmla="*/ 372813 w 372813"/>
                <a:gd name="connsiteY6" fmla="*/ 0 h 362737"/>
                <a:gd name="connsiteX7" fmla="*/ 51296 w 372813"/>
                <a:gd name="connsiteY7" fmla="*/ 0 h 362737"/>
                <a:gd name="connsiteX8" fmla="*/ 51296 w 372813"/>
                <a:gd name="connsiteY8" fmla="*/ 30479 h 362737"/>
                <a:gd name="connsiteX9" fmla="*/ 26442 w 372813"/>
                <a:gd name="connsiteY9" fmla="*/ 30479 h 362737"/>
                <a:gd name="connsiteX10" fmla="*/ 26442 w 372813"/>
                <a:gd name="connsiteY10" fmla="*/ 61715 h 362737"/>
                <a:gd name="connsiteX11" fmla="*/ 0 w 372813"/>
                <a:gd name="connsiteY11" fmla="*/ 61715 h 362737"/>
                <a:gd name="connsiteX12" fmla="*/ 0 w 372813"/>
                <a:gd name="connsiteY12" fmla="*/ 349000 h 362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2813" h="362737" stroke="0" extrusionOk="0">
                  <a:moveTo>
                    <a:pt x="0" y="349000"/>
                  </a:moveTo>
                  <a:cubicBezTo>
                    <a:pt x="167318" y="407416"/>
                    <a:pt x="162429" y="325161"/>
                    <a:pt x="320947" y="302650"/>
                  </a:cubicBezTo>
                  <a:cubicBezTo>
                    <a:pt x="312808" y="188404"/>
                    <a:pt x="315902" y="164276"/>
                    <a:pt x="320947" y="61715"/>
                  </a:cubicBezTo>
                  <a:cubicBezTo>
                    <a:pt x="196101" y="56336"/>
                    <a:pt x="85160" y="62477"/>
                    <a:pt x="0" y="61715"/>
                  </a:cubicBezTo>
                  <a:cubicBezTo>
                    <a:pt x="-11372" y="132878"/>
                    <a:pt x="-5438" y="218068"/>
                    <a:pt x="0" y="349000"/>
                  </a:cubicBezTo>
                  <a:close/>
                  <a:moveTo>
                    <a:pt x="26442" y="61715"/>
                  </a:moveTo>
                  <a:cubicBezTo>
                    <a:pt x="26188" y="51666"/>
                    <a:pt x="25033" y="44896"/>
                    <a:pt x="26442" y="30479"/>
                  </a:cubicBezTo>
                  <a:cubicBezTo>
                    <a:pt x="118952" y="38205"/>
                    <a:pt x="243910" y="31775"/>
                    <a:pt x="345197" y="30479"/>
                  </a:cubicBezTo>
                  <a:cubicBezTo>
                    <a:pt x="342292" y="109066"/>
                    <a:pt x="352580" y="176692"/>
                    <a:pt x="345197" y="272926"/>
                  </a:cubicBezTo>
                  <a:cubicBezTo>
                    <a:pt x="333080" y="272926"/>
                    <a:pt x="320947" y="274606"/>
                    <a:pt x="320947" y="274605"/>
                  </a:cubicBezTo>
                  <a:cubicBezTo>
                    <a:pt x="317370" y="207424"/>
                    <a:pt x="321729" y="158361"/>
                    <a:pt x="320947" y="61715"/>
                  </a:cubicBezTo>
                  <a:cubicBezTo>
                    <a:pt x="208844" y="68223"/>
                    <a:pt x="144526" y="73176"/>
                    <a:pt x="26442" y="61715"/>
                  </a:cubicBezTo>
                  <a:close/>
                  <a:moveTo>
                    <a:pt x="51296" y="30479"/>
                  </a:moveTo>
                  <a:cubicBezTo>
                    <a:pt x="52430" y="15765"/>
                    <a:pt x="52628" y="9568"/>
                    <a:pt x="51296" y="0"/>
                  </a:cubicBezTo>
                  <a:cubicBezTo>
                    <a:pt x="181997" y="6414"/>
                    <a:pt x="239321" y="-5893"/>
                    <a:pt x="372813" y="0"/>
                  </a:cubicBezTo>
                  <a:cubicBezTo>
                    <a:pt x="378712" y="68576"/>
                    <a:pt x="361746" y="142222"/>
                    <a:pt x="372813" y="241690"/>
                  </a:cubicBezTo>
                  <a:cubicBezTo>
                    <a:pt x="359005" y="241691"/>
                    <a:pt x="345197" y="242949"/>
                    <a:pt x="345197" y="242949"/>
                  </a:cubicBezTo>
                  <a:cubicBezTo>
                    <a:pt x="353927" y="169270"/>
                    <a:pt x="349836" y="109681"/>
                    <a:pt x="345197" y="30479"/>
                  </a:cubicBezTo>
                  <a:cubicBezTo>
                    <a:pt x="270919" y="26116"/>
                    <a:pt x="151496" y="16121"/>
                    <a:pt x="51296" y="30479"/>
                  </a:cubicBezTo>
                  <a:close/>
                </a:path>
                <a:path w="372813" h="362737" fill="none" extrusionOk="0">
                  <a:moveTo>
                    <a:pt x="0" y="61715"/>
                  </a:moveTo>
                  <a:cubicBezTo>
                    <a:pt x="73475" y="51830"/>
                    <a:pt x="192084" y="50784"/>
                    <a:pt x="320947" y="61715"/>
                  </a:cubicBezTo>
                  <a:cubicBezTo>
                    <a:pt x="327672" y="139634"/>
                    <a:pt x="320195" y="235734"/>
                    <a:pt x="320947" y="302650"/>
                  </a:cubicBezTo>
                  <a:cubicBezTo>
                    <a:pt x="164175" y="323291"/>
                    <a:pt x="168345" y="414518"/>
                    <a:pt x="0" y="349000"/>
                  </a:cubicBezTo>
                  <a:cubicBezTo>
                    <a:pt x="14340" y="254209"/>
                    <a:pt x="-2241" y="186494"/>
                    <a:pt x="0" y="61715"/>
                  </a:cubicBezTo>
                  <a:close/>
                  <a:moveTo>
                    <a:pt x="26442" y="61715"/>
                  </a:moveTo>
                  <a:cubicBezTo>
                    <a:pt x="25602" y="53683"/>
                    <a:pt x="27788" y="40885"/>
                    <a:pt x="26442" y="30479"/>
                  </a:cubicBezTo>
                  <a:cubicBezTo>
                    <a:pt x="139477" y="29684"/>
                    <a:pt x="276594" y="26831"/>
                    <a:pt x="345197" y="30479"/>
                  </a:cubicBezTo>
                  <a:cubicBezTo>
                    <a:pt x="354964" y="127570"/>
                    <a:pt x="350307" y="199398"/>
                    <a:pt x="345197" y="272926"/>
                  </a:cubicBezTo>
                  <a:cubicBezTo>
                    <a:pt x="333080" y="272926"/>
                    <a:pt x="320947" y="274605"/>
                    <a:pt x="320947" y="274605"/>
                  </a:cubicBezTo>
                  <a:moveTo>
                    <a:pt x="51296" y="30479"/>
                  </a:moveTo>
                  <a:cubicBezTo>
                    <a:pt x="50274" y="17203"/>
                    <a:pt x="52430" y="9141"/>
                    <a:pt x="51296" y="0"/>
                  </a:cubicBezTo>
                  <a:cubicBezTo>
                    <a:pt x="150804" y="-4302"/>
                    <a:pt x="258726" y="1166"/>
                    <a:pt x="372813" y="0"/>
                  </a:cubicBezTo>
                  <a:cubicBezTo>
                    <a:pt x="378251" y="103216"/>
                    <a:pt x="374067" y="136280"/>
                    <a:pt x="372813" y="241690"/>
                  </a:cubicBezTo>
                  <a:cubicBezTo>
                    <a:pt x="359005" y="241690"/>
                    <a:pt x="345196" y="242949"/>
                    <a:pt x="345197" y="242949"/>
                  </a:cubicBezTo>
                </a:path>
                <a:path w="372813" h="362737" fill="none" stroke="0" extrusionOk="0">
                  <a:moveTo>
                    <a:pt x="0" y="349000"/>
                  </a:moveTo>
                  <a:cubicBezTo>
                    <a:pt x="148778" y="392241"/>
                    <a:pt x="160726" y="296633"/>
                    <a:pt x="320947" y="302650"/>
                  </a:cubicBezTo>
                  <a:cubicBezTo>
                    <a:pt x="319617" y="294040"/>
                    <a:pt x="321557" y="282678"/>
                    <a:pt x="320947" y="274605"/>
                  </a:cubicBezTo>
                  <a:cubicBezTo>
                    <a:pt x="320456" y="274269"/>
                    <a:pt x="332719" y="272837"/>
                    <a:pt x="345197" y="272926"/>
                  </a:cubicBezTo>
                  <a:cubicBezTo>
                    <a:pt x="343699" y="264042"/>
                    <a:pt x="346292" y="256520"/>
                    <a:pt x="345197" y="242949"/>
                  </a:cubicBezTo>
                  <a:cubicBezTo>
                    <a:pt x="345295" y="244404"/>
                    <a:pt x="357617" y="239069"/>
                    <a:pt x="372813" y="241690"/>
                  </a:cubicBezTo>
                  <a:cubicBezTo>
                    <a:pt x="367060" y="154868"/>
                    <a:pt x="367103" y="68379"/>
                    <a:pt x="372813" y="0"/>
                  </a:cubicBezTo>
                  <a:cubicBezTo>
                    <a:pt x="284910" y="-3350"/>
                    <a:pt x="156339" y="6261"/>
                    <a:pt x="51296" y="0"/>
                  </a:cubicBezTo>
                  <a:cubicBezTo>
                    <a:pt x="50229" y="11686"/>
                    <a:pt x="52224" y="23929"/>
                    <a:pt x="51296" y="30479"/>
                  </a:cubicBezTo>
                  <a:cubicBezTo>
                    <a:pt x="44478" y="30005"/>
                    <a:pt x="35407" y="29543"/>
                    <a:pt x="26442" y="30479"/>
                  </a:cubicBezTo>
                  <a:cubicBezTo>
                    <a:pt x="27727" y="45765"/>
                    <a:pt x="27328" y="54239"/>
                    <a:pt x="26442" y="61715"/>
                  </a:cubicBezTo>
                  <a:cubicBezTo>
                    <a:pt x="17861" y="61563"/>
                    <a:pt x="11009" y="60397"/>
                    <a:pt x="0" y="61715"/>
                  </a:cubicBezTo>
                  <a:cubicBezTo>
                    <a:pt x="-344" y="161078"/>
                    <a:pt x="4921" y="209411"/>
                    <a:pt x="0" y="349000"/>
                  </a:cubicBezTo>
                  <a:close/>
                </a:path>
                <a:path w="372813" h="362737" fill="none" stroke="0" extrusionOk="0">
                  <a:moveTo>
                    <a:pt x="0" y="61715"/>
                  </a:moveTo>
                  <a:cubicBezTo>
                    <a:pt x="66724" y="48376"/>
                    <a:pt x="226459" y="66341"/>
                    <a:pt x="320947" y="61715"/>
                  </a:cubicBezTo>
                  <a:cubicBezTo>
                    <a:pt x="312122" y="118677"/>
                    <a:pt x="329607" y="212644"/>
                    <a:pt x="320947" y="302650"/>
                  </a:cubicBezTo>
                  <a:cubicBezTo>
                    <a:pt x="169354" y="318936"/>
                    <a:pt x="146915" y="396688"/>
                    <a:pt x="0" y="349000"/>
                  </a:cubicBezTo>
                  <a:cubicBezTo>
                    <a:pt x="-13674" y="224051"/>
                    <a:pt x="-8481" y="130943"/>
                    <a:pt x="0" y="61715"/>
                  </a:cubicBezTo>
                  <a:close/>
                  <a:moveTo>
                    <a:pt x="26442" y="61715"/>
                  </a:moveTo>
                  <a:cubicBezTo>
                    <a:pt x="25071" y="52329"/>
                    <a:pt x="27360" y="44246"/>
                    <a:pt x="26442" y="30479"/>
                  </a:cubicBezTo>
                  <a:cubicBezTo>
                    <a:pt x="173397" y="25457"/>
                    <a:pt x="233586" y="27711"/>
                    <a:pt x="345197" y="30479"/>
                  </a:cubicBezTo>
                  <a:cubicBezTo>
                    <a:pt x="340194" y="130247"/>
                    <a:pt x="337391" y="183699"/>
                    <a:pt x="345197" y="272926"/>
                  </a:cubicBezTo>
                  <a:cubicBezTo>
                    <a:pt x="333080" y="272927"/>
                    <a:pt x="320947" y="274605"/>
                    <a:pt x="320947" y="274605"/>
                  </a:cubicBezTo>
                  <a:moveTo>
                    <a:pt x="51296" y="30479"/>
                  </a:moveTo>
                  <a:cubicBezTo>
                    <a:pt x="49873" y="19369"/>
                    <a:pt x="52311" y="8829"/>
                    <a:pt x="51296" y="0"/>
                  </a:cubicBezTo>
                  <a:cubicBezTo>
                    <a:pt x="141892" y="-12707"/>
                    <a:pt x="241217" y="2375"/>
                    <a:pt x="372813" y="0"/>
                  </a:cubicBezTo>
                  <a:cubicBezTo>
                    <a:pt x="371155" y="117956"/>
                    <a:pt x="376241" y="138228"/>
                    <a:pt x="372813" y="241690"/>
                  </a:cubicBezTo>
                  <a:cubicBezTo>
                    <a:pt x="359006" y="241690"/>
                    <a:pt x="345197" y="242950"/>
                    <a:pt x="345197" y="242949"/>
                  </a:cubicBezTo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2743910491">
                    <a:prstGeom prst="flowChartMultidocumen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D9A084D-D7D9-454C-8A8D-3101084FC8D1}"/>
              </a:ext>
            </a:extLst>
          </p:cNvPr>
          <p:cNvSpPr txBox="1"/>
          <p:nvPr/>
        </p:nvSpPr>
        <p:spPr>
          <a:xfrm>
            <a:off x="6559498" y="491207"/>
            <a:ext cx="9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C45787-DBC5-4CCE-B6CA-41B4AEB76D99}"/>
              </a:ext>
            </a:extLst>
          </p:cNvPr>
          <p:cNvSpPr txBox="1"/>
          <p:nvPr/>
        </p:nvSpPr>
        <p:spPr>
          <a:xfrm>
            <a:off x="7908659" y="481592"/>
            <a:ext cx="104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Replica 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847C49-6D73-4D67-BE30-DED474A5D5BC}"/>
              </a:ext>
            </a:extLst>
          </p:cNvPr>
          <p:cNvSpPr txBox="1"/>
          <p:nvPr/>
        </p:nvSpPr>
        <p:spPr>
          <a:xfrm>
            <a:off x="9382150" y="491207"/>
            <a:ext cx="102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Replica Y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6698B09D-E4AB-4126-ABF3-F40BFFC7686E}"/>
              </a:ext>
            </a:extLst>
          </p:cNvPr>
          <p:cNvCxnSpPr>
            <a:stCxn id="16" idx="4"/>
            <a:endCxn id="19" idx="3"/>
          </p:cNvCxnSpPr>
          <p:nvPr/>
        </p:nvCxnSpPr>
        <p:spPr>
          <a:xfrm>
            <a:off x="7206817" y="1027905"/>
            <a:ext cx="1222401" cy="226710"/>
          </a:xfrm>
          <a:prstGeom prst="curvedConnector4">
            <a:avLst>
              <a:gd name="adj1" fmla="val 42272"/>
              <a:gd name="adj2" fmla="val 200834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3204E6F1-5282-4724-843C-9F8EFEEE1AC9}"/>
              </a:ext>
            </a:extLst>
          </p:cNvPr>
          <p:cNvCxnSpPr>
            <a:cxnSpLocks/>
            <a:stCxn id="16" idx="4"/>
            <a:endCxn id="22" idx="3"/>
          </p:cNvCxnSpPr>
          <p:nvPr/>
        </p:nvCxnSpPr>
        <p:spPr>
          <a:xfrm>
            <a:off x="7206817" y="1027905"/>
            <a:ext cx="2695892" cy="226710"/>
          </a:xfrm>
          <a:prstGeom prst="curvedConnector4">
            <a:avLst>
              <a:gd name="adj1" fmla="val 13418"/>
              <a:gd name="adj2" fmla="val 267501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A063999-F631-4FCC-83D6-760FA9D78E18}"/>
              </a:ext>
            </a:extLst>
          </p:cNvPr>
          <p:cNvSpPr txBox="1"/>
          <p:nvPr/>
        </p:nvSpPr>
        <p:spPr>
          <a:xfrm>
            <a:off x="8612847" y="1297702"/>
            <a:ext cx="727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Async</a:t>
            </a:r>
          </a:p>
        </p:txBody>
      </p:sp>
      <p:sp>
        <p:nvSpPr>
          <p:cNvPr id="40" name="Cylinder 39">
            <a:extLst>
              <a:ext uri="{FF2B5EF4-FFF2-40B4-BE49-F238E27FC236}">
                <a16:creationId xmlns:a16="http://schemas.microsoft.com/office/drawing/2014/main" id="{42887304-C1BC-4A7F-8C95-E64545FFCB6D}"/>
              </a:ext>
            </a:extLst>
          </p:cNvPr>
          <p:cNvSpPr/>
          <p:nvPr/>
        </p:nvSpPr>
        <p:spPr>
          <a:xfrm>
            <a:off x="4856584" y="4012239"/>
            <a:ext cx="377850" cy="453421"/>
          </a:xfrm>
          <a:custGeom>
            <a:avLst/>
            <a:gdLst>
              <a:gd name="connsiteX0" fmla="*/ 0 w 377850"/>
              <a:gd name="connsiteY0" fmla="*/ 47231 h 453421"/>
              <a:gd name="connsiteX1" fmla="*/ 188925 w 377850"/>
              <a:gd name="connsiteY1" fmla="*/ 94462 h 453421"/>
              <a:gd name="connsiteX2" fmla="*/ 377850 w 377850"/>
              <a:gd name="connsiteY2" fmla="*/ 47231 h 453421"/>
              <a:gd name="connsiteX3" fmla="*/ 377850 w 377850"/>
              <a:gd name="connsiteY3" fmla="*/ 406190 h 453421"/>
              <a:gd name="connsiteX4" fmla="*/ 188925 w 377850"/>
              <a:gd name="connsiteY4" fmla="*/ 453421 h 453421"/>
              <a:gd name="connsiteX5" fmla="*/ 0 w 377850"/>
              <a:gd name="connsiteY5" fmla="*/ 406190 h 453421"/>
              <a:gd name="connsiteX6" fmla="*/ 0 w 377850"/>
              <a:gd name="connsiteY6" fmla="*/ 47231 h 453421"/>
              <a:gd name="connsiteX0" fmla="*/ 0 w 377850"/>
              <a:gd name="connsiteY0" fmla="*/ 47231 h 453421"/>
              <a:gd name="connsiteX1" fmla="*/ 188925 w 377850"/>
              <a:gd name="connsiteY1" fmla="*/ 0 h 453421"/>
              <a:gd name="connsiteX2" fmla="*/ 377850 w 377850"/>
              <a:gd name="connsiteY2" fmla="*/ 47231 h 453421"/>
              <a:gd name="connsiteX3" fmla="*/ 188925 w 377850"/>
              <a:gd name="connsiteY3" fmla="*/ 94462 h 453421"/>
              <a:gd name="connsiteX4" fmla="*/ 0 w 377850"/>
              <a:gd name="connsiteY4" fmla="*/ 47231 h 453421"/>
              <a:gd name="connsiteX0" fmla="*/ 377850 w 377850"/>
              <a:gd name="connsiteY0" fmla="*/ 47231 h 453421"/>
              <a:gd name="connsiteX1" fmla="*/ 188925 w 377850"/>
              <a:gd name="connsiteY1" fmla="*/ 94462 h 453421"/>
              <a:gd name="connsiteX2" fmla="*/ 0 w 377850"/>
              <a:gd name="connsiteY2" fmla="*/ 47231 h 453421"/>
              <a:gd name="connsiteX3" fmla="*/ 188925 w 377850"/>
              <a:gd name="connsiteY3" fmla="*/ 0 h 453421"/>
              <a:gd name="connsiteX4" fmla="*/ 377850 w 377850"/>
              <a:gd name="connsiteY4" fmla="*/ 47231 h 453421"/>
              <a:gd name="connsiteX5" fmla="*/ 377850 w 377850"/>
              <a:gd name="connsiteY5" fmla="*/ 406190 h 453421"/>
              <a:gd name="connsiteX6" fmla="*/ 188925 w 377850"/>
              <a:gd name="connsiteY6" fmla="*/ 453421 h 453421"/>
              <a:gd name="connsiteX7" fmla="*/ 0 w 377850"/>
              <a:gd name="connsiteY7" fmla="*/ 406190 h 453421"/>
              <a:gd name="connsiteX8" fmla="*/ 0 w 377850"/>
              <a:gd name="connsiteY8" fmla="*/ 47231 h 45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7850" h="453421" stroke="0" extrusionOk="0">
                <a:moveTo>
                  <a:pt x="0" y="47231"/>
                </a:moveTo>
                <a:cubicBezTo>
                  <a:pt x="-998" y="70879"/>
                  <a:pt x="92651" y="88408"/>
                  <a:pt x="188925" y="94462"/>
                </a:cubicBezTo>
                <a:cubicBezTo>
                  <a:pt x="288924" y="97005"/>
                  <a:pt x="371989" y="74710"/>
                  <a:pt x="377850" y="47231"/>
                </a:cubicBezTo>
                <a:cubicBezTo>
                  <a:pt x="384546" y="217462"/>
                  <a:pt x="375666" y="262636"/>
                  <a:pt x="377850" y="406190"/>
                </a:cubicBezTo>
                <a:cubicBezTo>
                  <a:pt x="375779" y="438721"/>
                  <a:pt x="285760" y="433527"/>
                  <a:pt x="188925" y="453421"/>
                </a:cubicBezTo>
                <a:cubicBezTo>
                  <a:pt x="84865" y="454833"/>
                  <a:pt x="-476" y="434299"/>
                  <a:pt x="0" y="406190"/>
                </a:cubicBezTo>
                <a:cubicBezTo>
                  <a:pt x="2807" y="310872"/>
                  <a:pt x="-5721" y="211521"/>
                  <a:pt x="0" y="47231"/>
                </a:cubicBezTo>
                <a:close/>
              </a:path>
              <a:path w="377850" h="453421" fill="lighten" stroke="0" extrusionOk="0">
                <a:moveTo>
                  <a:pt x="0" y="47231"/>
                </a:moveTo>
                <a:cubicBezTo>
                  <a:pt x="2803" y="19424"/>
                  <a:pt x="77936" y="-6268"/>
                  <a:pt x="188925" y="0"/>
                </a:cubicBezTo>
                <a:cubicBezTo>
                  <a:pt x="292471" y="-906"/>
                  <a:pt x="371624" y="19691"/>
                  <a:pt x="377850" y="47231"/>
                </a:cubicBezTo>
                <a:cubicBezTo>
                  <a:pt x="390231" y="66737"/>
                  <a:pt x="303214" y="94851"/>
                  <a:pt x="188925" y="94462"/>
                </a:cubicBezTo>
                <a:cubicBezTo>
                  <a:pt x="84431" y="95322"/>
                  <a:pt x="4462" y="75746"/>
                  <a:pt x="0" y="47231"/>
                </a:cubicBezTo>
                <a:close/>
              </a:path>
              <a:path w="377850" h="453421" fill="none" extrusionOk="0">
                <a:moveTo>
                  <a:pt x="377850" y="47231"/>
                </a:moveTo>
                <a:cubicBezTo>
                  <a:pt x="371490" y="81900"/>
                  <a:pt x="299534" y="98442"/>
                  <a:pt x="188925" y="94462"/>
                </a:cubicBezTo>
                <a:cubicBezTo>
                  <a:pt x="86256" y="98662"/>
                  <a:pt x="-737" y="72903"/>
                  <a:pt x="0" y="47231"/>
                </a:cubicBezTo>
                <a:cubicBezTo>
                  <a:pt x="-18405" y="11808"/>
                  <a:pt x="97412" y="1274"/>
                  <a:pt x="188925" y="0"/>
                </a:cubicBezTo>
                <a:cubicBezTo>
                  <a:pt x="296811" y="163"/>
                  <a:pt x="379123" y="20494"/>
                  <a:pt x="377850" y="47231"/>
                </a:cubicBezTo>
                <a:cubicBezTo>
                  <a:pt x="367865" y="224438"/>
                  <a:pt x="388949" y="304280"/>
                  <a:pt x="377850" y="406190"/>
                </a:cubicBezTo>
                <a:cubicBezTo>
                  <a:pt x="373384" y="450760"/>
                  <a:pt x="280991" y="469925"/>
                  <a:pt x="188925" y="453421"/>
                </a:cubicBezTo>
                <a:cubicBezTo>
                  <a:pt x="88700" y="455832"/>
                  <a:pt x="5441" y="433941"/>
                  <a:pt x="0" y="406190"/>
                </a:cubicBezTo>
                <a:cubicBezTo>
                  <a:pt x="-6553" y="292783"/>
                  <a:pt x="-13416" y="174546"/>
                  <a:pt x="0" y="47231"/>
                </a:cubicBezTo>
              </a:path>
              <a:path w="377850" h="453421" fill="none" stroke="0" extrusionOk="0">
                <a:moveTo>
                  <a:pt x="377850" y="47231"/>
                </a:moveTo>
                <a:cubicBezTo>
                  <a:pt x="372958" y="78201"/>
                  <a:pt x="296542" y="74610"/>
                  <a:pt x="188925" y="94462"/>
                </a:cubicBezTo>
                <a:cubicBezTo>
                  <a:pt x="82845" y="93521"/>
                  <a:pt x="606" y="76633"/>
                  <a:pt x="0" y="47231"/>
                </a:cubicBezTo>
                <a:cubicBezTo>
                  <a:pt x="-1001" y="24700"/>
                  <a:pt x="84453" y="-2557"/>
                  <a:pt x="188925" y="0"/>
                </a:cubicBezTo>
                <a:cubicBezTo>
                  <a:pt x="288532" y="-3894"/>
                  <a:pt x="381638" y="18634"/>
                  <a:pt x="377850" y="47231"/>
                </a:cubicBezTo>
                <a:cubicBezTo>
                  <a:pt x="374874" y="140322"/>
                  <a:pt x="379875" y="282288"/>
                  <a:pt x="377850" y="406190"/>
                </a:cubicBezTo>
                <a:cubicBezTo>
                  <a:pt x="380797" y="425188"/>
                  <a:pt x="286849" y="446240"/>
                  <a:pt x="188925" y="453421"/>
                </a:cubicBezTo>
                <a:cubicBezTo>
                  <a:pt x="86219" y="451789"/>
                  <a:pt x="4111" y="434235"/>
                  <a:pt x="0" y="406190"/>
                </a:cubicBezTo>
                <a:cubicBezTo>
                  <a:pt x="-11668" y="254960"/>
                  <a:pt x="16422" y="218546"/>
                  <a:pt x="0" y="47231"/>
                </a:cubicBezTo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03215093">
                  <a:prstGeom prst="can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9" name="Cylinder 48">
            <a:extLst>
              <a:ext uri="{FF2B5EF4-FFF2-40B4-BE49-F238E27FC236}">
                <a16:creationId xmlns:a16="http://schemas.microsoft.com/office/drawing/2014/main" id="{CD9DA5EC-4EE9-4A43-8D88-9759C92ED53D}"/>
              </a:ext>
            </a:extLst>
          </p:cNvPr>
          <p:cNvSpPr/>
          <p:nvPr/>
        </p:nvSpPr>
        <p:spPr>
          <a:xfrm>
            <a:off x="9508916" y="3947463"/>
            <a:ext cx="377850" cy="453421"/>
          </a:xfrm>
          <a:custGeom>
            <a:avLst/>
            <a:gdLst>
              <a:gd name="connsiteX0" fmla="*/ 0 w 377850"/>
              <a:gd name="connsiteY0" fmla="*/ 47231 h 453421"/>
              <a:gd name="connsiteX1" fmla="*/ 188925 w 377850"/>
              <a:gd name="connsiteY1" fmla="*/ 94462 h 453421"/>
              <a:gd name="connsiteX2" fmla="*/ 377850 w 377850"/>
              <a:gd name="connsiteY2" fmla="*/ 47231 h 453421"/>
              <a:gd name="connsiteX3" fmla="*/ 377850 w 377850"/>
              <a:gd name="connsiteY3" fmla="*/ 406190 h 453421"/>
              <a:gd name="connsiteX4" fmla="*/ 188925 w 377850"/>
              <a:gd name="connsiteY4" fmla="*/ 453421 h 453421"/>
              <a:gd name="connsiteX5" fmla="*/ 0 w 377850"/>
              <a:gd name="connsiteY5" fmla="*/ 406190 h 453421"/>
              <a:gd name="connsiteX6" fmla="*/ 0 w 377850"/>
              <a:gd name="connsiteY6" fmla="*/ 47231 h 453421"/>
              <a:gd name="connsiteX0" fmla="*/ 0 w 377850"/>
              <a:gd name="connsiteY0" fmla="*/ 47231 h 453421"/>
              <a:gd name="connsiteX1" fmla="*/ 188925 w 377850"/>
              <a:gd name="connsiteY1" fmla="*/ 0 h 453421"/>
              <a:gd name="connsiteX2" fmla="*/ 377850 w 377850"/>
              <a:gd name="connsiteY2" fmla="*/ 47231 h 453421"/>
              <a:gd name="connsiteX3" fmla="*/ 188925 w 377850"/>
              <a:gd name="connsiteY3" fmla="*/ 94462 h 453421"/>
              <a:gd name="connsiteX4" fmla="*/ 0 w 377850"/>
              <a:gd name="connsiteY4" fmla="*/ 47231 h 453421"/>
              <a:gd name="connsiteX0" fmla="*/ 377850 w 377850"/>
              <a:gd name="connsiteY0" fmla="*/ 47231 h 453421"/>
              <a:gd name="connsiteX1" fmla="*/ 188925 w 377850"/>
              <a:gd name="connsiteY1" fmla="*/ 94462 h 453421"/>
              <a:gd name="connsiteX2" fmla="*/ 0 w 377850"/>
              <a:gd name="connsiteY2" fmla="*/ 47231 h 453421"/>
              <a:gd name="connsiteX3" fmla="*/ 188925 w 377850"/>
              <a:gd name="connsiteY3" fmla="*/ 0 h 453421"/>
              <a:gd name="connsiteX4" fmla="*/ 377850 w 377850"/>
              <a:gd name="connsiteY4" fmla="*/ 47231 h 453421"/>
              <a:gd name="connsiteX5" fmla="*/ 377850 w 377850"/>
              <a:gd name="connsiteY5" fmla="*/ 406190 h 453421"/>
              <a:gd name="connsiteX6" fmla="*/ 188925 w 377850"/>
              <a:gd name="connsiteY6" fmla="*/ 453421 h 453421"/>
              <a:gd name="connsiteX7" fmla="*/ 0 w 377850"/>
              <a:gd name="connsiteY7" fmla="*/ 406190 h 453421"/>
              <a:gd name="connsiteX8" fmla="*/ 0 w 377850"/>
              <a:gd name="connsiteY8" fmla="*/ 47231 h 45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7850" h="453421" stroke="0" extrusionOk="0">
                <a:moveTo>
                  <a:pt x="0" y="47231"/>
                </a:moveTo>
                <a:cubicBezTo>
                  <a:pt x="-2959" y="56789"/>
                  <a:pt x="95269" y="85837"/>
                  <a:pt x="188925" y="94462"/>
                </a:cubicBezTo>
                <a:cubicBezTo>
                  <a:pt x="291772" y="97970"/>
                  <a:pt x="374390" y="77468"/>
                  <a:pt x="377850" y="47231"/>
                </a:cubicBezTo>
                <a:cubicBezTo>
                  <a:pt x="382301" y="216637"/>
                  <a:pt x="361830" y="312338"/>
                  <a:pt x="377850" y="406190"/>
                </a:cubicBezTo>
                <a:cubicBezTo>
                  <a:pt x="376601" y="441062"/>
                  <a:pt x="294602" y="456835"/>
                  <a:pt x="188925" y="453421"/>
                </a:cubicBezTo>
                <a:cubicBezTo>
                  <a:pt x="83861" y="453591"/>
                  <a:pt x="488" y="433771"/>
                  <a:pt x="0" y="406190"/>
                </a:cubicBezTo>
                <a:cubicBezTo>
                  <a:pt x="17416" y="229913"/>
                  <a:pt x="-14282" y="193973"/>
                  <a:pt x="0" y="47231"/>
                </a:cubicBezTo>
                <a:close/>
              </a:path>
              <a:path w="377850" h="453421" fill="lighten" stroke="0" extrusionOk="0">
                <a:moveTo>
                  <a:pt x="0" y="47231"/>
                </a:moveTo>
                <a:cubicBezTo>
                  <a:pt x="7759" y="18838"/>
                  <a:pt x="74511" y="-13958"/>
                  <a:pt x="188925" y="0"/>
                </a:cubicBezTo>
                <a:cubicBezTo>
                  <a:pt x="293431" y="-1642"/>
                  <a:pt x="380095" y="19508"/>
                  <a:pt x="377850" y="47231"/>
                </a:cubicBezTo>
                <a:cubicBezTo>
                  <a:pt x="384447" y="81944"/>
                  <a:pt x="273693" y="94506"/>
                  <a:pt x="188925" y="94462"/>
                </a:cubicBezTo>
                <a:cubicBezTo>
                  <a:pt x="85790" y="96773"/>
                  <a:pt x="812" y="72687"/>
                  <a:pt x="0" y="47231"/>
                </a:cubicBezTo>
                <a:close/>
              </a:path>
              <a:path w="377850" h="453421" fill="none" extrusionOk="0">
                <a:moveTo>
                  <a:pt x="377850" y="47231"/>
                </a:moveTo>
                <a:cubicBezTo>
                  <a:pt x="370302" y="89481"/>
                  <a:pt x="284212" y="88342"/>
                  <a:pt x="188925" y="94462"/>
                </a:cubicBezTo>
                <a:cubicBezTo>
                  <a:pt x="84602" y="100489"/>
                  <a:pt x="-10" y="74193"/>
                  <a:pt x="0" y="47231"/>
                </a:cubicBezTo>
                <a:cubicBezTo>
                  <a:pt x="12585" y="6708"/>
                  <a:pt x="76040" y="-3317"/>
                  <a:pt x="188925" y="0"/>
                </a:cubicBezTo>
                <a:cubicBezTo>
                  <a:pt x="298511" y="-1586"/>
                  <a:pt x="379299" y="21371"/>
                  <a:pt x="377850" y="47231"/>
                </a:cubicBezTo>
                <a:cubicBezTo>
                  <a:pt x="370475" y="185675"/>
                  <a:pt x="380054" y="260781"/>
                  <a:pt x="377850" y="406190"/>
                </a:cubicBezTo>
                <a:cubicBezTo>
                  <a:pt x="371030" y="439697"/>
                  <a:pt x="293392" y="450305"/>
                  <a:pt x="188925" y="453421"/>
                </a:cubicBezTo>
                <a:cubicBezTo>
                  <a:pt x="85979" y="453635"/>
                  <a:pt x="-2039" y="438278"/>
                  <a:pt x="0" y="406190"/>
                </a:cubicBezTo>
                <a:cubicBezTo>
                  <a:pt x="10503" y="311120"/>
                  <a:pt x="-2688" y="181542"/>
                  <a:pt x="0" y="47231"/>
                </a:cubicBezTo>
              </a:path>
              <a:path w="377850" h="453421" fill="none" stroke="0" extrusionOk="0">
                <a:moveTo>
                  <a:pt x="377850" y="47231"/>
                </a:moveTo>
                <a:cubicBezTo>
                  <a:pt x="374638" y="93645"/>
                  <a:pt x="298284" y="80354"/>
                  <a:pt x="188925" y="94462"/>
                </a:cubicBezTo>
                <a:cubicBezTo>
                  <a:pt x="84055" y="93684"/>
                  <a:pt x="1208" y="67174"/>
                  <a:pt x="0" y="47231"/>
                </a:cubicBezTo>
                <a:cubicBezTo>
                  <a:pt x="-7629" y="22610"/>
                  <a:pt x="76696" y="-5129"/>
                  <a:pt x="188925" y="0"/>
                </a:cubicBezTo>
                <a:cubicBezTo>
                  <a:pt x="291261" y="-3705"/>
                  <a:pt x="376962" y="26324"/>
                  <a:pt x="377850" y="47231"/>
                </a:cubicBezTo>
                <a:cubicBezTo>
                  <a:pt x="379876" y="206406"/>
                  <a:pt x="362701" y="316978"/>
                  <a:pt x="377850" y="406190"/>
                </a:cubicBezTo>
                <a:cubicBezTo>
                  <a:pt x="376532" y="418221"/>
                  <a:pt x="301300" y="458105"/>
                  <a:pt x="188925" y="453421"/>
                </a:cubicBezTo>
                <a:cubicBezTo>
                  <a:pt x="82169" y="448779"/>
                  <a:pt x="-1960" y="433674"/>
                  <a:pt x="0" y="406190"/>
                </a:cubicBezTo>
                <a:cubicBezTo>
                  <a:pt x="-9116" y="291750"/>
                  <a:pt x="-17341" y="119200"/>
                  <a:pt x="0" y="47231"/>
                </a:cubicBezTo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974573047">
                  <a:prstGeom prst="can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4" name="Cylinder 53">
            <a:extLst>
              <a:ext uri="{FF2B5EF4-FFF2-40B4-BE49-F238E27FC236}">
                <a16:creationId xmlns:a16="http://schemas.microsoft.com/office/drawing/2014/main" id="{D0E93C24-A231-4BCE-8512-3ED7DE1DD71A}"/>
              </a:ext>
            </a:extLst>
          </p:cNvPr>
          <p:cNvSpPr/>
          <p:nvPr/>
        </p:nvSpPr>
        <p:spPr>
          <a:xfrm>
            <a:off x="10317456" y="3947463"/>
            <a:ext cx="377850" cy="453421"/>
          </a:xfrm>
          <a:custGeom>
            <a:avLst/>
            <a:gdLst>
              <a:gd name="connsiteX0" fmla="*/ 0 w 377850"/>
              <a:gd name="connsiteY0" fmla="*/ 47231 h 453421"/>
              <a:gd name="connsiteX1" fmla="*/ 188925 w 377850"/>
              <a:gd name="connsiteY1" fmla="*/ 94462 h 453421"/>
              <a:gd name="connsiteX2" fmla="*/ 377850 w 377850"/>
              <a:gd name="connsiteY2" fmla="*/ 47231 h 453421"/>
              <a:gd name="connsiteX3" fmla="*/ 377850 w 377850"/>
              <a:gd name="connsiteY3" fmla="*/ 406190 h 453421"/>
              <a:gd name="connsiteX4" fmla="*/ 188925 w 377850"/>
              <a:gd name="connsiteY4" fmla="*/ 453421 h 453421"/>
              <a:gd name="connsiteX5" fmla="*/ 0 w 377850"/>
              <a:gd name="connsiteY5" fmla="*/ 406190 h 453421"/>
              <a:gd name="connsiteX6" fmla="*/ 0 w 377850"/>
              <a:gd name="connsiteY6" fmla="*/ 47231 h 453421"/>
              <a:gd name="connsiteX0" fmla="*/ 0 w 377850"/>
              <a:gd name="connsiteY0" fmla="*/ 47231 h 453421"/>
              <a:gd name="connsiteX1" fmla="*/ 188925 w 377850"/>
              <a:gd name="connsiteY1" fmla="*/ 0 h 453421"/>
              <a:gd name="connsiteX2" fmla="*/ 377850 w 377850"/>
              <a:gd name="connsiteY2" fmla="*/ 47231 h 453421"/>
              <a:gd name="connsiteX3" fmla="*/ 188925 w 377850"/>
              <a:gd name="connsiteY3" fmla="*/ 94462 h 453421"/>
              <a:gd name="connsiteX4" fmla="*/ 0 w 377850"/>
              <a:gd name="connsiteY4" fmla="*/ 47231 h 453421"/>
              <a:gd name="connsiteX0" fmla="*/ 377850 w 377850"/>
              <a:gd name="connsiteY0" fmla="*/ 47231 h 453421"/>
              <a:gd name="connsiteX1" fmla="*/ 188925 w 377850"/>
              <a:gd name="connsiteY1" fmla="*/ 94462 h 453421"/>
              <a:gd name="connsiteX2" fmla="*/ 0 w 377850"/>
              <a:gd name="connsiteY2" fmla="*/ 47231 h 453421"/>
              <a:gd name="connsiteX3" fmla="*/ 188925 w 377850"/>
              <a:gd name="connsiteY3" fmla="*/ 0 h 453421"/>
              <a:gd name="connsiteX4" fmla="*/ 377850 w 377850"/>
              <a:gd name="connsiteY4" fmla="*/ 47231 h 453421"/>
              <a:gd name="connsiteX5" fmla="*/ 377850 w 377850"/>
              <a:gd name="connsiteY5" fmla="*/ 406190 h 453421"/>
              <a:gd name="connsiteX6" fmla="*/ 188925 w 377850"/>
              <a:gd name="connsiteY6" fmla="*/ 453421 h 453421"/>
              <a:gd name="connsiteX7" fmla="*/ 0 w 377850"/>
              <a:gd name="connsiteY7" fmla="*/ 406190 h 453421"/>
              <a:gd name="connsiteX8" fmla="*/ 0 w 377850"/>
              <a:gd name="connsiteY8" fmla="*/ 47231 h 45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7850" h="453421" stroke="0" extrusionOk="0">
                <a:moveTo>
                  <a:pt x="0" y="47231"/>
                </a:moveTo>
                <a:cubicBezTo>
                  <a:pt x="-2871" y="65221"/>
                  <a:pt x="66029" y="93356"/>
                  <a:pt x="188925" y="94462"/>
                </a:cubicBezTo>
                <a:cubicBezTo>
                  <a:pt x="293023" y="89625"/>
                  <a:pt x="377596" y="77289"/>
                  <a:pt x="377850" y="47231"/>
                </a:cubicBezTo>
                <a:cubicBezTo>
                  <a:pt x="391485" y="129570"/>
                  <a:pt x="388385" y="244122"/>
                  <a:pt x="377850" y="406190"/>
                </a:cubicBezTo>
                <a:cubicBezTo>
                  <a:pt x="373260" y="432928"/>
                  <a:pt x="306439" y="437560"/>
                  <a:pt x="188925" y="453421"/>
                </a:cubicBezTo>
                <a:cubicBezTo>
                  <a:pt x="83578" y="454900"/>
                  <a:pt x="-4911" y="435956"/>
                  <a:pt x="0" y="406190"/>
                </a:cubicBezTo>
                <a:cubicBezTo>
                  <a:pt x="-5470" y="279392"/>
                  <a:pt x="5418" y="209556"/>
                  <a:pt x="0" y="47231"/>
                </a:cubicBezTo>
                <a:close/>
              </a:path>
              <a:path w="377850" h="453421" fill="lighten" stroke="0" extrusionOk="0">
                <a:moveTo>
                  <a:pt x="0" y="47231"/>
                </a:moveTo>
                <a:cubicBezTo>
                  <a:pt x="-7738" y="20108"/>
                  <a:pt x="96578" y="-7316"/>
                  <a:pt x="188925" y="0"/>
                </a:cubicBezTo>
                <a:cubicBezTo>
                  <a:pt x="289241" y="-2693"/>
                  <a:pt x="378206" y="19531"/>
                  <a:pt x="377850" y="47231"/>
                </a:cubicBezTo>
                <a:cubicBezTo>
                  <a:pt x="366363" y="85924"/>
                  <a:pt x="295542" y="96142"/>
                  <a:pt x="188925" y="94462"/>
                </a:cubicBezTo>
                <a:cubicBezTo>
                  <a:pt x="89218" y="94336"/>
                  <a:pt x="5409" y="70258"/>
                  <a:pt x="0" y="47231"/>
                </a:cubicBezTo>
                <a:close/>
              </a:path>
              <a:path w="377850" h="453421" fill="none" extrusionOk="0">
                <a:moveTo>
                  <a:pt x="377850" y="47231"/>
                </a:moveTo>
                <a:cubicBezTo>
                  <a:pt x="393168" y="74509"/>
                  <a:pt x="295180" y="104899"/>
                  <a:pt x="188925" y="94462"/>
                </a:cubicBezTo>
                <a:cubicBezTo>
                  <a:pt x="83504" y="89314"/>
                  <a:pt x="783" y="73485"/>
                  <a:pt x="0" y="47231"/>
                </a:cubicBezTo>
                <a:cubicBezTo>
                  <a:pt x="2392" y="3249"/>
                  <a:pt x="73816" y="-1265"/>
                  <a:pt x="188925" y="0"/>
                </a:cubicBezTo>
                <a:cubicBezTo>
                  <a:pt x="292425" y="-2263"/>
                  <a:pt x="384264" y="21523"/>
                  <a:pt x="377850" y="47231"/>
                </a:cubicBezTo>
                <a:cubicBezTo>
                  <a:pt x="375695" y="207346"/>
                  <a:pt x="389566" y="312481"/>
                  <a:pt x="377850" y="406190"/>
                </a:cubicBezTo>
                <a:cubicBezTo>
                  <a:pt x="375911" y="424578"/>
                  <a:pt x="285943" y="458681"/>
                  <a:pt x="188925" y="453421"/>
                </a:cubicBezTo>
                <a:cubicBezTo>
                  <a:pt x="81144" y="456901"/>
                  <a:pt x="-5835" y="434983"/>
                  <a:pt x="0" y="406190"/>
                </a:cubicBezTo>
                <a:cubicBezTo>
                  <a:pt x="-3667" y="246498"/>
                  <a:pt x="8138" y="163133"/>
                  <a:pt x="0" y="47231"/>
                </a:cubicBezTo>
              </a:path>
              <a:path w="377850" h="453421" fill="none" stroke="0" extrusionOk="0">
                <a:moveTo>
                  <a:pt x="377850" y="47231"/>
                </a:moveTo>
                <a:cubicBezTo>
                  <a:pt x="358270" y="81586"/>
                  <a:pt x="294380" y="91594"/>
                  <a:pt x="188925" y="94462"/>
                </a:cubicBezTo>
                <a:cubicBezTo>
                  <a:pt x="83562" y="96943"/>
                  <a:pt x="338" y="76753"/>
                  <a:pt x="0" y="47231"/>
                </a:cubicBezTo>
                <a:cubicBezTo>
                  <a:pt x="-3756" y="20712"/>
                  <a:pt x="87131" y="3076"/>
                  <a:pt x="188925" y="0"/>
                </a:cubicBezTo>
                <a:cubicBezTo>
                  <a:pt x="296268" y="-169"/>
                  <a:pt x="379337" y="19776"/>
                  <a:pt x="377850" y="47231"/>
                </a:cubicBezTo>
                <a:cubicBezTo>
                  <a:pt x="388391" y="160797"/>
                  <a:pt x="395767" y="271479"/>
                  <a:pt x="377850" y="406190"/>
                </a:cubicBezTo>
                <a:cubicBezTo>
                  <a:pt x="395086" y="436049"/>
                  <a:pt x="290132" y="455692"/>
                  <a:pt x="188925" y="453421"/>
                </a:cubicBezTo>
                <a:cubicBezTo>
                  <a:pt x="83441" y="454751"/>
                  <a:pt x="3555" y="434903"/>
                  <a:pt x="0" y="406190"/>
                </a:cubicBezTo>
                <a:cubicBezTo>
                  <a:pt x="-17171" y="304784"/>
                  <a:pt x="9644" y="121332"/>
                  <a:pt x="0" y="47231"/>
                </a:cubicBezTo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53637560">
                  <a:prstGeom prst="can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6BA1AE8F-A924-4AE5-AE43-5B4A69930EB7}"/>
              </a:ext>
            </a:extLst>
          </p:cNvPr>
          <p:cNvSpPr/>
          <p:nvPr/>
        </p:nvSpPr>
        <p:spPr>
          <a:xfrm>
            <a:off x="8326659" y="3630068"/>
            <a:ext cx="377850" cy="453421"/>
          </a:xfrm>
          <a:custGeom>
            <a:avLst/>
            <a:gdLst>
              <a:gd name="connsiteX0" fmla="*/ 0 w 377850"/>
              <a:gd name="connsiteY0" fmla="*/ 47231 h 453421"/>
              <a:gd name="connsiteX1" fmla="*/ 188925 w 377850"/>
              <a:gd name="connsiteY1" fmla="*/ 94462 h 453421"/>
              <a:gd name="connsiteX2" fmla="*/ 377850 w 377850"/>
              <a:gd name="connsiteY2" fmla="*/ 47231 h 453421"/>
              <a:gd name="connsiteX3" fmla="*/ 377850 w 377850"/>
              <a:gd name="connsiteY3" fmla="*/ 406190 h 453421"/>
              <a:gd name="connsiteX4" fmla="*/ 188925 w 377850"/>
              <a:gd name="connsiteY4" fmla="*/ 453421 h 453421"/>
              <a:gd name="connsiteX5" fmla="*/ 0 w 377850"/>
              <a:gd name="connsiteY5" fmla="*/ 406190 h 453421"/>
              <a:gd name="connsiteX6" fmla="*/ 0 w 377850"/>
              <a:gd name="connsiteY6" fmla="*/ 47231 h 453421"/>
              <a:gd name="connsiteX0" fmla="*/ 0 w 377850"/>
              <a:gd name="connsiteY0" fmla="*/ 47231 h 453421"/>
              <a:gd name="connsiteX1" fmla="*/ 188925 w 377850"/>
              <a:gd name="connsiteY1" fmla="*/ 0 h 453421"/>
              <a:gd name="connsiteX2" fmla="*/ 377850 w 377850"/>
              <a:gd name="connsiteY2" fmla="*/ 47231 h 453421"/>
              <a:gd name="connsiteX3" fmla="*/ 188925 w 377850"/>
              <a:gd name="connsiteY3" fmla="*/ 94462 h 453421"/>
              <a:gd name="connsiteX4" fmla="*/ 0 w 377850"/>
              <a:gd name="connsiteY4" fmla="*/ 47231 h 453421"/>
              <a:gd name="connsiteX0" fmla="*/ 377850 w 377850"/>
              <a:gd name="connsiteY0" fmla="*/ 47231 h 453421"/>
              <a:gd name="connsiteX1" fmla="*/ 188925 w 377850"/>
              <a:gd name="connsiteY1" fmla="*/ 94462 h 453421"/>
              <a:gd name="connsiteX2" fmla="*/ 0 w 377850"/>
              <a:gd name="connsiteY2" fmla="*/ 47231 h 453421"/>
              <a:gd name="connsiteX3" fmla="*/ 188925 w 377850"/>
              <a:gd name="connsiteY3" fmla="*/ 0 h 453421"/>
              <a:gd name="connsiteX4" fmla="*/ 377850 w 377850"/>
              <a:gd name="connsiteY4" fmla="*/ 47231 h 453421"/>
              <a:gd name="connsiteX5" fmla="*/ 377850 w 377850"/>
              <a:gd name="connsiteY5" fmla="*/ 406190 h 453421"/>
              <a:gd name="connsiteX6" fmla="*/ 188925 w 377850"/>
              <a:gd name="connsiteY6" fmla="*/ 453421 h 453421"/>
              <a:gd name="connsiteX7" fmla="*/ 0 w 377850"/>
              <a:gd name="connsiteY7" fmla="*/ 406190 h 453421"/>
              <a:gd name="connsiteX8" fmla="*/ 0 w 377850"/>
              <a:gd name="connsiteY8" fmla="*/ 47231 h 45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7850" h="453421" stroke="0" extrusionOk="0">
                <a:moveTo>
                  <a:pt x="0" y="47231"/>
                </a:moveTo>
                <a:cubicBezTo>
                  <a:pt x="-2797" y="66434"/>
                  <a:pt x="97131" y="105731"/>
                  <a:pt x="188925" y="94462"/>
                </a:cubicBezTo>
                <a:cubicBezTo>
                  <a:pt x="292474" y="94364"/>
                  <a:pt x="373846" y="70988"/>
                  <a:pt x="377850" y="47231"/>
                </a:cubicBezTo>
                <a:cubicBezTo>
                  <a:pt x="360727" y="136715"/>
                  <a:pt x="393754" y="315220"/>
                  <a:pt x="377850" y="406190"/>
                </a:cubicBezTo>
                <a:cubicBezTo>
                  <a:pt x="377508" y="427503"/>
                  <a:pt x="290593" y="459041"/>
                  <a:pt x="188925" y="453421"/>
                </a:cubicBezTo>
                <a:cubicBezTo>
                  <a:pt x="85298" y="454474"/>
                  <a:pt x="-3792" y="434797"/>
                  <a:pt x="0" y="406190"/>
                </a:cubicBezTo>
                <a:cubicBezTo>
                  <a:pt x="10140" y="325182"/>
                  <a:pt x="15057" y="119063"/>
                  <a:pt x="0" y="47231"/>
                </a:cubicBezTo>
                <a:close/>
              </a:path>
              <a:path w="377850" h="453421" fill="lighten" stroke="0" extrusionOk="0">
                <a:moveTo>
                  <a:pt x="0" y="47231"/>
                </a:moveTo>
                <a:cubicBezTo>
                  <a:pt x="9707" y="11403"/>
                  <a:pt x="67717" y="-13141"/>
                  <a:pt x="188925" y="0"/>
                </a:cubicBezTo>
                <a:cubicBezTo>
                  <a:pt x="293349" y="1014"/>
                  <a:pt x="378273" y="21587"/>
                  <a:pt x="377850" y="47231"/>
                </a:cubicBezTo>
                <a:cubicBezTo>
                  <a:pt x="367095" y="75376"/>
                  <a:pt x="291834" y="81489"/>
                  <a:pt x="188925" y="94462"/>
                </a:cubicBezTo>
                <a:cubicBezTo>
                  <a:pt x="86050" y="100172"/>
                  <a:pt x="505" y="66938"/>
                  <a:pt x="0" y="47231"/>
                </a:cubicBezTo>
                <a:close/>
              </a:path>
              <a:path w="377850" h="453421" fill="none" extrusionOk="0">
                <a:moveTo>
                  <a:pt x="377850" y="47231"/>
                </a:moveTo>
                <a:cubicBezTo>
                  <a:pt x="386382" y="85793"/>
                  <a:pt x="276772" y="84856"/>
                  <a:pt x="188925" y="94462"/>
                </a:cubicBezTo>
                <a:cubicBezTo>
                  <a:pt x="82250" y="91325"/>
                  <a:pt x="-1996" y="77232"/>
                  <a:pt x="0" y="47231"/>
                </a:cubicBezTo>
                <a:cubicBezTo>
                  <a:pt x="2827" y="14187"/>
                  <a:pt x="87770" y="5169"/>
                  <a:pt x="188925" y="0"/>
                </a:cubicBezTo>
                <a:cubicBezTo>
                  <a:pt x="294315" y="-3078"/>
                  <a:pt x="377022" y="16339"/>
                  <a:pt x="377850" y="47231"/>
                </a:cubicBezTo>
                <a:cubicBezTo>
                  <a:pt x="362640" y="213421"/>
                  <a:pt x="380998" y="261989"/>
                  <a:pt x="377850" y="406190"/>
                </a:cubicBezTo>
                <a:cubicBezTo>
                  <a:pt x="375126" y="431205"/>
                  <a:pt x="307540" y="466583"/>
                  <a:pt x="188925" y="453421"/>
                </a:cubicBezTo>
                <a:cubicBezTo>
                  <a:pt x="83117" y="451001"/>
                  <a:pt x="2543" y="435172"/>
                  <a:pt x="0" y="406190"/>
                </a:cubicBezTo>
                <a:cubicBezTo>
                  <a:pt x="3068" y="314707"/>
                  <a:pt x="-1725" y="139172"/>
                  <a:pt x="0" y="47231"/>
                </a:cubicBezTo>
              </a:path>
              <a:path w="377850" h="453421" fill="none" stroke="0" extrusionOk="0">
                <a:moveTo>
                  <a:pt x="377850" y="47231"/>
                </a:moveTo>
                <a:cubicBezTo>
                  <a:pt x="374220" y="70753"/>
                  <a:pt x="290308" y="81288"/>
                  <a:pt x="188925" y="94462"/>
                </a:cubicBezTo>
                <a:cubicBezTo>
                  <a:pt x="83174" y="95038"/>
                  <a:pt x="3897" y="71380"/>
                  <a:pt x="0" y="47231"/>
                </a:cubicBezTo>
                <a:cubicBezTo>
                  <a:pt x="14526" y="30703"/>
                  <a:pt x="92397" y="2540"/>
                  <a:pt x="188925" y="0"/>
                </a:cubicBezTo>
                <a:cubicBezTo>
                  <a:pt x="295664" y="5523"/>
                  <a:pt x="378649" y="21723"/>
                  <a:pt x="377850" y="47231"/>
                </a:cubicBezTo>
                <a:cubicBezTo>
                  <a:pt x="385070" y="208764"/>
                  <a:pt x="379765" y="265866"/>
                  <a:pt x="377850" y="406190"/>
                </a:cubicBezTo>
                <a:cubicBezTo>
                  <a:pt x="376287" y="433945"/>
                  <a:pt x="298616" y="459635"/>
                  <a:pt x="188925" y="453421"/>
                </a:cubicBezTo>
                <a:cubicBezTo>
                  <a:pt x="87618" y="453701"/>
                  <a:pt x="3901" y="432387"/>
                  <a:pt x="0" y="406190"/>
                </a:cubicBezTo>
                <a:cubicBezTo>
                  <a:pt x="-5809" y="292673"/>
                  <a:pt x="5675" y="130970"/>
                  <a:pt x="0" y="47231"/>
                </a:cubicBezTo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3048429">
                  <a:prstGeom prst="can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548A6F27-6E77-4BEF-8FB6-FC0171E48DF5}"/>
              </a:ext>
            </a:extLst>
          </p:cNvPr>
          <p:cNvSpPr/>
          <p:nvPr/>
        </p:nvSpPr>
        <p:spPr>
          <a:xfrm>
            <a:off x="8757254" y="3630068"/>
            <a:ext cx="377850" cy="453421"/>
          </a:xfrm>
          <a:custGeom>
            <a:avLst/>
            <a:gdLst>
              <a:gd name="connsiteX0" fmla="*/ 0 w 377850"/>
              <a:gd name="connsiteY0" fmla="*/ 47231 h 453421"/>
              <a:gd name="connsiteX1" fmla="*/ 188925 w 377850"/>
              <a:gd name="connsiteY1" fmla="*/ 94462 h 453421"/>
              <a:gd name="connsiteX2" fmla="*/ 377850 w 377850"/>
              <a:gd name="connsiteY2" fmla="*/ 47231 h 453421"/>
              <a:gd name="connsiteX3" fmla="*/ 377850 w 377850"/>
              <a:gd name="connsiteY3" fmla="*/ 406190 h 453421"/>
              <a:gd name="connsiteX4" fmla="*/ 188925 w 377850"/>
              <a:gd name="connsiteY4" fmla="*/ 453421 h 453421"/>
              <a:gd name="connsiteX5" fmla="*/ 0 w 377850"/>
              <a:gd name="connsiteY5" fmla="*/ 406190 h 453421"/>
              <a:gd name="connsiteX6" fmla="*/ 0 w 377850"/>
              <a:gd name="connsiteY6" fmla="*/ 47231 h 453421"/>
              <a:gd name="connsiteX0" fmla="*/ 0 w 377850"/>
              <a:gd name="connsiteY0" fmla="*/ 47231 h 453421"/>
              <a:gd name="connsiteX1" fmla="*/ 188925 w 377850"/>
              <a:gd name="connsiteY1" fmla="*/ 0 h 453421"/>
              <a:gd name="connsiteX2" fmla="*/ 377850 w 377850"/>
              <a:gd name="connsiteY2" fmla="*/ 47231 h 453421"/>
              <a:gd name="connsiteX3" fmla="*/ 188925 w 377850"/>
              <a:gd name="connsiteY3" fmla="*/ 94462 h 453421"/>
              <a:gd name="connsiteX4" fmla="*/ 0 w 377850"/>
              <a:gd name="connsiteY4" fmla="*/ 47231 h 453421"/>
              <a:gd name="connsiteX0" fmla="*/ 377850 w 377850"/>
              <a:gd name="connsiteY0" fmla="*/ 47231 h 453421"/>
              <a:gd name="connsiteX1" fmla="*/ 188925 w 377850"/>
              <a:gd name="connsiteY1" fmla="*/ 94462 h 453421"/>
              <a:gd name="connsiteX2" fmla="*/ 0 w 377850"/>
              <a:gd name="connsiteY2" fmla="*/ 47231 h 453421"/>
              <a:gd name="connsiteX3" fmla="*/ 188925 w 377850"/>
              <a:gd name="connsiteY3" fmla="*/ 0 h 453421"/>
              <a:gd name="connsiteX4" fmla="*/ 377850 w 377850"/>
              <a:gd name="connsiteY4" fmla="*/ 47231 h 453421"/>
              <a:gd name="connsiteX5" fmla="*/ 377850 w 377850"/>
              <a:gd name="connsiteY5" fmla="*/ 406190 h 453421"/>
              <a:gd name="connsiteX6" fmla="*/ 188925 w 377850"/>
              <a:gd name="connsiteY6" fmla="*/ 453421 h 453421"/>
              <a:gd name="connsiteX7" fmla="*/ 0 w 377850"/>
              <a:gd name="connsiteY7" fmla="*/ 406190 h 453421"/>
              <a:gd name="connsiteX8" fmla="*/ 0 w 377850"/>
              <a:gd name="connsiteY8" fmla="*/ 47231 h 45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7850" h="453421" stroke="0" extrusionOk="0">
                <a:moveTo>
                  <a:pt x="0" y="47231"/>
                </a:moveTo>
                <a:cubicBezTo>
                  <a:pt x="-14876" y="75197"/>
                  <a:pt x="77469" y="80297"/>
                  <a:pt x="188925" y="94462"/>
                </a:cubicBezTo>
                <a:cubicBezTo>
                  <a:pt x="293979" y="97627"/>
                  <a:pt x="376714" y="76513"/>
                  <a:pt x="377850" y="47231"/>
                </a:cubicBezTo>
                <a:cubicBezTo>
                  <a:pt x="365237" y="131161"/>
                  <a:pt x="382447" y="279204"/>
                  <a:pt x="377850" y="406190"/>
                </a:cubicBezTo>
                <a:cubicBezTo>
                  <a:pt x="384324" y="422711"/>
                  <a:pt x="293149" y="437914"/>
                  <a:pt x="188925" y="453421"/>
                </a:cubicBezTo>
                <a:cubicBezTo>
                  <a:pt x="83056" y="456598"/>
                  <a:pt x="-5444" y="433040"/>
                  <a:pt x="0" y="406190"/>
                </a:cubicBezTo>
                <a:cubicBezTo>
                  <a:pt x="-9687" y="277901"/>
                  <a:pt x="-16695" y="162839"/>
                  <a:pt x="0" y="47231"/>
                </a:cubicBezTo>
                <a:close/>
              </a:path>
              <a:path w="377850" h="453421" fill="lighten" stroke="0" extrusionOk="0">
                <a:moveTo>
                  <a:pt x="0" y="47231"/>
                </a:moveTo>
                <a:cubicBezTo>
                  <a:pt x="8802" y="39020"/>
                  <a:pt x="88472" y="-5059"/>
                  <a:pt x="188925" y="0"/>
                </a:cubicBezTo>
                <a:cubicBezTo>
                  <a:pt x="293959" y="-2630"/>
                  <a:pt x="379088" y="17467"/>
                  <a:pt x="377850" y="47231"/>
                </a:cubicBezTo>
                <a:cubicBezTo>
                  <a:pt x="378992" y="64982"/>
                  <a:pt x="298698" y="96941"/>
                  <a:pt x="188925" y="94462"/>
                </a:cubicBezTo>
                <a:cubicBezTo>
                  <a:pt x="85211" y="94876"/>
                  <a:pt x="1101" y="73973"/>
                  <a:pt x="0" y="47231"/>
                </a:cubicBezTo>
                <a:close/>
              </a:path>
              <a:path w="377850" h="453421" fill="none" extrusionOk="0">
                <a:moveTo>
                  <a:pt x="377850" y="47231"/>
                </a:moveTo>
                <a:cubicBezTo>
                  <a:pt x="388189" y="75428"/>
                  <a:pt x="293145" y="102830"/>
                  <a:pt x="188925" y="94462"/>
                </a:cubicBezTo>
                <a:cubicBezTo>
                  <a:pt x="82121" y="88522"/>
                  <a:pt x="-4321" y="70781"/>
                  <a:pt x="0" y="47231"/>
                </a:cubicBezTo>
                <a:cubicBezTo>
                  <a:pt x="5533" y="39373"/>
                  <a:pt x="94502" y="4944"/>
                  <a:pt x="188925" y="0"/>
                </a:cubicBezTo>
                <a:cubicBezTo>
                  <a:pt x="295986" y="-1459"/>
                  <a:pt x="373551" y="16826"/>
                  <a:pt x="377850" y="47231"/>
                </a:cubicBezTo>
                <a:cubicBezTo>
                  <a:pt x="389229" y="174335"/>
                  <a:pt x="369855" y="302574"/>
                  <a:pt x="377850" y="406190"/>
                </a:cubicBezTo>
                <a:cubicBezTo>
                  <a:pt x="372274" y="438993"/>
                  <a:pt x="292412" y="447542"/>
                  <a:pt x="188925" y="453421"/>
                </a:cubicBezTo>
                <a:cubicBezTo>
                  <a:pt x="86831" y="455831"/>
                  <a:pt x="-3690" y="428359"/>
                  <a:pt x="0" y="406190"/>
                </a:cubicBezTo>
                <a:cubicBezTo>
                  <a:pt x="-11062" y="262719"/>
                  <a:pt x="4623" y="212998"/>
                  <a:pt x="0" y="47231"/>
                </a:cubicBezTo>
              </a:path>
              <a:path w="377850" h="453421" fill="none" stroke="0" extrusionOk="0">
                <a:moveTo>
                  <a:pt x="377850" y="47231"/>
                </a:moveTo>
                <a:cubicBezTo>
                  <a:pt x="385108" y="67983"/>
                  <a:pt x="300255" y="107384"/>
                  <a:pt x="188925" y="94462"/>
                </a:cubicBezTo>
                <a:cubicBezTo>
                  <a:pt x="85423" y="91787"/>
                  <a:pt x="-1335" y="73743"/>
                  <a:pt x="0" y="47231"/>
                </a:cubicBezTo>
                <a:cubicBezTo>
                  <a:pt x="8122" y="9059"/>
                  <a:pt x="72026" y="-17080"/>
                  <a:pt x="188925" y="0"/>
                </a:cubicBezTo>
                <a:cubicBezTo>
                  <a:pt x="295817" y="2484"/>
                  <a:pt x="376907" y="17258"/>
                  <a:pt x="377850" y="47231"/>
                </a:cubicBezTo>
                <a:cubicBezTo>
                  <a:pt x="395681" y="121867"/>
                  <a:pt x="389452" y="233575"/>
                  <a:pt x="377850" y="406190"/>
                </a:cubicBezTo>
                <a:cubicBezTo>
                  <a:pt x="380022" y="432723"/>
                  <a:pt x="291656" y="456010"/>
                  <a:pt x="188925" y="453421"/>
                </a:cubicBezTo>
                <a:cubicBezTo>
                  <a:pt x="84530" y="452831"/>
                  <a:pt x="1500" y="437834"/>
                  <a:pt x="0" y="406190"/>
                </a:cubicBezTo>
                <a:cubicBezTo>
                  <a:pt x="-6643" y="252421"/>
                  <a:pt x="-10939" y="208668"/>
                  <a:pt x="0" y="47231"/>
                </a:cubicBezTo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001013622">
                  <a:prstGeom prst="can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0" name="Cylinder 59">
            <a:extLst>
              <a:ext uri="{FF2B5EF4-FFF2-40B4-BE49-F238E27FC236}">
                <a16:creationId xmlns:a16="http://schemas.microsoft.com/office/drawing/2014/main" id="{DB8B2A74-C6D9-4F2A-938F-22C72FFCAE61}"/>
              </a:ext>
            </a:extLst>
          </p:cNvPr>
          <p:cNvSpPr/>
          <p:nvPr/>
        </p:nvSpPr>
        <p:spPr>
          <a:xfrm>
            <a:off x="9913186" y="3947463"/>
            <a:ext cx="377850" cy="453421"/>
          </a:xfrm>
          <a:custGeom>
            <a:avLst/>
            <a:gdLst>
              <a:gd name="connsiteX0" fmla="*/ 0 w 377850"/>
              <a:gd name="connsiteY0" fmla="*/ 47231 h 453421"/>
              <a:gd name="connsiteX1" fmla="*/ 188925 w 377850"/>
              <a:gd name="connsiteY1" fmla="*/ 94462 h 453421"/>
              <a:gd name="connsiteX2" fmla="*/ 377850 w 377850"/>
              <a:gd name="connsiteY2" fmla="*/ 47231 h 453421"/>
              <a:gd name="connsiteX3" fmla="*/ 377850 w 377850"/>
              <a:gd name="connsiteY3" fmla="*/ 406190 h 453421"/>
              <a:gd name="connsiteX4" fmla="*/ 188925 w 377850"/>
              <a:gd name="connsiteY4" fmla="*/ 453421 h 453421"/>
              <a:gd name="connsiteX5" fmla="*/ 0 w 377850"/>
              <a:gd name="connsiteY5" fmla="*/ 406190 h 453421"/>
              <a:gd name="connsiteX6" fmla="*/ 0 w 377850"/>
              <a:gd name="connsiteY6" fmla="*/ 47231 h 453421"/>
              <a:gd name="connsiteX0" fmla="*/ 0 w 377850"/>
              <a:gd name="connsiteY0" fmla="*/ 47231 h 453421"/>
              <a:gd name="connsiteX1" fmla="*/ 188925 w 377850"/>
              <a:gd name="connsiteY1" fmla="*/ 0 h 453421"/>
              <a:gd name="connsiteX2" fmla="*/ 377850 w 377850"/>
              <a:gd name="connsiteY2" fmla="*/ 47231 h 453421"/>
              <a:gd name="connsiteX3" fmla="*/ 188925 w 377850"/>
              <a:gd name="connsiteY3" fmla="*/ 94462 h 453421"/>
              <a:gd name="connsiteX4" fmla="*/ 0 w 377850"/>
              <a:gd name="connsiteY4" fmla="*/ 47231 h 453421"/>
              <a:gd name="connsiteX0" fmla="*/ 377850 w 377850"/>
              <a:gd name="connsiteY0" fmla="*/ 47231 h 453421"/>
              <a:gd name="connsiteX1" fmla="*/ 188925 w 377850"/>
              <a:gd name="connsiteY1" fmla="*/ 94462 h 453421"/>
              <a:gd name="connsiteX2" fmla="*/ 0 w 377850"/>
              <a:gd name="connsiteY2" fmla="*/ 47231 h 453421"/>
              <a:gd name="connsiteX3" fmla="*/ 188925 w 377850"/>
              <a:gd name="connsiteY3" fmla="*/ 0 h 453421"/>
              <a:gd name="connsiteX4" fmla="*/ 377850 w 377850"/>
              <a:gd name="connsiteY4" fmla="*/ 47231 h 453421"/>
              <a:gd name="connsiteX5" fmla="*/ 377850 w 377850"/>
              <a:gd name="connsiteY5" fmla="*/ 406190 h 453421"/>
              <a:gd name="connsiteX6" fmla="*/ 188925 w 377850"/>
              <a:gd name="connsiteY6" fmla="*/ 453421 h 453421"/>
              <a:gd name="connsiteX7" fmla="*/ 0 w 377850"/>
              <a:gd name="connsiteY7" fmla="*/ 406190 h 453421"/>
              <a:gd name="connsiteX8" fmla="*/ 0 w 377850"/>
              <a:gd name="connsiteY8" fmla="*/ 47231 h 45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7850" h="453421" stroke="0" extrusionOk="0">
                <a:moveTo>
                  <a:pt x="0" y="47231"/>
                </a:moveTo>
                <a:cubicBezTo>
                  <a:pt x="-1520" y="69086"/>
                  <a:pt x="98807" y="92004"/>
                  <a:pt x="188925" y="94462"/>
                </a:cubicBezTo>
                <a:cubicBezTo>
                  <a:pt x="292727" y="93976"/>
                  <a:pt x="376435" y="75097"/>
                  <a:pt x="377850" y="47231"/>
                </a:cubicBezTo>
                <a:cubicBezTo>
                  <a:pt x="375719" y="143789"/>
                  <a:pt x="365636" y="242080"/>
                  <a:pt x="377850" y="406190"/>
                </a:cubicBezTo>
                <a:cubicBezTo>
                  <a:pt x="377911" y="436869"/>
                  <a:pt x="307631" y="468308"/>
                  <a:pt x="188925" y="453421"/>
                </a:cubicBezTo>
                <a:cubicBezTo>
                  <a:pt x="83810" y="454386"/>
                  <a:pt x="3242" y="432072"/>
                  <a:pt x="0" y="406190"/>
                </a:cubicBezTo>
                <a:cubicBezTo>
                  <a:pt x="4891" y="278552"/>
                  <a:pt x="-10969" y="226414"/>
                  <a:pt x="0" y="47231"/>
                </a:cubicBezTo>
                <a:close/>
              </a:path>
              <a:path w="377850" h="453421" fill="lighten" stroke="0" extrusionOk="0">
                <a:moveTo>
                  <a:pt x="0" y="47231"/>
                </a:moveTo>
                <a:cubicBezTo>
                  <a:pt x="-8366" y="30394"/>
                  <a:pt x="72114" y="11423"/>
                  <a:pt x="188925" y="0"/>
                </a:cubicBezTo>
                <a:cubicBezTo>
                  <a:pt x="292256" y="-862"/>
                  <a:pt x="377905" y="19500"/>
                  <a:pt x="377850" y="47231"/>
                </a:cubicBezTo>
                <a:cubicBezTo>
                  <a:pt x="372255" y="77995"/>
                  <a:pt x="289836" y="96439"/>
                  <a:pt x="188925" y="94462"/>
                </a:cubicBezTo>
                <a:cubicBezTo>
                  <a:pt x="84083" y="94155"/>
                  <a:pt x="-2407" y="73095"/>
                  <a:pt x="0" y="47231"/>
                </a:cubicBezTo>
                <a:close/>
              </a:path>
              <a:path w="377850" h="453421" fill="none" extrusionOk="0">
                <a:moveTo>
                  <a:pt x="377850" y="47231"/>
                </a:moveTo>
                <a:cubicBezTo>
                  <a:pt x="387150" y="80328"/>
                  <a:pt x="290848" y="100887"/>
                  <a:pt x="188925" y="94462"/>
                </a:cubicBezTo>
                <a:cubicBezTo>
                  <a:pt x="89555" y="97659"/>
                  <a:pt x="-2793" y="70619"/>
                  <a:pt x="0" y="47231"/>
                </a:cubicBezTo>
                <a:cubicBezTo>
                  <a:pt x="-10049" y="16897"/>
                  <a:pt x="94931" y="-18069"/>
                  <a:pt x="188925" y="0"/>
                </a:cubicBezTo>
                <a:cubicBezTo>
                  <a:pt x="287972" y="2976"/>
                  <a:pt x="376575" y="18895"/>
                  <a:pt x="377850" y="47231"/>
                </a:cubicBezTo>
                <a:cubicBezTo>
                  <a:pt x="387190" y="148550"/>
                  <a:pt x="380789" y="308290"/>
                  <a:pt x="377850" y="406190"/>
                </a:cubicBezTo>
                <a:cubicBezTo>
                  <a:pt x="373949" y="430197"/>
                  <a:pt x="295830" y="454010"/>
                  <a:pt x="188925" y="453421"/>
                </a:cubicBezTo>
                <a:cubicBezTo>
                  <a:pt x="85653" y="454107"/>
                  <a:pt x="-827" y="433702"/>
                  <a:pt x="0" y="406190"/>
                </a:cubicBezTo>
                <a:cubicBezTo>
                  <a:pt x="-15802" y="305501"/>
                  <a:pt x="15434" y="121440"/>
                  <a:pt x="0" y="47231"/>
                </a:cubicBezTo>
              </a:path>
              <a:path w="377850" h="453421" fill="none" stroke="0" extrusionOk="0">
                <a:moveTo>
                  <a:pt x="377850" y="47231"/>
                </a:moveTo>
                <a:cubicBezTo>
                  <a:pt x="359706" y="68174"/>
                  <a:pt x="312034" y="89120"/>
                  <a:pt x="188925" y="94462"/>
                </a:cubicBezTo>
                <a:cubicBezTo>
                  <a:pt x="84093" y="93400"/>
                  <a:pt x="3417" y="74991"/>
                  <a:pt x="0" y="47231"/>
                </a:cubicBezTo>
                <a:cubicBezTo>
                  <a:pt x="7658" y="15747"/>
                  <a:pt x="102898" y="10739"/>
                  <a:pt x="188925" y="0"/>
                </a:cubicBezTo>
                <a:cubicBezTo>
                  <a:pt x="295662" y="4964"/>
                  <a:pt x="377788" y="21787"/>
                  <a:pt x="377850" y="47231"/>
                </a:cubicBezTo>
                <a:cubicBezTo>
                  <a:pt x="389915" y="192947"/>
                  <a:pt x="390812" y="309413"/>
                  <a:pt x="377850" y="406190"/>
                </a:cubicBezTo>
                <a:cubicBezTo>
                  <a:pt x="373000" y="442377"/>
                  <a:pt x="289989" y="439151"/>
                  <a:pt x="188925" y="453421"/>
                </a:cubicBezTo>
                <a:cubicBezTo>
                  <a:pt x="81828" y="457698"/>
                  <a:pt x="-1201" y="430551"/>
                  <a:pt x="0" y="406190"/>
                </a:cubicBezTo>
                <a:cubicBezTo>
                  <a:pt x="-13690" y="305387"/>
                  <a:pt x="-10226" y="191565"/>
                  <a:pt x="0" y="47231"/>
                </a:cubicBezTo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971812337">
                  <a:prstGeom prst="can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2775BD8-3F4D-4735-BBBA-E4E8D6514BA7}"/>
              </a:ext>
            </a:extLst>
          </p:cNvPr>
          <p:cNvSpPr/>
          <p:nvPr/>
        </p:nvSpPr>
        <p:spPr>
          <a:xfrm>
            <a:off x="10165055" y="2950481"/>
            <a:ext cx="530251" cy="272052"/>
          </a:xfrm>
          <a:custGeom>
            <a:avLst/>
            <a:gdLst>
              <a:gd name="connsiteX0" fmla="*/ 0 w 530251"/>
              <a:gd name="connsiteY0" fmla="*/ 0 h 272052"/>
              <a:gd name="connsiteX1" fmla="*/ 530251 w 530251"/>
              <a:gd name="connsiteY1" fmla="*/ 0 h 272052"/>
              <a:gd name="connsiteX2" fmla="*/ 530251 w 530251"/>
              <a:gd name="connsiteY2" fmla="*/ 272052 h 272052"/>
              <a:gd name="connsiteX3" fmla="*/ 0 w 530251"/>
              <a:gd name="connsiteY3" fmla="*/ 272052 h 272052"/>
              <a:gd name="connsiteX4" fmla="*/ 0 w 530251"/>
              <a:gd name="connsiteY4" fmla="*/ 0 h 27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251" h="272052" fill="none" extrusionOk="0">
                <a:moveTo>
                  <a:pt x="0" y="0"/>
                </a:moveTo>
                <a:cubicBezTo>
                  <a:pt x="220993" y="6845"/>
                  <a:pt x="358654" y="6764"/>
                  <a:pt x="530251" y="0"/>
                </a:cubicBezTo>
                <a:cubicBezTo>
                  <a:pt x="526001" y="54512"/>
                  <a:pt x="521752" y="184484"/>
                  <a:pt x="530251" y="272052"/>
                </a:cubicBezTo>
                <a:cubicBezTo>
                  <a:pt x="415591" y="283003"/>
                  <a:pt x="240549" y="280906"/>
                  <a:pt x="0" y="272052"/>
                </a:cubicBezTo>
                <a:cubicBezTo>
                  <a:pt x="10218" y="158700"/>
                  <a:pt x="3515" y="115668"/>
                  <a:pt x="0" y="0"/>
                </a:cubicBezTo>
                <a:close/>
              </a:path>
              <a:path w="530251" h="272052" stroke="0" extrusionOk="0">
                <a:moveTo>
                  <a:pt x="0" y="0"/>
                </a:moveTo>
                <a:cubicBezTo>
                  <a:pt x="228659" y="10903"/>
                  <a:pt x="422409" y="-16484"/>
                  <a:pt x="530251" y="0"/>
                </a:cubicBezTo>
                <a:cubicBezTo>
                  <a:pt x="530816" y="88083"/>
                  <a:pt x="522050" y="216434"/>
                  <a:pt x="530251" y="272052"/>
                </a:cubicBezTo>
                <a:cubicBezTo>
                  <a:pt x="418169" y="279699"/>
                  <a:pt x="245692" y="251021"/>
                  <a:pt x="0" y="272052"/>
                </a:cubicBezTo>
                <a:cubicBezTo>
                  <a:pt x="-10869" y="213463"/>
                  <a:pt x="-8989" y="8721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36152803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TX 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A290286-B515-45A2-813B-5D1D5C05F3A0}"/>
              </a:ext>
            </a:extLst>
          </p:cNvPr>
          <p:cNvSpPr/>
          <p:nvPr/>
        </p:nvSpPr>
        <p:spPr>
          <a:xfrm>
            <a:off x="10165055" y="3219905"/>
            <a:ext cx="530251" cy="272052"/>
          </a:xfrm>
          <a:custGeom>
            <a:avLst/>
            <a:gdLst>
              <a:gd name="connsiteX0" fmla="*/ 0 w 530251"/>
              <a:gd name="connsiteY0" fmla="*/ 0 h 272052"/>
              <a:gd name="connsiteX1" fmla="*/ 530251 w 530251"/>
              <a:gd name="connsiteY1" fmla="*/ 0 h 272052"/>
              <a:gd name="connsiteX2" fmla="*/ 530251 w 530251"/>
              <a:gd name="connsiteY2" fmla="*/ 272052 h 272052"/>
              <a:gd name="connsiteX3" fmla="*/ 0 w 530251"/>
              <a:gd name="connsiteY3" fmla="*/ 272052 h 272052"/>
              <a:gd name="connsiteX4" fmla="*/ 0 w 530251"/>
              <a:gd name="connsiteY4" fmla="*/ 0 h 27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251" h="272052" fill="none" extrusionOk="0">
                <a:moveTo>
                  <a:pt x="0" y="0"/>
                </a:moveTo>
                <a:cubicBezTo>
                  <a:pt x="155776" y="1329"/>
                  <a:pt x="320608" y="-25513"/>
                  <a:pt x="530251" y="0"/>
                </a:cubicBezTo>
                <a:cubicBezTo>
                  <a:pt x="520992" y="59996"/>
                  <a:pt x="540149" y="184809"/>
                  <a:pt x="530251" y="272052"/>
                </a:cubicBezTo>
                <a:cubicBezTo>
                  <a:pt x="356629" y="262598"/>
                  <a:pt x="255659" y="295931"/>
                  <a:pt x="0" y="272052"/>
                </a:cubicBezTo>
                <a:cubicBezTo>
                  <a:pt x="10074" y="203292"/>
                  <a:pt x="4071" y="88879"/>
                  <a:pt x="0" y="0"/>
                </a:cubicBezTo>
                <a:close/>
              </a:path>
              <a:path w="530251" h="272052" stroke="0" extrusionOk="0">
                <a:moveTo>
                  <a:pt x="0" y="0"/>
                </a:moveTo>
                <a:cubicBezTo>
                  <a:pt x="186672" y="26158"/>
                  <a:pt x="323866" y="12295"/>
                  <a:pt x="530251" y="0"/>
                </a:cubicBezTo>
                <a:cubicBezTo>
                  <a:pt x="520323" y="120347"/>
                  <a:pt x="529893" y="204763"/>
                  <a:pt x="530251" y="272052"/>
                </a:cubicBezTo>
                <a:cubicBezTo>
                  <a:pt x="392695" y="261972"/>
                  <a:pt x="135865" y="267050"/>
                  <a:pt x="0" y="272052"/>
                </a:cubicBezTo>
                <a:cubicBezTo>
                  <a:pt x="10643" y="168798"/>
                  <a:pt x="10150" y="88640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61468238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Seq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13F373E-A93D-4A0C-926D-088BE039E6E1}"/>
              </a:ext>
            </a:extLst>
          </p:cNvPr>
          <p:cNvCxnSpPr>
            <a:cxnSpLocks/>
            <a:stCxn id="49" idx="0"/>
            <a:endCxn id="62" idx="2"/>
          </p:cNvCxnSpPr>
          <p:nvPr/>
        </p:nvCxnSpPr>
        <p:spPr>
          <a:xfrm flipV="1">
            <a:off x="9697841" y="3491957"/>
            <a:ext cx="732340" cy="549969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90FB254-52B2-43DD-8AC7-817040565234}"/>
              </a:ext>
            </a:extLst>
          </p:cNvPr>
          <p:cNvCxnSpPr>
            <a:cxnSpLocks/>
            <a:stCxn id="60" idx="0"/>
            <a:endCxn id="62" idx="2"/>
          </p:cNvCxnSpPr>
          <p:nvPr/>
        </p:nvCxnSpPr>
        <p:spPr>
          <a:xfrm flipV="1">
            <a:off x="10102111" y="3491957"/>
            <a:ext cx="328070" cy="549969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34DEE72-55A5-417A-A406-3F7A066F9B51}"/>
              </a:ext>
            </a:extLst>
          </p:cNvPr>
          <p:cNvCxnSpPr>
            <a:cxnSpLocks/>
            <a:stCxn id="54" idx="0"/>
            <a:endCxn id="62" idx="2"/>
          </p:cNvCxnSpPr>
          <p:nvPr/>
        </p:nvCxnSpPr>
        <p:spPr>
          <a:xfrm flipH="1" flipV="1">
            <a:off x="10430181" y="3491957"/>
            <a:ext cx="76200" cy="549969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60DDC283-885E-4553-8F2B-87E688169964}"/>
              </a:ext>
            </a:extLst>
          </p:cNvPr>
          <p:cNvCxnSpPr>
            <a:cxnSpLocks/>
            <a:stCxn id="62" idx="3"/>
            <a:endCxn id="54" idx="3"/>
          </p:cNvCxnSpPr>
          <p:nvPr/>
        </p:nvCxnSpPr>
        <p:spPr>
          <a:xfrm flipH="1">
            <a:off x="10506381" y="3355931"/>
            <a:ext cx="188925" cy="1044953"/>
          </a:xfrm>
          <a:prstGeom prst="curvedConnector4">
            <a:avLst>
              <a:gd name="adj1" fmla="val -121000"/>
              <a:gd name="adj2" fmla="val 121877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E0C46BF0-D207-40BE-AEA2-ECFADE2950C3}"/>
              </a:ext>
            </a:extLst>
          </p:cNvPr>
          <p:cNvCxnSpPr>
            <a:cxnSpLocks/>
            <a:stCxn id="62" idx="1"/>
            <a:endCxn id="55" idx="3"/>
          </p:cNvCxnSpPr>
          <p:nvPr/>
        </p:nvCxnSpPr>
        <p:spPr>
          <a:xfrm rot="10800000" flipV="1">
            <a:off x="8515585" y="3355931"/>
            <a:ext cx="1649471" cy="727558"/>
          </a:xfrm>
          <a:prstGeom prst="curvedConnector4">
            <a:avLst>
              <a:gd name="adj1" fmla="val 44273"/>
              <a:gd name="adj2" fmla="val 13142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793EE22-B5CB-4065-987A-79331EB45CAE}"/>
              </a:ext>
            </a:extLst>
          </p:cNvPr>
          <p:cNvCxnSpPr>
            <a:cxnSpLocks/>
          </p:cNvCxnSpPr>
          <p:nvPr/>
        </p:nvCxnSpPr>
        <p:spPr>
          <a:xfrm flipV="1">
            <a:off x="10630911" y="1183230"/>
            <a:ext cx="873561" cy="1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76F0765-C650-4253-9EA2-28F5B85A3218}"/>
              </a:ext>
            </a:extLst>
          </p:cNvPr>
          <p:cNvSpPr txBox="1"/>
          <p:nvPr/>
        </p:nvSpPr>
        <p:spPr>
          <a:xfrm>
            <a:off x="10713100" y="843239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EAB19253-EC67-4B0A-A33C-20E1132845E6}"/>
              </a:ext>
            </a:extLst>
          </p:cNvPr>
          <p:cNvCxnSpPr>
            <a:cxnSpLocks/>
          </p:cNvCxnSpPr>
          <p:nvPr/>
        </p:nvCxnSpPr>
        <p:spPr>
          <a:xfrm flipV="1">
            <a:off x="10643240" y="1593871"/>
            <a:ext cx="980295" cy="2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AF701CB-5F19-4E6D-961C-E149ECD58377}"/>
              </a:ext>
            </a:extLst>
          </p:cNvPr>
          <p:cNvSpPr txBox="1"/>
          <p:nvPr/>
        </p:nvSpPr>
        <p:spPr>
          <a:xfrm>
            <a:off x="10626665" y="1327994"/>
            <a:ext cx="1289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Commit</a:t>
            </a:r>
            <a:r>
              <a:rPr lang="en-US" sz="1100" dirty="0"/>
              <a:t> w write 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D010D31-011D-4E33-BE9C-D8AF3D619E70}"/>
              </a:ext>
            </a:extLst>
          </p:cNvPr>
          <p:cNvSpPr/>
          <p:nvPr/>
        </p:nvSpPr>
        <p:spPr>
          <a:xfrm>
            <a:off x="5422419" y="3002692"/>
            <a:ext cx="530251" cy="272052"/>
          </a:xfrm>
          <a:custGeom>
            <a:avLst/>
            <a:gdLst>
              <a:gd name="connsiteX0" fmla="*/ 0 w 530251"/>
              <a:gd name="connsiteY0" fmla="*/ 0 h 272052"/>
              <a:gd name="connsiteX1" fmla="*/ 530251 w 530251"/>
              <a:gd name="connsiteY1" fmla="*/ 0 h 272052"/>
              <a:gd name="connsiteX2" fmla="*/ 530251 w 530251"/>
              <a:gd name="connsiteY2" fmla="*/ 272052 h 272052"/>
              <a:gd name="connsiteX3" fmla="*/ 0 w 530251"/>
              <a:gd name="connsiteY3" fmla="*/ 272052 h 272052"/>
              <a:gd name="connsiteX4" fmla="*/ 0 w 530251"/>
              <a:gd name="connsiteY4" fmla="*/ 0 h 27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251" h="272052" fill="none" extrusionOk="0">
                <a:moveTo>
                  <a:pt x="0" y="0"/>
                </a:moveTo>
                <a:cubicBezTo>
                  <a:pt x="220993" y="6845"/>
                  <a:pt x="358654" y="6764"/>
                  <a:pt x="530251" y="0"/>
                </a:cubicBezTo>
                <a:cubicBezTo>
                  <a:pt x="526001" y="54512"/>
                  <a:pt x="521752" y="184484"/>
                  <a:pt x="530251" y="272052"/>
                </a:cubicBezTo>
                <a:cubicBezTo>
                  <a:pt x="415591" y="283003"/>
                  <a:pt x="240549" y="280906"/>
                  <a:pt x="0" y="272052"/>
                </a:cubicBezTo>
                <a:cubicBezTo>
                  <a:pt x="10218" y="158700"/>
                  <a:pt x="3515" y="115668"/>
                  <a:pt x="0" y="0"/>
                </a:cubicBezTo>
                <a:close/>
              </a:path>
              <a:path w="530251" h="272052" stroke="0" extrusionOk="0">
                <a:moveTo>
                  <a:pt x="0" y="0"/>
                </a:moveTo>
                <a:cubicBezTo>
                  <a:pt x="228659" y="10903"/>
                  <a:pt x="422409" y="-16484"/>
                  <a:pt x="530251" y="0"/>
                </a:cubicBezTo>
                <a:cubicBezTo>
                  <a:pt x="530816" y="88083"/>
                  <a:pt x="522050" y="216434"/>
                  <a:pt x="530251" y="272052"/>
                </a:cubicBezTo>
                <a:cubicBezTo>
                  <a:pt x="418169" y="279699"/>
                  <a:pt x="245692" y="251021"/>
                  <a:pt x="0" y="272052"/>
                </a:cubicBezTo>
                <a:cubicBezTo>
                  <a:pt x="-10869" y="213463"/>
                  <a:pt x="-8989" y="8721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36152803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TX A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8343F16-C5C9-4B95-9570-D9B70475BC28}"/>
              </a:ext>
            </a:extLst>
          </p:cNvPr>
          <p:cNvSpPr/>
          <p:nvPr/>
        </p:nvSpPr>
        <p:spPr>
          <a:xfrm>
            <a:off x="5422419" y="3272116"/>
            <a:ext cx="530251" cy="272052"/>
          </a:xfrm>
          <a:custGeom>
            <a:avLst/>
            <a:gdLst>
              <a:gd name="connsiteX0" fmla="*/ 0 w 530251"/>
              <a:gd name="connsiteY0" fmla="*/ 0 h 272052"/>
              <a:gd name="connsiteX1" fmla="*/ 530251 w 530251"/>
              <a:gd name="connsiteY1" fmla="*/ 0 h 272052"/>
              <a:gd name="connsiteX2" fmla="*/ 530251 w 530251"/>
              <a:gd name="connsiteY2" fmla="*/ 272052 h 272052"/>
              <a:gd name="connsiteX3" fmla="*/ 0 w 530251"/>
              <a:gd name="connsiteY3" fmla="*/ 272052 h 272052"/>
              <a:gd name="connsiteX4" fmla="*/ 0 w 530251"/>
              <a:gd name="connsiteY4" fmla="*/ 0 h 27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251" h="272052" fill="none" extrusionOk="0">
                <a:moveTo>
                  <a:pt x="0" y="0"/>
                </a:moveTo>
                <a:cubicBezTo>
                  <a:pt x="155776" y="1329"/>
                  <a:pt x="320608" y="-25513"/>
                  <a:pt x="530251" y="0"/>
                </a:cubicBezTo>
                <a:cubicBezTo>
                  <a:pt x="520992" y="59996"/>
                  <a:pt x="540149" y="184809"/>
                  <a:pt x="530251" y="272052"/>
                </a:cubicBezTo>
                <a:cubicBezTo>
                  <a:pt x="356629" y="262598"/>
                  <a:pt x="255659" y="295931"/>
                  <a:pt x="0" y="272052"/>
                </a:cubicBezTo>
                <a:cubicBezTo>
                  <a:pt x="10074" y="203292"/>
                  <a:pt x="4071" y="88879"/>
                  <a:pt x="0" y="0"/>
                </a:cubicBezTo>
                <a:close/>
              </a:path>
              <a:path w="530251" h="272052" stroke="0" extrusionOk="0">
                <a:moveTo>
                  <a:pt x="0" y="0"/>
                </a:moveTo>
                <a:cubicBezTo>
                  <a:pt x="186672" y="26158"/>
                  <a:pt x="323866" y="12295"/>
                  <a:pt x="530251" y="0"/>
                </a:cubicBezTo>
                <a:cubicBezTo>
                  <a:pt x="520323" y="120347"/>
                  <a:pt x="529893" y="204763"/>
                  <a:pt x="530251" y="272052"/>
                </a:cubicBezTo>
                <a:cubicBezTo>
                  <a:pt x="392695" y="261972"/>
                  <a:pt x="135865" y="267050"/>
                  <a:pt x="0" y="272052"/>
                </a:cubicBezTo>
                <a:cubicBezTo>
                  <a:pt x="10643" y="168798"/>
                  <a:pt x="10150" y="88640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61468238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Seq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F92C71D-67D7-4BF3-AD5F-08EF379AD540}"/>
              </a:ext>
            </a:extLst>
          </p:cNvPr>
          <p:cNvCxnSpPr>
            <a:cxnSpLocks/>
            <a:stCxn id="40" idx="0"/>
            <a:endCxn id="97" idx="2"/>
          </p:cNvCxnSpPr>
          <p:nvPr/>
        </p:nvCxnSpPr>
        <p:spPr>
          <a:xfrm flipV="1">
            <a:off x="5045509" y="3544168"/>
            <a:ext cx="642036" cy="562534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2D78668-A83B-4FAF-95E6-71988FA900B6}"/>
              </a:ext>
            </a:extLst>
          </p:cNvPr>
          <p:cNvCxnSpPr>
            <a:cxnSpLocks/>
            <a:stCxn id="56" idx="0"/>
            <a:endCxn id="97" idx="2"/>
          </p:cNvCxnSpPr>
          <p:nvPr/>
        </p:nvCxnSpPr>
        <p:spPr>
          <a:xfrm flipV="1">
            <a:off x="5463509" y="3544168"/>
            <a:ext cx="224036" cy="562534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C0EC2974-EAD9-42C7-8F18-866AD8EC3956}"/>
              </a:ext>
            </a:extLst>
          </p:cNvPr>
          <p:cNvCxnSpPr>
            <a:cxnSpLocks/>
            <a:endCxn id="55" idx="3"/>
          </p:cNvCxnSpPr>
          <p:nvPr/>
        </p:nvCxnSpPr>
        <p:spPr>
          <a:xfrm>
            <a:off x="5952672" y="3408142"/>
            <a:ext cx="2562912" cy="675347"/>
          </a:xfrm>
          <a:prstGeom prst="curvedConnector4">
            <a:avLst>
              <a:gd name="adj1" fmla="val 46314"/>
              <a:gd name="adj2" fmla="val 133849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52ABD149-0D4C-47DA-A0FD-52FD6B2F2FD3}"/>
              </a:ext>
            </a:extLst>
          </p:cNvPr>
          <p:cNvCxnSpPr>
            <a:cxnSpLocks/>
            <a:stCxn id="97" idx="1"/>
            <a:endCxn id="40" idx="3"/>
          </p:cNvCxnSpPr>
          <p:nvPr/>
        </p:nvCxnSpPr>
        <p:spPr>
          <a:xfrm rot="10800000" flipV="1">
            <a:off x="5045509" y="3408142"/>
            <a:ext cx="376910" cy="1057518"/>
          </a:xfrm>
          <a:prstGeom prst="curvedConnector4">
            <a:avLst>
              <a:gd name="adj1" fmla="val 204710"/>
              <a:gd name="adj2" fmla="val 121617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CDDE9C1-73BC-49F6-891C-6F2CF9EABEC5}"/>
              </a:ext>
            </a:extLst>
          </p:cNvPr>
          <p:cNvGrpSpPr/>
          <p:nvPr/>
        </p:nvGrpSpPr>
        <p:grpSpPr>
          <a:xfrm>
            <a:off x="10600843" y="1657967"/>
            <a:ext cx="1229849" cy="646331"/>
            <a:chOff x="10600844" y="1845636"/>
            <a:chExt cx="1229849" cy="646331"/>
          </a:xfrm>
        </p:grpSpPr>
        <p:cxnSp>
          <p:nvCxnSpPr>
            <p:cNvPr id="124" name="Connector: Elbow 123">
              <a:extLst>
                <a:ext uri="{FF2B5EF4-FFF2-40B4-BE49-F238E27FC236}">
                  <a16:creationId xmlns:a16="http://schemas.microsoft.com/office/drawing/2014/main" id="{0BFDAC73-A38A-4DC5-9EB6-04F1D4AC2B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00844" y="2096291"/>
              <a:ext cx="1228557" cy="249322"/>
            </a:xfrm>
            <a:prstGeom prst="bentConnector3">
              <a:avLst>
                <a:gd name="adj1" fmla="val 50000"/>
              </a:avLst>
            </a:prstGeom>
            <a:ln w="57150"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0F7FC35-ECDD-473E-9571-3389DDF04802}"/>
                </a:ext>
              </a:extLst>
            </p:cNvPr>
            <p:cNvSpPr txBox="1"/>
            <p:nvPr/>
          </p:nvSpPr>
          <p:spPr>
            <a:xfrm>
              <a:off x="10876906" y="1845636"/>
              <a:ext cx="9537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msg </a:t>
              </a:r>
              <a:r>
                <a:rPr lang="en-US" dirty="0" err="1"/>
                <a:t>xchg</a:t>
              </a:r>
              <a:r>
                <a:rPr lang="en-US" dirty="0"/>
                <a:t> 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19AB150-8DAD-4CE4-830A-5AB4F033F6E0}"/>
              </a:ext>
            </a:extLst>
          </p:cNvPr>
          <p:cNvSpPr txBox="1"/>
          <p:nvPr/>
        </p:nvSpPr>
        <p:spPr>
          <a:xfrm>
            <a:off x="4961467" y="5757333"/>
            <a:ext cx="6161110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Transaction A reads from A,B, commits writes to A, B</a:t>
            </a:r>
          </a:p>
          <a:p>
            <a:r>
              <a:rPr lang="en-US" dirty="0"/>
              <a:t>Transaction C reads from shard A,B,C, and commits write to B,C.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80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8D38-B003-468F-9E7F-85C0A80A7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Directory for Memory Fabric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8262B0-067B-407A-B544-E3A0C8D818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871496"/>
              </p:ext>
            </p:extLst>
          </p:nvPr>
        </p:nvGraphicFramePr>
        <p:xfrm>
          <a:off x="7442934" y="1461765"/>
          <a:ext cx="424421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705">
                  <a:extLst>
                    <a:ext uri="{9D8B030D-6E8A-4147-A177-3AD203B41FA5}">
                      <a16:colId xmlns:a16="http://schemas.microsoft.com/office/drawing/2014/main" val="495120890"/>
                    </a:ext>
                  </a:extLst>
                </a:gridCol>
                <a:gridCol w="790893">
                  <a:extLst>
                    <a:ext uri="{9D8B030D-6E8A-4147-A177-3AD203B41FA5}">
                      <a16:colId xmlns:a16="http://schemas.microsoft.com/office/drawing/2014/main" val="4147946459"/>
                    </a:ext>
                  </a:extLst>
                </a:gridCol>
                <a:gridCol w="1183386">
                  <a:extLst>
                    <a:ext uri="{9D8B030D-6E8A-4147-A177-3AD203B41FA5}">
                      <a16:colId xmlns:a16="http://schemas.microsoft.com/office/drawing/2014/main" val="3339433645"/>
                    </a:ext>
                  </a:extLst>
                </a:gridCol>
                <a:gridCol w="868426">
                  <a:extLst>
                    <a:ext uri="{9D8B030D-6E8A-4147-A177-3AD203B41FA5}">
                      <a16:colId xmlns:a16="http://schemas.microsoft.com/office/drawing/2014/main" val="641620734"/>
                    </a:ext>
                  </a:extLst>
                </a:gridCol>
                <a:gridCol w="967804">
                  <a:extLst>
                    <a:ext uri="{9D8B030D-6E8A-4147-A177-3AD203B41FA5}">
                      <a16:colId xmlns:a16="http://schemas.microsoft.com/office/drawing/2014/main" val="2481766803"/>
                    </a:ext>
                  </a:extLst>
                </a:gridCol>
              </a:tblGrid>
              <a:tr h="364864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</a:t>
                      </a:r>
                      <a:r>
                        <a:rPr lang="en-US" dirty="0" err="1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ACL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275111"/>
                  </a:ext>
                </a:extLst>
              </a:tr>
            </a:tbl>
          </a:graphicData>
        </a:graphic>
      </p:graphicFrame>
      <p:sp>
        <p:nvSpPr>
          <p:cNvPr id="9" name="Cylinder 8">
            <a:extLst>
              <a:ext uri="{FF2B5EF4-FFF2-40B4-BE49-F238E27FC236}">
                <a16:creationId xmlns:a16="http://schemas.microsoft.com/office/drawing/2014/main" id="{61D4B7E6-42CF-4759-9E35-61B004D61215}"/>
              </a:ext>
            </a:extLst>
          </p:cNvPr>
          <p:cNvSpPr/>
          <p:nvPr/>
        </p:nvSpPr>
        <p:spPr>
          <a:xfrm>
            <a:off x="1819483" y="5091042"/>
            <a:ext cx="959742" cy="516390"/>
          </a:xfrm>
          <a:custGeom>
            <a:avLst/>
            <a:gdLst>
              <a:gd name="connsiteX0" fmla="*/ 0 w 959742"/>
              <a:gd name="connsiteY0" fmla="*/ 64549 h 516390"/>
              <a:gd name="connsiteX1" fmla="*/ 479871 w 959742"/>
              <a:gd name="connsiteY1" fmla="*/ 129098 h 516390"/>
              <a:gd name="connsiteX2" fmla="*/ 959742 w 959742"/>
              <a:gd name="connsiteY2" fmla="*/ 64549 h 516390"/>
              <a:gd name="connsiteX3" fmla="*/ 959742 w 959742"/>
              <a:gd name="connsiteY3" fmla="*/ 451841 h 516390"/>
              <a:gd name="connsiteX4" fmla="*/ 479871 w 959742"/>
              <a:gd name="connsiteY4" fmla="*/ 516390 h 516390"/>
              <a:gd name="connsiteX5" fmla="*/ 0 w 959742"/>
              <a:gd name="connsiteY5" fmla="*/ 451841 h 516390"/>
              <a:gd name="connsiteX6" fmla="*/ 0 w 959742"/>
              <a:gd name="connsiteY6" fmla="*/ 64549 h 516390"/>
              <a:gd name="connsiteX0" fmla="*/ 0 w 959742"/>
              <a:gd name="connsiteY0" fmla="*/ 64549 h 516390"/>
              <a:gd name="connsiteX1" fmla="*/ 479871 w 959742"/>
              <a:gd name="connsiteY1" fmla="*/ 0 h 516390"/>
              <a:gd name="connsiteX2" fmla="*/ 959742 w 959742"/>
              <a:gd name="connsiteY2" fmla="*/ 64549 h 516390"/>
              <a:gd name="connsiteX3" fmla="*/ 479871 w 959742"/>
              <a:gd name="connsiteY3" fmla="*/ 129098 h 516390"/>
              <a:gd name="connsiteX4" fmla="*/ 0 w 959742"/>
              <a:gd name="connsiteY4" fmla="*/ 64549 h 516390"/>
              <a:gd name="connsiteX0" fmla="*/ 959742 w 959742"/>
              <a:gd name="connsiteY0" fmla="*/ 64549 h 516390"/>
              <a:gd name="connsiteX1" fmla="*/ 479871 w 959742"/>
              <a:gd name="connsiteY1" fmla="*/ 129098 h 516390"/>
              <a:gd name="connsiteX2" fmla="*/ 0 w 959742"/>
              <a:gd name="connsiteY2" fmla="*/ 64549 h 516390"/>
              <a:gd name="connsiteX3" fmla="*/ 479871 w 959742"/>
              <a:gd name="connsiteY3" fmla="*/ 0 h 516390"/>
              <a:gd name="connsiteX4" fmla="*/ 959742 w 959742"/>
              <a:gd name="connsiteY4" fmla="*/ 64549 h 516390"/>
              <a:gd name="connsiteX5" fmla="*/ 959742 w 959742"/>
              <a:gd name="connsiteY5" fmla="*/ 451841 h 516390"/>
              <a:gd name="connsiteX6" fmla="*/ 479871 w 959742"/>
              <a:gd name="connsiteY6" fmla="*/ 516390 h 516390"/>
              <a:gd name="connsiteX7" fmla="*/ 0 w 959742"/>
              <a:gd name="connsiteY7" fmla="*/ 451841 h 516390"/>
              <a:gd name="connsiteX8" fmla="*/ 0 w 959742"/>
              <a:gd name="connsiteY8" fmla="*/ 64549 h 51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9742" h="516390" stroke="0" extrusionOk="0">
                <a:moveTo>
                  <a:pt x="0" y="64549"/>
                </a:moveTo>
                <a:cubicBezTo>
                  <a:pt x="-9354" y="94429"/>
                  <a:pt x="207447" y="131875"/>
                  <a:pt x="479871" y="129098"/>
                </a:cubicBezTo>
                <a:cubicBezTo>
                  <a:pt x="748528" y="129863"/>
                  <a:pt x="950854" y="100481"/>
                  <a:pt x="959742" y="64549"/>
                </a:cubicBezTo>
                <a:cubicBezTo>
                  <a:pt x="1000993" y="188791"/>
                  <a:pt x="937202" y="372822"/>
                  <a:pt x="959742" y="451841"/>
                </a:cubicBezTo>
                <a:cubicBezTo>
                  <a:pt x="960373" y="536872"/>
                  <a:pt x="742402" y="508357"/>
                  <a:pt x="479871" y="516390"/>
                </a:cubicBezTo>
                <a:cubicBezTo>
                  <a:pt x="215927" y="512390"/>
                  <a:pt x="-3630" y="485110"/>
                  <a:pt x="0" y="451841"/>
                </a:cubicBezTo>
                <a:cubicBezTo>
                  <a:pt x="-37913" y="274254"/>
                  <a:pt x="5249" y="187334"/>
                  <a:pt x="0" y="64549"/>
                </a:cubicBezTo>
                <a:close/>
              </a:path>
              <a:path w="959742" h="516390" fill="lighten" stroke="0" extrusionOk="0">
                <a:moveTo>
                  <a:pt x="0" y="64549"/>
                </a:moveTo>
                <a:cubicBezTo>
                  <a:pt x="-24563" y="63036"/>
                  <a:pt x="241367" y="14847"/>
                  <a:pt x="479871" y="0"/>
                </a:cubicBezTo>
                <a:cubicBezTo>
                  <a:pt x="749663" y="1146"/>
                  <a:pt x="952433" y="27718"/>
                  <a:pt x="959742" y="64549"/>
                </a:cubicBezTo>
                <a:cubicBezTo>
                  <a:pt x="1009700" y="141054"/>
                  <a:pt x="777196" y="177180"/>
                  <a:pt x="479871" y="129098"/>
                </a:cubicBezTo>
                <a:cubicBezTo>
                  <a:pt x="215673" y="137661"/>
                  <a:pt x="1856" y="103057"/>
                  <a:pt x="0" y="64549"/>
                </a:cubicBezTo>
                <a:close/>
              </a:path>
              <a:path w="959742" h="516390" fill="none" extrusionOk="0">
                <a:moveTo>
                  <a:pt x="959742" y="64549"/>
                </a:moveTo>
                <a:cubicBezTo>
                  <a:pt x="962227" y="85985"/>
                  <a:pt x="718636" y="127612"/>
                  <a:pt x="479871" y="129098"/>
                </a:cubicBezTo>
                <a:cubicBezTo>
                  <a:pt x="215664" y="129802"/>
                  <a:pt x="-2667" y="108252"/>
                  <a:pt x="0" y="64549"/>
                </a:cubicBezTo>
                <a:cubicBezTo>
                  <a:pt x="-25498" y="80087"/>
                  <a:pt x="205827" y="-11967"/>
                  <a:pt x="479871" y="0"/>
                </a:cubicBezTo>
                <a:cubicBezTo>
                  <a:pt x="749338" y="1392"/>
                  <a:pt x="959357" y="20905"/>
                  <a:pt x="959742" y="64549"/>
                </a:cubicBezTo>
                <a:cubicBezTo>
                  <a:pt x="966856" y="194918"/>
                  <a:pt x="931106" y="372331"/>
                  <a:pt x="959742" y="451841"/>
                </a:cubicBezTo>
                <a:cubicBezTo>
                  <a:pt x="950019" y="484160"/>
                  <a:pt x="720105" y="541485"/>
                  <a:pt x="479871" y="516390"/>
                </a:cubicBezTo>
                <a:cubicBezTo>
                  <a:pt x="211313" y="523952"/>
                  <a:pt x="4934" y="481598"/>
                  <a:pt x="0" y="451841"/>
                </a:cubicBezTo>
                <a:cubicBezTo>
                  <a:pt x="-41761" y="295059"/>
                  <a:pt x="14779" y="142678"/>
                  <a:pt x="0" y="64549"/>
                </a:cubicBezTo>
              </a:path>
              <a:path w="959742" h="516390" fill="none" stroke="0" extrusionOk="0">
                <a:moveTo>
                  <a:pt x="959742" y="64549"/>
                </a:moveTo>
                <a:cubicBezTo>
                  <a:pt x="988403" y="135305"/>
                  <a:pt x="764137" y="112251"/>
                  <a:pt x="479871" y="129098"/>
                </a:cubicBezTo>
                <a:cubicBezTo>
                  <a:pt x="216925" y="119321"/>
                  <a:pt x="-6717" y="101301"/>
                  <a:pt x="0" y="64549"/>
                </a:cubicBezTo>
                <a:cubicBezTo>
                  <a:pt x="-30103" y="8129"/>
                  <a:pt x="207272" y="-538"/>
                  <a:pt x="479871" y="0"/>
                </a:cubicBezTo>
                <a:cubicBezTo>
                  <a:pt x="743813" y="-2207"/>
                  <a:pt x="960157" y="23289"/>
                  <a:pt x="959742" y="64549"/>
                </a:cubicBezTo>
                <a:cubicBezTo>
                  <a:pt x="973259" y="149492"/>
                  <a:pt x="920726" y="285593"/>
                  <a:pt x="959742" y="451841"/>
                </a:cubicBezTo>
                <a:cubicBezTo>
                  <a:pt x="937334" y="488413"/>
                  <a:pt x="773198" y="465371"/>
                  <a:pt x="479871" y="516390"/>
                </a:cubicBezTo>
                <a:cubicBezTo>
                  <a:pt x="211101" y="518316"/>
                  <a:pt x="7615" y="485879"/>
                  <a:pt x="0" y="451841"/>
                </a:cubicBezTo>
                <a:cubicBezTo>
                  <a:pt x="-39269" y="276202"/>
                  <a:pt x="15557" y="167009"/>
                  <a:pt x="0" y="64549"/>
                </a:cubicBezTo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can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E4D818FD-0726-4276-8721-AEC7F6BE1801}"/>
              </a:ext>
            </a:extLst>
          </p:cNvPr>
          <p:cNvSpPr/>
          <p:nvPr/>
        </p:nvSpPr>
        <p:spPr>
          <a:xfrm>
            <a:off x="3394491" y="5091042"/>
            <a:ext cx="959742" cy="516390"/>
          </a:xfrm>
          <a:custGeom>
            <a:avLst/>
            <a:gdLst>
              <a:gd name="connsiteX0" fmla="*/ 0 w 959742"/>
              <a:gd name="connsiteY0" fmla="*/ 64549 h 516390"/>
              <a:gd name="connsiteX1" fmla="*/ 479871 w 959742"/>
              <a:gd name="connsiteY1" fmla="*/ 129098 h 516390"/>
              <a:gd name="connsiteX2" fmla="*/ 959742 w 959742"/>
              <a:gd name="connsiteY2" fmla="*/ 64549 h 516390"/>
              <a:gd name="connsiteX3" fmla="*/ 959742 w 959742"/>
              <a:gd name="connsiteY3" fmla="*/ 451841 h 516390"/>
              <a:gd name="connsiteX4" fmla="*/ 479871 w 959742"/>
              <a:gd name="connsiteY4" fmla="*/ 516390 h 516390"/>
              <a:gd name="connsiteX5" fmla="*/ 0 w 959742"/>
              <a:gd name="connsiteY5" fmla="*/ 451841 h 516390"/>
              <a:gd name="connsiteX6" fmla="*/ 0 w 959742"/>
              <a:gd name="connsiteY6" fmla="*/ 64549 h 516390"/>
              <a:gd name="connsiteX0" fmla="*/ 0 w 959742"/>
              <a:gd name="connsiteY0" fmla="*/ 64549 h 516390"/>
              <a:gd name="connsiteX1" fmla="*/ 479871 w 959742"/>
              <a:gd name="connsiteY1" fmla="*/ 0 h 516390"/>
              <a:gd name="connsiteX2" fmla="*/ 959742 w 959742"/>
              <a:gd name="connsiteY2" fmla="*/ 64549 h 516390"/>
              <a:gd name="connsiteX3" fmla="*/ 479871 w 959742"/>
              <a:gd name="connsiteY3" fmla="*/ 129098 h 516390"/>
              <a:gd name="connsiteX4" fmla="*/ 0 w 959742"/>
              <a:gd name="connsiteY4" fmla="*/ 64549 h 516390"/>
              <a:gd name="connsiteX0" fmla="*/ 959742 w 959742"/>
              <a:gd name="connsiteY0" fmla="*/ 64549 h 516390"/>
              <a:gd name="connsiteX1" fmla="*/ 479871 w 959742"/>
              <a:gd name="connsiteY1" fmla="*/ 129098 h 516390"/>
              <a:gd name="connsiteX2" fmla="*/ 0 w 959742"/>
              <a:gd name="connsiteY2" fmla="*/ 64549 h 516390"/>
              <a:gd name="connsiteX3" fmla="*/ 479871 w 959742"/>
              <a:gd name="connsiteY3" fmla="*/ 0 h 516390"/>
              <a:gd name="connsiteX4" fmla="*/ 959742 w 959742"/>
              <a:gd name="connsiteY4" fmla="*/ 64549 h 516390"/>
              <a:gd name="connsiteX5" fmla="*/ 959742 w 959742"/>
              <a:gd name="connsiteY5" fmla="*/ 451841 h 516390"/>
              <a:gd name="connsiteX6" fmla="*/ 479871 w 959742"/>
              <a:gd name="connsiteY6" fmla="*/ 516390 h 516390"/>
              <a:gd name="connsiteX7" fmla="*/ 0 w 959742"/>
              <a:gd name="connsiteY7" fmla="*/ 451841 h 516390"/>
              <a:gd name="connsiteX8" fmla="*/ 0 w 959742"/>
              <a:gd name="connsiteY8" fmla="*/ 64549 h 51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9742" h="516390" stroke="0" extrusionOk="0">
                <a:moveTo>
                  <a:pt x="0" y="64549"/>
                </a:moveTo>
                <a:cubicBezTo>
                  <a:pt x="-46769" y="126990"/>
                  <a:pt x="205864" y="100702"/>
                  <a:pt x="479871" y="129098"/>
                </a:cubicBezTo>
                <a:cubicBezTo>
                  <a:pt x="737550" y="132724"/>
                  <a:pt x="962201" y="100757"/>
                  <a:pt x="959742" y="64549"/>
                </a:cubicBezTo>
                <a:cubicBezTo>
                  <a:pt x="980344" y="154412"/>
                  <a:pt x="945269" y="263177"/>
                  <a:pt x="959742" y="451841"/>
                </a:cubicBezTo>
                <a:cubicBezTo>
                  <a:pt x="951215" y="524777"/>
                  <a:pt x="755735" y="469710"/>
                  <a:pt x="479871" y="516390"/>
                </a:cubicBezTo>
                <a:cubicBezTo>
                  <a:pt x="210969" y="517767"/>
                  <a:pt x="-5994" y="494864"/>
                  <a:pt x="0" y="451841"/>
                </a:cubicBezTo>
                <a:cubicBezTo>
                  <a:pt x="-44310" y="337015"/>
                  <a:pt x="38682" y="162846"/>
                  <a:pt x="0" y="64549"/>
                </a:cubicBezTo>
                <a:close/>
              </a:path>
              <a:path w="959742" h="516390" fill="lighten" stroke="0" extrusionOk="0">
                <a:moveTo>
                  <a:pt x="0" y="64549"/>
                </a:moveTo>
                <a:cubicBezTo>
                  <a:pt x="9611" y="23855"/>
                  <a:pt x="203955" y="-15968"/>
                  <a:pt x="479871" y="0"/>
                </a:cubicBezTo>
                <a:cubicBezTo>
                  <a:pt x="736024" y="4093"/>
                  <a:pt x="966761" y="29058"/>
                  <a:pt x="959742" y="64549"/>
                </a:cubicBezTo>
                <a:cubicBezTo>
                  <a:pt x="901653" y="114761"/>
                  <a:pt x="758666" y="93453"/>
                  <a:pt x="479871" y="129098"/>
                </a:cubicBezTo>
                <a:cubicBezTo>
                  <a:pt x="206564" y="134013"/>
                  <a:pt x="-6204" y="95731"/>
                  <a:pt x="0" y="64549"/>
                </a:cubicBezTo>
                <a:close/>
              </a:path>
              <a:path w="959742" h="516390" fill="none" extrusionOk="0">
                <a:moveTo>
                  <a:pt x="959742" y="64549"/>
                </a:moveTo>
                <a:cubicBezTo>
                  <a:pt x="973543" y="150885"/>
                  <a:pt x="738468" y="131050"/>
                  <a:pt x="479871" y="129098"/>
                </a:cubicBezTo>
                <a:cubicBezTo>
                  <a:pt x="210538" y="121221"/>
                  <a:pt x="-553" y="103500"/>
                  <a:pt x="0" y="64549"/>
                </a:cubicBezTo>
                <a:cubicBezTo>
                  <a:pt x="3176" y="34976"/>
                  <a:pt x="270550" y="1086"/>
                  <a:pt x="479871" y="0"/>
                </a:cubicBezTo>
                <a:cubicBezTo>
                  <a:pt x="752994" y="-6415"/>
                  <a:pt x="957670" y="23365"/>
                  <a:pt x="959742" y="64549"/>
                </a:cubicBezTo>
                <a:cubicBezTo>
                  <a:pt x="972707" y="178646"/>
                  <a:pt x="917438" y="281166"/>
                  <a:pt x="959742" y="451841"/>
                </a:cubicBezTo>
                <a:cubicBezTo>
                  <a:pt x="961199" y="435881"/>
                  <a:pt x="721511" y="474293"/>
                  <a:pt x="479871" y="516390"/>
                </a:cubicBezTo>
                <a:cubicBezTo>
                  <a:pt x="217026" y="517181"/>
                  <a:pt x="9676" y="487050"/>
                  <a:pt x="0" y="451841"/>
                </a:cubicBezTo>
                <a:cubicBezTo>
                  <a:pt x="-14662" y="294837"/>
                  <a:pt x="33928" y="250400"/>
                  <a:pt x="0" y="64549"/>
                </a:cubicBezTo>
              </a:path>
              <a:path w="959742" h="516390" fill="none" stroke="0" extrusionOk="0">
                <a:moveTo>
                  <a:pt x="959742" y="64549"/>
                </a:moveTo>
                <a:cubicBezTo>
                  <a:pt x="978667" y="100095"/>
                  <a:pt x="714104" y="138943"/>
                  <a:pt x="479871" y="129098"/>
                </a:cubicBezTo>
                <a:cubicBezTo>
                  <a:pt x="214624" y="139515"/>
                  <a:pt x="-5091" y="105421"/>
                  <a:pt x="0" y="64549"/>
                </a:cubicBezTo>
                <a:cubicBezTo>
                  <a:pt x="18766" y="4100"/>
                  <a:pt x="246761" y="44223"/>
                  <a:pt x="479871" y="0"/>
                </a:cubicBezTo>
                <a:cubicBezTo>
                  <a:pt x="739032" y="6156"/>
                  <a:pt x="951855" y="29022"/>
                  <a:pt x="959742" y="64549"/>
                </a:cubicBezTo>
                <a:cubicBezTo>
                  <a:pt x="976651" y="218587"/>
                  <a:pt x="938297" y="334923"/>
                  <a:pt x="959742" y="451841"/>
                </a:cubicBezTo>
                <a:cubicBezTo>
                  <a:pt x="962118" y="492025"/>
                  <a:pt x="731670" y="497023"/>
                  <a:pt x="479871" y="516390"/>
                </a:cubicBezTo>
                <a:cubicBezTo>
                  <a:pt x="212332" y="509951"/>
                  <a:pt x="2637" y="490768"/>
                  <a:pt x="0" y="451841"/>
                </a:cubicBezTo>
                <a:cubicBezTo>
                  <a:pt x="-23976" y="334695"/>
                  <a:pt x="16498" y="159417"/>
                  <a:pt x="0" y="64549"/>
                </a:cubicBezTo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941031545">
                  <a:prstGeom prst="can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5AFC217-2A0F-4E73-BE59-2D9E2CF5F894}"/>
              </a:ext>
            </a:extLst>
          </p:cNvPr>
          <p:cNvSpPr/>
          <p:nvPr/>
        </p:nvSpPr>
        <p:spPr>
          <a:xfrm>
            <a:off x="5132964" y="5091042"/>
            <a:ext cx="959742" cy="516390"/>
          </a:xfrm>
          <a:custGeom>
            <a:avLst/>
            <a:gdLst>
              <a:gd name="connsiteX0" fmla="*/ 0 w 959742"/>
              <a:gd name="connsiteY0" fmla="*/ 64549 h 516390"/>
              <a:gd name="connsiteX1" fmla="*/ 479871 w 959742"/>
              <a:gd name="connsiteY1" fmla="*/ 129098 h 516390"/>
              <a:gd name="connsiteX2" fmla="*/ 959742 w 959742"/>
              <a:gd name="connsiteY2" fmla="*/ 64549 h 516390"/>
              <a:gd name="connsiteX3" fmla="*/ 959742 w 959742"/>
              <a:gd name="connsiteY3" fmla="*/ 451841 h 516390"/>
              <a:gd name="connsiteX4" fmla="*/ 479871 w 959742"/>
              <a:gd name="connsiteY4" fmla="*/ 516390 h 516390"/>
              <a:gd name="connsiteX5" fmla="*/ 0 w 959742"/>
              <a:gd name="connsiteY5" fmla="*/ 451841 h 516390"/>
              <a:gd name="connsiteX6" fmla="*/ 0 w 959742"/>
              <a:gd name="connsiteY6" fmla="*/ 64549 h 516390"/>
              <a:gd name="connsiteX0" fmla="*/ 0 w 959742"/>
              <a:gd name="connsiteY0" fmla="*/ 64549 h 516390"/>
              <a:gd name="connsiteX1" fmla="*/ 479871 w 959742"/>
              <a:gd name="connsiteY1" fmla="*/ 0 h 516390"/>
              <a:gd name="connsiteX2" fmla="*/ 959742 w 959742"/>
              <a:gd name="connsiteY2" fmla="*/ 64549 h 516390"/>
              <a:gd name="connsiteX3" fmla="*/ 479871 w 959742"/>
              <a:gd name="connsiteY3" fmla="*/ 129098 h 516390"/>
              <a:gd name="connsiteX4" fmla="*/ 0 w 959742"/>
              <a:gd name="connsiteY4" fmla="*/ 64549 h 516390"/>
              <a:gd name="connsiteX0" fmla="*/ 959742 w 959742"/>
              <a:gd name="connsiteY0" fmla="*/ 64549 h 516390"/>
              <a:gd name="connsiteX1" fmla="*/ 479871 w 959742"/>
              <a:gd name="connsiteY1" fmla="*/ 129098 h 516390"/>
              <a:gd name="connsiteX2" fmla="*/ 0 w 959742"/>
              <a:gd name="connsiteY2" fmla="*/ 64549 h 516390"/>
              <a:gd name="connsiteX3" fmla="*/ 479871 w 959742"/>
              <a:gd name="connsiteY3" fmla="*/ 0 h 516390"/>
              <a:gd name="connsiteX4" fmla="*/ 959742 w 959742"/>
              <a:gd name="connsiteY4" fmla="*/ 64549 h 516390"/>
              <a:gd name="connsiteX5" fmla="*/ 959742 w 959742"/>
              <a:gd name="connsiteY5" fmla="*/ 451841 h 516390"/>
              <a:gd name="connsiteX6" fmla="*/ 479871 w 959742"/>
              <a:gd name="connsiteY6" fmla="*/ 516390 h 516390"/>
              <a:gd name="connsiteX7" fmla="*/ 0 w 959742"/>
              <a:gd name="connsiteY7" fmla="*/ 451841 h 516390"/>
              <a:gd name="connsiteX8" fmla="*/ 0 w 959742"/>
              <a:gd name="connsiteY8" fmla="*/ 64549 h 51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9742" h="516390" stroke="0" extrusionOk="0">
                <a:moveTo>
                  <a:pt x="0" y="64549"/>
                </a:moveTo>
                <a:cubicBezTo>
                  <a:pt x="-23095" y="89502"/>
                  <a:pt x="208623" y="123435"/>
                  <a:pt x="479871" y="129098"/>
                </a:cubicBezTo>
                <a:cubicBezTo>
                  <a:pt x="747927" y="135328"/>
                  <a:pt x="965193" y="98362"/>
                  <a:pt x="959742" y="64549"/>
                </a:cubicBezTo>
                <a:cubicBezTo>
                  <a:pt x="1004724" y="158955"/>
                  <a:pt x="957796" y="298441"/>
                  <a:pt x="959742" y="451841"/>
                </a:cubicBezTo>
                <a:cubicBezTo>
                  <a:pt x="954182" y="483914"/>
                  <a:pt x="723010" y="499795"/>
                  <a:pt x="479871" y="516390"/>
                </a:cubicBezTo>
                <a:cubicBezTo>
                  <a:pt x="218740" y="518023"/>
                  <a:pt x="-2913" y="481851"/>
                  <a:pt x="0" y="451841"/>
                </a:cubicBezTo>
                <a:cubicBezTo>
                  <a:pt x="-33738" y="324046"/>
                  <a:pt x="27035" y="161849"/>
                  <a:pt x="0" y="64549"/>
                </a:cubicBezTo>
                <a:close/>
              </a:path>
              <a:path w="959742" h="516390" fill="lighten" stroke="0" extrusionOk="0">
                <a:moveTo>
                  <a:pt x="0" y="64549"/>
                </a:moveTo>
                <a:cubicBezTo>
                  <a:pt x="12427" y="21346"/>
                  <a:pt x="215213" y="34900"/>
                  <a:pt x="479871" y="0"/>
                </a:cubicBezTo>
                <a:cubicBezTo>
                  <a:pt x="748845" y="311"/>
                  <a:pt x="951071" y="29225"/>
                  <a:pt x="959742" y="64549"/>
                </a:cubicBezTo>
                <a:cubicBezTo>
                  <a:pt x="968040" y="107038"/>
                  <a:pt x="712353" y="164355"/>
                  <a:pt x="479871" y="129098"/>
                </a:cubicBezTo>
                <a:cubicBezTo>
                  <a:pt x="216673" y="136678"/>
                  <a:pt x="2057" y="97175"/>
                  <a:pt x="0" y="64549"/>
                </a:cubicBezTo>
                <a:close/>
              </a:path>
              <a:path w="959742" h="516390" fill="none" extrusionOk="0">
                <a:moveTo>
                  <a:pt x="959742" y="64549"/>
                </a:moveTo>
                <a:cubicBezTo>
                  <a:pt x="992936" y="106993"/>
                  <a:pt x="761000" y="110864"/>
                  <a:pt x="479871" y="129098"/>
                </a:cubicBezTo>
                <a:cubicBezTo>
                  <a:pt x="218509" y="121710"/>
                  <a:pt x="-2899" y="100575"/>
                  <a:pt x="0" y="64549"/>
                </a:cubicBezTo>
                <a:cubicBezTo>
                  <a:pt x="-15752" y="46809"/>
                  <a:pt x="181534" y="14116"/>
                  <a:pt x="479871" y="0"/>
                </a:cubicBezTo>
                <a:cubicBezTo>
                  <a:pt x="738525" y="5011"/>
                  <a:pt x="953028" y="27444"/>
                  <a:pt x="959742" y="64549"/>
                </a:cubicBezTo>
                <a:cubicBezTo>
                  <a:pt x="974122" y="214193"/>
                  <a:pt x="913392" y="264171"/>
                  <a:pt x="959742" y="451841"/>
                </a:cubicBezTo>
                <a:cubicBezTo>
                  <a:pt x="953494" y="476274"/>
                  <a:pt x="773097" y="513338"/>
                  <a:pt x="479871" y="516390"/>
                </a:cubicBezTo>
                <a:cubicBezTo>
                  <a:pt x="212498" y="524384"/>
                  <a:pt x="2248" y="492555"/>
                  <a:pt x="0" y="451841"/>
                </a:cubicBezTo>
                <a:cubicBezTo>
                  <a:pt x="-38103" y="356163"/>
                  <a:pt x="6903" y="243884"/>
                  <a:pt x="0" y="64549"/>
                </a:cubicBezTo>
              </a:path>
              <a:path w="959742" h="516390" fill="none" stroke="0" extrusionOk="0">
                <a:moveTo>
                  <a:pt x="959742" y="64549"/>
                </a:moveTo>
                <a:cubicBezTo>
                  <a:pt x="981773" y="139960"/>
                  <a:pt x="779112" y="101518"/>
                  <a:pt x="479871" y="129098"/>
                </a:cubicBezTo>
                <a:cubicBezTo>
                  <a:pt x="212708" y="128214"/>
                  <a:pt x="-8667" y="94515"/>
                  <a:pt x="0" y="64549"/>
                </a:cubicBezTo>
                <a:cubicBezTo>
                  <a:pt x="-5674" y="22702"/>
                  <a:pt x="261130" y="8183"/>
                  <a:pt x="479871" y="0"/>
                </a:cubicBezTo>
                <a:cubicBezTo>
                  <a:pt x="743811" y="-5079"/>
                  <a:pt x="960186" y="24695"/>
                  <a:pt x="959742" y="64549"/>
                </a:cubicBezTo>
                <a:cubicBezTo>
                  <a:pt x="963384" y="170046"/>
                  <a:pt x="937220" y="362302"/>
                  <a:pt x="959742" y="451841"/>
                </a:cubicBezTo>
                <a:cubicBezTo>
                  <a:pt x="930270" y="483610"/>
                  <a:pt x="703317" y="562719"/>
                  <a:pt x="479871" y="516390"/>
                </a:cubicBezTo>
                <a:cubicBezTo>
                  <a:pt x="214082" y="513046"/>
                  <a:pt x="437" y="486115"/>
                  <a:pt x="0" y="451841"/>
                </a:cubicBezTo>
                <a:cubicBezTo>
                  <a:pt x="-12619" y="278220"/>
                  <a:pt x="31495" y="196200"/>
                  <a:pt x="0" y="64549"/>
                </a:cubicBezTo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761484527">
                  <a:prstGeom prst="can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34790DC6-344F-488C-928D-CBC3B3E01FDE}"/>
              </a:ext>
            </a:extLst>
          </p:cNvPr>
          <p:cNvSpPr/>
          <p:nvPr/>
        </p:nvSpPr>
        <p:spPr>
          <a:xfrm>
            <a:off x="8271421" y="5091042"/>
            <a:ext cx="959742" cy="516390"/>
          </a:xfrm>
          <a:custGeom>
            <a:avLst/>
            <a:gdLst>
              <a:gd name="connsiteX0" fmla="*/ 0 w 959742"/>
              <a:gd name="connsiteY0" fmla="*/ 64549 h 516390"/>
              <a:gd name="connsiteX1" fmla="*/ 479871 w 959742"/>
              <a:gd name="connsiteY1" fmla="*/ 129098 h 516390"/>
              <a:gd name="connsiteX2" fmla="*/ 959742 w 959742"/>
              <a:gd name="connsiteY2" fmla="*/ 64549 h 516390"/>
              <a:gd name="connsiteX3" fmla="*/ 959742 w 959742"/>
              <a:gd name="connsiteY3" fmla="*/ 451841 h 516390"/>
              <a:gd name="connsiteX4" fmla="*/ 479871 w 959742"/>
              <a:gd name="connsiteY4" fmla="*/ 516390 h 516390"/>
              <a:gd name="connsiteX5" fmla="*/ 0 w 959742"/>
              <a:gd name="connsiteY5" fmla="*/ 451841 h 516390"/>
              <a:gd name="connsiteX6" fmla="*/ 0 w 959742"/>
              <a:gd name="connsiteY6" fmla="*/ 64549 h 516390"/>
              <a:gd name="connsiteX0" fmla="*/ 0 w 959742"/>
              <a:gd name="connsiteY0" fmla="*/ 64549 h 516390"/>
              <a:gd name="connsiteX1" fmla="*/ 479871 w 959742"/>
              <a:gd name="connsiteY1" fmla="*/ 0 h 516390"/>
              <a:gd name="connsiteX2" fmla="*/ 959742 w 959742"/>
              <a:gd name="connsiteY2" fmla="*/ 64549 h 516390"/>
              <a:gd name="connsiteX3" fmla="*/ 479871 w 959742"/>
              <a:gd name="connsiteY3" fmla="*/ 129098 h 516390"/>
              <a:gd name="connsiteX4" fmla="*/ 0 w 959742"/>
              <a:gd name="connsiteY4" fmla="*/ 64549 h 516390"/>
              <a:gd name="connsiteX0" fmla="*/ 959742 w 959742"/>
              <a:gd name="connsiteY0" fmla="*/ 64549 h 516390"/>
              <a:gd name="connsiteX1" fmla="*/ 479871 w 959742"/>
              <a:gd name="connsiteY1" fmla="*/ 129098 h 516390"/>
              <a:gd name="connsiteX2" fmla="*/ 0 w 959742"/>
              <a:gd name="connsiteY2" fmla="*/ 64549 h 516390"/>
              <a:gd name="connsiteX3" fmla="*/ 479871 w 959742"/>
              <a:gd name="connsiteY3" fmla="*/ 0 h 516390"/>
              <a:gd name="connsiteX4" fmla="*/ 959742 w 959742"/>
              <a:gd name="connsiteY4" fmla="*/ 64549 h 516390"/>
              <a:gd name="connsiteX5" fmla="*/ 959742 w 959742"/>
              <a:gd name="connsiteY5" fmla="*/ 451841 h 516390"/>
              <a:gd name="connsiteX6" fmla="*/ 479871 w 959742"/>
              <a:gd name="connsiteY6" fmla="*/ 516390 h 516390"/>
              <a:gd name="connsiteX7" fmla="*/ 0 w 959742"/>
              <a:gd name="connsiteY7" fmla="*/ 451841 h 516390"/>
              <a:gd name="connsiteX8" fmla="*/ 0 w 959742"/>
              <a:gd name="connsiteY8" fmla="*/ 64549 h 51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9742" h="516390" stroke="0" extrusionOk="0">
                <a:moveTo>
                  <a:pt x="0" y="64549"/>
                </a:moveTo>
                <a:cubicBezTo>
                  <a:pt x="-14879" y="76909"/>
                  <a:pt x="192386" y="164843"/>
                  <a:pt x="479871" y="129098"/>
                </a:cubicBezTo>
                <a:cubicBezTo>
                  <a:pt x="748445" y="128396"/>
                  <a:pt x="964487" y="96384"/>
                  <a:pt x="959742" y="64549"/>
                </a:cubicBezTo>
                <a:cubicBezTo>
                  <a:pt x="1003594" y="164918"/>
                  <a:pt x="913792" y="353770"/>
                  <a:pt x="959742" y="451841"/>
                </a:cubicBezTo>
                <a:cubicBezTo>
                  <a:pt x="1012614" y="471634"/>
                  <a:pt x="722935" y="515895"/>
                  <a:pt x="479871" y="516390"/>
                </a:cubicBezTo>
                <a:cubicBezTo>
                  <a:pt x="218562" y="526126"/>
                  <a:pt x="798" y="486972"/>
                  <a:pt x="0" y="451841"/>
                </a:cubicBezTo>
                <a:cubicBezTo>
                  <a:pt x="-9154" y="348514"/>
                  <a:pt x="11414" y="220877"/>
                  <a:pt x="0" y="64549"/>
                </a:cubicBezTo>
                <a:close/>
              </a:path>
              <a:path w="959742" h="516390" fill="lighten" stroke="0" extrusionOk="0">
                <a:moveTo>
                  <a:pt x="0" y="64549"/>
                </a:moveTo>
                <a:cubicBezTo>
                  <a:pt x="29187" y="33121"/>
                  <a:pt x="255808" y="-11596"/>
                  <a:pt x="479871" y="0"/>
                </a:cubicBezTo>
                <a:cubicBezTo>
                  <a:pt x="742072" y="727"/>
                  <a:pt x="956492" y="31659"/>
                  <a:pt x="959742" y="64549"/>
                </a:cubicBezTo>
                <a:cubicBezTo>
                  <a:pt x="950344" y="124447"/>
                  <a:pt x="774183" y="159686"/>
                  <a:pt x="479871" y="129098"/>
                </a:cubicBezTo>
                <a:cubicBezTo>
                  <a:pt x="215211" y="130001"/>
                  <a:pt x="1241" y="101042"/>
                  <a:pt x="0" y="64549"/>
                </a:cubicBezTo>
                <a:close/>
              </a:path>
              <a:path w="959742" h="516390" fill="none" extrusionOk="0">
                <a:moveTo>
                  <a:pt x="959742" y="64549"/>
                </a:moveTo>
                <a:cubicBezTo>
                  <a:pt x="920088" y="91034"/>
                  <a:pt x="694059" y="149690"/>
                  <a:pt x="479871" y="129098"/>
                </a:cubicBezTo>
                <a:cubicBezTo>
                  <a:pt x="223789" y="126226"/>
                  <a:pt x="4715" y="96331"/>
                  <a:pt x="0" y="64549"/>
                </a:cubicBezTo>
                <a:cubicBezTo>
                  <a:pt x="-48769" y="-5886"/>
                  <a:pt x="155528" y="-5842"/>
                  <a:pt x="479871" y="0"/>
                </a:cubicBezTo>
                <a:cubicBezTo>
                  <a:pt x="744897" y="8392"/>
                  <a:pt x="950585" y="25207"/>
                  <a:pt x="959742" y="64549"/>
                </a:cubicBezTo>
                <a:cubicBezTo>
                  <a:pt x="989278" y="168091"/>
                  <a:pt x="933003" y="286318"/>
                  <a:pt x="959742" y="451841"/>
                </a:cubicBezTo>
                <a:cubicBezTo>
                  <a:pt x="907146" y="505294"/>
                  <a:pt x="757515" y="570242"/>
                  <a:pt x="479871" y="516390"/>
                </a:cubicBezTo>
                <a:cubicBezTo>
                  <a:pt x="213588" y="516716"/>
                  <a:pt x="-1487" y="477606"/>
                  <a:pt x="0" y="451841"/>
                </a:cubicBezTo>
                <a:cubicBezTo>
                  <a:pt x="-32961" y="342025"/>
                  <a:pt x="25428" y="248341"/>
                  <a:pt x="0" y="64549"/>
                </a:cubicBezTo>
              </a:path>
              <a:path w="959742" h="516390" fill="none" stroke="0" extrusionOk="0">
                <a:moveTo>
                  <a:pt x="959742" y="64549"/>
                </a:moveTo>
                <a:cubicBezTo>
                  <a:pt x="958084" y="104970"/>
                  <a:pt x="746340" y="159562"/>
                  <a:pt x="479871" y="129098"/>
                </a:cubicBezTo>
                <a:cubicBezTo>
                  <a:pt x="215121" y="121642"/>
                  <a:pt x="9287" y="97457"/>
                  <a:pt x="0" y="64549"/>
                </a:cubicBezTo>
                <a:cubicBezTo>
                  <a:pt x="-7230" y="8103"/>
                  <a:pt x="259460" y="18290"/>
                  <a:pt x="479871" y="0"/>
                </a:cubicBezTo>
                <a:cubicBezTo>
                  <a:pt x="744798" y="2049"/>
                  <a:pt x="955228" y="37004"/>
                  <a:pt x="959742" y="64549"/>
                </a:cubicBezTo>
                <a:cubicBezTo>
                  <a:pt x="987099" y="199633"/>
                  <a:pt x="948184" y="373593"/>
                  <a:pt x="959742" y="451841"/>
                </a:cubicBezTo>
                <a:cubicBezTo>
                  <a:pt x="968478" y="509223"/>
                  <a:pt x="721351" y="458317"/>
                  <a:pt x="479871" y="516390"/>
                </a:cubicBezTo>
                <a:cubicBezTo>
                  <a:pt x="214482" y="519474"/>
                  <a:pt x="650" y="487950"/>
                  <a:pt x="0" y="451841"/>
                </a:cubicBezTo>
                <a:cubicBezTo>
                  <a:pt x="-31543" y="314716"/>
                  <a:pt x="23612" y="197748"/>
                  <a:pt x="0" y="64549"/>
                </a:cubicBezTo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277920187">
                  <a:prstGeom prst="can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394CCF-3665-4DAB-9C9E-1BCD2AFDE912}"/>
              </a:ext>
            </a:extLst>
          </p:cNvPr>
          <p:cNvSpPr/>
          <p:nvPr/>
        </p:nvSpPr>
        <p:spPr>
          <a:xfrm>
            <a:off x="1355154" y="5716645"/>
            <a:ext cx="624950" cy="172993"/>
          </a:xfrm>
          <a:custGeom>
            <a:avLst/>
            <a:gdLst>
              <a:gd name="connsiteX0" fmla="*/ 0 w 624950"/>
              <a:gd name="connsiteY0" fmla="*/ 0 h 172993"/>
              <a:gd name="connsiteX1" fmla="*/ 293727 w 624950"/>
              <a:gd name="connsiteY1" fmla="*/ 0 h 172993"/>
              <a:gd name="connsiteX2" fmla="*/ 624950 w 624950"/>
              <a:gd name="connsiteY2" fmla="*/ 0 h 172993"/>
              <a:gd name="connsiteX3" fmla="*/ 624950 w 624950"/>
              <a:gd name="connsiteY3" fmla="*/ 172993 h 172993"/>
              <a:gd name="connsiteX4" fmla="*/ 331224 w 624950"/>
              <a:gd name="connsiteY4" fmla="*/ 172993 h 172993"/>
              <a:gd name="connsiteX5" fmla="*/ 0 w 624950"/>
              <a:gd name="connsiteY5" fmla="*/ 172993 h 172993"/>
              <a:gd name="connsiteX6" fmla="*/ 0 w 624950"/>
              <a:gd name="connsiteY6" fmla="*/ 0 h 17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950" h="172993" fill="none" extrusionOk="0">
                <a:moveTo>
                  <a:pt x="0" y="0"/>
                </a:moveTo>
                <a:cubicBezTo>
                  <a:pt x="134843" y="-12027"/>
                  <a:pt x="227552" y="13589"/>
                  <a:pt x="293727" y="0"/>
                </a:cubicBezTo>
                <a:cubicBezTo>
                  <a:pt x="359902" y="-13589"/>
                  <a:pt x="500659" y="13180"/>
                  <a:pt x="624950" y="0"/>
                </a:cubicBezTo>
                <a:cubicBezTo>
                  <a:pt x="626822" y="58266"/>
                  <a:pt x="614044" y="119457"/>
                  <a:pt x="624950" y="172993"/>
                </a:cubicBezTo>
                <a:cubicBezTo>
                  <a:pt x="496914" y="190783"/>
                  <a:pt x="403899" y="144219"/>
                  <a:pt x="331224" y="172993"/>
                </a:cubicBezTo>
                <a:cubicBezTo>
                  <a:pt x="258549" y="201767"/>
                  <a:pt x="156750" y="147164"/>
                  <a:pt x="0" y="172993"/>
                </a:cubicBezTo>
                <a:cubicBezTo>
                  <a:pt x="-13849" y="98661"/>
                  <a:pt x="7686" y="85345"/>
                  <a:pt x="0" y="0"/>
                </a:cubicBezTo>
                <a:close/>
              </a:path>
              <a:path w="624950" h="172993" stroke="0" extrusionOk="0">
                <a:moveTo>
                  <a:pt x="0" y="0"/>
                </a:moveTo>
                <a:cubicBezTo>
                  <a:pt x="68760" y="-14953"/>
                  <a:pt x="197558" y="7625"/>
                  <a:pt x="299976" y="0"/>
                </a:cubicBezTo>
                <a:cubicBezTo>
                  <a:pt x="402394" y="-7625"/>
                  <a:pt x="528242" y="4445"/>
                  <a:pt x="624950" y="0"/>
                </a:cubicBezTo>
                <a:cubicBezTo>
                  <a:pt x="640985" y="60265"/>
                  <a:pt x="608889" y="130121"/>
                  <a:pt x="624950" y="172993"/>
                </a:cubicBezTo>
                <a:cubicBezTo>
                  <a:pt x="495804" y="179335"/>
                  <a:pt x="423377" y="172089"/>
                  <a:pt x="312475" y="172993"/>
                </a:cubicBezTo>
                <a:cubicBezTo>
                  <a:pt x="201573" y="173897"/>
                  <a:pt x="101849" y="172420"/>
                  <a:pt x="0" y="172993"/>
                </a:cubicBezTo>
                <a:cubicBezTo>
                  <a:pt x="-6939" y="94327"/>
                  <a:pt x="584" y="49255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52711034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83D615-E224-449D-BEBD-507517C10C8A}"/>
              </a:ext>
            </a:extLst>
          </p:cNvPr>
          <p:cNvSpPr/>
          <p:nvPr/>
        </p:nvSpPr>
        <p:spPr>
          <a:xfrm>
            <a:off x="1572242" y="5889638"/>
            <a:ext cx="624950" cy="172993"/>
          </a:xfrm>
          <a:custGeom>
            <a:avLst/>
            <a:gdLst>
              <a:gd name="connsiteX0" fmla="*/ 0 w 624950"/>
              <a:gd name="connsiteY0" fmla="*/ 0 h 172993"/>
              <a:gd name="connsiteX1" fmla="*/ 324974 w 624950"/>
              <a:gd name="connsiteY1" fmla="*/ 0 h 172993"/>
              <a:gd name="connsiteX2" fmla="*/ 624950 w 624950"/>
              <a:gd name="connsiteY2" fmla="*/ 0 h 172993"/>
              <a:gd name="connsiteX3" fmla="*/ 624950 w 624950"/>
              <a:gd name="connsiteY3" fmla="*/ 172993 h 172993"/>
              <a:gd name="connsiteX4" fmla="*/ 306226 w 624950"/>
              <a:gd name="connsiteY4" fmla="*/ 172993 h 172993"/>
              <a:gd name="connsiteX5" fmla="*/ 0 w 624950"/>
              <a:gd name="connsiteY5" fmla="*/ 172993 h 172993"/>
              <a:gd name="connsiteX6" fmla="*/ 0 w 624950"/>
              <a:gd name="connsiteY6" fmla="*/ 0 h 17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950" h="172993" fill="none" extrusionOk="0">
                <a:moveTo>
                  <a:pt x="0" y="0"/>
                </a:moveTo>
                <a:cubicBezTo>
                  <a:pt x="95653" y="-26498"/>
                  <a:pt x="246973" y="21267"/>
                  <a:pt x="324974" y="0"/>
                </a:cubicBezTo>
                <a:cubicBezTo>
                  <a:pt x="402975" y="-21267"/>
                  <a:pt x="509904" y="23675"/>
                  <a:pt x="624950" y="0"/>
                </a:cubicBezTo>
                <a:cubicBezTo>
                  <a:pt x="645690" y="49774"/>
                  <a:pt x="612031" y="89515"/>
                  <a:pt x="624950" y="172993"/>
                </a:cubicBezTo>
                <a:cubicBezTo>
                  <a:pt x="523920" y="197759"/>
                  <a:pt x="381296" y="153405"/>
                  <a:pt x="306226" y="172993"/>
                </a:cubicBezTo>
                <a:cubicBezTo>
                  <a:pt x="231156" y="192581"/>
                  <a:pt x="65261" y="167491"/>
                  <a:pt x="0" y="172993"/>
                </a:cubicBezTo>
                <a:cubicBezTo>
                  <a:pt x="-12069" y="121764"/>
                  <a:pt x="1419" y="79340"/>
                  <a:pt x="0" y="0"/>
                </a:cubicBezTo>
                <a:close/>
              </a:path>
              <a:path w="624950" h="172993" stroke="0" extrusionOk="0">
                <a:moveTo>
                  <a:pt x="0" y="0"/>
                </a:moveTo>
                <a:cubicBezTo>
                  <a:pt x="106818" y="-32081"/>
                  <a:pt x="171657" y="4222"/>
                  <a:pt x="324974" y="0"/>
                </a:cubicBezTo>
                <a:cubicBezTo>
                  <a:pt x="478291" y="-4222"/>
                  <a:pt x="533119" y="14468"/>
                  <a:pt x="624950" y="0"/>
                </a:cubicBezTo>
                <a:cubicBezTo>
                  <a:pt x="630331" y="48536"/>
                  <a:pt x="619485" y="127622"/>
                  <a:pt x="624950" y="172993"/>
                </a:cubicBezTo>
                <a:cubicBezTo>
                  <a:pt x="483902" y="209480"/>
                  <a:pt x="439431" y="166281"/>
                  <a:pt x="299976" y="172993"/>
                </a:cubicBezTo>
                <a:cubicBezTo>
                  <a:pt x="160521" y="179705"/>
                  <a:pt x="74524" y="153775"/>
                  <a:pt x="0" y="172993"/>
                </a:cubicBezTo>
                <a:cubicBezTo>
                  <a:pt x="-15918" y="111070"/>
                  <a:pt x="15191" y="77015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97418738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F22B3C-FA93-484B-9E4B-A0FBEA87EE93}"/>
              </a:ext>
            </a:extLst>
          </p:cNvPr>
          <p:cNvSpPr/>
          <p:nvPr/>
        </p:nvSpPr>
        <p:spPr>
          <a:xfrm>
            <a:off x="1355154" y="6055387"/>
            <a:ext cx="624950" cy="172993"/>
          </a:xfrm>
          <a:custGeom>
            <a:avLst/>
            <a:gdLst>
              <a:gd name="connsiteX0" fmla="*/ 0 w 624950"/>
              <a:gd name="connsiteY0" fmla="*/ 0 h 172993"/>
              <a:gd name="connsiteX1" fmla="*/ 299976 w 624950"/>
              <a:gd name="connsiteY1" fmla="*/ 0 h 172993"/>
              <a:gd name="connsiteX2" fmla="*/ 624950 w 624950"/>
              <a:gd name="connsiteY2" fmla="*/ 0 h 172993"/>
              <a:gd name="connsiteX3" fmla="*/ 624950 w 624950"/>
              <a:gd name="connsiteY3" fmla="*/ 172993 h 172993"/>
              <a:gd name="connsiteX4" fmla="*/ 324974 w 624950"/>
              <a:gd name="connsiteY4" fmla="*/ 172993 h 172993"/>
              <a:gd name="connsiteX5" fmla="*/ 0 w 624950"/>
              <a:gd name="connsiteY5" fmla="*/ 172993 h 172993"/>
              <a:gd name="connsiteX6" fmla="*/ 0 w 624950"/>
              <a:gd name="connsiteY6" fmla="*/ 0 h 17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950" h="172993" fill="none" extrusionOk="0">
                <a:moveTo>
                  <a:pt x="0" y="0"/>
                </a:moveTo>
                <a:cubicBezTo>
                  <a:pt x="64789" y="-5498"/>
                  <a:pt x="212288" y="17876"/>
                  <a:pt x="299976" y="0"/>
                </a:cubicBezTo>
                <a:cubicBezTo>
                  <a:pt x="387664" y="-17876"/>
                  <a:pt x="491157" y="21772"/>
                  <a:pt x="624950" y="0"/>
                </a:cubicBezTo>
                <a:cubicBezTo>
                  <a:pt x="628495" y="69683"/>
                  <a:pt x="604421" y="89992"/>
                  <a:pt x="624950" y="172993"/>
                </a:cubicBezTo>
                <a:cubicBezTo>
                  <a:pt x="508173" y="199480"/>
                  <a:pt x="447931" y="150721"/>
                  <a:pt x="324974" y="172993"/>
                </a:cubicBezTo>
                <a:cubicBezTo>
                  <a:pt x="202017" y="195265"/>
                  <a:pt x="139964" y="139842"/>
                  <a:pt x="0" y="172993"/>
                </a:cubicBezTo>
                <a:cubicBezTo>
                  <a:pt x="-8103" y="131797"/>
                  <a:pt x="13415" y="61798"/>
                  <a:pt x="0" y="0"/>
                </a:cubicBezTo>
                <a:close/>
              </a:path>
              <a:path w="624950" h="172993" stroke="0" extrusionOk="0">
                <a:moveTo>
                  <a:pt x="0" y="0"/>
                </a:moveTo>
                <a:cubicBezTo>
                  <a:pt x="80783" y="-13081"/>
                  <a:pt x="248557" y="15317"/>
                  <a:pt x="318725" y="0"/>
                </a:cubicBezTo>
                <a:cubicBezTo>
                  <a:pt x="388894" y="-15317"/>
                  <a:pt x="484734" y="14362"/>
                  <a:pt x="624950" y="0"/>
                </a:cubicBezTo>
                <a:cubicBezTo>
                  <a:pt x="643572" y="79371"/>
                  <a:pt x="608790" y="138345"/>
                  <a:pt x="624950" y="172993"/>
                </a:cubicBezTo>
                <a:cubicBezTo>
                  <a:pt x="479399" y="184945"/>
                  <a:pt x="453390" y="168617"/>
                  <a:pt x="324974" y="172993"/>
                </a:cubicBezTo>
                <a:cubicBezTo>
                  <a:pt x="196558" y="177369"/>
                  <a:pt x="154162" y="139210"/>
                  <a:pt x="0" y="172993"/>
                </a:cubicBezTo>
                <a:cubicBezTo>
                  <a:pt x="-15861" y="95549"/>
                  <a:pt x="5621" y="6197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02413692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15F7EE-62CA-472E-A880-0644D1204337}"/>
              </a:ext>
            </a:extLst>
          </p:cNvPr>
          <p:cNvSpPr/>
          <p:nvPr/>
        </p:nvSpPr>
        <p:spPr>
          <a:xfrm>
            <a:off x="2101805" y="6063920"/>
            <a:ext cx="624950" cy="172993"/>
          </a:xfrm>
          <a:custGeom>
            <a:avLst/>
            <a:gdLst>
              <a:gd name="connsiteX0" fmla="*/ 0 w 624950"/>
              <a:gd name="connsiteY0" fmla="*/ 0 h 172993"/>
              <a:gd name="connsiteX1" fmla="*/ 299976 w 624950"/>
              <a:gd name="connsiteY1" fmla="*/ 0 h 172993"/>
              <a:gd name="connsiteX2" fmla="*/ 624950 w 624950"/>
              <a:gd name="connsiteY2" fmla="*/ 0 h 172993"/>
              <a:gd name="connsiteX3" fmla="*/ 624950 w 624950"/>
              <a:gd name="connsiteY3" fmla="*/ 172993 h 172993"/>
              <a:gd name="connsiteX4" fmla="*/ 299976 w 624950"/>
              <a:gd name="connsiteY4" fmla="*/ 172993 h 172993"/>
              <a:gd name="connsiteX5" fmla="*/ 0 w 624950"/>
              <a:gd name="connsiteY5" fmla="*/ 172993 h 172993"/>
              <a:gd name="connsiteX6" fmla="*/ 0 w 624950"/>
              <a:gd name="connsiteY6" fmla="*/ 0 h 17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950" h="172993" fill="none" extrusionOk="0">
                <a:moveTo>
                  <a:pt x="0" y="0"/>
                </a:moveTo>
                <a:cubicBezTo>
                  <a:pt x="146209" y="-6323"/>
                  <a:pt x="185601" y="31992"/>
                  <a:pt x="299976" y="0"/>
                </a:cubicBezTo>
                <a:cubicBezTo>
                  <a:pt x="414351" y="-31992"/>
                  <a:pt x="498456" y="38232"/>
                  <a:pt x="624950" y="0"/>
                </a:cubicBezTo>
                <a:cubicBezTo>
                  <a:pt x="634798" y="76867"/>
                  <a:pt x="605712" y="127081"/>
                  <a:pt x="624950" y="172993"/>
                </a:cubicBezTo>
                <a:cubicBezTo>
                  <a:pt x="521254" y="178513"/>
                  <a:pt x="392762" y="137164"/>
                  <a:pt x="299976" y="172993"/>
                </a:cubicBezTo>
                <a:cubicBezTo>
                  <a:pt x="207190" y="208822"/>
                  <a:pt x="86059" y="151613"/>
                  <a:pt x="0" y="172993"/>
                </a:cubicBezTo>
                <a:cubicBezTo>
                  <a:pt x="-2345" y="98950"/>
                  <a:pt x="2648" y="45341"/>
                  <a:pt x="0" y="0"/>
                </a:cubicBezTo>
                <a:close/>
              </a:path>
              <a:path w="624950" h="172993" stroke="0" extrusionOk="0">
                <a:moveTo>
                  <a:pt x="0" y="0"/>
                </a:moveTo>
                <a:cubicBezTo>
                  <a:pt x="86557" y="-20093"/>
                  <a:pt x="243164" y="956"/>
                  <a:pt x="312475" y="0"/>
                </a:cubicBezTo>
                <a:cubicBezTo>
                  <a:pt x="381786" y="-956"/>
                  <a:pt x="558340" y="15705"/>
                  <a:pt x="624950" y="0"/>
                </a:cubicBezTo>
                <a:cubicBezTo>
                  <a:pt x="637645" y="82787"/>
                  <a:pt x="616320" y="93005"/>
                  <a:pt x="624950" y="172993"/>
                </a:cubicBezTo>
                <a:cubicBezTo>
                  <a:pt x="496807" y="199665"/>
                  <a:pt x="394435" y="155852"/>
                  <a:pt x="331224" y="172993"/>
                </a:cubicBezTo>
                <a:cubicBezTo>
                  <a:pt x="268013" y="190134"/>
                  <a:pt x="133642" y="160242"/>
                  <a:pt x="0" y="172993"/>
                </a:cubicBezTo>
                <a:cubicBezTo>
                  <a:pt x="-17072" y="106305"/>
                  <a:pt x="15798" y="41690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11057886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0A5D92-228B-4C8D-9CD7-33ACE6A63020}"/>
              </a:ext>
            </a:extLst>
          </p:cNvPr>
          <p:cNvSpPr/>
          <p:nvPr/>
        </p:nvSpPr>
        <p:spPr>
          <a:xfrm>
            <a:off x="2299354" y="5889637"/>
            <a:ext cx="624950" cy="172993"/>
          </a:xfrm>
          <a:custGeom>
            <a:avLst/>
            <a:gdLst>
              <a:gd name="connsiteX0" fmla="*/ 0 w 624950"/>
              <a:gd name="connsiteY0" fmla="*/ 0 h 172993"/>
              <a:gd name="connsiteX1" fmla="*/ 318725 w 624950"/>
              <a:gd name="connsiteY1" fmla="*/ 0 h 172993"/>
              <a:gd name="connsiteX2" fmla="*/ 624950 w 624950"/>
              <a:gd name="connsiteY2" fmla="*/ 0 h 172993"/>
              <a:gd name="connsiteX3" fmla="*/ 624950 w 624950"/>
              <a:gd name="connsiteY3" fmla="*/ 172993 h 172993"/>
              <a:gd name="connsiteX4" fmla="*/ 331224 w 624950"/>
              <a:gd name="connsiteY4" fmla="*/ 172993 h 172993"/>
              <a:gd name="connsiteX5" fmla="*/ 0 w 624950"/>
              <a:gd name="connsiteY5" fmla="*/ 172993 h 172993"/>
              <a:gd name="connsiteX6" fmla="*/ 0 w 624950"/>
              <a:gd name="connsiteY6" fmla="*/ 0 h 17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950" h="172993" fill="none" extrusionOk="0">
                <a:moveTo>
                  <a:pt x="0" y="0"/>
                </a:moveTo>
                <a:cubicBezTo>
                  <a:pt x="141284" y="-12101"/>
                  <a:pt x="188957" y="21582"/>
                  <a:pt x="318725" y="0"/>
                </a:cubicBezTo>
                <a:cubicBezTo>
                  <a:pt x="448494" y="-21582"/>
                  <a:pt x="535287" y="4747"/>
                  <a:pt x="624950" y="0"/>
                </a:cubicBezTo>
                <a:cubicBezTo>
                  <a:pt x="634345" y="39118"/>
                  <a:pt x="611256" y="87938"/>
                  <a:pt x="624950" y="172993"/>
                </a:cubicBezTo>
                <a:cubicBezTo>
                  <a:pt x="507957" y="180191"/>
                  <a:pt x="406338" y="156867"/>
                  <a:pt x="331224" y="172993"/>
                </a:cubicBezTo>
                <a:cubicBezTo>
                  <a:pt x="256110" y="189119"/>
                  <a:pt x="70431" y="137861"/>
                  <a:pt x="0" y="172993"/>
                </a:cubicBezTo>
                <a:cubicBezTo>
                  <a:pt x="-14981" y="122723"/>
                  <a:pt x="10834" y="53767"/>
                  <a:pt x="0" y="0"/>
                </a:cubicBezTo>
                <a:close/>
              </a:path>
              <a:path w="624950" h="172993" stroke="0" extrusionOk="0">
                <a:moveTo>
                  <a:pt x="0" y="0"/>
                </a:moveTo>
                <a:cubicBezTo>
                  <a:pt x="93709" y="-10706"/>
                  <a:pt x="166918" y="4385"/>
                  <a:pt x="312475" y="0"/>
                </a:cubicBezTo>
                <a:cubicBezTo>
                  <a:pt x="458033" y="-4385"/>
                  <a:pt x="538852" y="1703"/>
                  <a:pt x="624950" y="0"/>
                </a:cubicBezTo>
                <a:cubicBezTo>
                  <a:pt x="628204" y="83887"/>
                  <a:pt x="615995" y="100661"/>
                  <a:pt x="624950" y="172993"/>
                </a:cubicBezTo>
                <a:cubicBezTo>
                  <a:pt x="519772" y="181230"/>
                  <a:pt x="395705" y="150592"/>
                  <a:pt x="324974" y="172993"/>
                </a:cubicBezTo>
                <a:cubicBezTo>
                  <a:pt x="254243" y="195394"/>
                  <a:pt x="135171" y="143321"/>
                  <a:pt x="0" y="172993"/>
                </a:cubicBezTo>
                <a:cubicBezTo>
                  <a:pt x="-10554" y="87446"/>
                  <a:pt x="962" y="60158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63841595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F6E6B6-FE45-4B59-A348-4C51BB809F4C}"/>
              </a:ext>
            </a:extLst>
          </p:cNvPr>
          <p:cNvSpPr/>
          <p:nvPr/>
        </p:nvSpPr>
        <p:spPr>
          <a:xfrm>
            <a:off x="3106219" y="5720865"/>
            <a:ext cx="624950" cy="172993"/>
          </a:xfrm>
          <a:custGeom>
            <a:avLst/>
            <a:gdLst>
              <a:gd name="connsiteX0" fmla="*/ 0 w 624950"/>
              <a:gd name="connsiteY0" fmla="*/ 0 h 172993"/>
              <a:gd name="connsiteX1" fmla="*/ 312475 w 624950"/>
              <a:gd name="connsiteY1" fmla="*/ 0 h 172993"/>
              <a:gd name="connsiteX2" fmla="*/ 624950 w 624950"/>
              <a:gd name="connsiteY2" fmla="*/ 0 h 172993"/>
              <a:gd name="connsiteX3" fmla="*/ 624950 w 624950"/>
              <a:gd name="connsiteY3" fmla="*/ 172993 h 172993"/>
              <a:gd name="connsiteX4" fmla="*/ 312475 w 624950"/>
              <a:gd name="connsiteY4" fmla="*/ 172993 h 172993"/>
              <a:gd name="connsiteX5" fmla="*/ 0 w 624950"/>
              <a:gd name="connsiteY5" fmla="*/ 172993 h 172993"/>
              <a:gd name="connsiteX6" fmla="*/ 0 w 624950"/>
              <a:gd name="connsiteY6" fmla="*/ 0 h 17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950" h="172993" fill="none" extrusionOk="0">
                <a:moveTo>
                  <a:pt x="0" y="0"/>
                </a:moveTo>
                <a:cubicBezTo>
                  <a:pt x="110186" y="-18534"/>
                  <a:pt x="226394" y="33112"/>
                  <a:pt x="312475" y="0"/>
                </a:cubicBezTo>
                <a:cubicBezTo>
                  <a:pt x="398557" y="-33112"/>
                  <a:pt x="543265" y="24960"/>
                  <a:pt x="624950" y="0"/>
                </a:cubicBezTo>
                <a:cubicBezTo>
                  <a:pt x="642625" y="65117"/>
                  <a:pt x="624309" y="87091"/>
                  <a:pt x="624950" y="172993"/>
                </a:cubicBezTo>
                <a:cubicBezTo>
                  <a:pt x="543543" y="187158"/>
                  <a:pt x="421015" y="151409"/>
                  <a:pt x="312475" y="172993"/>
                </a:cubicBezTo>
                <a:cubicBezTo>
                  <a:pt x="203936" y="194577"/>
                  <a:pt x="138878" y="151428"/>
                  <a:pt x="0" y="172993"/>
                </a:cubicBezTo>
                <a:cubicBezTo>
                  <a:pt x="-9265" y="108008"/>
                  <a:pt x="14193" y="35083"/>
                  <a:pt x="0" y="0"/>
                </a:cubicBezTo>
                <a:close/>
              </a:path>
              <a:path w="624950" h="172993" stroke="0" extrusionOk="0">
                <a:moveTo>
                  <a:pt x="0" y="0"/>
                </a:moveTo>
                <a:cubicBezTo>
                  <a:pt x="139456" y="-12566"/>
                  <a:pt x="201678" y="17095"/>
                  <a:pt x="293727" y="0"/>
                </a:cubicBezTo>
                <a:cubicBezTo>
                  <a:pt x="385776" y="-17095"/>
                  <a:pt x="504934" y="28739"/>
                  <a:pt x="624950" y="0"/>
                </a:cubicBezTo>
                <a:cubicBezTo>
                  <a:pt x="632513" y="75923"/>
                  <a:pt x="610555" y="110533"/>
                  <a:pt x="624950" y="172993"/>
                </a:cubicBezTo>
                <a:cubicBezTo>
                  <a:pt x="557806" y="188071"/>
                  <a:pt x="449221" y="161665"/>
                  <a:pt x="331224" y="172993"/>
                </a:cubicBezTo>
                <a:cubicBezTo>
                  <a:pt x="213227" y="184321"/>
                  <a:pt x="89657" y="147156"/>
                  <a:pt x="0" y="172993"/>
                </a:cubicBezTo>
                <a:cubicBezTo>
                  <a:pt x="-20324" y="113000"/>
                  <a:pt x="3658" y="39790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834034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73A212-DDDB-4E6E-98B9-65463D7894EA}"/>
              </a:ext>
            </a:extLst>
          </p:cNvPr>
          <p:cNvSpPr/>
          <p:nvPr/>
        </p:nvSpPr>
        <p:spPr>
          <a:xfrm>
            <a:off x="3323307" y="5893858"/>
            <a:ext cx="624950" cy="172993"/>
          </a:xfrm>
          <a:custGeom>
            <a:avLst/>
            <a:gdLst>
              <a:gd name="connsiteX0" fmla="*/ 0 w 624950"/>
              <a:gd name="connsiteY0" fmla="*/ 0 h 172993"/>
              <a:gd name="connsiteX1" fmla="*/ 318725 w 624950"/>
              <a:gd name="connsiteY1" fmla="*/ 0 h 172993"/>
              <a:gd name="connsiteX2" fmla="*/ 624950 w 624950"/>
              <a:gd name="connsiteY2" fmla="*/ 0 h 172993"/>
              <a:gd name="connsiteX3" fmla="*/ 624950 w 624950"/>
              <a:gd name="connsiteY3" fmla="*/ 172993 h 172993"/>
              <a:gd name="connsiteX4" fmla="*/ 318725 w 624950"/>
              <a:gd name="connsiteY4" fmla="*/ 172993 h 172993"/>
              <a:gd name="connsiteX5" fmla="*/ 0 w 624950"/>
              <a:gd name="connsiteY5" fmla="*/ 172993 h 172993"/>
              <a:gd name="connsiteX6" fmla="*/ 0 w 624950"/>
              <a:gd name="connsiteY6" fmla="*/ 0 h 17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950" h="172993" fill="none" extrusionOk="0">
                <a:moveTo>
                  <a:pt x="0" y="0"/>
                </a:moveTo>
                <a:cubicBezTo>
                  <a:pt x="113002" y="-24147"/>
                  <a:pt x="220278" y="25137"/>
                  <a:pt x="318725" y="0"/>
                </a:cubicBezTo>
                <a:cubicBezTo>
                  <a:pt x="417173" y="-25137"/>
                  <a:pt x="493053" y="33247"/>
                  <a:pt x="624950" y="0"/>
                </a:cubicBezTo>
                <a:cubicBezTo>
                  <a:pt x="628700" y="54526"/>
                  <a:pt x="624722" y="112656"/>
                  <a:pt x="624950" y="172993"/>
                </a:cubicBezTo>
                <a:cubicBezTo>
                  <a:pt x="530424" y="173425"/>
                  <a:pt x="409808" y="170531"/>
                  <a:pt x="318725" y="172993"/>
                </a:cubicBezTo>
                <a:cubicBezTo>
                  <a:pt x="227643" y="175455"/>
                  <a:pt x="79186" y="142481"/>
                  <a:pt x="0" y="172993"/>
                </a:cubicBezTo>
                <a:cubicBezTo>
                  <a:pt x="-19090" y="106258"/>
                  <a:pt x="10931" y="57986"/>
                  <a:pt x="0" y="0"/>
                </a:cubicBezTo>
                <a:close/>
              </a:path>
              <a:path w="624950" h="172993" stroke="0" extrusionOk="0">
                <a:moveTo>
                  <a:pt x="0" y="0"/>
                </a:moveTo>
                <a:cubicBezTo>
                  <a:pt x="103762" y="-20868"/>
                  <a:pt x="192347" y="30468"/>
                  <a:pt x="318725" y="0"/>
                </a:cubicBezTo>
                <a:cubicBezTo>
                  <a:pt x="445104" y="-30468"/>
                  <a:pt x="540179" y="24504"/>
                  <a:pt x="624950" y="0"/>
                </a:cubicBezTo>
                <a:cubicBezTo>
                  <a:pt x="631874" y="64657"/>
                  <a:pt x="607169" y="97048"/>
                  <a:pt x="624950" y="172993"/>
                </a:cubicBezTo>
                <a:cubicBezTo>
                  <a:pt x="508339" y="185963"/>
                  <a:pt x="455131" y="170326"/>
                  <a:pt x="299976" y="172993"/>
                </a:cubicBezTo>
                <a:cubicBezTo>
                  <a:pt x="144821" y="175660"/>
                  <a:pt x="80148" y="163341"/>
                  <a:pt x="0" y="172993"/>
                </a:cubicBezTo>
                <a:cubicBezTo>
                  <a:pt x="-11102" y="127783"/>
                  <a:pt x="19918" y="76948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94080405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80DE02-12CC-4427-8B02-AAF2082CF762}"/>
              </a:ext>
            </a:extLst>
          </p:cNvPr>
          <p:cNvSpPr/>
          <p:nvPr/>
        </p:nvSpPr>
        <p:spPr>
          <a:xfrm>
            <a:off x="3106219" y="6059607"/>
            <a:ext cx="624950" cy="172993"/>
          </a:xfrm>
          <a:custGeom>
            <a:avLst/>
            <a:gdLst>
              <a:gd name="connsiteX0" fmla="*/ 0 w 624950"/>
              <a:gd name="connsiteY0" fmla="*/ 0 h 172993"/>
              <a:gd name="connsiteX1" fmla="*/ 324974 w 624950"/>
              <a:gd name="connsiteY1" fmla="*/ 0 h 172993"/>
              <a:gd name="connsiteX2" fmla="*/ 624950 w 624950"/>
              <a:gd name="connsiteY2" fmla="*/ 0 h 172993"/>
              <a:gd name="connsiteX3" fmla="*/ 624950 w 624950"/>
              <a:gd name="connsiteY3" fmla="*/ 172993 h 172993"/>
              <a:gd name="connsiteX4" fmla="*/ 331224 w 624950"/>
              <a:gd name="connsiteY4" fmla="*/ 172993 h 172993"/>
              <a:gd name="connsiteX5" fmla="*/ 0 w 624950"/>
              <a:gd name="connsiteY5" fmla="*/ 172993 h 172993"/>
              <a:gd name="connsiteX6" fmla="*/ 0 w 624950"/>
              <a:gd name="connsiteY6" fmla="*/ 0 h 17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950" h="172993" fill="none" extrusionOk="0">
                <a:moveTo>
                  <a:pt x="0" y="0"/>
                </a:moveTo>
                <a:cubicBezTo>
                  <a:pt x="161077" y="-24182"/>
                  <a:pt x="207581" y="30741"/>
                  <a:pt x="324974" y="0"/>
                </a:cubicBezTo>
                <a:cubicBezTo>
                  <a:pt x="442367" y="-30741"/>
                  <a:pt x="485853" y="35036"/>
                  <a:pt x="624950" y="0"/>
                </a:cubicBezTo>
                <a:cubicBezTo>
                  <a:pt x="636151" y="77477"/>
                  <a:pt x="610397" y="128570"/>
                  <a:pt x="624950" y="172993"/>
                </a:cubicBezTo>
                <a:cubicBezTo>
                  <a:pt x="557449" y="184813"/>
                  <a:pt x="450370" y="165686"/>
                  <a:pt x="331224" y="172993"/>
                </a:cubicBezTo>
                <a:cubicBezTo>
                  <a:pt x="212078" y="180300"/>
                  <a:pt x="130745" y="172037"/>
                  <a:pt x="0" y="172993"/>
                </a:cubicBezTo>
                <a:cubicBezTo>
                  <a:pt x="-2239" y="133357"/>
                  <a:pt x="15418" y="51271"/>
                  <a:pt x="0" y="0"/>
                </a:cubicBezTo>
                <a:close/>
              </a:path>
              <a:path w="624950" h="172993" stroke="0" extrusionOk="0">
                <a:moveTo>
                  <a:pt x="0" y="0"/>
                </a:moveTo>
                <a:cubicBezTo>
                  <a:pt x="97781" y="-26025"/>
                  <a:pt x="157189" y="24248"/>
                  <a:pt x="306226" y="0"/>
                </a:cubicBezTo>
                <a:cubicBezTo>
                  <a:pt x="455263" y="-24248"/>
                  <a:pt x="510298" y="12321"/>
                  <a:pt x="624950" y="0"/>
                </a:cubicBezTo>
                <a:cubicBezTo>
                  <a:pt x="628306" y="39354"/>
                  <a:pt x="608164" y="96741"/>
                  <a:pt x="624950" y="172993"/>
                </a:cubicBezTo>
                <a:cubicBezTo>
                  <a:pt x="515133" y="176030"/>
                  <a:pt x="443041" y="146489"/>
                  <a:pt x="324974" y="172993"/>
                </a:cubicBezTo>
                <a:cubicBezTo>
                  <a:pt x="206907" y="199497"/>
                  <a:pt x="79188" y="152869"/>
                  <a:pt x="0" y="172993"/>
                </a:cubicBezTo>
                <a:cubicBezTo>
                  <a:pt x="-982" y="124678"/>
                  <a:pt x="16402" y="60661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4243976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AFD0E5-5978-44C2-A87F-013825CC9088}"/>
              </a:ext>
            </a:extLst>
          </p:cNvPr>
          <p:cNvSpPr/>
          <p:nvPr/>
        </p:nvSpPr>
        <p:spPr>
          <a:xfrm>
            <a:off x="3852870" y="6068140"/>
            <a:ext cx="624950" cy="172993"/>
          </a:xfrm>
          <a:custGeom>
            <a:avLst/>
            <a:gdLst>
              <a:gd name="connsiteX0" fmla="*/ 0 w 624950"/>
              <a:gd name="connsiteY0" fmla="*/ 0 h 172993"/>
              <a:gd name="connsiteX1" fmla="*/ 306226 w 624950"/>
              <a:gd name="connsiteY1" fmla="*/ 0 h 172993"/>
              <a:gd name="connsiteX2" fmla="*/ 624950 w 624950"/>
              <a:gd name="connsiteY2" fmla="*/ 0 h 172993"/>
              <a:gd name="connsiteX3" fmla="*/ 624950 w 624950"/>
              <a:gd name="connsiteY3" fmla="*/ 172993 h 172993"/>
              <a:gd name="connsiteX4" fmla="*/ 324974 w 624950"/>
              <a:gd name="connsiteY4" fmla="*/ 172993 h 172993"/>
              <a:gd name="connsiteX5" fmla="*/ 0 w 624950"/>
              <a:gd name="connsiteY5" fmla="*/ 172993 h 172993"/>
              <a:gd name="connsiteX6" fmla="*/ 0 w 624950"/>
              <a:gd name="connsiteY6" fmla="*/ 0 h 17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950" h="172993" fill="none" extrusionOk="0">
                <a:moveTo>
                  <a:pt x="0" y="0"/>
                </a:moveTo>
                <a:cubicBezTo>
                  <a:pt x="63766" y="-281"/>
                  <a:pt x="189426" y="8328"/>
                  <a:pt x="306226" y="0"/>
                </a:cubicBezTo>
                <a:cubicBezTo>
                  <a:pt x="423026" y="-8328"/>
                  <a:pt x="523789" y="5802"/>
                  <a:pt x="624950" y="0"/>
                </a:cubicBezTo>
                <a:cubicBezTo>
                  <a:pt x="632220" y="36345"/>
                  <a:pt x="608229" y="94160"/>
                  <a:pt x="624950" y="172993"/>
                </a:cubicBezTo>
                <a:cubicBezTo>
                  <a:pt x="485211" y="197420"/>
                  <a:pt x="432176" y="139666"/>
                  <a:pt x="324974" y="172993"/>
                </a:cubicBezTo>
                <a:cubicBezTo>
                  <a:pt x="217772" y="206320"/>
                  <a:pt x="103419" y="160009"/>
                  <a:pt x="0" y="172993"/>
                </a:cubicBezTo>
                <a:cubicBezTo>
                  <a:pt x="-7515" y="127953"/>
                  <a:pt x="14424" y="74789"/>
                  <a:pt x="0" y="0"/>
                </a:cubicBezTo>
                <a:close/>
              </a:path>
              <a:path w="624950" h="172993" stroke="0" extrusionOk="0">
                <a:moveTo>
                  <a:pt x="0" y="0"/>
                </a:moveTo>
                <a:cubicBezTo>
                  <a:pt x="68020" y="-225"/>
                  <a:pt x="244183" y="16315"/>
                  <a:pt x="318725" y="0"/>
                </a:cubicBezTo>
                <a:cubicBezTo>
                  <a:pt x="393267" y="-16315"/>
                  <a:pt x="478315" y="15657"/>
                  <a:pt x="624950" y="0"/>
                </a:cubicBezTo>
                <a:cubicBezTo>
                  <a:pt x="629508" y="49862"/>
                  <a:pt x="619873" y="118812"/>
                  <a:pt x="624950" y="172993"/>
                </a:cubicBezTo>
                <a:cubicBezTo>
                  <a:pt x="489144" y="203260"/>
                  <a:pt x="436480" y="162098"/>
                  <a:pt x="312475" y="172993"/>
                </a:cubicBezTo>
                <a:cubicBezTo>
                  <a:pt x="188471" y="183888"/>
                  <a:pt x="111382" y="168317"/>
                  <a:pt x="0" y="172993"/>
                </a:cubicBezTo>
                <a:cubicBezTo>
                  <a:pt x="-18566" y="120887"/>
                  <a:pt x="4128" y="43674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0518061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4F8802-4B54-4465-89E5-6C4E18A80C9A}"/>
              </a:ext>
            </a:extLst>
          </p:cNvPr>
          <p:cNvSpPr/>
          <p:nvPr/>
        </p:nvSpPr>
        <p:spPr>
          <a:xfrm>
            <a:off x="3635782" y="6239843"/>
            <a:ext cx="624950" cy="172993"/>
          </a:xfrm>
          <a:custGeom>
            <a:avLst/>
            <a:gdLst>
              <a:gd name="connsiteX0" fmla="*/ 0 w 624950"/>
              <a:gd name="connsiteY0" fmla="*/ 0 h 172993"/>
              <a:gd name="connsiteX1" fmla="*/ 293727 w 624950"/>
              <a:gd name="connsiteY1" fmla="*/ 0 h 172993"/>
              <a:gd name="connsiteX2" fmla="*/ 624950 w 624950"/>
              <a:gd name="connsiteY2" fmla="*/ 0 h 172993"/>
              <a:gd name="connsiteX3" fmla="*/ 624950 w 624950"/>
              <a:gd name="connsiteY3" fmla="*/ 172993 h 172993"/>
              <a:gd name="connsiteX4" fmla="*/ 318725 w 624950"/>
              <a:gd name="connsiteY4" fmla="*/ 172993 h 172993"/>
              <a:gd name="connsiteX5" fmla="*/ 0 w 624950"/>
              <a:gd name="connsiteY5" fmla="*/ 172993 h 172993"/>
              <a:gd name="connsiteX6" fmla="*/ 0 w 624950"/>
              <a:gd name="connsiteY6" fmla="*/ 0 h 17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950" h="172993" fill="none" extrusionOk="0">
                <a:moveTo>
                  <a:pt x="0" y="0"/>
                </a:moveTo>
                <a:cubicBezTo>
                  <a:pt x="102085" y="-5785"/>
                  <a:pt x="162626" y="11038"/>
                  <a:pt x="293727" y="0"/>
                </a:cubicBezTo>
                <a:cubicBezTo>
                  <a:pt x="424828" y="-11038"/>
                  <a:pt x="555370" y="38782"/>
                  <a:pt x="624950" y="0"/>
                </a:cubicBezTo>
                <a:cubicBezTo>
                  <a:pt x="625453" y="58341"/>
                  <a:pt x="610870" y="125719"/>
                  <a:pt x="624950" y="172993"/>
                </a:cubicBezTo>
                <a:cubicBezTo>
                  <a:pt x="518827" y="189326"/>
                  <a:pt x="412217" y="172867"/>
                  <a:pt x="318725" y="172993"/>
                </a:cubicBezTo>
                <a:cubicBezTo>
                  <a:pt x="225233" y="173119"/>
                  <a:pt x="66226" y="150153"/>
                  <a:pt x="0" y="172993"/>
                </a:cubicBezTo>
                <a:cubicBezTo>
                  <a:pt x="-5206" y="138382"/>
                  <a:pt x="7577" y="51048"/>
                  <a:pt x="0" y="0"/>
                </a:cubicBezTo>
                <a:close/>
              </a:path>
              <a:path w="624950" h="172993" stroke="0" extrusionOk="0">
                <a:moveTo>
                  <a:pt x="0" y="0"/>
                </a:moveTo>
                <a:cubicBezTo>
                  <a:pt x="85867" y="-35693"/>
                  <a:pt x="198450" y="13496"/>
                  <a:pt x="318725" y="0"/>
                </a:cubicBezTo>
                <a:cubicBezTo>
                  <a:pt x="439000" y="-13496"/>
                  <a:pt x="486629" y="32957"/>
                  <a:pt x="624950" y="0"/>
                </a:cubicBezTo>
                <a:cubicBezTo>
                  <a:pt x="638702" y="40938"/>
                  <a:pt x="616258" y="130768"/>
                  <a:pt x="624950" y="172993"/>
                </a:cubicBezTo>
                <a:cubicBezTo>
                  <a:pt x="541350" y="175235"/>
                  <a:pt x="449244" y="170331"/>
                  <a:pt x="331224" y="172993"/>
                </a:cubicBezTo>
                <a:cubicBezTo>
                  <a:pt x="213204" y="175655"/>
                  <a:pt x="132606" y="149758"/>
                  <a:pt x="0" y="172993"/>
                </a:cubicBezTo>
                <a:cubicBezTo>
                  <a:pt x="-17603" y="90589"/>
                  <a:pt x="17266" y="5047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28764101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1DE9FD-DDFF-422B-8A56-B42F9BB31F26}"/>
              </a:ext>
            </a:extLst>
          </p:cNvPr>
          <p:cNvSpPr/>
          <p:nvPr/>
        </p:nvSpPr>
        <p:spPr>
          <a:xfrm>
            <a:off x="5759404" y="6418052"/>
            <a:ext cx="624950" cy="172993"/>
          </a:xfrm>
          <a:custGeom>
            <a:avLst/>
            <a:gdLst>
              <a:gd name="connsiteX0" fmla="*/ 0 w 624950"/>
              <a:gd name="connsiteY0" fmla="*/ 0 h 172993"/>
              <a:gd name="connsiteX1" fmla="*/ 299976 w 624950"/>
              <a:gd name="connsiteY1" fmla="*/ 0 h 172993"/>
              <a:gd name="connsiteX2" fmla="*/ 624950 w 624950"/>
              <a:gd name="connsiteY2" fmla="*/ 0 h 172993"/>
              <a:gd name="connsiteX3" fmla="*/ 624950 w 624950"/>
              <a:gd name="connsiteY3" fmla="*/ 172993 h 172993"/>
              <a:gd name="connsiteX4" fmla="*/ 306226 w 624950"/>
              <a:gd name="connsiteY4" fmla="*/ 172993 h 172993"/>
              <a:gd name="connsiteX5" fmla="*/ 0 w 624950"/>
              <a:gd name="connsiteY5" fmla="*/ 172993 h 172993"/>
              <a:gd name="connsiteX6" fmla="*/ 0 w 624950"/>
              <a:gd name="connsiteY6" fmla="*/ 0 h 17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950" h="172993" fill="none" extrusionOk="0">
                <a:moveTo>
                  <a:pt x="0" y="0"/>
                </a:moveTo>
                <a:cubicBezTo>
                  <a:pt x="78536" y="-17185"/>
                  <a:pt x="151888" y="6916"/>
                  <a:pt x="299976" y="0"/>
                </a:cubicBezTo>
                <a:cubicBezTo>
                  <a:pt x="448064" y="-6916"/>
                  <a:pt x="485777" y="27316"/>
                  <a:pt x="624950" y="0"/>
                </a:cubicBezTo>
                <a:cubicBezTo>
                  <a:pt x="627716" y="41025"/>
                  <a:pt x="605201" y="123128"/>
                  <a:pt x="624950" y="172993"/>
                </a:cubicBezTo>
                <a:cubicBezTo>
                  <a:pt x="484804" y="193586"/>
                  <a:pt x="464905" y="165174"/>
                  <a:pt x="306226" y="172993"/>
                </a:cubicBezTo>
                <a:cubicBezTo>
                  <a:pt x="147547" y="180812"/>
                  <a:pt x="141403" y="156089"/>
                  <a:pt x="0" y="172993"/>
                </a:cubicBezTo>
                <a:cubicBezTo>
                  <a:pt x="-11879" y="91371"/>
                  <a:pt x="18743" y="78351"/>
                  <a:pt x="0" y="0"/>
                </a:cubicBezTo>
                <a:close/>
              </a:path>
              <a:path w="624950" h="172993" stroke="0" extrusionOk="0">
                <a:moveTo>
                  <a:pt x="0" y="0"/>
                </a:moveTo>
                <a:cubicBezTo>
                  <a:pt x="149177" y="-26628"/>
                  <a:pt x="215793" y="1373"/>
                  <a:pt x="312475" y="0"/>
                </a:cubicBezTo>
                <a:cubicBezTo>
                  <a:pt x="409157" y="-1373"/>
                  <a:pt x="509366" y="22074"/>
                  <a:pt x="624950" y="0"/>
                </a:cubicBezTo>
                <a:cubicBezTo>
                  <a:pt x="636893" y="84811"/>
                  <a:pt x="612806" y="119251"/>
                  <a:pt x="624950" y="172993"/>
                </a:cubicBezTo>
                <a:cubicBezTo>
                  <a:pt x="517069" y="194147"/>
                  <a:pt x="460533" y="139940"/>
                  <a:pt x="318725" y="172993"/>
                </a:cubicBezTo>
                <a:cubicBezTo>
                  <a:pt x="176917" y="206046"/>
                  <a:pt x="153569" y="172029"/>
                  <a:pt x="0" y="172993"/>
                </a:cubicBezTo>
                <a:cubicBezTo>
                  <a:pt x="-7098" y="113078"/>
                  <a:pt x="17415" y="58620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93719222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F86DD5-BC17-42D9-809D-F8641E72C4AB}"/>
              </a:ext>
            </a:extLst>
          </p:cNvPr>
          <p:cNvSpPr/>
          <p:nvPr/>
        </p:nvSpPr>
        <p:spPr>
          <a:xfrm>
            <a:off x="5056413" y="5889638"/>
            <a:ext cx="624950" cy="172993"/>
          </a:xfrm>
          <a:custGeom>
            <a:avLst/>
            <a:gdLst>
              <a:gd name="connsiteX0" fmla="*/ 0 w 624950"/>
              <a:gd name="connsiteY0" fmla="*/ 0 h 172993"/>
              <a:gd name="connsiteX1" fmla="*/ 299976 w 624950"/>
              <a:gd name="connsiteY1" fmla="*/ 0 h 172993"/>
              <a:gd name="connsiteX2" fmla="*/ 624950 w 624950"/>
              <a:gd name="connsiteY2" fmla="*/ 0 h 172993"/>
              <a:gd name="connsiteX3" fmla="*/ 624950 w 624950"/>
              <a:gd name="connsiteY3" fmla="*/ 172993 h 172993"/>
              <a:gd name="connsiteX4" fmla="*/ 324974 w 624950"/>
              <a:gd name="connsiteY4" fmla="*/ 172993 h 172993"/>
              <a:gd name="connsiteX5" fmla="*/ 0 w 624950"/>
              <a:gd name="connsiteY5" fmla="*/ 172993 h 172993"/>
              <a:gd name="connsiteX6" fmla="*/ 0 w 624950"/>
              <a:gd name="connsiteY6" fmla="*/ 0 h 17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950" h="172993" fill="none" extrusionOk="0">
                <a:moveTo>
                  <a:pt x="0" y="0"/>
                </a:moveTo>
                <a:cubicBezTo>
                  <a:pt x="142004" y="-20326"/>
                  <a:pt x="221617" y="16577"/>
                  <a:pt x="299976" y="0"/>
                </a:cubicBezTo>
                <a:cubicBezTo>
                  <a:pt x="378335" y="-16577"/>
                  <a:pt x="517789" y="29154"/>
                  <a:pt x="624950" y="0"/>
                </a:cubicBezTo>
                <a:cubicBezTo>
                  <a:pt x="627580" y="35301"/>
                  <a:pt x="604321" y="135907"/>
                  <a:pt x="624950" y="172993"/>
                </a:cubicBezTo>
                <a:cubicBezTo>
                  <a:pt x="526478" y="206112"/>
                  <a:pt x="450612" y="156660"/>
                  <a:pt x="324974" y="172993"/>
                </a:cubicBezTo>
                <a:cubicBezTo>
                  <a:pt x="199336" y="189326"/>
                  <a:pt x="74013" y="152469"/>
                  <a:pt x="0" y="172993"/>
                </a:cubicBezTo>
                <a:cubicBezTo>
                  <a:pt x="-3184" y="109311"/>
                  <a:pt x="62" y="81573"/>
                  <a:pt x="0" y="0"/>
                </a:cubicBezTo>
                <a:close/>
              </a:path>
              <a:path w="624950" h="172993" stroke="0" extrusionOk="0">
                <a:moveTo>
                  <a:pt x="0" y="0"/>
                </a:moveTo>
                <a:cubicBezTo>
                  <a:pt x="84793" y="-22287"/>
                  <a:pt x="256567" y="24152"/>
                  <a:pt x="324974" y="0"/>
                </a:cubicBezTo>
                <a:cubicBezTo>
                  <a:pt x="393381" y="-24152"/>
                  <a:pt x="511631" y="14616"/>
                  <a:pt x="624950" y="0"/>
                </a:cubicBezTo>
                <a:cubicBezTo>
                  <a:pt x="638341" y="61097"/>
                  <a:pt x="617393" y="137737"/>
                  <a:pt x="624950" y="172993"/>
                </a:cubicBezTo>
                <a:cubicBezTo>
                  <a:pt x="489315" y="198439"/>
                  <a:pt x="430148" y="161810"/>
                  <a:pt x="324974" y="172993"/>
                </a:cubicBezTo>
                <a:cubicBezTo>
                  <a:pt x="219800" y="184176"/>
                  <a:pt x="84147" y="168445"/>
                  <a:pt x="0" y="172993"/>
                </a:cubicBezTo>
                <a:cubicBezTo>
                  <a:pt x="-13924" y="130820"/>
                  <a:pt x="20231" y="43500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9759919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5F2C34-B258-4F40-8B2F-AD4D6AB6D3EA}"/>
              </a:ext>
            </a:extLst>
          </p:cNvPr>
          <p:cNvSpPr/>
          <p:nvPr/>
        </p:nvSpPr>
        <p:spPr>
          <a:xfrm>
            <a:off x="4839325" y="6055387"/>
            <a:ext cx="624950" cy="172993"/>
          </a:xfrm>
          <a:custGeom>
            <a:avLst/>
            <a:gdLst>
              <a:gd name="connsiteX0" fmla="*/ 0 w 624950"/>
              <a:gd name="connsiteY0" fmla="*/ 0 h 172993"/>
              <a:gd name="connsiteX1" fmla="*/ 293727 w 624950"/>
              <a:gd name="connsiteY1" fmla="*/ 0 h 172993"/>
              <a:gd name="connsiteX2" fmla="*/ 624950 w 624950"/>
              <a:gd name="connsiteY2" fmla="*/ 0 h 172993"/>
              <a:gd name="connsiteX3" fmla="*/ 624950 w 624950"/>
              <a:gd name="connsiteY3" fmla="*/ 172993 h 172993"/>
              <a:gd name="connsiteX4" fmla="*/ 331224 w 624950"/>
              <a:gd name="connsiteY4" fmla="*/ 172993 h 172993"/>
              <a:gd name="connsiteX5" fmla="*/ 0 w 624950"/>
              <a:gd name="connsiteY5" fmla="*/ 172993 h 172993"/>
              <a:gd name="connsiteX6" fmla="*/ 0 w 624950"/>
              <a:gd name="connsiteY6" fmla="*/ 0 h 17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950" h="172993" fill="none" extrusionOk="0">
                <a:moveTo>
                  <a:pt x="0" y="0"/>
                </a:moveTo>
                <a:cubicBezTo>
                  <a:pt x="65005" y="-18497"/>
                  <a:pt x="168509" y="17432"/>
                  <a:pt x="293727" y="0"/>
                </a:cubicBezTo>
                <a:cubicBezTo>
                  <a:pt x="418945" y="-17432"/>
                  <a:pt x="530549" y="18995"/>
                  <a:pt x="624950" y="0"/>
                </a:cubicBezTo>
                <a:cubicBezTo>
                  <a:pt x="640845" y="60095"/>
                  <a:pt x="608744" y="100851"/>
                  <a:pt x="624950" y="172993"/>
                </a:cubicBezTo>
                <a:cubicBezTo>
                  <a:pt x="494740" y="201414"/>
                  <a:pt x="417740" y="165761"/>
                  <a:pt x="331224" y="172993"/>
                </a:cubicBezTo>
                <a:cubicBezTo>
                  <a:pt x="244708" y="180225"/>
                  <a:pt x="114581" y="153983"/>
                  <a:pt x="0" y="172993"/>
                </a:cubicBezTo>
                <a:cubicBezTo>
                  <a:pt x="-6583" y="90346"/>
                  <a:pt x="8268" y="82519"/>
                  <a:pt x="0" y="0"/>
                </a:cubicBezTo>
                <a:close/>
              </a:path>
              <a:path w="624950" h="172993" stroke="0" extrusionOk="0">
                <a:moveTo>
                  <a:pt x="0" y="0"/>
                </a:moveTo>
                <a:cubicBezTo>
                  <a:pt x="93938" y="-18107"/>
                  <a:pt x="223978" y="4306"/>
                  <a:pt x="324974" y="0"/>
                </a:cubicBezTo>
                <a:cubicBezTo>
                  <a:pt x="425970" y="-4306"/>
                  <a:pt x="550195" y="34230"/>
                  <a:pt x="624950" y="0"/>
                </a:cubicBezTo>
                <a:cubicBezTo>
                  <a:pt x="625813" y="34829"/>
                  <a:pt x="620939" y="117314"/>
                  <a:pt x="624950" y="172993"/>
                </a:cubicBezTo>
                <a:cubicBezTo>
                  <a:pt x="559564" y="185820"/>
                  <a:pt x="427522" y="165213"/>
                  <a:pt x="331224" y="172993"/>
                </a:cubicBezTo>
                <a:cubicBezTo>
                  <a:pt x="234926" y="180773"/>
                  <a:pt x="91690" y="163865"/>
                  <a:pt x="0" y="172993"/>
                </a:cubicBezTo>
                <a:cubicBezTo>
                  <a:pt x="-12030" y="131044"/>
                  <a:pt x="7015" y="5161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47331201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D78917-B7E7-44A7-B28A-D537A8F57D72}"/>
              </a:ext>
            </a:extLst>
          </p:cNvPr>
          <p:cNvSpPr/>
          <p:nvPr/>
        </p:nvSpPr>
        <p:spPr>
          <a:xfrm>
            <a:off x="5585976" y="6063920"/>
            <a:ext cx="624950" cy="172993"/>
          </a:xfrm>
          <a:custGeom>
            <a:avLst/>
            <a:gdLst>
              <a:gd name="connsiteX0" fmla="*/ 0 w 624950"/>
              <a:gd name="connsiteY0" fmla="*/ 0 h 172993"/>
              <a:gd name="connsiteX1" fmla="*/ 318725 w 624950"/>
              <a:gd name="connsiteY1" fmla="*/ 0 h 172993"/>
              <a:gd name="connsiteX2" fmla="*/ 624950 w 624950"/>
              <a:gd name="connsiteY2" fmla="*/ 0 h 172993"/>
              <a:gd name="connsiteX3" fmla="*/ 624950 w 624950"/>
              <a:gd name="connsiteY3" fmla="*/ 172993 h 172993"/>
              <a:gd name="connsiteX4" fmla="*/ 318725 w 624950"/>
              <a:gd name="connsiteY4" fmla="*/ 172993 h 172993"/>
              <a:gd name="connsiteX5" fmla="*/ 0 w 624950"/>
              <a:gd name="connsiteY5" fmla="*/ 172993 h 172993"/>
              <a:gd name="connsiteX6" fmla="*/ 0 w 624950"/>
              <a:gd name="connsiteY6" fmla="*/ 0 h 17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950" h="172993" fill="none" extrusionOk="0">
                <a:moveTo>
                  <a:pt x="0" y="0"/>
                </a:moveTo>
                <a:cubicBezTo>
                  <a:pt x="137099" y="-38050"/>
                  <a:pt x="245991" y="25921"/>
                  <a:pt x="318725" y="0"/>
                </a:cubicBezTo>
                <a:cubicBezTo>
                  <a:pt x="391459" y="-25921"/>
                  <a:pt x="555785" y="27718"/>
                  <a:pt x="624950" y="0"/>
                </a:cubicBezTo>
                <a:cubicBezTo>
                  <a:pt x="627230" y="61773"/>
                  <a:pt x="620853" y="118344"/>
                  <a:pt x="624950" y="172993"/>
                </a:cubicBezTo>
                <a:cubicBezTo>
                  <a:pt x="550196" y="190918"/>
                  <a:pt x="394888" y="160819"/>
                  <a:pt x="318725" y="172993"/>
                </a:cubicBezTo>
                <a:cubicBezTo>
                  <a:pt x="242562" y="185167"/>
                  <a:pt x="137589" y="168859"/>
                  <a:pt x="0" y="172993"/>
                </a:cubicBezTo>
                <a:cubicBezTo>
                  <a:pt x="-1738" y="97709"/>
                  <a:pt x="1611" y="48418"/>
                  <a:pt x="0" y="0"/>
                </a:cubicBezTo>
                <a:close/>
              </a:path>
              <a:path w="624950" h="172993" stroke="0" extrusionOk="0">
                <a:moveTo>
                  <a:pt x="0" y="0"/>
                </a:moveTo>
                <a:cubicBezTo>
                  <a:pt x="108373" y="-30492"/>
                  <a:pt x="214122" y="26045"/>
                  <a:pt x="312475" y="0"/>
                </a:cubicBezTo>
                <a:cubicBezTo>
                  <a:pt x="410828" y="-26045"/>
                  <a:pt x="505835" y="9168"/>
                  <a:pt x="624950" y="0"/>
                </a:cubicBezTo>
                <a:cubicBezTo>
                  <a:pt x="638154" y="47691"/>
                  <a:pt x="611658" y="91218"/>
                  <a:pt x="624950" y="172993"/>
                </a:cubicBezTo>
                <a:cubicBezTo>
                  <a:pt x="481870" y="176942"/>
                  <a:pt x="440793" y="135949"/>
                  <a:pt x="306226" y="172993"/>
                </a:cubicBezTo>
                <a:cubicBezTo>
                  <a:pt x="171659" y="210037"/>
                  <a:pt x="90638" y="164179"/>
                  <a:pt x="0" y="172993"/>
                </a:cubicBezTo>
                <a:cubicBezTo>
                  <a:pt x="-8925" y="130463"/>
                  <a:pt x="770" y="5345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785394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80F58B-14AD-4B3C-9928-B9DCB1A9C1E8}"/>
              </a:ext>
            </a:extLst>
          </p:cNvPr>
          <p:cNvSpPr/>
          <p:nvPr/>
        </p:nvSpPr>
        <p:spPr>
          <a:xfrm>
            <a:off x="5273501" y="6239842"/>
            <a:ext cx="624950" cy="172993"/>
          </a:xfrm>
          <a:custGeom>
            <a:avLst/>
            <a:gdLst>
              <a:gd name="connsiteX0" fmla="*/ 0 w 624950"/>
              <a:gd name="connsiteY0" fmla="*/ 0 h 172993"/>
              <a:gd name="connsiteX1" fmla="*/ 324974 w 624950"/>
              <a:gd name="connsiteY1" fmla="*/ 0 h 172993"/>
              <a:gd name="connsiteX2" fmla="*/ 624950 w 624950"/>
              <a:gd name="connsiteY2" fmla="*/ 0 h 172993"/>
              <a:gd name="connsiteX3" fmla="*/ 624950 w 624950"/>
              <a:gd name="connsiteY3" fmla="*/ 172993 h 172993"/>
              <a:gd name="connsiteX4" fmla="*/ 299976 w 624950"/>
              <a:gd name="connsiteY4" fmla="*/ 172993 h 172993"/>
              <a:gd name="connsiteX5" fmla="*/ 0 w 624950"/>
              <a:gd name="connsiteY5" fmla="*/ 172993 h 172993"/>
              <a:gd name="connsiteX6" fmla="*/ 0 w 624950"/>
              <a:gd name="connsiteY6" fmla="*/ 0 h 17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950" h="172993" fill="none" extrusionOk="0">
                <a:moveTo>
                  <a:pt x="0" y="0"/>
                </a:moveTo>
                <a:cubicBezTo>
                  <a:pt x="139104" y="-4185"/>
                  <a:pt x="199240" y="15628"/>
                  <a:pt x="324974" y="0"/>
                </a:cubicBezTo>
                <a:cubicBezTo>
                  <a:pt x="450708" y="-15628"/>
                  <a:pt x="511711" y="29421"/>
                  <a:pt x="624950" y="0"/>
                </a:cubicBezTo>
                <a:cubicBezTo>
                  <a:pt x="639808" y="60904"/>
                  <a:pt x="617365" y="101513"/>
                  <a:pt x="624950" y="172993"/>
                </a:cubicBezTo>
                <a:cubicBezTo>
                  <a:pt x="540726" y="175175"/>
                  <a:pt x="419389" y="161645"/>
                  <a:pt x="299976" y="172993"/>
                </a:cubicBezTo>
                <a:cubicBezTo>
                  <a:pt x="180563" y="184341"/>
                  <a:pt x="120287" y="160276"/>
                  <a:pt x="0" y="172993"/>
                </a:cubicBezTo>
                <a:cubicBezTo>
                  <a:pt x="-6107" y="91223"/>
                  <a:pt x="15961" y="41952"/>
                  <a:pt x="0" y="0"/>
                </a:cubicBezTo>
                <a:close/>
              </a:path>
              <a:path w="624950" h="172993" stroke="0" extrusionOk="0">
                <a:moveTo>
                  <a:pt x="0" y="0"/>
                </a:moveTo>
                <a:cubicBezTo>
                  <a:pt x="125705" y="-27689"/>
                  <a:pt x="210165" y="19475"/>
                  <a:pt x="293727" y="0"/>
                </a:cubicBezTo>
                <a:cubicBezTo>
                  <a:pt x="377289" y="-19475"/>
                  <a:pt x="556705" y="3902"/>
                  <a:pt x="624950" y="0"/>
                </a:cubicBezTo>
                <a:cubicBezTo>
                  <a:pt x="636478" y="36624"/>
                  <a:pt x="608310" y="108103"/>
                  <a:pt x="624950" y="172993"/>
                </a:cubicBezTo>
                <a:cubicBezTo>
                  <a:pt x="525704" y="204040"/>
                  <a:pt x="383022" y="155976"/>
                  <a:pt x="318725" y="172993"/>
                </a:cubicBezTo>
                <a:cubicBezTo>
                  <a:pt x="254428" y="190010"/>
                  <a:pt x="116337" y="154745"/>
                  <a:pt x="0" y="172993"/>
                </a:cubicBezTo>
                <a:cubicBezTo>
                  <a:pt x="-7916" y="114531"/>
                  <a:pt x="19109" y="6990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8740815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66D238-6CCE-4005-B032-8F083D0A262B}"/>
              </a:ext>
            </a:extLst>
          </p:cNvPr>
          <p:cNvSpPr/>
          <p:nvPr/>
        </p:nvSpPr>
        <p:spPr>
          <a:xfrm>
            <a:off x="8242915" y="5708112"/>
            <a:ext cx="624950" cy="172993"/>
          </a:xfrm>
          <a:custGeom>
            <a:avLst/>
            <a:gdLst>
              <a:gd name="connsiteX0" fmla="*/ 0 w 624950"/>
              <a:gd name="connsiteY0" fmla="*/ 0 h 172993"/>
              <a:gd name="connsiteX1" fmla="*/ 312475 w 624950"/>
              <a:gd name="connsiteY1" fmla="*/ 0 h 172993"/>
              <a:gd name="connsiteX2" fmla="*/ 624950 w 624950"/>
              <a:gd name="connsiteY2" fmla="*/ 0 h 172993"/>
              <a:gd name="connsiteX3" fmla="*/ 624950 w 624950"/>
              <a:gd name="connsiteY3" fmla="*/ 172993 h 172993"/>
              <a:gd name="connsiteX4" fmla="*/ 312475 w 624950"/>
              <a:gd name="connsiteY4" fmla="*/ 172993 h 172993"/>
              <a:gd name="connsiteX5" fmla="*/ 0 w 624950"/>
              <a:gd name="connsiteY5" fmla="*/ 172993 h 172993"/>
              <a:gd name="connsiteX6" fmla="*/ 0 w 624950"/>
              <a:gd name="connsiteY6" fmla="*/ 0 h 17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950" h="172993" fill="none" extrusionOk="0">
                <a:moveTo>
                  <a:pt x="0" y="0"/>
                </a:moveTo>
                <a:cubicBezTo>
                  <a:pt x="102206" y="-16370"/>
                  <a:pt x="156340" y="8103"/>
                  <a:pt x="312475" y="0"/>
                </a:cubicBezTo>
                <a:cubicBezTo>
                  <a:pt x="468610" y="-8103"/>
                  <a:pt x="481613" y="27909"/>
                  <a:pt x="624950" y="0"/>
                </a:cubicBezTo>
                <a:cubicBezTo>
                  <a:pt x="640878" y="83228"/>
                  <a:pt x="623718" y="94158"/>
                  <a:pt x="624950" y="172993"/>
                </a:cubicBezTo>
                <a:cubicBezTo>
                  <a:pt x="486282" y="179530"/>
                  <a:pt x="468599" y="138082"/>
                  <a:pt x="312475" y="172993"/>
                </a:cubicBezTo>
                <a:cubicBezTo>
                  <a:pt x="156351" y="207904"/>
                  <a:pt x="84774" y="143203"/>
                  <a:pt x="0" y="172993"/>
                </a:cubicBezTo>
                <a:cubicBezTo>
                  <a:pt x="-1657" y="91940"/>
                  <a:pt x="3552" y="83147"/>
                  <a:pt x="0" y="0"/>
                </a:cubicBezTo>
                <a:close/>
              </a:path>
              <a:path w="624950" h="172993" stroke="0" extrusionOk="0">
                <a:moveTo>
                  <a:pt x="0" y="0"/>
                </a:moveTo>
                <a:cubicBezTo>
                  <a:pt x="122953" y="-25661"/>
                  <a:pt x="183008" y="25158"/>
                  <a:pt x="299976" y="0"/>
                </a:cubicBezTo>
                <a:cubicBezTo>
                  <a:pt x="416944" y="-25158"/>
                  <a:pt x="480311" y="8285"/>
                  <a:pt x="624950" y="0"/>
                </a:cubicBezTo>
                <a:cubicBezTo>
                  <a:pt x="635054" y="54047"/>
                  <a:pt x="605849" y="90931"/>
                  <a:pt x="624950" y="172993"/>
                </a:cubicBezTo>
                <a:cubicBezTo>
                  <a:pt x="549018" y="187893"/>
                  <a:pt x="449838" y="148797"/>
                  <a:pt x="318725" y="172993"/>
                </a:cubicBezTo>
                <a:cubicBezTo>
                  <a:pt x="187613" y="197189"/>
                  <a:pt x="113184" y="170774"/>
                  <a:pt x="0" y="172993"/>
                </a:cubicBezTo>
                <a:cubicBezTo>
                  <a:pt x="-13102" y="133115"/>
                  <a:pt x="19223" y="6194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3235848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C5FE9A-241C-4205-ADCD-2A4977F5E097}"/>
              </a:ext>
            </a:extLst>
          </p:cNvPr>
          <p:cNvSpPr/>
          <p:nvPr/>
        </p:nvSpPr>
        <p:spPr>
          <a:xfrm>
            <a:off x="8460003" y="5881105"/>
            <a:ext cx="624950" cy="172993"/>
          </a:xfrm>
          <a:custGeom>
            <a:avLst/>
            <a:gdLst>
              <a:gd name="connsiteX0" fmla="*/ 0 w 624950"/>
              <a:gd name="connsiteY0" fmla="*/ 0 h 172993"/>
              <a:gd name="connsiteX1" fmla="*/ 312475 w 624950"/>
              <a:gd name="connsiteY1" fmla="*/ 0 h 172993"/>
              <a:gd name="connsiteX2" fmla="*/ 624950 w 624950"/>
              <a:gd name="connsiteY2" fmla="*/ 0 h 172993"/>
              <a:gd name="connsiteX3" fmla="*/ 624950 w 624950"/>
              <a:gd name="connsiteY3" fmla="*/ 172993 h 172993"/>
              <a:gd name="connsiteX4" fmla="*/ 312475 w 624950"/>
              <a:gd name="connsiteY4" fmla="*/ 172993 h 172993"/>
              <a:gd name="connsiteX5" fmla="*/ 0 w 624950"/>
              <a:gd name="connsiteY5" fmla="*/ 172993 h 172993"/>
              <a:gd name="connsiteX6" fmla="*/ 0 w 624950"/>
              <a:gd name="connsiteY6" fmla="*/ 0 h 17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950" h="172993" fill="none" extrusionOk="0">
                <a:moveTo>
                  <a:pt x="0" y="0"/>
                </a:moveTo>
                <a:cubicBezTo>
                  <a:pt x="85419" y="-6697"/>
                  <a:pt x="180782" y="4473"/>
                  <a:pt x="312475" y="0"/>
                </a:cubicBezTo>
                <a:cubicBezTo>
                  <a:pt x="444169" y="-4473"/>
                  <a:pt x="536335" y="9470"/>
                  <a:pt x="624950" y="0"/>
                </a:cubicBezTo>
                <a:cubicBezTo>
                  <a:pt x="638019" y="42612"/>
                  <a:pt x="620540" y="128783"/>
                  <a:pt x="624950" y="172993"/>
                </a:cubicBezTo>
                <a:cubicBezTo>
                  <a:pt x="553599" y="187986"/>
                  <a:pt x="441197" y="135916"/>
                  <a:pt x="312475" y="172993"/>
                </a:cubicBezTo>
                <a:cubicBezTo>
                  <a:pt x="183754" y="210070"/>
                  <a:pt x="100240" y="167565"/>
                  <a:pt x="0" y="172993"/>
                </a:cubicBezTo>
                <a:cubicBezTo>
                  <a:pt x="-16360" y="112911"/>
                  <a:pt x="13517" y="44858"/>
                  <a:pt x="0" y="0"/>
                </a:cubicBezTo>
                <a:close/>
              </a:path>
              <a:path w="624950" h="172993" stroke="0" extrusionOk="0">
                <a:moveTo>
                  <a:pt x="0" y="0"/>
                </a:moveTo>
                <a:cubicBezTo>
                  <a:pt x="133722" y="-24060"/>
                  <a:pt x="248091" y="21960"/>
                  <a:pt x="318725" y="0"/>
                </a:cubicBezTo>
                <a:cubicBezTo>
                  <a:pt x="389359" y="-21960"/>
                  <a:pt x="559538" y="5967"/>
                  <a:pt x="624950" y="0"/>
                </a:cubicBezTo>
                <a:cubicBezTo>
                  <a:pt x="641190" y="84747"/>
                  <a:pt x="614578" y="89710"/>
                  <a:pt x="624950" y="172993"/>
                </a:cubicBezTo>
                <a:cubicBezTo>
                  <a:pt x="502247" y="188812"/>
                  <a:pt x="407615" y="163145"/>
                  <a:pt x="312475" y="172993"/>
                </a:cubicBezTo>
                <a:cubicBezTo>
                  <a:pt x="217336" y="182841"/>
                  <a:pt x="104964" y="164758"/>
                  <a:pt x="0" y="172993"/>
                </a:cubicBezTo>
                <a:cubicBezTo>
                  <a:pt x="-10427" y="112841"/>
                  <a:pt x="5211" y="80081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04514051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01D365-9B87-4085-ADDF-545B51A55EB2}"/>
              </a:ext>
            </a:extLst>
          </p:cNvPr>
          <p:cNvSpPr/>
          <p:nvPr/>
        </p:nvSpPr>
        <p:spPr>
          <a:xfrm>
            <a:off x="8242915" y="6046854"/>
            <a:ext cx="624950" cy="172993"/>
          </a:xfrm>
          <a:custGeom>
            <a:avLst/>
            <a:gdLst>
              <a:gd name="connsiteX0" fmla="*/ 0 w 624950"/>
              <a:gd name="connsiteY0" fmla="*/ 0 h 172993"/>
              <a:gd name="connsiteX1" fmla="*/ 318725 w 624950"/>
              <a:gd name="connsiteY1" fmla="*/ 0 h 172993"/>
              <a:gd name="connsiteX2" fmla="*/ 624950 w 624950"/>
              <a:gd name="connsiteY2" fmla="*/ 0 h 172993"/>
              <a:gd name="connsiteX3" fmla="*/ 624950 w 624950"/>
              <a:gd name="connsiteY3" fmla="*/ 172993 h 172993"/>
              <a:gd name="connsiteX4" fmla="*/ 318725 w 624950"/>
              <a:gd name="connsiteY4" fmla="*/ 172993 h 172993"/>
              <a:gd name="connsiteX5" fmla="*/ 0 w 624950"/>
              <a:gd name="connsiteY5" fmla="*/ 172993 h 172993"/>
              <a:gd name="connsiteX6" fmla="*/ 0 w 624950"/>
              <a:gd name="connsiteY6" fmla="*/ 0 h 17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950" h="172993" fill="none" extrusionOk="0">
                <a:moveTo>
                  <a:pt x="0" y="0"/>
                </a:moveTo>
                <a:cubicBezTo>
                  <a:pt x="65199" y="-17291"/>
                  <a:pt x="240192" y="30664"/>
                  <a:pt x="318725" y="0"/>
                </a:cubicBezTo>
                <a:cubicBezTo>
                  <a:pt x="397258" y="-30664"/>
                  <a:pt x="542210" y="5163"/>
                  <a:pt x="624950" y="0"/>
                </a:cubicBezTo>
                <a:cubicBezTo>
                  <a:pt x="629537" y="52314"/>
                  <a:pt x="623944" y="135019"/>
                  <a:pt x="624950" y="172993"/>
                </a:cubicBezTo>
                <a:cubicBezTo>
                  <a:pt x="548515" y="204450"/>
                  <a:pt x="464244" y="167588"/>
                  <a:pt x="318725" y="172993"/>
                </a:cubicBezTo>
                <a:cubicBezTo>
                  <a:pt x="173206" y="178398"/>
                  <a:pt x="94278" y="153738"/>
                  <a:pt x="0" y="172993"/>
                </a:cubicBezTo>
                <a:cubicBezTo>
                  <a:pt x="-16572" y="112737"/>
                  <a:pt x="3363" y="58572"/>
                  <a:pt x="0" y="0"/>
                </a:cubicBezTo>
                <a:close/>
              </a:path>
              <a:path w="624950" h="172993" stroke="0" extrusionOk="0">
                <a:moveTo>
                  <a:pt x="0" y="0"/>
                </a:moveTo>
                <a:cubicBezTo>
                  <a:pt x="138602" y="-9235"/>
                  <a:pt x="170260" y="32615"/>
                  <a:pt x="299976" y="0"/>
                </a:cubicBezTo>
                <a:cubicBezTo>
                  <a:pt x="429692" y="-32615"/>
                  <a:pt x="517581" y="10715"/>
                  <a:pt x="624950" y="0"/>
                </a:cubicBezTo>
                <a:cubicBezTo>
                  <a:pt x="643340" y="63214"/>
                  <a:pt x="609743" y="105810"/>
                  <a:pt x="624950" y="172993"/>
                </a:cubicBezTo>
                <a:cubicBezTo>
                  <a:pt x="543488" y="204750"/>
                  <a:pt x="385371" y="161777"/>
                  <a:pt x="299976" y="172993"/>
                </a:cubicBezTo>
                <a:cubicBezTo>
                  <a:pt x="214581" y="184209"/>
                  <a:pt x="144898" y="158801"/>
                  <a:pt x="0" y="172993"/>
                </a:cubicBezTo>
                <a:cubicBezTo>
                  <a:pt x="-18796" y="107104"/>
                  <a:pt x="6122" y="8238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61115533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600E36-165D-425F-86A6-F4AABE21993B}"/>
              </a:ext>
            </a:extLst>
          </p:cNvPr>
          <p:cNvSpPr/>
          <p:nvPr/>
        </p:nvSpPr>
        <p:spPr>
          <a:xfrm>
            <a:off x="8989566" y="6055387"/>
            <a:ext cx="624950" cy="172993"/>
          </a:xfrm>
          <a:custGeom>
            <a:avLst/>
            <a:gdLst>
              <a:gd name="connsiteX0" fmla="*/ 0 w 624950"/>
              <a:gd name="connsiteY0" fmla="*/ 0 h 172993"/>
              <a:gd name="connsiteX1" fmla="*/ 306226 w 624950"/>
              <a:gd name="connsiteY1" fmla="*/ 0 h 172993"/>
              <a:gd name="connsiteX2" fmla="*/ 624950 w 624950"/>
              <a:gd name="connsiteY2" fmla="*/ 0 h 172993"/>
              <a:gd name="connsiteX3" fmla="*/ 624950 w 624950"/>
              <a:gd name="connsiteY3" fmla="*/ 172993 h 172993"/>
              <a:gd name="connsiteX4" fmla="*/ 299976 w 624950"/>
              <a:gd name="connsiteY4" fmla="*/ 172993 h 172993"/>
              <a:gd name="connsiteX5" fmla="*/ 0 w 624950"/>
              <a:gd name="connsiteY5" fmla="*/ 172993 h 172993"/>
              <a:gd name="connsiteX6" fmla="*/ 0 w 624950"/>
              <a:gd name="connsiteY6" fmla="*/ 0 h 17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950" h="172993" fill="none" extrusionOk="0">
                <a:moveTo>
                  <a:pt x="0" y="0"/>
                </a:moveTo>
                <a:cubicBezTo>
                  <a:pt x="66103" y="-4484"/>
                  <a:pt x="200813" y="29622"/>
                  <a:pt x="306226" y="0"/>
                </a:cubicBezTo>
                <a:cubicBezTo>
                  <a:pt x="411639" y="-29622"/>
                  <a:pt x="508519" y="34257"/>
                  <a:pt x="624950" y="0"/>
                </a:cubicBezTo>
                <a:cubicBezTo>
                  <a:pt x="633985" y="85408"/>
                  <a:pt x="609851" y="100380"/>
                  <a:pt x="624950" y="172993"/>
                </a:cubicBezTo>
                <a:cubicBezTo>
                  <a:pt x="528313" y="188438"/>
                  <a:pt x="369090" y="148949"/>
                  <a:pt x="299976" y="172993"/>
                </a:cubicBezTo>
                <a:cubicBezTo>
                  <a:pt x="230862" y="197037"/>
                  <a:pt x="75694" y="147570"/>
                  <a:pt x="0" y="172993"/>
                </a:cubicBezTo>
                <a:cubicBezTo>
                  <a:pt x="-3884" y="101352"/>
                  <a:pt x="7125" y="79068"/>
                  <a:pt x="0" y="0"/>
                </a:cubicBezTo>
                <a:close/>
              </a:path>
              <a:path w="624950" h="172993" stroke="0" extrusionOk="0">
                <a:moveTo>
                  <a:pt x="0" y="0"/>
                </a:moveTo>
                <a:cubicBezTo>
                  <a:pt x="65742" y="-25741"/>
                  <a:pt x="229460" y="30759"/>
                  <a:pt x="324974" y="0"/>
                </a:cubicBezTo>
                <a:cubicBezTo>
                  <a:pt x="420488" y="-30759"/>
                  <a:pt x="493930" y="13600"/>
                  <a:pt x="624950" y="0"/>
                </a:cubicBezTo>
                <a:cubicBezTo>
                  <a:pt x="632450" y="75094"/>
                  <a:pt x="614581" y="97160"/>
                  <a:pt x="624950" y="172993"/>
                </a:cubicBezTo>
                <a:cubicBezTo>
                  <a:pt x="495302" y="191320"/>
                  <a:pt x="402898" y="145430"/>
                  <a:pt x="318725" y="172993"/>
                </a:cubicBezTo>
                <a:cubicBezTo>
                  <a:pt x="234553" y="200556"/>
                  <a:pt x="134455" y="163060"/>
                  <a:pt x="0" y="172993"/>
                </a:cubicBezTo>
                <a:cubicBezTo>
                  <a:pt x="-16275" y="101353"/>
                  <a:pt x="7643" y="85270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86522143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60254B-41C9-4CF3-BDBB-396286710694}"/>
              </a:ext>
            </a:extLst>
          </p:cNvPr>
          <p:cNvSpPr/>
          <p:nvPr/>
        </p:nvSpPr>
        <p:spPr>
          <a:xfrm>
            <a:off x="8242915" y="6212603"/>
            <a:ext cx="624950" cy="172993"/>
          </a:xfrm>
          <a:custGeom>
            <a:avLst/>
            <a:gdLst>
              <a:gd name="connsiteX0" fmla="*/ 0 w 624950"/>
              <a:gd name="connsiteY0" fmla="*/ 0 h 172993"/>
              <a:gd name="connsiteX1" fmla="*/ 312475 w 624950"/>
              <a:gd name="connsiteY1" fmla="*/ 0 h 172993"/>
              <a:gd name="connsiteX2" fmla="*/ 624950 w 624950"/>
              <a:gd name="connsiteY2" fmla="*/ 0 h 172993"/>
              <a:gd name="connsiteX3" fmla="*/ 624950 w 624950"/>
              <a:gd name="connsiteY3" fmla="*/ 172993 h 172993"/>
              <a:gd name="connsiteX4" fmla="*/ 312475 w 624950"/>
              <a:gd name="connsiteY4" fmla="*/ 172993 h 172993"/>
              <a:gd name="connsiteX5" fmla="*/ 0 w 624950"/>
              <a:gd name="connsiteY5" fmla="*/ 172993 h 172993"/>
              <a:gd name="connsiteX6" fmla="*/ 0 w 624950"/>
              <a:gd name="connsiteY6" fmla="*/ 0 h 17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950" h="172993" fill="none" extrusionOk="0">
                <a:moveTo>
                  <a:pt x="0" y="0"/>
                </a:moveTo>
                <a:cubicBezTo>
                  <a:pt x="126656" y="-21597"/>
                  <a:pt x="224727" y="10779"/>
                  <a:pt x="312475" y="0"/>
                </a:cubicBezTo>
                <a:cubicBezTo>
                  <a:pt x="400224" y="-10779"/>
                  <a:pt x="508311" y="27928"/>
                  <a:pt x="624950" y="0"/>
                </a:cubicBezTo>
                <a:cubicBezTo>
                  <a:pt x="632474" y="54748"/>
                  <a:pt x="624448" y="129195"/>
                  <a:pt x="624950" y="172993"/>
                </a:cubicBezTo>
                <a:cubicBezTo>
                  <a:pt x="542331" y="189780"/>
                  <a:pt x="400501" y="172046"/>
                  <a:pt x="312475" y="172993"/>
                </a:cubicBezTo>
                <a:cubicBezTo>
                  <a:pt x="224450" y="173940"/>
                  <a:pt x="120786" y="170069"/>
                  <a:pt x="0" y="172993"/>
                </a:cubicBezTo>
                <a:cubicBezTo>
                  <a:pt x="-817" y="130770"/>
                  <a:pt x="14008" y="56761"/>
                  <a:pt x="0" y="0"/>
                </a:cubicBezTo>
                <a:close/>
              </a:path>
              <a:path w="624950" h="172993" stroke="0" extrusionOk="0">
                <a:moveTo>
                  <a:pt x="0" y="0"/>
                </a:moveTo>
                <a:cubicBezTo>
                  <a:pt x="124579" y="-13533"/>
                  <a:pt x="178722" y="25006"/>
                  <a:pt x="312475" y="0"/>
                </a:cubicBezTo>
                <a:cubicBezTo>
                  <a:pt x="446229" y="-25006"/>
                  <a:pt x="510893" y="28803"/>
                  <a:pt x="624950" y="0"/>
                </a:cubicBezTo>
                <a:cubicBezTo>
                  <a:pt x="630315" y="54509"/>
                  <a:pt x="618131" y="123134"/>
                  <a:pt x="624950" y="172993"/>
                </a:cubicBezTo>
                <a:cubicBezTo>
                  <a:pt x="479208" y="183616"/>
                  <a:pt x="396157" y="167310"/>
                  <a:pt x="318725" y="172993"/>
                </a:cubicBezTo>
                <a:cubicBezTo>
                  <a:pt x="241293" y="178676"/>
                  <a:pt x="135780" y="151139"/>
                  <a:pt x="0" y="172993"/>
                </a:cubicBezTo>
                <a:cubicBezTo>
                  <a:pt x="-5644" y="88489"/>
                  <a:pt x="18831" y="5676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50715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21F9675-C4D3-4336-855D-8D09E074F36C}"/>
              </a:ext>
            </a:extLst>
          </p:cNvPr>
          <p:cNvGrpSpPr/>
          <p:nvPr/>
        </p:nvGrpSpPr>
        <p:grpSpPr>
          <a:xfrm>
            <a:off x="1167814" y="2640967"/>
            <a:ext cx="1303338" cy="861373"/>
            <a:chOff x="1167814" y="2640967"/>
            <a:chExt cx="1303338" cy="861373"/>
          </a:xfrm>
        </p:grpSpPr>
        <p:graphicFrame>
          <p:nvGraphicFramePr>
            <p:cNvPr id="6" name="Table 4">
              <a:extLst>
                <a:ext uri="{FF2B5EF4-FFF2-40B4-BE49-F238E27FC236}">
                  <a16:creationId xmlns:a16="http://schemas.microsoft.com/office/drawing/2014/main" id="{EEB57021-114B-499F-83B5-7EBB22C41EB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31758582"/>
                </p:ext>
              </p:extLst>
            </p:nvPr>
          </p:nvGraphicFramePr>
          <p:xfrm>
            <a:off x="1167814" y="2640967"/>
            <a:ext cx="1303338" cy="172993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09538">
                    <a:extLst>
                      <a:ext uri="{9D8B030D-6E8A-4147-A177-3AD203B41FA5}">
                        <a16:colId xmlns:a16="http://schemas.microsoft.com/office/drawing/2014/main" val="495120890"/>
                      </a:ext>
                    </a:extLst>
                  </a:gridCol>
                  <a:gridCol w="268288">
                    <a:extLst>
                      <a:ext uri="{9D8B030D-6E8A-4147-A177-3AD203B41FA5}">
                        <a16:colId xmlns:a16="http://schemas.microsoft.com/office/drawing/2014/main" val="4147946459"/>
                      </a:ext>
                    </a:extLst>
                  </a:gridCol>
                  <a:gridCol w="442912">
                    <a:extLst>
                      <a:ext uri="{9D8B030D-6E8A-4147-A177-3AD203B41FA5}">
                        <a16:colId xmlns:a16="http://schemas.microsoft.com/office/drawing/2014/main" val="3339433645"/>
                      </a:ext>
                    </a:extLst>
                  </a:gridCol>
                  <a:gridCol w="304800">
                    <a:extLst>
                      <a:ext uri="{9D8B030D-6E8A-4147-A177-3AD203B41FA5}">
                        <a16:colId xmlns:a16="http://schemas.microsoft.com/office/drawing/2014/main" val="641620734"/>
                      </a:ext>
                    </a:extLst>
                  </a:gridCol>
                  <a:gridCol w="177800">
                    <a:extLst>
                      <a:ext uri="{9D8B030D-6E8A-4147-A177-3AD203B41FA5}">
                        <a16:colId xmlns:a16="http://schemas.microsoft.com/office/drawing/2014/main" val="2481766803"/>
                      </a:ext>
                    </a:extLst>
                  </a:gridCol>
                </a:tblGrid>
                <a:tr h="172993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ID</a:t>
                        </a: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Node </a:t>
                        </a: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Start </a:t>
                        </a:r>
                        <a:r>
                          <a:rPr lang="en-US" sz="800" dirty="0" err="1"/>
                          <a:t>Addr</a:t>
                        </a:r>
                        <a:endParaRPr lang="en-US" sz="800" dirty="0"/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Length</a:t>
                        </a: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ACL</a:t>
                        </a:r>
                      </a:p>
                    </a:txBody>
                    <a:tcPr marL="0" marR="0" marT="0" marB="0" anchor="ctr"/>
                  </a:tc>
                  <a:extLst>
                    <a:ext uri="{0D108BD9-81ED-4DB2-BD59-A6C34878D82A}">
                      <a16:rowId xmlns:a16="http://schemas.microsoft.com/office/drawing/2014/main" val="3919275111"/>
                    </a:ext>
                  </a:extLst>
                </a:tr>
              </a:tbl>
            </a:graphicData>
          </a:graphic>
        </p:graphicFrame>
        <p:graphicFrame>
          <p:nvGraphicFramePr>
            <p:cNvPr id="7" name="Table 4">
              <a:extLst>
                <a:ext uri="{FF2B5EF4-FFF2-40B4-BE49-F238E27FC236}">
                  <a16:creationId xmlns:a16="http://schemas.microsoft.com/office/drawing/2014/main" id="{DC653B2D-D652-4F55-82A2-E664941922C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3804232"/>
                </p:ext>
              </p:extLst>
            </p:nvPr>
          </p:nvGraphicFramePr>
          <p:xfrm>
            <a:off x="1167814" y="2813960"/>
            <a:ext cx="1303338" cy="172993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09538">
                    <a:extLst>
                      <a:ext uri="{9D8B030D-6E8A-4147-A177-3AD203B41FA5}">
                        <a16:colId xmlns:a16="http://schemas.microsoft.com/office/drawing/2014/main" val="495120890"/>
                      </a:ext>
                    </a:extLst>
                  </a:gridCol>
                  <a:gridCol w="268288">
                    <a:extLst>
                      <a:ext uri="{9D8B030D-6E8A-4147-A177-3AD203B41FA5}">
                        <a16:colId xmlns:a16="http://schemas.microsoft.com/office/drawing/2014/main" val="4147946459"/>
                      </a:ext>
                    </a:extLst>
                  </a:gridCol>
                  <a:gridCol w="442912">
                    <a:extLst>
                      <a:ext uri="{9D8B030D-6E8A-4147-A177-3AD203B41FA5}">
                        <a16:colId xmlns:a16="http://schemas.microsoft.com/office/drawing/2014/main" val="3339433645"/>
                      </a:ext>
                    </a:extLst>
                  </a:gridCol>
                  <a:gridCol w="304800">
                    <a:extLst>
                      <a:ext uri="{9D8B030D-6E8A-4147-A177-3AD203B41FA5}">
                        <a16:colId xmlns:a16="http://schemas.microsoft.com/office/drawing/2014/main" val="641620734"/>
                      </a:ext>
                    </a:extLst>
                  </a:gridCol>
                  <a:gridCol w="177800">
                    <a:extLst>
                      <a:ext uri="{9D8B030D-6E8A-4147-A177-3AD203B41FA5}">
                        <a16:colId xmlns:a16="http://schemas.microsoft.com/office/drawing/2014/main" val="2481766803"/>
                      </a:ext>
                    </a:extLst>
                  </a:gridCol>
                </a:tblGrid>
                <a:tr h="172993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ID</a:t>
                        </a: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Node </a:t>
                        </a: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Start </a:t>
                        </a:r>
                        <a:r>
                          <a:rPr lang="en-US" sz="800" dirty="0" err="1"/>
                          <a:t>Addr</a:t>
                        </a:r>
                        <a:endParaRPr lang="en-US" sz="800" dirty="0"/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Length</a:t>
                        </a: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ACL</a:t>
                        </a:r>
                      </a:p>
                    </a:txBody>
                    <a:tcPr marL="0" marR="0" marT="0" marB="0" anchor="ctr"/>
                  </a:tc>
                  <a:extLst>
                    <a:ext uri="{0D108BD9-81ED-4DB2-BD59-A6C34878D82A}">
                      <a16:rowId xmlns:a16="http://schemas.microsoft.com/office/drawing/2014/main" val="3919275111"/>
                    </a:ext>
                  </a:extLst>
                </a:tr>
              </a:tbl>
            </a:graphicData>
          </a:graphic>
        </p:graphicFrame>
        <p:graphicFrame>
          <p:nvGraphicFramePr>
            <p:cNvPr id="8" name="Table 4">
              <a:extLst>
                <a:ext uri="{FF2B5EF4-FFF2-40B4-BE49-F238E27FC236}">
                  <a16:creationId xmlns:a16="http://schemas.microsoft.com/office/drawing/2014/main" id="{8C3EAD17-F444-4BDD-AED7-F05BBB9B944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93533350"/>
                </p:ext>
              </p:extLst>
            </p:nvPr>
          </p:nvGraphicFramePr>
          <p:xfrm>
            <a:off x="1167814" y="3329347"/>
            <a:ext cx="1303338" cy="172993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09538">
                    <a:extLst>
                      <a:ext uri="{9D8B030D-6E8A-4147-A177-3AD203B41FA5}">
                        <a16:colId xmlns:a16="http://schemas.microsoft.com/office/drawing/2014/main" val="495120890"/>
                      </a:ext>
                    </a:extLst>
                  </a:gridCol>
                  <a:gridCol w="268288">
                    <a:extLst>
                      <a:ext uri="{9D8B030D-6E8A-4147-A177-3AD203B41FA5}">
                        <a16:colId xmlns:a16="http://schemas.microsoft.com/office/drawing/2014/main" val="4147946459"/>
                      </a:ext>
                    </a:extLst>
                  </a:gridCol>
                  <a:gridCol w="442912">
                    <a:extLst>
                      <a:ext uri="{9D8B030D-6E8A-4147-A177-3AD203B41FA5}">
                        <a16:colId xmlns:a16="http://schemas.microsoft.com/office/drawing/2014/main" val="3339433645"/>
                      </a:ext>
                    </a:extLst>
                  </a:gridCol>
                  <a:gridCol w="304800">
                    <a:extLst>
                      <a:ext uri="{9D8B030D-6E8A-4147-A177-3AD203B41FA5}">
                        <a16:colId xmlns:a16="http://schemas.microsoft.com/office/drawing/2014/main" val="641620734"/>
                      </a:ext>
                    </a:extLst>
                  </a:gridCol>
                  <a:gridCol w="177800">
                    <a:extLst>
                      <a:ext uri="{9D8B030D-6E8A-4147-A177-3AD203B41FA5}">
                        <a16:colId xmlns:a16="http://schemas.microsoft.com/office/drawing/2014/main" val="2481766803"/>
                      </a:ext>
                    </a:extLst>
                  </a:gridCol>
                </a:tblGrid>
                <a:tr h="172993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ID</a:t>
                        </a: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Node </a:t>
                        </a: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Start </a:t>
                        </a:r>
                        <a:r>
                          <a:rPr lang="en-US" sz="800" dirty="0" err="1"/>
                          <a:t>Addr</a:t>
                        </a:r>
                        <a:endParaRPr lang="en-US" sz="800" dirty="0"/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Length</a:t>
                        </a: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ACL</a:t>
                        </a:r>
                      </a:p>
                    </a:txBody>
                    <a:tcPr marL="0" marR="0" marT="0" marB="0" anchor="ctr"/>
                  </a:tc>
                  <a:extLst>
                    <a:ext uri="{0D108BD9-81ED-4DB2-BD59-A6C34878D82A}">
                      <a16:rowId xmlns:a16="http://schemas.microsoft.com/office/drawing/2014/main" val="3919275111"/>
                    </a:ext>
                  </a:extLst>
                </a:tr>
              </a:tbl>
            </a:graphicData>
          </a:graphic>
        </p:graphicFrame>
        <p:graphicFrame>
          <p:nvGraphicFramePr>
            <p:cNvPr id="33" name="Table 4">
              <a:extLst>
                <a:ext uri="{FF2B5EF4-FFF2-40B4-BE49-F238E27FC236}">
                  <a16:creationId xmlns:a16="http://schemas.microsoft.com/office/drawing/2014/main" id="{A459D300-C5C5-4FF3-B43C-1D634994970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2905647"/>
                </p:ext>
              </p:extLst>
            </p:nvPr>
          </p:nvGraphicFramePr>
          <p:xfrm>
            <a:off x="1167814" y="2986683"/>
            <a:ext cx="1303338" cy="172993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09538">
                    <a:extLst>
                      <a:ext uri="{9D8B030D-6E8A-4147-A177-3AD203B41FA5}">
                        <a16:colId xmlns:a16="http://schemas.microsoft.com/office/drawing/2014/main" val="495120890"/>
                      </a:ext>
                    </a:extLst>
                  </a:gridCol>
                  <a:gridCol w="268288">
                    <a:extLst>
                      <a:ext uri="{9D8B030D-6E8A-4147-A177-3AD203B41FA5}">
                        <a16:colId xmlns:a16="http://schemas.microsoft.com/office/drawing/2014/main" val="4147946459"/>
                      </a:ext>
                    </a:extLst>
                  </a:gridCol>
                  <a:gridCol w="442912">
                    <a:extLst>
                      <a:ext uri="{9D8B030D-6E8A-4147-A177-3AD203B41FA5}">
                        <a16:colId xmlns:a16="http://schemas.microsoft.com/office/drawing/2014/main" val="3339433645"/>
                      </a:ext>
                    </a:extLst>
                  </a:gridCol>
                  <a:gridCol w="304800">
                    <a:extLst>
                      <a:ext uri="{9D8B030D-6E8A-4147-A177-3AD203B41FA5}">
                        <a16:colId xmlns:a16="http://schemas.microsoft.com/office/drawing/2014/main" val="641620734"/>
                      </a:ext>
                    </a:extLst>
                  </a:gridCol>
                  <a:gridCol w="177800">
                    <a:extLst>
                      <a:ext uri="{9D8B030D-6E8A-4147-A177-3AD203B41FA5}">
                        <a16:colId xmlns:a16="http://schemas.microsoft.com/office/drawing/2014/main" val="2481766803"/>
                      </a:ext>
                    </a:extLst>
                  </a:gridCol>
                </a:tblGrid>
                <a:tr h="172993">
                  <a:tc>
                    <a:txBody>
                      <a:bodyPr/>
                      <a:lstStyle/>
                      <a:p>
                        <a:pPr algn="ctr"/>
                        <a:endParaRPr lang="en-US" sz="800" dirty="0"/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800" dirty="0"/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800" dirty="0"/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800" dirty="0"/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800" dirty="0"/>
                      </a:p>
                    </a:txBody>
                    <a:tcPr marL="0" marR="0" marT="0" marB="0" anchor="ctr"/>
                  </a:tc>
                  <a:extLst>
                    <a:ext uri="{0D108BD9-81ED-4DB2-BD59-A6C34878D82A}">
                      <a16:rowId xmlns:a16="http://schemas.microsoft.com/office/drawing/2014/main" val="3919275111"/>
                    </a:ext>
                  </a:extLst>
                </a:tr>
              </a:tbl>
            </a:graphicData>
          </a:graphic>
        </p:graphicFrame>
        <p:graphicFrame>
          <p:nvGraphicFramePr>
            <p:cNvPr id="34" name="Table 4">
              <a:extLst>
                <a:ext uri="{FF2B5EF4-FFF2-40B4-BE49-F238E27FC236}">
                  <a16:creationId xmlns:a16="http://schemas.microsoft.com/office/drawing/2014/main" id="{721EE167-E9FC-4BBA-9CEA-BB902A9BBDD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60164761"/>
                </p:ext>
              </p:extLst>
            </p:nvPr>
          </p:nvGraphicFramePr>
          <p:xfrm>
            <a:off x="1167814" y="3157370"/>
            <a:ext cx="1303338" cy="172993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09538">
                    <a:extLst>
                      <a:ext uri="{9D8B030D-6E8A-4147-A177-3AD203B41FA5}">
                        <a16:colId xmlns:a16="http://schemas.microsoft.com/office/drawing/2014/main" val="495120890"/>
                      </a:ext>
                    </a:extLst>
                  </a:gridCol>
                  <a:gridCol w="268288">
                    <a:extLst>
                      <a:ext uri="{9D8B030D-6E8A-4147-A177-3AD203B41FA5}">
                        <a16:colId xmlns:a16="http://schemas.microsoft.com/office/drawing/2014/main" val="4147946459"/>
                      </a:ext>
                    </a:extLst>
                  </a:gridCol>
                  <a:gridCol w="442912">
                    <a:extLst>
                      <a:ext uri="{9D8B030D-6E8A-4147-A177-3AD203B41FA5}">
                        <a16:colId xmlns:a16="http://schemas.microsoft.com/office/drawing/2014/main" val="3339433645"/>
                      </a:ext>
                    </a:extLst>
                  </a:gridCol>
                  <a:gridCol w="304800">
                    <a:extLst>
                      <a:ext uri="{9D8B030D-6E8A-4147-A177-3AD203B41FA5}">
                        <a16:colId xmlns:a16="http://schemas.microsoft.com/office/drawing/2014/main" val="641620734"/>
                      </a:ext>
                    </a:extLst>
                  </a:gridCol>
                  <a:gridCol w="177800">
                    <a:extLst>
                      <a:ext uri="{9D8B030D-6E8A-4147-A177-3AD203B41FA5}">
                        <a16:colId xmlns:a16="http://schemas.microsoft.com/office/drawing/2014/main" val="2481766803"/>
                      </a:ext>
                    </a:extLst>
                  </a:gridCol>
                </a:tblGrid>
                <a:tr h="172993">
                  <a:tc>
                    <a:txBody>
                      <a:bodyPr/>
                      <a:lstStyle/>
                      <a:p>
                        <a:pPr algn="ctr"/>
                        <a:endParaRPr lang="en-US" sz="800" dirty="0"/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800" dirty="0"/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800" dirty="0"/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800" dirty="0"/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800" dirty="0"/>
                      </a:p>
                    </a:txBody>
                    <a:tcPr marL="0" marR="0" marT="0" marB="0" anchor="ctr"/>
                  </a:tc>
                  <a:extLst>
                    <a:ext uri="{0D108BD9-81ED-4DB2-BD59-A6C34878D82A}">
                      <a16:rowId xmlns:a16="http://schemas.microsoft.com/office/drawing/2014/main" val="3919275111"/>
                    </a:ext>
                  </a:extLst>
                </a:tr>
              </a:tbl>
            </a:graphicData>
          </a:graphic>
        </p:graphicFrame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BE321F5-DC13-4295-91D1-0355B510AB2D}"/>
              </a:ext>
            </a:extLst>
          </p:cNvPr>
          <p:cNvGrpSpPr/>
          <p:nvPr/>
        </p:nvGrpSpPr>
        <p:grpSpPr>
          <a:xfrm>
            <a:off x="3418694" y="2998313"/>
            <a:ext cx="1303338" cy="861373"/>
            <a:chOff x="1167814" y="2640967"/>
            <a:chExt cx="1303338" cy="861373"/>
          </a:xfrm>
        </p:grpSpPr>
        <p:graphicFrame>
          <p:nvGraphicFramePr>
            <p:cNvPr id="37" name="Table 4">
              <a:extLst>
                <a:ext uri="{FF2B5EF4-FFF2-40B4-BE49-F238E27FC236}">
                  <a16:creationId xmlns:a16="http://schemas.microsoft.com/office/drawing/2014/main" id="{DCD24E92-4456-46C8-9C26-6C4588CABEE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31758582"/>
                </p:ext>
              </p:extLst>
            </p:nvPr>
          </p:nvGraphicFramePr>
          <p:xfrm>
            <a:off x="1167814" y="2640967"/>
            <a:ext cx="1303338" cy="172993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09538">
                    <a:extLst>
                      <a:ext uri="{9D8B030D-6E8A-4147-A177-3AD203B41FA5}">
                        <a16:colId xmlns:a16="http://schemas.microsoft.com/office/drawing/2014/main" val="495120890"/>
                      </a:ext>
                    </a:extLst>
                  </a:gridCol>
                  <a:gridCol w="268288">
                    <a:extLst>
                      <a:ext uri="{9D8B030D-6E8A-4147-A177-3AD203B41FA5}">
                        <a16:colId xmlns:a16="http://schemas.microsoft.com/office/drawing/2014/main" val="4147946459"/>
                      </a:ext>
                    </a:extLst>
                  </a:gridCol>
                  <a:gridCol w="442912">
                    <a:extLst>
                      <a:ext uri="{9D8B030D-6E8A-4147-A177-3AD203B41FA5}">
                        <a16:colId xmlns:a16="http://schemas.microsoft.com/office/drawing/2014/main" val="3339433645"/>
                      </a:ext>
                    </a:extLst>
                  </a:gridCol>
                  <a:gridCol w="304800">
                    <a:extLst>
                      <a:ext uri="{9D8B030D-6E8A-4147-A177-3AD203B41FA5}">
                        <a16:colId xmlns:a16="http://schemas.microsoft.com/office/drawing/2014/main" val="641620734"/>
                      </a:ext>
                    </a:extLst>
                  </a:gridCol>
                  <a:gridCol w="177800">
                    <a:extLst>
                      <a:ext uri="{9D8B030D-6E8A-4147-A177-3AD203B41FA5}">
                        <a16:colId xmlns:a16="http://schemas.microsoft.com/office/drawing/2014/main" val="2481766803"/>
                      </a:ext>
                    </a:extLst>
                  </a:gridCol>
                </a:tblGrid>
                <a:tr h="172993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ID</a:t>
                        </a: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Node </a:t>
                        </a: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Start </a:t>
                        </a:r>
                        <a:r>
                          <a:rPr lang="en-US" sz="800" dirty="0" err="1"/>
                          <a:t>Addr</a:t>
                        </a:r>
                        <a:endParaRPr lang="en-US" sz="800" dirty="0"/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Length</a:t>
                        </a: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ACL</a:t>
                        </a:r>
                      </a:p>
                    </a:txBody>
                    <a:tcPr marL="0" marR="0" marT="0" marB="0" anchor="ctr"/>
                  </a:tc>
                  <a:extLst>
                    <a:ext uri="{0D108BD9-81ED-4DB2-BD59-A6C34878D82A}">
                      <a16:rowId xmlns:a16="http://schemas.microsoft.com/office/drawing/2014/main" val="3919275111"/>
                    </a:ext>
                  </a:extLst>
                </a:tr>
              </a:tbl>
            </a:graphicData>
          </a:graphic>
        </p:graphicFrame>
        <p:graphicFrame>
          <p:nvGraphicFramePr>
            <p:cNvPr id="38" name="Table 4">
              <a:extLst>
                <a:ext uri="{FF2B5EF4-FFF2-40B4-BE49-F238E27FC236}">
                  <a16:creationId xmlns:a16="http://schemas.microsoft.com/office/drawing/2014/main" id="{05241D2E-64E4-4A1C-B9C3-55B46A69A18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3804232"/>
                </p:ext>
              </p:extLst>
            </p:nvPr>
          </p:nvGraphicFramePr>
          <p:xfrm>
            <a:off x="1167814" y="2813960"/>
            <a:ext cx="1303338" cy="172993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09538">
                    <a:extLst>
                      <a:ext uri="{9D8B030D-6E8A-4147-A177-3AD203B41FA5}">
                        <a16:colId xmlns:a16="http://schemas.microsoft.com/office/drawing/2014/main" val="495120890"/>
                      </a:ext>
                    </a:extLst>
                  </a:gridCol>
                  <a:gridCol w="268288">
                    <a:extLst>
                      <a:ext uri="{9D8B030D-6E8A-4147-A177-3AD203B41FA5}">
                        <a16:colId xmlns:a16="http://schemas.microsoft.com/office/drawing/2014/main" val="4147946459"/>
                      </a:ext>
                    </a:extLst>
                  </a:gridCol>
                  <a:gridCol w="442912">
                    <a:extLst>
                      <a:ext uri="{9D8B030D-6E8A-4147-A177-3AD203B41FA5}">
                        <a16:colId xmlns:a16="http://schemas.microsoft.com/office/drawing/2014/main" val="3339433645"/>
                      </a:ext>
                    </a:extLst>
                  </a:gridCol>
                  <a:gridCol w="304800">
                    <a:extLst>
                      <a:ext uri="{9D8B030D-6E8A-4147-A177-3AD203B41FA5}">
                        <a16:colId xmlns:a16="http://schemas.microsoft.com/office/drawing/2014/main" val="641620734"/>
                      </a:ext>
                    </a:extLst>
                  </a:gridCol>
                  <a:gridCol w="177800">
                    <a:extLst>
                      <a:ext uri="{9D8B030D-6E8A-4147-A177-3AD203B41FA5}">
                        <a16:colId xmlns:a16="http://schemas.microsoft.com/office/drawing/2014/main" val="2481766803"/>
                      </a:ext>
                    </a:extLst>
                  </a:gridCol>
                </a:tblGrid>
                <a:tr h="172993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ID</a:t>
                        </a: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Node </a:t>
                        </a: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Start </a:t>
                        </a:r>
                        <a:r>
                          <a:rPr lang="en-US" sz="800" dirty="0" err="1"/>
                          <a:t>Addr</a:t>
                        </a:r>
                        <a:endParaRPr lang="en-US" sz="800" dirty="0"/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Length</a:t>
                        </a: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ACL</a:t>
                        </a:r>
                      </a:p>
                    </a:txBody>
                    <a:tcPr marL="0" marR="0" marT="0" marB="0" anchor="ctr"/>
                  </a:tc>
                  <a:extLst>
                    <a:ext uri="{0D108BD9-81ED-4DB2-BD59-A6C34878D82A}">
                      <a16:rowId xmlns:a16="http://schemas.microsoft.com/office/drawing/2014/main" val="3919275111"/>
                    </a:ext>
                  </a:extLst>
                </a:tr>
              </a:tbl>
            </a:graphicData>
          </a:graphic>
        </p:graphicFrame>
        <p:graphicFrame>
          <p:nvGraphicFramePr>
            <p:cNvPr id="39" name="Table 4">
              <a:extLst>
                <a:ext uri="{FF2B5EF4-FFF2-40B4-BE49-F238E27FC236}">
                  <a16:creationId xmlns:a16="http://schemas.microsoft.com/office/drawing/2014/main" id="{EB38196F-77EB-4BC0-AE1D-9C243CDD1FD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93533350"/>
                </p:ext>
              </p:extLst>
            </p:nvPr>
          </p:nvGraphicFramePr>
          <p:xfrm>
            <a:off x="1167814" y="3329347"/>
            <a:ext cx="1303338" cy="172993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09538">
                    <a:extLst>
                      <a:ext uri="{9D8B030D-6E8A-4147-A177-3AD203B41FA5}">
                        <a16:colId xmlns:a16="http://schemas.microsoft.com/office/drawing/2014/main" val="495120890"/>
                      </a:ext>
                    </a:extLst>
                  </a:gridCol>
                  <a:gridCol w="268288">
                    <a:extLst>
                      <a:ext uri="{9D8B030D-6E8A-4147-A177-3AD203B41FA5}">
                        <a16:colId xmlns:a16="http://schemas.microsoft.com/office/drawing/2014/main" val="4147946459"/>
                      </a:ext>
                    </a:extLst>
                  </a:gridCol>
                  <a:gridCol w="442912">
                    <a:extLst>
                      <a:ext uri="{9D8B030D-6E8A-4147-A177-3AD203B41FA5}">
                        <a16:colId xmlns:a16="http://schemas.microsoft.com/office/drawing/2014/main" val="3339433645"/>
                      </a:ext>
                    </a:extLst>
                  </a:gridCol>
                  <a:gridCol w="304800">
                    <a:extLst>
                      <a:ext uri="{9D8B030D-6E8A-4147-A177-3AD203B41FA5}">
                        <a16:colId xmlns:a16="http://schemas.microsoft.com/office/drawing/2014/main" val="641620734"/>
                      </a:ext>
                    </a:extLst>
                  </a:gridCol>
                  <a:gridCol w="177800">
                    <a:extLst>
                      <a:ext uri="{9D8B030D-6E8A-4147-A177-3AD203B41FA5}">
                        <a16:colId xmlns:a16="http://schemas.microsoft.com/office/drawing/2014/main" val="2481766803"/>
                      </a:ext>
                    </a:extLst>
                  </a:gridCol>
                </a:tblGrid>
                <a:tr h="172993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ID</a:t>
                        </a: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Node </a:t>
                        </a: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Start </a:t>
                        </a:r>
                        <a:r>
                          <a:rPr lang="en-US" sz="800" dirty="0" err="1"/>
                          <a:t>Addr</a:t>
                        </a:r>
                        <a:endParaRPr lang="en-US" sz="800" dirty="0"/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Length</a:t>
                        </a: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ACL</a:t>
                        </a:r>
                      </a:p>
                    </a:txBody>
                    <a:tcPr marL="0" marR="0" marT="0" marB="0" anchor="ctr"/>
                  </a:tc>
                  <a:extLst>
                    <a:ext uri="{0D108BD9-81ED-4DB2-BD59-A6C34878D82A}">
                      <a16:rowId xmlns:a16="http://schemas.microsoft.com/office/drawing/2014/main" val="3919275111"/>
                    </a:ext>
                  </a:extLst>
                </a:tr>
              </a:tbl>
            </a:graphicData>
          </a:graphic>
        </p:graphicFrame>
        <p:graphicFrame>
          <p:nvGraphicFramePr>
            <p:cNvPr id="40" name="Table 4">
              <a:extLst>
                <a:ext uri="{FF2B5EF4-FFF2-40B4-BE49-F238E27FC236}">
                  <a16:creationId xmlns:a16="http://schemas.microsoft.com/office/drawing/2014/main" id="{9151D02F-2833-4BC4-BCF9-A2A8974E918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2905647"/>
                </p:ext>
              </p:extLst>
            </p:nvPr>
          </p:nvGraphicFramePr>
          <p:xfrm>
            <a:off x="1167814" y="2986683"/>
            <a:ext cx="1303338" cy="172993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09538">
                    <a:extLst>
                      <a:ext uri="{9D8B030D-6E8A-4147-A177-3AD203B41FA5}">
                        <a16:colId xmlns:a16="http://schemas.microsoft.com/office/drawing/2014/main" val="495120890"/>
                      </a:ext>
                    </a:extLst>
                  </a:gridCol>
                  <a:gridCol w="268288">
                    <a:extLst>
                      <a:ext uri="{9D8B030D-6E8A-4147-A177-3AD203B41FA5}">
                        <a16:colId xmlns:a16="http://schemas.microsoft.com/office/drawing/2014/main" val="4147946459"/>
                      </a:ext>
                    </a:extLst>
                  </a:gridCol>
                  <a:gridCol w="442912">
                    <a:extLst>
                      <a:ext uri="{9D8B030D-6E8A-4147-A177-3AD203B41FA5}">
                        <a16:colId xmlns:a16="http://schemas.microsoft.com/office/drawing/2014/main" val="3339433645"/>
                      </a:ext>
                    </a:extLst>
                  </a:gridCol>
                  <a:gridCol w="304800">
                    <a:extLst>
                      <a:ext uri="{9D8B030D-6E8A-4147-A177-3AD203B41FA5}">
                        <a16:colId xmlns:a16="http://schemas.microsoft.com/office/drawing/2014/main" val="641620734"/>
                      </a:ext>
                    </a:extLst>
                  </a:gridCol>
                  <a:gridCol w="177800">
                    <a:extLst>
                      <a:ext uri="{9D8B030D-6E8A-4147-A177-3AD203B41FA5}">
                        <a16:colId xmlns:a16="http://schemas.microsoft.com/office/drawing/2014/main" val="2481766803"/>
                      </a:ext>
                    </a:extLst>
                  </a:gridCol>
                </a:tblGrid>
                <a:tr h="172993">
                  <a:tc>
                    <a:txBody>
                      <a:bodyPr/>
                      <a:lstStyle/>
                      <a:p>
                        <a:pPr algn="ctr"/>
                        <a:endParaRPr lang="en-US" sz="800" dirty="0"/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800" dirty="0"/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800" dirty="0"/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800" dirty="0"/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800" dirty="0"/>
                      </a:p>
                    </a:txBody>
                    <a:tcPr marL="0" marR="0" marT="0" marB="0" anchor="ctr"/>
                  </a:tc>
                  <a:extLst>
                    <a:ext uri="{0D108BD9-81ED-4DB2-BD59-A6C34878D82A}">
                      <a16:rowId xmlns:a16="http://schemas.microsoft.com/office/drawing/2014/main" val="3919275111"/>
                    </a:ext>
                  </a:extLst>
                </a:tr>
              </a:tbl>
            </a:graphicData>
          </a:graphic>
        </p:graphicFrame>
        <p:graphicFrame>
          <p:nvGraphicFramePr>
            <p:cNvPr id="41" name="Table 4">
              <a:extLst>
                <a:ext uri="{FF2B5EF4-FFF2-40B4-BE49-F238E27FC236}">
                  <a16:creationId xmlns:a16="http://schemas.microsoft.com/office/drawing/2014/main" id="{571A8B3B-D95F-41C8-BA08-926D576A03C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60164761"/>
                </p:ext>
              </p:extLst>
            </p:nvPr>
          </p:nvGraphicFramePr>
          <p:xfrm>
            <a:off x="1167814" y="3157370"/>
            <a:ext cx="1303338" cy="172993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09538">
                    <a:extLst>
                      <a:ext uri="{9D8B030D-6E8A-4147-A177-3AD203B41FA5}">
                        <a16:colId xmlns:a16="http://schemas.microsoft.com/office/drawing/2014/main" val="495120890"/>
                      </a:ext>
                    </a:extLst>
                  </a:gridCol>
                  <a:gridCol w="268288">
                    <a:extLst>
                      <a:ext uri="{9D8B030D-6E8A-4147-A177-3AD203B41FA5}">
                        <a16:colId xmlns:a16="http://schemas.microsoft.com/office/drawing/2014/main" val="4147946459"/>
                      </a:ext>
                    </a:extLst>
                  </a:gridCol>
                  <a:gridCol w="442912">
                    <a:extLst>
                      <a:ext uri="{9D8B030D-6E8A-4147-A177-3AD203B41FA5}">
                        <a16:colId xmlns:a16="http://schemas.microsoft.com/office/drawing/2014/main" val="3339433645"/>
                      </a:ext>
                    </a:extLst>
                  </a:gridCol>
                  <a:gridCol w="304800">
                    <a:extLst>
                      <a:ext uri="{9D8B030D-6E8A-4147-A177-3AD203B41FA5}">
                        <a16:colId xmlns:a16="http://schemas.microsoft.com/office/drawing/2014/main" val="641620734"/>
                      </a:ext>
                    </a:extLst>
                  </a:gridCol>
                  <a:gridCol w="177800">
                    <a:extLst>
                      <a:ext uri="{9D8B030D-6E8A-4147-A177-3AD203B41FA5}">
                        <a16:colId xmlns:a16="http://schemas.microsoft.com/office/drawing/2014/main" val="2481766803"/>
                      </a:ext>
                    </a:extLst>
                  </a:gridCol>
                </a:tblGrid>
                <a:tr h="172993">
                  <a:tc>
                    <a:txBody>
                      <a:bodyPr/>
                      <a:lstStyle/>
                      <a:p>
                        <a:pPr algn="ctr"/>
                        <a:endParaRPr lang="en-US" sz="800" dirty="0"/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800" dirty="0"/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800" dirty="0"/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800" dirty="0"/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800" dirty="0"/>
                      </a:p>
                    </a:txBody>
                    <a:tcPr marL="0" marR="0" marT="0" marB="0" anchor="ctr"/>
                  </a:tc>
                  <a:extLst>
                    <a:ext uri="{0D108BD9-81ED-4DB2-BD59-A6C34878D82A}">
                      <a16:rowId xmlns:a16="http://schemas.microsoft.com/office/drawing/2014/main" val="3919275111"/>
                    </a:ext>
                  </a:extLst>
                </a:tr>
              </a:tbl>
            </a:graphicData>
          </a:graphic>
        </p:graphicFrame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4D46EAC7-34BC-4B0C-AA96-F23F0EC8FCB3}"/>
              </a:ext>
            </a:extLst>
          </p:cNvPr>
          <p:cNvSpPr/>
          <p:nvPr/>
        </p:nvSpPr>
        <p:spPr>
          <a:xfrm>
            <a:off x="1167814" y="2227812"/>
            <a:ext cx="530251" cy="272052"/>
          </a:xfrm>
          <a:custGeom>
            <a:avLst/>
            <a:gdLst>
              <a:gd name="connsiteX0" fmla="*/ 0 w 530251"/>
              <a:gd name="connsiteY0" fmla="*/ 0 h 272052"/>
              <a:gd name="connsiteX1" fmla="*/ 530251 w 530251"/>
              <a:gd name="connsiteY1" fmla="*/ 0 h 272052"/>
              <a:gd name="connsiteX2" fmla="*/ 530251 w 530251"/>
              <a:gd name="connsiteY2" fmla="*/ 272052 h 272052"/>
              <a:gd name="connsiteX3" fmla="*/ 0 w 530251"/>
              <a:gd name="connsiteY3" fmla="*/ 272052 h 272052"/>
              <a:gd name="connsiteX4" fmla="*/ 0 w 530251"/>
              <a:gd name="connsiteY4" fmla="*/ 0 h 27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251" h="272052" fill="none" extrusionOk="0">
                <a:moveTo>
                  <a:pt x="0" y="0"/>
                </a:moveTo>
                <a:cubicBezTo>
                  <a:pt x="245585" y="-43573"/>
                  <a:pt x="366536" y="45661"/>
                  <a:pt x="530251" y="0"/>
                </a:cubicBezTo>
                <a:cubicBezTo>
                  <a:pt x="556877" y="93231"/>
                  <a:pt x="504881" y="180727"/>
                  <a:pt x="530251" y="272052"/>
                </a:cubicBezTo>
                <a:cubicBezTo>
                  <a:pt x="306315" y="308341"/>
                  <a:pt x="183432" y="245785"/>
                  <a:pt x="0" y="272052"/>
                </a:cubicBezTo>
                <a:cubicBezTo>
                  <a:pt x="-31844" y="171379"/>
                  <a:pt x="13915" y="89773"/>
                  <a:pt x="0" y="0"/>
                </a:cubicBezTo>
                <a:close/>
              </a:path>
              <a:path w="530251" h="272052" stroke="0" extrusionOk="0">
                <a:moveTo>
                  <a:pt x="0" y="0"/>
                </a:moveTo>
                <a:cubicBezTo>
                  <a:pt x="129600" y="-29743"/>
                  <a:pt x="335528" y="39713"/>
                  <a:pt x="530251" y="0"/>
                </a:cubicBezTo>
                <a:cubicBezTo>
                  <a:pt x="535132" y="78300"/>
                  <a:pt x="524638" y="136161"/>
                  <a:pt x="530251" y="272052"/>
                </a:cubicBezTo>
                <a:cubicBezTo>
                  <a:pt x="350944" y="324546"/>
                  <a:pt x="199625" y="252119"/>
                  <a:pt x="0" y="272052"/>
                </a:cubicBezTo>
                <a:cubicBezTo>
                  <a:pt x="-29195" y="191871"/>
                  <a:pt x="23839" y="13068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33631816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Client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7902920-2437-47A1-93D3-D2B675579DF0}"/>
              </a:ext>
            </a:extLst>
          </p:cNvPr>
          <p:cNvSpPr/>
          <p:nvPr/>
        </p:nvSpPr>
        <p:spPr>
          <a:xfrm>
            <a:off x="3418694" y="2599169"/>
            <a:ext cx="530251" cy="272052"/>
          </a:xfrm>
          <a:custGeom>
            <a:avLst/>
            <a:gdLst>
              <a:gd name="connsiteX0" fmla="*/ 0 w 530251"/>
              <a:gd name="connsiteY0" fmla="*/ 0 h 272052"/>
              <a:gd name="connsiteX1" fmla="*/ 530251 w 530251"/>
              <a:gd name="connsiteY1" fmla="*/ 0 h 272052"/>
              <a:gd name="connsiteX2" fmla="*/ 530251 w 530251"/>
              <a:gd name="connsiteY2" fmla="*/ 272052 h 272052"/>
              <a:gd name="connsiteX3" fmla="*/ 0 w 530251"/>
              <a:gd name="connsiteY3" fmla="*/ 272052 h 272052"/>
              <a:gd name="connsiteX4" fmla="*/ 0 w 530251"/>
              <a:gd name="connsiteY4" fmla="*/ 0 h 27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251" h="272052" fill="none" extrusionOk="0">
                <a:moveTo>
                  <a:pt x="0" y="0"/>
                </a:moveTo>
                <a:cubicBezTo>
                  <a:pt x="116691" y="-47165"/>
                  <a:pt x="282515" y="23597"/>
                  <a:pt x="530251" y="0"/>
                </a:cubicBezTo>
                <a:cubicBezTo>
                  <a:pt x="536274" y="82538"/>
                  <a:pt x="498685" y="215456"/>
                  <a:pt x="530251" y="272052"/>
                </a:cubicBezTo>
                <a:cubicBezTo>
                  <a:pt x="417900" y="281426"/>
                  <a:pt x="179890" y="252947"/>
                  <a:pt x="0" y="272052"/>
                </a:cubicBezTo>
                <a:cubicBezTo>
                  <a:pt x="-13207" y="179306"/>
                  <a:pt x="30623" y="73266"/>
                  <a:pt x="0" y="0"/>
                </a:cubicBezTo>
                <a:close/>
              </a:path>
              <a:path w="530251" h="272052" stroke="0" extrusionOk="0">
                <a:moveTo>
                  <a:pt x="0" y="0"/>
                </a:moveTo>
                <a:cubicBezTo>
                  <a:pt x="247807" y="-19925"/>
                  <a:pt x="307629" y="34384"/>
                  <a:pt x="530251" y="0"/>
                </a:cubicBezTo>
                <a:cubicBezTo>
                  <a:pt x="532202" y="86517"/>
                  <a:pt x="518034" y="199797"/>
                  <a:pt x="530251" y="272052"/>
                </a:cubicBezTo>
                <a:cubicBezTo>
                  <a:pt x="344437" y="272728"/>
                  <a:pt x="180548" y="243151"/>
                  <a:pt x="0" y="272052"/>
                </a:cubicBezTo>
                <a:cubicBezTo>
                  <a:pt x="-23642" y="200829"/>
                  <a:pt x="13102" y="81230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72139505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Client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23446CA-B11F-41F5-B477-2878A8CBEA37}"/>
              </a:ext>
            </a:extLst>
          </p:cNvPr>
          <p:cNvGrpSpPr/>
          <p:nvPr/>
        </p:nvGrpSpPr>
        <p:grpSpPr>
          <a:xfrm>
            <a:off x="6759953" y="2913342"/>
            <a:ext cx="1303338" cy="861373"/>
            <a:chOff x="1167814" y="2640967"/>
            <a:chExt cx="1303338" cy="861373"/>
          </a:xfrm>
        </p:grpSpPr>
        <p:graphicFrame>
          <p:nvGraphicFramePr>
            <p:cNvPr id="46" name="Table 4">
              <a:extLst>
                <a:ext uri="{FF2B5EF4-FFF2-40B4-BE49-F238E27FC236}">
                  <a16:creationId xmlns:a16="http://schemas.microsoft.com/office/drawing/2014/main" id="{6F1C56B7-989B-48C2-99A1-B01658434B4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31758582"/>
                </p:ext>
              </p:extLst>
            </p:nvPr>
          </p:nvGraphicFramePr>
          <p:xfrm>
            <a:off x="1167814" y="2640967"/>
            <a:ext cx="1303338" cy="172993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09538">
                    <a:extLst>
                      <a:ext uri="{9D8B030D-6E8A-4147-A177-3AD203B41FA5}">
                        <a16:colId xmlns:a16="http://schemas.microsoft.com/office/drawing/2014/main" val="495120890"/>
                      </a:ext>
                    </a:extLst>
                  </a:gridCol>
                  <a:gridCol w="268288">
                    <a:extLst>
                      <a:ext uri="{9D8B030D-6E8A-4147-A177-3AD203B41FA5}">
                        <a16:colId xmlns:a16="http://schemas.microsoft.com/office/drawing/2014/main" val="4147946459"/>
                      </a:ext>
                    </a:extLst>
                  </a:gridCol>
                  <a:gridCol w="442912">
                    <a:extLst>
                      <a:ext uri="{9D8B030D-6E8A-4147-A177-3AD203B41FA5}">
                        <a16:colId xmlns:a16="http://schemas.microsoft.com/office/drawing/2014/main" val="3339433645"/>
                      </a:ext>
                    </a:extLst>
                  </a:gridCol>
                  <a:gridCol w="304800">
                    <a:extLst>
                      <a:ext uri="{9D8B030D-6E8A-4147-A177-3AD203B41FA5}">
                        <a16:colId xmlns:a16="http://schemas.microsoft.com/office/drawing/2014/main" val="641620734"/>
                      </a:ext>
                    </a:extLst>
                  </a:gridCol>
                  <a:gridCol w="177800">
                    <a:extLst>
                      <a:ext uri="{9D8B030D-6E8A-4147-A177-3AD203B41FA5}">
                        <a16:colId xmlns:a16="http://schemas.microsoft.com/office/drawing/2014/main" val="2481766803"/>
                      </a:ext>
                    </a:extLst>
                  </a:gridCol>
                </a:tblGrid>
                <a:tr h="172993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ID</a:t>
                        </a: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Node </a:t>
                        </a: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Start </a:t>
                        </a:r>
                        <a:r>
                          <a:rPr lang="en-US" sz="800" dirty="0" err="1"/>
                          <a:t>Addr</a:t>
                        </a:r>
                        <a:endParaRPr lang="en-US" sz="800" dirty="0"/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Length</a:t>
                        </a: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ACL</a:t>
                        </a:r>
                      </a:p>
                    </a:txBody>
                    <a:tcPr marL="0" marR="0" marT="0" marB="0" anchor="ctr"/>
                  </a:tc>
                  <a:extLst>
                    <a:ext uri="{0D108BD9-81ED-4DB2-BD59-A6C34878D82A}">
                      <a16:rowId xmlns:a16="http://schemas.microsoft.com/office/drawing/2014/main" val="3919275111"/>
                    </a:ext>
                  </a:extLst>
                </a:tr>
              </a:tbl>
            </a:graphicData>
          </a:graphic>
        </p:graphicFrame>
        <p:graphicFrame>
          <p:nvGraphicFramePr>
            <p:cNvPr id="47" name="Table 4">
              <a:extLst>
                <a:ext uri="{FF2B5EF4-FFF2-40B4-BE49-F238E27FC236}">
                  <a16:creationId xmlns:a16="http://schemas.microsoft.com/office/drawing/2014/main" id="{A0E0BFE1-EFFB-4A79-97B3-555500D8812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3804232"/>
                </p:ext>
              </p:extLst>
            </p:nvPr>
          </p:nvGraphicFramePr>
          <p:xfrm>
            <a:off x="1167814" y="2813960"/>
            <a:ext cx="1303338" cy="172993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09538">
                    <a:extLst>
                      <a:ext uri="{9D8B030D-6E8A-4147-A177-3AD203B41FA5}">
                        <a16:colId xmlns:a16="http://schemas.microsoft.com/office/drawing/2014/main" val="495120890"/>
                      </a:ext>
                    </a:extLst>
                  </a:gridCol>
                  <a:gridCol w="268288">
                    <a:extLst>
                      <a:ext uri="{9D8B030D-6E8A-4147-A177-3AD203B41FA5}">
                        <a16:colId xmlns:a16="http://schemas.microsoft.com/office/drawing/2014/main" val="4147946459"/>
                      </a:ext>
                    </a:extLst>
                  </a:gridCol>
                  <a:gridCol w="442912">
                    <a:extLst>
                      <a:ext uri="{9D8B030D-6E8A-4147-A177-3AD203B41FA5}">
                        <a16:colId xmlns:a16="http://schemas.microsoft.com/office/drawing/2014/main" val="3339433645"/>
                      </a:ext>
                    </a:extLst>
                  </a:gridCol>
                  <a:gridCol w="304800">
                    <a:extLst>
                      <a:ext uri="{9D8B030D-6E8A-4147-A177-3AD203B41FA5}">
                        <a16:colId xmlns:a16="http://schemas.microsoft.com/office/drawing/2014/main" val="641620734"/>
                      </a:ext>
                    </a:extLst>
                  </a:gridCol>
                  <a:gridCol w="177800">
                    <a:extLst>
                      <a:ext uri="{9D8B030D-6E8A-4147-A177-3AD203B41FA5}">
                        <a16:colId xmlns:a16="http://schemas.microsoft.com/office/drawing/2014/main" val="2481766803"/>
                      </a:ext>
                    </a:extLst>
                  </a:gridCol>
                </a:tblGrid>
                <a:tr h="172993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ID</a:t>
                        </a: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Node </a:t>
                        </a: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Start </a:t>
                        </a:r>
                        <a:r>
                          <a:rPr lang="en-US" sz="800" dirty="0" err="1"/>
                          <a:t>Addr</a:t>
                        </a:r>
                        <a:endParaRPr lang="en-US" sz="800" dirty="0"/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Length</a:t>
                        </a: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ACL</a:t>
                        </a:r>
                      </a:p>
                    </a:txBody>
                    <a:tcPr marL="0" marR="0" marT="0" marB="0" anchor="ctr"/>
                  </a:tc>
                  <a:extLst>
                    <a:ext uri="{0D108BD9-81ED-4DB2-BD59-A6C34878D82A}">
                      <a16:rowId xmlns:a16="http://schemas.microsoft.com/office/drawing/2014/main" val="3919275111"/>
                    </a:ext>
                  </a:extLst>
                </a:tr>
              </a:tbl>
            </a:graphicData>
          </a:graphic>
        </p:graphicFrame>
        <p:graphicFrame>
          <p:nvGraphicFramePr>
            <p:cNvPr id="48" name="Table 4">
              <a:extLst>
                <a:ext uri="{FF2B5EF4-FFF2-40B4-BE49-F238E27FC236}">
                  <a16:creationId xmlns:a16="http://schemas.microsoft.com/office/drawing/2014/main" id="{F2EA1ABE-E1E3-4997-90F6-2606EC2570E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93533350"/>
                </p:ext>
              </p:extLst>
            </p:nvPr>
          </p:nvGraphicFramePr>
          <p:xfrm>
            <a:off x="1167814" y="3329347"/>
            <a:ext cx="1303338" cy="172993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09538">
                    <a:extLst>
                      <a:ext uri="{9D8B030D-6E8A-4147-A177-3AD203B41FA5}">
                        <a16:colId xmlns:a16="http://schemas.microsoft.com/office/drawing/2014/main" val="495120890"/>
                      </a:ext>
                    </a:extLst>
                  </a:gridCol>
                  <a:gridCol w="268288">
                    <a:extLst>
                      <a:ext uri="{9D8B030D-6E8A-4147-A177-3AD203B41FA5}">
                        <a16:colId xmlns:a16="http://schemas.microsoft.com/office/drawing/2014/main" val="4147946459"/>
                      </a:ext>
                    </a:extLst>
                  </a:gridCol>
                  <a:gridCol w="442912">
                    <a:extLst>
                      <a:ext uri="{9D8B030D-6E8A-4147-A177-3AD203B41FA5}">
                        <a16:colId xmlns:a16="http://schemas.microsoft.com/office/drawing/2014/main" val="3339433645"/>
                      </a:ext>
                    </a:extLst>
                  </a:gridCol>
                  <a:gridCol w="304800">
                    <a:extLst>
                      <a:ext uri="{9D8B030D-6E8A-4147-A177-3AD203B41FA5}">
                        <a16:colId xmlns:a16="http://schemas.microsoft.com/office/drawing/2014/main" val="641620734"/>
                      </a:ext>
                    </a:extLst>
                  </a:gridCol>
                  <a:gridCol w="177800">
                    <a:extLst>
                      <a:ext uri="{9D8B030D-6E8A-4147-A177-3AD203B41FA5}">
                        <a16:colId xmlns:a16="http://schemas.microsoft.com/office/drawing/2014/main" val="2481766803"/>
                      </a:ext>
                    </a:extLst>
                  </a:gridCol>
                </a:tblGrid>
                <a:tr h="172993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ID</a:t>
                        </a: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Node </a:t>
                        </a: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Start </a:t>
                        </a:r>
                        <a:r>
                          <a:rPr lang="en-US" sz="800" dirty="0" err="1"/>
                          <a:t>Addr</a:t>
                        </a:r>
                        <a:endParaRPr lang="en-US" sz="800" dirty="0"/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Length</a:t>
                        </a: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ACL</a:t>
                        </a:r>
                      </a:p>
                    </a:txBody>
                    <a:tcPr marL="0" marR="0" marT="0" marB="0" anchor="ctr"/>
                  </a:tc>
                  <a:extLst>
                    <a:ext uri="{0D108BD9-81ED-4DB2-BD59-A6C34878D82A}">
                      <a16:rowId xmlns:a16="http://schemas.microsoft.com/office/drawing/2014/main" val="3919275111"/>
                    </a:ext>
                  </a:extLst>
                </a:tr>
              </a:tbl>
            </a:graphicData>
          </a:graphic>
        </p:graphicFrame>
        <p:graphicFrame>
          <p:nvGraphicFramePr>
            <p:cNvPr id="49" name="Table 4">
              <a:extLst>
                <a:ext uri="{FF2B5EF4-FFF2-40B4-BE49-F238E27FC236}">
                  <a16:creationId xmlns:a16="http://schemas.microsoft.com/office/drawing/2014/main" id="{A72378B3-077B-4E87-9BBB-64F03F38CFA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2905647"/>
                </p:ext>
              </p:extLst>
            </p:nvPr>
          </p:nvGraphicFramePr>
          <p:xfrm>
            <a:off x="1167814" y="2986683"/>
            <a:ext cx="1303338" cy="172993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09538">
                    <a:extLst>
                      <a:ext uri="{9D8B030D-6E8A-4147-A177-3AD203B41FA5}">
                        <a16:colId xmlns:a16="http://schemas.microsoft.com/office/drawing/2014/main" val="495120890"/>
                      </a:ext>
                    </a:extLst>
                  </a:gridCol>
                  <a:gridCol w="268288">
                    <a:extLst>
                      <a:ext uri="{9D8B030D-6E8A-4147-A177-3AD203B41FA5}">
                        <a16:colId xmlns:a16="http://schemas.microsoft.com/office/drawing/2014/main" val="4147946459"/>
                      </a:ext>
                    </a:extLst>
                  </a:gridCol>
                  <a:gridCol w="442912">
                    <a:extLst>
                      <a:ext uri="{9D8B030D-6E8A-4147-A177-3AD203B41FA5}">
                        <a16:colId xmlns:a16="http://schemas.microsoft.com/office/drawing/2014/main" val="3339433645"/>
                      </a:ext>
                    </a:extLst>
                  </a:gridCol>
                  <a:gridCol w="304800">
                    <a:extLst>
                      <a:ext uri="{9D8B030D-6E8A-4147-A177-3AD203B41FA5}">
                        <a16:colId xmlns:a16="http://schemas.microsoft.com/office/drawing/2014/main" val="641620734"/>
                      </a:ext>
                    </a:extLst>
                  </a:gridCol>
                  <a:gridCol w="177800">
                    <a:extLst>
                      <a:ext uri="{9D8B030D-6E8A-4147-A177-3AD203B41FA5}">
                        <a16:colId xmlns:a16="http://schemas.microsoft.com/office/drawing/2014/main" val="2481766803"/>
                      </a:ext>
                    </a:extLst>
                  </a:gridCol>
                </a:tblGrid>
                <a:tr h="172993">
                  <a:tc>
                    <a:txBody>
                      <a:bodyPr/>
                      <a:lstStyle/>
                      <a:p>
                        <a:pPr algn="ctr"/>
                        <a:endParaRPr lang="en-US" sz="800" dirty="0"/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800" dirty="0"/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800" dirty="0"/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800" dirty="0"/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800" dirty="0"/>
                      </a:p>
                    </a:txBody>
                    <a:tcPr marL="0" marR="0" marT="0" marB="0" anchor="ctr"/>
                  </a:tc>
                  <a:extLst>
                    <a:ext uri="{0D108BD9-81ED-4DB2-BD59-A6C34878D82A}">
                      <a16:rowId xmlns:a16="http://schemas.microsoft.com/office/drawing/2014/main" val="3919275111"/>
                    </a:ext>
                  </a:extLst>
                </a:tr>
              </a:tbl>
            </a:graphicData>
          </a:graphic>
        </p:graphicFrame>
        <p:graphicFrame>
          <p:nvGraphicFramePr>
            <p:cNvPr id="50" name="Table 4">
              <a:extLst>
                <a:ext uri="{FF2B5EF4-FFF2-40B4-BE49-F238E27FC236}">
                  <a16:creationId xmlns:a16="http://schemas.microsoft.com/office/drawing/2014/main" id="{088E2FC0-3C61-47AF-99C2-6012A98D0D8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60164761"/>
                </p:ext>
              </p:extLst>
            </p:nvPr>
          </p:nvGraphicFramePr>
          <p:xfrm>
            <a:off x="1167814" y="3157370"/>
            <a:ext cx="1303338" cy="172993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09538">
                    <a:extLst>
                      <a:ext uri="{9D8B030D-6E8A-4147-A177-3AD203B41FA5}">
                        <a16:colId xmlns:a16="http://schemas.microsoft.com/office/drawing/2014/main" val="495120890"/>
                      </a:ext>
                    </a:extLst>
                  </a:gridCol>
                  <a:gridCol w="268288">
                    <a:extLst>
                      <a:ext uri="{9D8B030D-6E8A-4147-A177-3AD203B41FA5}">
                        <a16:colId xmlns:a16="http://schemas.microsoft.com/office/drawing/2014/main" val="4147946459"/>
                      </a:ext>
                    </a:extLst>
                  </a:gridCol>
                  <a:gridCol w="442912">
                    <a:extLst>
                      <a:ext uri="{9D8B030D-6E8A-4147-A177-3AD203B41FA5}">
                        <a16:colId xmlns:a16="http://schemas.microsoft.com/office/drawing/2014/main" val="3339433645"/>
                      </a:ext>
                    </a:extLst>
                  </a:gridCol>
                  <a:gridCol w="304800">
                    <a:extLst>
                      <a:ext uri="{9D8B030D-6E8A-4147-A177-3AD203B41FA5}">
                        <a16:colId xmlns:a16="http://schemas.microsoft.com/office/drawing/2014/main" val="641620734"/>
                      </a:ext>
                    </a:extLst>
                  </a:gridCol>
                  <a:gridCol w="177800">
                    <a:extLst>
                      <a:ext uri="{9D8B030D-6E8A-4147-A177-3AD203B41FA5}">
                        <a16:colId xmlns:a16="http://schemas.microsoft.com/office/drawing/2014/main" val="2481766803"/>
                      </a:ext>
                    </a:extLst>
                  </a:gridCol>
                </a:tblGrid>
                <a:tr h="172993">
                  <a:tc>
                    <a:txBody>
                      <a:bodyPr/>
                      <a:lstStyle/>
                      <a:p>
                        <a:pPr algn="ctr"/>
                        <a:endParaRPr lang="en-US" sz="800" dirty="0"/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800" dirty="0"/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800" dirty="0"/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800" dirty="0"/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800" dirty="0"/>
                      </a:p>
                    </a:txBody>
                    <a:tcPr marL="0" marR="0" marT="0" marB="0" anchor="ctr"/>
                  </a:tc>
                  <a:extLst>
                    <a:ext uri="{0D108BD9-81ED-4DB2-BD59-A6C34878D82A}">
                      <a16:rowId xmlns:a16="http://schemas.microsoft.com/office/drawing/2014/main" val="3919275111"/>
                    </a:ext>
                  </a:extLst>
                </a:tr>
              </a:tbl>
            </a:graphicData>
          </a:graphic>
        </p:graphicFrame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9BCE56B4-6FAE-4735-B37D-A754DB2070F1}"/>
              </a:ext>
            </a:extLst>
          </p:cNvPr>
          <p:cNvSpPr/>
          <p:nvPr/>
        </p:nvSpPr>
        <p:spPr>
          <a:xfrm>
            <a:off x="6759953" y="2514198"/>
            <a:ext cx="530251" cy="272052"/>
          </a:xfrm>
          <a:custGeom>
            <a:avLst/>
            <a:gdLst>
              <a:gd name="connsiteX0" fmla="*/ 0 w 530251"/>
              <a:gd name="connsiteY0" fmla="*/ 0 h 272052"/>
              <a:gd name="connsiteX1" fmla="*/ 530251 w 530251"/>
              <a:gd name="connsiteY1" fmla="*/ 0 h 272052"/>
              <a:gd name="connsiteX2" fmla="*/ 530251 w 530251"/>
              <a:gd name="connsiteY2" fmla="*/ 272052 h 272052"/>
              <a:gd name="connsiteX3" fmla="*/ 0 w 530251"/>
              <a:gd name="connsiteY3" fmla="*/ 272052 h 272052"/>
              <a:gd name="connsiteX4" fmla="*/ 0 w 530251"/>
              <a:gd name="connsiteY4" fmla="*/ 0 h 27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251" h="272052" fill="none" extrusionOk="0">
                <a:moveTo>
                  <a:pt x="0" y="0"/>
                </a:moveTo>
                <a:cubicBezTo>
                  <a:pt x="137400" y="-47847"/>
                  <a:pt x="271359" y="41189"/>
                  <a:pt x="530251" y="0"/>
                </a:cubicBezTo>
                <a:cubicBezTo>
                  <a:pt x="530304" y="79815"/>
                  <a:pt x="521426" y="183582"/>
                  <a:pt x="530251" y="272052"/>
                </a:cubicBezTo>
                <a:cubicBezTo>
                  <a:pt x="371137" y="326896"/>
                  <a:pt x="147128" y="259359"/>
                  <a:pt x="0" y="272052"/>
                </a:cubicBezTo>
                <a:cubicBezTo>
                  <a:pt x="-15103" y="144485"/>
                  <a:pt x="27525" y="103218"/>
                  <a:pt x="0" y="0"/>
                </a:cubicBezTo>
                <a:close/>
              </a:path>
              <a:path w="530251" h="272052" stroke="0" extrusionOk="0">
                <a:moveTo>
                  <a:pt x="0" y="0"/>
                </a:moveTo>
                <a:cubicBezTo>
                  <a:pt x="207569" y="-62032"/>
                  <a:pt x="320749" y="56192"/>
                  <a:pt x="530251" y="0"/>
                </a:cubicBezTo>
                <a:cubicBezTo>
                  <a:pt x="541648" y="72240"/>
                  <a:pt x="506976" y="149284"/>
                  <a:pt x="530251" y="272052"/>
                </a:cubicBezTo>
                <a:cubicBezTo>
                  <a:pt x="303841" y="320455"/>
                  <a:pt x="120483" y="239105"/>
                  <a:pt x="0" y="272052"/>
                </a:cubicBezTo>
                <a:cubicBezTo>
                  <a:pt x="-25955" y="179079"/>
                  <a:pt x="6255" y="113834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20612674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Client</a:t>
            </a:r>
          </a:p>
        </p:txBody>
      </p:sp>
      <p:sp>
        <p:nvSpPr>
          <p:cNvPr id="52" name="Cloud 51">
            <a:extLst>
              <a:ext uri="{FF2B5EF4-FFF2-40B4-BE49-F238E27FC236}">
                <a16:creationId xmlns:a16="http://schemas.microsoft.com/office/drawing/2014/main" id="{B78DA811-59B9-435F-80A5-34167C430D8B}"/>
              </a:ext>
            </a:extLst>
          </p:cNvPr>
          <p:cNvSpPr/>
          <p:nvPr/>
        </p:nvSpPr>
        <p:spPr>
          <a:xfrm>
            <a:off x="2644524" y="4308863"/>
            <a:ext cx="6854711" cy="434560"/>
          </a:xfrm>
          <a:custGeom>
            <a:avLst/>
            <a:gdLst>
              <a:gd name="connsiteX0" fmla="*/ 618828 w 6854711"/>
              <a:gd name="connsiteY0" fmla="*/ 144551 h 434560"/>
              <a:gd name="connsiteX1" fmla="*/ 892223 w 6854711"/>
              <a:gd name="connsiteY1" fmla="*/ 69479 h 434560"/>
              <a:gd name="connsiteX2" fmla="*/ 2222227 w 6854711"/>
              <a:gd name="connsiteY2" fmla="*/ 52328 h 434560"/>
              <a:gd name="connsiteX3" fmla="*/ 3563180 w 6854711"/>
              <a:gd name="connsiteY3" fmla="*/ 34523 h 434560"/>
              <a:gd name="connsiteX4" fmla="*/ 4085693 w 6854711"/>
              <a:gd name="connsiteY4" fmla="*/ 2011 h 434560"/>
              <a:gd name="connsiteX5" fmla="*/ 4733717 w 6854711"/>
              <a:gd name="connsiteY5" fmla="*/ 24957 h 434560"/>
              <a:gd name="connsiteX6" fmla="*/ 5627051 w 6854711"/>
              <a:gd name="connsiteY6" fmla="*/ 6940 h 434560"/>
              <a:gd name="connsiteX7" fmla="*/ 6080065 w 6854711"/>
              <a:gd name="connsiteY7" fmla="*/ 56090 h 434560"/>
              <a:gd name="connsiteX8" fmla="*/ 6661446 w 6854711"/>
              <a:gd name="connsiteY8" fmla="*/ 103791 h 434560"/>
              <a:gd name="connsiteX9" fmla="*/ 6635423 w 6854711"/>
              <a:gd name="connsiteY9" fmla="*/ 155516 h 434560"/>
              <a:gd name="connsiteX10" fmla="*/ 6825515 w 6854711"/>
              <a:gd name="connsiteY10" fmla="*/ 234602 h 434560"/>
              <a:gd name="connsiteX11" fmla="*/ 5935037 w 6854711"/>
              <a:gd name="connsiteY11" fmla="*/ 303829 h 434560"/>
              <a:gd name="connsiteX12" fmla="*/ 5616261 w 6854711"/>
              <a:gd name="connsiteY12" fmla="*/ 363149 h 434560"/>
              <a:gd name="connsiteX13" fmla="*/ 4530932 w 6854711"/>
              <a:gd name="connsiteY13" fmla="*/ 370331 h 434560"/>
              <a:gd name="connsiteX14" fmla="*/ 3755334 w 6854711"/>
              <a:gd name="connsiteY14" fmla="*/ 433614 h 434560"/>
              <a:gd name="connsiteX15" fmla="*/ 2614945 w 6854711"/>
              <a:gd name="connsiteY15" fmla="*/ 394986 h 434560"/>
              <a:gd name="connsiteX16" fmla="*/ 920943 w 6854711"/>
              <a:gd name="connsiteY16" fmla="*/ 356822 h 434560"/>
              <a:gd name="connsiteX17" fmla="*/ 176127 w 6854711"/>
              <a:gd name="connsiteY17" fmla="*/ 314351 h 434560"/>
              <a:gd name="connsiteX18" fmla="*/ 335277 w 6854711"/>
              <a:gd name="connsiteY18" fmla="*/ 257024 h 434560"/>
              <a:gd name="connsiteX19" fmla="*/ -794 w 6854711"/>
              <a:gd name="connsiteY19" fmla="*/ 198207 h 434560"/>
              <a:gd name="connsiteX20" fmla="*/ 612957 w 6854711"/>
              <a:gd name="connsiteY20" fmla="*/ 145929 h 434560"/>
              <a:gd name="connsiteX21" fmla="*/ 618828 w 6854711"/>
              <a:gd name="connsiteY21" fmla="*/ 144551 h 434560"/>
              <a:gd name="connsiteX0" fmla="*/ 744656 w 6854711"/>
              <a:gd name="connsiteY0" fmla="*/ 263321 h 434560"/>
              <a:gd name="connsiteX1" fmla="*/ 342735 w 6854711"/>
              <a:gd name="connsiteY1" fmla="*/ 255303 h 434560"/>
              <a:gd name="connsiteX2" fmla="*/ 1099292 w 6854711"/>
              <a:gd name="connsiteY2" fmla="*/ 351058 h 434560"/>
              <a:gd name="connsiteX3" fmla="*/ 923481 w 6854711"/>
              <a:gd name="connsiteY3" fmla="*/ 354890 h 434560"/>
              <a:gd name="connsiteX4" fmla="*/ 2614627 w 6854711"/>
              <a:gd name="connsiteY4" fmla="*/ 393216 h 434560"/>
              <a:gd name="connsiteX5" fmla="*/ 2508633 w 6854711"/>
              <a:gd name="connsiteY5" fmla="*/ 375713 h 434560"/>
              <a:gd name="connsiteX6" fmla="*/ 4574091 w 6854711"/>
              <a:gd name="connsiteY6" fmla="*/ 349569 h 434560"/>
              <a:gd name="connsiteX7" fmla="*/ 4531725 w 6854711"/>
              <a:gd name="connsiteY7" fmla="*/ 368772 h 434560"/>
              <a:gd name="connsiteX8" fmla="*/ 5415380 w 6854711"/>
              <a:gd name="connsiteY8" fmla="*/ 230900 h 434560"/>
              <a:gd name="connsiteX9" fmla="*/ 5931229 w 6854711"/>
              <a:gd name="connsiteY9" fmla="*/ 302683 h 434560"/>
              <a:gd name="connsiteX10" fmla="*/ 6632250 w 6854711"/>
              <a:gd name="connsiteY10" fmla="*/ 154449 h 434560"/>
              <a:gd name="connsiteX11" fmla="*/ 6402490 w 6854711"/>
              <a:gd name="connsiteY11" fmla="*/ 181368 h 434560"/>
              <a:gd name="connsiteX12" fmla="*/ 6081017 w 6854711"/>
              <a:gd name="connsiteY12" fmla="*/ 54581 h 434560"/>
              <a:gd name="connsiteX13" fmla="*/ 6093076 w 6854711"/>
              <a:gd name="connsiteY13" fmla="*/ 67296 h 434560"/>
              <a:gd name="connsiteX14" fmla="*/ 4613918 w 6854711"/>
              <a:gd name="connsiteY14" fmla="*/ 39754 h 434560"/>
              <a:gd name="connsiteX15" fmla="*/ 4731654 w 6854711"/>
              <a:gd name="connsiteY15" fmla="*/ 23538 h 434560"/>
              <a:gd name="connsiteX16" fmla="*/ 3513198 w 6854711"/>
              <a:gd name="connsiteY16" fmla="*/ 47479 h 434560"/>
              <a:gd name="connsiteX17" fmla="*/ 3570161 w 6854711"/>
              <a:gd name="connsiteY17" fmla="*/ 33497 h 434560"/>
              <a:gd name="connsiteX18" fmla="*/ 2221434 w 6854711"/>
              <a:gd name="connsiteY18" fmla="*/ 52227 h 434560"/>
              <a:gd name="connsiteX19" fmla="*/ 2427710 w 6854711"/>
              <a:gd name="connsiteY19" fmla="*/ 65787 h 434560"/>
              <a:gd name="connsiteX20" fmla="*/ 654847 w 6854711"/>
              <a:gd name="connsiteY20" fmla="*/ 158825 h 434560"/>
              <a:gd name="connsiteX21" fmla="*/ 618828 w 6854711"/>
              <a:gd name="connsiteY21" fmla="*/ 144551 h 43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854711" h="434560" fill="none" extrusionOk="0">
                <a:moveTo>
                  <a:pt x="618828" y="144551"/>
                </a:moveTo>
                <a:cubicBezTo>
                  <a:pt x="572518" y="122950"/>
                  <a:pt x="659094" y="113999"/>
                  <a:pt x="892223" y="69479"/>
                </a:cubicBezTo>
                <a:cubicBezTo>
                  <a:pt x="1158692" y="-12725"/>
                  <a:pt x="1813308" y="-27814"/>
                  <a:pt x="2222227" y="52328"/>
                </a:cubicBezTo>
                <a:cubicBezTo>
                  <a:pt x="2387618" y="26422"/>
                  <a:pt x="3240295" y="-14458"/>
                  <a:pt x="3563180" y="34523"/>
                </a:cubicBezTo>
                <a:cubicBezTo>
                  <a:pt x="3701679" y="-3889"/>
                  <a:pt x="3894138" y="49356"/>
                  <a:pt x="4085693" y="2011"/>
                </a:cubicBezTo>
                <a:cubicBezTo>
                  <a:pt x="4347230" y="-10681"/>
                  <a:pt x="4617579" y="21560"/>
                  <a:pt x="4733717" y="24957"/>
                </a:cubicBezTo>
                <a:cubicBezTo>
                  <a:pt x="4974208" y="23822"/>
                  <a:pt x="5329372" y="6563"/>
                  <a:pt x="5627051" y="6940"/>
                </a:cubicBezTo>
                <a:cubicBezTo>
                  <a:pt x="5872899" y="13807"/>
                  <a:pt x="6033799" y="37109"/>
                  <a:pt x="6080065" y="56090"/>
                </a:cubicBezTo>
                <a:cubicBezTo>
                  <a:pt x="6339533" y="71283"/>
                  <a:pt x="6559965" y="73625"/>
                  <a:pt x="6661446" y="103791"/>
                </a:cubicBezTo>
                <a:cubicBezTo>
                  <a:pt x="6723001" y="118098"/>
                  <a:pt x="6722904" y="139498"/>
                  <a:pt x="6635423" y="155516"/>
                </a:cubicBezTo>
                <a:cubicBezTo>
                  <a:pt x="6832424" y="180070"/>
                  <a:pt x="6901468" y="216713"/>
                  <a:pt x="6825515" y="234602"/>
                </a:cubicBezTo>
                <a:cubicBezTo>
                  <a:pt x="6688672" y="350320"/>
                  <a:pt x="6394912" y="273100"/>
                  <a:pt x="5935037" y="303829"/>
                </a:cubicBezTo>
                <a:cubicBezTo>
                  <a:pt x="5930581" y="351159"/>
                  <a:pt x="5837758" y="352627"/>
                  <a:pt x="5616261" y="363149"/>
                </a:cubicBezTo>
                <a:cubicBezTo>
                  <a:pt x="5335942" y="305153"/>
                  <a:pt x="4850652" y="486923"/>
                  <a:pt x="4530932" y="370331"/>
                </a:cubicBezTo>
                <a:cubicBezTo>
                  <a:pt x="4450163" y="384740"/>
                  <a:pt x="4111890" y="428833"/>
                  <a:pt x="3755334" y="433614"/>
                </a:cubicBezTo>
                <a:cubicBezTo>
                  <a:pt x="3300564" y="436119"/>
                  <a:pt x="2806985" y="405518"/>
                  <a:pt x="2614945" y="394986"/>
                </a:cubicBezTo>
                <a:cubicBezTo>
                  <a:pt x="2102931" y="484238"/>
                  <a:pt x="1330333" y="477240"/>
                  <a:pt x="920943" y="356822"/>
                </a:cubicBezTo>
                <a:cubicBezTo>
                  <a:pt x="585068" y="363546"/>
                  <a:pt x="272388" y="345882"/>
                  <a:pt x="176127" y="314351"/>
                </a:cubicBezTo>
                <a:cubicBezTo>
                  <a:pt x="114622" y="289113"/>
                  <a:pt x="166350" y="267699"/>
                  <a:pt x="335277" y="257024"/>
                </a:cubicBezTo>
                <a:cubicBezTo>
                  <a:pt x="87379" y="241504"/>
                  <a:pt x="-30169" y="220968"/>
                  <a:pt x="-794" y="198207"/>
                </a:cubicBezTo>
                <a:cubicBezTo>
                  <a:pt x="21781" y="119854"/>
                  <a:pt x="270741" y="171761"/>
                  <a:pt x="612957" y="145929"/>
                </a:cubicBezTo>
                <a:cubicBezTo>
                  <a:pt x="615518" y="145130"/>
                  <a:pt x="617081" y="145673"/>
                  <a:pt x="618828" y="144551"/>
                </a:cubicBezTo>
                <a:close/>
              </a:path>
              <a:path w="6854711" h="434560" fill="none" extrusionOk="0">
                <a:moveTo>
                  <a:pt x="744656" y="263321"/>
                </a:moveTo>
                <a:cubicBezTo>
                  <a:pt x="582596" y="277496"/>
                  <a:pt x="458655" y="272436"/>
                  <a:pt x="342735" y="255303"/>
                </a:cubicBezTo>
                <a:moveTo>
                  <a:pt x="1099292" y="351058"/>
                </a:moveTo>
                <a:cubicBezTo>
                  <a:pt x="1039904" y="349336"/>
                  <a:pt x="994151" y="367836"/>
                  <a:pt x="923481" y="354890"/>
                </a:cubicBezTo>
                <a:moveTo>
                  <a:pt x="2614627" y="393216"/>
                </a:moveTo>
                <a:cubicBezTo>
                  <a:pt x="2577870" y="384887"/>
                  <a:pt x="2540360" y="382820"/>
                  <a:pt x="2508633" y="375713"/>
                </a:cubicBezTo>
                <a:moveTo>
                  <a:pt x="4574091" y="349569"/>
                </a:moveTo>
                <a:cubicBezTo>
                  <a:pt x="4570286" y="355529"/>
                  <a:pt x="4551472" y="364146"/>
                  <a:pt x="4531725" y="368772"/>
                </a:cubicBezTo>
                <a:moveTo>
                  <a:pt x="5415380" y="230900"/>
                </a:moveTo>
                <a:cubicBezTo>
                  <a:pt x="5733734" y="235563"/>
                  <a:pt x="5939832" y="272797"/>
                  <a:pt x="5931229" y="302683"/>
                </a:cubicBezTo>
                <a:moveTo>
                  <a:pt x="6632250" y="154449"/>
                </a:moveTo>
                <a:cubicBezTo>
                  <a:pt x="6576927" y="166158"/>
                  <a:pt x="6492832" y="187608"/>
                  <a:pt x="6402490" y="181368"/>
                </a:cubicBezTo>
                <a:moveTo>
                  <a:pt x="6081017" y="54581"/>
                </a:moveTo>
                <a:cubicBezTo>
                  <a:pt x="6089881" y="58648"/>
                  <a:pt x="6093194" y="62439"/>
                  <a:pt x="6093076" y="67296"/>
                </a:cubicBezTo>
                <a:moveTo>
                  <a:pt x="4613918" y="39754"/>
                </a:moveTo>
                <a:cubicBezTo>
                  <a:pt x="4645132" y="35303"/>
                  <a:pt x="4691013" y="29537"/>
                  <a:pt x="4731654" y="23538"/>
                </a:cubicBezTo>
                <a:moveTo>
                  <a:pt x="3513198" y="47479"/>
                </a:moveTo>
                <a:cubicBezTo>
                  <a:pt x="3526492" y="45443"/>
                  <a:pt x="3546226" y="41260"/>
                  <a:pt x="3570161" y="33497"/>
                </a:cubicBezTo>
                <a:moveTo>
                  <a:pt x="2221434" y="52227"/>
                </a:moveTo>
                <a:cubicBezTo>
                  <a:pt x="2291738" y="51662"/>
                  <a:pt x="2356003" y="59988"/>
                  <a:pt x="2427710" y="65787"/>
                </a:cubicBezTo>
                <a:moveTo>
                  <a:pt x="654847" y="158825"/>
                </a:moveTo>
                <a:cubicBezTo>
                  <a:pt x="637839" y="151677"/>
                  <a:pt x="625877" y="149257"/>
                  <a:pt x="618828" y="144551"/>
                </a:cubicBezTo>
              </a:path>
              <a:path w="6854711" h="434560" stroke="0" extrusionOk="0">
                <a:moveTo>
                  <a:pt x="618828" y="144551"/>
                </a:moveTo>
                <a:cubicBezTo>
                  <a:pt x="566100" y="108297"/>
                  <a:pt x="669227" y="85836"/>
                  <a:pt x="892223" y="69479"/>
                </a:cubicBezTo>
                <a:cubicBezTo>
                  <a:pt x="1233996" y="66142"/>
                  <a:pt x="1770263" y="-83804"/>
                  <a:pt x="2222227" y="52328"/>
                </a:cubicBezTo>
                <a:cubicBezTo>
                  <a:pt x="2548831" y="94033"/>
                  <a:pt x="3072095" y="5449"/>
                  <a:pt x="3563180" y="34523"/>
                </a:cubicBezTo>
                <a:cubicBezTo>
                  <a:pt x="3622210" y="722"/>
                  <a:pt x="3872270" y="4405"/>
                  <a:pt x="4085693" y="2011"/>
                </a:cubicBezTo>
                <a:cubicBezTo>
                  <a:pt x="4316644" y="18375"/>
                  <a:pt x="4589511" y="4648"/>
                  <a:pt x="4733717" y="24957"/>
                </a:cubicBezTo>
                <a:cubicBezTo>
                  <a:pt x="5012013" y="-55288"/>
                  <a:pt x="5380162" y="43027"/>
                  <a:pt x="5627051" y="6940"/>
                </a:cubicBezTo>
                <a:cubicBezTo>
                  <a:pt x="5862864" y="16599"/>
                  <a:pt x="6029307" y="43955"/>
                  <a:pt x="6080065" y="56090"/>
                </a:cubicBezTo>
                <a:cubicBezTo>
                  <a:pt x="6362182" y="72874"/>
                  <a:pt x="6573185" y="94611"/>
                  <a:pt x="6661446" y="103791"/>
                </a:cubicBezTo>
                <a:cubicBezTo>
                  <a:pt x="6723392" y="119305"/>
                  <a:pt x="6719176" y="135677"/>
                  <a:pt x="6635423" y="155516"/>
                </a:cubicBezTo>
                <a:cubicBezTo>
                  <a:pt x="6825820" y="171637"/>
                  <a:pt x="6908701" y="209819"/>
                  <a:pt x="6825515" y="234602"/>
                </a:cubicBezTo>
                <a:cubicBezTo>
                  <a:pt x="6738750" y="254092"/>
                  <a:pt x="6427642" y="304023"/>
                  <a:pt x="5935037" y="303829"/>
                </a:cubicBezTo>
                <a:cubicBezTo>
                  <a:pt x="5928958" y="332984"/>
                  <a:pt x="5809089" y="341440"/>
                  <a:pt x="5616261" y="363149"/>
                </a:cubicBezTo>
                <a:cubicBezTo>
                  <a:pt x="5310705" y="437637"/>
                  <a:pt x="4815967" y="439732"/>
                  <a:pt x="4530932" y="370331"/>
                </a:cubicBezTo>
                <a:cubicBezTo>
                  <a:pt x="4347708" y="421864"/>
                  <a:pt x="4192223" y="428134"/>
                  <a:pt x="3755334" y="433614"/>
                </a:cubicBezTo>
                <a:cubicBezTo>
                  <a:pt x="3309771" y="456367"/>
                  <a:pt x="2879358" y="430440"/>
                  <a:pt x="2614945" y="394986"/>
                </a:cubicBezTo>
                <a:cubicBezTo>
                  <a:pt x="2040188" y="438584"/>
                  <a:pt x="1230648" y="398860"/>
                  <a:pt x="920943" y="356822"/>
                </a:cubicBezTo>
                <a:cubicBezTo>
                  <a:pt x="561506" y="363670"/>
                  <a:pt x="261421" y="334072"/>
                  <a:pt x="176127" y="314351"/>
                </a:cubicBezTo>
                <a:cubicBezTo>
                  <a:pt x="104286" y="307849"/>
                  <a:pt x="179016" y="287666"/>
                  <a:pt x="335277" y="257024"/>
                </a:cubicBezTo>
                <a:cubicBezTo>
                  <a:pt x="105473" y="235365"/>
                  <a:pt x="-38029" y="222167"/>
                  <a:pt x="-794" y="198207"/>
                </a:cubicBezTo>
                <a:cubicBezTo>
                  <a:pt x="-1045" y="213533"/>
                  <a:pt x="287723" y="142080"/>
                  <a:pt x="612957" y="145929"/>
                </a:cubicBezTo>
                <a:cubicBezTo>
                  <a:pt x="614502" y="144893"/>
                  <a:pt x="617671" y="145416"/>
                  <a:pt x="618828" y="144551"/>
                </a:cubicBezTo>
                <a:close/>
              </a:path>
              <a:path w="6854711" h="434560" fill="none" stroke="0" extrusionOk="0">
                <a:moveTo>
                  <a:pt x="744656" y="263321"/>
                </a:moveTo>
                <a:cubicBezTo>
                  <a:pt x="610732" y="272861"/>
                  <a:pt x="438645" y="264031"/>
                  <a:pt x="342735" y="255303"/>
                </a:cubicBezTo>
                <a:moveTo>
                  <a:pt x="1099292" y="351058"/>
                </a:moveTo>
                <a:cubicBezTo>
                  <a:pt x="1057628" y="358346"/>
                  <a:pt x="991917" y="363077"/>
                  <a:pt x="923481" y="354890"/>
                </a:cubicBezTo>
                <a:moveTo>
                  <a:pt x="2614627" y="393216"/>
                </a:moveTo>
                <a:cubicBezTo>
                  <a:pt x="2566175" y="385569"/>
                  <a:pt x="2540770" y="381793"/>
                  <a:pt x="2508633" y="375713"/>
                </a:cubicBezTo>
                <a:moveTo>
                  <a:pt x="4574091" y="349569"/>
                </a:moveTo>
                <a:cubicBezTo>
                  <a:pt x="4568929" y="357466"/>
                  <a:pt x="4552753" y="363390"/>
                  <a:pt x="4531725" y="368772"/>
                </a:cubicBezTo>
                <a:moveTo>
                  <a:pt x="5415380" y="230900"/>
                </a:moveTo>
                <a:cubicBezTo>
                  <a:pt x="5725545" y="247461"/>
                  <a:pt x="5937727" y="270760"/>
                  <a:pt x="5931229" y="302683"/>
                </a:cubicBezTo>
                <a:moveTo>
                  <a:pt x="6632250" y="154449"/>
                </a:moveTo>
                <a:cubicBezTo>
                  <a:pt x="6586612" y="175327"/>
                  <a:pt x="6507697" y="181833"/>
                  <a:pt x="6402490" y="181368"/>
                </a:cubicBezTo>
                <a:moveTo>
                  <a:pt x="6081017" y="54581"/>
                </a:moveTo>
                <a:cubicBezTo>
                  <a:pt x="6090064" y="58519"/>
                  <a:pt x="6093635" y="63438"/>
                  <a:pt x="6093076" y="67296"/>
                </a:cubicBezTo>
                <a:moveTo>
                  <a:pt x="4613918" y="39754"/>
                </a:moveTo>
                <a:cubicBezTo>
                  <a:pt x="4647552" y="32247"/>
                  <a:pt x="4691442" y="32814"/>
                  <a:pt x="4731654" y="23538"/>
                </a:cubicBezTo>
                <a:moveTo>
                  <a:pt x="3513198" y="47479"/>
                </a:moveTo>
                <a:cubicBezTo>
                  <a:pt x="3526111" y="44348"/>
                  <a:pt x="3545425" y="42778"/>
                  <a:pt x="3570161" y="33497"/>
                </a:cubicBezTo>
                <a:moveTo>
                  <a:pt x="2221434" y="52227"/>
                </a:moveTo>
                <a:cubicBezTo>
                  <a:pt x="2300683" y="62217"/>
                  <a:pt x="2374055" y="76135"/>
                  <a:pt x="2427710" y="65787"/>
                </a:cubicBezTo>
                <a:moveTo>
                  <a:pt x="654847" y="158825"/>
                </a:moveTo>
                <a:cubicBezTo>
                  <a:pt x="637849" y="152992"/>
                  <a:pt x="627566" y="149905"/>
                  <a:pt x="618828" y="144551"/>
                </a:cubicBezTo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69496191">
                  <a:prstGeom prst="cloud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Interconnect</a:t>
            </a:r>
          </a:p>
        </p:txBody>
      </p:sp>
      <p:sp>
        <p:nvSpPr>
          <p:cNvPr id="53" name="Thought Bubble: Cloud 52">
            <a:extLst>
              <a:ext uri="{FF2B5EF4-FFF2-40B4-BE49-F238E27FC236}">
                <a16:creationId xmlns:a16="http://schemas.microsoft.com/office/drawing/2014/main" id="{66CC710C-DABD-4D21-94FA-A691F117445C}"/>
              </a:ext>
            </a:extLst>
          </p:cNvPr>
          <p:cNvSpPr/>
          <p:nvPr/>
        </p:nvSpPr>
        <p:spPr>
          <a:xfrm>
            <a:off x="8160580" y="2107146"/>
            <a:ext cx="3627944" cy="1106155"/>
          </a:xfrm>
          <a:custGeom>
            <a:avLst/>
            <a:gdLst>
              <a:gd name="connsiteX0" fmla="*/ 327522 w 3627944"/>
              <a:gd name="connsiteY0" fmla="*/ 367950 h 1106155"/>
              <a:gd name="connsiteX1" fmla="*/ 472220 w 3627944"/>
              <a:gd name="connsiteY1" fmla="*/ 176856 h 1106155"/>
              <a:gd name="connsiteX2" fmla="*/ 1176142 w 3627944"/>
              <a:gd name="connsiteY2" fmla="*/ 133199 h 1106155"/>
              <a:gd name="connsiteX3" fmla="*/ 1885859 w 3627944"/>
              <a:gd name="connsiteY3" fmla="*/ 87877 h 1106155"/>
              <a:gd name="connsiteX4" fmla="*/ 2162405 w 3627944"/>
              <a:gd name="connsiteY4" fmla="*/ 5121 h 1106155"/>
              <a:gd name="connsiteX5" fmla="*/ 2505380 w 3627944"/>
              <a:gd name="connsiteY5" fmla="*/ 63527 h 1106155"/>
              <a:gd name="connsiteX6" fmla="*/ 2978189 w 3627944"/>
              <a:gd name="connsiteY6" fmla="*/ 17667 h 1106155"/>
              <a:gd name="connsiteX7" fmla="*/ 3217952 w 3627944"/>
              <a:gd name="connsiteY7" fmla="*/ 142775 h 1106155"/>
              <a:gd name="connsiteX8" fmla="*/ 3525656 w 3627944"/>
              <a:gd name="connsiteY8" fmla="*/ 264196 h 1106155"/>
              <a:gd name="connsiteX9" fmla="*/ 3511883 w 3627944"/>
              <a:gd name="connsiteY9" fmla="*/ 395860 h 1106155"/>
              <a:gd name="connsiteX10" fmla="*/ 3612491 w 3627944"/>
              <a:gd name="connsiteY10" fmla="*/ 597170 h 1106155"/>
              <a:gd name="connsiteX11" fmla="*/ 3141194 w 3627944"/>
              <a:gd name="connsiteY11" fmla="*/ 773386 h 1106155"/>
              <a:gd name="connsiteX12" fmla="*/ 2972478 w 3627944"/>
              <a:gd name="connsiteY12" fmla="*/ 924381 h 1106155"/>
              <a:gd name="connsiteX13" fmla="*/ 2398054 w 3627944"/>
              <a:gd name="connsiteY13" fmla="*/ 942664 h 1106155"/>
              <a:gd name="connsiteX14" fmla="*/ 1987559 w 3627944"/>
              <a:gd name="connsiteY14" fmla="*/ 1103748 h 1106155"/>
              <a:gd name="connsiteX15" fmla="*/ 1383993 w 3627944"/>
              <a:gd name="connsiteY15" fmla="*/ 1005423 h 1106155"/>
              <a:gd name="connsiteX16" fmla="*/ 487420 w 3627944"/>
              <a:gd name="connsiteY16" fmla="*/ 908276 h 1106155"/>
              <a:gd name="connsiteX17" fmla="*/ 93218 w 3627944"/>
              <a:gd name="connsiteY17" fmla="*/ 800169 h 1106155"/>
              <a:gd name="connsiteX18" fmla="*/ 177450 w 3627944"/>
              <a:gd name="connsiteY18" fmla="*/ 654244 h 1106155"/>
              <a:gd name="connsiteX19" fmla="*/ -420 w 3627944"/>
              <a:gd name="connsiteY19" fmla="*/ 504529 h 1106155"/>
              <a:gd name="connsiteX20" fmla="*/ 324415 w 3627944"/>
              <a:gd name="connsiteY20" fmla="*/ 371458 h 1106155"/>
              <a:gd name="connsiteX21" fmla="*/ 327522 w 3627944"/>
              <a:gd name="connsiteY21" fmla="*/ 367950 h 1106155"/>
              <a:gd name="connsiteX0" fmla="*/ 40413 w 3627944"/>
              <a:gd name="connsiteY0" fmla="*/ 1167668 h 1106155"/>
              <a:gd name="connsiteX1" fmla="*/ 9686 w 3627944"/>
              <a:gd name="connsiteY1" fmla="*/ 1198395 h 1106155"/>
              <a:gd name="connsiteX2" fmla="*/ -21041 w 3627944"/>
              <a:gd name="connsiteY2" fmla="*/ 1167668 h 1106155"/>
              <a:gd name="connsiteX3" fmla="*/ 9686 w 3627944"/>
              <a:gd name="connsiteY3" fmla="*/ 1136941 h 1106155"/>
              <a:gd name="connsiteX4" fmla="*/ 40413 w 3627944"/>
              <a:gd name="connsiteY4" fmla="*/ 1167668 h 1106155"/>
              <a:gd name="connsiteX0" fmla="*/ 249903 w 3627944"/>
              <a:gd name="connsiteY0" fmla="*/ 1106776 h 1106155"/>
              <a:gd name="connsiteX1" fmla="*/ 188450 w 3627944"/>
              <a:gd name="connsiteY1" fmla="*/ 1168229 h 1106155"/>
              <a:gd name="connsiteX2" fmla="*/ 126997 w 3627944"/>
              <a:gd name="connsiteY2" fmla="*/ 1106776 h 1106155"/>
              <a:gd name="connsiteX3" fmla="*/ 188450 w 3627944"/>
              <a:gd name="connsiteY3" fmla="*/ 1045323 h 1106155"/>
              <a:gd name="connsiteX4" fmla="*/ 249903 w 3627944"/>
              <a:gd name="connsiteY4" fmla="*/ 1106776 h 1106155"/>
              <a:gd name="connsiteX0" fmla="*/ 517564 w 3627944"/>
              <a:gd name="connsiteY0" fmla="*/ 1026070 h 1106155"/>
              <a:gd name="connsiteX1" fmla="*/ 425384 w 3627944"/>
              <a:gd name="connsiteY1" fmla="*/ 1118250 h 1106155"/>
              <a:gd name="connsiteX2" fmla="*/ 333204 w 3627944"/>
              <a:gd name="connsiteY2" fmla="*/ 1026070 h 1106155"/>
              <a:gd name="connsiteX3" fmla="*/ 425384 w 3627944"/>
              <a:gd name="connsiteY3" fmla="*/ 933890 h 1106155"/>
              <a:gd name="connsiteX4" fmla="*/ 517564 w 3627944"/>
              <a:gd name="connsiteY4" fmla="*/ 1026070 h 1106155"/>
              <a:gd name="connsiteX0" fmla="*/ 394119 w 3627944"/>
              <a:gd name="connsiteY0" fmla="*/ 670273 h 1106155"/>
              <a:gd name="connsiteX1" fmla="*/ 181397 w 3627944"/>
              <a:gd name="connsiteY1" fmla="*/ 649866 h 1106155"/>
              <a:gd name="connsiteX2" fmla="*/ 581814 w 3627944"/>
              <a:gd name="connsiteY2" fmla="*/ 893604 h 1106155"/>
              <a:gd name="connsiteX3" fmla="*/ 488764 w 3627944"/>
              <a:gd name="connsiteY3" fmla="*/ 903359 h 1106155"/>
              <a:gd name="connsiteX4" fmla="*/ 1383825 w 3627944"/>
              <a:gd name="connsiteY4" fmla="*/ 1000916 h 1106155"/>
              <a:gd name="connsiteX5" fmla="*/ 1327726 w 3627944"/>
              <a:gd name="connsiteY5" fmla="*/ 956363 h 1106155"/>
              <a:gd name="connsiteX6" fmla="*/ 2420896 w 3627944"/>
              <a:gd name="connsiteY6" fmla="*/ 889814 h 1106155"/>
              <a:gd name="connsiteX7" fmla="*/ 2398474 w 3627944"/>
              <a:gd name="connsiteY7" fmla="*/ 938695 h 1106155"/>
              <a:gd name="connsiteX8" fmla="*/ 2866159 w 3627944"/>
              <a:gd name="connsiteY8" fmla="*/ 587747 h 1106155"/>
              <a:gd name="connsiteX9" fmla="*/ 3139179 w 3627944"/>
              <a:gd name="connsiteY9" fmla="*/ 770467 h 1106155"/>
              <a:gd name="connsiteX10" fmla="*/ 3510203 w 3627944"/>
              <a:gd name="connsiteY10" fmla="*/ 393145 h 1106155"/>
              <a:gd name="connsiteX11" fmla="*/ 3388600 w 3627944"/>
              <a:gd name="connsiteY11" fmla="*/ 461666 h 1106155"/>
              <a:gd name="connsiteX12" fmla="*/ 3218456 w 3627944"/>
              <a:gd name="connsiteY12" fmla="*/ 138935 h 1106155"/>
              <a:gd name="connsiteX13" fmla="*/ 3224839 w 3627944"/>
              <a:gd name="connsiteY13" fmla="*/ 171300 h 1106155"/>
              <a:gd name="connsiteX14" fmla="*/ 2441975 w 3627944"/>
              <a:gd name="connsiteY14" fmla="*/ 101192 h 1106155"/>
              <a:gd name="connsiteX15" fmla="*/ 2504289 w 3627944"/>
              <a:gd name="connsiteY15" fmla="*/ 59916 h 1106155"/>
              <a:gd name="connsiteX16" fmla="*/ 1859405 w 3627944"/>
              <a:gd name="connsiteY16" fmla="*/ 120857 h 1106155"/>
              <a:gd name="connsiteX17" fmla="*/ 1889554 w 3627944"/>
              <a:gd name="connsiteY17" fmla="*/ 85266 h 1106155"/>
              <a:gd name="connsiteX18" fmla="*/ 1175722 w 3627944"/>
              <a:gd name="connsiteY18" fmla="*/ 132943 h 1106155"/>
              <a:gd name="connsiteX19" fmla="*/ 1284896 w 3627944"/>
              <a:gd name="connsiteY19" fmla="*/ 167459 h 1106155"/>
              <a:gd name="connsiteX20" fmla="*/ 346586 w 3627944"/>
              <a:gd name="connsiteY20" fmla="*/ 404284 h 1106155"/>
              <a:gd name="connsiteX21" fmla="*/ 327522 w 3627944"/>
              <a:gd name="connsiteY21" fmla="*/ 367950 h 110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27944" h="1106155" fill="none" extrusionOk="0">
                <a:moveTo>
                  <a:pt x="327522" y="367950"/>
                </a:moveTo>
                <a:cubicBezTo>
                  <a:pt x="299853" y="314904"/>
                  <a:pt x="372881" y="217056"/>
                  <a:pt x="472220" y="176856"/>
                </a:cubicBezTo>
                <a:cubicBezTo>
                  <a:pt x="650765" y="89468"/>
                  <a:pt x="957905" y="107516"/>
                  <a:pt x="1176142" y="133199"/>
                </a:cubicBezTo>
                <a:cubicBezTo>
                  <a:pt x="1316186" y="4153"/>
                  <a:pt x="1671925" y="-24347"/>
                  <a:pt x="1885859" y="87877"/>
                </a:cubicBezTo>
                <a:cubicBezTo>
                  <a:pt x="1939338" y="14744"/>
                  <a:pt x="2043288" y="7882"/>
                  <a:pt x="2162405" y="5121"/>
                </a:cubicBezTo>
                <a:cubicBezTo>
                  <a:pt x="2302263" y="4646"/>
                  <a:pt x="2417232" y="42986"/>
                  <a:pt x="2505380" y="63527"/>
                </a:cubicBezTo>
                <a:cubicBezTo>
                  <a:pt x="2604116" y="-19131"/>
                  <a:pt x="2828764" y="17230"/>
                  <a:pt x="2978189" y="17667"/>
                </a:cubicBezTo>
                <a:cubicBezTo>
                  <a:pt x="3114390" y="52922"/>
                  <a:pt x="3201486" y="85629"/>
                  <a:pt x="3217952" y="142775"/>
                </a:cubicBezTo>
                <a:cubicBezTo>
                  <a:pt x="3354711" y="152735"/>
                  <a:pt x="3470404" y="187989"/>
                  <a:pt x="3525656" y="264196"/>
                </a:cubicBezTo>
                <a:cubicBezTo>
                  <a:pt x="3566513" y="310368"/>
                  <a:pt x="3561037" y="361437"/>
                  <a:pt x="3511883" y="395860"/>
                </a:cubicBezTo>
                <a:cubicBezTo>
                  <a:pt x="3615090" y="471102"/>
                  <a:pt x="3674643" y="533443"/>
                  <a:pt x="3612491" y="597170"/>
                </a:cubicBezTo>
                <a:cubicBezTo>
                  <a:pt x="3539414" y="684267"/>
                  <a:pt x="3318228" y="766330"/>
                  <a:pt x="3141194" y="773386"/>
                </a:cubicBezTo>
                <a:cubicBezTo>
                  <a:pt x="3137127" y="852996"/>
                  <a:pt x="3096718" y="900548"/>
                  <a:pt x="2972478" y="924381"/>
                </a:cubicBezTo>
                <a:cubicBezTo>
                  <a:pt x="2825708" y="979800"/>
                  <a:pt x="2591410" y="973745"/>
                  <a:pt x="2398054" y="942664"/>
                </a:cubicBezTo>
                <a:cubicBezTo>
                  <a:pt x="2369240" y="1034381"/>
                  <a:pt x="2175591" y="1105950"/>
                  <a:pt x="1987559" y="1103748"/>
                </a:cubicBezTo>
                <a:cubicBezTo>
                  <a:pt x="1782112" y="1144623"/>
                  <a:pt x="1508395" y="1083738"/>
                  <a:pt x="1383993" y="1005423"/>
                </a:cubicBezTo>
                <a:cubicBezTo>
                  <a:pt x="1041134" y="1052645"/>
                  <a:pt x="606918" y="1020910"/>
                  <a:pt x="487420" y="908276"/>
                </a:cubicBezTo>
                <a:cubicBezTo>
                  <a:pt x="319798" y="932051"/>
                  <a:pt x="145222" y="875034"/>
                  <a:pt x="93218" y="800169"/>
                </a:cubicBezTo>
                <a:cubicBezTo>
                  <a:pt x="52431" y="761203"/>
                  <a:pt x="100859" y="684343"/>
                  <a:pt x="177450" y="654244"/>
                </a:cubicBezTo>
                <a:cubicBezTo>
                  <a:pt x="54247" y="623078"/>
                  <a:pt x="-11208" y="556657"/>
                  <a:pt x="-420" y="504529"/>
                </a:cubicBezTo>
                <a:cubicBezTo>
                  <a:pt x="49572" y="414965"/>
                  <a:pt x="157321" y="381043"/>
                  <a:pt x="324415" y="371458"/>
                </a:cubicBezTo>
                <a:cubicBezTo>
                  <a:pt x="325261" y="370128"/>
                  <a:pt x="326254" y="369007"/>
                  <a:pt x="327522" y="367950"/>
                </a:cubicBezTo>
                <a:close/>
              </a:path>
              <a:path w="3627944" h="1106155" fill="none" extrusionOk="0">
                <a:moveTo>
                  <a:pt x="40413" y="1167668"/>
                </a:moveTo>
                <a:cubicBezTo>
                  <a:pt x="42135" y="1184296"/>
                  <a:pt x="28526" y="1199471"/>
                  <a:pt x="9686" y="1198395"/>
                </a:cubicBezTo>
                <a:cubicBezTo>
                  <a:pt x="-9614" y="1198798"/>
                  <a:pt x="-23708" y="1183443"/>
                  <a:pt x="-21041" y="1167668"/>
                </a:cubicBezTo>
                <a:cubicBezTo>
                  <a:pt x="-23029" y="1154123"/>
                  <a:pt x="-7461" y="1135301"/>
                  <a:pt x="9686" y="1136941"/>
                </a:cubicBezTo>
                <a:cubicBezTo>
                  <a:pt x="24467" y="1139069"/>
                  <a:pt x="41611" y="1150295"/>
                  <a:pt x="40413" y="1167668"/>
                </a:cubicBezTo>
                <a:close/>
              </a:path>
              <a:path w="3627944" h="1106155" fill="none" extrusionOk="0">
                <a:moveTo>
                  <a:pt x="249903" y="1106776"/>
                </a:moveTo>
                <a:cubicBezTo>
                  <a:pt x="249057" y="1131395"/>
                  <a:pt x="222200" y="1168921"/>
                  <a:pt x="188450" y="1168229"/>
                </a:cubicBezTo>
                <a:cubicBezTo>
                  <a:pt x="155295" y="1164660"/>
                  <a:pt x="129625" y="1136260"/>
                  <a:pt x="126997" y="1106776"/>
                </a:cubicBezTo>
                <a:cubicBezTo>
                  <a:pt x="124416" y="1079071"/>
                  <a:pt x="144983" y="1047936"/>
                  <a:pt x="188450" y="1045323"/>
                </a:cubicBezTo>
                <a:cubicBezTo>
                  <a:pt x="229477" y="1049472"/>
                  <a:pt x="250498" y="1067669"/>
                  <a:pt x="249903" y="1106776"/>
                </a:cubicBezTo>
                <a:close/>
              </a:path>
              <a:path w="3627944" h="1106155" fill="none" extrusionOk="0">
                <a:moveTo>
                  <a:pt x="517564" y="1026070"/>
                </a:moveTo>
                <a:cubicBezTo>
                  <a:pt x="521729" y="1073409"/>
                  <a:pt x="472046" y="1123520"/>
                  <a:pt x="425384" y="1118250"/>
                </a:cubicBezTo>
                <a:cubicBezTo>
                  <a:pt x="372536" y="1117711"/>
                  <a:pt x="323215" y="1082620"/>
                  <a:pt x="333204" y="1026070"/>
                </a:cubicBezTo>
                <a:cubicBezTo>
                  <a:pt x="342449" y="976773"/>
                  <a:pt x="374361" y="935151"/>
                  <a:pt x="425384" y="933890"/>
                </a:cubicBezTo>
                <a:cubicBezTo>
                  <a:pt x="472121" y="935804"/>
                  <a:pt x="523648" y="984034"/>
                  <a:pt x="517564" y="1026070"/>
                </a:cubicBezTo>
                <a:close/>
              </a:path>
              <a:path w="3627944" h="1106155" fill="none" extrusionOk="0">
                <a:moveTo>
                  <a:pt x="394119" y="670273"/>
                </a:moveTo>
                <a:cubicBezTo>
                  <a:pt x="320215" y="688246"/>
                  <a:pt x="246648" y="672185"/>
                  <a:pt x="181397" y="649866"/>
                </a:cubicBezTo>
                <a:moveTo>
                  <a:pt x="581814" y="893604"/>
                </a:moveTo>
                <a:cubicBezTo>
                  <a:pt x="556007" y="899941"/>
                  <a:pt x="521358" y="903443"/>
                  <a:pt x="488764" y="903359"/>
                </a:cubicBezTo>
                <a:moveTo>
                  <a:pt x="1383825" y="1000916"/>
                </a:moveTo>
                <a:cubicBezTo>
                  <a:pt x="1362312" y="987939"/>
                  <a:pt x="1339578" y="975917"/>
                  <a:pt x="1327726" y="956363"/>
                </a:cubicBezTo>
                <a:moveTo>
                  <a:pt x="2420896" y="889814"/>
                </a:moveTo>
                <a:cubicBezTo>
                  <a:pt x="2416361" y="906947"/>
                  <a:pt x="2411273" y="920836"/>
                  <a:pt x="2398474" y="938695"/>
                </a:cubicBezTo>
                <a:moveTo>
                  <a:pt x="2866159" y="587747"/>
                </a:moveTo>
                <a:cubicBezTo>
                  <a:pt x="3033393" y="624885"/>
                  <a:pt x="3156405" y="687545"/>
                  <a:pt x="3139179" y="770467"/>
                </a:cubicBezTo>
                <a:moveTo>
                  <a:pt x="3510203" y="393145"/>
                </a:moveTo>
                <a:cubicBezTo>
                  <a:pt x="3489205" y="426026"/>
                  <a:pt x="3450529" y="440991"/>
                  <a:pt x="3388600" y="461666"/>
                </a:cubicBezTo>
                <a:moveTo>
                  <a:pt x="3218456" y="138935"/>
                </a:moveTo>
                <a:cubicBezTo>
                  <a:pt x="3223191" y="152795"/>
                  <a:pt x="3226155" y="160722"/>
                  <a:pt x="3224839" y="171300"/>
                </a:cubicBezTo>
                <a:moveTo>
                  <a:pt x="2441975" y="101192"/>
                </a:moveTo>
                <a:cubicBezTo>
                  <a:pt x="2460806" y="92400"/>
                  <a:pt x="2480400" y="68511"/>
                  <a:pt x="2504289" y="59916"/>
                </a:cubicBezTo>
                <a:moveTo>
                  <a:pt x="1859405" y="120857"/>
                </a:moveTo>
                <a:cubicBezTo>
                  <a:pt x="1865348" y="107662"/>
                  <a:pt x="1878126" y="99930"/>
                  <a:pt x="1889554" y="85266"/>
                </a:cubicBezTo>
                <a:moveTo>
                  <a:pt x="1175722" y="132943"/>
                </a:moveTo>
                <a:cubicBezTo>
                  <a:pt x="1212989" y="148766"/>
                  <a:pt x="1254338" y="155233"/>
                  <a:pt x="1284896" y="167459"/>
                </a:cubicBezTo>
                <a:moveTo>
                  <a:pt x="346586" y="404284"/>
                </a:moveTo>
                <a:cubicBezTo>
                  <a:pt x="340258" y="389761"/>
                  <a:pt x="331458" y="379489"/>
                  <a:pt x="327522" y="367950"/>
                </a:cubicBezTo>
              </a:path>
              <a:path w="3627944" h="1106155" stroke="0" extrusionOk="0">
                <a:moveTo>
                  <a:pt x="327522" y="367950"/>
                </a:moveTo>
                <a:cubicBezTo>
                  <a:pt x="308033" y="295567"/>
                  <a:pt x="374908" y="219771"/>
                  <a:pt x="472220" y="176856"/>
                </a:cubicBezTo>
                <a:cubicBezTo>
                  <a:pt x="667602" y="52720"/>
                  <a:pt x="926383" y="56599"/>
                  <a:pt x="1176142" y="133199"/>
                </a:cubicBezTo>
                <a:cubicBezTo>
                  <a:pt x="1346419" y="47440"/>
                  <a:pt x="1659615" y="-23768"/>
                  <a:pt x="1885859" y="87877"/>
                </a:cubicBezTo>
                <a:cubicBezTo>
                  <a:pt x="1948905" y="44209"/>
                  <a:pt x="2061027" y="1389"/>
                  <a:pt x="2162405" y="5121"/>
                </a:cubicBezTo>
                <a:cubicBezTo>
                  <a:pt x="2281509" y="-7087"/>
                  <a:pt x="2405491" y="6716"/>
                  <a:pt x="2505380" y="63527"/>
                </a:cubicBezTo>
                <a:cubicBezTo>
                  <a:pt x="2648244" y="-22695"/>
                  <a:pt x="2802018" y="6995"/>
                  <a:pt x="2978189" y="17667"/>
                </a:cubicBezTo>
                <a:cubicBezTo>
                  <a:pt x="3104988" y="39743"/>
                  <a:pt x="3186894" y="81641"/>
                  <a:pt x="3217952" y="142775"/>
                </a:cubicBezTo>
                <a:cubicBezTo>
                  <a:pt x="3360818" y="155595"/>
                  <a:pt x="3476073" y="194092"/>
                  <a:pt x="3525656" y="264196"/>
                </a:cubicBezTo>
                <a:cubicBezTo>
                  <a:pt x="3560428" y="304010"/>
                  <a:pt x="3555217" y="342052"/>
                  <a:pt x="3511883" y="395860"/>
                </a:cubicBezTo>
                <a:cubicBezTo>
                  <a:pt x="3622664" y="451336"/>
                  <a:pt x="3661942" y="532780"/>
                  <a:pt x="3612491" y="597170"/>
                </a:cubicBezTo>
                <a:cubicBezTo>
                  <a:pt x="3568804" y="699114"/>
                  <a:pt x="3415532" y="750642"/>
                  <a:pt x="3141194" y="773386"/>
                </a:cubicBezTo>
                <a:cubicBezTo>
                  <a:pt x="3148827" y="834311"/>
                  <a:pt x="3067982" y="883028"/>
                  <a:pt x="2972478" y="924381"/>
                </a:cubicBezTo>
                <a:cubicBezTo>
                  <a:pt x="2781654" y="1018673"/>
                  <a:pt x="2579431" y="995264"/>
                  <a:pt x="2398054" y="942664"/>
                </a:cubicBezTo>
                <a:cubicBezTo>
                  <a:pt x="2336148" y="1003377"/>
                  <a:pt x="2203901" y="1116771"/>
                  <a:pt x="1987559" y="1103748"/>
                </a:cubicBezTo>
                <a:cubicBezTo>
                  <a:pt x="1768338" y="1092374"/>
                  <a:pt x="1514364" y="1084298"/>
                  <a:pt x="1383993" y="1005423"/>
                </a:cubicBezTo>
                <a:cubicBezTo>
                  <a:pt x="1103756" y="1094014"/>
                  <a:pt x="621517" y="1019521"/>
                  <a:pt x="487420" y="908276"/>
                </a:cubicBezTo>
                <a:cubicBezTo>
                  <a:pt x="308380" y="913859"/>
                  <a:pt x="136377" y="869176"/>
                  <a:pt x="93218" y="800169"/>
                </a:cubicBezTo>
                <a:cubicBezTo>
                  <a:pt x="59360" y="739133"/>
                  <a:pt x="82831" y="698303"/>
                  <a:pt x="177450" y="654244"/>
                </a:cubicBezTo>
                <a:cubicBezTo>
                  <a:pt x="65482" y="624838"/>
                  <a:pt x="-9092" y="561995"/>
                  <a:pt x="-420" y="504529"/>
                </a:cubicBezTo>
                <a:cubicBezTo>
                  <a:pt x="29120" y="442733"/>
                  <a:pt x="145353" y="392678"/>
                  <a:pt x="324415" y="371458"/>
                </a:cubicBezTo>
                <a:cubicBezTo>
                  <a:pt x="325230" y="370522"/>
                  <a:pt x="326386" y="368781"/>
                  <a:pt x="327522" y="367950"/>
                </a:cubicBezTo>
                <a:close/>
              </a:path>
              <a:path w="3627944" h="1106155" stroke="0" extrusionOk="0">
                <a:moveTo>
                  <a:pt x="40413" y="1167668"/>
                </a:moveTo>
                <a:cubicBezTo>
                  <a:pt x="40397" y="1185098"/>
                  <a:pt x="26131" y="1199726"/>
                  <a:pt x="9686" y="1198395"/>
                </a:cubicBezTo>
                <a:cubicBezTo>
                  <a:pt x="-10248" y="1201302"/>
                  <a:pt x="-24057" y="1187426"/>
                  <a:pt x="-21041" y="1167668"/>
                </a:cubicBezTo>
                <a:cubicBezTo>
                  <a:pt x="-20239" y="1151691"/>
                  <a:pt x="-9177" y="1138325"/>
                  <a:pt x="9686" y="1136941"/>
                </a:cubicBezTo>
                <a:cubicBezTo>
                  <a:pt x="28283" y="1132210"/>
                  <a:pt x="38187" y="1151434"/>
                  <a:pt x="40413" y="1167668"/>
                </a:cubicBezTo>
                <a:close/>
              </a:path>
              <a:path w="3627944" h="1106155" stroke="0" extrusionOk="0">
                <a:moveTo>
                  <a:pt x="249903" y="1106776"/>
                </a:moveTo>
                <a:cubicBezTo>
                  <a:pt x="250466" y="1139929"/>
                  <a:pt x="221581" y="1160151"/>
                  <a:pt x="188450" y="1168229"/>
                </a:cubicBezTo>
                <a:cubicBezTo>
                  <a:pt x="148662" y="1169533"/>
                  <a:pt x="125340" y="1131187"/>
                  <a:pt x="126997" y="1106776"/>
                </a:cubicBezTo>
                <a:cubicBezTo>
                  <a:pt x="125201" y="1071761"/>
                  <a:pt x="155294" y="1046723"/>
                  <a:pt x="188450" y="1045323"/>
                </a:cubicBezTo>
                <a:cubicBezTo>
                  <a:pt x="229637" y="1041328"/>
                  <a:pt x="248399" y="1069422"/>
                  <a:pt x="249903" y="1106776"/>
                </a:cubicBezTo>
                <a:close/>
              </a:path>
              <a:path w="3627944" h="1106155" stroke="0" extrusionOk="0">
                <a:moveTo>
                  <a:pt x="517564" y="1026070"/>
                </a:moveTo>
                <a:cubicBezTo>
                  <a:pt x="525545" y="1078368"/>
                  <a:pt x="482700" y="1122309"/>
                  <a:pt x="425384" y="1118250"/>
                </a:cubicBezTo>
                <a:cubicBezTo>
                  <a:pt x="382185" y="1114489"/>
                  <a:pt x="337666" y="1084190"/>
                  <a:pt x="333204" y="1026070"/>
                </a:cubicBezTo>
                <a:cubicBezTo>
                  <a:pt x="345771" y="978156"/>
                  <a:pt x="382553" y="932250"/>
                  <a:pt x="425384" y="933890"/>
                </a:cubicBezTo>
                <a:cubicBezTo>
                  <a:pt x="485012" y="934401"/>
                  <a:pt x="519107" y="977308"/>
                  <a:pt x="517564" y="1026070"/>
                </a:cubicBezTo>
                <a:close/>
              </a:path>
              <a:path w="3627944" h="1106155" fill="none" stroke="0" extrusionOk="0">
                <a:moveTo>
                  <a:pt x="394119" y="670273"/>
                </a:moveTo>
                <a:cubicBezTo>
                  <a:pt x="326833" y="664979"/>
                  <a:pt x="260007" y="673338"/>
                  <a:pt x="181397" y="649866"/>
                </a:cubicBezTo>
                <a:moveTo>
                  <a:pt x="581814" y="893604"/>
                </a:moveTo>
                <a:cubicBezTo>
                  <a:pt x="550331" y="899869"/>
                  <a:pt x="515054" y="908913"/>
                  <a:pt x="488764" y="903359"/>
                </a:cubicBezTo>
                <a:moveTo>
                  <a:pt x="1383825" y="1000916"/>
                </a:moveTo>
                <a:cubicBezTo>
                  <a:pt x="1362205" y="986481"/>
                  <a:pt x="1337412" y="973834"/>
                  <a:pt x="1327726" y="956363"/>
                </a:cubicBezTo>
                <a:moveTo>
                  <a:pt x="2420896" y="889814"/>
                </a:moveTo>
                <a:cubicBezTo>
                  <a:pt x="2416307" y="904772"/>
                  <a:pt x="2412967" y="926810"/>
                  <a:pt x="2398474" y="938695"/>
                </a:cubicBezTo>
                <a:moveTo>
                  <a:pt x="2866159" y="587747"/>
                </a:moveTo>
                <a:cubicBezTo>
                  <a:pt x="3014006" y="624242"/>
                  <a:pt x="3154419" y="686948"/>
                  <a:pt x="3139179" y="770467"/>
                </a:cubicBezTo>
                <a:moveTo>
                  <a:pt x="3510203" y="393145"/>
                </a:moveTo>
                <a:cubicBezTo>
                  <a:pt x="3490507" y="416318"/>
                  <a:pt x="3430999" y="450564"/>
                  <a:pt x="3388600" y="461666"/>
                </a:cubicBezTo>
                <a:moveTo>
                  <a:pt x="3218456" y="138935"/>
                </a:moveTo>
                <a:cubicBezTo>
                  <a:pt x="3222514" y="150902"/>
                  <a:pt x="3225086" y="161848"/>
                  <a:pt x="3224839" y="171300"/>
                </a:cubicBezTo>
                <a:moveTo>
                  <a:pt x="2441975" y="101192"/>
                </a:moveTo>
                <a:cubicBezTo>
                  <a:pt x="2462254" y="83219"/>
                  <a:pt x="2482825" y="74556"/>
                  <a:pt x="2504289" y="59916"/>
                </a:cubicBezTo>
                <a:moveTo>
                  <a:pt x="1859405" y="120857"/>
                </a:moveTo>
                <a:cubicBezTo>
                  <a:pt x="1862180" y="110411"/>
                  <a:pt x="1874180" y="96813"/>
                  <a:pt x="1889554" y="85266"/>
                </a:cubicBezTo>
                <a:moveTo>
                  <a:pt x="1175722" y="132943"/>
                </a:moveTo>
                <a:cubicBezTo>
                  <a:pt x="1218953" y="134688"/>
                  <a:pt x="1245488" y="154725"/>
                  <a:pt x="1284896" y="167459"/>
                </a:cubicBezTo>
                <a:moveTo>
                  <a:pt x="346586" y="404284"/>
                </a:moveTo>
                <a:cubicBezTo>
                  <a:pt x="340864" y="394000"/>
                  <a:pt x="329929" y="380015"/>
                  <a:pt x="327522" y="367950"/>
                </a:cubicBezTo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370899755">
                  <a:prstGeom prst="cloudCallout">
                    <a:avLst>
                      <a:gd name="adj1" fmla="val -49733"/>
                      <a:gd name="adj2" fmla="val 5556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directory need to be kept consistent across many (partial) copies, all accesses needs to be serializable.</a:t>
            </a:r>
          </a:p>
        </p:txBody>
      </p:sp>
      <p:sp>
        <p:nvSpPr>
          <p:cNvPr id="54" name="Callout: Line 53">
            <a:extLst>
              <a:ext uri="{FF2B5EF4-FFF2-40B4-BE49-F238E27FC236}">
                <a16:creationId xmlns:a16="http://schemas.microsoft.com/office/drawing/2014/main" id="{A1D9B061-0793-4E77-9694-5B59BE481790}"/>
              </a:ext>
            </a:extLst>
          </p:cNvPr>
          <p:cNvSpPr/>
          <p:nvPr/>
        </p:nvSpPr>
        <p:spPr>
          <a:xfrm>
            <a:off x="4993019" y="2640967"/>
            <a:ext cx="1493300" cy="1106155"/>
          </a:xfrm>
          <a:custGeom>
            <a:avLst/>
            <a:gdLst>
              <a:gd name="connsiteX0" fmla="*/ 0 w 1493300"/>
              <a:gd name="connsiteY0" fmla="*/ 0 h 1106155"/>
              <a:gd name="connsiteX1" fmla="*/ 497767 w 1493300"/>
              <a:gd name="connsiteY1" fmla="*/ 0 h 1106155"/>
              <a:gd name="connsiteX2" fmla="*/ 1010466 w 1493300"/>
              <a:gd name="connsiteY2" fmla="*/ 0 h 1106155"/>
              <a:gd name="connsiteX3" fmla="*/ 1493300 w 1493300"/>
              <a:gd name="connsiteY3" fmla="*/ 0 h 1106155"/>
              <a:gd name="connsiteX4" fmla="*/ 1493300 w 1493300"/>
              <a:gd name="connsiteY4" fmla="*/ 542016 h 1106155"/>
              <a:gd name="connsiteX5" fmla="*/ 1493300 w 1493300"/>
              <a:gd name="connsiteY5" fmla="*/ 1106155 h 1106155"/>
              <a:gd name="connsiteX6" fmla="*/ 995533 w 1493300"/>
              <a:gd name="connsiteY6" fmla="*/ 1106155 h 1106155"/>
              <a:gd name="connsiteX7" fmla="*/ 482834 w 1493300"/>
              <a:gd name="connsiteY7" fmla="*/ 1106155 h 1106155"/>
              <a:gd name="connsiteX8" fmla="*/ 0 w 1493300"/>
              <a:gd name="connsiteY8" fmla="*/ 1106155 h 1106155"/>
              <a:gd name="connsiteX9" fmla="*/ 0 w 1493300"/>
              <a:gd name="connsiteY9" fmla="*/ 542016 h 1106155"/>
              <a:gd name="connsiteX10" fmla="*/ 0 w 1493300"/>
              <a:gd name="connsiteY10" fmla="*/ 0 h 1106155"/>
              <a:gd name="connsiteX0" fmla="*/ -17248 w 1493300"/>
              <a:gd name="connsiteY0" fmla="*/ 461853 h 1106155"/>
              <a:gd name="connsiteX1" fmla="*/ -265957 w 1493300"/>
              <a:gd name="connsiteY1" fmla="*/ 760990 h 110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93300" h="1106155" fill="none" extrusionOk="0">
                <a:moveTo>
                  <a:pt x="0" y="0"/>
                </a:moveTo>
                <a:cubicBezTo>
                  <a:pt x="189193" y="-18336"/>
                  <a:pt x="264375" y="42498"/>
                  <a:pt x="497767" y="0"/>
                </a:cubicBezTo>
                <a:cubicBezTo>
                  <a:pt x="731159" y="-42498"/>
                  <a:pt x="789143" y="33631"/>
                  <a:pt x="1010466" y="0"/>
                </a:cubicBezTo>
                <a:cubicBezTo>
                  <a:pt x="1231789" y="-33631"/>
                  <a:pt x="1345963" y="5508"/>
                  <a:pt x="1493300" y="0"/>
                </a:cubicBezTo>
                <a:cubicBezTo>
                  <a:pt x="1549439" y="246291"/>
                  <a:pt x="1463545" y="344888"/>
                  <a:pt x="1493300" y="542016"/>
                </a:cubicBezTo>
                <a:cubicBezTo>
                  <a:pt x="1523055" y="739144"/>
                  <a:pt x="1482878" y="909210"/>
                  <a:pt x="1493300" y="1106155"/>
                </a:cubicBezTo>
                <a:cubicBezTo>
                  <a:pt x="1280444" y="1135786"/>
                  <a:pt x="1104129" y="1066208"/>
                  <a:pt x="995533" y="1106155"/>
                </a:cubicBezTo>
                <a:cubicBezTo>
                  <a:pt x="886937" y="1146102"/>
                  <a:pt x="597594" y="1070136"/>
                  <a:pt x="482834" y="1106155"/>
                </a:cubicBezTo>
                <a:cubicBezTo>
                  <a:pt x="368074" y="1142174"/>
                  <a:pt x="210082" y="1085967"/>
                  <a:pt x="0" y="1106155"/>
                </a:cubicBezTo>
                <a:cubicBezTo>
                  <a:pt x="-56812" y="934378"/>
                  <a:pt x="7180" y="772727"/>
                  <a:pt x="0" y="542016"/>
                </a:cubicBezTo>
                <a:cubicBezTo>
                  <a:pt x="-7180" y="311305"/>
                  <a:pt x="24997" y="247559"/>
                  <a:pt x="0" y="0"/>
                </a:cubicBezTo>
                <a:close/>
              </a:path>
              <a:path w="1493300" h="1106155" fill="none" extrusionOk="0">
                <a:moveTo>
                  <a:pt x="-17248" y="461853"/>
                </a:moveTo>
                <a:cubicBezTo>
                  <a:pt x="-84940" y="557660"/>
                  <a:pt x="-235238" y="684997"/>
                  <a:pt x="-265957" y="760990"/>
                </a:cubicBezTo>
              </a:path>
              <a:path w="1493300" h="1106155" stroke="0" extrusionOk="0">
                <a:moveTo>
                  <a:pt x="0" y="0"/>
                </a:moveTo>
                <a:cubicBezTo>
                  <a:pt x="212869" y="-12591"/>
                  <a:pt x="351917" y="27133"/>
                  <a:pt x="482834" y="0"/>
                </a:cubicBezTo>
                <a:cubicBezTo>
                  <a:pt x="613751" y="-27133"/>
                  <a:pt x="828212" y="28614"/>
                  <a:pt x="980600" y="0"/>
                </a:cubicBezTo>
                <a:cubicBezTo>
                  <a:pt x="1132988" y="-28614"/>
                  <a:pt x="1256976" y="56312"/>
                  <a:pt x="1493300" y="0"/>
                </a:cubicBezTo>
                <a:cubicBezTo>
                  <a:pt x="1498607" y="196461"/>
                  <a:pt x="1484252" y="414506"/>
                  <a:pt x="1493300" y="542016"/>
                </a:cubicBezTo>
                <a:cubicBezTo>
                  <a:pt x="1502348" y="669526"/>
                  <a:pt x="1439364" y="955097"/>
                  <a:pt x="1493300" y="1106155"/>
                </a:cubicBezTo>
                <a:cubicBezTo>
                  <a:pt x="1356790" y="1112536"/>
                  <a:pt x="1131695" y="1102450"/>
                  <a:pt x="965667" y="1106155"/>
                </a:cubicBezTo>
                <a:cubicBezTo>
                  <a:pt x="799639" y="1109860"/>
                  <a:pt x="728601" y="1099593"/>
                  <a:pt x="497767" y="1106155"/>
                </a:cubicBezTo>
                <a:cubicBezTo>
                  <a:pt x="266933" y="1112717"/>
                  <a:pt x="176763" y="1074346"/>
                  <a:pt x="0" y="1106155"/>
                </a:cubicBezTo>
                <a:cubicBezTo>
                  <a:pt x="-43993" y="923574"/>
                  <a:pt x="25368" y="679229"/>
                  <a:pt x="0" y="564139"/>
                </a:cubicBezTo>
                <a:cubicBezTo>
                  <a:pt x="-25368" y="449049"/>
                  <a:pt x="25460" y="210007"/>
                  <a:pt x="0" y="0"/>
                </a:cubicBezTo>
                <a:close/>
              </a:path>
              <a:path w="1493300" h="1106155" fill="none" stroke="0" extrusionOk="0">
                <a:moveTo>
                  <a:pt x="-17248" y="461853"/>
                </a:moveTo>
                <a:cubicBezTo>
                  <a:pt x="-71830" y="549106"/>
                  <a:pt x="-178749" y="598296"/>
                  <a:pt x="-265957" y="760990"/>
                </a:cubicBezTo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660082848">
                  <a:prstGeom prst="borderCallout1">
                    <a:avLst>
                      <a:gd name="adj1" fmla="val 41753"/>
                      <a:gd name="adj2" fmla="val -1155"/>
                      <a:gd name="adj3" fmla="val 68796"/>
                      <a:gd name="adj4" fmla="val -1781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 partial view of the logical global directory</a:t>
            </a:r>
          </a:p>
        </p:txBody>
      </p:sp>
      <p:sp>
        <p:nvSpPr>
          <p:cNvPr id="55" name="Callout: Line 54">
            <a:extLst>
              <a:ext uri="{FF2B5EF4-FFF2-40B4-BE49-F238E27FC236}">
                <a16:creationId xmlns:a16="http://schemas.microsoft.com/office/drawing/2014/main" id="{C2202D90-DA9D-4B52-BF63-33DA8EF7FFFC}"/>
              </a:ext>
            </a:extLst>
          </p:cNvPr>
          <p:cNvSpPr/>
          <p:nvPr/>
        </p:nvSpPr>
        <p:spPr>
          <a:xfrm>
            <a:off x="9776893" y="5250063"/>
            <a:ext cx="1493300" cy="1106155"/>
          </a:xfrm>
          <a:custGeom>
            <a:avLst/>
            <a:gdLst>
              <a:gd name="connsiteX0" fmla="*/ 0 w 1493300"/>
              <a:gd name="connsiteY0" fmla="*/ 0 h 1106155"/>
              <a:gd name="connsiteX1" fmla="*/ 497767 w 1493300"/>
              <a:gd name="connsiteY1" fmla="*/ 0 h 1106155"/>
              <a:gd name="connsiteX2" fmla="*/ 1010466 w 1493300"/>
              <a:gd name="connsiteY2" fmla="*/ 0 h 1106155"/>
              <a:gd name="connsiteX3" fmla="*/ 1493300 w 1493300"/>
              <a:gd name="connsiteY3" fmla="*/ 0 h 1106155"/>
              <a:gd name="connsiteX4" fmla="*/ 1493300 w 1493300"/>
              <a:gd name="connsiteY4" fmla="*/ 542016 h 1106155"/>
              <a:gd name="connsiteX5" fmla="*/ 1493300 w 1493300"/>
              <a:gd name="connsiteY5" fmla="*/ 1106155 h 1106155"/>
              <a:gd name="connsiteX6" fmla="*/ 995533 w 1493300"/>
              <a:gd name="connsiteY6" fmla="*/ 1106155 h 1106155"/>
              <a:gd name="connsiteX7" fmla="*/ 482834 w 1493300"/>
              <a:gd name="connsiteY7" fmla="*/ 1106155 h 1106155"/>
              <a:gd name="connsiteX8" fmla="*/ 0 w 1493300"/>
              <a:gd name="connsiteY8" fmla="*/ 1106155 h 1106155"/>
              <a:gd name="connsiteX9" fmla="*/ 0 w 1493300"/>
              <a:gd name="connsiteY9" fmla="*/ 542016 h 1106155"/>
              <a:gd name="connsiteX10" fmla="*/ 0 w 1493300"/>
              <a:gd name="connsiteY10" fmla="*/ 0 h 1106155"/>
              <a:gd name="connsiteX0" fmla="*/ -17248 w 1493300"/>
              <a:gd name="connsiteY0" fmla="*/ 461853 h 1106155"/>
              <a:gd name="connsiteX1" fmla="*/ -265957 w 1493300"/>
              <a:gd name="connsiteY1" fmla="*/ 760990 h 110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93300" h="1106155" fill="none" extrusionOk="0">
                <a:moveTo>
                  <a:pt x="0" y="0"/>
                </a:moveTo>
                <a:cubicBezTo>
                  <a:pt x="189193" y="-18336"/>
                  <a:pt x="264375" y="42498"/>
                  <a:pt x="497767" y="0"/>
                </a:cubicBezTo>
                <a:cubicBezTo>
                  <a:pt x="731159" y="-42498"/>
                  <a:pt x="789143" y="33631"/>
                  <a:pt x="1010466" y="0"/>
                </a:cubicBezTo>
                <a:cubicBezTo>
                  <a:pt x="1231789" y="-33631"/>
                  <a:pt x="1345963" y="5508"/>
                  <a:pt x="1493300" y="0"/>
                </a:cubicBezTo>
                <a:cubicBezTo>
                  <a:pt x="1549439" y="246291"/>
                  <a:pt x="1463545" y="344888"/>
                  <a:pt x="1493300" y="542016"/>
                </a:cubicBezTo>
                <a:cubicBezTo>
                  <a:pt x="1523055" y="739144"/>
                  <a:pt x="1482878" y="909210"/>
                  <a:pt x="1493300" y="1106155"/>
                </a:cubicBezTo>
                <a:cubicBezTo>
                  <a:pt x="1280444" y="1135786"/>
                  <a:pt x="1104129" y="1066208"/>
                  <a:pt x="995533" y="1106155"/>
                </a:cubicBezTo>
                <a:cubicBezTo>
                  <a:pt x="886937" y="1146102"/>
                  <a:pt x="597594" y="1070136"/>
                  <a:pt x="482834" y="1106155"/>
                </a:cubicBezTo>
                <a:cubicBezTo>
                  <a:pt x="368074" y="1142174"/>
                  <a:pt x="210082" y="1085967"/>
                  <a:pt x="0" y="1106155"/>
                </a:cubicBezTo>
                <a:cubicBezTo>
                  <a:pt x="-56812" y="934378"/>
                  <a:pt x="7180" y="772727"/>
                  <a:pt x="0" y="542016"/>
                </a:cubicBezTo>
                <a:cubicBezTo>
                  <a:pt x="-7180" y="311305"/>
                  <a:pt x="24997" y="247559"/>
                  <a:pt x="0" y="0"/>
                </a:cubicBezTo>
                <a:close/>
              </a:path>
              <a:path w="1493300" h="1106155" fill="none" extrusionOk="0">
                <a:moveTo>
                  <a:pt x="-17248" y="461853"/>
                </a:moveTo>
                <a:cubicBezTo>
                  <a:pt x="-84940" y="557660"/>
                  <a:pt x="-235238" y="684997"/>
                  <a:pt x="-265957" y="760990"/>
                </a:cubicBezTo>
              </a:path>
              <a:path w="1493300" h="1106155" stroke="0" extrusionOk="0">
                <a:moveTo>
                  <a:pt x="0" y="0"/>
                </a:moveTo>
                <a:cubicBezTo>
                  <a:pt x="212869" y="-12591"/>
                  <a:pt x="351917" y="27133"/>
                  <a:pt x="482834" y="0"/>
                </a:cubicBezTo>
                <a:cubicBezTo>
                  <a:pt x="613751" y="-27133"/>
                  <a:pt x="828212" y="28614"/>
                  <a:pt x="980600" y="0"/>
                </a:cubicBezTo>
                <a:cubicBezTo>
                  <a:pt x="1132988" y="-28614"/>
                  <a:pt x="1256976" y="56312"/>
                  <a:pt x="1493300" y="0"/>
                </a:cubicBezTo>
                <a:cubicBezTo>
                  <a:pt x="1498607" y="196461"/>
                  <a:pt x="1484252" y="414506"/>
                  <a:pt x="1493300" y="542016"/>
                </a:cubicBezTo>
                <a:cubicBezTo>
                  <a:pt x="1502348" y="669526"/>
                  <a:pt x="1439364" y="955097"/>
                  <a:pt x="1493300" y="1106155"/>
                </a:cubicBezTo>
                <a:cubicBezTo>
                  <a:pt x="1356790" y="1112536"/>
                  <a:pt x="1131695" y="1102450"/>
                  <a:pt x="965667" y="1106155"/>
                </a:cubicBezTo>
                <a:cubicBezTo>
                  <a:pt x="799639" y="1109860"/>
                  <a:pt x="728601" y="1099593"/>
                  <a:pt x="497767" y="1106155"/>
                </a:cubicBezTo>
                <a:cubicBezTo>
                  <a:pt x="266933" y="1112717"/>
                  <a:pt x="176763" y="1074346"/>
                  <a:pt x="0" y="1106155"/>
                </a:cubicBezTo>
                <a:cubicBezTo>
                  <a:pt x="-43993" y="923574"/>
                  <a:pt x="25368" y="679229"/>
                  <a:pt x="0" y="564139"/>
                </a:cubicBezTo>
                <a:cubicBezTo>
                  <a:pt x="-25368" y="449049"/>
                  <a:pt x="25460" y="210007"/>
                  <a:pt x="0" y="0"/>
                </a:cubicBezTo>
                <a:close/>
              </a:path>
              <a:path w="1493300" h="1106155" fill="none" stroke="0" extrusionOk="0">
                <a:moveTo>
                  <a:pt x="-17248" y="461853"/>
                </a:moveTo>
                <a:cubicBezTo>
                  <a:pt x="-71830" y="549106"/>
                  <a:pt x="-178749" y="598296"/>
                  <a:pt x="-265957" y="760990"/>
                </a:cubicBezTo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660082848">
                  <a:prstGeom prst="borderCallout1">
                    <a:avLst>
                      <a:gd name="adj1" fmla="val 41753"/>
                      <a:gd name="adj2" fmla="val -1155"/>
                      <a:gd name="adj3" fmla="val 68796"/>
                      <a:gd name="adj4" fmla="val -1781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share of global memory.</a:t>
            </a:r>
          </a:p>
        </p:txBody>
      </p:sp>
    </p:spTree>
    <p:extLst>
      <p:ext uri="{BB962C8B-B14F-4D97-AF65-F5344CB8AC3E}">
        <p14:creationId xmlns:p14="http://schemas.microsoft.com/office/powerpoint/2010/main" val="3145717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0128-8279-498B-93CD-C943DF86E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DSSN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7D0D4-BF58-4A01-97EF-20A8F7FC7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Jepsen.io to verify serializability of DSSN.</a:t>
            </a:r>
          </a:p>
          <a:p>
            <a:r>
              <a:rPr lang="en-US" dirty="0"/>
              <a:t>Dynamic contentious transaction handling.</a:t>
            </a:r>
          </a:p>
          <a:p>
            <a:r>
              <a:rPr lang="en-US" dirty="0"/>
              <a:t>Enable Asynchronous Replicated Copy</a:t>
            </a:r>
          </a:p>
          <a:p>
            <a:pPr lvl="1"/>
            <a:r>
              <a:rPr lang="en-US" dirty="0"/>
              <a:t>The replica need to return latest commit timestamp so that reads from replica can be used in transactions.</a:t>
            </a:r>
          </a:p>
          <a:p>
            <a:r>
              <a:rPr lang="en-US" dirty="0"/>
              <a:t>Integrate with PelagoDB</a:t>
            </a:r>
          </a:p>
          <a:p>
            <a:pPr lvl="1"/>
            <a:r>
              <a:rPr lang="en-US" dirty="0"/>
              <a:t>Both share the same Log=Data concept, fairly straight forward.</a:t>
            </a:r>
          </a:p>
          <a:p>
            <a:pPr lvl="1"/>
            <a:r>
              <a:rPr lang="en-US" dirty="0"/>
              <a:t>Need to enhance PelagoDB to return the latest commit timestamp for replica.</a:t>
            </a:r>
          </a:p>
          <a:p>
            <a:r>
              <a:rPr lang="en-US" dirty="0"/>
              <a:t>Add predicates support</a:t>
            </a:r>
          </a:p>
          <a:p>
            <a:r>
              <a:rPr lang="en-US" dirty="0"/>
              <a:t>Further performance tuning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3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F1E1-5C90-4EAD-AE76-43186638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QuantaDB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E6FB3-E82A-48F4-9A4F-966E8144E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Fully distributed redesign of SSN, both the sequencer and validator are fully distributed, targeting deployment ranging from rack scale (1us) to geo-distributed (100ms). (DSSN).</a:t>
            </a:r>
          </a:p>
          <a:p>
            <a:r>
              <a:rPr lang="en-US" sz="2000" dirty="0"/>
              <a:t>Higher performance in throughput and scalability.</a:t>
            </a:r>
          </a:p>
          <a:p>
            <a:r>
              <a:rPr lang="en-US" sz="2000" dirty="0"/>
              <a:t>Can handle dynamic read and write set in generic workload, unlike deterministic database as </a:t>
            </a:r>
            <a:r>
              <a:rPr lang="en-US" sz="2000" dirty="0" err="1"/>
              <a:t>CalvinDB</a:t>
            </a:r>
            <a:r>
              <a:rPr lang="en-US" sz="2000" dirty="0"/>
              <a:t>.</a:t>
            </a:r>
          </a:p>
          <a:p>
            <a:r>
              <a:rPr lang="en-US" sz="2000" dirty="0"/>
              <a:t>Disaggregated Compute and Storage – enables deterministic commit/fast local replica read/fast failover. Storage abstraction is PLOG.</a:t>
            </a:r>
          </a:p>
          <a:p>
            <a:r>
              <a:rPr lang="en-US" sz="2000" dirty="0"/>
              <a:t>Low latency: </a:t>
            </a:r>
          </a:p>
          <a:p>
            <a:pPr lvl="1"/>
            <a:r>
              <a:rPr lang="en-US" sz="1600" dirty="0"/>
              <a:t>Use DSSN to reduce the number of message exchanges for cross-shard transactions.</a:t>
            </a:r>
          </a:p>
          <a:p>
            <a:pPr lvl="1"/>
            <a:r>
              <a:rPr lang="en-US" sz="1600" dirty="0"/>
              <a:t>Use DRAM/PMEM native hash table based key value store for key/metadata access.</a:t>
            </a:r>
          </a:p>
          <a:p>
            <a:pPr lvl="1"/>
            <a:r>
              <a:rPr lang="en-US" sz="1600" dirty="0"/>
              <a:t>Minimize the serial execution window in validator, to maximize validation throughput.</a:t>
            </a:r>
          </a:p>
        </p:txBody>
      </p:sp>
    </p:spTree>
    <p:extLst>
      <p:ext uri="{BB962C8B-B14F-4D97-AF65-F5344CB8AC3E}">
        <p14:creationId xmlns:p14="http://schemas.microsoft.com/office/powerpoint/2010/main" val="414055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A61D38-5F99-4E94-BEE3-1C79F799C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SSN commit vs DSSN commit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899D3B1F-E1F3-45C8-A3D9-3935CA857C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39033" y="1825625"/>
            <a:ext cx="4779933" cy="4351338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58670CF-9447-4030-AF46-B54857874D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90432" y="1284077"/>
            <a:ext cx="5332817" cy="5208798"/>
          </a:xfrm>
        </p:spPr>
      </p:pic>
    </p:spTree>
    <p:extLst>
      <p:ext uri="{BB962C8B-B14F-4D97-AF65-F5344CB8AC3E}">
        <p14:creationId xmlns:p14="http://schemas.microsoft.com/office/powerpoint/2010/main" val="387621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C9E22BF-ACA1-48D2-8864-01AF691B9DF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686883" y="2334121"/>
            <a:ext cx="581132" cy="5357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3992FA-5F31-43DE-89D8-D6D6561AE08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686883" y="3743677"/>
            <a:ext cx="581132" cy="5357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943902-693C-424D-8C79-B560B6A2696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686883" y="5166028"/>
            <a:ext cx="581132" cy="53578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4DCC8AF9-42D0-490A-9119-DFA63BE46E28}"/>
              </a:ext>
            </a:extLst>
          </p:cNvPr>
          <p:cNvSpPr/>
          <p:nvPr/>
        </p:nvSpPr>
        <p:spPr>
          <a:xfrm>
            <a:off x="4975616" y="5908485"/>
            <a:ext cx="4526871" cy="31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PLOG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BDC5F8-9F78-4596-8EDE-FC6DBE19644C}"/>
              </a:ext>
            </a:extLst>
          </p:cNvPr>
          <p:cNvSpPr/>
          <p:nvPr/>
        </p:nvSpPr>
        <p:spPr>
          <a:xfrm>
            <a:off x="1326961" y="2152331"/>
            <a:ext cx="1060537" cy="3635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1E7CBD-58CC-4F95-811F-1706EC695433}"/>
              </a:ext>
            </a:extLst>
          </p:cNvPr>
          <p:cNvSpPr/>
          <p:nvPr/>
        </p:nvSpPr>
        <p:spPr>
          <a:xfrm>
            <a:off x="1162035" y="3001628"/>
            <a:ext cx="1390389" cy="3635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Sequencer 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D372EF-5B7C-43AE-B615-8CACF72A1ACF}"/>
              </a:ext>
            </a:extLst>
          </p:cNvPr>
          <p:cNvSpPr/>
          <p:nvPr/>
        </p:nvSpPr>
        <p:spPr>
          <a:xfrm>
            <a:off x="1326961" y="3901147"/>
            <a:ext cx="1060537" cy="3635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8D14C9-2933-4E7F-85DC-D9ED79D8297E}"/>
              </a:ext>
            </a:extLst>
          </p:cNvPr>
          <p:cNvSpPr/>
          <p:nvPr/>
        </p:nvSpPr>
        <p:spPr>
          <a:xfrm>
            <a:off x="1162035" y="4692343"/>
            <a:ext cx="1390389" cy="3635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Sequencer 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E0F13F-1E02-4A97-8003-DF7E7DDAFC3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108353" y="3210277"/>
            <a:ext cx="581132" cy="535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14F6DE-C111-48D8-BCA9-F074526F01C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097488" y="4921091"/>
            <a:ext cx="581132" cy="53578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518B0BEE-F7F1-449D-B049-8D86787F82A7}"/>
              </a:ext>
            </a:extLst>
          </p:cNvPr>
          <p:cNvSpPr/>
          <p:nvPr/>
        </p:nvSpPr>
        <p:spPr bwMode="auto">
          <a:xfrm>
            <a:off x="5349830" y="2061620"/>
            <a:ext cx="1718235" cy="5334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D2015"/>
                </a:solidFill>
                <a:latin typeface="Arial" charset="0"/>
              </a:rPr>
              <a:t>Validator</a:t>
            </a:r>
            <a:r>
              <a:rPr lang="en-US" baseline="-25000" dirty="0">
                <a:solidFill>
                  <a:srgbClr val="2D2015"/>
                </a:solidFill>
                <a:latin typeface="Arial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062958-A1E0-4AAC-B9BE-2948C1094A99}"/>
              </a:ext>
            </a:extLst>
          </p:cNvPr>
          <p:cNvSpPr/>
          <p:nvPr/>
        </p:nvSpPr>
        <p:spPr bwMode="auto">
          <a:xfrm>
            <a:off x="5349830" y="3478171"/>
            <a:ext cx="1718235" cy="5334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D2015"/>
                </a:solidFill>
                <a:latin typeface="Arial" charset="0"/>
              </a:rPr>
              <a:t>Validator</a:t>
            </a:r>
            <a:r>
              <a:rPr lang="en-US" baseline="-25000" dirty="0">
                <a:solidFill>
                  <a:srgbClr val="2D2015"/>
                </a:solidFill>
                <a:latin typeface="Arial" charset="0"/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4FD035-8EFF-4761-A753-B38CDE343E6B}"/>
              </a:ext>
            </a:extLst>
          </p:cNvPr>
          <p:cNvSpPr/>
          <p:nvPr/>
        </p:nvSpPr>
        <p:spPr bwMode="auto">
          <a:xfrm>
            <a:off x="5349830" y="4907613"/>
            <a:ext cx="1718235" cy="5334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D2015"/>
                </a:solidFill>
                <a:latin typeface="Arial" charset="0"/>
              </a:rPr>
              <a:t>Validator</a:t>
            </a:r>
            <a:r>
              <a:rPr lang="en-US" baseline="-25000" dirty="0">
                <a:solidFill>
                  <a:srgbClr val="2D2015"/>
                </a:solidFill>
                <a:latin typeface="Arial" charset="0"/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0FCEDE-025C-4282-A6D9-BFBF069162C2}"/>
              </a:ext>
            </a:extLst>
          </p:cNvPr>
          <p:cNvSpPr/>
          <p:nvPr/>
        </p:nvSpPr>
        <p:spPr>
          <a:xfrm>
            <a:off x="5244684" y="6062245"/>
            <a:ext cx="4526871" cy="31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PLOG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10FB2E-D32E-4089-B2FC-910F1A4A6796}"/>
              </a:ext>
            </a:extLst>
          </p:cNvPr>
          <p:cNvSpPr/>
          <p:nvPr/>
        </p:nvSpPr>
        <p:spPr>
          <a:xfrm>
            <a:off x="5513752" y="6220193"/>
            <a:ext cx="4526871" cy="31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PLOG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84521B-1723-4D08-9664-E6D261B8960B}"/>
              </a:ext>
            </a:extLst>
          </p:cNvPr>
          <p:cNvSpPr/>
          <p:nvPr/>
        </p:nvSpPr>
        <p:spPr>
          <a:xfrm>
            <a:off x="5783937" y="6387316"/>
            <a:ext cx="4526871" cy="31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PLOG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5E6AF1-D8BF-4B2F-96EE-B6DC2BDDF98B}"/>
              </a:ext>
            </a:extLst>
          </p:cNvPr>
          <p:cNvSpPr/>
          <p:nvPr/>
        </p:nvSpPr>
        <p:spPr>
          <a:xfrm>
            <a:off x="4919615" y="5389639"/>
            <a:ext cx="752463" cy="1282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LOG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2364C6-406A-4E85-A718-A3AA1FDEF697}"/>
              </a:ext>
            </a:extLst>
          </p:cNvPr>
          <p:cNvSpPr/>
          <p:nvPr/>
        </p:nvSpPr>
        <p:spPr>
          <a:xfrm>
            <a:off x="6552241" y="6485377"/>
            <a:ext cx="1456617" cy="116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LOG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64E8B4-4A35-49C3-AA87-F7888B55EB0C}"/>
              </a:ext>
            </a:extLst>
          </p:cNvPr>
          <p:cNvCxnSpPr>
            <a:cxnSpLocks/>
            <a:stCxn id="19" idx="1"/>
            <a:endCxn id="21" idx="1"/>
          </p:cNvCxnSpPr>
          <p:nvPr/>
        </p:nvCxnSpPr>
        <p:spPr>
          <a:xfrm>
            <a:off x="4919615" y="5453766"/>
            <a:ext cx="1632626" cy="1089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981F7A-4CD3-4DEA-8BB7-9A9029DF5CDE}"/>
              </a:ext>
            </a:extLst>
          </p:cNvPr>
          <p:cNvCxnSpPr>
            <a:cxnSpLocks/>
            <a:stCxn id="19" idx="3"/>
            <a:endCxn id="21" idx="3"/>
          </p:cNvCxnSpPr>
          <p:nvPr/>
        </p:nvCxnSpPr>
        <p:spPr>
          <a:xfrm>
            <a:off x="5672078" y="5453766"/>
            <a:ext cx="2336780" cy="1089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A383ABD-9609-410F-9786-5631C18B92AF}"/>
              </a:ext>
            </a:extLst>
          </p:cNvPr>
          <p:cNvSpPr/>
          <p:nvPr/>
        </p:nvSpPr>
        <p:spPr>
          <a:xfrm>
            <a:off x="4925274" y="3964670"/>
            <a:ext cx="752463" cy="1282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LOG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9CCFA6-AC0C-4018-A4E6-A8769AB6CCB6}"/>
              </a:ext>
            </a:extLst>
          </p:cNvPr>
          <p:cNvSpPr/>
          <p:nvPr/>
        </p:nvSpPr>
        <p:spPr>
          <a:xfrm>
            <a:off x="4925274" y="2548316"/>
            <a:ext cx="752463" cy="1282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LOG</a:t>
            </a:r>
          </a:p>
        </p:txBody>
      </p:sp>
      <p:sp>
        <p:nvSpPr>
          <p:cNvPr id="34" name="Flowchart: Direct Access Storage 33">
            <a:extLst>
              <a:ext uri="{FF2B5EF4-FFF2-40B4-BE49-F238E27FC236}">
                <a16:creationId xmlns:a16="http://schemas.microsoft.com/office/drawing/2014/main" id="{83398388-B86C-43BF-A711-DBED6BEE9BF4}"/>
              </a:ext>
            </a:extLst>
          </p:cNvPr>
          <p:cNvSpPr/>
          <p:nvPr/>
        </p:nvSpPr>
        <p:spPr>
          <a:xfrm>
            <a:off x="4357816" y="2208209"/>
            <a:ext cx="934349" cy="240221"/>
          </a:xfrm>
          <a:prstGeom prst="flowChartMagneticDru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irect Access Storage 34">
            <a:extLst>
              <a:ext uri="{FF2B5EF4-FFF2-40B4-BE49-F238E27FC236}">
                <a16:creationId xmlns:a16="http://schemas.microsoft.com/office/drawing/2014/main" id="{D6B71045-7CDF-4C78-9456-4DCE18CF791F}"/>
              </a:ext>
            </a:extLst>
          </p:cNvPr>
          <p:cNvSpPr/>
          <p:nvPr/>
        </p:nvSpPr>
        <p:spPr>
          <a:xfrm>
            <a:off x="4357816" y="3623566"/>
            <a:ext cx="934349" cy="240221"/>
          </a:xfrm>
          <a:prstGeom prst="flowChartMagneticDru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irect Access Storage 35">
            <a:extLst>
              <a:ext uri="{FF2B5EF4-FFF2-40B4-BE49-F238E27FC236}">
                <a16:creationId xmlns:a16="http://schemas.microsoft.com/office/drawing/2014/main" id="{43AA9F78-37CC-42B0-B97B-5BFDD25B1E9D}"/>
              </a:ext>
            </a:extLst>
          </p:cNvPr>
          <p:cNvSpPr/>
          <p:nvPr/>
        </p:nvSpPr>
        <p:spPr>
          <a:xfrm>
            <a:off x="4356555" y="5038734"/>
            <a:ext cx="934349" cy="240221"/>
          </a:xfrm>
          <a:prstGeom prst="flowChartMagneticDru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CFBD56C-459F-43E0-8DEF-A5C850F64C28}"/>
              </a:ext>
            </a:extLst>
          </p:cNvPr>
          <p:cNvSpPr/>
          <p:nvPr/>
        </p:nvSpPr>
        <p:spPr bwMode="auto">
          <a:xfrm>
            <a:off x="9555754" y="2061620"/>
            <a:ext cx="1718235" cy="5334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D2015"/>
                </a:solidFill>
                <a:latin typeface="Arial" charset="0"/>
              </a:rPr>
              <a:t>Validator</a:t>
            </a:r>
            <a:r>
              <a:rPr lang="en-US" baseline="-25000" dirty="0">
                <a:solidFill>
                  <a:srgbClr val="2D2015"/>
                </a:solidFill>
                <a:latin typeface="Arial" charset="0"/>
              </a:rPr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B85F7D9-5763-48C4-9F23-A755472E55AC}"/>
              </a:ext>
            </a:extLst>
          </p:cNvPr>
          <p:cNvSpPr/>
          <p:nvPr/>
        </p:nvSpPr>
        <p:spPr bwMode="auto">
          <a:xfrm>
            <a:off x="9555754" y="3478171"/>
            <a:ext cx="1718235" cy="5334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D2015"/>
                </a:solidFill>
                <a:latin typeface="Arial" charset="0"/>
              </a:rPr>
              <a:t>Validator</a:t>
            </a:r>
            <a:r>
              <a:rPr lang="en-US" baseline="-25000" dirty="0">
                <a:solidFill>
                  <a:srgbClr val="2D2015"/>
                </a:solidFill>
                <a:latin typeface="Arial" charset="0"/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5ACF76F-867E-4F5A-9241-6381500DCAF2}"/>
              </a:ext>
            </a:extLst>
          </p:cNvPr>
          <p:cNvSpPr/>
          <p:nvPr/>
        </p:nvSpPr>
        <p:spPr bwMode="auto">
          <a:xfrm>
            <a:off x="9555754" y="4907613"/>
            <a:ext cx="1718235" cy="5334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D2015"/>
                </a:solidFill>
                <a:latin typeface="Arial" charset="0"/>
              </a:rPr>
              <a:t>Validator</a:t>
            </a:r>
            <a:r>
              <a:rPr lang="en-US" baseline="-25000" dirty="0">
                <a:solidFill>
                  <a:srgbClr val="2D2015"/>
                </a:solidFill>
                <a:latin typeface="Arial" charset="0"/>
              </a:rPr>
              <a:t>3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2D69128-3723-4A0F-993E-E665A091977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807" y="2334121"/>
            <a:ext cx="581132" cy="53578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3BDDD2F-2787-4BE0-8B85-50A1936E51A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807" y="3743677"/>
            <a:ext cx="581132" cy="53578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DFD73B6-8041-42E0-B7E1-D8958E13E2C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807" y="5166028"/>
            <a:ext cx="581132" cy="535788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C1D81AC9-BBB8-4A54-9A40-AAAC4379AB83}"/>
              </a:ext>
            </a:extLst>
          </p:cNvPr>
          <p:cNvSpPr/>
          <p:nvPr/>
        </p:nvSpPr>
        <p:spPr>
          <a:xfrm>
            <a:off x="10178529" y="4018810"/>
            <a:ext cx="752463" cy="1282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LOG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C67B099-42A4-4049-87FE-7A6C05B2073B}"/>
              </a:ext>
            </a:extLst>
          </p:cNvPr>
          <p:cNvSpPr/>
          <p:nvPr/>
        </p:nvSpPr>
        <p:spPr>
          <a:xfrm>
            <a:off x="8020765" y="6230638"/>
            <a:ext cx="1677734" cy="1397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LOG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483CFBB-37BF-413B-9E11-6A6DAF63FB93}"/>
              </a:ext>
            </a:extLst>
          </p:cNvPr>
          <p:cNvCxnSpPr>
            <a:cxnSpLocks/>
            <a:stCxn id="49" idx="3"/>
            <a:endCxn id="60" idx="3"/>
          </p:cNvCxnSpPr>
          <p:nvPr/>
        </p:nvCxnSpPr>
        <p:spPr>
          <a:xfrm flipH="1">
            <a:off x="9698499" y="5517892"/>
            <a:ext cx="1232493" cy="782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0FDAB7B-D2ED-419D-A195-2208F5186720}"/>
              </a:ext>
            </a:extLst>
          </p:cNvPr>
          <p:cNvCxnSpPr>
            <a:cxnSpLocks/>
            <a:stCxn id="49" idx="1"/>
            <a:endCxn id="60" idx="1"/>
          </p:cNvCxnSpPr>
          <p:nvPr/>
        </p:nvCxnSpPr>
        <p:spPr>
          <a:xfrm flipH="1">
            <a:off x="8020765" y="5517892"/>
            <a:ext cx="2157764" cy="782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C282DD2-CA94-4B60-980E-89F0E78F9569}"/>
              </a:ext>
            </a:extLst>
          </p:cNvPr>
          <p:cNvSpPr txBox="1"/>
          <p:nvPr/>
        </p:nvSpPr>
        <p:spPr>
          <a:xfrm>
            <a:off x="4663807" y="427944"/>
            <a:ext cx="239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Phase 1</a:t>
            </a:r>
          </a:p>
          <a:p>
            <a:pPr algn="ctr"/>
            <a:r>
              <a:rPr lang="en-US" dirty="0"/>
              <a:t>Calculate Local </a:t>
            </a:r>
            <a:r>
              <a:rPr lang="el-GR" dirty="0"/>
              <a:t>η</a:t>
            </a:r>
            <a:r>
              <a:rPr lang="en-US" dirty="0"/>
              <a:t> and </a:t>
            </a:r>
            <a:r>
              <a:rPr lang="el-GR" dirty="0"/>
              <a:t>π</a:t>
            </a:r>
            <a:r>
              <a:rPr lang="en-US" dirty="0"/>
              <a:t>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6C93C9-074B-4F66-8082-4A3BFFBA6058}"/>
              </a:ext>
            </a:extLst>
          </p:cNvPr>
          <p:cNvSpPr txBox="1"/>
          <p:nvPr/>
        </p:nvSpPr>
        <p:spPr>
          <a:xfrm>
            <a:off x="9208547" y="460472"/>
            <a:ext cx="241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Phase 2</a:t>
            </a:r>
          </a:p>
          <a:p>
            <a:pPr algn="ctr"/>
            <a:r>
              <a:rPr lang="en-US" dirty="0"/>
              <a:t>Aggregate final </a:t>
            </a:r>
            <a:r>
              <a:rPr lang="el-GR" dirty="0"/>
              <a:t>η</a:t>
            </a:r>
            <a:r>
              <a:rPr lang="en-US" dirty="0"/>
              <a:t> and </a:t>
            </a:r>
            <a:r>
              <a:rPr lang="el-GR" dirty="0"/>
              <a:t>π</a:t>
            </a:r>
            <a:r>
              <a:rPr lang="en-US" dirty="0"/>
              <a:t> 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26F458D-5643-47B3-8571-DF71B76CDF19}"/>
              </a:ext>
            </a:extLst>
          </p:cNvPr>
          <p:cNvSpPr/>
          <p:nvPr/>
        </p:nvSpPr>
        <p:spPr>
          <a:xfrm>
            <a:off x="8213720" y="2922528"/>
            <a:ext cx="500383" cy="1658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C884F7E-159D-4618-8359-94DF03752E4A}"/>
              </a:ext>
            </a:extLst>
          </p:cNvPr>
          <p:cNvGrpSpPr/>
          <p:nvPr/>
        </p:nvGrpSpPr>
        <p:grpSpPr>
          <a:xfrm>
            <a:off x="8264934" y="3196115"/>
            <a:ext cx="353099" cy="415127"/>
            <a:chOff x="2711390" y="866711"/>
            <a:chExt cx="353099" cy="41512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AA8E026-E815-4F1F-BB9D-4264F866298D}"/>
                </a:ext>
              </a:extLst>
            </p:cNvPr>
            <p:cNvCxnSpPr>
              <a:cxnSpLocks/>
            </p:cNvCxnSpPr>
            <p:nvPr/>
          </p:nvCxnSpPr>
          <p:spPr>
            <a:xfrm>
              <a:off x="2800944" y="866712"/>
              <a:ext cx="179107" cy="4151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B6273A8-51A6-433C-9C5E-8F8828A914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0944" y="868983"/>
              <a:ext cx="179107" cy="41285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B5D9FDB-7638-4786-B9A0-AC70B9FF3D9B}"/>
                </a:ext>
              </a:extLst>
            </p:cNvPr>
            <p:cNvCxnSpPr>
              <a:cxnSpLocks/>
            </p:cNvCxnSpPr>
            <p:nvPr/>
          </p:nvCxnSpPr>
          <p:spPr>
            <a:xfrm>
              <a:off x="2711390" y="866712"/>
              <a:ext cx="8955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1693B8A-4E29-4F3A-8C66-854FAAC72F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0051" y="866711"/>
              <a:ext cx="84438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6607C34-7294-4A6E-BD37-8640E081AF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1390" y="1281837"/>
              <a:ext cx="89554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564F880-8BB7-4600-8E9B-A78F96678896}"/>
                </a:ext>
              </a:extLst>
            </p:cNvPr>
            <p:cNvCxnSpPr>
              <a:cxnSpLocks/>
            </p:cNvCxnSpPr>
            <p:nvPr/>
          </p:nvCxnSpPr>
          <p:spPr>
            <a:xfrm>
              <a:off x="2980052" y="1275722"/>
              <a:ext cx="8443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286EE3F-A6AD-4655-9A56-0E952CD32D91}"/>
              </a:ext>
            </a:extLst>
          </p:cNvPr>
          <p:cNvGrpSpPr/>
          <p:nvPr/>
        </p:nvGrpSpPr>
        <p:grpSpPr>
          <a:xfrm>
            <a:off x="8273934" y="3888584"/>
            <a:ext cx="353099" cy="415127"/>
            <a:chOff x="2711390" y="866711"/>
            <a:chExt cx="353099" cy="415127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8EB5A04-97E2-46D6-816F-10490210F4D9}"/>
                </a:ext>
              </a:extLst>
            </p:cNvPr>
            <p:cNvCxnSpPr>
              <a:cxnSpLocks/>
            </p:cNvCxnSpPr>
            <p:nvPr/>
          </p:nvCxnSpPr>
          <p:spPr>
            <a:xfrm>
              <a:off x="2800944" y="866712"/>
              <a:ext cx="179107" cy="4151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E0AD210-35A6-4A02-BDF9-9A415B37A8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0944" y="868983"/>
              <a:ext cx="179107" cy="41285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835795A-EBF4-4253-A903-C75C89F48FB2}"/>
                </a:ext>
              </a:extLst>
            </p:cNvPr>
            <p:cNvCxnSpPr>
              <a:cxnSpLocks/>
            </p:cNvCxnSpPr>
            <p:nvPr/>
          </p:nvCxnSpPr>
          <p:spPr>
            <a:xfrm>
              <a:off x="2711390" y="866712"/>
              <a:ext cx="8955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F405467-1D38-4B61-80C5-1E30E203F9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0051" y="866711"/>
              <a:ext cx="84438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BDA2FEB-E951-487B-83AA-26C9B6CDED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1390" y="1281837"/>
              <a:ext cx="89554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EE4D3DC-4AA0-4A15-8DAF-993AE6110AB3}"/>
                </a:ext>
              </a:extLst>
            </p:cNvPr>
            <p:cNvCxnSpPr>
              <a:cxnSpLocks/>
            </p:cNvCxnSpPr>
            <p:nvPr/>
          </p:nvCxnSpPr>
          <p:spPr>
            <a:xfrm>
              <a:off x="2980052" y="1275722"/>
              <a:ext cx="8443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5BAC844C-2BE7-4E6F-B87F-F3DD0144C57E}"/>
              </a:ext>
            </a:extLst>
          </p:cNvPr>
          <p:cNvSpPr txBox="1"/>
          <p:nvPr/>
        </p:nvSpPr>
        <p:spPr>
          <a:xfrm>
            <a:off x="3888259" y="1826677"/>
            <a:ext cx="154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reorder queue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C2C0D2D-4749-4DB8-9D76-313A06958495}"/>
              </a:ext>
            </a:extLst>
          </p:cNvPr>
          <p:cNvCxnSpPr>
            <a:stCxn id="5" idx="3"/>
            <a:endCxn id="34" idx="1"/>
          </p:cNvCxnSpPr>
          <p:nvPr/>
        </p:nvCxnSpPr>
        <p:spPr>
          <a:xfrm flipV="1">
            <a:off x="2552424" y="2328320"/>
            <a:ext cx="1805392" cy="8550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7FC51D0-DFC7-46BA-A972-54B3CAB6F2D1}"/>
              </a:ext>
            </a:extLst>
          </p:cNvPr>
          <p:cNvCxnSpPr>
            <a:cxnSpLocks/>
            <a:stCxn id="5" idx="3"/>
            <a:endCxn id="35" idx="1"/>
          </p:cNvCxnSpPr>
          <p:nvPr/>
        </p:nvCxnSpPr>
        <p:spPr>
          <a:xfrm>
            <a:off x="2552424" y="3183418"/>
            <a:ext cx="1805392" cy="5602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D70160B-DF29-4062-B9E7-5512E4614BAC}"/>
              </a:ext>
            </a:extLst>
          </p:cNvPr>
          <p:cNvCxnSpPr>
            <a:cxnSpLocks/>
            <a:stCxn id="7" idx="3"/>
            <a:endCxn id="34" idx="1"/>
          </p:cNvCxnSpPr>
          <p:nvPr/>
        </p:nvCxnSpPr>
        <p:spPr>
          <a:xfrm flipV="1">
            <a:off x="2552424" y="2328320"/>
            <a:ext cx="1805392" cy="254581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9FAB4F2-0F1D-4D48-A307-8DB1A9076EA5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 flipV="1">
            <a:off x="2552424" y="3743677"/>
            <a:ext cx="1805392" cy="113045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F7440CB-6B85-4096-90BA-C956FE095F77}"/>
              </a:ext>
            </a:extLst>
          </p:cNvPr>
          <p:cNvCxnSpPr>
            <a:cxnSpLocks/>
            <a:stCxn id="7" idx="3"/>
            <a:endCxn id="36" idx="1"/>
          </p:cNvCxnSpPr>
          <p:nvPr/>
        </p:nvCxnSpPr>
        <p:spPr>
          <a:xfrm>
            <a:off x="2552424" y="4874133"/>
            <a:ext cx="1804131" cy="2847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8E13270-304C-4BFA-BF09-678C9E05F9DC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7068065" y="2328320"/>
            <a:ext cx="1143678" cy="99171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4EF04EC-EE65-451A-9A9B-3B7F65910118}"/>
              </a:ext>
            </a:extLst>
          </p:cNvPr>
          <p:cNvCxnSpPr>
            <a:cxnSpLocks/>
            <a:stCxn id="11" idx="6"/>
            <a:endCxn id="69" idx="1"/>
          </p:cNvCxnSpPr>
          <p:nvPr/>
        </p:nvCxnSpPr>
        <p:spPr>
          <a:xfrm>
            <a:off x="7068065" y="3744871"/>
            <a:ext cx="1145655" cy="676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5EDD32A-A8F8-4552-B88A-2AA24B4286A7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7068065" y="4133310"/>
            <a:ext cx="1152678" cy="104100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B686F3E-555B-486E-B6CE-A3369A0D820C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8712702" y="2328320"/>
            <a:ext cx="843052" cy="107535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23369D4-D923-455E-BE94-CE6FA7D403EE}"/>
              </a:ext>
            </a:extLst>
          </p:cNvPr>
          <p:cNvCxnSpPr>
            <a:cxnSpLocks/>
            <a:stCxn id="69" idx="3"/>
            <a:endCxn id="44" idx="2"/>
          </p:cNvCxnSpPr>
          <p:nvPr/>
        </p:nvCxnSpPr>
        <p:spPr>
          <a:xfrm flipV="1">
            <a:off x="8714103" y="3744871"/>
            <a:ext cx="841651" cy="676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FFE6A83-03D8-472F-9CA9-DC6D986E6D5B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8730407" y="4163292"/>
            <a:ext cx="825347" cy="101102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8EB587A-B7B1-4966-A946-F6DC2E63E985}"/>
              </a:ext>
            </a:extLst>
          </p:cNvPr>
          <p:cNvSpPr/>
          <p:nvPr/>
        </p:nvSpPr>
        <p:spPr>
          <a:xfrm>
            <a:off x="10178529" y="5453765"/>
            <a:ext cx="752463" cy="128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LOG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486F338-1B59-49D4-873E-0A9CF4CE980B}"/>
              </a:ext>
            </a:extLst>
          </p:cNvPr>
          <p:cNvSpPr/>
          <p:nvPr/>
        </p:nvSpPr>
        <p:spPr>
          <a:xfrm>
            <a:off x="10183919" y="2602015"/>
            <a:ext cx="752463" cy="128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LOG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22647E5-A0F4-440F-8772-72478AF77FF9}"/>
              </a:ext>
            </a:extLst>
          </p:cNvPr>
          <p:cNvSpPr txBox="1"/>
          <p:nvPr/>
        </p:nvSpPr>
        <p:spPr>
          <a:xfrm>
            <a:off x="7923831" y="1999259"/>
            <a:ext cx="1065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peer info</a:t>
            </a:r>
          </a:p>
          <a:p>
            <a:pPr algn="ctr"/>
            <a:r>
              <a:rPr lang="en-US" dirty="0"/>
              <a:t>exchange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A4B98AB-F7E3-4CC6-BED3-621ADAECBDBF}"/>
              </a:ext>
            </a:extLst>
          </p:cNvPr>
          <p:cNvSpPr/>
          <p:nvPr/>
        </p:nvSpPr>
        <p:spPr>
          <a:xfrm>
            <a:off x="1074566" y="2574012"/>
            <a:ext cx="1565326" cy="3635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Coordinator X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F28A578-A3B7-4B0A-A0DA-2622ADB844DD}"/>
              </a:ext>
            </a:extLst>
          </p:cNvPr>
          <p:cNvSpPr/>
          <p:nvPr/>
        </p:nvSpPr>
        <p:spPr>
          <a:xfrm>
            <a:off x="1074566" y="4296875"/>
            <a:ext cx="1565326" cy="3635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Coordinator Y</a:t>
            </a:r>
          </a:p>
        </p:txBody>
      </p:sp>
    </p:spTree>
    <p:extLst>
      <p:ext uri="{BB962C8B-B14F-4D97-AF65-F5344CB8AC3E}">
        <p14:creationId xmlns:p14="http://schemas.microsoft.com/office/powerpoint/2010/main" val="115988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EC316BB-9405-4C57-80D8-3CC53E00DFC8}"/>
              </a:ext>
            </a:extLst>
          </p:cNvPr>
          <p:cNvCxnSpPr>
            <a:cxnSpLocks/>
            <a:endCxn id="13" idx="3"/>
          </p:cNvCxnSpPr>
          <p:nvPr/>
        </p:nvCxnSpPr>
        <p:spPr bwMode="auto">
          <a:xfrm flipH="1" flipV="1">
            <a:off x="8071598" y="1313351"/>
            <a:ext cx="820502" cy="61791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BABFBAE-0B30-442C-B089-9123A01E436D}"/>
              </a:ext>
            </a:extLst>
          </p:cNvPr>
          <p:cNvSpPr txBox="1"/>
          <p:nvPr/>
        </p:nvSpPr>
        <p:spPr>
          <a:xfrm>
            <a:off x="1791851" y="2573308"/>
            <a:ext cx="360996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charset="0"/>
              </a:rPr>
              <a:t>T</a:t>
            </a:r>
            <a:r>
              <a:rPr lang="en-US" sz="1400" baseline="-25000" dirty="0">
                <a:latin typeface="Arial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64D68E-30CC-48B0-A14A-2F276E8E40C7}"/>
              </a:ext>
            </a:extLst>
          </p:cNvPr>
          <p:cNvSpPr txBox="1"/>
          <p:nvPr/>
        </p:nvSpPr>
        <p:spPr>
          <a:xfrm>
            <a:off x="1430855" y="2573308"/>
            <a:ext cx="360996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charset="0"/>
              </a:rPr>
              <a:t>T</a:t>
            </a:r>
            <a:r>
              <a:rPr lang="en-US" sz="1400" baseline="-25000" dirty="0">
                <a:latin typeface="Arial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B23BCB-5479-4B1C-817C-56C675018A74}"/>
              </a:ext>
            </a:extLst>
          </p:cNvPr>
          <p:cNvSpPr txBox="1"/>
          <p:nvPr/>
        </p:nvSpPr>
        <p:spPr>
          <a:xfrm>
            <a:off x="1069859" y="2573308"/>
            <a:ext cx="360996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charset="0"/>
              </a:rPr>
              <a:t>T</a:t>
            </a:r>
            <a:r>
              <a:rPr lang="en-US" sz="1400" baseline="-25000" dirty="0">
                <a:latin typeface="Arial" charset="0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E884BB-4C44-4488-9AF7-B009D7835AC4}"/>
              </a:ext>
            </a:extLst>
          </p:cNvPr>
          <p:cNvSpPr/>
          <p:nvPr/>
        </p:nvSpPr>
        <p:spPr bwMode="auto">
          <a:xfrm>
            <a:off x="2627149" y="1530987"/>
            <a:ext cx="9906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atin typeface="Arial" charset="0"/>
              </a:rPr>
              <a:t>S</a:t>
            </a:r>
            <a:r>
              <a:rPr lang="en-US" baseline="-25000" dirty="0" err="1">
                <a:latin typeface="Arial" charset="0"/>
              </a:rPr>
              <a:t>abc</a:t>
            </a:r>
            <a:endParaRPr lang="en-US" baseline="-25000" dirty="0"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59BF978-0534-4543-BE82-17E466B3222D}"/>
              </a:ext>
            </a:extLst>
          </p:cNvPr>
          <p:cNvSpPr/>
          <p:nvPr/>
        </p:nvSpPr>
        <p:spPr bwMode="auto">
          <a:xfrm>
            <a:off x="2627149" y="3385148"/>
            <a:ext cx="9906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atin typeface="Arial" charset="0"/>
              </a:rPr>
              <a:t>S</a:t>
            </a:r>
            <a:r>
              <a:rPr lang="en-US" baseline="-25000" dirty="0" err="1">
                <a:latin typeface="Arial" charset="0"/>
              </a:rPr>
              <a:t>lmn</a:t>
            </a:r>
            <a:endParaRPr lang="en-US" baseline="-25000" dirty="0"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0C08E4-E5A6-4DC1-831E-65608B97FE89}"/>
              </a:ext>
            </a:extLst>
          </p:cNvPr>
          <p:cNvSpPr/>
          <p:nvPr/>
        </p:nvSpPr>
        <p:spPr bwMode="auto">
          <a:xfrm>
            <a:off x="2627149" y="4534312"/>
            <a:ext cx="9906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atin typeface="Arial" charset="0"/>
              </a:rPr>
              <a:t>S</a:t>
            </a:r>
            <a:r>
              <a:rPr lang="en-US" baseline="-25000" dirty="0" err="1">
                <a:latin typeface="Arial" charset="0"/>
              </a:rPr>
              <a:t>xyz</a:t>
            </a:r>
            <a:endParaRPr lang="en-US" baseline="-25000" dirty="0"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51230-6990-47C7-9F9B-03820E618452}"/>
              </a:ext>
            </a:extLst>
          </p:cNvPr>
          <p:cNvSpPr txBox="1"/>
          <p:nvPr/>
        </p:nvSpPr>
        <p:spPr>
          <a:xfrm>
            <a:off x="10047585" y="1623492"/>
            <a:ext cx="360996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charset="0"/>
              </a:rPr>
              <a:t>T</a:t>
            </a:r>
            <a:r>
              <a:rPr lang="en-US" sz="1400" baseline="-25000" dirty="0">
                <a:latin typeface="Arial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49AFA3-FD99-458D-B4B8-B4CA3708B31E}"/>
              </a:ext>
            </a:extLst>
          </p:cNvPr>
          <p:cNvSpPr txBox="1"/>
          <p:nvPr/>
        </p:nvSpPr>
        <p:spPr>
          <a:xfrm>
            <a:off x="7369162" y="1159462"/>
            <a:ext cx="702436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charset="0"/>
              </a:rPr>
              <a:t>T</a:t>
            </a:r>
            <a:r>
              <a:rPr lang="en-US" sz="1400" baseline="-25000" dirty="0">
                <a:latin typeface="Arial" charset="0"/>
              </a:rPr>
              <a:t>2, </a:t>
            </a:r>
            <a:r>
              <a:rPr lang="en-US" sz="1400" baseline="-25000" dirty="0" err="1">
                <a:latin typeface="Arial" charset="0"/>
              </a:rPr>
              <a:t>S</a:t>
            </a:r>
            <a:r>
              <a:rPr lang="en-US" sz="1400" baseline="-40000" dirty="0" err="1">
                <a:latin typeface="Arial" charset="0"/>
              </a:rPr>
              <a:t>abc</a:t>
            </a:r>
            <a:endParaRPr lang="en-US" sz="1400" baseline="-40000" dirty="0">
              <a:latin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C27814-CA0B-4231-AB74-DCCEA75D3B7B}"/>
              </a:ext>
            </a:extLst>
          </p:cNvPr>
          <p:cNvSpPr txBox="1"/>
          <p:nvPr/>
        </p:nvSpPr>
        <p:spPr>
          <a:xfrm>
            <a:off x="3761855" y="1588395"/>
            <a:ext cx="360996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charset="0"/>
              </a:rPr>
              <a:t>T</a:t>
            </a:r>
            <a:r>
              <a:rPr lang="en-US" sz="1400" baseline="-25000" dirty="0">
                <a:latin typeface="Arial" charset="0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53754A-7017-43A4-8B54-12AA365BF387}"/>
              </a:ext>
            </a:extLst>
          </p:cNvPr>
          <p:cNvSpPr txBox="1"/>
          <p:nvPr/>
        </p:nvSpPr>
        <p:spPr>
          <a:xfrm>
            <a:off x="10020622" y="3486378"/>
            <a:ext cx="360996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charset="0"/>
              </a:rPr>
              <a:t>T</a:t>
            </a:r>
            <a:r>
              <a:rPr lang="en-US" sz="1400" baseline="-25000" dirty="0">
                <a:latin typeface="Arial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1AB723-FB0F-4825-BBDF-53B2A65E436E}"/>
              </a:ext>
            </a:extLst>
          </p:cNvPr>
          <p:cNvSpPr txBox="1"/>
          <p:nvPr/>
        </p:nvSpPr>
        <p:spPr>
          <a:xfrm>
            <a:off x="3734892" y="3451281"/>
            <a:ext cx="360996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charset="0"/>
              </a:rPr>
              <a:t>T</a:t>
            </a:r>
            <a:r>
              <a:rPr lang="en-US" sz="1400" baseline="-25000" dirty="0">
                <a:latin typeface="Arial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57076-F770-464B-A419-8D7CB2D2FA07}"/>
              </a:ext>
            </a:extLst>
          </p:cNvPr>
          <p:cNvSpPr txBox="1"/>
          <p:nvPr/>
        </p:nvSpPr>
        <p:spPr>
          <a:xfrm>
            <a:off x="10010225" y="4482035"/>
            <a:ext cx="360996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charset="0"/>
              </a:rPr>
              <a:t>T</a:t>
            </a:r>
            <a:r>
              <a:rPr lang="en-US" sz="1400" baseline="-25000" dirty="0">
                <a:latin typeface="Arial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32D8FE-5129-4FD1-A6A8-D60A3F1AEAA9}"/>
              </a:ext>
            </a:extLst>
          </p:cNvPr>
          <p:cNvSpPr txBox="1"/>
          <p:nvPr/>
        </p:nvSpPr>
        <p:spPr>
          <a:xfrm>
            <a:off x="7438718" y="4249548"/>
            <a:ext cx="720069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charset="0"/>
              </a:rPr>
              <a:t>T</a:t>
            </a:r>
            <a:r>
              <a:rPr lang="en-US" sz="1400" baseline="-25000" dirty="0">
                <a:latin typeface="Arial" charset="0"/>
              </a:rPr>
              <a:t>2 , </a:t>
            </a:r>
            <a:r>
              <a:rPr lang="en-US" sz="1400" baseline="-25000" dirty="0" err="1">
                <a:latin typeface="Arial" charset="0"/>
              </a:rPr>
              <a:t>S</a:t>
            </a:r>
            <a:r>
              <a:rPr lang="en-US" sz="1400" baseline="-40000" dirty="0" err="1">
                <a:latin typeface="Arial" charset="0"/>
              </a:rPr>
              <a:t>xyz</a:t>
            </a:r>
            <a:endParaRPr lang="en-US" sz="1400" baseline="-25000" dirty="0">
              <a:latin typeface="Arial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23DF14-B426-46DB-8F31-CC97B1537557}"/>
              </a:ext>
            </a:extLst>
          </p:cNvPr>
          <p:cNvCxnSpPr>
            <a:stCxn id="6" idx="3"/>
            <a:endCxn id="9" idx="3"/>
          </p:cNvCxnSpPr>
          <p:nvPr/>
        </p:nvCxnSpPr>
        <p:spPr bwMode="auto">
          <a:xfrm flipV="1">
            <a:off x="2152847" y="1986272"/>
            <a:ext cx="619372" cy="74092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24D262-48CF-4AD6-9272-FB1656E5068C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 bwMode="auto">
          <a:xfrm>
            <a:off x="2152847" y="2727197"/>
            <a:ext cx="619372" cy="188523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B3ACFA-1C3B-4C32-9CE7-A36C3B81FE9A}"/>
              </a:ext>
            </a:extLst>
          </p:cNvPr>
          <p:cNvCxnSpPr>
            <a:stCxn id="6" idx="3"/>
            <a:endCxn id="10" idx="2"/>
          </p:cNvCxnSpPr>
          <p:nvPr/>
        </p:nvCxnSpPr>
        <p:spPr bwMode="auto">
          <a:xfrm>
            <a:off x="2152847" y="2727197"/>
            <a:ext cx="474302" cy="92465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DC350E-6CE8-4838-82FB-EAD2D469B092}"/>
              </a:ext>
            </a:extLst>
          </p:cNvPr>
          <p:cNvSpPr txBox="1"/>
          <p:nvPr/>
        </p:nvSpPr>
        <p:spPr>
          <a:xfrm>
            <a:off x="2549216" y="1161655"/>
            <a:ext cx="915635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charset="0"/>
              </a:rPr>
              <a:t>Shards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8797ABE-7CEB-4B8B-99A4-D80EC27F1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580705"/>
              </p:ext>
            </p:extLst>
          </p:nvPr>
        </p:nvGraphicFramePr>
        <p:xfrm>
          <a:off x="8905459" y="1191690"/>
          <a:ext cx="915636" cy="9144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305212">
                  <a:extLst>
                    <a:ext uri="{9D8B030D-6E8A-4147-A177-3AD203B41FA5}">
                      <a16:colId xmlns:a16="http://schemas.microsoft.com/office/drawing/2014/main" val="566018822"/>
                    </a:ext>
                  </a:extLst>
                </a:gridCol>
                <a:gridCol w="305212">
                  <a:extLst>
                    <a:ext uri="{9D8B030D-6E8A-4147-A177-3AD203B41FA5}">
                      <a16:colId xmlns:a16="http://schemas.microsoft.com/office/drawing/2014/main" val="3507586482"/>
                    </a:ext>
                  </a:extLst>
                </a:gridCol>
                <a:gridCol w="305212">
                  <a:extLst>
                    <a:ext uri="{9D8B030D-6E8A-4147-A177-3AD203B41FA5}">
                      <a16:colId xmlns:a16="http://schemas.microsoft.com/office/drawing/2014/main" val="3319721614"/>
                    </a:ext>
                  </a:extLst>
                </a:gridCol>
              </a:tblGrid>
              <a:tr h="198124"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900" dirty="0">
                          <a:solidFill>
                            <a:schemeClr val="tx1"/>
                          </a:solidFill>
                        </a:rPr>
                        <a:t>π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900" dirty="0">
                          <a:solidFill>
                            <a:schemeClr val="tx1"/>
                          </a:solidFill>
                        </a:rPr>
                        <a:t>η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16908"/>
                  </a:ext>
                </a:extLst>
              </a:tr>
              <a:tr h="19812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179130"/>
                  </a:ext>
                </a:extLst>
              </a:tr>
              <a:tr h="19812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936100"/>
                  </a:ext>
                </a:extLst>
              </a:tr>
              <a:tr h="19812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383860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B486A21-3B3C-4827-9813-C99326689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167181"/>
              </p:ext>
            </p:extLst>
          </p:nvPr>
        </p:nvGraphicFramePr>
        <p:xfrm>
          <a:off x="8878496" y="3274446"/>
          <a:ext cx="915636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212">
                  <a:extLst>
                    <a:ext uri="{9D8B030D-6E8A-4147-A177-3AD203B41FA5}">
                      <a16:colId xmlns:a16="http://schemas.microsoft.com/office/drawing/2014/main" val="566018822"/>
                    </a:ext>
                  </a:extLst>
                </a:gridCol>
                <a:gridCol w="305212">
                  <a:extLst>
                    <a:ext uri="{9D8B030D-6E8A-4147-A177-3AD203B41FA5}">
                      <a16:colId xmlns:a16="http://schemas.microsoft.com/office/drawing/2014/main" val="3507586482"/>
                    </a:ext>
                  </a:extLst>
                </a:gridCol>
                <a:gridCol w="305212">
                  <a:extLst>
                    <a:ext uri="{9D8B030D-6E8A-4147-A177-3AD203B41FA5}">
                      <a16:colId xmlns:a16="http://schemas.microsoft.com/office/drawing/2014/main" val="3319721614"/>
                    </a:ext>
                  </a:extLst>
                </a:gridCol>
              </a:tblGrid>
              <a:tr h="19812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5179130"/>
                  </a:ext>
                </a:extLst>
              </a:tr>
              <a:tr h="19812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936100"/>
                  </a:ext>
                </a:extLst>
              </a:tr>
              <a:tr h="19812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38386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ED183570-0F8F-4F22-AD87-CD04D403D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48504"/>
              </p:ext>
            </p:extLst>
          </p:nvPr>
        </p:nvGraphicFramePr>
        <p:xfrm>
          <a:off x="8868099" y="4281774"/>
          <a:ext cx="915636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212">
                  <a:extLst>
                    <a:ext uri="{9D8B030D-6E8A-4147-A177-3AD203B41FA5}">
                      <a16:colId xmlns:a16="http://schemas.microsoft.com/office/drawing/2014/main" val="566018822"/>
                    </a:ext>
                  </a:extLst>
                </a:gridCol>
                <a:gridCol w="305212">
                  <a:extLst>
                    <a:ext uri="{9D8B030D-6E8A-4147-A177-3AD203B41FA5}">
                      <a16:colId xmlns:a16="http://schemas.microsoft.com/office/drawing/2014/main" val="3507586482"/>
                    </a:ext>
                  </a:extLst>
                </a:gridCol>
                <a:gridCol w="305212">
                  <a:extLst>
                    <a:ext uri="{9D8B030D-6E8A-4147-A177-3AD203B41FA5}">
                      <a16:colId xmlns:a16="http://schemas.microsoft.com/office/drawing/2014/main" val="3319721614"/>
                    </a:ext>
                  </a:extLst>
                </a:gridCol>
              </a:tblGrid>
              <a:tr h="19812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5179130"/>
                  </a:ext>
                </a:extLst>
              </a:tr>
              <a:tr h="19812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936100"/>
                  </a:ext>
                </a:extLst>
              </a:tr>
              <a:tr h="19812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38386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6F1A17A-9255-4DE0-AC55-08E6AF063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184006"/>
              </p:ext>
            </p:extLst>
          </p:nvPr>
        </p:nvGraphicFramePr>
        <p:xfrm>
          <a:off x="4507083" y="1193311"/>
          <a:ext cx="6248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660188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5864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721614"/>
                    </a:ext>
                  </a:extLst>
                </a:gridCol>
              </a:tblGrid>
              <a:tr h="198124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solidFill>
                            <a:schemeClr val="tx1"/>
                          </a:solidFill>
                        </a:rPr>
                        <a:t>π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solidFill>
                            <a:schemeClr val="tx1"/>
                          </a:solidFill>
                        </a:rPr>
                        <a:t>η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16908"/>
                  </a:ext>
                </a:extLst>
              </a:tr>
              <a:tr h="1981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179130"/>
                  </a:ext>
                </a:extLst>
              </a:tr>
              <a:tr h="1981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936100"/>
                  </a:ext>
                </a:extLst>
              </a:tr>
              <a:tr h="1981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383860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B2BF07E-47FD-4D2A-9219-EF8B57250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181085"/>
              </p:ext>
            </p:extLst>
          </p:nvPr>
        </p:nvGraphicFramePr>
        <p:xfrm>
          <a:off x="4522473" y="3276673"/>
          <a:ext cx="62484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660188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5864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721614"/>
                    </a:ext>
                  </a:extLst>
                </a:gridCol>
              </a:tblGrid>
              <a:tr h="1981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179130"/>
                  </a:ext>
                </a:extLst>
              </a:tr>
              <a:tr h="1981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936100"/>
                  </a:ext>
                </a:extLst>
              </a:tr>
              <a:tr h="1981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383860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86CB208E-B1F9-4525-97A4-FC778A500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870102"/>
              </p:ext>
            </p:extLst>
          </p:nvPr>
        </p:nvGraphicFramePr>
        <p:xfrm>
          <a:off x="4512077" y="4284001"/>
          <a:ext cx="62484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660188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5864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721614"/>
                    </a:ext>
                  </a:extLst>
                </a:gridCol>
              </a:tblGrid>
              <a:tr h="1981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179130"/>
                  </a:ext>
                </a:extLst>
              </a:tr>
              <a:tr h="1981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936100"/>
                  </a:ext>
                </a:extLst>
              </a:tr>
              <a:tr h="1981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383860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3D81F3-CCC8-4288-9AF4-72683B612E99}"/>
              </a:ext>
            </a:extLst>
          </p:cNvPr>
          <p:cNvCxnSpPr>
            <a:cxnSpLocks/>
          </p:cNvCxnSpPr>
          <p:nvPr/>
        </p:nvCxnSpPr>
        <p:spPr bwMode="auto">
          <a:xfrm flipV="1">
            <a:off x="2627149" y="3189522"/>
            <a:ext cx="8003024" cy="6051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F33B9C-00B5-45B0-9FA8-C893BB3EDEFC}"/>
              </a:ext>
            </a:extLst>
          </p:cNvPr>
          <p:cNvCxnSpPr>
            <a:cxnSpLocks/>
          </p:cNvCxnSpPr>
          <p:nvPr/>
        </p:nvCxnSpPr>
        <p:spPr bwMode="auto">
          <a:xfrm>
            <a:off x="2717813" y="4127288"/>
            <a:ext cx="7912360" cy="23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693B7D-FE03-4E2B-9A6A-23034223156A}"/>
              </a:ext>
            </a:extLst>
          </p:cNvPr>
          <p:cNvCxnSpPr>
            <a:cxnSpLocks/>
            <a:endCxn id="14" idx="3"/>
          </p:cNvCxnSpPr>
          <p:nvPr/>
        </p:nvCxnSpPr>
        <p:spPr bwMode="auto">
          <a:xfrm flipH="1">
            <a:off x="4122851" y="1614211"/>
            <a:ext cx="358546" cy="12807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0283A9-6861-4FA6-AD9F-EAB750FF5C02}"/>
              </a:ext>
            </a:extLst>
          </p:cNvPr>
          <p:cNvCxnSpPr>
            <a:endCxn id="16" idx="3"/>
          </p:cNvCxnSpPr>
          <p:nvPr/>
        </p:nvCxnSpPr>
        <p:spPr bwMode="auto">
          <a:xfrm flipH="1">
            <a:off x="4095888" y="3451281"/>
            <a:ext cx="426586" cy="15388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B88FCA-F7B9-41A1-A7FD-0D434C11CB20}"/>
              </a:ext>
            </a:extLst>
          </p:cNvPr>
          <p:cNvCxnSpPr>
            <a:cxnSpLocks/>
            <a:stCxn id="53" idx="1"/>
          </p:cNvCxnSpPr>
          <p:nvPr/>
        </p:nvCxnSpPr>
        <p:spPr bwMode="auto">
          <a:xfrm flipH="1" flipV="1">
            <a:off x="5139996" y="2155976"/>
            <a:ext cx="347480" cy="7574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8A2CCAB-87E9-48F4-8F71-22AD49AFCE9B}"/>
              </a:ext>
            </a:extLst>
          </p:cNvPr>
          <p:cNvCxnSpPr>
            <a:cxnSpLocks/>
            <a:stCxn id="54" idx="1"/>
            <a:endCxn id="28" idx="3"/>
          </p:cNvCxnSpPr>
          <p:nvPr/>
        </p:nvCxnSpPr>
        <p:spPr bwMode="auto">
          <a:xfrm flipH="1" flipV="1">
            <a:off x="5136917" y="4695481"/>
            <a:ext cx="313199" cy="118198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CDE9F6-FF12-4FE1-92ED-72D8EA1CA50C}"/>
              </a:ext>
            </a:extLst>
          </p:cNvPr>
          <p:cNvCxnSpPr>
            <a:stCxn id="12" idx="1"/>
          </p:cNvCxnSpPr>
          <p:nvPr/>
        </p:nvCxnSpPr>
        <p:spPr bwMode="auto">
          <a:xfrm flipH="1" flipV="1">
            <a:off x="9813953" y="1623492"/>
            <a:ext cx="233633" cy="15388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B11C3DE-1B91-4D8F-B4C7-24CC3691F4FB}"/>
              </a:ext>
            </a:extLst>
          </p:cNvPr>
          <p:cNvCxnSpPr>
            <a:stCxn id="15" idx="1"/>
          </p:cNvCxnSpPr>
          <p:nvPr/>
        </p:nvCxnSpPr>
        <p:spPr bwMode="auto">
          <a:xfrm flipH="1" flipV="1">
            <a:off x="9786990" y="3435542"/>
            <a:ext cx="233632" cy="20472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28403F-A900-4400-BDE5-88B6079F8862}"/>
              </a:ext>
            </a:extLst>
          </p:cNvPr>
          <p:cNvCxnSpPr>
            <a:stCxn id="17" idx="1"/>
          </p:cNvCxnSpPr>
          <p:nvPr/>
        </p:nvCxnSpPr>
        <p:spPr bwMode="auto">
          <a:xfrm flipH="1">
            <a:off x="9786863" y="4635923"/>
            <a:ext cx="223363" cy="39434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2CC8AC1-A1B3-40F1-96DA-302A8FDB7F21}"/>
              </a:ext>
            </a:extLst>
          </p:cNvPr>
          <p:cNvCxnSpPr>
            <a:cxnSpLocks/>
            <a:endCxn id="14" idx="3"/>
          </p:cNvCxnSpPr>
          <p:nvPr/>
        </p:nvCxnSpPr>
        <p:spPr bwMode="auto">
          <a:xfrm flipH="1" flipV="1">
            <a:off x="4122851" y="1742284"/>
            <a:ext cx="364476" cy="41369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7CEA686-CB2D-4044-A510-55B79642EC2B}"/>
              </a:ext>
            </a:extLst>
          </p:cNvPr>
          <p:cNvCxnSpPr>
            <a:cxnSpLocks/>
            <a:endCxn id="13" idx="3"/>
          </p:cNvCxnSpPr>
          <p:nvPr/>
        </p:nvCxnSpPr>
        <p:spPr bwMode="auto">
          <a:xfrm flipH="1" flipV="1">
            <a:off x="8071598" y="1313351"/>
            <a:ext cx="833861" cy="84262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645EF9-CCC5-4E51-A36C-68CE228F73B4}"/>
              </a:ext>
            </a:extLst>
          </p:cNvPr>
          <p:cNvCxnSpPr>
            <a:cxnSpLocks/>
            <a:endCxn id="18" idx="3"/>
          </p:cNvCxnSpPr>
          <p:nvPr/>
        </p:nvCxnSpPr>
        <p:spPr bwMode="auto">
          <a:xfrm flipH="1" flipV="1">
            <a:off x="8158787" y="4403437"/>
            <a:ext cx="706184" cy="57121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C6D3105-41F7-4241-AA67-D700A5D6F6A9}"/>
              </a:ext>
            </a:extLst>
          </p:cNvPr>
          <p:cNvCxnSpPr>
            <a:cxnSpLocks/>
            <a:stCxn id="50" idx="1"/>
            <a:endCxn id="46" idx="2"/>
          </p:cNvCxnSpPr>
          <p:nvPr/>
        </p:nvCxnSpPr>
        <p:spPr bwMode="auto">
          <a:xfrm flipH="1" flipV="1">
            <a:off x="6601761" y="1464686"/>
            <a:ext cx="825495" cy="372723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Flowchart: Sequential Access Storage 41">
            <a:extLst>
              <a:ext uri="{FF2B5EF4-FFF2-40B4-BE49-F238E27FC236}">
                <a16:creationId xmlns:a16="http://schemas.microsoft.com/office/drawing/2014/main" id="{A5F347FE-B2D0-467A-9472-7C35B5E3E228}"/>
              </a:ext>
            </a:extLst>
          </p:cNvPr>
          <p:cNvSpPr/>
          <p:nvPr/>
        </p:nvSpPr>
        <p:spPr bwMode="auto">
          <a:xfrm>
            <a:off x="2471229" y="2514381"/>
            <a:ext cx="1320564" cy="253956"/>
          </a:xfrm>
          <a:prstGeom prst="flowChartMagneticTap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Arial" charset="0"/>
              </a:rPr>
              <a:t>LOG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47CEF2D-E9DC-43D0-B0F5-1BBD2EBBFCFF}"/>
              </a:ext>
            </a:extLst>
          </p:cNvPr>
          <p:cNvCxnSpPr>
            <a:cxnSpLocks/>
            <a:stCxn id="9" idx="4"/>
            <a:endCxn id="42" idx="0"/>
          </p:cNvCxnSpPr>
          <p:nvPr/>
        </p:nvCxnSpPr>
        <p:spPr bwMode="auto">
          <a:xfrm>
            <a:off x="3122449" y="2064387"/>
            <a:ext cx="9062" cy="44999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92AF51C-D00A-4F8B-B28A-0BEDA8FC0A24}"/>
              </a:ext>
            </a:extLst>
          </p:cNvPr>
          <p:cNvSpPr txBox="1"/>
          <p:nvPr/>
        </p:nvSpPr>
        <p:spPr>
          <a:xfrm>
            <a:off x="834811" y="3102468"/>
            <a:ext cx="130035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charset="0"/>
              </a:rPr>
              <a:t>Sequencer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E8BFE4-33F2-4C30-AB27-5876BE89ECC5}"/>
              </a:ext>
            </a:extLst>
          </p:cNvPr>
          <p:cNvSpPr txBox="1"/>
          <p:nvPr/>
        </p:nvSpPr>
        <p:spPr>
          <a:xfrm>
            <a:off x="2583423" y="5163593"/>
            <a:ext cx="1193468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charset="0"/>
              </a:rPr>
              <a:t>Validator</a:t>
            </a:r>
            <a:r>
              <a:rPr lang="en-US" altLang="zh-CN" dirty="0">
                <a:latin typeface="Arial" charset="0"/>
              </a:rPr>
              <a:t>s</a:t>
            </a:r>
            <a:endParaRPr lang="en-US" dirty="0">
              <a:latin typeface="Arial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E6245FD-645D-4A15-8320-BF1122CF7063}"/>
              </a:ext>
            </a:extLst>
          </p:cNvPr>
          <p:cNvSpPr txBox="1"/>
          <p:nvPr/>
        </p:nvSpPr>
        <p:spPr>
          <a:xfrm>
            <a:off x="6233711" y="1156909"/>
            <a:ext cx="736099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charset="0"/>
              </a:rPr>
              <a:t>T</a:t>
            </a:r>
            <a:r>
              <a:rPr lang="en-US" sz="1400" baseline="-25000" dirty="0">
                <a:latin typeface="Arial" charset="0"/>
              </a:rPr>
              <a:t>2 , </a:t>
            </a:r>
            <a:r>
              <a:rPr lang="en-US" sz="1400" baseline="-25000" dirty="0" err="1">
                <a:latin typeface="Arial" charset="0"/>
              </a:rPr>
              <a:t>S</a:t>
            </a:r>
            <a:r>
              <a:rPr lang="en-US" sz="1400" baseline="-40000" dirty="0" err="1">
                <a:latin typeface="Arial" charset="0"/>
              </a:rPr>
              <a:t>abc</a:t>
            </a:r>
            <a:endParaRPr lang="en-US" sz="1400" baseline="-25000" dirty="0">
              <a:latin typeface="Arial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0441B8-3276-465D-9049-B6ECCFFDD222}"/>
              </a:ext>
            </a:extLst>
          </p:cNvPr>
          <p:cNvSpPr txBox="1"/>
          <p:nvPr/>
        </p:nvSpPr>
        <p:spPr>
          <a:xfrm>
            <a:off x="6238598" y="4250262"/>
            <a:ext cx="720069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charset="0"/>
              </a:rPr>
              <a:t>T</a:t>
            </a:r>
            <a:r>
              <a:rPr lang="en-US" sz="1400" baseline="-25000" dirty="0">
                <a:latin typeface="Arial" charset="0"/>
              </a:rPr>
              <a:t>2 , </a:t>
            </a:r>
            <a:r>
              <a:rPr lang="en-US" sz="1400" baseline="-25000" dirty="0" err="1">
                <a:latin typeface="Arial" charset="0"/>
              </a:rPr>
              <a:t>S</a:t>
            </a:r>
            <a:r>
              <a:rPr lang="en-US" sz="1400" baseline="-40000" dirty="0" err="1">
                <a:latin typeface="Arial" charset="0"/>
              </a:rPr>
              <a:t>xyz</a:t>
            </a:r>
            <a:endParaRPr lang="en-US" sz="1400" baseline="-25000" dirty="0">
              <a:latin typeface="Arial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435E35D-866C-42A9-808E-1EE4316529DE}"/>
              </a:ext>
            </a:extLst>
          </p:cNvPr>
          <p:cNvCxnSpPr>
            <a:cxnSpLocks/>
            <a:stCxn id="49" idx="1"/>
            <a:endCxn id="47" idx="0"/>
          </p:cNvCxnSpPr>
          <p:nvPr/>
        </p:nvCxnSpPr>
        <p:spPr bwMode="auto">
          <a:xfrm flipH="1">
            <a:off x="6598633" y="2153340"/>
            <a:ext cx="770529" cy="209692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253BD6E6-919E-40D8-A666-4D65A7FC8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446074"/>
              </p:ext>
            </p:extLst>
          </p:nvPr>
        </p:nvGraphicFramePr>
        <p:xfrm>
          <a:off x="7369162" y="1913310"/>
          <a:ext cx="1200254" cy="48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454">
                  <a:extLst>
                    <a:ext uri="{9D8B030D-6E8A-4147-A177-3AD203B41FA5}">
                      <a16:colId xmlns:a16="http://schemas.microsoft.com/office/drawing/2014/main" val="3718349590"/>
                    </a:ext>
                  </a:extLst>
                </a:gridCol>
                <a:gridCol w="364819">
                  <a:extLst>
                    <a:ext uri="{9D8B030D-6E8A-4147-A177-3AD203B41FA5}">
                      <a16:colId xmlns:a16="http://schemas.microsoft.com/office/drawing/2014/main" val="980751812"/>
                    </a:ext>
                  </a:extLst>
                </a:gridCol>
                <a:gridCol w="320981">
                  <a:extLst>
                    <a:ext uri="{9D8B030D-6E8A-4147-A177-3AD203B41FA5}">
                      <a16:colId xmlns:a16="http://schemas.microsoft.com/office/drawing/2014/main" val="1238098714"/>
                    </a:ext>
                  </a:extLst>
                </a:gridCol>
              </a:tblGrid>
              <a:tr h="198124"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900" dirty="0">
                          <a:solidFill>
                            <a:schemeClr val="tx1"/>
                          </a:solidFill>
                        </a:rPr>
                        <a:t>π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900" dirty="0">
                          <a:solidFill>
                            <a:schemeClr val="tx1"/>
                          </a:solidFill>
                        </a:rPr>
                        <a:t>η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806941"/>
                  </a:ext>
                </a:extLst>
              </a:tr>
              <a:tr h="19812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050" b="1" baseline="-25000" dirty="0">
                          <a:solidFill>
                            <a:schemeClr val="tx1"/>
                          </a:solidFill>
                        </a:rPr>
                        <a:t>2, </a:t>
                      </a:r>
                      <a:r>
                        <a:rPr lang="en-US" sz="1050" b="1" baseline="-25000" dirty="0" err="1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050" b="1" baseline="-50000" dirty="0" err="1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en-US" sz="1050" b="1" baseline="-5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305971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5487047C-C2B6-46BB-8D25-95BD0FAD7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706581"/>
              </p:ext>
            </p:extLst>
          </p:nvPr>
        </p:nvGraphicFramePr>
        <p:xfrm>
          <a:off x="7427256" y="4951886"/>
          <a:ext cx="1203689" cy="48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890">
                  <a:extLst>
                    <a:ext uri="{9D8B030D-6E8A-4147-A177-3AD203B41FA5}">
                      <a16:colId xmlns:a16="http://schemas.microsoft.com/office/drawing/2014/main" val="3718349590"/>
                    </a:ext>
                  </a:extLst>
                </a:gridCol>
                <a:gridCol w="363899">
                  <a:extLst>
                    <a:ext uri="{9D8B030D-6E8A-4147-A177-3AD203B41FA5}">
                      <a16:colId xmlns:a16="http://schemas.microsoft.com/office/drawing/2014/main" val="980751812"/>
                    </a:ext>
                  </a:extLst>
                </a:gridCol>
                <a:gridCol w="321900">
                  <a:extLst>
                    <a:ext uri="{9D8B030D-6E8A-4147-A177-3AD203B41FA5}">
                      <a16:colId xmlns:a16="http://schemas.microsoft.com/office/drawing/2014/main" val="1238098714"/>
                    </a:ext>
                  </a:extLst>
                </a:gridCol>
              </a:tblGrid>
              <a:tr h="198124"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900" dirty="0">
                          <a:solidFill>
                            <a:schemeClr val="tx1"/>
                          </a:solidFill>
                        </a:rPr>
                        <a:t>π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900" dirty="0">
                          <a:solidFill>
                            <a:schemeClr val="tx1"/>
                          </a:solidFill>
                        </a:rPr>
                        <a:t>η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806941"/>
                  </a:ext>
                </a:extLst>
              </a:tr>
              <a:tr h="19812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050" b="1" baseline="-25000" dirty="0">
                          <a:solidFill>
                            <a:schemeClr val="tx1"/>
                          </a:solidFill>
                        </a:rPr>
                        <a:t>2, </a:t>
                      </a:r>
                      <a:r>
                        <a:rPr lang="en-US" sz="1050" b="1" baseline="-25000" dirty="0" err="1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050" b="1" baseline="-50000" dirty="0" err="1">
                          <a:solidFill>
                            <a:schemeClr val="tx1"/>
                          </a:solidFill>
                        </a:rPr>
                        <a:t>xyz</a:t>
                      </a:r>
                      <a:endParaRPr lang="en-US" sz="1050" b="1" baseline="-5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305971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87420C63-D7A2-49BF-855C-92357A294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255825"/>
              </p:ext>
            </p:extLst>
          </p:nvPr>
        </p:nvGraphicFramePr>
        <p:xfrm>
          <a:off x="5600864" y="1915297"/>
          <a:ext cx="129075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276">
                  <a:extLst>
                    <a:ext uri="{9D8B030D-6E8A-4147-A177-3AD203B41FA5}">
                      <a16:colId xmlns:a16="http://schemas.microsoft.com/office/drawing/2014/main" val="3718349590"/>
                    </a:ext>
                  </a:extLst>
                </a:gridCol>
                <a:gridCol w="376294">
                  <a:extLst>
                    <a:ext uri="{9D8B030D-6E8A-4147-A177-3AD203B41FA5}">
                      <a16:colId xmlns:a16="http://schemas.microsoft.com/office/drawing/2014/main" val="980751812"/>
                    </a:ext>
                  </a:extLst>
                </a:gridCol>
                <a:gridCol w="345184">
                  <a:extLst>
                    <a:ext uri="{9D8B030D-6E8A-4147-A177-3AD203B41FA5}">
                      <a16:colId xmlns:a16="http://schemas.microsoft.com/office/drawing/2014/main" val="1238098714"/>
                    </a:ext>
                  </a:extLst>
                </a:gridCol>
              </a:tblGrid>
              <a:tr h="159184"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900" dirty="0">
                          <a:solidFill>
                            <a:schemeClr val="tx1"/>
                          </a:solidFill>
                        </a:rPr>
                        <a:t>π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900" dirty="0">
                          <a:solidFill>
                            <a:schemeClr val="tx1"/>
                          </a:solidFill>
                        </a:rPr>
                        <a:t>η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806941"/>
                  </a:ext>
                </a:extLst>
              </a:tr>
              <a:tr h="15918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050" b="1" baseline="-25000" dirty="0">
                          <a:solidFill>
                            <a:schemeClr val="tx1"/>
                          </a:solidFill>
                        </a:rPr>
                        <a:t>2, </a:t>
                      </a:r>
                      <a:r>
                        <a:rPr lang="en-US" sz="1050" b="1" baseline="-25000" dirty="0" err="1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050" b="1" baseline="-50000" dirty="0" err="1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en-US" sz="1050" b="1" baseline="-5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305971"/>
                  </a:ext>
                </a:extLst>
              </a:tr>
              <a:tr h="2198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050" b="1" baseline="-25000" dirty="0">
                          <a:solidFill>
                            <a:schemeClr val="tx1"/>
                          </a:solidFill>
                        </a:rPr>
                        <a:t>2, </a:t>
                      </a:r>
                      <a:r>
                        <a:rPr lang="en-US" sz="1050" b="1" baseline="-25000" dirty="0" err="1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050" b="1" baseline="-50000" dirty="0" err="1">
                          <a:solidFill>
                            <a:schemeClr val="tx1"/>
                          </a:solidFill>
                        </a:rPr>
                        <a:t>xyz</a:t>
                      </a:r>
                      <a:endParaRPr lang="en-US" sz="1050" b="1" baseline="-5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544292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21ACA302-3627-4EA4-B933-EBDA169CB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220105"/>
              </p:ext>
            </p:extLst>
          </p:nvPr>
        </p:nvGraphicFramePr>
        <p:xfrm>
          <a:off x="5563504" y="4870107"/>
          <a:ext cx="128731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276">
                  <a:extLst>
                    <a:ext uri="{9D8B030D-6E8A-4147-A177-3AD203B41FA5}">
                      <a16:colId xmlns:a16="http://schemas.microsoft.com/office/drawing/2014/main" val="3718349590"/>
                    </a:ext>
                  </a:extLst>
                </a:gridCol>
                <a:gridCol w="373777">
                  <a:extLst>
                    <a:ext uri="{9D8B030D-6E8A-4147-A177-3AD203B41FA5}">
                      <a16:colId xmlns:a16="http://schemas.microsoft.com/office/drawing/2014/main" val="980751812"/>
                    </a:ext>
                  </a:extLst>
                </a:gridCol>
                <a:gridCol w="344265">
                  <a:extLst>
                    <a:ext uri="{9D8B030D-6E8A-4147-A177-3AD203B41FA5}">
                      <a16:colId xmlns:a16="http://schemas.microsoft.com/office/drawing/2014/main" val="1238098714"/>
                    </a:ext>
                  </a:extLst>
                </a:gridCol>
              </a:tblGrid>
              <a:tr h="198124"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900" dirty="0">
                          <a:solidFill>
                            <a:schemeClr val="tx1"/>
                          </a:solidFill>
                        </a:rPr>
                        <a:t>π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900" dirty="0">
                          <a:solidFill>
                            <a:schemeClr val="tx1"/>
                          </a:solidFill>
                        </a:rPr>
                        <a:t>η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806941"/>
                  </a:ext>
                </a:extLst>
              </a:tr>
              <a:tr h="19812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050" b="1" baseline="-25000" dirty="0">
                          <a:solidFill>
                            <a:schemeClr val="tx1"/>
                          </a:solidFill>
                        </a:rPr>
                        <a:t>2, </a:t>
                      </a:r>
                      <a:r>
                        <a:rPr lang="en-US" sz="1050" b="1" baseline="-25000" dirty="0" err="1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050" b="1" baseline="-50000" dirty="0" err="1">
                          <a:solidFill>
                            <a:schemeClr val="tx1"/>
                          </a:solidFill>
                        </a:rPr>
                        <a:t>xyz</a:t>
                      </a:r>
                      <a:endParaRPr lang="en-US" sz="1050" b="1" baseline="-5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305971"/>
                  </a:ext>
                </a:extLst>
              </a:tr>
              <a:tr h="19812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050" b="1" baseline="-25000" dirty="0">
                          <a:solidFill>
                            <a:schemeClr val="tx1"/>
                          </a:solidFill>
                        </a:rPr>
                        <a:t>2, </a:t>
                      </a:r>
                      <a:r>
                        <a:rPr lang="en-US" sz="1050" b="1" baseline="-25000" dirty="0" err="1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050" b="1" baseline="-50000" dirty="0" err="1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en-US" sz="1050" b="1" baseline="-5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307338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79E6A902-5D3F-40AC-807E-8E620850B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186195"/>
              </p:ext>
            </p:extLst>
          </p:nvPr>
        </p:nvGraphicFramePr>
        <p:xfrm>
          <a:off x="5487476" y="2673396"/>
          <a:ext cx="1055273" cy="48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821">
                  <a:extLst>
                    <a:ext uri="{9D8B030D-6E8A-4147-A177-3AD203B41FA5}">
                      <a16:colId xmlns:a16="http://schemas.microsoft.com/office/drawing/2014/main" val="3434953050"/>
                    </a:ext>
                  </a:extLst>
                </a:gridCol>
                <a:gridCol w="365444">
                  <a:extLst>
                    <a:ext uri="{9D8B030D-6E8A-4147-A177-3AD203B41FA5}">
                      <a16:colId xmlns:a16="http://schemas.microsoft.com/office/drawing/2014/main" val="763872337"/>
                    </a:ext>
                  </a:extLst>
                </a:gridCol>
                <a:gridCol w="330008">
                  <a:extLst>
                    <a:ext uri="{9D8B030D-6E8A-4147-A177-3AD203B41FA5}">
                      <a16:colId xmlns:a16="http://schemas.microsoft.com/office/drawing/2014/main" val="1921449754"/>
                    </a:ext>
                  </a:extLst>
                </a:gridCol>
              </a:tblGrid>
              <a:tr h="198124"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900" dirty="0">
                          <a:solidFill>
                            <a:schemeClr val="tx1"/>
                          </a:solidFill>
                        </a:rPr>
                        <a:t>π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900" dirty="0">
                          <a:solidFill>
                            <a:schemeClr val="tx1"/>
                          </a:solidFill>
                        </a:rPr>
                        <a:t>η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445634"/>
                  </a:ext>
                </a:extLst>
              </a:tr>
              <a:tr h="19812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050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50" b="1" baseline="-5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770473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06626EAA-AA5D-4B9A-BE2A-A69837312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956859"/>
              </p:ext>
            </p:extLst>
          </p:nvPr>
        </p:nvGraphicFramePr>
        <p:xfrm>
          <a:off x="5450116" y="5637431"/>
          <a:ext cx="1055272" cy="48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821">
                  <a:extLst>
                    <a:ext uri="{9D8B030D-6E8A-4147-A177-3AD203B41FA5}">
                      <a16:colId xmlns:a16="http://schemas.microsoft.com/office/drawing/2014/main" val="3434953050"/>
                    </a:ext>
                  </a:extLst>
                </a:gridCol>
                <a:gridCol w="365443">
                  <a:extLst>
                    <a:ext uri="{9D8B030D-6E8A-4147-A177-3AD203B41FA5}">
                      <a16:colId xmlns:a16="http://schemas.microsoft.com/office/drawing/2014/main" val="763872337"/>
                    </a:ext>
                  </a:extLst>
                </a:gridCol>
                <a:gridCol w="330008">
                  <a:extLst>
                    <a:ext uri="{9D8B030D-6E8A-4147-A177-3AD203B41FA5}">
                      <a16:colId xmlns:a16="http://schemas.microsoft.com/office/drawing/2014/main" val="1921449754"/>
                    </a:ext>
                  </a:extLst>
                </a:gridCol>
              </a:tblGrid>
              <a:tr h="198124"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900" dirty="0">
                          <a:solidFill>
                            <a:schemeClr val="tx1"/>
                          </a:solidFill>
                        </a:rPr>
                        <a:t>π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900" dirty="0">
                          <a:solidFill>
                            <a:schemeClr val="tx1"/>
                          </a:solidFill>
                        </a:rPr>
                        <a:t>η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445634"/>
                  </a:ext>
                </a:extLst>
              </a:tr>
              <a:tr h="19812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050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50" b="1" baseline="-5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770473"/>
                  </a:ext>
                </a:extLst>
              </a:tr>
            </a:tbl>
          </a:graphicData>
        </a:graphic>
      </p:graphicFrame>
      <p:sp>
        <p:nvSpPr>
          <p:cNvPr id="55" name="Arrow: Left 54">
            <a:extLst>
              <a:ext uri="{FF2B5EF4-FFF2-40B4-BE49-F238E27FC236}">
                <a16:creationId xmlns:a16="http://schemas.microsoft.com/office/drawing/2014/main" id="{922BDA49-6B6C-4B3A-A23B-DB83A0040149}"/>
              </a:ext>
            </a:extLst>
          </p:cNvPr>
          <p:cNvSpPr/>
          <p:nvPr/>
        </p:nvSpPr>
        <p:spPr bwMode="auto">
          <a:xfrm rot="18336368">
            <a:off x="6060454" y="4651624"/>
            <a:ext cx="257121" cy="156688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56" name="Arrow: Bent 55">
            <a:extLst>
              <a:ext uri="{FF2B5EF4-FFF2-40B4-BE49-F238E27FC236}">
                <a16:creationId xmlns:a16="http://schemas.microsoft.com/office/drawing/2014/main" id="{CD84AFF7-4B32-44CC-8EA3-BB05B341DE55}"/>
              </a:ext>
            </a:extLst>
          </p:cNvPr>
          <p:cNvSpPr/>
          <p:nvPr/>
        </p:nvSpPr>
        <p:spPr bwMode="auto">
          <a:xfrm rot="10800000">
            <a:off x="6505390" y="5695774"/>
            <a:ext cx="228600" cy="235618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57" name="Arrow: Bent 56">
            <a:extLst>
              <a:ext uri="{FF2B5EF4-FFF2-40B4-BE49-F238E27FC236}">
                <a16:creationId xmlns:a16="http://schemas.microsoft.com/office/drawing/2014/main" id="{6C18DAE2-6F0B-47C6-862F-CDEB680C1286}"/>
              </a:ext>
            </a:extLst>
          </p:cNvPr>
          <p:cNvSpPr/>
          <p:nvPr/>
        </p:nvSpPr>
        <p:spPr bwMode="auto">
          <a:xfrm rot="10800000">
            <a:off x="6545304" y="2735475"/>
            <a:ext cx="228600" cy="235618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D6ED9C6-DE7C-4798-A13F-2A0CE081F627}"/>
              </a:ext>
            </a:extLst>
          </p:cNvPr>
          <p:cNvCxnSpPr>
            <a:cxnSpLocks/>
            <a:stCxn id="25" idx="1"/>
            <a:endCxn id="18" idx="3"/>
          </p:cNvCxnSpPr>
          <p:nvPr/>
        </p:nvCxnSpPr>
        <p:spPr bwMode="auto">
          <a:xfrm flipH="1" flipV="1">
            <a:off x="8158787" y="4403437"/>
            <a:ext cx="709312" cy="22123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59D1AD0-2FE6-4320-830D-50DB2D07F75F}"/>
              </a:ext>
            </a:extLst>
          </p:cNvPr>
          <p:cNvSpPr txBox="1"/>
          <p:nvPr/>
        </p:nvSpPr>
        <p:spPr>
          <a:xfrm>
            <a:off x="2627150" y="6136526"/>
            <a:ext cx="8612624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Arial" charset="0"/>
              </a:rPr>
              <a:t>T</a:t>
            </a:r>
            <a:r>
              <a:rPr lang="en-US" altLang="zh-CN" sz="1400" baseline="-25000" dirty="0">
                <a:latin typeface="Arial" charset="0"/>
              </a:rPr>
              <a:t>1</a:t>
            </a:r>
            <a:r>
              <a:rPr lang="en-US" altLang="zh-CN" sz="1400" dirty="0">
                <a:latin typeface="Arial" charset="0"/>
              </a:rPr>
              <a:t> accesses {a, l, z}, T</a:t>
            </a:r>
            <a:r>
              <a:rPr lang="en-US" altLang="zh-CN" sz="1400" baseline="-25000" dirty="0">
                <a:latin typeface="Arial" charset="0"/>
              </a:rPr>
              <a:t>2</a:t>
            </a:r>
            <a:r>
              <a:rPr lang="en-US" altLang="zh-CN" sz="1400" dirty="0">
                <a:latin typeface="Arial" charset="0"/>
              </a:rPr>
              <a:t> reads {b, y, z}, writes {c, y}, T</a:t>
            </a:r>
            <a:r>
              <a:rPr lang="en-US" altLang="zh-CN" sz="1400" baseline="-25000" dirty="0">
                <a:latin typeface="Arial" charset="0"/>
              </a:rPr>
              <a:t>3</a:t>
            </a:r>
            <a:r>
              <a:rPr lang="en-US" altLang="zh-CN" sz="1400" dirty="0">
                <a:latin typeface="Arial" charset="0"/>
              </a:rPr>
              <a:t> accesses {a, c, l}, </a:t>
            </a:r>
            <a:endParaRPr lang="en-US" sz="14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Arial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5ECB1F-E7C2-43CD-8479-9C88E8C0EE84}"/>
              </a:ext>
            </a:extLst>
          </p:cNvPr>
          <p:cNvSpPr txBox="1"/>
          <p:nvPr/>
        </p:nvSpPr>
        <p:spPr>
          <a:xfrm>
            <a:off x="8313266" y="1043231"/>
            <a:ext cx="40267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Arial" charset="0"/>
              </a:rPr>
              <a:t>(1)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0C0270-6AC4-4DE1-BA77-3ED99DB58F72}"/>
              </a:ext>
            </a:extLst>
          </p:cNvPr>
          <p:cNvSpPr txBox="1"/>
          <p:nvPr/>
        </p:nvSpPr>
        <p:spPr>
          <a:xfrm>
            <a:off x="7178332" y="2380096"/>
            <a:ext cx="40267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Arial" charset="0"/>
              </a:rPr>
              <a:t>(2)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9368117-1757-4782-860E-8567A8986144}"/>
              </a:ext>
            </a:extLst>
          </p:cNvPr>
          <p:cNvSpPr txBox="1"/>
          <p:nvPr/>
        </p:nvSpPr>
        <p:spPr>
          <a:xfrm>
            <a:off x="7047630" y="4833097"/>
            <a:ext cx="40267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Arial" charset="0"/>
              </a:rPr>
              <a:t>(2)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A09D27-0E7C-4A5D-BD66-D966793E7F5E}"/>
              </a:ext>
            </a:extLst>
          </p:cNvPr>
          <p:cNvSpPr txBox="1"/>
          <p:nvPr/>
        </p:nvSpPr>
        <p:spPr>
          <a:xfrm>
            <a:off x="6671282" y="5724164"/>
            <a:ext cx="40267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Arial" charset="0"/>
              </a:rPr>
              <a:t>(3)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DE119D-6BAD-4CA0-81ED-59B1ABC20C6A}"/>
              </a:ext>
            </a:extLst>
          </p:cNvPr>
          <p:cNvSpPr txBox="1"/>
          <p:nvPr/>
        </p:nvSpPr>
        <p:spPr>
          <a:xfrm>
            <a:off x="6532653" y="2899019"/>
            <a:ext cx="40267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Arial" charset="0"/>
              </a:rPr>
              <a:t>(3)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44C0B6A-EEFA-4D2C-8C5C-A1509E12DA51}"/>
              </a:ext>
            </a:extLst>
          </p:cNvPr>
          <p:cNvSpPr txBox="1"/>
          <p:nvPr/>
        </p:nvSpPr>
        <p:spPr>
          <a:xfrm>
            <a:off x="5023531" y="5569541"/>
            <a:ext cx="40267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Arial" charset="0"/>
              </a:rPr>
              <a:t>(4)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5F328EE-84C0-4646-8FAD-2859BE260756}"/>
              </a:ext>
            </a:extLst>
          </p:cNvPr>
          <p:cNvSpPr txBox="1"/>
          <p:nvPr/>
        </p:nvSpPr>
        <p:spPr>
          <a:xfrm>
            <a:off x="5027812" y="2616733"/>
            <a:ext cx="40267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Arial" charset="0"/>
              </a:rPr>
              <a:t>(4)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2ED3013-BAE6-445B-809E-BD099253997A}"/>
              </a:ext>
            </a:extLst>
          </p:cNvPr>
          <p:cNvCxnSpPr>
            <a:cxnSpLocks/>
            <a:stCxn id="54" idx="1"/>
          </p:cNvCxnSpPr>
          <p:nvPr/>
        </p:nvCxnSpPr>
        <p:spPr bwMode="auto">
          <a:xfrm flipH="1" flipV="1">
            <a:off x="5140048" y="4916909"/>
            <a:ext cx="310068" cy="96055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DCE51E5-D55E-41D3-BA26-A0C2A6F4D846}"/>
              </a:ext>
            </a:extLst>
          </p:cNvPr>
          <p:cNvCxnSpPr>
            <a:cxnSpLocks/>
            <a:stCxn id="53" idx="1"/>
          </p:cNvCxnSpPr>
          <p:nvPr/>
        </p:nvCxnSpPr>
        <p:spPr bwMode="auto">
          <a:xfrm flipH="1" flipV="1">
            <a:off x="5142010" y="1856274"/>
            <a:ext cx="345466" cy="105715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9" name="Arrow: Left 68">
            <a:extLst>
              <a:ext uri="{FF2B5EF4-FFF2-40B4-BE49-F238E27FC236}">
                <a16:creationId xmlns:a16="http://schemas.microsoft.com/office/drawing/2014/main" id="{0CA66CFA-8E76-4275-8B0A-BAB6954F34A0}"/>
              </a:ext>
            </a:extLst>
          </p:cNvPr>
          <p:cNvSpPr/>
          <p:nvPr/>
        </p:nvSpPr>
        <p:spPr bwMode="auto">
          <a:xfrm rot="16200000">
            <a:off x="7605962" y="1655318"/>
            <a:ext cx="238901" cy="156688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70" name="Arrow: Left 69">
            <a:extLst>
              <a:ext uri="{FF2B5EF4-FFF2-40B4-BE49-F238E27FC236}">
                <a16:creationId xmlns:a16="http://schemas.microsoft.com/office/drawing/2014/main" id="{4CFB9065-3A01-41CD-9F28-82943AD2BBDF}"/>
              </a:ext>
            </a:extLst>
          </p:cNvPr>
          <p:cNvSpPr/>
          <p:nvPr/>
        </p:nvSpPr>
        <p:spPr bwMode="auto">
          <a:xfrm rot="18336368">
            <a:off x="6166603" y="1666048"/>
            <a:ext cx="257121" cy="156688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71" name="Arrow: Left 70">
            <a:extLst>
              <a:ext uri="{FF2B5EF4-FFF2-40B4-BE49-F238E27FC236}">
                <a16:creationId xmlns:a16="http://schemas.microsoft.com/office/drawing/2014/main" id="{A745E7AB-1DAB-4F90-819E-F458A06E9C75}"/>
              </a:ext>
            </a:extLst>
          </p:cNvPr>
          <p:cNvSpPr/>
          <p:nvPr/>
        </p:nvSpPr>
        <p:spPr bwMode="auto">
          <a:xfrm rot="16200000">
            <a:off x="7682714" y="4703016"/>
            <a:ext cx="238901" cy="156688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64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CA9CB3-0EA9-4E1E-B895-A33F1656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8CE7D-A208-44BD-A348-8D44044EED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1800" dirty="0"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(t) = BEGIN_TXN()</a:t>
            </a:r>
          </a:p>
          <a:p>
            <a:pPr marL="0" marR="0" indent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1800" dirty="0"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Read(t, K</a:t>
            </a:r>
            <a:r>
              <a:rPr lang="en-US" sz="1800" baseline="-25000" dirty="0"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, V</a:t>
            </a:r>
            <a:r>
              <a:rPr lang="en-US" sz="1800" baseline="-25000" dirty="0"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)  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#T reads K</a:t>
            </a:r>
            <a:r>
              <a:rPr lang="en-US" sz="1800" baseline="-25000" dirty="0">
                <a:solidFill>
                  <a:schemeClr val="accent6"/>
                </a:solidFill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 into V</a:t>
            </a:r>
            <a:r>
              <a:rPr lang="en-US" sz="1800" baseline="-25000" dirty="0">
                <a:solidFill>
                  <a:schemeClr val="accent6"/>
                </a:solidFill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x</a:t>
            </a:r>
            <a:endParaRPr lang="en-US" sz="1800" dirty="0">
              <a:solidFill>
                <a:schemeClr val="accent6"/>
              </a:solidFill>
              <a:effectLst/>
              <a:latin typeface="Consolas" panose="020B0609020204030204" pitchFamily="49" charset="0"/>
              <a:ea typeface="Constantia" panose="020306020503060303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1800" dirty="0"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Read(t, K</a:t>
            </a:r>
            <a:r>
              <a:rPr lang="en-US" sz="1800" baseline="-25000" dirty="0"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V</a:t>
            </a:r>
            <a:r>
              <a:rPr lang="en-US" sz="1800" baseline="-25000" dirty="0" err="1"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)  </a:t>
            </a:r>
          </a:p>
          <a:p>
            <a:pPr marL="0" marR="0" indent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1800" dirty="0"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Write(t, K</a:t>
            </a:r>
            <a:r>
              <a:rPr lang="en-US" sz="1800" baseline="-25000" dirty="0"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l</a:t>
            </a:r>
            <a:r>
              <a:rPr lang="en-US" sz="1800" dirty="0"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V</a:t>
            </a:r>
            <a:r>
              <a:rPr lang="en-US" sz="1800" baseline="-25000" dirty="0" err="1"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l</a:t>
            </a:r>
            <a:r>
              <a:rPr lang="en-US" sz="1800" dirty="0"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#T writes K</a:t>
            </a:r>
            <a:r>
              <a:rPr lang="en-US" sz="1800" baseline="-25000" dirty="0">
                <a:solidFill>
                  <a:schemeClr val="accent6"/>
                </a:solidFill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l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 with </a:t>
            </a:r>
            <a:r>
              <a:rPr lang="en-US" sz="18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V</a:t>
            </a:r>
            <a:r>
              <a:rPr lang="en-US" sz="1800" baseline="-250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l</a:t>
            </a:r>
            <a:endParaRPr lang="en-US" sz="1800" dirty="0">
              <a:solidFill>
                <a:schemeClr val="accent6"/>
              </a:solidFill>
              <a:effectLst/>
              <a:latin typeface="Consolas" panose="020B0609020204030204" pitchFamily="49" charset="0"/>
              <a:ea typeface="Constantia" panose="020306020503060303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1800" dirty="0"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Write(t, K</a:t>
            </a:r>
            <a:r>
              <a:rPr lang="en-US" sz="1800" baseline="-25000" dirty="0"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m</a:t>
            </a:r>
            <a:r>
              <a:rPr lang="en-US" sz="1800" dirty="0"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V</a:t>
            </a:r>
            <a:r>
              <a:rPr lang="en-US" sz="1800" baseline="-25000" dirty="0" err="1"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m</a:t>
            </a:r>
            <a:r>
              <a:rPr lang="en-US" sz="1800" dirty="0"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)  </a:t>
            </a:r>
          </a:p>
          <a:p>
            <a:pPr marL="0" marR="0" indent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1800" dirty="0"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Read(t, </a:t>
            </a:r>
            <a:r>
              <a:rPr lang="en-US" sz="1800" dirty="0" err="1"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K</a:t>
            </a:r>
            <a:r>
              <a:rPr lang="en-US" sz="1800" baseline="-25000" dirty="0" err="1"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V</a:t>
            </a:r>
            <a:r>
              <a:rPr lang="en-US" sz="1800" baseline="-25000" dirty="0" err="1"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)  </a:t>
            </a:r>
          </a:p>
          <a:p>
            <a:pPr marL="0" marR="0" indent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1800" dirty="0"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Write(t, </a:t>
            </a:r>
            <a:r>
              <a:rPr lang="en-US" sz="1800" dirty="0" err="1"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K</a:t>
            </a:r>
            <a:r>
              <a:rPr lang="en-US" sz="1800" baseline="-25000" dirty="0" err="1"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V</a:t>
            </a:r>
            <a:r>
              <a:rPr lang="en-US" sz="1800" baseline="-25000" dirty="0" err="1"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)  </a:t>
            </a:r>
          </a:p>
          <a:p>
            <a:pPr marL="0" marR="0" indent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1800" dirty="0">
                <a:effectLst/>
                <a:latin typeface="Consolas" panose="020B06090202040302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COMMIT_TXN(t)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DFE2C1-D765-4331-AAEB-33E769B7A2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Read goes to coordinator, then directly to the storage node.</a:t>
            </a:r>
          </a:p>
          <a:p>
            <a:r>
              <a:rPr lang="en-US" sz="1800" dirty="0"/>
              <a:t>Write is buffered at the coordinator, until the commit.</a:t>
            </a:r>
          </a:p>
          <a:p>
            <a:r>
              <a:rPr lang="en-US" sz="1800" dirty="0"/>
              <a:t>At commit, the sequencer will generate Commit Time Stamp (CTS), a unique number consist of globally synchronized clock + sequencer id. 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{CTS, Read Sets[i], Write Set[i]} </a:t>
            </a:r>
            <a:r>
              <a:rPr lang="en-US" sz="1800" dirty="0"/>
              <a:t>are sent to the validator(s) to validate the transaction. All shards involved in the transaction see the same CTS.</a:t>
            </a:r>
          </a:p>
          <a:p>
            <a:r>
              <a:rPr lang="en-US" sz="1800" dirty="0"/>
              <a:t>If successfully validated, the </a:t>
            </a:r>
            <a:r>
              <a:rPr lang="en-US" sz="1800" dirty="0">
                <a:solidFill>
                  <a:schemeClr val="accent6"/>
                </a:solidFill>
              </a:rPr>
              <a:t>Write Sets[i] </a:t>
            </a:r>
            <a:r>
              <a:rPr lang="en-US" sz="1800" dirty="0"/>
              <a:t>are persisted at home storage node i.</a:t>
            </a:r>
          </a:p>
          <a:p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42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9EBB-4861-4663-B4AD-77B773FA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2468"/>
          </a:xfrm>
        </p:spPr>
        <p:txBody>
          <a:bodyPr/>
          <a:lstStyle/>
          <a:p>
            <a:r>
              <a:rPr lang="en-US" dirty="0"/>
              <a:t>Call Flow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EB514-3E47-4482-B783-37F4C45986F2}"/>
              </a:ext>
            </a:extLst>
          </p:cNvPr>
          <p:cNvSpPr/>
          <p:nvPr/>
        </p:nvSpPr>
        <p:spPr>
          <a:xfrm>
            <a:off x="451279" y="916553"/>
            <a:ext cx="1060537" cy="3635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X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99A34831-CE5B-4991-918A-74A9B220A6FB}"/>
              </a:ext>
            </a:extLst>
          </p:cNvPr>
          <p:cNvSpPr/>
          <p:nvPr/>
        </p:nvSpPr>
        <p:spPr>
          <a:xfrm>
            <a:off x="9438878" y="130584"/>
            <a:ext cx="1089765" cy="1346548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800" dirty="0"/>
              <a:t>Storage Device B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CF5B352C-7CB1-42C8-B6C1-CCA0FF682A64}"/>
              </a:ext>
            </a:extLst>
          </p:cNvPr>
          <p:cNvSpPr/>
          <p:nvPr/>
        </p:nvSpPr>
        <p:spPr>
          <a:xfrm>
            <a:off x="7227256" y="130584"/>
            <a:ext cx="1089765" cy="1346548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800" dirty="0"/>
              <a:t>Storage Device 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7B73A5-D238-4A61-AE9F-A3603B77449D}"/>
              </a:ext>
            </a:extLst>
          </p:cNvPr>
          <p:cNvSpPr/>
          <p:nvPr/>
        </p:nvSpPr>
        <p:spPr>
          <a:xfrm>
            <a:off x="7312361" y="885135"/>
            <a:ext cx="919088" cy="4306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Validator 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FD737F-95A7-4B27-8B0F-6E96C50A395C}"/>
              </a:ext>
            </a:extLst>
          </p:cNvPr>
          <p:cNvSpPr/>
          <p:nvPr/>
        </p:nvSpPr>
        <p:spPr>
          <a:xfrm>
            <a:off x="9513783" y="885135"/>
            <a:ext cx="919088" cy="4306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Validator 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8702F9-8F6B-4D2B-852F-87C2D1F147B2}"/>
              </a:ext>
            </a:extLst>
          </p:cNvPr>
          <p:cNvCxnSpPr>
            <a:cxnSpLocks/>
          </p:cNvCxnSpPr>
          <p:nvPr/>
        </p:nvCxnSpPr>
        <p:spPr>
          <a:xfrm>
            <a:off x="922773" y="1477132"/>
            <a:ext cx="0" cy="50389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1C1D04-1926-47DD-B8E6-5A69C6BD07C4}"/>
              </a:ext>
            </a:extLst>
          </p:cNvPr>
          <p:cNvCxnSpPr>
            <a:cxnSpLocks/>
          </p:cNvCxnSpPr>
          <p:nvPr/>
        </p:nvCxnSpPr>
        <p:spPr>
          <a:xfrm>
            <a:off x="7771905" y="1523156"/>
            <a:ext cx="0" cy="49353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C10224-2298-4B95-A0A1-844E0A437961}"/>
              </a:ext>
            </a:extLst>
          </p:cNvPr>
          <p:cNvCxnSpPr>
            <a:cxnSpLocks/>
          </p:cNvCxnSpPr>
          <p:nvPr/>
        </p:nvCxnSpPr>
        <p:spPr>
          <a:xfrm>
            <a:off x="10005971" y="1544491"/>
            <a:ext cx="0" cy="4971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C1B09-962C-4877-9B87-9679428A5E47}"/>
              </a:ext>
            </a:extLst>
          </p:cNvPr>
          <p:cNvSpPr/>
          <p:nvPr/>
        </p:nvSpPr>
        <p:spPr>
          <a:xfrm>
            <a:off x="2348690" y="917470"/>
            <a:ext cx="1475807" cy="3635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Coordinator 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8F9D83-2C24-4D14-A861-04D2C90E177D}"/>
              </a:ext>
            </a:extLst>
          </p:cNvPr>
          <p:cNvCxnSpPr>
            <a:cxnSpLocks/>
            <a:stCxn id="77" idx="3"/>
            <a:endCxn id="78" idx="1"/>
          </p:cNvCxnSpPr>
          <p:nvPr/>
        </p:nvCxnSpPr>
        <p:spPr>
          <a:xfrm>
            <a:off x="1576093" y="2103532"/>
            <a:ext cx="966136" cy="114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BB0D3C-6E37-4699-8A8F-BF8C2EEECB24}"/>
              </a:ext>
            </a:extLst>
          </p:cNvPr>
          <p:cNvSpPr/>
          <p:nvPr/>
        </p:nvSpPr>
        <p:spPr>
          <a:xfrm>
            <a:off x="451279" y="1677863"/>
            <a:ext cx="1124814" cy="228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id=</a:t>
            </a:r>
            <a:r>
              <a:rPr lang="en-US" sz="1100" dirty="0" err="1"/>
              <a:t>Begin_TXN</a:t>
            </a:r>
            <a:r>
              <a:rPr lang="en-US" sz="1100" dirty="0"/>
              <a:t>()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6D3B2D-313C-432E-8A68-00023F60AB8E}"/>
              </a:ext>
            </a:extLst>
          </p:cNvPr>
          <p:cNvCxnSpPr>
            <a:cxnSpLocks/>
          </p:cNvCxnSpPr>
          <p:nvPr/>
        </p:nvCxnSpPr>
        <p:spPr>
          <a:xfrm>
            <a:off x="5078561" y="1540561"/>
            <a:ext cx="0" cy="49755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A1E1321-94C5-45D8-8795-347C08459EDC}"/>
              </a:ext>
            </a:extLst>
          </p:cNvPr>
          <p:cNvGrpSpPr/>
          <p:nvPr/>
        </p:nvGrpSpPr>
        <p:grpSpPr>
          <a:xfrm>
            <a:off x="4482553" y="837547"/>
            <a:ext cx="1826462" cy="535788"/>
            <a:chOff x="5177042" y="1455321"/>
            <a:chExt cx="1826462" cy="53578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B3B133-6F34-419E-A706-45BAF66330EE}"/>
                </a:ext>
              </a:extLst>
            </p:cNvPr>
            <p:cNvSpPr/>
            <p:nvPr/>
          </p:nvSpPr>
          <p:spPr>
            <a:xfrm>
              <a:off x="5177042" y="1540994"/>
              <a:ext cx="1390389" cy="3635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Sequencer X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4B660208-1304-47BE-9401-76651B694D69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2372" y="1455321"/>
              <a:ext cx="581132" cy="535788"/>
            </a:xfrm>
            <a:prstGeom prst="rect">
              <a:avLst/>
            </a:prstGeom>
          </p:spPr>
        </p:pic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86B40A2-2B10-40CE-84E7-03B498DAA5A5}"/>
              </a:ext>
            </a:extLst>
          </p:cNvPr>
          <p:cNvCxnSpPr>
            <a:cxnSpLocks/>
          </p:cNvCxnSpPr>
          <p:nvPr/>
        </p:nvCxnSpPr>
        <p:spPr>
          <a:xfrm>
            <a:off x="3093242" y="1523156"/>
            <a:ext cx="0" cy="49929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1BC2A76D-B1F5-43A6-887F-550D78882CCF}"/>
              </a:ext>
            </a:extLst>
          </p:cNvPr>
          <p:cNvSpPr/>
          <p:nvPr/>
        </p:nvSpPr>
        <p:spPr>
          <a:xfrm>
            <a:off x="451279" y="1989197"/>
            <a:ext cx="1124814" cy="228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Read(id, K1)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14ABBB8-505B-47E3-B0E5-BC262F2F10C6}"/>
              </a:ext>
            </a:extLst>
          </p:cNvPr>
          <p:cNvSpPr/>
          <p:nvPr/>
        </p:nvSpPr>
        <p:spPr>
          <a:xfrm>
            <a:off x="2542229" y="2103532"/>
            <a:ext cx="1124814" cy="228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Read(id, K1)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FA05427-E485-4A4F-AED6-C12F76B9A360}"/>
              </a:ext>
            </a:extLst>
          </p:cNvPr>
          <p:cNvSpPr/>
          <p:nvPr/>
        </p:nvSpPr>
        <p:spPr>
          <a:xfrm>
            <a:off x="6876742" y="2326850"/>
            <a:ext cx="1847128" cy="228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err="1"/>
              <a:t>ReadResp</a:t>
            </a:r>
            <a:r>
              <a:rPr lang="en-US" sz="1100" dirty="0"/>
              <a:t>(id, K1, V1, meta1)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CEDD322-E222-47D3-864D-C57787F6A531}"/>
              </a:ext>
            </a:extLst>
          </p:cNvPr>
          <p:cNvSpPr/>
          <p:nvPr/>
        </p:nvSpPr>
        <p:spPr>
          <a:xfrm>
            <a:off x="451279" y="2725366"/>
            <a:ext cx="1377153" cy="228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Write(id, K2, Val2)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8828C7B-ADD1-488F-A903-1C760C026468}"/>
              </a:ext>
            </a:extLst>
          </p:cNvPr>
          <p:cNvSpPr/>
          <p:nvPr/>
        </p:nvSpPr>
        <p:spPr>
          <a:xfrm>
            <a:off x="451278" y="3018210"/>
            <a:ext cx="1377153" cy="228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Write(id, K3, Val3)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293755E-AC66-4336-B42F-1C31BB00CB2F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3667043" y="2217867"/>
            <a:ext cx="4104862" cy="251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455FF8C-276D-4411-BD16-4AC2633D0839}"/>
              </a:ext>
            </a:extLst>
          </p:cNvPr>
          <p:cNvCxnSpPr>
            <a:cxnSpLocks/>
            <a:stCxn id="79" idx="1"/>
          </p:cNvCxnSpPr>
          <p:nvPr/>
        </p:nvCxnSpPr>
        <p:spPr>
          <a:xfrm flipH="1">
            <a:off x="3093242" y="2441185"/>
            <a:ext cx="3783500" cy="1024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0241E3F-EF71-4BA7-BCAB-9BAEC42048F8}"/>
              </a:ext>
            </a:extLst>
          </p:cNvPr>
          <p:cNvCxnSpPr>
            <a:cxnSpLocks/>
          </p:cNvCxnSpPr>
          <p:nvPr/>
        </p:nvCxnSpPr>
        <p:spPr>
          <a:xfrm flipH="1">
            <a:off x="922772" y="2545314"/>
            <a:ext cx="2170470" cy="442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55B95FB-EF7D-4C13-909E-808C9C85EFF3}"/>
              </a:ext>
            </a:extLst>
          </p:cNvPr>
          <p:cNvSpPr/>
          <p:nvPr/>
        </p:nvSpPr>
        <p:spPr>
          <a:xfrm>
            <a:off x="2542229" y="2806004"/>
            <a:ext cx="1377153" cy="228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Write(id, K2, Val2)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BAA47ED-0244-4D09-84F4-25B010C27BAE}"/>
              </a:ext>
            </a:extLst>
          </p:cNvPr>
          <p:cNvSpPr/>
          <p:nvPr/>
        </p:nvSpPr>
        <p:spPr>
          <a:xfrm>
            <a:off x="2542228" y="3098848"/>
            <a:ext cx="1377153" cy="228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Write(id, K3, Val3)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41C04F5-D515-4621-BA24-1026FC4F9351}"/>
              </a:ext>
            </a:extLst>
          </p:cNvPr>
          <p:cNvCxnSpPr>
            <a:cxnSpLocks/>
            <a:stCxn id="80" idx="3"/>
            <a:endCxn id="95" idx="1"/>
          </p:cNvCxnSpPr>
          <p:nvPr/>
        </p:nvCxnSpPr>
        <p:spPr>
          <a:xfrm>
            <a:off x="1828432" y="2839701"/>
            <a:ext cx="713797" cy="806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A7D3F64-5F76-44B7-90C3-0AF32705DDA4}"/>
              </a:ext>
            </a:extLst>
          </p:cNvPr>
          <p:cNvCxnSpPr>
            <a:cxnSpLocks/>
            <a:stCxn id="81" idx="3"/>
            <a:endCxn id="96" idx="1"/>
          </p:cNvCxnSpPr>
          <p:nvPr/>
        </p:nvCxnSpPr>
        <p:spPr>
          <a:xfrm>
            <a:off x="1828431" y="3132545"/>
            <a:ext cx="713797" cy="806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4F71812-4CB1-44F2-A2C8-9BE535784257}"/>
              </a:ext>
            </a:extLst>
          </p:cNvPr>
          <p:cNvSpPr/>
          <p:nvPr/>
        </p:nvSpPr>
        <p:spPr>
          <a:xfrm>
            <a:off x="451278" y="3377520"/>
            <a:ext cx="1377149" cy="228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F=</a:t>
            </a:r>
            <a:r>
              <a:rPr lang="en-US" sz="1100" dirty="0" err="1"/>
              <a:t>Commit_TXN</a:t>
            </a:r>
            <a:r>
              <a:rPr lang="en-US" sz="1100" dirty="0"/>
              <a:t>(id)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A73220D-2C40-44B6-BC60-F55CA9EB9492}"/>
              </a:ext>
            </a:extLst>
          </p:cNvPr>
          <p:cNvSpPr/>
          <p:nvPr/>
        </p:nvSpPr>
        <p:spPr>
          <a:xfrm>
            <a:off x="411402" y="6084977"/>
            <a:ext cx="1377149" cy="228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Res= </a:t>
            </a:r>
            <a:r>
              <a:rPr lang="en-US" sz="1100" dirty="0" err="1"/>
              <a:t>F.Resolve</a:t>
            </a:r>
            <a:r>
              <a:rPr lang="en-US" sz="1100" dirty="0"/>
              <a:t>()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F512A02-2F45-4283-975E-222D08AA1B4F}"/>
              </a:ext>
            </a:extLst>
          </p:cNvPr>
          <p:cNvSpPr/>
          <p:nvPr/>
        </p:nvSpPr>
        <p:spPr>
          <a:xfrm>
            <a:off x="2542228" y="3455289"/>
            <a:ext cx="2038005" cy="334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err="1"/>
              <a:t>Commit_TXN</a:t>
            </a:r>
            <a:r>
              <a:rPr lang="en-US" sz="1100" dirty="0"/>
              <a:t>(id, K1, Meta1</a:t>
            </a:r>
          </a:p>
          <a:p>
            <a:r>
              <a:rPr lang="en-US" sz="1100" dirty="0"/>
              <a:t>K2 = Val2, K3=Val3)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D37C196-19DA-46B8-8A0A-DEE099DA0D07}"/>
              </a:ext>
            </a:extLst>
          </p:cNvPr>
          <p:cNvSpPr/>
          <p:nvPr/>
        </p:nvSpPr>
        <p:spPr>
          <a:xfrm>
            <a:off x="4903514" y="3530526"/>
            <a:ext cx="1377153" cy="258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err="1"/>
              <a:t>cts</a:t>
            </a:r>
            <a:r>
              <a:rPr lang="en-US" sz="1100" dirty="0"/>
              <a:t> = </a:t>
            </a:r>
            <a:r>
              <a:rPr lang="en-US" sz="1100" dirty="0" err="1"/>
              <a:t>GenCTS</a:t>
            </a:r>
            <a:r>
              <a:rPr lang="en-US" sz="1100" dirty="0"/>
              <a:t>()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6EF3397-C798-4C9D-A967-078AEA703401}"/>
              </a:ext>
            </a:extLst>
          </p:cNvPr>
          <p:cNvSpPr/>
          <p:nvPr/>
        </p:nvSpPr>
        <p:spPr>
          <a:xfrm>
            <a:off x="4903513" y="3812649"/>
            <a:ext cx="2090397" cy="228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Commit (</a:t>
            </a:r>
            <a:r>
              <a:rPr lang="en-US" sz="1100" dirty="0" err="1"/>
              <a:t>cts</a:t>
            </a:r>
            <a:r>
              <a:rPr lang="en-US" sz="1100" dirty="0"/>
              <a:t>, K1, meta1,K2=Val2)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AA6B3EF-7EEF-45AC-B924-936E15B88041}"/>
              </a:ext>
            </a:extLst>
          </p:cNvPr>
          <p:cNvSpPr/>
          <p:nvPr/>
        </p:nvSpPr>
        <p:spPr>
          <a:xfrm>
            <a:off x="4904299" y="4064565"/>
            <a:ext cx="1779680" cy="220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Commit (</a:t>
            </a:r>
            <a:r>
              <a:rPr lang="en-US" sz="1100" dirty="0" err="1"/>
              <a:t>cts</a:t>
            </a:r>
            <a:r>
              <a:rPr lang="en-US" sz="1100" dirty="0"/>
              <a:t>, K3=Val3)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C5C1859-8895-4C0D-9B0A-11596A9AEBCE}"/>
              </a:ext>
            </a:extLst>
          </p:cNvPr>
          <p:cNvSpPr/>
          <p:nvPr/>
        </p:nvSpPr>
        <p:spPr>
          <a:xfrm>
            <a:off x="7318874" y="3876475"/>
            <a:ext cx="1124814" cy="228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Delay + Reorder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F8AB1D9-1D07-402B-A08D-29B910D4C078}"/>
              </a:ext>
            </a:extLst>
          </p:cNvPr>
          <p:cNvSpPr/>
          <p:nvPr/>
        </p:nvSpPr>
        <p:spPr>
          <a:xfrm>
            <a:off x="9782559" y="4105145"/>
            <a:ext cx="1124814" cy="228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Delay + Reorder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EB0A794-1833-41A7-8F26-B4579B01B14F}"/>
              </a:ext>
            </a:extLst>
          </p:cNvPr>
          <p:cNvSpPr/>
          <p:nvPr/>
        </p:nvSpPr>
        <p:spPr>
          <a:xfrm>
            <a:off x="7312911" y="4127469"/>
            <a:ext cx="2024552" cy="228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Log (</a:t>
            </a:r>
            <a:r>
              <a:rPr lang="en-US" sz="1100" dirty="0" err="1"/>
              <a:t>cts</a:t>
            </a:r>
            <a:r>
              <a:rPr lang="en-US" sz="1100" dirty="0"/>
              <a:t>, K1, meta1, K2=Val2)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B2F2145-9B4A-47F0-AF93-CEA38F7CF5C0}"/>
              </a:ext>
            </a:extLst>
          </p:cNvPr>
          <p:cNvSpPr/>
          <p:nvPr/>
        </p:nvSpPr>
        <p:spPr>
          <a:xfrm>
            <a:off x="7312911" y="4395948"/>
            <a:ext cx="2010102" cy="228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 </a:t>
            </a:r>
            <a:r>
              <a:rPr lang="en-US" sz="1100" dirty="0" err="1"/>
              <a:t>l_meta</a:t>
            </a:r>
            <a:r>
              <a:rPr lang="en-US" sz="1100" dirty="0"/>
              <a:t>= {</a:t>
            </a:r>
            <a:r>
              <a:rPr lang="el-GR" sz="1100" dirty="0"/>
              <a:t>η</a:t>
            </a:r>
            <a:r>
              <a:rPr lang="en-US" sz="1100" dirty="0"/>
              <a:t> , </a:t>
            </a:r>
            <a:r>
              <a:rPr lang="el-GR" sz="1100" dirty="0"/>
              <a:t>π</a:t>
            </a:r>
            <a:r>
              <a:rPr lang="en-US" sz="1100" dirty="0"/>
              <a:t>} * {K1, K2}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390463E-8182-47E8-AD7E-3DA660CDD885}"/>
              </a:ext>
            </a:extLst>
          </p:cNvPr>
          <p:cNvSpPr/>
          <p:nvPr/>
        </p:nvSpPr>
        <p:spPr>
          <a:xfrm>
            <a:off x="7312911" y="4662571"/>
            <a:ext cx="2010102" cy="228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err="1"/>
              <a:t>PeerInfo</a:t>
            </a:r>
            <a:r>
              <a:rPr lang="en-US" sz="1100" dirty="0"/>
              <a:t>(</a:t>
            </a:r>
            <a:r>
              <a:rPr lang="en-US" sz="1100" dirty="0" err="1"/>
              <a:t>cts</a:t>
            </a:r>
            <a:r>
              <a:rPr lang="en-US" sz="1100" dirty="0"/>
              <a:t>, </a:t>
            </a:r>
            <a:r>
              <a:rPr lang="en-US" sz="1100" dirty="0" err="1"/>
              <a:t>l_meta</a:t>
            </a:r>
            <a:r>
              <a:rPr lang="en-US" sz="1100" dirty="0"/>
              <a:t>, </a:t>
            </a:r>
            <a:r>
              <a:rPr lang="en-US" sz="1100" dirty="0" err="1"/>
              <a:t>g_meta</a:t>
            </a:r>
            <a:r>
              <a:rPr lang="en-US" sz="1100" dirty="0"/>
              <a:t>)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B05E0A4-5DF3-4214-8FEB-F9BB88E33939}"/>
              </a:ext>
            </a:extLst>
          </p:cNvPr>
          <p:cNvSpPr/>
          <p:nvPr/>
        </p:nvSpPr>
        <p:spPr>
          <a:xfrm>
            <a:off x="7326809" y="5181887"/>
            <a:ext cx="2010102" cy="228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res = </a:t>
            </a:r>
            <a:r>
              <a:rPr lang="en-US" sz="1100" dirty="0" err="1"/>
              <a:t>ValidateTxn</a:t>
            </a:r>
            <a:r>
              <a:rPr lang="en-US" sz="1100" dirty="0"/>
              <a:t>(</a:t>
            </a:r>
            <a:r>
              <a:rPr lang="en-US" sz="1100" dirty="0" err="1"/>
              <a:t>cts</a:t>
            </a:r>
            <a:r>
              <a:rPr lang="en-US" sz="1100" dirty="0"/>
              <a:t>, </a:t>
            </a:r>
            <a:r>
              <a:rPr lang="en-US" sz="1100" dirty="0" err="1"/>
              <a:t>g_meta</a:t>
            </a:r>
            <a:r>
              <a:rPr lang="en-US" sz="1100" dirty="0"/>
              <a:t>)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8FD0CE8-9385-43C5-97CB-A4087A884F74}"/>
              </a:ext>
            </a:extLst>
          </p:cNvPr>
          <p:cNvSpPr/>
          <p:nvPr/>
        </p:nvSpPr>
        <p:spPr>
          <a:xfrm>
            <a:off x="7326809" y="5448424"/>
            <a:ext cx="2112067" cy="228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Log(</a:t>
            </a:r>
            <a:r>
              <a:rPr lang="en-US" sz="1100" dirty="0" err="1"/>
              <a:t>cts</a:t>
            </a:r>
            <a:r>
              <a:rPr lang="en-US" sz="1100" dirty="0"/>
              <a:t>, k1, meta1, K2=Val2, res)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324BC6D-8366-4F6A-A13A-3C3360E8522F}"/>
              </a:ext>
            </a:extLst>
          </p:cNvPr>
          <p:cNvSpPr/>
          <p:nvPr/>
        </p:nvSpPr>
        <p:spPr>
          <a:xfrm>
            <a:off x="7318875" y="5731029"/>
            <a:ext cx="1404996" cy="228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err="1"/>
              <a:t>CommitResp</a:t>
            </a:r>
            <a:r>
              <a:rPr lang="en-US" sz="1100" dirty="0"/>
              <a:t>(</a:t>
            </a:r>
            <a:r>
              <a:rPr lang="en-US" sz="1100" dirty="0" err="1"/>
              <a:t>cts</a:t>
            </a:r>
            <a:r>
              <a:rPr lang="en-US" sz="1100" dirty="0"/>
              <a:t>, res)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7D7BC1D-EE0E-43B7-BAD8-0283D5A04B75}"/>
              </a:ext>
            </a:extLst>
          </p:cNvPr>
          <p:cNvCxnSpPr>
            <a:cxnSpLocks/>
            <a:stCxn id="103" idx="3"/>
            <a:endCxn id="106" idx="1"/>
          </p:cNvCxnSpPr>
          <p:nvPr/>
        </p:nvCxnSpPr>
        <p:spPr>
          <a:xfrm>
            <a:off x="1828427" y="3491855"/>
            <a:ext cx="713801" cy="1304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F8B0591-5A43-42CD-B17E-87A41BAFD8FF}"/>
              </a:ext>
            </a:extLst>
          </p:cNvPr>
          <p:cNvCxnSpPr>
            <a:cxnSpLocks/>
            <a:stCxn id="106" idx="3"/>
            <a:endCxn id="108" idx="1"/>
          </p:cNvCxnSpPr>
          <p:nvPr/>
        </p:nvCxnSpPr>
        <p:spPr>
          <a:xfrm>
            <a:off x="4580233" y="3622346"/>
            <a:ext cx="323281" cy="376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9F17E2B-972D-4186-99D2-D2F2F93F0410}"/>
              </a:ext>
            </a:extLst>
          </p:cNvPr>
          <p:cNvCxnSpPr>
            <a:cxnSpLocks/>
            <a:stCxn id="109" idx="3"/>
            <a:endCxn id="117" idx="1"/>
          </p:cNvCxnSpPr>
          <p:nvPr/>
        </p:nvCxnSpPr>
        <p:spPr>
          <a:xfrm>
            <a:off x="6993910" y="3926984"/>
            <a:ext cx="324964" cy="638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946778A1-1965-4FB1-83E5-1514468D7630}"/>
              </a:ext>
            </a:extLst>
          </p:cNvPr>
          <p:cNvCxnSpPr>
            <a:cxnSpLocks/>
            <a:stCxn id="110" idx="3"/>
            <a:endCxn id="118" idx="1"/>
          </p:cNvCxnSpPr>
          <p:nvPr/>
        </p:nvCxnSpPr>
        <p:spPr>
          <a:xfrm>
            <a:off x="6683979" y="4174713"/>
            <a:ext cx="3098580" cy="447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A496BD6-2CCF-4FF9-A6B4-44A05CAC03ED}"/>
              </a:ext>
            </a:extLst>
          </p:cNvPr>
          <p:cNvSpPr/>
          <p:nvPr/>
        </p:nvSpPr>
        <p:spPr>
          <a:xfrm>
            <a:off x="9789941" y="4415116"/>
            <a:ext cx="2024552" cy="228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Log (</a:t>
            </a:r>
            <a:r>
              <a:rPr lang="en-US" sz="1100" dirty="0" err="1"/>
              <a:t>cts</a:t>
            </a:r>
            <a:r>
              <a:rPr lang="en-US" sz="1100" dirty="0"/>
              <a:t>, K3=Val3)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886942F-7414-4ABD-851D-3BB72234FB34}"/>
              </a:ext>
            </a:extLst>
          </p:cNvPr>
          <p:cNvSpPr/>
          <p:nvPr/>
        </p:nvSpPr>
        <p:spPr>
          <a:xfrm>
            <a:off x="9789941" y="4683595"/>
            <a:ext cx="2010102" cy="228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 </a:t>
            </a:r>
            <a:r>
              <a:rPr lang="en-US" sz="1100" dirty="0" err="1"/>
              <a:t>l_meta</a:t>
            </a:r>
            <a:r>
              <a:rPr lang="en-US" sz="1100" dirty="0"/>
              <a:t>= {</a:t>
            </a:r>
            <a:r>
              <a:rPr lang="el-GR" sz="1100" dirty="0"/>
              <a:t>η</a:t>
            </a:r>
            <a:r>
              <a:rPr lang="en-US" sz="1100" dirty="0"/>
              <a:t> , </a:t>
            </a:r>
            <a:r>
              <a:rPr lang="el-GR" sz="1100" dirty="0"/>
              <a:t>π</a:t>
            </a:r>
            <a:r>
              <a:rPr lang="en-US" sz="1100" dirty="0"/>
              <a:t>} * {K3}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9DF0F41-B57E-450A-805F-B7BE63C07824}"/>
              </a:ext>
            </a:extLst>
          </p:cNvPr>
          <p:cNvSpPr/>
          <p:nvPr/>
        </p:nvSpPr>
        <p:spPr>
          <a:xfrm>
            <a:off x="9789941" y="4950218"/>
            <a:ext cx="2010102" cy="228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err="1"/>
              <a:t>PeerInfo</a:t>
            </a:r>
            <a:r>
              <a:rPr lang="en-US" sz="1100" dirty="0"/>
              <a:t>(</a:t>
            </a:r>
            <a:r>
              <a:rPr lang="en-US" sz="1100" dirty="0" err="1"/>
              <a:t>cts</a:t>
            </a:r>
            <a:r>
              <a:rPr lang="en-US" sz="1100" dirty="0"/>
              <a:t>, </a:t>
            </a:r>
            <a:r>
              <a:rPr lang="en-US" sz="1100" dirty="0" err="1"/>
              <a:t>l_meta</a:t>
            </a:r>
            <a:r>
              <a:rPr lang="en-US" sz="1100" dirty="0"/>
              <a:t>, </a:t>
            </a:r>
            <a:r>
              <a:rPr lang="en-US" sz="1100" dirty="0" err="1"/>
              <a:t>g_meta</a:t>
            </a:r>
            <a:r>
              <a:rPr lang="en-US" sz="1100" dirty="0"/>
              <a:t>)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8BE7032-E8F5-4AAE-8C24-AD94B191C095}"/>
              </a:ext>
            </a:extLst>
          </p:cNvPr>
          <p:cNvSpPr/>
          <p:nvPr/>
        </p:nvSpPr>
        <p:spPr>
          <a:xfrm>
            <a:off x="9803839" y="5469534"/>
            <a:ext cx="2010102" cy="228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res = </a:t>
            </a:r>
            <a:r>
              <a:rPr lang="en-US" sz="1100" dirty="0" err="1"/>
              <a:t>ValidateTxn</a:t>
            </a:r>
            <a:r>
              <a:rPr lang="en-US" sz="1100" dirty="0"/>
              <a:t>(</a:t>
            </a:r>
            <a:r>
              <a:rPr lang="en-US" sz="1100" dirty="0" err="1"/>
              <a:t>cts</a:t>
            </a:r>
            <a:r>
              <a:rPr lang="en-US" sz="1100" dirty="0"/>
              <a:t>, </a:t>
            </a:r>
            <a:r>
              <a:rPr lang="en-US" sz="1100" dirty="0" err="1"/>
              <a:t>g_meta</a:t>
            </a:r>
            <a:r>
              <a:rPr lang="en-US" sz="1100" dirty="0"/>
              <a:t>)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318C610-EB7F-47E1-9080-0C66ECB1653F}"/>
              </a:ext>
            </a:extLst>
          </p:cNvPr>
          <p:cNvSpPr/>
          <p:nvPr/>
        </p:nvSpPr>
        <p:spPr>
          <a:xfrm>
            <a:off x="9803839" y="5736071"/>
            <a:ext cx="2112067" cy="228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Log(</a:t>
            </a:r>
            <a:r>
              <a:rPr lang="en-US" sz="1100" dirty="0" err="1"/>
              <a:t>cts</a:t>
            </a:r>
            <a:r>
              <a:rPr lang="en-US" sz="1100" dirty="0"/>
              <a:t>, K3=Val3, res)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FFC00BC-3A55-46A0-A2C0-538946B9503F}"/>
              </a:ext>
            </a:extLst>
          </p:cNvPr>
          <p:cNvSpPr/>
          <p:nvPr/>
        </p:nvSpPr>
        <p:spPr>
          <a:xfrm>
            <a:off x="9795905" y="6018676"/>
            <a:ext cx="1404996" cy="228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err="1"/>
              <a:t>CommitResp</a:t>
            </a:r>
            <a:r>
              <a:rPr lang="en-US" sz="1100" dirty="0"/>
              <a:t>(</a:t>
            </a:r>
            <a:r>
              <a:rPr lang="en-US" sz="1100" dirty="0" err="1"/>
              <a:t>cts</a:t>
            </a:r>
            <a:r>
              <a:rPr lang="en-US" sz="1100" dirty="0"/>
              <a:t>, res)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C419F0D1-E552-4605-A451-AB358B04F663}"/>
              </a:ext>
            </a:extLst>
          </p:cNvPr>
          <p:cNvCxnSpPr>
            <a:cxnSpLocks/>
          </p:cNvCxnSpPr>
          <p:nvPr/>
        </p:nvCxnSpPr>
        <p:spPr>
          <a:xfrm>
            <a:off x="9330953" y="4820219"/>
            <a:ext cx="612080" cy="1184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4FDEDDF-A675-4EC8-AE6C-060DC71F9C5B}"/>
              </a:ext>
            </a:extLst>
          </p:cNvPr>
          <p:cNvCxnSpPr>
            <a:cxnSpLocks/>
            <a:stCxn id="139" idx="1"/>
          </p:cNvCxnSpPr>
          <p:nvPr/>
        </p:nvCxnSpPr>
        <p:spPr>
          <a:xfrm flipH="1">
            <a:off x="7771905" y="5064553"/>
            <a:ext cx="2018036" cy="656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8BCB664-1D7E-4B54-AA20-8726DDBFA5DF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3071980" y="5845364"/>
            <a:ext cx="4246895" cy="1750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062CD48-29C6-4189-A4C9-6EC2B1F21B69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>
            <a:off x="1788551" y="6018676"/>
            <a:ext cx="1300961" cy="1806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07A58A8-4373-4A23-B130-2BBB44E17C5A}"/>
              </a:ext>
            </a:extLst>
          </p:cNvPr>
          <p:cNvCxnSpPr>
            <a:cxnSpLocks/>
            <a:stCxn id="142" idx="1"/>
          </p:cNvCxnSpPr>
          <p:nvPr/>
        </p:nvCxnSpPr>
        <p:spPr>
          <a:xfrm flipH="1">
            <a:off x="3070651" y="6133011"/>
            <a:ext cx="6725254" cy="2790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8D980BBC-C6BA-4305-ADDC-9F82F5EE99AB}"/>
              </a:ext>
            </a:extLst>
          </p:cNvPr>
          <p:cNvSpPr txBox="1"/>
          <p:nvPr/>
        </p:nvSpPr>
        <p:spPr>
          <a:xfrm>
            <a:off x="7227256" y="212194"/>
            <a:ext cx="1087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Hosting K1, K2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CEF19A3-7BA7-4F52-9437-35E178EECFAA}"/>
              </a:ext>
            </a:extLst>
          </p:cNvPr>
          <p:cNvSpPr txBox="1"/>
          <p:nvPr/>
        </p:nvSpPr>
        <p:spPr>
          <a:xfrm>
            <a:off x="9546030" y="203371"/>
            <a:ext cx="854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Hosting K3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102A7E6-EFFE-4B89-A7D8-DD2CDCD53BC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101360" y="826666"/>
            <a:ext cx="581132" cy="535788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32A4281-FE79-4CAA-98FB-5D96366BEF4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247" y="826666"/>
            <a:ext cx="581132" cy="53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08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E2BC-28CA-454B-A890-C209741C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QuantaDB</a:t>
            </a:r>
            <a:r>
              <a:rPr lang="en-US" dirty="0"/>
              <a:t> Walkthrough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464163C-9BF7-4D13-AD38-885E92DEDA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Build on top of </a:t>
            </a:r>
            <a:r>
              <a:rPr lang="en-US" dirty="0" err="1"/>
              <a:t>RAMCloud</a:t>
            </a:r>
            <a:endParaRPr lang="en-US" dirty="0"/>
          </a:p>
          <a:p>
            <a:r>
              <a:rPr lang="en-US" dirty="0"/>
              <a:t>$RAMCLOUD/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quantadb</a:t>
            </a:r>
            <a:endParaRPr lang="en-US" dirty="0"/>
          </a:p>
          <a:p>
            <a:r>
              <a:rPr lang="en-US" dirty="0"/>
              <a:t>Coordinator:</a:t>
            </a:r>
          </a:p>
          <a:p>
            <a:pPr lvl="1"/>
            <a:r>
              <a:rPr lang="en-US" dirty="0"/>
              <a:t>Adapt the ClientTransactionTask.cc</a:t>
            </a:r>
          </a:p>
          <a:p>
            <a:pPr lvl="1"/>
            <a:r>
              <a:rPr lang="en-US" dirty="0"/>
              <a:t>Enclosed in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#ifdef QDBTX</a:t>
            </a:r>
          </a:p>
          <a:p>
            <a:pPr lvl="1"/>
            <a:r>
              <a:rPr lang="en-US" dirty="0"/>
              <a:t>PREPARE state always transit to COMMIT/ABORT decision.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FA4C663-6CC9-448F-83FB-9B5035F405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Canvas 8">
            <a:extLst>
              <a:ext uri="{FF2B5EF4-FFF2-40B4-BE49-F238E27FC236}">
                <a16:creationId xmlns:a16="http://schemas.microsoft.com/office/drawing/2014/main" id="{79CF7DC4-9BA6-4C80-BE77-445A1F93AB97}"/>
              </a:ext>
            </a:extLst>
          </p:cNvPr>
          <p:cNvGrpSpPr/>
          <p:nvPr/>
        </p:nvGrpSpPr>
        <p:grpSpPr>
          <a:xfrm>
            <a:off x="5994400" y="1825625"/>
            <a:ext cx="5537200" cy="4146807"/>
            <a:chOff x="0" y="0"/>
            <a:chExt cx="5537200" cy="414680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68A46FA-AE08-4B15-A019-9A21CC2FE360}"/>
                </a:ext>
              </a:extLst>
            </p:cNvPr>
            <p:cNvSpPr/>
            <p:nvPr/>
          </p:nvSpPr>
          <p:spPr>
            <a:xfrm>
              <a:off x="0" y="0"/>
              <a:ext cx="5537200" cy="3871595"/>
            </a:xfrm>
            <a:prstGeom prst="rect">
              <a:avLst/>
            </a:prstGeom>
            <a:solidFill>
              <a:prstClr val="white"/>
            </a:solidFill>
          </p:spPr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400DD9-D3D0-402E-8230-DECACCA3ECDC}"/>
                </a:ext>
              </a:extLst>
            </p:cNvPr>
            <p:cNvSpPr/>
            <p:nvPr/>
          </p:nvSpPr>
          <p:spPr>
            <a:xfrm>
              <a:off x="266217" y="75235"/>
              <a:ext cx="5034988" cy="40715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0000"/>
                </a:lnSpc>
                <a:spcBef>
                  <a:spcPts val="600"/>
                </a:spcBef>
                <a:spcAft>
                  <a:spcPts val="1000"/>
                </a:spcAft>
              </a:pPr>
              <a:r>
                <a:rPr lang="en-US" sz="1100">
                  <a:solidFill>
                    <a:srgbClr val="595959"/>
                  </a:solidFill>
                  <a:effectLst/>
                  <a:ea typeface="Constantia" panose="02030602050306030303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" name="Text Box 12">
              <a:extLst>
                <a:ext uri="{FF2B5EF4-FFF2-40B4-BE49-F238E27FC236}">
                  <a16:creationId xmlns:a16="http://schemas.microsoft.com/office/drawing/2014/main" id="{DA824A58-F604-4D0F-892E-284C06079D8D}"/>
                </a:ext>
              </a:extLst>
            </p:cNvPr>
            <p:cNvSpPr txBox="1"/>
            <p:nvPr/>
          </p:nvSpPr>
          <p:spPr>
            <a:xfrm>
              <a:off x="526648" y="908486"/>
              <a:ext cx="1726565" cy="4052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0000"/>
                </a:lnSpc>
                <a:spcBef>
                  <a:spcPts val="600"/>
                </a:spcBef>
                <a:spcAft>
                  <a:spcPts val="1000"/>
                </a:spcAft>
              </a:pPr>
              <a:r>
                <a:rPr lang="en-US" sz="1100">
                  <a:solidFill>
                    <a:srgbClr val="595959"/>
                  </a:solidFill>
                  <a:effectLst/>
                  <a:latin typeface="Constantia" panose="02030602050306030303" pitchFamily="18" charset="0"/>
                  <a:ea typeface="Constantia" panose="02030602050306030303" pitchFamily="18" charset="0"/>
                  <a:cs typeface="Times New Roman" panose="02020603050405020304" pitchFamily="18" charset="0"/>
                </a:rPr>
                <a:t>ClientTransactionTask.cc</a:t>
              </a:r>
            </a:p>
          </p:txBody>
        </p:sp>
        <p:sp>
          <p:nvSpPr>
            <p:cNvPr id="8" name="Text Box 13">
              <a:extLst>
                <a:ext uri="{FF2B5EF4-FFF2-40B4-BE49-F238E27FC236}">
                  <a16:creationId xmlns:a16="http://schemas.microsoft.com/office/drawing/2014/main" id="{B5988D0A-9613-4188-9B06-D7E1BC36B144}"/>
                </a:ext>
              </a:extLst>
            </p:cNvPr>
            <p:cNvSpPr txBox="1"/>
            <p:nvPr/>
          </p:nvSpPr>
          <p:spPr>
            <a:xfrm>
              <a:off x="677118" y="1417660"/>
              <a:ext cx="1576095" cy="37020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0000"/>
                </a:lnSpc>
                <a:spcBef>
                  <a:spcPts val="600"/>
                </a:spcBef>
                <a:spcAft>
                  <a:spcPts val="1000"/>
                </a:spcAft>
              </a:pPr>
              <a:r>
                <a:rPr lang="en-US" sz="1100" dirty="0">
                  <a:solidFill>
                    <a:srgbClr val="595959"/>
                  </a:solidFill>
                  <a:effectLst/>
                  <a:latin typeface="Constantia" panose="02030602050306030303" pitchFamily="18" charset="0"/>
                  <a:ea typeface="Constantia" panose="02030602050306030303" pitchFamily="18" charset="0"/>
                  <a:cs typeface="Times New Roman" panose="02020603050405020304" pitchFamily="18" charset="0"/>
                </a:rPr>
                <a:t>quantadb/Sequencer.cc</a:t>
              </a:r>
            </a:p>
          </p:txBody>
        </p:sp>
        <p:sp>
          <p:nvSpPr>
            <p:cNvPr id="9" name="Text Box 14">
              <a:extLst>
                <a:ext uri="{FF2B5EF4-FFF2-40B4-BE49-F238E27FC236}">
                  <a16:creationId xmlns:a16="http://schemas.microsoft.com/office/drawing/2014/main" id="{CAEDA959-EE73-4671-9DF1-44B06FC04ABF}"/>
                </a:ext>
              </a:extLst>
            </p:cNvPr>
            <p:cNvSpPr txBox="1"/>
            <p:nvPr/>
          </p:nvSpPr>
          <p:spPr>
            <a:xfrm>
              <a:off x="2817792" y="908612"/>
              <a:ext cx="1821084" cy="42227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0000"/>
                </a:lnSpc>
                <a:spcBef>
                  <a:spcPts val="600"/>
                </a:spcBef>
                <a:spcAft>
                  <a:spcPts val="1000"/>
                </a:spcAft>
              </a:pPr>
              <a:r>
                <a:rPr lang="en-US" sz="1100" dirty="0">
                  <a:solidFill>
                    <a:srgbClr val="595959"/>
                  </a:solidFill>
                  <a:effectLst/>
                  <a:latin typeface="Constantia" panose="02030602050306030303" pitchFamily="18" charset="0"/>
                  <a:ea typeface="Constantia" panose="02030602050306030303" pitchFamily="18" charset="0"/>
                  <a:cs typeface="Times New Roman" panose="02020603050405020304" pitchFamily="18" charset="0"/>
                </a:rPr>
                <a:t>quantadb/DSSNService.cc</a:t>
              </a:r>
            </a:p>
          </p:txBody>
        </p:sp>
        <p:sp>
          <p:nvSpPr>
            <p:cNvPr id="10" name="Text Box 15">
              <a:extLst>
                <a:ext uri="{FF2B5EF4-FFF2-40B4-BE49-F238E27FC236}">
                  <a16:creationId xmlns:a16="http://schemas.microsoft.com/office/drawing/2014/main" id="{C2813DA4-8004-4515-AC33-9A119C34402C}"/>
                </a:ext>
              </a:extLst>
            </p:cNvPr>
            <p:cNvSpPr txBox="1"/>
            <p:nvPr/>
          </p:nvSpPr>
          <p:spPr>
            <a:xfrm>
              <a:off x="3026008" y="1886475"/>
              <a:ext cx="1612868" cy="411099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0000"/>
                </a:lnSpc>
                <a:spcBef>
                  <a:spcPts val="600"/>
                </a:spcBef>
                <a:spcAft>
                  <a:spcPts val="1000"/>
                </a:spcAft>
              </a:pPr>
              <a:r>
                <a:rPr lang="en-US" sz="1100" dirty="0">
                  <a:solidFill>
                    <a:srgbClr val="595959"/>
                  </a:solidFill>
                  <a:effectLst/>
                  <a:latin typeface="Constantia" panose="02030602050306030303" pitchFamily="18" charset="0"/>
                  <a:ea typeface="Constantia" panose="02030602050306030303" pitchFamily="18" charset="0"/>
                  <a:cs typeface="Times New Roman" panose="02020603050405020304" pitchFamily="18" charset="0"/>
                </a:rPr>
                <a:t>quantadb/Validator.cc</a:t>
              </a:r>
            </a:p>
          </p:txBody>
        </p:sp>
        <p:sp>
          <p:nvSpPr>
            <p:cNvPr id="11" name="Text Box 16">
              <a:extLst>
                <a:ext uri="{FF2B5EF4-FFF2-40B4-BE49-F238E27FC236}">
                  <a16:creationId xmlns:a16="http://schemas.microsoft.com/office/drawing/2014/main" id="{D6F97021-3CAF-4201-9531-61598A97EF43}"/>
                </a:ext>
              </a:extLst>
            </p:cNvPr>
            <p:cNvSpPr txBox="1"/>
            <p:nvPr/>
          </p:nvSpPr>
          <p:spPr>
            <a:xfrm>
              <a:off x="428080" y="115701"/>
              <a:ext cx="1017905" cy="341499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0000"/>
                </a:lnSpc>
                <a:spcBef>
                  <a:spcPts val="600"/>
                </a:spcBef>
                <a:spcAft>
                  <a:spcPts val="1000"/>
                </a:spcAft>
              </a:pPr>
              <a:r>
                <a:rPr lang="en-US" sz="1100" b="1">
                  <a:solidFill>
                    <a:srgbClr val="595959"/>
                  </a:solidFill>
                  <a:effectLst/>
                  <a:latin typeface="Constantia" panose="02030602050306030303" pitchFamily="18" charset="0"/>
                  <a:ea typeface="Constantia" panose="02030602050306030303" pitchFamily="18" charset="0"/>
                  <a:cs typeface="Times New Roman" panose="02020603050405020304" pitchFamily="18" charset="0"/>
                </a:rPr>
                <a:t>RAMCLOUD</a:t>
              </a:r>
              <a:endParaRPr lang="en-US" sz="1100">
                <a:solidFill>
                  <a:srgbClr val="595959"/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17">
              <a:extLst>
                <a:ext uri="{FF2B5EF4-FFF2-40B4-BE49-F238E27FC236}">
                  <a16:creationId xmlns:a16="http://schemas.microsoft.com/office/drawing/2014/main" id="{EA440AC3-6244-4256-881B-9CF6486B7856}"/>
                </a:ext>
              </a:extLst>
            </p:cNvPr>
            <p:cNvSpPr txBox="1"/>
            <p:nvPr/>
          </p:nvSpPr>
          <p:spPr>
            <a:xfrm>
              <a:off x="3271864" y="2384293"/>
              <a:ext cx="1959892" cy="1383093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0000"/>
                </a:lnSpc>
                <a:spcBef>
                  <a:spcPts val="600"/>
                </a:spcBef>
                <a:spcAft>
                  <a:spcPts val="1000"/>
                </a:spcAft>
              </a:pPr>
              <a:r>
                <a:rPr lang="en-US" sz="1100" dirty="0">
                  <a:solidFill>
                    <a:srgbClr val="595959"/>
                  </a:solidFill>
                  <a:effectLst/>
                  <a:latin typeface="Constantia" panose="02030602050306030303" pitchFamily="18" charset="0"/>
                  <a:ea typeface="Constantia" panose="02030602050306030303" pitchFamily="18" charset="0"/>
                  <a:cs typeface="Times New Roman" panose="02020603050405020304" pitchFamily="18" charset="0"/>
                </a:rPr>
                <a:t>quantadb/ActiveTxSet.cc</a:t>
              </a:r>
            </a:p>
            <a:p>
              <a:pPr marL="0" marR="0">
                <a:lnSpc>
                  <a:spcPct val="110000"/>
                </a:lnSpc>
                <a:spcBef>
                  <a:spcPts val="600"/>
                </a:spcBef>
                <a:spcAft>
                  <a:spcPts val="1000"/>
                </a:spcAft>
              </a:pPr>
              <a:r>
                <a:rPr lang="en-US" sz="1100" dirty="0">
                  <a:solidFill>
                    <a:srgbClr val="595959"/>
                  </a:solidFill>
                  <a:effectLst/>
                  <a:latin typeface="Constantia" panose="02030602050306030303" pitchFamily="18" charset="0"/>
                  <a:ea typeface="Constantia" panose="02030602050306030303" pitchFamily="18" charset="0"/>
                  <a:cs typeface="Times New Roman" panose="02020603050405020304" pitchFamily="18" charset="0"/>
                </a:rPr>
                <a:t>quantadb/DistributedTxSet.cc</a:t>
              </a:r>
            </a:p>
            <a:p>
              <a:pPr marL="0" marR="0">
                <a:lnSpc>
                  <a:spcPct val="110000"/>
                </a:lnSpc>
                <a:spcBef>
                  <a:spcPts val="600"/>
                </a:spcBef>
                <a:spcAft>
                  <a:spcPts val="1000"/>
                </a:spcAft>
              </a:pPr>
              <a:r>
                <a:rPr lang="en-US" sz="1100" dirty="0">
                  <a:solidFill>
                    <a:srgbClr val="595959"/>
                  </a:solidFill>
                  <a:effectLst/>
                  <a:latin typeface="Constantia" panose="02030602050306030303" pitchFamily="18" charset="0"/>
                  <a:ea typeface="Constantia" panose="02030602050306030303" pitchFamily="18" charset="0"/>
                  <a:cs typeface="Times New Roman" panose="02020603050405020304" pitchFamily="18" charset="0"/>
                </a:rPr>
                <a:t>quantadb/TxLog.cc</a:t>
              </a:r>
            </a:p>
            <a:p>
              <a:pPr marL="0" marR="0">
                <a:lnSpc>
                  <a:spcPct val="110000"/>
                </a:lnSpc>
                <a:spcBef>
                  <a:spcPts val="600"/>
                </a:spcBef>
                <a:spcAft>
                  <a:spcPts val="1000"/>
                </a:spcAft>
              </a:pPr>
              <a:r>
                <a:rPr lang="en-US" sz="1100" dirty="0" err="1">
                  <a:solidFill>
                    <a:srgbClr val="595959"/>
                  </a:solidFill>
                  <a:effectLst/>
                  <a:latin typeface="Constantia" panose="02030602050306030303" pitchFamily="18" charset="0"/>
                  <a:ea typeface="Constantia" panose="02030602050306030303" pitchFamily="18" charset="0"/>
                  <a:cs typeface="Times New Roman" panose="02020603050405020304" pitchFamily="18" charset="0"/>
                </a:rPr>
                <a:t>quantadb</a:t>
              </a:r>
              <a:r>
                <a:rPr lang="en-US" sz="1100" dirty="0">
                  <a:solidFill>
                    <a:srgbClr val="595959"/>
                  </a:solidFill>
                  <a:effectLst/>
                  <a:latin typeface="Constantia" panose="02030602050306030303" pitchFamily="18" charset="0"/>
                  <a:ea typeface="Constantia" panose="02030602050306030303" pitchFamily="18" charset="0"/>
                  <a:cs typeface="Times New Roman" panose="02020603050405020304" pitchFamily="18" charset="0"/>
                </a:rPr>
                <a:t>/…</a:t>
              </a:r>
            </a:p>
          </p:txBody>
        </p:sp>
        <p:sp>
          <p:nvSpPr>
            <p:cNvPr id="13" name="Text Box 19">
              <a:extLst>
                <a:ext uri="{FF2B5EF4-FFF2-40B4-BE49-F238E27FC236}">
                  <a16:creationId xmlns:a16="http://schemas.microsoft.com/office/drawing/2014/main" id="{03A260AA-1D0B-40C1-8D3D-09F81C86597F}"/>
                </a:ext>
              </a:extLst>
            </p:cNvPr>
            <p:cNvSpPr txBox="1"/>
            <p:nvPr/>
          </p:nvSpPr>
          <p:spPr>
            <a:xfrm>
              <a:off x="3034582" y="1440518"/>
              <a:ext cx="2032662" cy="34734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0000"/>
                </a:lnSpc>
                <a:spcBef>
                  <a:spcPts val="600"/>
                </a:spcBef>
                <a:spcAft>
                  <a:spcPts val="1000"/>
                </a:spcAft>
              </a:pPr>
              <a:r>
                <a:rPr lang="en-US" sz="1100" dirty="0">
                  <a:solidFill>
                    <a:srgbClr val="595959"/>
                  </a:solidFill>
                  <a:effectLst/>
                  <a:latin typeface="Constantia" panose="02030602050306030303" pitchFamily="18" charset="0"/>
                  <a:ea typeface="Constantia" panose="02030602050306030303" pitchFamily="18" charset="0"/>
                  <a:cs typeface="Times New Roman" panose="02020603050405020304" pitchFamily="18" charset="0"/>
                </a:rPr>
                <a:t>quantadb/HashmapKVStore.cc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5E29C1C-5296-4EA9-938C-F4A667F0CEC8}"/>
                </a:ext>
              </a:extLst>
            </p:cNvPr>
            <p:cNvCxnSpPr/>
            <p:nvPr/>
          </p:nvCxnSpPr>
          <p:spPr>
            <a:xfrm>
              <a:off x="2598516" y="908570"/>
              <a:ext cx="17362" cy="25233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 Box 25">
              <a:extLst>
                <a:ext uri="{FF2B5EF4-FFF2-40B4-BE49-F238E27FC236}">
                  <a16:creationId xmlns:a16="http://schemas.microsoft.com/office/drawing/2014/main" id="{E45AC3CE-9ED2-4827-B83E-2BEFBC1D3713}"/>
                </a:ext>
              </a:extLst>
            </p:cNvPr>
            <p:cNvSpPr txBox="1"/>
            <p:nvPr/>
          </p:nvSpPr>
          <p:spPr>
            <a:xfrm>
              <a:off x="1024357" y="399261"/>
              <a:ext cx="546100" cy="42862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0000"/>
                </a:lnSpc>
                <a:spcBef>
                  <a:spcPts val="600"/>
                </a:spcBef>
                <a:spcAft>
                  <a:spcPts val="1000"/>
                </a:spcAft>
              </a:pPr>
              <a:r>
                <a:rPr lang="en-US" sz="1100" i="1">
                  <a:solidFill>
                    <a:srgbClr val="595959"/>
                  </a:solidFill>
                  <a:effectLst/>
                  <a:latin typeface="Constantia" panose="02030602050306030303" pitchFamily="18" charset="0"/>
                  <a:ea typeface="Constantia" panose="02030602050306030303" pitchFamily="18" charset="0"/>
                  <a:cs typeface="Times New Roman" panose="02020603050405020304" pitchFamily="18" charset="0"/>
                </a:rPr>
                <a:t>Client</a:t>
              </a:r>
              <a:endParaRPr lang="en-US" sz="1100">
                <a:solidFill>
                  <a:srgbClr val="595959"/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27">
              <a:extLst>
                <a:ext uri="{FF2B5EF4-FFF2-40B4-BE49-F238E27FC236}">
                  <a16:creationId xmlns:a16="http://schemas.microsoft.com/office/drawing/2014/main" id="{B1A04605-6239-4221-BE89-0D0924087EE9}"/>
                </a:ext>
              </a:extLst>
            </p:cNvPr>
            <p:cNvSpPr txBox="1"/>
            <p:nvPr/>
          </p:nvSpPr>
          <p:spPr>
            <a:xfrm>
              <a:off x="3229336" y="387031"/>
              <a:ext cx="558165" cy="38227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0000"/>
                </a:lnSpc>
                <a:spcBef>
                  <a:spcPts val="600"/>
                </a:spcBef>
                <a:spcAft>
                  <a:spcPts val="1000"/>
                </a:spcAft>
              </a:pPr>
              <a:r>
                <a:rPr lang="en-US" sz="1100" i="1">
                  <a:solidFill>
                    <a:srgbClr val="595959"/>
                  </a:solidFill>
                  <a:effectLst/>
                  <a:latin typeface="Constantia" panose="02030602050306030303" pitchFamily="18" charset="0"/>
                  <a:ea typeface="Constantia" panose="02030602050306030303" pitchFamily="18" charset="0"/>
                  <a:cs typeface="Times New Roman" panose="02020603050405020304" pitchFamily="18" charset="0"/>
                </a:rPr>
                <a:t>Server</a:t>
              </a:r>
              <a:endParaRPr lang="en-US" sz="1100">
                <a:solidFill>
                  <a:srgbClr val="595959"/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1949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2335</TotalTime>
  <Words>2213</Words>
  <Application>Microsoft Office PowerPoint</Application>
  <PresentationFormat>Widescreen</PresentationFormat>
  <Paragraphs>471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Constantia</vt:lpstr>
      <vt:lpstr>Office Theme</vt:lpstr>
      <vt:lpstr>QuantaDB</vt:lpstr>
      <vt:lpstr>Background</vt:lpstr>
      <vt:lpstr>QuantaDB</vt:lpstr>
      <vt:lpstr>SSN commit vs DSSN commit</vt:lpstr>
      <vt:lpstr>PowerPoint Presentation</vt:lpstr>
      <vt:lpstr>PowerPoint Presentation</vt:lpstr>
      <vt:lpstr>Client Interface</vt:lpstr>
      <vt:lpstr>Call Flow</vt:lpstr>
      <vt:lpstr>QuantaDB Walkthrough</vt:lpstr>
      <vt:lpstr>Sequencer</vt:lpstr>
      <vt:lpstr>Validator.cc</vt:lpstr>
      <vt:lpstr>Validator’s ActiveTxSet </vt:lpstr>
      <vt:lpstr>Validator’s DistributedTxSet </vt:lpstr>
      <vt:lpstr>PeerInfo</vt:lpstr>
      <vt:lpstr>HashmapKVStore</vt:lpstr>
      <vt:lpstr>Issue Identified, yet unfinished</vt:lpstr>
      <vt:lpstr>Compile QuantaDB</vt:lpstr>
      <vt:lpstr>Deploy QuantaDB</vt:lpstr>
      <vt:lpstr>Run QuantaDB</vt:lpstr>
      <vt:lpstr>Backup</vt:lpstr>
      <vt:lpstr>Use case: Geo Distributed</vt:lpstr>
      <vt:lpstr>Use case: Directory for Memory Fabric</vt:lpstr>
      <vt:lpstr>Future DSSN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DSSN Quarterly Review</dc:title>
  <dc:creator>Chun Liu</dc:creator>
  <cp:lastModifiedBy>Chun Liu</cp:lastModifiedBy>
  <cp:revision>94</cp:revision>
  <dcterms:created xsi:type="dcterms:W3CDTF">2020-08-02T20:53:02Z</dcterms:created>
  <dcterms:modified xsi:type="dcterms:W3CDTF">2021-12-16T07:00:11Z</dcterms:modified>
</cp:coreProperties>
</file>