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8" r:id="rId6"/>
    <p:sldId id="258" r:id="rId7"/>
    <p:sldId id="265" r:id="rId8"/>
    <p:sldId id="267" r:id="rId9"/>
    <p:sldId id="263" r:id="rId10"/>
    <p:sldId id="26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ABDC-B348-47A3-99FE-07CB53281AAB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A355-D703-4BD0-8A7C-132DA4A89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6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pulsar/wiki/PIP-8:-Pulsar-beyond-1M-top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Pulsar</a:t>
            </a:r>
            <a:r>
              <a:rPr lang="zh-CN" altLang="en-US" b="1" dirty="0" smtClean="0"/>
              <a:t>的南向消息分发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3306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陈旻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7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扩展性说明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对于新增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，即新增一个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并在对应的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新增订阅规则即可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VPC</a:t>
            </a:r>
            <a:r>
              <a:rPr lang="zh-CN" altLang="en-US" dirty="0" smtClean="0"/>
              <a:t>扩容，例如在新的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增加了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，即在新增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订阅</a:t>
            </a:r>
            <a:endParaRPr lang="en-US" altLang="zh-CN" dirty="0" smtClean="0"/>
          </a:p>
          <a:p>
            <a:r>
              <a:rPr lang="zh-CN" altLang="en-US" dirty="0" smtClean="0"/>
              <a:t>对于大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下发瓶颈，可以增加对应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划分的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r>
              <a:rPr lang="zh-CN" altLang="en-US" dirty="0" smtClean="0"/>
              <a:t>对于新增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，即增加一个</a:t>
            </a:r>
            <a:r>
              <a:rPr lang="en-US" altLang="zh-CN" dirty="0" smtClean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15152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存在的问题</a:t>
            </a:r>
            <a:endParaRPr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以上文本均为按照官网文档的设计，未实际验证</a:t>
            </a:r>
            <a:endParaRPr lang="en-US" altLang="zh-CN" dirty="0" smtClean="0"/>
          </a:p>
          <a:p>
            <a:r>
              <a:rPr lang="zh-CN" altLang="en-US" dirty="0" smtClean="0"/>
              <a:t>配置复杂，运维成本较高</a:t>
            </a:r>
            <a:endParaRPr lang="en-US" altLang="zh-CN" dirty="0" smtClean="0"/>
          </a:p>
          <a:p>
            <a:r>
              <a:rPr lang="zh-CN" altLang="en-US" dirty="0"/>
              <a:t>较</a:t>
            </a:r>
            <a:r>
              <a:rPr lang="zh-CN" altLang="en-US" dirty="0" smtClean="0"/>
              <a:t>新，连接器适配不够，有可能在后期开发中存在问题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581" y="1782128"/>
            <a:ext cx="5878484" cy="46883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实现以</a:t>
            </a:r>
            <a:r>
              <a:rPr lang="en-US" altLang="zh-CN" sz="2400" dirty="0" smtClean="0"/>
              <a:t>VPC</a:t>
            </a:r>
            <a:r>
              <a:rPr lang="zh-CN" altLang="en-US" sz="2400" dirty="0" smtClean="0"/>
              <a:t>为粒度划分</a:t>
            </a:r>
            <a:r>
              <a:rPr lang="en-US" altLang="zh-CN" sz="2400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消除多余信息的分发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设计目标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0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Pulsar</a:t>
            </a:r>
            <a:r>
              <a:rPr lang="zh-CN" altLang="en-US" b="1" dirty="0" smtClean="0"/>
              <a:t>介绍 </a:t>
            </a:r>
            <a:r>
              <a:rPr lang="en-US" altLang="zh-CN" b="1" dirty="0" smtClean="0"/>
              <a:t>--- </a:t>
            </a:r>
            <a:r>
              <a:rPr lang="zh-CN" altLang="en-US" b="1" dirty="0"/>
              <a:t>所</a:t>
            </a:r>
            <a:r>
              <a:rPr lang="zh-CN" altLang="en-US" b="1" dirty="0" smtClean="0"/>
              <a:t>使用的主要特性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76" y="3268838"/>
            <a:ext cx="7916188" cy="3309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0696" y="1652329"/>
            <a:ext cx="99822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Topic</a:t>
            </a:r>
            <a:r>
              <a:rPr lang="zh-CN" altLang="en-US" dirty="0" smtClean="0"/>
              <a:t>内消息的并行同样采用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分别在不同的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的设计模式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消息持久化有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BookKeeper</a:t>
            </a:r>
            <a:r>
              <a:rPr lang="zh-CN" altLang="en-US" dirty="0" smtClean="0"/>
              <a:t>提供，当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消费完消息返回</a:t>
            </a:r>
            <a:r>
              <a:rPr lang="en-US" altLang="zh-CN" dirty="0" smtClean="0"/>
              <a:t>confirm</a:t>
            </a:r>
            <a:r>
              <a:rPr lang="zh-CN" altLang="en-US" dirty="0" smtClean="0"/>
              <a:t>时消息才会被删除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可以订阅多个</a:t>
            </a:r>
            <a:r>
              <a:rPr lang="en-US" altLang="zh-CN" dirty="0" smtClean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Topic</a:t>
            </a:r>
            <a:r>
              <a:rPr lang="zh-CN" altLang="en-US" dirty="0" smtClean="0"/>
              <a:t>有四种订阅模式，我们使用其中的</a:t>
            </a:r>
            <a:r>
              <a:rPr lang="en-US" altLang="zh-CN" dirty="0" smtClean="0"/>
              <a:t>key-shared</a:t>
            </a:r>
            <a:r>
              <a:rPr lang="zh-CN" altLang="en-US" dirty="0" smtClean="0"/>
              <a:t>模式，如下图所示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185564" y="3630830"/>
            <a:ext cx="2651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Key_Shared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模式下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，消息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各个订阅同一个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topic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consumer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之间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进行分发，并且具有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相同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或的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消息仅传递给一个使用者。不管消息被重新发送多少次，它都会被发送到同一使用者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69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性能说明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cluster</a:t>
            </a:r>
            <a:r>
              <a:rPr lang="zh-CN" altLang="en-US" dirty="0"/>
              <a:t>即可满足百万</a:t>
            </a:r>
            <a:r>
              <a:rPr lang="zh-CN" altLang="en-US" dirty="0" smtClean="0"/>
              <a:t>级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，即可以满足一个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topic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://github.com/apache/pulsar/wiki/PIP-8:-</a:t>
            </a:r>
            <a:r>
              <a:rPr lang="en-US" altLang="zh-CN" dirty="0" smtClean="0">
                <a:hlinkClick r:id="rId2"/>
              </a:rPr>
              <a:t>Pulsar-beyond-1M-topics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The maximum </a:t>
            </a:r>
            <a:r>
              <a:rPr lang="en-US" altLang="zh-CN" dirty="0"/>
              <a:t>allowable size of a single </a:t>
            </a:r>
            <a:r>
              <a:rPr lang="en-US" altLang="zh-CN" dirty="0" smtClean="0"/>
              <a:t>frame 5 </a:t>
            </a:r>
            <a:r>
              <a:rPr lang="en-US" altLang="zh-CN" dirty="0"/>
              <a:t>MB.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namespace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数量</a:t>
            </a:r>
            <a:r>
              <a:rPr lang="zh-CN" altLang="en-US" dirty="0" smtClean="0"/>
              <a:t>对性能影响尚未验证或者查到相关资料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5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序逻辑</a:t>
            </a:r>
            <a:r>
              <a:rPr lang="en-US" altLang="zh-CN" dirty="0" smtClean="0"/>
              <a:t>—VPC</a:t>
            </a:r>
            <a:r>
              <a:rPr lang="zh-CN" altLang="en-US" dirty="0" smtClean="0"/>
              <a:t>消息拆分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前提条件：</a:t>
            </a:r>
            <a:r>
              <a:rPr lang="zh-CN" altLang="en-US" dirty="0">
                <a:solidFill>
                  <a:srgbClr val="FF0000"/>
                </a:solidFill>
              </a:rPr>
              <a:t>各</a:t>
            </a:r>
            <a:r>
              <a:rPr lang="en-US" altLang="zh-CN" dirty="0" smtClean="0">
                <a:solidFill>
                  <a:srgbClr val="FF0000"/>
                </a:solidFill>
              </a:rPr>
              <a:t>management pod</a:t>
            </a:r>
            <a:r>
              <a:rPr lang="zh-CN" altLang="en-US" dirty="0" smtClean="0">
                <a:solidFill>
                  <a:srgbClr val="FF0000"/>
                </a:solidFill>
              </a:rPr>
              <a:t>能知道消息的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err="1" smtClean="0">
                <a:solidFill>
                  <a:srgbClr val="FF0000"/>
                </a:solidFill>
              </a:rPr>
              <a:t>vm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NCA</a:t>
            </a:r>
            <a:r>
              <a:rPr lang="zh-CN" altLang="en-US" dirty="0" smtClean="0">
                <a:solidFill>
                  <a:srgbClr val="FF0000"/>
                </a:solidFill>
              </a:rPr>
              <a:t>的映射关系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对于来自</a:t>
            </a:r>
            <a:r>
              <a:rPr lang="en-US" altLang="zh-CN" dirty="0" smtClean="0"/>
              <a:t>Management Pod</a:t>
            </a:r>
            <a:r>
              <a:rPr lang="zh-CN" altLang="en-US" dirty="0" smtClean="0"/>
              <a:t>的消息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为粒度拆分消息，发送到各</a:t>
            </a:r>
            <a:r>
              <a:rPr lang="en-US" altLang="zh-CN" dirty="0" smtClean="0"/>
              <a:t>Infra Pod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Infra Pod</a:t>
            </a:r>
            <a:r>
              <a:rPr lang="zh-CN" altLang="en-US" dirty="0" smtClean="0"/>
              <a:t>按照</a:t>
            </a:r>
            <a:r>
              <a:rPr lang="en-US" altLang="zh-CN" dirty="0"/>
              <a:t>VM</a:t>
            </a:r>
            <a:r>
              <a:rPr lang="zh-CN" altLang="en-US" dirty="0" smtClean="0"/>
              <a:t>的粒度拆分，然后按照</a:t>
            </a:r>
            <a:r>
              <a:rPr lang="en-US" altLang="zh-CN" dirty="0"/>
              <a:t>VM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放入相应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例如，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中含有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分别在</a:t>
            </a:r>
            <a:r>
              <a:rPr lang="en-US" altLang="zh-CN" sz="2400" smtClean="0"/>
              <a:t>NCA0,NCA1,NCA2</a:t>
            </a:r>
            <a:r>
              <a:rPr lang="zh-CN" altLang="en-US" sz="2400" smtClean="0"/>
              <a:t>所在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Host machine</a:t>
            </a:r>
            <a:r>
              <a:rPr lang="zh-CN" altLang="en-US" sz="2400" dirty="0" smtClean="0"/>
              <a:t>上，分别是</a:t>
            </a:r>
            <a:r>
              <a:rPr lang="en-US" altLang="zh-CN" sz="2400" dirty="0" smtClean="0"/>
              <a:t>vm0-NCA0,vm1-NCA0,vm2-NCA1,vm3-NCA2</a:t>
            </a:r>
          </a:p>
          <a:p>
            <a:r>
              <a:rPr lang="zh-CN" altLang="en-US" sz="2400" dirty="0" smtClean="0"/>
              <a:t>则将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的消息拆分为</a:t>
            </a:r>
            <a:r>
              <a:rPr lang="en-US" altLang="zh-CN" sz="2400" dirty="0" smtClean="0"/>
              <a:t>{vm0,vm1},{vm2},{vm3}</a:t>
            </a:r>
          </a:p>
        </p:txBody>
      </p:sp>
    </p:spTree>
    <p:extLst>
      <p:ext uri="{BB962C8B-B14F-4D97-AF65-F5344CB8AC3E}">
        <p14:creationId xmlns:p14="http://schemas.microsoft.com/office/powerpoint/2010/main" val="36640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1" y="1690688"/>
            <a:ext cx="5878484" cy="46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Producer</a:t>
            </a:r>
            <a:r>
              <a:rPr lang="zh-CN" altLang="en-US" sz="2400" dirty="0" smtClean="0"/>
              <a:t>逻辑：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方案</a:t>
            </a:r>
            <a:r>
              <a:rPr lang="zh-CN" altLang="en-US" sz="2000" dirty="0" smtClean="0"/>
              <a:t>一：每一个</a:t>
            </a:r>
            <a:r>
              <a:rPr lang="en-US" altLang="zh-CN" sz="2000" dirty="0" err="1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方案二：参考</a:t>
            </a:r>
            <a:r>
              <a:rPr lang="en-US" altLang="zh-CN" sz="2000" dirty="0" smtClean="0"/>
              <a:t>controller pod</a:t>
            </a:r>
            <a:r>
              <a:rPr lang="zh-CN" altLang="en-US" sz="2000" dirty="0" smtClean="0"/>
              <a:t>中控制实例对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的分组，一个大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，一组小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  <a:endParaRPr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0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VPC</a:t>
            </a:r>
            <a:r>
              <a:rPr lang="zh-CN" altLang="en-US" sz="2000" dirty="0" smtClean="0"/>
              <a:t>的配置消息按照</a:t>
            </a:r>
            <a:r>
              <a:rPr lang="en-US" altLang="zh-CN" sz="2000" dirty="0" smtClean="0"/>
              <a:t>VM</a:t>
            </a:r>
            <a:r>
              <a:rPr lang="zh-CN" altLang="en-US" sz="2000" dirty="0"/>
              <a:t>所在</a:t>
            </a:r>
            <a:r>
              <a:rPr lang="en-US" altLang="zh-CN" sz="2000" dirty="0"/>
              <a:t>host machine</a:t>
            </a:r>
            <a:r>
              <a:rPr lang="zh-CN" altLang="en-US" sz="2000" dirty="0"/>
              <a:t>重组，并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host </a:t>
            </a:r>
            <a:r>
              <a:rPr lang="en-US" altLang="zh-CN" sz="2000" dirty="0"/>
              <a:t>machine</a:t>
            </a:r>
            <a:r>
              <a:rPr lang="zh-CN" altLang="en-US" sz="2000" dirty="0"/>
              <a:t>作为</a:t>
            </a:r>
            <a:r>
              <a:rPr lang="en-US" altLang="zh-CN" sz="2000" dirty="0"/>
              <a:t>key</a:t>
            </a:r>
            <a:r>
              <a:rPr lang="zh-CN" altLang="en-US" sz="2000" dirty="0"/>
              <a:t>，放</a:t>
            </a:r>
            <a:r>
              <a:rPr lang="zh-CN" altLang="en-US" sz="2000" dirty="0" smtClean="0"/>
              <a:t>入</a:t>
            </a:r>
            <a:r>
              <a:rPr lang="en-US" altLang="zh-CN" sz="2000" dirty="0" smtClean="0"/>
              <a:t>topic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986540"/>
              </p:ext>
            </p:extLst>
          </p:nvPr>
        </p:nvGraphicFramePr>
        <p:xfrm>
          <a:off x="7084233" y="735764"/>
          <a:ext cx="410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6114939" imgH="8067609" progId="Visio.Drawing.15">
                  <p:embed/>
                </p:oleObj>
              </mc:Choice>
              <mc:Fallback>
                <p:oleObj name="Visio" r:id="rId3" imgW="6114939" imgH="8067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4233" y="735764"/>
                        <a:ext cx="410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78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0" y="1690688"/>
            <a:ext cx="6227619" cy="446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Consumer</a:t>
            </a:r>
            <a:r>
              <a:rPr lang="zh-CN" altLang="en-US" sz="2400" dirty="0" smtClean="0"/>
              <a:t>逻辑：每个</a:t>
            </a:r>
            <a:r>
              <a:rPr lang="en-US" altLang="zh-CN" sz="2400" dirty="0" smtClean="0"/>
              <a:t>NCA</a:t>
            </a:r>
            <a:r>
              <a:rPr lang="zh-CN" altLang="en-US" sz="2400" dirty="0" smtClean="0"/>
              <a:t>作为一个</a:t>
            </a:r>
            <a:r>
              <a:rPr lang="en-US" altLang="zh-CN" sz="2400" dirty="0" smtClean="0"/>
              <a:t>consumer</a:t>
            </a:r>
          </a:p>
          <a:p>
            <a:pPr marL="0" indent="0">
              <a:buNone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一个</a:t>
            </a:r>
            <a:r>
              <a:rPr lang="en-US" altLang="zh-CN" sz="2400" dirty="0"/>
              <a:t>consumer</a:t>
            </a:r>
            <a:r>
              <a:rPr lang="zh-CN" altLang="en-US" sz="2400" dirty="0"/>
              <a:t>订阅</a:t>
            </a:r>
            <a:r>
              <a:rPr lang="en-US" altLang="zh-CN" sz="2400" dirty="0"/>
              <a:t>host machine</a:t>
            </a:r>
            <a:r>
              <a:rPr lang="zh-CN" altLang="en-US" sz="2400" dirty="0"/>
              <a:t>中所有存在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VPC</a:t>
            </a:r>
            <a:r>
              <a:rPr lang="zh-CN" altLang="en-US" sz="2400" dirty="0" smtClean="0"/>
              <a:t>对应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topic. </a:t>
            </a:r>
          </a:p>
          <a:p>
            <a:pPr marL="0" indent="0">
              <a:buNone/>
            </a:pPr>
            <a:r>
              <a:rPr lang="zh-CN" altLang="en-US" sz="2400" dirty="0" smtClean="0"/>
              <a:t>例如</a:t>
            </a:r>
            <a:r>
              <a:rPr lang="en-US" altLang="zh-CN" sz="2400" dirty="0" smtClean="0"/>
              <a:t>NCA1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host machine</a:t>
            </a:r>
            <a:r>
              <a:rPr lang="zh-CN" altLang="en-US" sz="2400" dirty="0" smtClean="0"/>
              <a:t>中存在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vpc2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，则其订阅</a:t>
            </a:r>
            <a:r>
              <a:rPr lang="en-US" altLang="zh-CN" sz="2400" dirty="0" smtClean="0"/>
              <a:t>vpc1, vpc2</a:t>
            </a:r>
            <a:r>
              <a:rPr lang="zh-CN" altLang="en-US" sz="2400" dirty="0" smtClean="0"/>
              <a:t>对应的</a:t>
            </a:r>
            <a:r>
              <a:rPr lang="en-US" altLang="zh-CN" sz="2400" dirty="0" smtClean="0"/>
              <a:t>topic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此处</a:t>
            </a:r>
            <a:r>
              <a:rPr lang="en-US" altLang="zh-CN" sz="1800" dirty="0" smtClean="0">
                <a:solidFill>
                  <a:srgbClr val="FF0000"/>
                </a:solidFill>
              </a:rPr>
              <a:t>NCA</a:t>
            </a:r>
            <a:r>
              <a:rPr lang="zh-CN" altLang="en-US" sz="1800" dirty="0" smtClean="0">
                <a:solidFill>
                  <a:srgbClr val="FF0000"/>
                </a:solidFill>
              </a:rPr>
              <a:t>如何知道需要订阅的</a:t>
            </a: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topic,key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在指定</a:t>
            </a:r>
            <a:r>
              <a:rPr lang="en-US" altLang="zh-CN" sz="1800" dirty="0"/>
              <a:t>NCA</a:t>
            </a:r>
            <a:r>
              <a:rPr lang="zh-CN" altLang="en-US" sz="1800" dirty="0"/>
              <a:t>订阅的</a:t>
            </a:r>
            <a:r>
              <a:rPr lang="en-US" altLang="zh-CN" sz="1800" dirty="0"/>
              <a:t>Topic</a:t>
            </a:r>
            <a:r>
              <a:rPr lang="zh-CN" altLang="en-US" sz="1800" dirty="0"/>
              <a:t>时同时下发</a:t>
            </a:r>
            <a:r>
              <a:rPr lang="en-US" altLang="zh-CN" sz="1800" smtClean="0"/>
              <a:t>Key</a:t>
            </a:r>
            <a:endParaRPr lang="en-US" altLang="zh-CN" sz="180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Key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函数产生，考虑由</a:t>
            </a:r>
            <a:r>
              <a:rPr lang="en-US" altLang="zh-CN" sz="1800" dirty="0" smtClean="0"/>
              <a:t>host machine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地址字符串生成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Pulsar</a:t>
            </a:r>
            <a:r>
              <a:rPr lang="zh-CN" altLang="en-US" sz="1800" dirty="0" smtClean="0"/>
              <a:t>默认有</a:t>
            </a:r>
            <a:r>
              <a:rPr lang="en-US" altLang="zh-CN" sz="1800" dirty="0" err="1" smtClean="0"/>
              <a:t>JavaStringHash</a:t>
            </a:r>
            <a:r>
              <a:rPr lang="zh-CN" altLang="en-US" sz="1800" dirty="0" smtClean="0"/>
              <a:t>方法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84233" y="735764"/>
          <a:ext cx="410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6114939" imgH="8067609" progId="Visio.Drawing.15">
                  <p:embed/>
                </p:oleObj>
              </mc:Choice>
              <mc:Fallback>
                <p:oleObj name="Visio" r:id="rId3" imgW="6114939" imgH="8067609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4233" y="735764"/>
                        <a:ext cx="410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2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0" y="1690688"/>
            <a:ext cx="10641678" cy="46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公共资源</a:t>
            </a:r>
            <a:r>
              <a:rPr lang="en-US" altLang="zh-CN" sz="2400" dirty="0"/>
              <a:t>(</a:t>
            </a:r>
            <a:r>
              <a:rPr lang="zh-CN" altLang="zh-CN" sz="2400" dirty="0"/>
              <a:t>例如</a:t>
            </a:r>
            <a:r>
              <a:rPr lang="en-US" altLang="zh-CN" sz="2400" dirty="0"/>
              <a:t>ELB)</a:t>
            </a:r>
            <a:r>
              <a:rPr lang="zh-CN" altLang="zh-CN" sz="2400" dirty="0"/>
              <a:t>。专门设立额外的</a:t>
            </a:r>
            <a:r>
              <a:rPr lang="en-US" altLang="zh-CN" sz="2400" dirty="0" smtClean="0"/>
              <a:t>Topic</a:t>
            </a:r>
            <a:r>
              <a:rPr lang="zh-CN" altLang="en-US" sz="2400" dirty="0" smtClean="0"/>
              <a:t>，其消息分发采用</a:t>
            </a:r>
            <a:r>
              <a:rPr lang="en-US" altLang="zh-CN" sz="2400" dirty="0" smtClean="0"/>
              <a:t>shared</a:t>
            </a:r>
            <a:r>
              <a:rPr lang="zh-CN" altLang="en-US" sz="2400" dirty="0" smtClean="0"/>
              <a:t>模式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1" y="2934219"/>
            <a:ext cx="7724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组播消息设计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需要由</a:t>
            </a:r>
            <a:r>
              <a:rPr lang="en-US" altLang="zh-CN" dirty="0" smtClean="0"/>
              <a:t>Infrastructure Node</a:t>
            </a:r>
            <a:r>
              <a:rPr lang="zh-CN" altLang="en-US" dirty="0" smtClean="0"/>
              <a:t>完成消息复制，将复制好的消息放入</a:t>
            </a:r>
            <a:r>
              <a:rPr lang="en-US" altLang="zh-CN" dirty="0" smtClean="0"/>
              <a:t>Topic</a:t>
            </a:r>
          </a:p>
          <a:p>
            <a:r>
              <a:rPr lang="zh-CN" altLang="en-US" dirty="0" smtClean="0"/>
              <a:t>目前来看</a:t>
            </a:r>
            <a:r>
              <a:rPr lang="en-US" altLang="zh-CN" dirty="0" smtClean="0"/>
              <a:t>Pulsar</a:t>
            </a:r>
            <a:r>
              <a:rPr lang="zh-CN" altLang="en-US" dirty="0" smtClean="0"/>
              <a:t>内部无法实现消息复制，从而将一个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下的消息重复发给所有订阅的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610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Visio</vt:lpstr>
      <vt:lpstr>基于Pulsar的南向消息分发</vt:lpstr>
      <vt:lpstr>设计目标</vt:lpstr>
      <vt:lpstr>Pulsar介绍 --- 所使用的主要特性</vt:lpstr>
      <vt:lpstr>性能说明</vt:lpstr>
      <vt:lpstr>前序逻辑—VPC消息拆分</vt:lpstr>
      <vt:lpstr>分发设计</vt:lpstr>
      <vt:lpstr>分发设计</vt:lpstr>
      <vt:lpstr>分发设计</vt:lpstr>
      <vt:lpstr>组播消息设计</vt:lpstr>
      <vt:lpstr>扩展性说明</vt:lpstr>
      <vt:lpstr>存在的问题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Chen</dc:creator>
  <cp:lastModifiedBy>Edge</cp:lastModifiedBy>
  <cp:revision>25</cp:revision>
  <dcterms:created xsi:type="dcterms:W3CDTF">2020-05-02T13:54:07Z</dcterms:created>
  <dcterms:modified xsi:type="dcterms:W3CDTF">2020-05-12T14:42:47Z</dcterms:modified>
</cp:coreProperties>
</file>