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BC49B-4BC3-4112-8D3C-B53AEEA8B3E4}" v="6" dt="2022-11-03T05:08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5" autoAdjust="0"/>
  </p:normalViewPr>
  <p:slideViewPr>
    <p:cSldViewPr snapToGrid="0">
      <p:cViewPr varScale="1">
        <p:scale>
          <a:sx n="96" d="100"/>
          <a:sy n="96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zhou Jiang" userId="79a3b5d1-d490-4b47-98e3-5f40a1387f56" providerId="ADAL" clId="{B48BC49B-4BC3-4112-8D3C-B53AEEA8B3E4}"/>
    <pc:docChg chg="undo custSel modSld">
      <pc:chgData name="Jinzhou Jiang" userId="79a3b5d1-d490-4b47-98e3-5f40a1387f56" providerId="ADAL" clId="{B48BC49B-4BC3-4112-8D3C-B53AEEA8B3E4}" dt="2022-11-03T05:08:38.892" v="41" actId="20578"/>
      <pc:docMkLst>
        <pc:docMk/>
      </pc:docMkLst>
      <pc:sldChg chg="modSp mod">
        <pc:chgData name="Jinzhou Jiang" userId="79a3b5d1-d490-4b47-98e3-5f40a1387f56" providerId="ADAL" clId="{B48BC49B-4BC3-4112-8D3C-B53AEEA8B3E4}" dt="2022-11-03T04:40:38.565" v="36" actId="20577"/>
        <pc:sldMkLst>
          <pc:docMk/>
          <pc:sldMk cId="2720191615" sldId="260"/>
        </pc:sldMkLst>
        <pc:spChg chg="mod">
          <ac:chgData name="Jinzhou Jiang" userId="79a3b5d1-d490-4b47-98e3-5f40a1387f56" providerId="ADAL" clId="{B48BC49B-4BC3-4112-8D3C-B53AEEA8B3E4}" dt="2022-11-03T04:40:38.565" v="36" actId="20577"/>
          <ac:spMkLst>
            <pc:docMk/>
            <pc:sldMk cId="2720191615" sldId="260"/>
            <ac:spMk id="3" creationId="{2EAFB31E-9976-4EFC-90FC-7CC4E5D2A418}"/>
          </ac:spMkLst>
        </pc:spChg>
      </pc:sldChg>
      <pc:sldChg chg="modSp">
        <pc:chgData name="Jinzhou Jiang" userId="79a3b5d1-d490-4b47-98e3-5f40a1387f56" providerId="ADAL" clId="{B48BC49B-4BC3-4112-8D3C-B53AEEA8B3E4}" dt="2022-11-03T04:46:03.125" v="37" actId="20578"/>
        <pc:sldMkLst>
          <pc:docMk/>
          <pc:sldMk cId="1051401168" sldId="262"/>
        </pc:sldMkLst>
        <pc:spChg chg="mod">
          <ac:chgData name="Jinzhou Jiang" userId="79a3b5d1-d490-4b47-98e3-5f40a1387f56" providerId="ADAL" clId="{B48BC49B-4BC3-4112-8D3C-B53AEEA8B3E4}" dt="2022-11-03T04:46:03.125" v="37" actId="20578"/>
          <ac:spMkLst>
            <pc:docMk/>
            <pc:sldMk cId="1051401168" sldId="262"/>
            <ac:spMk id="3" creationId="{DD7ACC43-53A9-48CD-BD10-654B2D0A6D41}"/>
          </ac:spMkLst>
        </pc:spChg>
      </pc:sldChg>
      <pc:sldChg chg="modSp">
        <pc:chgData name="Jinzhou Jiang" userId="79a3b5d1-d490-4b47-98e3-5f40a1387f56" providerId="ADAL" clId="{B48BC49B-4BC3-4112-8D3C-B53AEEA8B3E4}" dt="2022-11-03T05:08:38.892" v="41" actId="20578"/>
        <pc:sldMkLst>
          <pc:docMk/>
          <pc:sldMk cId="503511933" sldId="263"/>
        </pc:sldMkLst>
        <pc:spChg chg="mod">
          <ac:chgData name="Jinzhou Jiang" userId="79a3b5d1-d490-4b47-98e3-5f40a1387f56" providerId="ADAL" clId="{B48BC49B-4BC3-4112-8D3C-B53AEEA8B3E4}" dt="2022-11-03T05:08:38.892" v="41" actId="20578"/>
          <ac:spMkLst>
            <pc:docMk/>
            <pc:sldMk cId="503511933" sldId="263"/>
            <ac:spMk id="3" creationId="{01A3B67E-A8DE-405F-97FE-1B4C34C96CDF}"/>
          </ac:spMkLst>
        </pc:spChg>
      </pc:sldChg>
      <pc:sldChg chg="modSp mod">
        <pc:chgData name="Jinzhou Jiang" userId="79a3b5d1-d490-4b47-98e3-5f40a1387f56" providerId="ADAL" clId="{B48BC49B-4BC3-4112-8D3C-B53AEEA8B3E4}" dt="2022-11-03T04:52:37.438" v="39" actId="1076"/>
        <pc:sldMkLst>
          <pc:docMk/>
          <pc:sldMk cId="3036187978" sldId="264"/>
        </pc:sldMkLst>
        <pc:spChg chg="mod">
          <ac:chgData name="Jinzhou Jiang" userId="79a3b5d1-d490-4b47-98e3-5f40a1387f56" providerId="ADAL" clId="{B48BC49B-4BC3-4112-8D3C-B53AEEA8B3E4}" dt="2022-11-03T04:52:37.438" v="39" actId="1076"/>
          <ac:spMkLst>
            <pc:docMk/>
            <pc:sldMk cId="3036187978" sldId="264"/>
            <ac:spMk id="6" creationId="{9AE960C6-E099-441F-8AB9-B57865CD32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2734-E43D-4343-AA53-BE6E7FCBB0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8E638-3DDA-4B2F-95F3-B62CB297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https://www.gremlin.com/chaos-monkey/the-origin-of-chaos-monkey/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8E638-3DDA-4B2F-95F3-B62CB2974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BAF-90C9-4670-947B-4727C4BA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F7B4-8D6E-4485-BE74-7E98937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A8BF-6AE0-42EE-87C0-0BD2D941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517D-0202-432A-BE4F-CB2C9B22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1E7E-23BA-49B8-9D71-99664099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0963-732B-445A-9CFD-531416E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7DCBC-2018-4E72-BE9A-75D62544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014-8A93-4F3B-9F8A-85013389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8780-075F-4F8E-96EC-876D63A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6276-0A08-40CA-9E33-8AD3AABD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9709A-B936-4B96-A119-C3F34B81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936B-81ED-4267-8F36-5D768457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42F8-3B10-4C53-977E-0BEF315A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038A-62AC-465B-8AE4-9D8E22E3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D0DD-386A-428D-A645-FD76E96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E295-1CD9-466D-A627-C220807C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364E-E5D4-414C-A801-04F26550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4FB9-D92F-4E77-B2E4-9A3A1B7B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B72-4540-429B-A65E-6A71E529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FF05-F073-4FDB-ADE1-D057934D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42A-E167-4214-A284-7FC640F0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8855-03BA-4240-B2C0-D9A1547B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543C-31F5-4A3D-8388-B73C11C0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7E84-0DFA-44E2-A157-CC6C4671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E9AE-995D-459B-9BFD-51F55B29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9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673F-F188-48A0-87EB-1EC22E1B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FD4A-57ED-4344-98C5-7AA26550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D215-2BC6-484C-B610-A05345A21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CC65-CA62-4C15-A16F-62B9C6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264D-3A4E-4D97-83BC-70DA48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6B9F-AF69-4D4A-89B8-3DCF3F0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EB7-5AC8-48D0-9283-E0084D91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C3EB-7CC9-49CF-A5E0-F0AB018A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35A0-D743-4683-9B94-13B3F55B3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73DCC-A17B-4B20-B447-BAE63F877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66E59-8BF5-4F31-9012-09990B283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4698B-CEF0-403E-A5B4-2F29CADA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20DD5-76E8-494C-80E9-F6FCC80D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ABBF3-E4BC-4A3E-BFCF-1163855A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3D38-CBA3-46CE-A89C-D9D935CF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70BA4-9138-4278-90FD-AFE47E8A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EC68-44C1-4AA2-91DD-571203AF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E251-4DDB-445C-9DD6-4F95EC1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1C9AD-9C5A-4975-BF27-EF14E38D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52BCD-906D-4862-915E-2F82F44D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0E6C0-2A12-467E-9082-0DE8F2F6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0DCB-887E-4A6C-93EC-E2A966ED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111D-A588-4C8A-8003-97E425DD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10B5-18D9-4404-9A1F-5A3FD3E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E1F1-F384-4EC8-AB2B-5684CF1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F227-7D91-47C1-8411-07A5F0B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42C6-E8E0-463D-9F32-77076FA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4991-DB18-4602-B4FF-0B5912F6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5ACD3-B31A-488D-B914-50772886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19A1-DB53-4D4C-A6AD-6C0E7CC9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0C63-49C1-43DB-BD5F-7848487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864C1-BA77-4ECB-9BBF-C4163230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50E8-C56A-4E81-9B60-9D7E408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99BB2-DD1A-436B-8B29-9106AE56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41B7-5752-4E96-91C7-9F9FCEC5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50F0-FAEE-4AB4-92D5-FC46BC3A0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6C2A-3A72-4E72-B9E3-365F923AF2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C684-A12F-488A-BF0B-F2747532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5F3-7E03-4B69-ACFD-38B5E4F07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F320-C2EF-4981-829D-C8F5A90682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38E8-C164-4F89-9463-866A49324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USTC P4 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BEC88-0E9D-4E92-A35D-A7E8FE491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Riff Jiang</a:t>
            </a:r>
          </a:p>
        </p:txBody>
      </p:sp>
    </p:spTree>
    <p:extLst>
      <p:ext uri="{BB962C8B-B14F-4D97-AF65-F5344CB8AC3E}">
        <p14:creationId xmlns:p14="http://schemas.microsoft.com/office/powerpoint/2010/main" val="398350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A56E-FE5C-4049-AC42-F6B7D51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B67E-A8DE-405F-97FE-1B4C34C9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approaches:</a:t>
            </a:r>
          </a:p>
          <a:p>
            <a:pPr lvl="1"/>
            <a:r>
              <a:rPr lang="en-US" dirty="0"/>
              <a:t>Semi-runtime-programmable: </a:t>
            </a:r>
            <a:r>
              <a:rPr lang="en-US" dirty="0" err="1"/>
              <a:t>FlyMon</a:t>
            </a:r>
            <a:r>
              <a:rPr lang="en-US" dirty="0"/>
              <a:t> (SIGCOMM ‘22), </a:t>
            </a:r>
            <a:r>
              <a:rPr lang="en-US" dirty="0" err="1"/>
              <a:t>BeauCoup</a:t>
            </a:r>
            <a:r>
              <a:rPr lang="en-US" dirty="0"/>
              <a:t> (SIGCOMM ‘20)</a:t>
            </a:r>
          </a:p>
          <a:p>
            <a:pPr lvl="2"/>
            <a:r>
              <a:rPr lang="en-US" dirty="0"/>
              <a:t>Pro: Easier to implement – Static P4 program</a:t>
            </a:r>
          </a:p>
          <a:p>
            <a:pPr lvl="2"/>
            <a:r>
              <a:rPr lang="en-US" dirty="0"/>
              <a:t>Con: Limited flexibility – Only allow certain predefined filters and actions</a:t>
            </a:r>
          </a:p>
          <a:p>
            <a:pPr lvl="1"/>
            <a:r>
              <a:rPr lang="en-US" dirty="0"/>
              <a:t>Real runtime programmable: IPSA (NSDI ‘22), </a:t>
            </a:r>
            <a:r>
              <a:rPr lang="en-US" dirty="0" err="1"/>
              <a:t>FlexCore</a:t>
            </a:r>
            <a:r>
              <a:rPr lang="en-US" dirty="0"/>
              <a:t> (NSDI ‘22)</a:t>
            </a:r>
          </a:p>
          <a:p>
            <a:pPr lvl="2"/>
            <a:r>
              <a:rPr lang="en-US" dirty="0"/>
              <a:t>Pro:</a:t>
            </a:r>
          </a:p>
          <a:p>
            <a:pPr lvl="3"/>
            <a:r>
              <a:rPr lang="en-US" dirty="0"/>
              <a:t>Much better flexibility, not limited to any protocol, filter or actions!</a:t>
            </a:r>
          </a:p>
          <a:p>
            <a:pPr lvl="3"/>
            <a:r>
              <a:rPr lang="en-US" dirty="0"/>
              <a:t>State could persist across updates (If doing it right)</a:t>
            </a:r>
          </a:p>
          <a:p>
            <a:pPr lvl="2"/>
            <a:r>
              <a:rPr lang="en-US" dirty="0"/>
              <a:t>Con: Harder to implement – Dynamic P4 program (maybe w/ slightly changed P4 program – rP4).</a:t>
            </a:r>
          </a:p>
        </p:txBody>
      </p:sp>
    </p:spTree>
    <p:extLst>
      <p:ext uri="{BB962C8B-B14F-4D97-AF65-F5344CB8AC3E}">
        <p14:creationId xmlns:p14="http://schemas.microsoft.com/office/powerpoint/2010/main" val="50351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52E1F-C448-4321-8B28-6CF27C7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32ED-D984-4B2F-8587-046E7CDEC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33CA-90A6-4A03-8C75-FED38A3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3B9E-5393-482A-AA9F-06654E4B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and target-independent programming</a:t>
            </a:r>
          </a:p>
          <a:p>
            <a:pPr lvl="1"/>
            <a:r>
              <a:rPr lang="en-US" dirty="0"/>
              <a:t>Although P4 is target independent, but not the P4 architectures: TNA, PSA, </a:t>
            </a:r>
            <a:r>
              <a:rPr lang="en-US" dirty="0" err="1"/>
              <a:t>eBPF</a:t>
            </a:r>
            <a:r>
              <a:rPr lang="en-US" dirty="0"/>
              <a:t>, V1Model and etc.</a:t>
            </a:r>
          </a:p>
          <a:p>
            <a:r>
              <a:rPr lang="en-US" dirty="0"/>
              <a:t>Runtime programmable</a:t>
            </a:r>
          </a:p>
          <a:p>
            <a:pPr lvl="1"/>
            <a:r>
              <a:rPr lang="en-US" dirty="0"/>
              <a:t>Can we update switch with minimum / zero downtime?</a:t>
            </a:r>
          </a:p>
          <a:p>
            <a:r>
              <a:rPr lang="en-US" dirty="0"/>
              <a:t>Switch virtualization</a:t>
            </a:r>
          </a:p>
          <a:p>
            <a:pPr lvl="1"/>
            <a:r>
              <a:rPr lang="en-US" dirty="0"/>
              <a:t>How to do support Multi-Tenancy (different programs, different customers)?</a:t>
            </a:r>
          </a:p>
          <a:p>
            <a:r>
              <a:rPr lang="en-US" dirty="0"/>
              <a:t>Details are summarized well in USTC slides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47981-8528-4E64-A199-9ED6C0D6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So, let’s start simple… w/ simplified “language”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1CB6-E95B-4761-B65A-1B19D469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10575821" cy="4981713"/>
          </a:xfrm>
        </p:spPr>
        <p:txBody>
          <a:bodyPr>
            <a:normAutofit/>
          </a:bodyPr>
          <a:lstStyle/>
          <a:p>
            <a:r>
              <a:rPr lang="en-US" dirty="0"/>
              <a:t>Simplified language</a:t>
            </a:r>
          </a:p>
          <a:p>
            <a:pPr lvl="1"/>
            <a:r>
              <a:rPr lang="en-US" sz="2800" dirty="0"/>
              <a:t>Query / Policy as language: </a:t>
            </a:r>
            <a:r>
              <a:rPr lang="en-US" sz="2800" dirty="0" err="1"/>
              <a:t>BeauCoup</a:t>
            </a:r>
            <a:r>
              <a:rPr lang="en-US" sz="2800" dirty="0"/>
              <a:t> (SIGCOMM ‘20), </a:t>
            </a:r>
            <a:r>
              <a:rPr lang="en-US" sz="2800" dirty="0" err="1"/>
              <a:t>FlyMon</a:t>
            </a:r>
            <a:r>
              <a:rPr lang="en-US" sz="2800" dirty="0"/>
              <a:t> (SIGCOMM ‘22)</a:t>
            </a:r>
          </a:p>
          <a:p>
            <a:pPr lvl="1"/>
            <a:r>
              <a:rPr lang="en-US" sz="2800" dirty="0"/>
              <a:t>Filter as language: Retina (SIGCOMM ‘22)</a:t>
            </a:r>
          </a:p>
          <a:p>
            <a:r>
              <a:rPr lang="en-US" dirty="0"/>
              <a:t>w/ new scenario – Chaos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4D4C802-35B1-43CF-990A-B8D6A42D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92" y="4327830"/>
            <a:ext cx="4205340" cy="19870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4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7090-49B7-452B-8F1E-FC45C12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idea – Data path fault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54CF-75F9-4CB9-BDCD-1BCF4568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Faults in network causes problems in distributed systems</a:t>
            </a:r>
          </a:p>
          <a:p>
            <a:pPr lvl="2"/>
            <a:r>
              <a:rPr lang="en-US" dirty="0"/>
              <a:t>Understanding Network Failures in Data Centers: Measurement, Analysis, and Implications (SIGCOMM ’11)</a:t>
            </a:r>
          </a:p>
          <a:p>
            <a:pPr lvl="1"/>
            <a:r>
              <a:rPr lang="en-US" dirty="0"/>
              <a:t>Faults can occur in many different places, from hardware to software, with many different reasons, e.g. packet drop, out-of-order, delay and so on. </a:t>
            </a:r>
          </a:p>
          <a:p>
            <a:pPr lvl="2"/>
            <a:r>
              <a:rPr lang="en-US" dirty="0" err="1"/>
              <a:t>NetSeer</a:t>
            </a:r>
            <a:r>
              <a:rPr lang="en-US" dirty="0"/>
              <a:t> (SIGCOMM ’20)</a:t>
            </a:r>
          </a:p>
          <a:p>
            <a:pPr lvl="1"/>
            <a:r>
              <a:rPr lang="en-US" dirty="0"/>
              <a:t>Fault injection is important for making the system more fault tolerant and widely used by large companies, e.g. Netflix, Uber, Amazon.</a:t>
            </a:r>
          </a:p>
          <a:p>
            <a:pPr lvl="2"/>
            <a:r>
              <a:rPr lang="en-US" dirty="0" err="1"/>
              <a:t>ChaosMonkey</a:t>
            </a:r>
            <a:r>
              <a:rPr lang="en-US" dirty="0"/>
              <a:t> (Netflix, 2016)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5E4-D0D5-4116-BA61-C6A0063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… Question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C998-4633-470F-BB98-2B7C4A9A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create a failure injection service w/</a:t>
            </a:r>
          </a:p>
          <a:p>
            <a:pPr lvl="1"/>
            <a:r>
              <a:rPr lang="en-US" dirty="0"/>
              <a:t>Policy as programming language</a:t>
            </a:r>
          </a:p>
          <a:p>
            <a:pPr lvl="1"/>
            <a:r>
              <a:rPr lang="en-US" dirty="0"/>
              <a:t>Supporting majority of the failure reasons</a:t>
            </a:r>
          </a:p>
          <a:p>
            <a:pPr lvl="1"/>
            <a:r>
              <a:rPr lang="en-US" dirty="0"/>
              <a:t>Targets multiple backends instead of limits to OpenStack only, e.g. Switch, </a:t>
            </a:r>
            <a:r>
              <a:rPr lang="en-US" dirty="0" err="1"/>
              <a:t>eBPF</a:t>
            </a:r>
            <a:r>
              <a:rPr lang="en-US" dirty="0"/>
              <a:t> and so on</a:t>
            </a:r>
          </a:p>
          <a:p>
            <a:pPr lvl="1"/>
            <a:r>
              <a:rPr lang="en-US" dirty="0"/>
              <a:t>Supports switch/device virtualization</a:t>
            </a:r>
          </a:p>
          <a:p>
            <a:pPr lvl="1"/>
            <a:r>
              <a:rPr lang="en-US" dirty="0"/>
              <a:t>Supports runtime programmability (maybe)</a:t>
            </a:r>
          </a:p>
        </p:txBody>
      </p:sp>
    </p:spTree>
    <p:extLst>
      <p:ext uri="{BB962C8B-B14F-4D97-AF65-F5344CB8AC3E}">
        <p14:creationId xmlns:p14="http://schemas.microsoft.com/office/powerpoint/2010/main" val="38589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77B5-97E9-4555-A431-9765AECA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758"/>
          </a:xfrm>
        </p:spPr>
        <p:txBody>
          <a:bodyPr/>
          <a:lstStyle/>
          <a:p>
            <a:r>
              <a:rPr lang="en-US" dirty="0"/>
              <a:t>Policy as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B31E-9976-4EFC-90FC-7CC4E5D2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960"/>
            <a:ext cx="10515600" cy="5338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question on fault injection: Who (which flow) do we inject the faults to?</a:t>
            </a:r>
          </a:p>
          <a:p>
            <a:r>
              <a:rPr lang="en-US" dirty="0"/>
              <a:t>What do we try to achieve:</a:t>
            </a:r>
          </a:p>
          <a:p>
            <a:pPr lvl="1"/>
            <a:r>
              <a:rPr lang="en-US" dirty="0"/>
              <a:t>Filter supports, e.g. 5 tuples or any header fields</a:t>
            </a:r>
          </a:p>
          <a:p>
            <a:pPr lvl="1"/>
            <a:r>
              <a:rPr lang="en-US" dirty="0"/>
              <a:t>Flexible protocol supports, e.g. TCP, UDP, or whatever protocols people use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Protocol as policy: </a:t>
            </a:r>
          </a:p>
          <a:p>
            <a:pPr lvl="2"/>
            <a:r>
              <a:rPr lang="en-US" sz="2000" dirty="0"/>
              <a:t>TCP non-syn packets: eth{t=0x0800}.ipv4{p=6, </a:t>
            </a:r>
            <a:r>
              <a:rPr lang="en-US" sz="2000" dirty="0" err="1"/>
              <a:t>dst</a:t>
            </a:r>
            <a:r>
              <a:rPr lang="en-US" sz="2000" dirty="0"/>
              <a:t>=10.0.0.1}.</a:t>
            </a:r>
            <a:r>
              <a:rPr lang="en-US" sz="2000" dirty="0" err="1"/>
              <a:t>tcp</a:t>
            </a:r>
            <a:r>
              <a:rPr lang="en-US" sz="2000" dirty="0"/>
              <a:t>{</a:t>
            </a:r>
            <a:r>
              <a:rPr lang="en-US" sz="2000" dirty="0" err="1"/>
              <a:t>dport</a:t>
            </a:r>
            <a:r>
              <a:rPr lang="en-US" sz="2000" dirty="0"/>
              <a:t>=443, </a:t>
            </a:r>
            <a:r>
              <a:rPr lang="en-US" sz="2000" dirty="0" err="1"/>
              <a:t>flag.syn</a:t>
            </a:r>
            <a:r>
              <a:rPr lang="en-US" sz="2000" dirty="0"/>
              <a:t>=0}</a:t>
            </a:r>
          </a:p>
          <a:p>
            <a:pPr lvl="2"/>
            <a:r>
              <a:rPr lang="en-US" sz="2000" dirty="0"/>
              <a:t>RDMA: eth{t=0x0800}.ipv4{p=17, </a:t>
            </a:r>
            <a:r>
              <a:rPr lang="en-US" sz="2000" dirty="0" err="1"/>
              <a:t>dst</a:t>
            </a:r>
            <a:r>
              <a:rPr lang="en-US" sz="2000" dirty="0"/>
              <a:t>=100.0.0.1}.</a:t>
            </a:r>
            <a:r>
              <a:rPr lang="en-US" sz="2000" dirty="0" err="1"/>
              <a:t>udp</a:t>
            </a:r>
            <a:r>
              <a:rPr lang="en-US" sz="2000" dirty="0"/>
              <a:t>{</a:t>
            </a:r>
            <a:r>
              <a:rPr lang="en-US" sz="2000" dirty="0" err="1"/>
              <a:t>dport</a:t>
            </a:r>
            <a:r>
              <a:rPr lang="en-US" sz="2000" dirty="0"/>
              <a:t>=4791}</a:t>
            </a:r>
          </a:p>
          <a:p>
            <a:pPr lvl="1"/>
            <a:r>
              <a:rPr lang="en-US" dirty="0"/>
              <a:t>Protocol-Independent extendable protocol definition</a:t>
            </a:r>
          </a:p>
          <a:p>
            <a:pPr lvl="2"/>
            <a:r>
              <a:rPr lang="en-US" dirty="0"/>
              <a:t>P4-like header definitions as lib files in engine</a:t>
            </a:r>
          </a:p>
          <a:p>
            <a:pPr lvl="1"/>
            <a:r>
              <a:rPr lang="en-US" dirty="0"/>
              <a:t>Protocol type rebinding / aliasing</a:t>
            </a:r>
          </a:p>
          <a:p>
            <a:pPr lvl="2"/>
            <a:r>
              <a:rPr lang="en-US" sz="2200" dirty="0"/>
              <a:t>protocol rdma_v4 = eth{t=0x0800}.ipv4{p=17}.</a:t>
            </a:r>
            <a:r>
              <a:rPr lang="en-US" sz="2200" dirty="0" err="1"/>
              <a:t>udp</a:t>
            </a:r>
            <a:r>
              <a:rPr lang="en-US" sz="2200" dirty="0"/>
              <a:t>{</a:t>
            </a:r>
            <a:r>
              <a:rPr lang="en-US" sz="2200" dirty="0" err="1"/>
              <a:t>dport</a:t>
            </a:r>
            <a:r>
              <a:rPr lang="en-US" sz="2200" dirty="0"/>
              <a:t>=4791}</a:t>
            </a:r>
          </a:p>
          <a:p>
            <a:pPr lvl="2"/>
            <a:r>
              <a:rPr lang="en-US" sz="2200" dirty="0"/>
              <a:t>rdma_v4{ipv4.dst=10.0.0.1}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A6D6-E0E3-46B2-9A42-D7A819FF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majority of the failure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CC43-53A9-48CD-BD10-654B2D0A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Packet drops: ACL, loop, port/link down/corruption, prefix blackhole, …</a:t>
            </a:r>
          </a:p>
          <a:p>
            <a:pPr lvl="1"/>
            <a:r>
              <a:rPr lang="en-US" sz="2800" dirty="0"/>
              <a:t>action: drop, rate: 0.8</a:t>
            </a:r>
          </a:p>
          <a:p>
            <a:r>
              <a:rPr lang="en-US" sz="3200" dirty="0"/>
              <a:t>Packet queuing/delay: Congestion, uneven ECMP, queue pause, …</a:t>
            </a:r>
          </a:p>
          <a:p>
            <a:pPr lvl="1"/>
            <a:r>
              <a:rPr lang="en-US" sz="2800" dirty="0"/>
              <a:t>action: delay, time-</a:t>
            </a:r>
            <a:r>
              <a:rPr lang="en-US" sz="2800" dirty="0" err="1"/>
              <a:t>ms</a:t>
            </a:r>
            <a:r>
              <a:rPr lang="en-US" sz="2800" dirty="0"/>
              <a:t>: [5, 15], rate: 0.1, flow-scope: [ipv4.src, ipv4.dst, </a:t>
            </a:r>
            <a:r>
              <a:rPr lang="en-US" sz="2800" dirty="0" err="1"/>
              <a:t>tcp.sport</a:t>
            </a:r>
            <a:r>
              <a:rPr lang="en-US" sz="2800" dirty="0"/>
              <a:t>, </a:t>
            </a:r>
            <a:r>
              <a:rPr lang="en-US" sz="2800" dirty="0" err="1"/>
              <a:t>tcp.dport</a:t>
            </a:r>
            <a:r>
              <a:rPr lang="en-US" sz="2800" dirty="0"/>
              <a:t>]</a:t>
            </a:r>
          </a:p>
          <a:p>
            <a:r>
              <a:rPr lang="en-US" sz="3200" dirty="0"/>
              <a:t>Packet out-of-order: Path change, …</a:t>
            </a:r>
          </a:p>
          <a:p>
            <a:pPr lvl="1"/>
            <a:r>
              <a:rPr lang="en-US" sz="2800" dirty="0"/>
              <a:t>action: delay, time-</a:t>
            </a:r>
            <a:r>
              <a:rPr lang="en-US" sz="2800" dirty="0" err="1"/>
              <a:t>ms</a:t>
            </a:r>
            <a:r>
              <a:rPr lang="en-US" sz="2800" dirty="0"/>
              <a:t>: [5, 15], rate: 0.1, flow-scope: null</a:t>
            </a:r>
          </a:p>
          <a:p>
            <a:pPr lvl="1"/>
            <a:r>
              <a:rPr lang="en-US" sz="2800" dirty="0"/>
              <a:t>action: delay-packet, count: 5, flow-scope: [ipv4.src, ipv4.dst, </a:t>
            </a:r>
            <a:r>
              <a:rPr lang="en-US" sz="2800" dirty="0" err="1"/>
              <a:t>tcp.sport</a:t>
            </a:r>
            <a:r>
              <a:rPr lang="en-US" sz="2800" dirty="0"/>
              <a:t>, </a:t>
            </a:r>
            <a:r>
              <a:rPr lang="en-US" sz="2800" dirty="0" err="1"/>
              <a:t>tcp.dport</a:t>
            </a:r>
            <a:r>
              <a:rPr lang="en-US" sz="2800" dirty="0"/>
              <a:t>]</a:t>
            </a:r>
          </a:p>
          <a:p>
            <a:r>
              <a:rPr lang="en-US" sz="3200" dirty="0"/>
              <a:t>Packet corruption: Missing </a:t>
            </a:r>
            <a:r>
              <a:rPr lang="en-US" sz="3200" dirty="0" err="1"/>
              <a:t>encap</a:t>
            </a:r>
            <a:r>
              <a:rPr lang="en-US" sz="3200" dirty="0"/>
              <a:t>/</a:t>
            </a:r>
            <a:r>
              <a:rPr lang="en-US" sz="3200" dirty="0" err="1"/>
              <a:t>decap</a:t>
            </a:r>
            <a:r>
              <a:rPr lang="en-US" sz="3200" dirty="0"/>
              <a:t>, corrupted bits, …</a:t>
            </a:r>
          </a:p>
          <a:p>
            <a:pPr lvl="1"/>
            <a:r>
              <a:rPr lang="en-US" sz="2800" dirty="0"/>
              <a:t>action: rewrite, field: ipv4.checksum = rand()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 err="1"/>
              <a:t>remove_headers</a:t>
            </a:r>
            <a:r>
              <a:rPr lang="en-US" sz="2800" dirty="0"/>
              <a:t>, headers: [encap_ipv4, </a:t>
            </a:r>
            <a:r>
              <a:rPr lang="en-US" sz="2800" dirty="0" err="1"/>
              <a:t>encap_gre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140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3854-8EF0-4393-948C-45B4D325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virtualization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5D198-8A18-42B9-9CB9-5CC8A57C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Packets from virtual network usually contains </a:t>
            </a:r>
            <a:r>
              <a:rPr lang="en-US" dirty="0" err="1"/>
              <a:t>encap</a:t>
            </a:r>
            <a:r>
              <a:rPr lang="en-US" dirty="0"/>
              <a:t> (Bluebird, NSDI ‘22)</a:t>
            </a:r>
          </a:p>
          <a:p>
            <a:pPr lvl="1"/>
            <a:r>
              <a:rPr lang="en-US" dirty="0"/>
              <a:t>Being able to handle </a:t>
            </a:r>
            <a:r>
              <a:rPr lang="en-US" dirty="0" err="1"/>
              <a:t>encaps</a:t>
            </a:r>
            <a:r>
              <a:rPr lang="en-US" dirty="0"/>
              <a:t> transparently == Achieving switch virtualization.</a:t>
            </a:r>
          </a:p>
          <a:p>
            <a:r>
              <a:rPr lang="en-US" dirty="0"/>
              <a:t>Filter is stackable, hence we could achieve multi-tenancy with resource isolation (</a:t>
            </a:r>
            <a:r>
              <a:rPr lang="en-US" dirty="0" err="1"/>
              <a:t>Menshen</a:t>
            </a:r>
            <a:r>
              <a:rPr lang="en-US" dirty="0"/>
              <a:t>, NSDI ‘22)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8B3AC-89A7-4BF4-B2BB-B587DE06A1D0}"/>
              </a:ext>
            </a:extLst>
          </p:cNvPr>
          <p:cNvSpPr txBox="1"/>
          <p:nvPr/>
        </p:nvSpPr>
        <p:spPr>
          <a:xfrm>
            <a:off x="1236219" y="4348648"/>
            <a:ext cx="627524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/>
              <a:t>eth{t=0x0800}.ipv4{p=6, </a:t>
            </a:r>
            <a:r>
              <a:rPr lang="en-US" sz="1800" dirty="0" err="1"/>
              <a:t>dst</a:t>
            </a:r>
            <a:r>
              <a:rPr lang="en-US" sz="1800" dirty="0"/>
              <a:t>=10.0.0.1}.</a:t>
            </a:r>
            <a:r>
              <a:rPr lang="en-US" sz="1800" dirty="0" err="1"/>
              <a:t>tcp</a:t>
            </a:r>
            <a:r>
              <a:rPr lang="en-US" sz="1800" dirty="0"/>
              <a:t>{</a:t>
            </a:r>
            <a:r>
              <a:rPr lang="en-US" sz="1800" dirty="0" err="1"/>
              <a:t>dport</a:t>
            </a:r>
            <a:r>
              <a:rPr lang="en-US" sz="1800" dirty="0"/>
              <a:t>=443, </a:t>
            </a:r>
            <a:r>
              <a:rPr lang="en-US" sz="1800" dirty="0" err="1"/>
              <a:t>flag.syn</a:t>
            </a:r>
            <a:r>
              <a:rPr lang="en-US" sz="1800" dirty="0"/>
              <a:t>=0}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960C6-E099-441F-8AB9-B57865CD32D9}"/>
              </a:ext>
            </a:extLst>
          </p:cNvPr>
          <p:cNvSpPr txBox="1"/>
          <p:nvPr/>
        </p:nvSpPr>
        <p:spPr>
          <a:xfrm>
            <a:off x="1236219" y="5665569"/>
            <a:ext cx="68988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sz="1800" dirty="0" err="1">
                <a:solidFill>
                  <a:srgbClr val="FF0000"/>
                </a:solidFill>
              </a:rPr>
              <a:t>ncap_eth</a:t>
            </a:r>
            <a:r>
              <a:rPr lang="en-US" sz="1800" dirty="0">
                <a:solidFill>
                  <a:srgbClr val="FF0000"/>
                </a:solidFill>
              </a:rPr>
              <a:t>{t=0x0800}.encap_ipv6{p=17}.</a:t>
            </a:r>
            <a:r>
              <a:rPr lang="en-US" sz="1800" dirty="0" err="1">
                <a:solidFill>
                  <a:srgbClr val="FF0000"/>
                </a:solidFill>
              </a:rPr>
              <a:t>encap_udp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 err="1">
                <a:solidFill>
                  <a:srgbClr val="FF0000"/>
                </a:solidFill>
              </a:rPr>
              <a:t>dport</a:t>
            </a:r>
            <a:r>
              <a:rPr lang="en-US" sz="1800" dirty="0">
                <a:solidFill>
                  <a:srgbClr val="FF0000"/>
                </a:solidFill>
              </a:rPr>
              <a:t>=4789}.</a:t>
            </a:r>
            <a:r>
              <a:rPr lang="en-US" sz="1800" dirty="0" err="1">
                <a:solidFill>
                  <a:srgbClr val="FF0000"/>
                </a:solidFill>
              </a:rPr>
              <a:t>vxlan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sz="1800" dirty="0"/>
              <a:t>eth{t=0x0800}.ipv4{p=6, </a:t>
            </a:r>
            <a:r>
              <a:rPr lang="en-US" sz="1800" dirty="0" err="1"/>
              <a:t>dst</a:t>
            </a:r>
            <a:r>
              <a:rPr lang="en-US" sz="1800" dirty="0"/>
              <a:t>=10.0.0.1}.</a:t>
            </a:r>
            <a:r>
              <a:rPr lang="en-US" sz="1800" dirty="0" err="1"/>
              <a:t>tcp</a:t>
            </a:r>
            <a:r>
              <a:rPr lang="en-US" sz="1800" dirty="0"/>
              <a:t>{</a:t>
            </a:r>
            <a:r>
              <a:rPr lang="en-US" sz="1800" dirty="0" err="1"/>
              <a:t>dport</a:t>
            </a:r>
            <a:r>
              <a:rPr lang="en-US" sz="1800" dirty="0"/>
              <a:t>=443, </a:t>
            </a:r>
            <a:r>
              <a:rPr lang="en-US" sz="1800" dirty="0" err="1"/>
              <a:t>flag.syn</a:t>
            </a:r>
            <a:r>
              <a:rPr lang="en-US" sz="1800" dirty="0"/>
              <a:t>=0}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D85D32D-D932-4C20-9ED7-EFB49B393E00}"/>
              </a:ext>
            </a:extLst>
          </p:cNvPr>
          <p:cNvSpPr/>
          <p:nvPr/>
        </p:nvSpPr>
        <p:spPr>
          <a:xfrm>
            <a:off x="3926911" y="4852917"/>
            <a:ext cx="587828" cy="719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AB17A-EA82-4E67-A0AA-FC73A975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42" y="4410477"/>
            <a:ext cx="2571429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45A1-016F-4B42-8B07-73CD333F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multiple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9706-78D0-4960-A2E2-3254BECC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Bmv2: Software NIC and PoC</a:t>
            </a:r>
          </a:p>
          <a:p>
            <a:r>
              <a:rPr lang="en-US" dirty="0"/>
              <a:t>P4 switch: Tofino switch, usage in physical network</a:t>
            </a:r>
          </a:p>
          <a:p>
            <a:r>
              <a:rPr lang="en-US" dirty="0" err="1"/>
              <a:t>eBPF</a:t>
            </a:r>
            <a:r>
              <a:rPr lang="en-US" dirty="0"/>
              <a:t> with TC hook: Covering host side fault injection</a:t>
            </a:r>
          </a:p>
        </p:txBody>
      </p:sp>
    </p:spTree>
    <p:extLst>
      <p:ext uri="{BB962C8B-B14F-4D97-AF65-F5344CB8AC3E}">
        <p14:creationId xmlns:p14="http://schemas.microsoft.com/office/powerpoint/2010/main" val="297373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899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USTC P4 Project Discussion</vt:lpstr>
      <vt:lpstr>P4 research areas</vt:lpstr>
      <vt:lpstr>So, let’s start simple… w/ simplified “language”</vt:lpstr>
      <vt:lpstr>High level idea – Data path fault injection</vt:lpstr>
      <vt:lpstr>So … Question is …</vt:lpstr>
      <vt:lpstr>Policy as programming language</vt:lpstr>
      <vt:lpstr>Supporting majority of the failure reasons</vt:lpstr>
      <vt:lpstr>Switch virtualization</vt:lpstr>
      <vt:lpstr>Targets multiple backends</vt:lpstr>
      <vt:lpstr>Runtime programmability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USTC P4 Project</dc:title>
  <dc:creator>Riff Jiang</dc:creator>
  <cp:lastModifiedBy>Jinzhou Jiang</cp:lastModifiedBy>
  <cp:revision>46</cp:revision>
  <dcterms:created xsi:type="dcterms:W3CDTF">2022-11-02T02:25:31Z</dcterms:created>
  <dcterms:modified xsi:type="dcterms:W3CDTF">2022-11-03T05:08:48Z</dcterms:modified>
</cp:coreProperties>
</file>