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8" r:id="rId6"/>
    <p:sldId id="2147307821" r:id="rId7"/>
    <p:sldId id="259" r:id="rId8"/>
    <p:sldId id="260" r:id="rId9"/>
    <p:sldId id="2147307824" r:id="rId10"/>
    <p:sldId id="2147307825" r:id="rId11"/>
    <p:sldId id="2147307827" r:id="rId12"/>
    <p:sldId id="2147307826" r:id="rId13"/>
    <p:sldId id="214730782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59B88A-08B3-4DAE-A607-3E6140146534}" v="2" dt="2022-10-19T23:20:47.6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85" autoAdjust="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zhang Fu" userId="c1f3003d-6a81-42b3-af83-a20bcc9b6c46" providerId="ADAL" clId="{CE59B88A-08B3-4DAE-A607-3E6140146534}"/>
    <pc:docChg chg="undo custSel modSld">
      <pc:chgData name="Longzhang Fu" userId="c1f3003d-6a81-42b3-af83-a20bcc9b6c46" providerId="ADAL" clId="{CE59B88A-08B3-4DAE-A607-3E6140146534}" dt="2022-10-20T01:02:56.288" v="2581" actId="20577"/>
      <pc:docMkLst>
        <pc:docMk/>
      </pc:docMkLst>
      <pc:sldChg chg="modSp mod">
        <pc:chgData name="Longzhang Fu" userId="c1f3003d-6a81-42b3-af83-a20bcc9b6c46" providerId="ADAL" clId="{CE59B88A-08B3-4DAE-A607-3E6140146534}" dt="2022-10-19T23:10:28.320" v="4" actId="27636"/>
        <pc:sldMkLst>
          <pc:docMk/>
          <pc:sldMk cId="2330574751" sldId="258"/>
        </pc:sldMkLst>
        <pc:spChg chg="mod">
          <ac:chgData name="Longzhang Fu" userId="c1f3003d-6a81-42b3-af83-a20bcc9b6c46" providerId="ADAL" clId="{CE59B88A-08B3-4DAE-A607-3E6140146534}" dt="2022-10-19T23:10:28.320" v="4" actId="27636"/>
          <ac:spMkLst>
            <pc:docMk/>
            <pc:sldMk cId="2330574751" sldId="258"/>
            <ac:spMk id="3" creationId="{8FDAF08A-8FEE-4174-84E4-425CB6E5BB56}"/>
          </ac:spMkLst>
        </pc:spChg>
      </pc:sldChg>
      <pc:sldChg chg="delSp modSp mod">
        <pc:chgData name="Longzhang Fu" userId="c1f3003d-6a81-42b3-af83-a20bcc9b6c46" providerId="ADAL" clId="{CE59B88A-08B3-4DAE-A607-3E6140146534}" dt="2022-10-20T01:00:42.587" v="2577" actId="20577"/>
        <pc:sldMkLst>
          <pc:docMk/>
          <pc:sldMk cId="646710020" sldId="259"/>
        </pc:sldMkLst>
        <pc:spChg chg="del">
          <ac:chgData name="Longzhang Fu" userId="c1f3003d-6a81-42b3-af83-a20bcc9b6c46" providerId="ADAL" clId="{CE59B88A-08B3-4DAE-A607-3E6140146534}" dt="2022-10-19T23:11:34.779" v="5" actId="478"/>
          <ac:spMkLst>
            <pc:docMk/>
            <pc:sldMk cId="646710020" sldId="259"/>
            <ac:spMk id="8" creationId="{266CDBBC-F089-AD29-020B-69453603024E}"/>
          </ac:spMkLst>
        </pc:spChg>
        <pc:spChg chg="mod">
          <ac:chgData name="Longzhang Fu" userId="c1f3003d-6a81-42b3-af83-a20bcc9b6c46" providerId="ADAL" clId="{CE59B88A-08B3-4DAE-A607-3E6140146534}" dt="2022-10-20T00:40:54.142" v="2374" actId="11"/>
          <ac:spMkLst>
            <pc:docMk/>
            <pc:sldMk cId="646710020" sldId="259"/>
            <ac:spMk id="66" creationId="{F368E6B9-42D6-3F4F-F4C2-FC01C84C1DBA}"/>
          </ac:spMkLst>
        </pc:spChg>
        <pc:spChg chg="mod">
          <ac:chgData name="Longzhang Fu" userId="c1f3003d-6a81-42b3-af83-a20bcc9b6c46" providerId="ADAL" clId="{CE59B88A-08B3-4DAE-A607-3E6140146534}" dt="2022-10-20T01:00:42.587" v="2577" actId="20577"/>
          <ac:spMkLst>
            <pc:docMk/>
            <pc:sldMk cId="646710020" sldId="259"/>
            <ac:spMk id="72" creationId="{9A268795-8737-CCFB-AB89-69ACA13738F7}"/>
          </ac:spMkLst>
        </pc:spChg>
      </pc:sldChg>
      <pc:sldChg chg="modSp mod">
        <pc:chgData name="Longzhang Fu" userId="c1f3003d-6a81-42b3-af83-a20bcc9b6c46" providerId="ADAL" clId="{CE59B88A-08B3-4DAE-A607-3E6140146534}" dt="2022-10-20T00:08:33.650" v="2256" actId="20577"/>
        <pc:sldMkLst>
          <pc:docMk/>
          <pc:sldMk cId="3263225210" sldId="260"/>
        </pc:sldMkLst>
        <pc:spChg chg="mod">
          <ac:chgData name="Longzhang Fu" userId="c1f3003d-6a81-42b3-af83-a20bcc9b6c46" providerId="ADAL" clId="{CE59B88A-08B3-4DAE-A607-3E6140146534}" dt="2022-10-20T00:08:33.650" v="2256" actId="20577"/>
          <ac:spMkLst>
            <pc:docMk/>
            <pc:sldMk cId="3263225210" sldId="260"/>
            <ac:spMk id="12" creationId="{311FACEB-595F-EABD-335E-102862DDF855}"/>
          </ac:spMkLst>
        </pc:spChg>
      </pc:sldChg>
      <pc:sldChg chg="addSp modSp mod">
        <pc:chgData name="Longzhang Fu" userId="c1f3003d-6a81-42b3-af83-a20bcc9b6c46" providerId="ADAL" clId="{CE59B88A-08B3-4DAE-A607-3E6140146534}" dt="2022-10-19T23:22:35.724" v="519" actId="20577"/>
        <pc:sldMkLst>
          <pc:docMk/>
          <pc:sldMk cId="3888198883" sldId="2147307821"/>
        </pc:sldMkLst>
        <pc:spChg chg="add mod">
          <ac:chgData name="Longzhang Fu" userId="c1f3003d-6a81-42b3-af83-a20bcc9b6c46" providerId="ADAL" clId="{CE59B88A-08B3-4DAE-A607-3E6140146534}" dt="2022-10-19T23:20:57.173" v="512" actId="20577"/>
          <ac:spMkLst>
            <pc:docMk/>
            <pc:sldMk cId="3888198883" sldId="2147307821"/>
            <ac:spMk id="23" creationId="{391A216A-6D4F-9B19-0BBA-F886E5EC67B8}"/>
          </ac:spMkLst>
        </pc:spChg>
        <pc:spChg chg="mod">
          <ac:chgData name="Longzhang Fu" userId="c1f3003d-6a81-42b3-af83-a20bcc9b6c46" providerId="ADAL" clId="{CE59B88A-08B3-4DAE-A607-3E6140146534}" dt="2022-10-19T23:20:26.555" v="483" actId="1076"/>
          <ac:spMkLst>
            <pc:docMk/>
            <pc:sldMk cId="3888198883" sldId="2147307821"/>
            <ac:spMk id="47" creationId="{8839C462-3EFA-4799-AE79-1CC53995BBCE}"/>
          </ac:spMkLst>
        </pc:spChg>
        <pc:spChg chg="mod">
          <ac:chgData name="Longzhang Fu" userId="c1f3003d-6a81-42b3-af83-a20bcc9b6c46" providerId="ADAL" clId="{CE59B88A-08B3-4DAE-A607-3E6140146534}" dt="2022-10-19T23:22:35.724" v="519" actId="20577"/>
          <ac:spMkLst>
            <pc:docMk/>
            <pc:sldMk cId="3888198883" sldId="2147307821"/>
            <ac:spMk id="50" creationId="{1B5CFAA8-E5F0-BCF1-FCD8-8366E047198C}"/>
          </ac:spMkLst>
        </pc:spChg>
        <pc:cxnChg chg="mod">
          <ac:chgData name="Longzhang Fu" userId="c1f3003d-6a81-42b3-af83-a20bcc9b6c46" providerId="ADAL" clId="{CE59B88A-08B3-4DAE-A607-3E6140146534}" dt="2022-10-19T23:20:26.555" v="483" actId="1076"/>
          <ac:cxnSpMkLst>
            <pc:docMk/>
            <pc:sldMk cId="3888198883" sldId="2147307821"/>
            <ac:cxnSpMk id="7" creationId="{7D311772-3324-408C-A662-3B47EA2B6DBB}"/>
          </ac:cxnSpMkLst>
        </pc:cxnChg>
        <pc:cxnChg chg="add mod">
          <ac:chgData name="Longzhang Fu" userId="c1f3003d-6a81-42b3-af83-a20bcc9b6c46" providerId="ADAL" clId="{CE59B88A-08B3-4DAE-A607-3E6140146534}" dt="2022-10-19T23:20:44.347" v="486" actId="14100"/>
          <ac:cxnSpMkLst>
            <pc:docMk/>
            <pc:sldMk cId="3888198883" sldId="2147307821"/>
            <ac:cxnSpMk id="20" creationId="{7AA0E2E2-64FB-2021-65C5-E8C8E8DFBF18}"/>
          </ac:cxnSpMkLst>
        </pc:cxnChg>
        <pc:cxnChg chg="mod">
          <ac:chgData name="Longzhang Fu" userId="c1f3003d-6a81-42b3-af83-a20bcc9b6c46" providerId="ADAL" clId="{CE59B88A-08B3-4DAE-A607-3E6140146534}" dt="2022-10-19T23:20:26.555" v="483" actId="1076"/>
          <ac:cxnSpMkLst>
            <pc:docMk/>
            <pc:sldMk cId="3888198883" sldId="2147307821"/>
            <ac:cxnSpMk id="68" creationId="{5B5D7FC5-0F54-EE2E-D7E2-C922A80C44EA}"/>
          </ac:cxnSpMkLst>
        </pc:cxnChg>
        <pc:cxnChg chg="mod">
          <ac:chgData name="Longzhang Fu" userId="c1f3003d-6a81-42b3-af83-a20bcc9b6c46" providerId="ADAL" clId="{CE59B88A-08B3-4DAE-A607-3E6140146534}" dt="2022-10-19T23:19:49.900" v="445" actId="14100"/>
          <ac:cxnSpMkLst>
            <pc:docMk/>
            <pc:sldMk cId="3888198883" sldId="2147307821"/>
            <ac:cxnSpMk id="70" creationId="{5ADAED58-327D-5205-4A81-62AE94BEEDE9}"/>
          </ac:cxnSpMkLst>
        </pc:cxnChg>
        <pc:cxnChg chg="mod">
          <ac:chgData name="Longzhang Fu" userId="c1f3003d-6a81-42b3-af83-a20bcc9b6c46" providerId="ADAL" clId="{CE59B88A-08B3-4DAE-A607-3E6140146534}" dt="2022-10-19T23:19:49.900" v="445" actId="14100"/>
          <ac:cxnSpMkLst>
            <pc:docMk/>
            <pc:sldMk cId="3888198883" sldId="2147307821"/>
            <ac:cxnSpMk id="73" creationId="{2498DD24-9F6F-677C-5A87-D23F03FD3964}"/>
          </ac:cxnSpMkLst>
        </pc:cxnChg>
      </pc:sldChg>
      <pc:sldChg chg="modSp mod">
        <pc:chgData name="Longzhang Fu" userId="c1f3003d-6a81-42b3-af83-a20bcc9b6c46" providerId="ADAL" clId="{CE59B88A-08B3-4DAE-A607-3E6140146534}" dt="2022-10-20T01:02:56.288" v="2581" actId="20577"/>
        <pc:sldMkLst>
          <pc:docMk/>
          <pc:sldMk cId="3287683253" sldId="2147307824"/>
        </pc:sldMkLst>
        <pc:spChg chg="mod">
          <ac:chgData name="Longzhang Fu" userId="c1f3003d-6a81-42b3-af83-a20bcc9b6c46" providerId="ADAL" clId="{CE59B88A-08B3-4DAE-A607-3E6140146534}" dt="2022-10-19T23:54:28.256" v="1530" actId="20577"/>
          <ac:spMkLst>
            <pc:docMk/>
            <pc:sldMk cId="3287683253" sldId="2147307824"/>
            <ac:spMk id="2" creationId="{FCFEF6A9-0897-E449-806C-80DD1E0EEFC3}"/>
          </ac:spMkLst>
        </pc:spChg>
        <pc:spChg chg="mod">
          <ac:chgData name="Longzhang Fu" userId="c1f3003d-6a81-42b3-af83-a20bcc9b6c46" providerId="ADAL" clId="{CE59B88A-08B3-4DAE-A607-3E6140146534}" dt="2022-10-20T01:02:56.288" v="2581" actId="20577"/>
          <ac:spMkLst>
            <pc:docMk/>
            <pc:sldMk cId="3287683253" sldId="2147307824"/>
            <ac:spMk id="71" creationId="{B2E1E44C-94CE-9352-79A3-91EB515236C0}"/>
          </ac:spMkLst>
        </pc:spChg>
      </pc:sldChg>
      <pc:sldChg chg="modSp mod">
        <pc:chgData name="Longzhang Fu" userId="c1f3003d-6a81-42b3-af83-a20bcc9b6c46" providerId="ADAL" clId="{CE59B88A-08B3-4DAE-A607-3E6140146534}" dt="2022-10-20T00:05:56.376" v="2231" actId="20577"/>
        <pc:sldMkLst>
          <pc:docMk/>
          <pc:sldMk cId="1840066536" sldId="2147307825"/>
        </pc:sldMkLst>
        <pc:spChg chg="mod">
          <ac:chgData name="Longzhang Fu" userId="c1f3003d-6a81-42b3-af83-a20bcc9b6c46" providerId="ADAL" clId="{CE59B88A-08B3-4DAE-A607-3E6140146534}" dt="2022-10-20T00:05:14.697" v="2207" actId="20577"/>
          <ac:spMkLst>
            <pc:docMk/>
            <pc:sldMk cId="1840066536" sldId="2147307825"/>
            <ac:spMk id="13" creationId="{429606F3-59D5-B1E1-EDCA-17A0616615CC}"/>
          </ac:spMkLst>
        </pc:spChg>
        <pc:spChg chg="mod">
          <ac:chgData name="Longzhang Fu" userId="c1f3003d-6a81-42b3-af83-a20bcc9b6c46" providerId="ADAL" clId="{CE59B88A-08B3-4DAE-A607-3E6140146534}" dt="2022-10-20T00:05:56.376" v="2231" actId="20577"/>
          <ac:spMkLst>
            <pc:docMk/>
            <pc:sldMk cId="1840066536" sldId="2147307825"/>
            <ac:spMk id="45" creationId="{48258805-0D0A-3212-0CE1-01D2BB4678F1}"/>
          </ac:spMkLst>
        </pc:spChg>
        <pc:spChg chg="mod">
          <ac:chgData name="Longzhang Fu" userId="c1f3003d-6a81-42b3-af83-a20bcc9b6c46" providerId="ADAL" clId="{CE59B88A-08B3-4DAE-A607-3E6140146534}" dt="2022-10-19T23:59:14.492" v="1798" actId="1035"/>
          <ac:spMkLst>
            <pc:docMk/>
            <pc:sldMk cId="1840066536" sldId="2147307825"/>
            <ac:spMk id="59" creationId="{43152B56-8FB6-6A07-8CD0-50A69E343B13}"/>
          </ac:spMkLst>
        </pc:spChg>
        <pc:spChg chg="mod">
          <ac:chgData name="Longzhang Fu" userId="c1f3003d-6a81-42b3-af83-a20bcc9b6c46" providerId="ADAL" clId="{CE59B88A-08B3-4DAE-A607-3E6140146534}" dt="2022-10-19T23:59:29.305" v="1799" actId="1076"/>
          <ac:spMkLst>
            <pc:docMk/>
            <pc:sldMk cId="1840066536" sldId="2147307825"/>
            <ac:spMk id="61" creationId="{F21F2613-0020-09C5-3CF1-C5EEE048BD16}"/>
          </ac:spMkLst>
        </pc:spChg>
        <pc:spChg chg="mod">
          <ac:chgData name="Longzhang Fu" userId="c1f3003d-6a81-42b3-af83-a20bcc9b6c46" providerId="ADAL" clId="{CE59B88A-08B3-4DAE-A607-3E6140146534}" dt="2022-10-19T23:57:56.932" v="1790" actId="1035"/>
          <ac:spMkLst>
            <pc:docMk/>
            <pc:sldMk cId="1840066536" sldId="2147307825"/>
            <ac:spMk id="88" creationId="{4DA3D515-0497-B74D-A65F-B7E27F309AC7}"/>
          </ac:spMkLst>
        </pc:spChg>
        <pc:spChg chg="mod">
          <ac:chgData name="Longzhang Fu" userId="c1f3003d-6a81-42b3-af83-a20bcc9b6c46" providerId="ADAL" clId="{CE59B88A-08B3-4DAE-A607-3E6140146534}" dt="2022-10-19T23:58:31.762" v="1795" actId="1036"/>
          <ac:spMkLst>
            <pc:docMk/>
            <pc:sldMk cId="1840066536" sldId="2147307825"/>
            <ac:spMk id="136" creationId="{82451CCE-CB35-082B-304E-98CB54BA30B4}"/>
          </ac:spMkLst>
        </pc:spChg>
        <pc:spChg chg="mod">
          <ac:chgData name="Longzhang Fu" userId="c1f3003d-6a81-42b3-af83-a20bcc9b6c46" providerId="ADAL" clId="{CE59B88A-08B3-4DAE-A607-3E6140146534}" dt="2022-10-19T23:59:48.939" v="1802" actId="1036"/>
          <ac:spMkLst>
            <pc:docMk/>
            <pc:sldMk cId="1840066536" sldId="2147307825"/>
            <ac:spMk id="152" creationId="{89DCB9F1-BF6C-77CD-6B1F-00A46C9D654E}"/>
          </ac:spMkLst>
        </pc:spChg>
        <pc:spChg chg="mod">
          <ac:chgData name="Longzhang Fu" userId="c1f3003d-6a81-42b3-af83-a20bcc9b6c46" providerId="ADAL" clId="{CE59B88A-08B3-4DAE-A607-3E6140146534}" dt="2022-10-20T00:05:40.424" v="2221" actId="1076"/>
          <ac:spMkLst>
            <pc:docMk/>
            <pc:sldMk cId="1840066536" sldId="2147307825"/>
            <ac:spMk id="155" creationId="{BA59E9BF-D4F6-319D-A10E-76FE50254F25}"/>
          </ac:spMkLst>
        </pc:spChg>
        <pc:cxnChg chg="mod">
          <ac:chgData name="Longzhang Fu" userId="c1f3003d-6a81-42b3-af83-a20bcc9b6c46" providerId="ADAL" clId="{CE59B88A-08B3-4DAE-A607-3E6140146534}" dt="2022-10-19T23:57:56.932" v="1790" actId="1035"/>
          <ac:cxnSpMkLst>
            <pc:docMk/>
            <pc:sldMk cId="1840066536" sldId="2147307825"/>
            <ac:cxnSpMk id="28" creationId="{F9E2CC50-C600-0867-6142-5D0598BEF57F}"/>
          </ac:cxnSpMkLst>
        </pc:cxnChg>
        <pc:cxnChg chg="mod">
          <ac:chgData name="Longzhang Fu" userId="c1f3003d-6a81-42b3-af83-a20bcc9b6c46" providerId="ADAL" clId="{CE59B88A-08B3-4DAE-A607-3E6140146534}" dt="2022-10-19T23:59:34.191" v="1800" actId="14100"/>
          <ac:cxnSpMkLst>
            <pc:docMk/>
            <pc:sldMk cId="1840066536" sldId="2147307825"/>
            <ac:cxnSpMk id="31" creationId="{CB3F699E-2B52-6D3F-2341-D10B79D24DC7}"/>
          </ac:cxnSpMkLst>
        </pc:cxnChg>
        <pc:cxnChg chg="mod">
          <ac:chgData name="Longzhang Fu" userId="c1f3003d-6a81-42b3-af83-a20bcc9b6c46" providerId="ADAL" clId="{CE59B88A-08B3-4DAE-A607-3E6140146534}" dt="2022-10-19T23:59:48.939" v="1802" actId="1036"/>
          <ac:cxnSpMkLst>
            <pc:docMk/>
            <pc:sldMk cId="1840066536" sldId="2147307825"/>
            <ac:cxnSpMk id="41" creationId="{00087964-3EEE-881B-B4FA-38722E549616}"/>
          </ac:cxnSpMkLst>
        </pc:cxnChg>
        <pc:cxnChg chg="mod">
          <ac:chgData name="Longzhang Fu" userId="c1f3003d-6a81-42b3-af83-a20bcc9b6c46" providerId="ADAL" clId="{CE59B88A-08B3-4DAE-A607-3E6140146534}" dt="2022-10-19T23:58:40.975" v="1796" actId="14100"/>
          <ac:cxnSpMkLst>
            <pc:docMk/>
            <pc:sldMk cId="1840066536" sldId="2147307825"/>
            <ac:cxnSpMk id="100" creationId="{A3028A41-AD2B-900D-C62B-0C536FA4721C}"/>
          </ac:cxnSpMkLst>
        </pc:cxnChg>
        <pc:cxnChg chg="mod">
          <ac:chgData name="Longzhang Fu" userId="c1f3003d-6a81-42b3-af83-a20bcc9b6c46" providerId="ADAL" clId="{CE59B88A-08B3-4DAE-A607-3E6140146534}" dt="2022-10-19T23:58:31.762" v="1795" actId="1036"/>
          <ac:cxnSpMkLst>
            <pc:docMk/>
            <pc:sldMk cId="1840066536" sldId="2147307825"/>
            <ac:cxnSpMk id="154" creationId="{A3D44BF5-5CBB-8007-A3A6-2A9ACD239D9E}"/>
          </ac:cxnSpMkLst>
        </pc:cxnChg>
      </pc:sldChg>
      <pc:sldChg chg="modSp mod">
        <pc:chgData name="Longzhang Fu" userId="c1f3003d-6a81-42b3-af83-a20bcc9b6c46" providerId="ADAL" clId="{CE59B88A-08B3-4DAE-A607-3E6140146534}" dt="2022-10-20T00:07:47.473" v="2248" actId="20577"/>
        <pc:sldMkLst>
          <pc:docMk/>
          <pc:sldMk cId="3372825455" sldId="2147307826"/>
        </pc:sldMkLst>
        <pc:spChg chg="mod">
          <ac:chgData name="Longzhang Fu" userId="c1f3003d-6a81-42b3-af83-a20bcc9b6c46" providerId="ADAL" clId="{CE59B88A-08B3-4DAE-A607-3E6140146534}" dt="2022-10-20T00:07:47.473" v="2248" actId="20577"/>
          <ac:spMkLst>
            <pc:docMk/>
            <pc:sldMk cId="3372825455" sldId="2147307826"/>
            <ac:spMk id="7" creationId="{AE8FBACC-578E-9D2D-2FF4-1ACD2471EDA0}"/>
          </ac:spMkLst>
        </pc:spChg>
      </pc:sldChg>
      <pc:sldChg chg="modSp mod">
        <pc:chgData name="Longzhang Fu" userId="c1f3003d-6a81-42b3-af83-a20bcc9b6c46" providerId="ADAL" clId="{CE59B88A-08B3-4DAE-A607-3E6140146534}" dt="2022-10-20T00:06:32.169" v="2232" actId="13926"/>
        <pc:sldMkLst>
          <pc:docMk/>
          <pc:sldMk cId="3575974409" sldId="2147307827"/>
        </pc:sldMkLst>
        <pc:spChg chg="mod">
          <ac:chgData name="Longzhang Fu" userId="c1f3003d-6a81-42b3-af83-a20bcc9b6c46" providerId="ADAL" clId="{CE59B88A-08B3-4DAE-A607-3E6140146534}" dt="2022-10-20T00:06:32.169" v="2232" actId="13926"/>
          <ac:spMkLst>
            <pc:docMk/>
            <pc:sldMk cId="3575974409" sldId="2147307827"/>
            <ac:spMk id="4" creationId="{EB74F94F-59F7-3005-29E4-A2C2C3E81DA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4T03:33:20.4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4T03:34:50.0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4T03:33:20.4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4T03:33:20.4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0:19:16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4T03:33:20.4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0:19:16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4T03:33:20.4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0:19:16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190DA-A096-459A-9CFE-166FDE0A1F6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7262E-C513-4CA9-ADE4-B4728689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8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1347-2F7B-FF4F-B486-51406C33E0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11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C770-85B5-45E9-B514-947118D058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16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NCM -&gt; ACA 1 million latency is more than 20 seconds or more</a:t>
            </a:r>
          </a:p>
          <a:p>
            <a:r>
              <a:rPr lang="en-US"/>
              <a:t>With all 3 improvements (</a:t>
            </a:r>
            <a:r>
              <a:rPr lang="en-US" err="1"/>
              <a:t>db</a:t>
            </a:r>
            <a:r>
              <a:rPr lang="en-US"/>
              <a:t> schema, transmitting and local programming) it got improved by 70% and beyond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1347-2F7B-FF4F-B486-51406C33E0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72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1347-2F7B-FF4F-B486-51406C33E0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8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1347-2F7B-FF4F-B486-51406C33E0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75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1347-2F7B-FF4F-B486-51406C33E0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C5CD-0A6A-4DBE-9D12-380A1EA53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34229-6B61-43B0-9A88-E5C145334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EB1C8-80CF-4775-AC8A-BB34F50E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B2E8-9CA3-4AB3-8130-59262D4EE34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7AF12-6A3A-45FE-9D2B-3122D8278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4FA8E-F404-4001-BD0E-A1C38176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DB6E-51C7-494D-AD63-CC2D1D2B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7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3BEE-B65A-43A0-A123-9C204FC6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5019D-CFEB-4C38-ADDD-2FF729C20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2B451-6C7A-4AD7-8E4C-183EF57F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B2E8-9CA3-4AB3-8130-59262D4EE34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DBDCD-C52C-4748-B645-B2D72F65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86C02-5B14-4DAB-A0B3-A4DDA1A36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DB6E-51C7-494D-AD63-CC2D1D2B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1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831B5-1095-437C-BD2F-BA0E3DFA7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E8CCA-B798-4355-8EF0-66A6BC055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EE0D8-E69D-48FC-996A-47D6627F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B2E8-9CA3-4AB3-8130-59262D4EE34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3916-8C56-4569-9ED3-29A2BF7A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EC770-4DEC-4020-A2B0-9311F757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DB6E-51C7-494D-AD63-CC2D1D2B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BEE6-D410-4472-8A66-9771825DF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31DB8-814A-49D6-A0C2-593348F7A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0E615-F09C-4D9B-AE75-239876AC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B2E8-9CA3-4AB3-8130-59262D4EE34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73B8-AD1C-4D81-A681-3A833D70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286FF-871B-4D4A-A4B6-0910C0C2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DB6E-51C7-494D-AD63-CC2D1D2B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F1E21-17B2-4C1A-8E47-1332A25D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F9C80-E99C-4B97-9FC7-C660B6C10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3213B-AC96-48A1-92C3-6863C558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B2E8-9CA3-4AB3-8130-59262D4EE34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6AE40-7E9A-411A-951E-24B3A78F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1F909-1D77-4ACA-BCE9-499654CD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DB6E-51C7-494D-AD63-CC2D1D2B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6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23FB8-B539-470C-84A5-EBED93E7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9C8F5-122B-442C-9D32-FAA8E0DDE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7B5C7-9D7D-448F-B72D-1D8FDFA7B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CD3B1-A99C-4D47-8D2C-74C44F65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B2E8-9CA3-4AB3-8130-59262D4EE34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0AFC1-87F1-4F38-9D01-5A6C1C0F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6E44A-9739-4D68-BC0C-9338583A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DB6E-51C7-494D-AD63-CC2D1D2B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5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6B81-8D2D-4A4F-A150-C43BA71E3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1D495-35FB-4DCD-83EA-CA5FA91FF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803F8-1610-4F51-A9DD-36C5CB206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0E3ED-27B5-4581-8830-1806CA902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471229-E454-46C8-94A0-1670DA085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897931-5389-486A-A35F-836B4E20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B2E8-9CA3-4AB3-8130-59262D4EE34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82325-E4A6-44B5-A2BA-73F20276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0C836-DB96-4A7B-91F3-3F93F6A7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DB6E-51C7-494D-AD63-CC2D1D2B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5CC6-FA52-40AD-B08E-FAC708A3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7782E-8C60-4662-A195-53D31817D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B2E8-9CA3-4AB3-8130-59262D4EE34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75B3E-3A4B-4711-B329-86ABB652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6C7F5-DEBE-45AF-A893-DC2081C7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DB6E-51C7-494D-AD63-CC2D1D2B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86245-6526-4320-B88F-A8C3411E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B2E8-9CA3-4AB3-8130-59262D4EE34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14E44-F49F-473D-AC63-81510CB6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87157-2F82-4049-AE1A-E1FC6E1D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DB6E-51C7-494D-AD63-CC2D1D2B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3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D253-808A-4592-9486-9C3CA154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376F8-6C0D-4E10-B617-5C5F578E0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20B39-C1A6-4A41-BC42-4F659E9EC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8C0A1-584E-4208-81ED-2509C1C9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B2E8-9CA3-4AB3-8130-59262D4EE34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6AF98-5F28-4372-A1BC-9AB10603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82503-179E-4412-A78A-DC931513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DB6E-51C7-494D-AD63-CC2D1D2B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8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5F64-5338-4510-B574-303EDFC6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0363C-7DF4-43B1-8664-25C0583C1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E3132-CA0D-480B-A184-4BFFBE05F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B91E6-70E3-4F7C-95E5-224154F9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B2E8-9CA3-4AB3-8130-59262D4EE34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9D197-445E-49E0-93EE-9BE99A12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3E717-74CD-4631-84E2-1C38D50B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DB6E-51C7-494D-AD63-CC2D1D2B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0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D934B-50A8-4924-A1C9-2D1E2BA0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BC543-E910-4447-8462-068C8DA4A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47F3-EC0D-4EEA-83CB-9F8F7950E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7B2E8-9CA3-4AB3-8130-59262D4EE34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1E1AD-22E2-4146-B31E-8A1AE435A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88ED1-2BB8-4AFB-B831-33ACCFFB1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FDB6E-51C7-494D-AD63-CC2D1D2B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3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turewei-cloud/arion-master/releases/tag/v0.2-alpha" TargetMode="External"/><Relationship Id="rId2" Type="http://schemas.openxmlformats.org/officeDocument/2006/relationships/hyperlink" Target="https://github.com/futurewei-cloud/arion-dp/releases/tag/v0.2.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uturewei-cloud/alcor/blob/master/docs/test/e2eTestWithArionSetup.adoc" TargetMode="External"/><Relationship Id="rId4" Type="http://schemas.openxmlformats.org/officeDocument/2006/relationships/hyperlink" Target="https://github.com/futurewei-cloud/arion-agent/releases/tag/v0.2-alph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1.xml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customXml" Target="../ink/ink5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5" Type="http://schemas.openxmlformats.org/officeDocument/2006/relationships/image" Target="../media/image40.png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customXml" Target="../ink/ink9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AA81-200D-4B6B-B545-454B17BB2F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Arion v0.2 (9/30 release)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546FC-171F-4875-81D3-E67326923E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Futurewei Cloud Lab</a:t>
            </a:r>
          </a:p>
          <a:p>
            <a:r>
              <a:rPr lang="en-US" dirty="0"/>
              <a:t>10/7/2022</a:t>
            </a:r>
          </a:p>
        </p:txBody>
      </p:sp>
    </p:spTree>
    <p:extLst>
      <p:ext uri="{BB962C8B-B14F-4D97-AF65-F5344CB8AC3E}">
        <p14:creationId xmlns:p14="http://schemas.microsoft.com/office/powerpoint/2010/main" val="1944580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4E0E-FD70-4373-BEC4-95D688F4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F08A-8FEE-4174-84E4-425CB6E5B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645"/>
            <a:ext cx="10515600" cy="52264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Phase 1.5 - End of September</a:t>
            </a:r>
            <a:endParaRPr lang="en-US" sz="2200" dirty="0">
              <a:cs typeface="Calibri"/>
            </a:endParaRPr>
          </a:p>
          <a:p>
            <a:endParaRPr lang="en-US" sz="2200" dirty="0">
              <a:cs typeface="Calibri"/>
            </a:endParaRPr>
          </a:p>
          <a:p>
            <a:endParaRPr lang="en-US" sz="2200" dirty="0">
              <a:cs typeface="Calibri"/>
            </a:endParaRPr>
          </a:p>
          <a:p>
            <a:endParaRPr lang="en-US" sz="2200" dirty="0">
              <a:cs typeface="Calibri"/>
            </a:endParaRPr>
          </a:p>
          <a:p>
            <a:endParaRPr lang="en-US" sz="2200" dirty="0">
              <a:cs typeface="Calibri"/>
            </a:endParaRPr>
          </a:p>
          <a:p>
            <a:r>
              <a:rPr lang="en-US" sz="2200" dirty="0">
                <a:cs typeface="Calibri"/>
              </a:rPr>
              <a:t>Phase 2 – End of December</a:t>
            </a:r>
          </a:p>
          <a:p>
            <a:pPr lvl="1"/>
            <a:r>
              <a:rPr lang="en-US" sz="1500" dirty="0">
                <a:ea typeface="Calibri"/>
                <a:cs typeface="Calibri"/>
              </a:rPr>
              <a:t>Turn on on-demand lookup (solution by leveraging AF_XDP is designed, and ready to be implemented)</a:t>
            </a:r>
          </a:p>
          <a:p>
            <a:pPr lvl="1"/>
            <a:r>
              <a:rPr lang="en-US" sz="1500" dirty="0">
                <a:ea typeface="Calibri"/>
                <a:cs typeface="Calibri"/>
              </a:rPr>
              <a:t>Evaluate a stateful scenario for Arion GW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5DA3EE-FA12-0675-3908-54E623268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199447"/>
              </p:ext>
            </p:extLst>
          </p:nvPr>
        </p:nvGraphicFramePr>
        <p:xfrm>
          <a:off x="1153340" y="2032603"/>
          <a:ext cx="6686550" cy="1005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9925">
                  <a:extLst>
                    <a:ext uri="{9D8B030D-6E8A-4147-A177-3AD203B41FA5}">
                      <a16:colId xmlns:a16="http://schemas.microsoft.com/office/drawing/2014/main" val="2211261263"/>
                    </a:ext>
                  </a:extLst>
                </a:gridCol>
                <a:gridCol w="4746625">
                  <a:extLst>
                    <a:ext uri="{9D8B030D-6E8A-4147-A177-3AD203B41FA5}">
                      <a16:colId xmlns:a16="http://schemas.microsoft.com/office/drawing/2014/main" val="41058129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Git repo / module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Release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0967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Arion DP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hlinkClick r:id="rId2"/>
                        </a:rPr>
                        <a:t>https://github.com/futurewei-cloud/arion-dp/releases/tag/v0.2.0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1619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Arion Master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hlinkClick r:id="rId3"/>
                        </a:rPr>
                        <a:t>https://github.com/futurewei-cloud/arion-master/releases/tag/v0.2-alpha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3914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Arion Agent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hlinkClick r:id="rId4"/>
                        </a:rPr>
                        <a:t>https://github.com/futurewei-cloud/arion-agent/releases/tag/v0.2-alpha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4315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02765" algn="r"/>
                        </a:tabLst>
                      </a:pPr>
                      <a:r>
                        <a:rPr lang="en-US" sz="1100" dirty="0" err="1">
                          <a:effectLst/>
                        </a:rPr>
                        <a:t>Alcor</a:t>
                      </a:r>
                      <a:r>
                        <a:rPr lang="en-US" sz="1100" dirty="0">
                          <a:effectLst/>
                        </a:rPr>
                        <a:t> (E2E test controller)	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hlinkClick r:id="rId5"/>
                        </a:rPr>
                        <a:t>https://github.com/futurewei-cloud/alcor/blob/master/docs/test/e2eTestWithArionSetup.adoc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1895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48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4E0E-FD70-4373-BEC4-95D688F4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deliveries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F08A-8FEE-4174-84E4-425CB6E5B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08957" cy="48251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Sharding</a:t>
            </a:r>
            <a:r>
              <a:rPr lang="en-US" dirty="0"/>
              <a:t> across multiple Arion Wings</a:t>
            </a:r>
          </a:p>
          <a:p>
            <a:endParaRPr lang="en-US" dirty="0"/>
          </a:p>
          <a:p>
            <a:r>
              <a:rPr lang="en-US" dirty="0"/>
              <a:t>CP version control based reconciliation</a:t>
            </a:r>
          </a:p>
          <a:p>
            <a:endParaRPr lang="en-US" dirty="0"/>
          </a:p>
          <a:p>
            <a:r>
              <a:rPr lang="en-US" dirty="0"/>
              <a:t>DP notification (direct path)</a:t>
            </a:r>
          </a:p>
          <a:p>
            <a:endParaRPr lang="en-US" dirty="0"/>
          </a:p>
          <a:p>
            <a:r>
              <a:rPr lang="en-US" dirty="0"/>
              <a:t>DP application based performance testing</a:t>
            </a:r>
          </a:p>
          <a:p>
            <a:endParaRPr lang="en-US" dirty="0"/>
          </a:p>
          <a:p>
            <a:r>
              <a:rPr lang="en-US" dirty="0"/>
              <a:t>E2E deployment tool with sanity check - complete guide and workflow</a:t>
            </a:r>
          </a:p>
        </p:txBody>
      </p:sp>
    </p:spTree>
    <p:extLst>
      <p:ext uri="{BB962C8B-B14F-4D97-AF65-F5344CB8AC3E}">
        <p14:creationId xmlns:p14="http://schemas.microsoft.com/office/powerpoint/2010/main" val="233057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FEF6A9-0897-E449-806C-80DD1E0EEFC3}"/>
              </a:ext>
            </a:extLst>
          </p:cNvPr>
          <p:cNvSpPr txBox="1"/>
          <p:nvPr/>
        </p:nvSpPr>
        <p:spPr>
          <a:xfrm>
            <a:off x="253993" y="392928"/>
            <a:ext cx="8718534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Arion CP with </a:t>
            </a:r>
            <a:r>
              <a:rPr lang="en-US" sz="2400" dirty="0" err="1">
                <a:latin typeface="+mj-lt"/>
              </a:rPr>
              <a:t>sharding</a:t>
            </a:r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6661AC-5FBC-024A-A02D-980402F7A2E6}"/>
                  </a:ext>
                </a:extLst>
              </p14:cNvPr>
              <p14:cNvContentPartPr/>
              <p14:nvPr/>
            </p14:nvContentPartPr>
            <p14:xfrm>
              <a:off x="-388733" y="788067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6661AC-5FBC-024A-A02D-980402F7A2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93053" y="78374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F49F549-E598-1540-8E71-27EEEB0544A8}"/>
                  </a:ext>
                </a:extLst>
              </p14:cNvPr>
              <p14:cNvContentPartPr/>
              <p14:nvPr/>
            </p14:nvContentPartPr>
            <p14:xfrm>
              <a:off x="2565522" y="2451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F49F549-E598-1540-8E71-27EEEB0544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61202" y="2447313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B688CF9E-C30A-714E-A8C9-CD5D05427CA5}"/>
              </a:ext>
            </a:extLst>
          </p:cNvPr>
          <p:cNvSpPr/>
          <p:nvPr/>
        </p:nvSpPr>
        <p:spPr>
          <a:xfrm>
            <a:off x="1912430" y="2987508"/>
            <a:ext cx="945382" cy="6092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DDBC783-8D8C-154E-9783-F2A9034473F4}"/>
              </a:ext>
            </a:extLst>
          </p:cNvPr>
          <p:cNvGrpSpPr/>
          <p:nvPr/>
        </p:nvGrpSpPr>
        <p:grpSpPr>
          <a:xfrm>
            <a:off x="540527" y="4711304"/>
            <a:ext cx="1383443" cy="1384925"/>
            <a:chOff x="5579400" y="3965550"/>
            <a:chExt cx="1085561" cy="202487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F564904-FF5F-DE4B-9729-311FC5653B7B}"/>
                </a:ext>
              </a:extLst>
            </p:cNvPr>
            <p:cNvSpPr/>
            <p:nvPr/>
          </p:nvSpPr>
          <p:spPr>
            <a:xfrm>
              <a:off x="5579401" y="3965550"/>
              <a:ext cx="1085560" cy="2024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887D76-A565-D143-BE28-CDEE517BB355}"/>
                </a:ext>
              </a:extLst>
            </p:cNvPr>
            <p:cNvCxnSpPr>
              <a:cxnSpLocks/>
            </p:cNvCxnSpPr>
            <p:nvPr/>
          </p:nvCxnSpPr>
          <p:spPr>
            <a:xfrm>
              <a:off x="5579400" y="5245358"/>
              <a:ext cx="108556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ound Single Corner Rectangle 39">
              <a:extLst>
                <a:ext uri="{FF2B5EF4-FFF2-40B4-BE49-F238E27FC236}">
                  <a16:creationId xmlns:a16="http://schemas.microsoft.com/office/drawing/2014/main" id="{D72A6191-DAEF-F64F-95D2-CD1755FCC2DC}"/>
                </a:ext>
              </a:extLst>
            </p:cNvPr>
            <p:cNvSpPr/>
            <p:nvPr/>
          </p:nvSpPr>
          <p:spPr>
            <a:xfrm>
              <a:off x="5760506" y="5598656"/>
              <a:ext cx="704468" cy="229891"/>
            </a:xfrm>
            <a:prstGeom prst="round1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XDP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4AFD50-2B3B-6548-86A8-534EB6EEF579}"/>
                </a:ext>
              </a:extLst>
            </p:cNvPr>
            <p:cNvSpPr/>
            <p:nvPr/>
          </p:nvSpPr>
          <p:spPr>
            <a:xfrm>
              <a:off x="5776266" y="4330628"/>
              <a:ext cx="672949" cy="50205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Arion Agent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2E562B1-8666-0B44-A9CD-2935B427B7E5}"/>
              </a:ext>
            </a:extLst>
          </p:cNvPr>
          <p:cNvSpPr txBox="1"/>
          <p:nvPr/>
        </p:nvSpPr>
        <p:spPr>
          <a:xfrm>
            <a:off x="2006592" y="3165612"/>
            <a:ext cx="851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Arion Master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D1747DE-8BDD-B64E-AB7F-0E6632B6336E}"/>
              </a:ext>
            </a:extLst>
          </p:cNvPr>
          <p:cNvSpPr/>
          <p:nvPr/>
        </p:nvSpPr>
        <p:spPr>
          <a:xfrm>
            <a:off x="428127" y="4657933"/>
            <a:ext cx="4017839" cy="159429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6BB6F50-C1D9-4140-B20F-B016C8CCFC20}"/>
              </a:ext>
            </a:extLst>
          </p:cNvPr>
          <p:cNvSpPr txBox="1"/>
          <p:nvPr/>
        </p:nvSpPr>
        <p:spPr>
          <a:xfrm>
            <a:off x="471713" y="5297833"/>
            <a:ext cx="735843" cy="215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/>
              <a:t>User Space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86D7B5-3C67-2240-BF8A-45F686C0BB18}"/>
              </a:ext>
            </a:extLst>
          </p:cNvPr>
          <p:cNvSpPr txBox="1"/>
          <p:nvPr/>
        </p:nvSpPr>
        <p:spPr>
          <a:xfrm>
            <a:off x="471787" y="5560173"/>
            <a:ext cx="821644" cy="215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/>
              <a:t>Kernel Space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605CDC4-1D01-3741-A798-F1C7FC541781}"/>
              </a:ext>
            </a:extLst>
          </p:cNvPr>
          <p:cNvCxnSpPr>
            <a:cxnSpLocks/>
          </p:cNvCxnSpPr>
          <p:nvPr/>
        </p:nvCxnSpPr>
        <p:spPr>
          <a:xfrm>
            <a:off x="2046065" y="5452295"/>
            <a:ext cx="834176" cy="278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68EC34F-EB98-534E-940F-8C98E35113FD}"/>
              </a:ext>
            </a:extLst>
          </p:cNvPr>
          <p:cNvSpPr txBox="1"/>
          <p:nvPr/>
        </p:nvSpPr>
        <p:spPr>
          <a:xfrm>
            <a:off x="527864" y="4683057"/>
            <a:ext cx="8576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00B050"/>
                </a:solidFill>
              </a:rPr>
              <a:t>Arion Wing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39C462-3EFA-4799-AE79-1CC53995BBCE}"/>
              </a:ext>
            </a:extLst>
          </p:cNvPr>
          <p:cNvSpPr txBox="1"/>
          <p:nvPr/>
        </p:nvSpPr>
        <p:spPr>
          <a:xfrm>
            <a:off x="4098525" y="1372367"/>
            <a:ext cx="866667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Cloud</a:t>
            </a:r>
          </a:p>
          <a:p>
            <a:pPr algn="ctr"/>
            <a:r>
              <a:rPr lang="en-US" sz="900" dirty="0"/>
              <a:t>control plane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311772-3324-408C-A662-3B47EA2B6DBB}"/>
              </a:ext>
            </a:extLst>
          </p:cNvPr>
          <p:cNvCxnSpPr>
            <a:cxnSpLocks/>
            <a:stCxn id="47" idx="2"/>
            <a:endCxn id="18" idx="0"/>
          </p:cNvCxnSpPr>
          <p:nvPr/>
        </p:nvCxnSpPr>
        <p:spPr>
          <a:xfrm flipH="1">
            <a:off x="2385121" y="1741699"/>
            <a:ext cx="2146738" cy="124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3875D57-0D82-4161-85AB-1C92EF1A4840}"/>
              </a:ext>
            </a:extLst>
          </p:cNvPr>
          <p:cNvSpPr txBox="1"/>
          <p:nvPr/>
        </p:nvSpPr>
        <p:spPr>
          <a:xfrm>
            <a:off x="2883884" y="2227365"/>
            <a:ext cx="9605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Gateway </a:t>
            </a:r>
            <a:r>
              <a:rPr lang="en-US" sz="800" dirty="0" err="1"/>
              <a:t>goalstate</a:t>
            </a:r>
            <a:endParaRPr lang="en-US" sz="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F13535-E63A-42F5-AD98-C782BB875D66}"/>
              </a:ext>
            </a:extLst>
          </p:cNvPr>
          <p:cNvCxnSpPr>
            <a:cxnSpLocks/>
          </p:cNvCxnSpPr>
          <p:nvPr/>
        </p:nvCxnSpPr>
        <p:spPr>
          <a:xfrm>
            <a:off x="166642" y="1953969"/>
            <a:ext cx="8497147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4F199E8-D6FC-4F10-990A-1A2F8AF5D751}"/>
              </a:ext>
            </a:extLst>
          </p:cNvPr>
          <p:cNvCxnSpPr>
            <a:cxnSpLocks/>
          </p:cNvCxnSpPr>
          <p:nvPr/>
        </p:nvCxnSpPr>
        <p:spPr>
          <a:xfrm>
            <a:off x="227746" y="4313987"/>
            <a:ext cx="8436043" cy="21128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FA96E52-0841-4740-B378-1854DB3E93F9}"/>
              </a:ext>
            </a:extLst>
          </p:cNvPr>
          <p:cNvSpPr txBox="1"/>
          <p:nvPr/>
        </p:nvSpPr>
        <p:spPr>
          <a:xfrm>
            <a:off x="170499" y="4335115"/>
            <a:ext cx="8999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00B050"/>
                </a:solidFill>
              </a:rPr>
              <a:t>Agent / Node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DC154EF-8C99-4AAE-B903-D00A0F2DACF3}"/>
              </a:ext>
            </a:extLst>
          </p:cNvPr>
          <p:cNvSpPr txBox="1"/>
          <p:nvPr/>
        </p:nvSpPr>
        <p:spPr>
          <a:xfrm>
            <a:off x="122039" y="1943096"/>
            <a:ext cx="89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00B050"/>
                </a:solidFill>
              </a:rPr>
              <a:t>Regional server/service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3A0E013-5935-454F-A101-AB44266E501C}"/>
              </a:ext>
            </a:extLst>
          </p:cNvPr>
          <p:cNvSpPr txBox="1"/>
          <p:nvPr/>
        </p:nvSpPr>
        <p:spPr>
          <a:xfrm>
            <a:off x="122039" y="1440680"/>
            <a:ext cx="8999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00B050"/>
                </a:solidFill>
              </a:rPr>
              <a:t>User inputs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D401F27-8366-1E71-066F-70E5E930F6C3}"/>
              </a:ext>
            </a:extLst>
          </p:cNvPr>
          <p:cNvCxnSpPr>
            <a:cxnSpLocks/>
            <a:stCxn id="18" idx="2"/>
            <a:endCxn id="42" idx="0"/>
          </p:cNvCxnSpPr>
          <p:nvPr/>
        </p:nvCxnSpPr>
        <p:spPr>
          <a:xfrm flipH="1">
            <a:off x="1220219" y="3596801"/>
            <a:ext cx="1164902" cy="136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9A2AB0D-938E-9699-D5EB-5E02F9CB3B44}"/>
              </a:ext>
            </a:extLst>
          </p:cNvPr>
          <p:cNvCxnSpPr>
            <a:cxnSpLocks/>
            <a:stCxn id="42" idx="2"/>
            <a:endCxn id="40" idx="0"/>
          </p:cNvCxnSpPr>
          <p:nvPr/>
        </p:nvCxnSpPr>
        <p:spPr>
          <a:xfrm flipH="1">
            <a:off x="1220218" y="5304386"/>
            <a:ext cx="1" cy="52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046047A-B79C-095C-02E6-72CCEB24E0D8}"/>
              </a:ext>
            </a:extLst>
          </p:cNvPr>
          <p:cNvGrpSpPr/>
          <p:nvPr/>
        </p:nvGrpSpPr>
        <p:grpSpPr>
          <a:xfrm>
            <a:off x="2990029" y="4709863"/>
            <a:ext cx="1383443" cy="1384925"/>
            <a:chOff x="5579400" y="3965550"/>
            <a:chExt cx="1085561" cy="2024875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960D7F9-4F8A-7752-5CE3-26E62BD2C85D}"/>
                </a:ext>
              </a:extLst>
            </p:cNvPr>
            <p:cNvSpPr/>
            <p:nvPr/>
          </p:nvSpPr>
          <p:spPr>
            <a:xfrm>
              <a:off x="5579401" y="3965550"/>
              <a:ext cx="1085560" cy="2024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0C73015-D1B4-E942-0C8E-AA1484613E27}"/>
                </a:ext>
              </a:extLst>
            </p:cNvPr>
            <p:cNvCxnSpPr>
              <a:cxnSpLocks/>
            </p:cNvCxnSpPr>
            <p:nvPr/>
          </p:nvCxnSpPr>
          <p:spPr>
            <a:xfrm>
              <a:off x="5579400" y="5245358"/>
              <a:ext cx="108556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Round Single Corner Rectangle 39">
              <a:extLst>
                <a:ext uri="{FF2B5EF4-FFF2-40B4-BE49-F238E27FC236}">
                  <a16:creationId xmlns:a16="http://schemas.microsoft.com/office/drawing/2014/main" id="{2692081B-7077-1E42-EFED-0FC6A79C876F}"/>
                </a:ext>
              </a:extLst>
            </p:cNvPr>
            <p:cNvSpPr/>
            <p:nvPr/>
          </p:nvSpPr>
          <p:spPr>
            <a:xfrm>
              <a:off x="5760506" y="5598656"/>
              <a:ext cx="704468" cy="229891"/>
            </a:xfrm>
            <a:prstGeom prst="round1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XDP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EAD09370-7A01-5C41-B07B-5C320A0E12B3}"/>
                </a:ext>
              </a:extLst>
            </p:cNvPr>
            <p:cNvSpPr/>
            <p:nvPr/>
          </p:nvSpPr>
          <p:spPr>
            <a:xfrm>
              <a:off x="5776266" y="4330628"/>
              <a:ext cx="672949" cy="50205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Arion Agent</a:t>
              </a: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27ED67F2-6BE0-68CC-9F07-551C79F10E87}"/>
              </a:ext>
            </a:extLst>
          </p:cNvPr>
          <p:cNvSpPr txBox="1"/>
          <p:nvPr/>
        </p:nvSpPr>
        <p:spPr>
          <a:xfrm>
            <a:off x="2921215" y="5302970"/>
            <a:ext cx="735843" cy="215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/>
              <a:t>User Space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9A854B4-0B10-6E67-914C-C4280A5CF219}"/>
              </a:ext>
            </a:extLst>
          </p:cNvPr>
          <p:cNvSpPr txBox="1"/>
          <p:nvPr/>
        </p:nvSpPr>
        <p:spPr>
          <a:xfrm>
            <a:off x="2921289" y="5565310"/>
            <a:ext cx="821644" cy="215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/>
              <a:t>Kernel Space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BB68BAC-BDFC-E822-E243-393A31B095F4}"/>
              </a:ext>
            </a:extLst>
          </p:cNvPr>
          <p:cNvSpPr txBox="1"/>
          <p:nvPr/>
        </p:nvSpPr>
        <p:spPr>
          <a:xfrm>
            <a:off x="3630715" y="4683856"/>
            <a:ext cx="8474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00B050"/>
                </a:solidFill>
              </a:rPr>
              <a:t>Arion Wing 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4FB5444-EC78-8C9B-0616-9A56FA659A76}"/>
              </a:ext>
            </a:extLst>
          </p:cNvPr>
          <p:cNvCxnSpPr>
            <a:cxnSpLocks/>
            <a:stCxn id="118" idx="2"/>
            <a:endCxn id="113" idx="0"/>
          </p:cNvCxnSpPr>
          <p:nvPr/>
        </p:nvCxnSpPr>
        <p:spPr>
          <a:xfrm flipH="1">
            <a:off x="3669720" y="5302945"/>
            <a:ext cx="1" cy="52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5794D0B-B49C-3EED-9E97-DB385B6E7BEB}"/>
              </a:ext>
            </a:extLst>
          </p:cNvPr>
          <p:cNvCxnSpPr>
            <a:cxnSpLocks/>
            <a:stCxn id="18" idx="2"/>
            <a:endCxn id="118" idx="0"/>
          </p:cNvCxnSpPr>
          <p:nvPr/>
        </p:nvCxnSpPr>
        <p:spPr>
          <a:xfrm>
            <a:off x="2385121" y="3596801"/>
            <a:ext cx="1284600" cy="136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1B5CFAA8-E5F0-BCF1-FCD8-8366E047198C}"/>
              </a:ext>
            </a:extLst>
          </p:cNvPr>
          <p:cNvSpPr/>
          <p:nvPr/>
        </p:nvSpPr>
        <p:spPr>
          <a:xfrm>
            <a:off x="5926488" y="2882887"/>
            <a:ext cx="1050288" cy="5691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CN/VPC controller</a:t>
            </a:r>
          </a:p>
          <a:p>
            <a:pPr algn="ctr"/>
            <a:r>
              <a:rPr lang="en-US" sz="900" dirty="0"/>
              <a:t>(</a:t>
            </a:r>
            <a:r>
              <a:rPr lang="en-US" sz="900" dirty="0" err="1"/>
              <a:t>Alcor</a:t>
            </a:r>
            <a:r>
              <a:rPr lang="en-US" sz="900" dirty="0"/>
              <a:t> NCM)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5C1CF13-4098-DF04-0E20-A68B31B03573}"/>
              </a:ext>
            </a:extLst>
          </p:cNvPr>
          <p:cNvSpPr/>
          <p:nvPr/>
        </p:nvSpPr>
        <p:spPr>
          <a:xfrm>
            <a:off x="4975470" y="4709863"/>
            <a:ext cx="1289278" cy="1384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/>
              <a:t>CN1</a:t>
            </a:r>
            <a:endParaRPr lang="en-US" sz="1200"/>
          </a:p>
          <a:p>
            <a:pPr algn="ctr"/>
            <a:endParaRPr lang="en-US" sz="1200"/>
          </a:p>
          <a:p>
            <a:pPr algn="ctr"/>
            <a:endParaRPr lang="en-US" sz="1200"/>
          </a:p>
          <a:p>
            <a:pPr algn="ctr"/>
            <a:endParaRPr lang="en-US" sz="1200"/>
          </a:p>
          <a:p>
            <a:pPr algn="ctr"/>
            <a:endParaRPr lang="en-US" sz="1200"/>
          </a:p>
          <a:p>
            <a:pPr algn="ctr"/>
            <a:endParaRPr lang="en-US" sz="1200"/>
          </a:p>
          <a:p>
            <a:pPr algn="ctr"/>
            <a:endParaRPr lang="en-US" sz="120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0B7BFAD-D0C9-EBC0-BFD9-7843F8030C10}"/>
              </a:ext>
            </a:extLst>
          </p:cNvPr>
          <p:cNvCxnSpPr>
            <a:cxnSpLocks/>
            <a:stCxn id="38" idx="2"/>
            <a:endCxn id="52" idx="2"/>
          </p:cNvCxnSpPr>
          <p:nvPr/>
        </p:nvCxnSpPr>
        <p:spPr>
          <a:xfrm rot="5400000" flipH="1" flipV="1">
            <a:off x="3425459" y="3901579"/>
            <a:ext cx="1440" cy="4387860"/>
          </a:xfrm>
          <a:prstGeom prst="bentConnector3">
            <a:avLst>
              <a:gd name="adj1" fmla="val -4008722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C94B02F-A190-4893-FAE3-6273B068A1B3}"/>
              </a:ext>
            </a:extLst>
          </p:cNvPr>
          <p:cNvCxnSpPr>
            <a:cxnSpLocks/>
            <a:stCxn id="110" idx="2"/>
            <a:endCxn id="72" idx="2"/>
          </p:cNvCxnSpPr>
          <p:nvPr/>
        </p:nvCxnSpPr>
        <p:spPr>
          <a:xfrm rot="16200000" flipH="1">
            <a:off x="5379642" y="4396897"/>
            <a:ext cx="15316" cy="3411098"/>
          </a:xfrm>
          <a:prstGeom prst="bentConnector3">
            <a:avLst>
              <a:gd name="adj1" fmla="val 159255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9171065-5DE9-2B26-FC26-3F53C21AF427}"/>
              </a:ext>
            </a:extLst>
          </p:cNvPr>
          <p:cNvSpPr txBox="1"/>
          <p:nvPr/>
        </p:nvSpPr>
        <p:spPr>
          <a:xfrm>
            <a:off x="1220217" y="6464496"/>
            <a:ext cx="11801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Vxlan</a:t>
            </a:r>
            <a:r>
              <a:rPr lang="en-US" sz="800" dirty="0"/>
              <a:t> </a:t>
            </a:r>
            <a:r>
              <a:rPr lang="en-US" sz="800" dirty="0">
                <a:highlight>
                  <a:srgbClr val="FFFF00"/>
                </a:highlight>
              </a:rPr>
              <a:t>partitioned</a:t>
            </a:r>
            <a:r>
              <a:rPr lang="en-US" sz="800" dirty="0"/>
              <a:t> traffic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69E94A5-9895-8C8F-4C37-F3F102B4D0D2}"/>
              </a:ext>
            </a:extLst>
          </p:cNvPr>
          <p:cNvSpPr txBox="1"/>
          <p:nvPr/>
        </p:nvSpPr>
        <p:spPr>
          <a:xfrm>
            <a:off x="3657058" y="6304156"/>
            <a:ext cx="11801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Vxlan</a:t>
            </a:r>
            <a:r>
              <a:rPr lang="en-US" sz="800" dirty="0"/>
              <a:t> </a:t>
            </a:r>
            <a:r>
              <a:rPr lang="en-US" sz="800" dirty="0">
                <a:highlight>
                  <a:srgbClr val="FFFF00"/>
                </a:highlight>
              </a:rPr>
              <a:t>partitioned</a:t>
            </a:r>
            <a:r>
              <a:rPr lang="en-US" sz="800" dirty="0"/>
              <a:t> traffic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B5D7FC5-0F54-EE2E-D7E2-C922A80C44EA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>
            <a:off x="4531859" y="1741699"/>
            <a:ext cx="1919773" cy="114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8CFD300-1116-2697-1275-8EB222BA2A77}"/>
              </a:ext>
            </a:extLst>
          </p:cNvPr>
          <p:cNvSpPr txBox="1"/>
          <p:nvPr/>
        </p:nvSpPr>
        <p:spPr>
          <a:xfrm>
            <a:off x="5703536" y="2214694"/>
            <a:ext cx="1194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err="1"/>
              <a:t>Vpc</a:t>
            </a:r>
            <a:r>
              <a:rPr lang="en-US" sz="800"/>
              <a:t> </a:t>
            </a:r>
            <a:r>
              <a:rPr lang="en-US" sz="800" err="1"/>
              <a:t>goalstate</a:t>
            </a:r>
            <a:r>
              <a:rPr lang="en-US" sz="800"/>
              <a:t> (with GW)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DAED58-327D-5205-4A81-62AE94BEEDE9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5620109" y="3452075"/>
            <a:ext cx="831523" cy="125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98DD24-9F6F-677C-5A87-D23F03FD3964}"/>
              </a:ext>
            </a:extLst>
          </p:cNvPr>
          <p:cNvCxnSpPr>
            <a:cxnSpLocks/>
            <a:stCxn id="50" idx="2"/>
            <a:endCxn id="71" idx="0"/>
          </p:cNvCxnSpPr>
          <p:nvPr/>
        </p:nvCxnSpPr>
        <p:spPr>
          <a:xfrm>
            <a:off x="6451632" y="3452075"/>
            <a:ext cx="636957" cy="125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D5DE5CB-E56F-0324-A04D-000C58A2C805}"/>
              </a:ext>
            </a:extLst>
          </p:cNvPr>
          <p:cNvSpPr txBox="1"/>
          <p:nvPr/>
        </p:nvSpPr>
        <p:spPr>
          <a:xfrm>
            <a:off x="5344799" y="3836643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highlight>
                  <a:srgbClr val="FFFF00"/>
                </a:highlight>
              </a:rPr>
              <a:t>Partitioned</a:t>
            </a:r>
            <a:r>
              <a:rPr lang="en-US" sz="800" dirty="0"/>
              <a:t> gateway </a:t>
            </a:r>
          </a:p>
          <a:p>
            <a:r>
              <a:rPr lang="en-US" sz="800" dirty="0"/>
              <a:t>routing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22827EC-F29C-5487-A6D2-DD4D2F66AB08}"/>
              </a:ext>
            </a:extLst>
          </p:cNvPr>
          <p:cNvSpPr txBox="1"/>
          <p:nvPr/>
        </p:nvSpPr>
        <p:spPr>
          <a:xfrm>
            <a:off x="6644941" y="3836643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highlight>
                  <a:srgbClr val="FFFF00"/>
                </a:highlight>
              </a:rPr>
              <a:t>Partitioned</a:t>
            </a:r>
            <a:r>
              <a:rPr lang="en-US" sz="800" dirty="0"/>
              <a:t> gateway </a:t>
            </a:r>
          </a:p>
          <a:p>
            <a:r>
              <a:rPr lang="en-US" sz="800" dirty="0"/>
              <a:t>routing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3C1696-26BE-C041-5C0A-FABB8A6CF249}"/>
              </a:ext>
            </a:extLst>
          </p:cNvPr>
          <p:cNvSpPr txBox="1"/>
          <p:nvPr/>
        </p:nvSpPr>
        <p:spPr>
          <a:xfrm>
            <a:off x="8709820" y="3786840"/>
            <a:ext cx="317854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Partitioning and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sharding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Data partitioning – </a:t>
            </a:r>
            <a:r>
              <a:rPr lang="en-US" sz="1200" b="0" i="0" dirty="0">
                <a:solidFill>
                  <a:srgbClr val="24292F"/>
                </a:solidFill>
                <a:effectLst/>
                <a:latin typeface="-apple-system"/>
              </a:rPr>
              <a:t>Arion Master will partition the goal states per gateway group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Traffic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sharding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Alcor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 supports </a:t>
            </a:r>
            <a:r>
              <a:rPr lang="en-US" sz="1200" b="0" i="0" dirty="0">
                <a:solidFill>
                  <a:srgbClr val="24292F"/>
                </a:solidFill>
                <a:effectLst/>
                <a:latin typeface="-apple-system"/>
              </a:rPr>
              <a:t>consistent and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well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sharding</a:t>
            </a:r>
            <a:r>
              <a:rPr lang="en-US" sz="1200" b="0" i="0" dirty="0">
                <a:solidFill>
                  <a:srgbClr val="24292F"/>
                </a:solidFill>
                <a:effectLst/>
                <a:latin typeface="-apple-system"/>
              </a:rPr>
              <a:t> (based on VNI and </a:t>
            </a:r>
            <a:r>
              <a:rPr lang="en-US" sz="1200" b="0" i="0" dirty="0" err="1">
                <a:solidFill>
                  <a:srgbClr val="24292F"/>
                </a:solidFill>
                <a:effectLst/>
                <a:latin typeface="-apple-system"/>
              </a:rPr>
              <a:t>dest</a:t>
            </a:r>
            <a:r>
              <a:rPr lang="en-US" sz="1200" b="0" i="0" dirty="0">
                <a:solidFill>
                  <a:srgbClr val="24292F"/>
                </a:solidFill>
                <a:effectLst/>
                <a:latin typeface="-apple-system"/>
              </a:rPr>
              <a:t> subnet) for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CNs to balance/route the live traffic to selected gateway group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Shard key – VNI +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dest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 subnet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Source could be random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Dest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 IP could be too distributed, thus causes too many ovs rules for CN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22136A-9CC7-AB3D-211D-3686849D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610" y="4943773"/>
            <a:ext cx="1300362" cy="115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AB3E301A-3470-3443-BAE4-CF8EC6D4868C}"/>
              </a:ext>
            </a:extLst>
          </p:cNvPr>
          <p:cNvSpPr/>
          <p:nvPr/>
        </p:nvSpPr>
        <p:spPr>
          <a:xfrm>
            <a:off x="6443950" y="4709863"/>
            <a:ext cx="1289278" cy="1391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/>
              <a:t>CN2</a:t>
            </a:r>
            <a:endParaRPr lang="en-US" sz="1200"/>
          </a:p>
          <a:p>
            <a:pPr algn="ctr"/>
            <a:endParaRPr lang="en-US" sz="1200"/>
          </a:p>
          <a:p>
            <a:pPr algn="ctr"/>
            <a:endParaRPr lang="en-US" sz="1200"/>
          </a:p>
          <a:p>
            <a:pPr algn="ctr"/>
            <a:endParaRPr lang="en-US" sz="1200"/>
          </a:p>
          <a:p>
            <a:pPr algn="ctr"/>
            <a:endParaRPr lang="en-US" sz="1200"/>
          </a:p>
          <a:p>
            <a:pPr algn="ctr"/>
            <a:endParaRPr lang="en-US" sz="1200"/>
          </a:p>
          <a:p>
            <a:pPr algn="ctr"/>
            <a:endParaRPr lang="en-US" sz="1200"/>
          </a:p>
        </p:txBody>
      </p:sp>
      <p:pic>
        <p:nvPicPr>
          <p:cNvPr id="72" name="Picture 2">
            <a:extLst>
              <a:ext uri="{FF2B5EF4-FFF2-40B4-BE49-F238E27FC236}">
                <a16:creationId xmlns:a16="http://schemas.microsoft.com/office/drawing/2014/main" id="{F69746D0-77BF-CA10-2FCB-99F915670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668" y="4950122"/>
            <a:ext cx="1300362" cy="115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DFC0DA5-AD04-51B5-B3A0-838FE7C122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2808" y="901838"/>
            <a:ext cx="5162112" cy="266884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A0E2E2-64FB-2021-65C5-E8C8E8DFBF1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531858" y="1014139"/>
            <a:ext cx="1" cy="35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1A216A-6D4F-9B19-0BBA-F886E5EC67B8}"/>
              </a:ext>
            </a:extLst>
          </p:cNvPr>
          <p:cNvSpPr txBox="1"/>
          <p:nvPr/>
        </p:nvSpPr>
        <p:spPr>
          <a:xfrm>
            <a:off x="4495210" y="1048196"/>
            <a:ext cx="1212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Allocate a </a:t>
            </a:r>
            <a:r>
              <a:rPr lang="en-US" sz="800" dirty="0" err="1"/>
              <a:t>vm</a:t>
            </a:r>
            <a:r>
              <a:rPr lang="en-US" sz="800" dirty="0"/>
              <a:t> from a </a:t>
            </a:r>
            <a:r>
              <a:rPr lang="en-US" sz="800" dirty="0" err="1"/>
              <a:t>vpc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8819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EB5E8B1-A2F7-07D9-FE77-893478D1D7B9}"/>
              </a:ext>
            </a:extLst>
          </p:cNvPr>
          <p:cNvSpPr/>
          <p:nvPr/>
        </p:nvSpPr>
        <p:spPr>
          <a:xfrm>
            <a:off x="164460" y="2727510"/>
            <a:ext cx="6481873" cy="403374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100">
              <a:solidFill>
                <a:srgbClr val="00B050"/>
              </a:solidFill>
            </a:endParaRPr>
          </a:p>
          <a:p>
            <a:endParaRPr lang="en-US" sz="1100">
              <a:solidFill>
                <a:srgbClr val="00B050"/>
              </a:solidFill>
            </a:endParaRPr>
          </a:p>
          <a:p>
            <a:endParaRPr lang="en-US" sz="1100">
              <a:solidFill>
                <a:srgbClr val="00B050"/>
              </a:solidFill>
            </a:endParaRPr>
          </a:p>
          <a:p>
            <a:endParaRPr lang="en-US" sz="1100">
              <a:solidFill>
                <a:srgbClr val="00B050"/>
              </a:solidFill>
            </a:endParaRPr>
          </a:p>
          <a:p>
            <a:endParaRPr lang="en-US" sz="1100">
              <a:solidFill>
                <a:srgbClr val="00B050"/>
              </a:solidFill>
            </a:endParaRPr>
          </a:p>
          <a:p>
            <a:endParaRPr lang="en-US" sz="1100">
              <a:solidFill>
                <a:srgbClr val="00B050"/>
              </a:solidFill>
            </a:endParaRPr>
          </a:p>
          <a:p>
            <a:endParaRPr lang="en-US" sz="1100">
              <a:solidFill>
                <a:srgbClr val="00B050"/>
              </a:solidFill>
            </a:endParaRPr>
          </a:p>
          <a:p>
            <a:endParaRPr lang="en-US" sz="1100">
              <a:solidFill>
                <a:srgbClr val="00B050"/>
              </a:solidFill>
            </a:endParaRPr>
          </a:p>
          <a:p>
            <a:endParaRPr lang="en-US" sz="1100">
              <a:solidFill>
                <a:srgbClr val="00B050"/>
              </a:solidFill>
            </a:endParaRPr>
          </a:p>
          <a:p>
            <a:endParaRPr lang="en-US" sz="1100">
              <a:solidFill>
                <a:srgbClr val="00B050"/>
              </a:solidFill>
            </a:endParaRPr>
          </a:p>
          <a:p>
            <a:endParaRPr lang="en-US" sz="1100">
              <a:solidFill>
                <a:srgbClr val="00B050"/>
              </a:solidFill>
            </a:endParaRPr>
          </a:p>
          <a:p>
            <a:endParaRPr lang="en-US" sz="1100">
              <a:solidFill>
                <a:srgbClr val="00B050"/>
              </a:solidFill>
            </a:endParaRPr>
          </a:p>
          <a:p>
            <a:endParaRPr lang="en-US" sz="1100">
              <a:solidFill>
                <a:srgbClr val="00B050"/>
              </a:solidFill>
            </a:endParaRPr>
          </a:p>
          <a:p>
            <a:endParaRPr lang="en-US" sz="1100">
              <a:solidFill>
                <a:srgbClr val="00B050"/>
              </a:solidFill>
            </a:endParaRPr>
          </a:p>
          <a:p>
            <a:endParaRPr lang="en-US" sz="1100">
              <a:solidFill>
                <a:srgbClr val="00B050"/>
              </a:solidFill>
            </a:endParaRPr>
          </a:p>
          <a:p>
            <a:endParaRPr lang="en-US" sz="1100">
              <a:solidFill>
                <a:schemeClr val="tx1"/>
              </a:solidFill>
            </a:endParaRPr>
          </a:p>
          <a:p>
            <a:endParaRPr lang="en-US" sz="1100">
              <a:solidFill>
                <a:schemeClr val="tx1"/>
              </a:solidFill>
            </a:endParaRPr>
          </a:p>
          <a:p>
            <a:endParaRPr lang="en-US" sz="1100">
              <a:solidFill>
                <a:schemeClr val="tx1"/>
              </a:solidFill>
            </a:endParaRPr>
          </a:p>
          <a:p>
            <a:endParaRPr lang="en-US" sz="1100">
              <a:solidFill>
                <a:schemeClr val="tx1"/>
              </a:solidFill>
            </a:endParaRPr>
          </a:p>
          <a:p>
            <a:endParaRPr lang="en-US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Arion Wing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E65B33-51A6-A54D-8659-9C24CA042A7A}"/>
              </a:ext>
            </a:extLst>
          </p:cNvPr>
          <p:cNvSpPr/>
          <p:nvPr/>
        </p:nvSpPr>
        <p:spPr>
          <a:xfrm>
            <a:off x="340716" y="2727509"/>
            <a:ext cx="6187577" cy="31950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</a:rPr>
              <a:t>Arion Agent</a:t>
            </a:r>
          </a:p>
          <a:p>
            <a:endParaRPr lang="en-US" sz="1400">
              <a:solidFill>
                <a:schemeClr val="tx1"/>
              </a:solidFill>
            </a:endParaRPr>
          </a:p>
          <a:p>
            <a:endParaRPr lang="en-US" sz="1400">
              <a:solidFill>
                <a:schemeClr val="tx1"/>
              </a:solidFill>
            </a:endParaRPr>
          </a:p>
          <a:p>
            <a:endParaRPr lang="en-US" sz="1400">
              <a:solidFill>
                <a:schemeClr val="tx1"/>
              </a:solidFill>
            </a:endParaRPr>
          </a:p>
          <a:p>
            <a:endParaRPr lang="en-US" sz="1400">
              <a:solidFill>
                <a:schemeClr val="tx1"/>
              </a:solidFill>
            </a:endParaRPr>
          </a:p>
          <a:p>
            <a:endParaRPr lang="en-US" sz="1400">
              <a:solidFill>
                <a:schemeClr val="tx1"/>
              </a:solidFill>
            </a:endParaRPr>
          </a:p>
          <a:p>
            <a:endParaRPr lang="en-US" sz="1400">
              <a:solidFill>
                <a:schemeClr val="tx1"/>
              </a:solidFill>
            </a:endParaRPr>
          </a:p>
          <a:p>
            <a:endParaRPr lang="en-US" sz="1400">
              <a:solidFill>
                <a:schemeClr val="tx1"/>
              </a:solidFill>
            </a:endParaRPr>
          </a:p>
          <a:p>
            <a:endParaRPr lang="en-US" sz="1400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69BCA5-F85F-7909-1C07-291EE368FB9C}"/>
              </a:ext>
            </a:extLst>
          </p:cNvPr>
          <p:cNvSpPr/>
          <p:nvPr/>
        </p:nvSpPr>
        <p:spPr>
          <a:xfrm>
            <a:off x="1600399" y="6252383"/>
            <a:ext cx="898618" cy="295271"/>
          </a:xfrm>
          <a:prstGeom prst="roundRect">
            <a:avLst/>
          </a:prstGeom>
          <a:solidFill>
            <a:srgbClr val="B4E5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eBPF</a:t>
            </a:r>
            <a:r>
              <a:rPr lang="en-US" sz="120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C641961D-F95B-9118-9F00-A79D389FAF61}"/>
              </a:ext>
            </a:extLst>
          </p:cNvPr>
          <p:cNvSpPr/>
          <p:nvPr/>
        </p:nvSpPr>
        <p:spPr>
          <a:xfrm>
            <a:off x="4926194" y="6217790"/>
            <a:ext cx="1307067" cy="364459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tx1"/>
                </a:solidFill>
              </a:rPr>
              <a:t>Sqlite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332D4F-F663-4CAC-45AF-D76F0AF180AF}"/>
              </a:ext>
            </a:extLst>
          </p:cNvPr>
          <p:cNvSpPr/>
          <p:nvPr/>
        </p:nvSpPr>
        <p:spPr>
          <a:xfrm>
            <a:off x="863342" y="3830773"/>
            <a:ext cx="716856" cy="605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Worker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1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0326DE-8FEA-3576-7DE8-D19761722865}"/>
              </a:ext>
            </a:extLst>
          </p:cNvPr>
          <p:cNvSpPr/>
          <p:nvPr/>
        </p:nvSpPr>
        <p:spPr>
          <a:xfrm>
            <a:off x="3681571" y="2821640"/>
            <a:ext cx="1046319" cy="51786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Grpc receiver thread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203695-AAEC-286C-5D75-3E60B6FF2786}"/>
              </a:ext>
            </a:extLst>
          </p:cNvPr>
          <p:cNvSpPr/>
          <p:nvPr/>
        </p:nvSpPr>
        <p:spPr>
          <a:xfrm>
            <a:off x="4416910" y="5341671"/>
            <a:ext cx="129654" cy="141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411487-876D-ADF4-47BA-759D3697E7B8}"/>
              </a:ext>
            </a:extLst>
          </p:cNvPr>
          <p:cNvSpPr/>
          <p:nvPr/>
        </p:nvSpPr>
        <p:spPr>
          <a:xfrm>
            <a:off x="4546564" y="5341671"/>
            <a:ext cx="129654" cy="141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8B6926-B4DA-2A5F-4BA5-CF2B39E3AC71}"/>
              </a:ext>
            </a:extLst>
          </p:cNvPr>
          <p:cNvSpPr/>
          <p:nvPr/>
        </p:nvSpPr>
        <p:spPr>
          <a:xfrm>
            <a:off x="4673938" y="5341671"/>
            <a:ext cx="129654" cy="141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AE413F-79D5-9258-79F5-181DAC9B6F6E}"/>
              </a:ext>
            </a:extLst>
          </p:cNvPr>
          <p:cNvSpPr/>
          <p:nvPr/>
        </p:nvSpPr>
        <p:spPr>
          <a:xfrm>
            <a:off x="4797900" y="5341671"/>
            <a:ext cx="129654" cy="141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338793-3B64-6F40-1ED5-27D7A654AC25}"/>
              </a:ext>
            </a:extLst>
          </p:cNvPr>
          <p:cNvSpPr/>
          <p:nvPr/>
        </p:nvSpPr>
        <p:spPr>
          <a:xfrm>
            <a:off x="4926701" y="5341671"/>
            <a:ext cx="129654" cy="141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82A855-7CD2-28F2-9EB1-7A7C5301B79A}"/>
              </a:ext>
            </a:extLst>
          </p:cNvPr>
          <p:cNvSpPr/>
          <p:nvPr/>
        </p:nvSpPr>
        <p:spPr>
          <a:xfrm>
            <a:off x="5055786" y="5341671"/>
            <a:ext cx="129654" cy="141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413D070-5ADB-D104-DB28-1F38129B3D50}"/>
              </a:ext>
            </a:extLst>
          </p:cNvPr>
          <p:cNvSpPr/>
          <p:nvPr/>
        </p:nvSpPr>
        <p:spPr>
          <a:xfrm>
            <a:off x="3243868" y="1680753"/>
            <a:ext cx="1914077" cy="5254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Arion master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42516F-3006-FEBB-A153-2F041E5969F6}"/>
              </a:ext>
            </a:extLst>
          </p:cNvPr>
          <p:cNvSpPr/>
          <p:nvPr/>
        </p:nvSpPr>
        <p:spPr>
          <a:xfrm>
            <a:off x="3842505" y="2595957"/>
            <a:ext cx="240512" cy="1796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F0AE7F-7EB5-814D-D70F-D390F94322D2}"/>
              </a:ext>
            </a:extLst>
          </p:cNvPr>
          <p:cNvSpPr/>
          <p:nvPr/>
        </p:nvSpPr>
        <p:spPr>
          <a:xfrm>
            <a:off x="5092091" y="5037437"/>
            <a:ext cx="1047562" cy="77551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DB </a:t>
            </a:r>
            <a:r>
              <a:rPr lang="en-US" sz="900"/>
              <a:t>background</a:t>
            </a:r>
            <a:endParaRPr lang="en-US" sz="1000"/>
          </a:p>
          <a:p>
            <a:pPr algn="ctr"/>
            <a:r>
              <a:rPr lang="en-US" sz="1000"/>
              <a:t>worker</a:t>
            </a:r>
            <a:endParaRPr lang="en-US" sz="11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28A16F-EDBC-EC80-C55D-A4B7E8DC5E33}"/>
              </a:ext>
            </a:extLst>
          </p:cNvPr>
          <p:cNvSpPr/>
          <p:nvPr/>
        </p:nvSpPr>
        <p:spPr>
          <a:xfrm>
            <a:off x="2209267" y="3511775"/>
            <a:ext cx="129654" cy="141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49A6C9A-9E6B-5C4B-5D1F-D7B004990CC9}"/>
              </a:ext>
            </a:extLst>
          </p:cNvPr>
          <p:cNvSpPr/>
          <p:nvPr/>
        </p:nvSpPr>
        <p:spPr>
          <a:xfrm>
            <a:off x="2338921" y="3511775"/>
            <a:ext cx="129654" cy="141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1468265-35B0-4120-0AC5-75830E14BDB9}"/>
              </a:ext>
            </a:extLst>
          </p:cNvPr>
          <p:cNvSpPr/>
          <p:nvPr/>
        </p:nvSpPr>
        <p:spPr>
          <a:xfrm>
            <a:off x="2466295" y="3511775"/>
            <a:ext cx="129654" cy="141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907F49-9264-0C53-9A8E-58E7D74412ED}"/>
              </a:ext>
            </a:extLst>
          </p:cNvPr>
          <p:cNvSpPr/>
          <p:nvPr/>
        </p:nvSpPr>
        <p:spPr>
          <a:xfrm>
            <a:off x="2597081" y="3511775"/>
            <a:ext cx="129654" cy="141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B2D1D8A-5EB6-2BC8-E219-B18DBF494839}"/>
              </a:ext>
            </a:extLst>
          </p:cNvPr>
          <p:cNvSpPr/>
          <p:nvPr/>
        </p:nvSpPr>
        <p:spPr>
          <a:xfrm>
            <a:off x="2725882" y="3511775"/>
            <a:ext cx="129654" cy="141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AB2AD12-7394-FCE8-248B-3160A84789C0}"/>
              </a:ext>
            </a:extLst>
          </p:cNvPr>
          <p:cNvSpPr/>
          <p:nvPr/>
        </p:nvSpPr>
        <p:spPr>
          <a:xfrm>
            <a:off x="2854967" y="3511775"/>
            <a:ext cx="129654" cy="141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D0D90AF9-C397-4144-F13C-399570836C91}"/>
              </a:ext>
            </a:extLst>
          </p:cNvPr>
          <p:cNvSpPr/>
          <p:nvPr/>
        </p:nvSpPr>
        <p:spPr>
          <a:xfrm>
            <a:off x="307994" y="1331468"/>
            <a:ext cx="97241" cy="12780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978CB80-C1CD-11B2-C714-856057FAFC7D}"/>
              </a:ext>
            </a:extLst>
          </p:cNvPr>
          <p:cNvSpPr txBox="1"/>
          <p:nvPr/>
        </p:nvSpPr>
        <p:spPr>
          <a:xfrm>
            <a:off x="402408" y="1257743"/>
            <a:ext cx="20938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  Neighbor updates with revisions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CB167187-13B8-0B5A-E735-6702B984ABB4}"/>
              </a:ext>
            </a:extLst>
          </p:cNvPr>
          <p:cNvSpPr/>
          <p:nvPr/>
        </p:nvSpPr>
        <p:spPr>
          <a:xfrm>
            <a:off x="307737" y="1625231"/>
            <a:ext cx="94671" cy="12780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 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FF6724F-EFCE-1A95-410C-925D14CF2F57}"/>
              </a:ext>
            </a:extLst>
          </p:cNvPr>
          <p:cNvSpPr txBox="1"/>
          <p:nvPr/>
        </p:nvSpPr>
        <p:spPr>
          <a:xfrm>
            <a:off x="402408" y="1558329"/>
            <a:ext cx="10711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  thread worker</a:t>
            </a:r>
          </a:p>
        </p:txBody>
      </p: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402998F0-ED12-08A8-BF1A-CBE53DCAB7B5}"/>
              </a:ext>
            </a:extLst>
          </p:cNvPr>
          <p:cNvCxnSpPr>
            <a:cxnSpLocks/>
            <a:stCxn id="59" idx="3"/>
            <a:endCxn id="38" idx="7"/>
          </p:cNvCxnSpPr>
          <p:nvPr/>
        </p:nvCxnSpPr>
        <p:spPr>
          <a:xfrm flipH="1">
            <a:off x="2153297" y="3582656"/>
            <a:ext cx="831324" cy="341364"/>
          </a:xfrm>
          <a:prstGeom prst="curvedConnector4">
            <a:avLst>
              <a:gd name="adj1" fmla="val -52029"/>
              <a:gd name="adj2" fmla="val 727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9219DC84-50ED-6A14-67BB-8739DA42087C}"/>
              </a:ext>
            </a:extLst>
          </p:cNvPr>
          <p:cNvCxnSpPr/>
          <p:nvPr/>
        </p:nvCxnSpPr>
        <p:spPr>
          <a:xfrm>
            <a:off x="253145" y="2029007"/>
            <a:ext cx="203853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D0920486-2C1B-2EDF-4F1D-8088A292F7FF}"/>
              </a:ext>
            </a:extLst>
          </p:cNvPr>
          <p:cNvSpPr txBox="1"/>
          <p:nvPr/>
        </p:nvSpPr>
        <p:spPr>
          <a:xfrm>
            <a:off x="402408" y="1880862"/>
            <a:ext cx="1938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 </a:t>
            </a:r>
            <a:r>
              <a:rPr lang="en-US" sz="1100" dirty="0" err="1"/>
              <a:t>sqlite</a:t>
            </a:r>
            <a:r>
              <a:rPr lang="en-US" sz="1100" dirty="0"/>
              <a:t> neighbor table (table 1)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85A80F7D-8533-B961-C108-2225AFF976E5}"/>
              </a:ext>
            </a:extLst>
          </p:cNvPr>
          <p:cNvCxnSpPr/>
          <p:nvPr/>
        </p:nvCxnSpPr>
        <p:spPr>
          <a:xfrm>
            <a:off x="253575" y="2301962"/>
            <a:ext cx="203853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0F6FF872-C305-7848-876A-97DB94A68CD5}"/>
              </a:ext>
            </a:extLst>
          </p:cNvPr>
          <p:cNvSpPr txBox="1"/>
          <p:nvPr/>
        </p:nvSpPr>
        <p:spPr>
          <a:xfrm>
            <a:off x="402407" y="2161304"/>
            <a:ext cx="2924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  </a:t>
            </a:r>
            <a:r>
              <a:rPr lang="en-US" sz="1100" err="1"/>
              <a:t>sqlite</a:t>
            </a:r>
            <a:r>
              <a:rPr lang="en-US" sz="1100"/>
              <a:t> </a:t>
            </a:r>
            <a:r>
              <a:rPr lang="en-US" sz="1100" err="1"/>
              <a:t>eBPF</a:t>
            </a:r>
            <a:r>
              <a:rPr lang="en-US" sz="1100"/>
              <a:t> programming status table (table 2)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2E9636-58CC-4538-925C-6DE60A3C7F05}"/>
              </a:ext>
            </a:extLst>
          </p:cNvPr>
          <p:cNvSpPr txBox="1"/>
          <p:nvPr/>
        </p:nvSpPr>
        <p:spPr>
          <a:xfrm>
            <a:off x="1980057" y="3272496"/>
            <a:ext cx="15327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Thread pool task queue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09713CE-0B1E-D424-D041-34101788AD29}"/>
              </a:ext>
            </a:extLst>
          </p:cNvPr>
          <p:cNvSpPr/>
          <p:nvPr/>
        </p:nvSpPr>
        <p:spPr>
          <a:xfrm>
            <a:off x="1541422" y="3837221"/>
            <a:ext cx="716856" cy="59270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Worker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BF8AC7-6C6B-20A1-D3E0-FA83162E7F46}"/>
              </a:ext>
            </a:extLst>
          </p:cNvPr>
          <p:cNvCxnSpPr/>
          <p:nvPr/>
        </p:nvCxnSpPr>
        <p:spPr>
          <a:xfrm>
            <a:off x="259722" y="2586290"/>
            <a:ext cx="2038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AEB30F4-236E-3304-2615-53F78603348C}"/>
              </a:ext>
            </a:extLst>
          </p:cNvPr>
          <p:cNvSpPr txBox="1"/>
          <p:nvPr/>
        </p:nvSpPr>
        <p:spPr>
          <a:xfrm>
            <a:off x="463575" y="2444580"/>
            <a:ext cx="2266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eBPF</a:t>
            </a:r>
            <a:r>
              <a:rPr lang="en-US" sz="1100" dirty="0"/>
              <a:t> programming with return code</a:t>
            </a:r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45E884BA-EA8A-7663-1E91-B2E73FBC45E2}"/>
              </a:ext>
            </a:extLst>
          </p:cNvPr>
          <p:cNvCxnSpPr>
            <a:cxnSpLocks/>
            <a:stCxn id="66" idx="3"/>
            <a:endCxn id="5" idx="0"/>
          </p:cNvCxnSpPr>
          <p:nvPr/>
        </p:nvCxnSpPr>
        <p:spPr>
          <a:xfrm flipH="1">
            <a:off x="2049708" y="5010660"/>
            <a:ext cx="1194160" cy="1241723"/>
          </a:xfrm>
          <a:prstGeom prst="curvedConnector4">
            <a:avLst>
              <a:gd name="adj1" fmla="val -19143"/>
              <a:gd name="adj2" fmla="val 78309"/>
            </a:avLst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A268795-8737-CCFB-AB89-69ACA13738F7}"/>
              </a:ext>
            </a:extLst>
          </p:cNvPr>
          <p:cNvSpPr txBox="1"/>
          <p:nvPr/>
        </p:nvSpPr>
        <p:spPr>
          <a:xfrm>
            <a:off x="6899117" y="1897572"/>
            <a:ext cx="517735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Limitation: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Requires state to be idempotent (this version doesn’t require the result of previous versions)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Doesn’t solve the last mile of eBpf/ovs dump rules and auto healing (when someone deletes rule from it), relies on sync return code (eBpf) or async message (i.e. ovs barrier reply)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Dependency chain is do-able but requires refining of the current design, like </a:t>
            </a:r>
            <a:r>
              <a:rPr lang="en-US" sz="1200" dirty="0" err="1"/>
              <a:t>exec_queue</a:t>
            </a:r>
            <a:r>
              <a:rPr lang="en-US" sz="1200" dirty="0"/>
              <a:t>/poll</a:t>
            </a:r>
          </a:p>
          <a:p>
            <a:endParaRPr lang="en-US" sz="1400" dirty="0"/>
          </a:p>
          <a:p>
            <a:r>
              <a:rPr lang="en-US" sz="1400" dirty="0"/>
              <a:t>Current design: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Arion Master to allocate unique resource key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Supports multi-level versioning (GW group/partition, VPC level, or even per resource)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Supports strict order (lower </a:t>
            </a:r>
            <a:r>
              <a:rPr lang="en-US" sz="1200" dirty="0" err="1"/>
              <a:t>qps</a:t>
            </a:r>
            <a:r>
              <a:rPr lang="en-US" sz="1200" dirty="0"/>
              <a:t>) and relaxed order (higher </a:t>
            </a:r>
            <a:r>
              <a:rPr lang="en-US" sz="1200" dirty="0" err="1"/>
              <a:t>qps</a:t>
            </a:r>
            <a:r>
              <a:rPr lang="en-US" sz="12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Agent supports concurrency and eventual consistency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00"/>
                </a:highlight>
              </a:rPr>
              <a:t>competition scope is per resource key</a:t>
            </a:r>
            <a:r>
              <a:rPr lang="en-US" sz="1200" dirty="0"/>
              <a:t> (90+% cases highly concurrent)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same resource’s simultaneous updates will proceed in a newer version win fashion, with both succeed/rollback in a </a:t>
            </a:r>
            <a:r>
              <a:rPr lang="en-US" sz="1200" dirty="0" err="1"/>
              <a:t>txn</a:t>
            </a:r>
            <a:endParaRPr lang="en-US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both succeed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failed and rolled-back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EA2786-5269-124F-DC17-E50D7452D20C}"/>
              </a:ext>
            </a:extLst>
          </p:cNvPr>
          <p:cNvCxnSpPr>
            <a:stCxn id="19" idx="2"/>
            <a:endCxn id="10" idx="0"/>
          </p:cNvCxnSpPr>
          <p:nvPr/>
        </p:nvCxnSpPr>
        <p:spPr>
          <a:xfrm>
            <a:off x="4200907" y="2206218"/>
            <a:ext cx="3824" cy="61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162B7F5B-C4E4-9368-4D7F-C92FA4B302E5}"/>
              </a:ext>
            </a:extLst>
          </p:cNvPr>
          <p:cNvSpPr/>
          <p:nvPr/>
        </p:nvSpPr>
        <p:spPr>
          <a:xfrm>
            <a:off x="3882118" y="2443931"/>
            <a:ext cx="240512" cy="1796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EC3700-70EA-128E-D2F0-597DD0A9F38D}"/>
              </a:ext>
            </a:extLst>
          </p:cNvPr>
          <p:cNvSpPr/>
          <p:nvPr/>
        </p:nvSpPr>
        <p:spPr>
          <a:xfrm>
            <a:off x="3916612" y="2290895"/>
            <a:ext cx="240512" cy="1796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8</a:t>
            </a: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064B07F7-4E4B-98CA-0E0A-6D72A8EB52D8}"/>
              </a:ext>
            </a:extLst>
          </p:cNvPr>
          <p:cNvCxnSpPr>
            <a:stCxn id="10" idx="2"/>
            <a:endCxn id="54" idx="1"/>
          </p:cNvCxnSpPr>
          <p:nvPr/>
        </p:nvCxnSpPr>
        <p:spPr>
          <a:xfrm rot="10800000" flipV="1">
            <a:off x="2209267" y="3080572"/>
            <a:ext cx="1472304" cy="502084"/>
          </a:xfrm>
          <a:prstGeom prst="curvedConnector3">
            <a:avLst>
              <a:gd name="adj1" fmla="val 1316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FB7A221F-6242-3CB8-F94A-AEAF2955BDCB}"/>
              </a:ext>
            </a:extLst>
          </p:cNvPr>
          <p:cNvCxnSpPr>
            <a:cxnSpLocks/>
            <a:stCxn id="59" idx="3"/>
            <a:endCxn id="7" idx="7"/>
          </p:cNvCxnSpPr>
          <p:nvPr/>
        </p:nvCxnSpPr>
        <p:spPr>
          <a:xfrm flipH="1">
            <a:off x="1475217" y="3582656"/>
            <a:ext cx="1509404" cy="336805"/>
          </a:xfrm>
          <a:prstGeom prst="curvedConnector4">
            <a:avLst>
              <a:gd name="adj1" fmla="val -13402"/>
              <a:gd name="adj2" fmla="val 434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368E6B9-42D6-3F4F-F4C2-FC01C84C1DBA}"/>
              </a:ext>
            </a:extLst>
          </p:cNvPr>
          <p:cNvSpPr/>
          <p:nvPr/>
        </p:nvSpPr>
        <p:spPr>
          <a:xfrm>
            <a:off x="1334585" y="4307628"/>
            <a:ext cx="1909283" cy="1406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sync-ed job: </a:t>
            </a:r>
          </a:p>
          <a:p>
            <a:r>
              <a:rPr lang="en-US" sz="900" dirty="0" err="1">
                <a:solidFill>
                  <a:schemeClr val="tx1"/>
                </a:solidFill>
              </a:rPr>
              <a:t>txn</a:t>
            </a:r>
            <a:r>
              <a:rPr lang="en-US" sz="900" dirty="0">
                <a:solidFill>
                  <a:schemeClr val="tx1"/>
                </a:solidFill>
              </a:rPr>
              <a:t> {</a:t>
            </a:r>
          </a:p>
          <a:p>
            <a:pPr marL="228600" indent="-228600">
              <a:buAutoNum type="arabicPeriod"/>
            </a:pPr>
            <a:r>
              <a:rPr lang="en-US" sz="900" dirty="0" err="1">
                <a:solidFill>
                  <a:schemeClr val="tx1"/>
                </a:solidFill>
              </a:rPr>
              <a:t>syncly</a:t>
            </a:r>
            <a:r>
              <a:rPr lang="en-US" sz="900" dirty="0">
                <a:solidFill>
                  <a:schemeClr val="tx1"/>
                </a:solidFill>
              </a:rPr>
              <a:t> check and store key with revision in memory-cache</a:t>
            </a:r>
          </a:p>
          <a:p>
            <a:pPr marL="228600" indent="-228600">
              <a:buAutoNum type="arabicPeriod"/>
            </a:pPr>
            <a:r>
              <a:rPr lang="en-US" sz="900" dirty="0" err="1">
                <a:solidFill>
                  <a:schemeClr val="tx1"/>
                </a:solidFill>
              </a:rPr>
              <a:t>syncly</a:t>
            </a:r>
            <a:r>
              <a:rPr lang="en-US" sz="900" dirty="0">
                <a:solidFill>
                  <a:schemeClr val="tx1"/>
                </a:solidFill>
              </a:rPr>
              <a:t> invoke </a:t>
            </a:r>
            <a:r>
              <a:rPr lang="en-US" sz="900" dirty="0" err="1">
                <a:solidFill>
                  <a:schemeClr val="tx1"/>
                </a:solidFill>
              </a:rPr>
              <a:t>eBPF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syscall</a:t>
            </a:r>
            <a:r>
              <a:rPr lang="en-US" sz="900" dirty="0">
                <a:solidFill>
                  <a:schemeClr val="tx1"/>
                </a:solidFill>
              </a:rPr>
              <a:t> with return code</a:t>
            </a:r>
          </a:p>
          <a:p>
            <a:r>
              <a:rPr lang="en-US" sz="900" dirty="0">
                <a:solidFill>
                  <a:schemeClr val="tx1"/>
                </a:solidFill>
              </a:rPr>
              <a:t>}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en-US" sz="900" dirty="0">
                <a:solidFill>
                  <a:schemeClr val="tx1"/>
                </a:solidFill>
              </a:rPr>
              <a:t>triggers an async write to table1</a:t>
            </a:r>
          </a:p>
          <a:p>
            <a:pPr marL="228600" indent="-228600">
              <a:buAutoNum type="arabicPeriod" startAt="3"/>
            </a:pPr>
            <a:r>
              <a:rPr lang="en-US" sz="900" dirty="0">
                <a:solidFill>
                  <a:schemeClr val="tx1"/>
                </a:solidFill>
              </a:rPr>
              <a:t>If #3 returns successful, trigger an async write to table2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EE6542E-F844-2881-56AC-D30776449A6B}"/>
              </a:ext>
            </a:extLst>
          </p:cNvPr>
          <p:cNvSpPr txBox="1"/>
          <p:nvPr/>
        </p:nvSpPr>
        <p:spPr>
          <a:xfrm>
            <a:off x="3448734" y="548241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51745BB6-573D-9F03-B283-DD562D311D2C}"/>
              </a:ext>
            </a:extLst>
          </p:cNvPr>
          <p:cNvCxnSpPr>
            <a:cxnSpLocks/>
            <a:stCxn id="66" idx="3"/>
            <a:endCxn id="11" idx="1"/>
          </p:cNvCxnSpPr>
          <p:nvPr/>
        </p:nvCxnSpPr>
        <p:spPr>
          <a:xfrm>
            <a:off x="3243868" y="5010660"/>
            <a:ext cx="1173042" cy="4018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F62636F-67FE-FF83-2EF7-286F61A65334}"/>
              </a:ext>
            </a:extLst>
          </p:cNvPr>
          <p:cNvSpPr txBox="1"/>
          <p:nvPr/>
        </p:nvSpPr>
        <p:spPr>
          <a:xfrm>
            <a:off x="3890397" y="5150941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 &amp; 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139FA6B-41A1-AAAC-9F2A-48411C795A52}"/>
              </a:ext>
            </a:extLst>
          </p:cNvPr>
          <p:cNvSpPr txBox="1"/>
          <p:nvPr/>
        </p:nvSpPr>
        <p:spPr>
          <a:xfrm>
            <a:off x="5725487" y="587064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8F4E65C-373F-6305-CB08-021ED3ED633C}"/>
              </a:ext>
            </a:extLst>
          </p:cNvPr>
          <p:cNvSpPr txBox="1"/>
          <p:nvPr/>
        </p:nvSpPr>
        <p:spPr>
          <a:xfrm>
            <a:off x="5261531" y="587475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2</a:t>
            </a:r>
          </a:p>
        </p:txBody>
      </p:sp>
      <p:sp>
        <p:nvSpPr>
          <p:cNvPr id="83" name="Rectangle: Single Corner Snipped 82">
            <a:extLst>
              <a:ext uri="{FF2B5EF4-FFF2-40B4-BE49-F238E27FC236}">
                <a16:creationId xmlns:a16="http://schemas.microsoft.com/office/drawing/2014/main" id="{4DA60DD7-A85C-9472-245F-857412F0A0E4}"/>
              </a:ext>
            </a:extLst>
          </p:cNvPr>
          <p:cNvSpPr/>
          <p:nvPr/>
        </p:nvSpPr>
        <p:spPr>
          <a:xfrm>
            <a:off x="4481737" y="4429925"/>
            <a:ext cx="826166" cy="441422"/>
          </a:xfrm>
          <a:prstGeom prst="snip1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Concurrent HashMap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BF3F743-C646-BE3C-96F6-5033192A6DF7}"/>
              </a:ext>
            </a:extLst>
          </p:cNvPr>
          <p:cNvCxnSpPr/>
          <p:nvPr/>
        </p:nvCxnSpPr>
        <p:spPr>
          <a:xfrm>
            <a:off x="3243868" y="4574743"/>
            <a:ext cx="12378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E9BCA23-1449-531A-CA79-76D325AD10E0}"/>
              </a:ext>
            </a:extLst>
          </p:cNvPr>
          <p:cNvSpPr txBox="1"/>
          <p:nvPr/>
        </p:nvSpPr>
        <p:spPr>
          <a:xfrm>
            <a:off x="3762256" y="433667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1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A7CB53D-D38D-A9AE-9729-CBC83D22C6A2}"/>
              </a:ext>
            </a:extLst>
          </p:cNvPr>
          <p:cNvCxnSpPr>
            <a:stCxn id="32" idx="4"/>
          </p:cNvCxnSpPr>
          <p:nvPr/>
        </p:nvCxnSpPr>
        <p:spPr>
          <a:xfrm flipH="1">
            <a:off x="5314480" y="5812951"/>
            <a:ext cx="301392" cy="404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BFB3EA9-D50C-660E-AA67-4A441DF2DA90}"/>
              </a:ext>
            </a:extLst>
          </p:cNvPr>
          <p:cNvCxnSpPr>
            <a:stCxn id="32" idx="4"/>
          </p:cNvCxnSpPr>
          <p:nvPr/>
        </p:nvCxnSpPr>
        <p:spPr>
          <a:xfrm>
            <a:off x="5615872" y="5812951"/>
            <a:ext cx="274676" cy="404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79EAAB7-2464-EA04-C206-D29473A5A0FE}"/>
              </a:ext>
            </a:extLst>
          </p:cNvPr>
          <p:cNvSpPr/>
          <p:nvPr/>
        </p:nvSpPr>
        <p:spPr>
          <a:xfrm>
            <a:off x="1104635" y="3825399"/>
            <a:ext cx="240512" cy="1796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9298B6-6620-7745-60D2-537AD35AE7A0}"/>
              </a:ext>
            </a:extLst>
          </p:cNvPr>
          <p:cNvSpPr/>
          <p:nvPr/>
        </p:nvSpPr>
        <p:spPr>
          <a:xfrm>
            <a:off x="1773584" y="3821518"/>
            <a:ext cx="240512" cy="1796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FC0D65-E447-2765-BFBF-DCAC727381CF}"/>
              </a:ext>
            </a:extLst>
          </p:cNvPr>
          <p:cNvSpPr txBox="1"/>
          <p:nvPr/>
        </p:nvSpPr>
        <p:spPr>
          <a:xfrm>
            <a:off x="253993" y="392928"/>
            <a:ext cx="8718534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Reconciliation #1 - Arion Master and Arion Agent</a:t>
            </a:r>
          </a:p>
        </p:txBody>
      </p:sp>
    </p:spTree>
    <p:extLst>
      <p:ext uri="{BB962C8B-B14F-4D97-AF65-F5344CB8AC3E}">
        <p14:creationId xmlns:p14="http://schemas.microsoft.com/office/powerpoint/2010/main" val="64671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108E3B8-009A-C8F9-8828-03950699795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96910" y="2178607"/>
          <a:ext cx="3762401" cy="3013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231">
                  <a:extLst>
                    <a:ext uri="{9D8B030D-6E8A-4147-A177-3AD203B41FA5}">
                      <a16:colId xmlns:a16="http://schemas.microsoft.com/office/drawing/2014/main" val="2613236928"/>
                    </a:ext>
                  </a:extLst>
                </a:gridCol>
                <a:gridCol w="1200585">
                  <a:extLst>
                    <a:ext uri="{9D8B030D-6E8A-4147-A177-3AD203B41FA5}">
                      <a16:colId xmlns:a16="http://schemas.microsoft.com/office/drawing/2014/main" val="325984201"/>
                    </a:ext>
                  </a:extLst>
                </a:gridCol>
                <a:gridCol w="1200585">
                  <a:extLst>
                    <a:ext uri="{9D8B030D-6E8A-4147-A177-3AD203B41FA5}">
                      <a16:colId xmlns:a16="http://schemas.microsoft.com/office/drawing/2014/main" val="4200885455"/>
                    </a:ext>
                  </a:extLst>
                </a:gridCol>
              </a:tblGrid>
              <a:tr h="474738">
                <a:tc>
                  <a:txBody>
                    <a:bodyPr/>
                    <a:lstStyle/>
                    <a:p>
                      <a:r>
                        <a:rPr lang="en-US" sz="1200"/>
                        <a:t>Resource Id (key)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Neighbor</a:t>
                      </a:r>
                    </a:p>
                    <a:p>
                      <a:r>
                        <a:rPr lang="en-US" sz="1200"/>
                        <a:t>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40299"/>
                  </a:ext>
                </a:extLst>
              </a:tr>
              <a:tr h="474738">
                <a:tc>
                  <a:txBody>
                    <a:bodyPr/>
                    <a:lstStyle/>
                    <a:p>
                      <a:r>
                        <a:rPr lang="en-US" sz="1200"/>
                        <a:t>VNI + vpc_ip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Host IP, </a:t>
                      </a:r>
                    </a:p>
                    <a:p>
                      <a:r>
                        <a:rPr lang="en-US" sz="1200"/>
                        <a:t>Host Mac, </a:t>
                      </a:r>
                    </a:p>
                    <a:p>
                      <a:r>
                        <a:rPr lang="en-US" sz="12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 / (and then)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44299"/>
                  </a:ext>
                </a:extLst>
              </a:tr>
              <a:tr h="474738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885143"/>
                  </a:ext>
                </a:extLst>
              </a:tr>
              <a:tr h="474738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07767"/>
                  </a:ext>
                </a:extLst>
              </a:tr>
              <a:tr h="474738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895154"/>
                  </a:ext>
                </a:extLst>
              </a:tr>
              <a:tr h="474738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807634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A7104F83-71C0-2C51-7418-4EE1FEB0F4B4}"/>
              </a:ext>
            </a:extLst>
          </p:cNvPr>
          <p:cNvGraphicFramePr>
            <a:graphicFrameLocks/>
          </p:cNvGraphicFramePr>
          <p:nvPr/>
        </p:nvGraphicFramePr>
        <p:xfrm>
          <a:off x="9768400" y="2178607"/>
          <a:ext cx="1164929" cy="2848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929">
                  <a:extLst>
                    <a:ext uri="{9D8B030D-6E8A-4147-A177-3AD203B41FA5}">
                      <a16:colId xmlns:a16="http://schemas.microsoft.com/office/drawing/2014/main" val="3784944628"/>
                    </a:ext>
                  </a:extLst>
                </a:gridCol>
              </a:tblGrid>
              <a:tr h="474738">
                <a:tc>
                  <a:txBody>
                    <a:bodyPr/>
                    <a:lstStyle/>
                    <a:p>
                      <a:r>
                        <a:rPr lang="en-US" sz="1200"/>
                        <a:t>Version (key)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40299"/>
                  </a:ext>
                </a:extLst>
              </a:tr>
              <a:tr h="474738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44299"/>
                  </a:ext>
                </a:extLst>
              </a:tr>
              <a:tr h="474738"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885143"/>
                  </a:ext>
                </a:extLst>
              </a:tr>
              <a:tr h="474738"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07767"/>
                  </a:ext>
                </a:extLst>
              </a:tr>
              <a:tr h="474738"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895154"/>
                  </a:ext>
                </a:extLst>
              </a:tr>
              <a:tr h="474738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80763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991953B-99AA-E599-E2F7-173EC01927DF}"/>
              </a:ext>
            </a:extLst>
          </p:cNvPr>
          <p:cNvSpPr txBox="1"/>
          <p:nvPr/>
        </p:nvSpPr>
        <p:spPr>
          <a:xfrm>
            <a:off x="5625037" y="1554467"/>
            <a:ext cx="279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Neighbor rule table (table1)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F6AF3-E63F-61FE-6A49-434549A98D2B}"/>
              </a:ext>
            </a:extLst>
          </p:cNvPr>
          <p:cNvSpPr txBox="1"/>
          <p:nvPr/>
        </p:nvSpPr>
        <p:spPr>
          <a:xfrm>
            <a:off x="9662655" y="1530114"/>
            <a:ext cx="2165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Programming journal</a:t>
            </a:r>
          </a:p>
          <a:p>
            <a:r>
              <a:rPr lang="en-US"/>
              <a:t>(table2)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1FACEB-595F-EABD-335E-102862DDF855}"/>
              </a:ext>
            </a:extLst>
          </p:cNvPr>
          <p:cNvSpPr txBox="1"/>
          <p:nvPr/>
        </p:nvSpPr>
        <p:spPr>
          <a:xfrm>
            <a:off x="511000" y="1143848"/>
            <a:ext cx="5050744" cy="46474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Table 1 – Neighbor rule 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/>
              <a:t>neighbor table stores received (but may not be programmed later) per neighbor (means per key) and version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highlight>
                  <a:srgbClr val="FFFF00"/>
                </a:highlight>
              </a:rPr>
              <a:t>serving best effort local on-demand lookup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/>
              <a:t>relies on local agent to provide eventual consistency with server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Table 2 – </a:t>
            </a:r>
            <a:r>
              <a:rPr lang="en-US" sz="1200" dirty="0" err="1"/>
              <a:t>eBPF</a:t>
            </a:r>
            <a:r>
              <a:rPr lang="en-US" sz="1200" dirty="0"/>
              <a:t> version programming journal 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/>
              <a:t>eBpf table (for real programming status) maintains versions of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successfully programmed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intended ignored (means earlier versions that doesn’t need to catch up)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only for </a:t>
            </a:r>
            <a:r>
              <a:rPr lang="en-US" sz="1100" dirty="0" err="1"/>
              <a:t>eBPF</a:t>
            </a:r>
            <a:r>
              <a:rPr lang="en-US" sz="1100" dirty="0"/>
              <a:t> failed case, do not log to table2 and that is a gap version that we would like to catch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highlight>
                  <a:srgbClr val="FFFF00"/>
                </a:highlight>
              </a:rPr>
              <a:t>for reconcile</a:t>
            </a:r>
            <a:r>
              <a:rPr lang="en-US" sz="1100" dirty="0"/>
              <a:t>, to know from which version it failed to program eBpf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When neighbor received, for neighbor rule 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/>
              <a:t>Add or update neighbor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cs typeface="Calibri"/>
              </a:rPr>
              <a:t>Purge neighbor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When eBpf programming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/>
              <a:t>succeeds, then insert this version to table2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/>
              <a:t>intended ignored (treated as succeeded), insert this version to table2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/>
              <a:t>failed, then do not log to table2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When Agent started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i="1" dirty="0">
                <a:highlight>
                  <a:srgbClr val="C1D2B8"/>
                </a:highlight>
              </a:rPr>
              <a:t>Select min(gap) between continuous version blocks from table2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4DECB-75B2-CF40-C27F-E3F9027CF5DA}"/>
              </a:ext>
            </a:extLst>
          </p:cNvPr>
          <p:cNvSpPr txBox="1"/>
          <p:nvPr/>
        </p:nvSpPr>
        <p:spPr>
          <a:xfrm>
            <a:off x="253993" y="392928"/>
            <a:ext cx="8718534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Reconciliation #2 – Arion Agent local DB schema</a:t>
            </a:r>
          </a:p>
        </p:txBody>
      </p:sp>
    </p:spTree>
    <p:extLst>
      <p:ext uri="{BB962C8B-B14F-4D97-AF65-F5344CB8AC3E}">
        <p14:creationId xmlns:p14="http://schemas.microsoft.com/office/powerpoint/2010/main" val="326322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FEF6A9-0897-E449-806C-80DD1E0EEFC3}"/>
              </a:ext>
            </a:extLst>
          </p:cNvPr>
          <p:cNvSpPr txBox="1"/>
          <p:nvPr/>
        </p:nvSpPr>
        <p:spPr>
          <a:xfrm>
            <a:off x="606614" y="372568"/>
            <a:ext cx="8718534" cy="830997"/>
          </a:xfrm>
          <a:prstGeom prst="rect">
            <a:avLst/>
          </a:prstGeom>
          <a:solidFill>
            <a:srgbClr val="00B0F0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+mj-lt"/>
              </a:rPr>
              <a:t>Arion CP Performance – User update neighbors to server, till gateway programming E2E latency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6661AC-5FBC-024A-A02D-980402F7A2E6}"/>
                  </a:ext>
                </a:extLst>
              </p14:cNvPr>
              <p14:cNvContentPartPr/>
              <p14:nvPr/>
            </p14:nvContentPartPr>
            <p14:xfrm>
              <a:off x="-388733" y="788067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6661AC-5FBC-024A-A02D-980402F7A2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93053" y="783747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B2E1E44C-94CE-9352-79A3-91EB515236C0}"/>
              </a:ext>
            </a:extLst>
          </p:cNvPr>
          <p:cNvSpPr txBox="1"/>
          <p:nvPr/>
        </p:nvSpPr>
        <p:spPr>
          <a:xfrm>
            <a:off x="8622498" y="1575719"/>
            <a:ext cx="3354340" cy="45243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 rtl="0" fontAlgn="base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E2E latency here = server processing + server DB writing + server to agent transmitting + agent programming done</a:t>
            </a:r>
          </a:p>
          <a:p>
            <a:pPr algn="l" rtl="0" fontAlgn="base"/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/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Test overall latency after grpc warmed up (push x = 10% * count warm-up states, but enforces   0 &lt; x &lt; 2000)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Start time – when the 1</a:t>
            </a:r>
            <a:r>
              <a:rPr lang="en-US" sz="1200" baseline="30000" dirty="0">
                <a:solidFill>
                  <a:srgbClr val="000000"/>
                </a:solidFill>
                <a:latin typeface="Calibri"/>
                <a:cs typeface="Calibri"/>
              </a:rPr>
              <a:t>st</a:t>
            </a: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 neighbor insert/update (to server aka. </a:t>
            </a:r>
            <a:r>
              <a:rPr lang="en-US" sz="1200" dirty="0" err="1">
                <a:solidFill>
                  <a:srgbClr val="000000"/>
                </a:solidFill>
                <a:latin typeface="Calibri"/>
                <a:cs typeface="Calibri"/>
              </a:rPr>
              <a:t>ArionMaster</a:t>
            </a: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) is called by user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End time – when the Nth neighbor (last in this update) is programmed in Arion Wing </a:t>
            </a:r>
            <a:r>
              <a:rPr lang="en-US" sz="1200" dirty="0" err="1">
                <a:solidFill>
                  <a:srgbClr val="000000"/>
                </a:solidFill>
                <a:latin typeface="Calibri"/>
                <a:cs typeface="Calibri"/>
              </a:rPr>
              <a:t>ebpf</a:t>
            </a: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, means all neighbors are programmed on gateway node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Bottleneck is in server DB writing, which could be further improved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This result is before reconciliation (there’s some overhead in versioning control), after reconciliation there is 2-3% degradation</a:t>
            </a:r>
            <a:endParaRPr lang="en-US" sz="1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304997-C0F5-2EE1-89A2-BF7C862AB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821904"/>
              </p:ext>
            </p:extLst>
          </p:nvPr>
        </p:nvGraphicFramePr>
        <p:xfrm>
          <a:off x="371681" y="2319083"/>
          <a:ext cx="1395674" cy="17451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1945">
                  <a:extLst>
                    <a:ext uri="{9D8B030D-6E8A-4147-A177-3AD203B41FA5}">
                      <a16:colId xmlns:a16="http://schemas.microsoft.com/office/drawing/2014/main" val="2571902170"/>
                    </a:ext>
                  </a:extLst>
                </a:gridCol>
                <a:gridCol w="653729">
                  <a:extLst>
                    <a:ext uri="{9D8B030D-6E8A-4147-A177-3AD203B41FA5}">
                      <a16:colId xmlns:a16="http://schemas.microsoft.com/office/drawing/2014/main" val="1330499068"/>
                    </a:ext>
                  </a:extLst>
                </a:gridCol>
              </a:tblGrid>
              <a:tr h="233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Load (states per update)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Overall</a:t>
                      </a:r>
                    </a:p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Latency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7979179"/>
                  </a:ext>
                </a:extLst>
              </a:tr>
              <a:tr h="233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5 neighbors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42252144"/>
                  </a:ext>
                </a:extLst>
              </a:tr>
              <a:tr h="233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100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40827044"/>
                  </a:ext>
                </a:extLst>
              </a:tr>
              <a:tr h="233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1k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60 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79451255"/>
                  </a:ext>
                </a:extLst>
              </a:tr>
              <a:tr h="233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10k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748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9418362"/>
                  </a:ext>
                </a:extLst>
              </a:tr>
              <a:tr h="233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100k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 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05919239"/>
                  </a:ext>
                </a:extLst>
              </a:tr>
              <a:tr h="233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1million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 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5852495"/>
                  </a:ext>
                </a:extLst>
              </a:tr>
            </a:tbl>
          </a:graphicData>
        </a:graphic>
      </p:graphicFrame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DFD806B-E720-B8F9-F64A-D6CB2FE28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7498" y="1859412"/>
            <a:ext cx="6218663" cy="395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83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6661AC-5FBC-024A-A02D-980402F7A2E6}"/>
                  </a:ext>
                </a:extLst>
              </p14:cNvPr>
              <p14:cNvContentPartPr/>
              <p14:nvPr/>
            </p14:nvContentPartPr>
            <p14:xfrm>
              <a:off x="-388733" y="788067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6661AC-5FBC-024A-A02D-980402F7A2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93053" y="78374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72904F4-78EE-F240-9BDD-4501AB9669C4}"/>
                  </a:ext>
                </a:extLst>
              </p14:cNvPr>
              <p14:cNvContentPartPr/>
              <p14:nvPr/>
            </p14:nvContentPartPr>
            <p14:xfrm>
              <a:off x="2812467" y="589073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72904F4-78EE-F240-9BDD-4501AB9669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8147" y="584753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Right Arrow 68">
            <a:extLst>
              <a:ext uri="{FF2B5EF4-FFF2-40B4-BE49-F238E27FC236}">
                <a16:creationId xmlns:a16="http://schemas.microsoft.com/office/drawing/2014/main" id="{898D5036-B0A3-12E8-A2B4-A7134A82A3F3}"/>
              </a:ext>
            </a:extLst>
          </p:cNvPr>
          <p:cNvSpPr/>
          <p:nvPr/>
        </p:nvSpPr>
        <p:spPr>
          <a:xfrm>
            <a:off x="5654547" y="4300933"/>
            <a:ext cx="665724" cy="194288"/>
          </a:xfrm>
          <a:prstGeom prst="right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CFB74FA-9B7C-F99F-316A-AD46338471D2}"/>
              </a:ext>
            </a:extLst>
          </p:cNvPr>
          <p:cNvGrpSpPr/>
          <p:nvPr/>
        </p:nvGrpSpPr>
        <p:grpSpPr>
          <a:xfrm>
            <a:off x="6577269" y="3170799"/>
            <a:ext cx="4829505" cy="3321132"/>
            <a:chOff x="5148786" y="2072190"/>
            <a:chExt cx="4069298" cy="290856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B1A78C6-4337-E1C6-DAF2-09106B7AB9F2}"/>
                </a:ext>
              </a:extLst>
            </p:cNvPr>
            <p:cNvSpPr/>
            <p:nvPr/>
          </p:nvSpPr>
          <p:spPr>
            <a:xfrm>
              <a:off x="7683072" y="2091739"/>
              <a:ext cx="1383442" cy="23634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E383F63-F894-2C81-A757-D4FCD409EB3E}"/>
                </a:ext>
              </a:extLst>
            </p:cNvPr>
            <p:cNvCxnSpPr>
              <a:cxnSpLocks/>
            </p:cNvCxnSpPr>
            <p:nvPr/>
          </p:nvCxnSpPr>
          <p:spPr>
            <a:xfrm>
              <a:off x="7683071" y="3585565"/>
              <a:ext cx="138344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ound Single Corner Rectangle 58">
              <a:extLst>
                <a:ext uri="{FF2B5EF4-FFF2-40B4-BE49-F238E27FC236}">
                  <a16:creationId xmlns:a16="http://schemas.microsoft.com/office/drawing/2014/main" id="{43152B56-8FB6-6A07-8CD0-50A69E343B13}"/>
                </a:ext>
              </a:extLst>
            </p:cNvPr>
            <p:cNvSpPr/>
            <p:nvPr/>
          </p:nvSpPr>
          <p:spPr>
            <a:xfrm>
              <a:off x="8205491" y="3594024"/>
              <a:ext cx="605595" cy="140514"/>
            </a:xfrm>
            <a:prstGeom prst="round1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err="1">
                  <a:solidFill>
                    <a:schemeClr val="tx1"/>
                  </a:solidFill>
                </a:rPr>
                <a:t>eBPF</a:t>
              </a:r>
              <a:r>
                <a:rPr lang="en-US" sz="700" dirty="0">
                  <a:solidFill>
                    <a:schemeClr val="tx1"/>
                  </a:solidFill>
                </a:rPr>
                <a:t> Maps</a:t>
              </a:r>
            </a:p>
          </p:txBody>
        </p:sp>
        <p:sp>
          <p:nvSpPr>
            <p:cNvPr id="60" name="Round Single Corner Rectangle 59">
              <a:extLst>
                <a:ext uri="{FF2B5EF4-FFF2-40B4-BE49-F238E27FC236}">
                  <a16:creationId xmlns:a16="http://schemas.microsoft.com/office/drawing/2014/main" id="{5FD1A6DA-F790-4595-9582-338512796B35}"/>
                </a:ext>
              </a:extLst>
            </p:cNvPr>
            <p:cNvSpPr/>
            <p:nvPr/>
          </p:nvSpPr>
          <p:spPr>
            <a:xfrm>
              <a:off x="7947352" y="4186893"/>
              <a:ext cx="897777" cy="268334"/>
            </a:xfrm>
            <a:prstGeom prst="round1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Arion XDP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21F2613-0020-09C5-3CF1-C5EEE048BD16}"/>
                </a:ext>
              </a:extLst>
            </p:cNvPr>
            <p:cNvSpPr/>
            <p:nvPr/>
          </p:nvSpPr>
          <p:spPr>
            <a:xfrm>
              <a:off x="7962882" y="2563134"/>
              <a:ext cx="857609" cy="26833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Arion Agent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68BA34F-C88A-9EFD-D653-E9A860067943}"/>
                </a:ext>
              </a:extLst>
            </p:cNvPr>
            <p:cNvSpPr txBox="1"/>
            <p:nvPr/>
          </p:nvSpPr>
          <p:spPr>
            <a:xfrm>
              <a:off x="8563358" y="3379925"/>
              <a:ext cx="5916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User Space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C7BD1D1-4CC9-1736-FEC4-9A8CE2DB5A53}"/>
                </a:ext>
              </a:extLst>
            </p:cNvPr>
            <p:cNvSpPr txBox="1"/>
            <p:nvPr/>
          </p:nvSpPr>
          <p:spPr>
            <a:xfrm>
              <a:off x="7623875" y="3585756"/>
              <a:ext cx="5816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Kernel Space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F3DA590-71E0-78D6-FCDD-A49F70A2E8F9}"/>
                </a:ext>
              </a:extLst>
            </p:cNvPr>
            <p:cNvSpPr txBox="1"/>
            <p:nvPr/>
          </p:nvSpPr>
          <p:spPr>
            <a:xfrm>
              <a:off x="8465632" y="2072190"/>
              <a:ext cx="7524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rgbClr val="00B050"/>
                  </a:solidFill>
                </a:rPr>
                <a:t>ArionWing</a:t>
              </a:r>
              <a:endParaRPr lang="en-US" sz="900" dirty="0">
                <a:solidFill>
                  <a:srgbClr val="00B050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1F9642F-61E2-6EE6-A00D-20D5E6EA3F2A}"/>
                </a:ext>
              </a:extLst>
            </p:cNvPr>
            <p:cNvSpPr/>
            <p:nvPr/>
          </p:nvSpPr>
          <p:spPr>
            <a:xfrm>
              <a:off x="5148786" y="4097962"/>
              <a:ext cx="510144" cy="3693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CN1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C51553E-E0F6-E33F-3378-636C31BA3F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6108" y="4968692"/>
              <a:ext cx="4041976" cy="7231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DD56FE8-7889-F904-1DDA-2F1C7B4815EB}"/>
                </a:ext>
              </a:extLst>
            </p:cNvPr>
            <p:cNvCxnSpPr>
              <a:cxnSpLocks/>
              <a:stCxn id="68" idx="2"/>
            </p:cNvCxnSpPr>
            <p:nvPr/>
          </p:nvCxnSpPr>
          <p:spPr>
            <a:xfrm>
              <a:off x="5403859" y="4467292"/>
              <a:ext cx="0" cy="48994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B0A4534-197F-A57E-366D-33395B84B284}"/>
                </a:ext>
              </a:extLst>
            </p:cNvPr>
            <p:cNvCxnSpPr>
              <a:cxnSpLocks/>
            </p:cNvCxnSpPr>
            <p:nvPr/>
          </p:nvCxnSpPr>
          <p:spPr>
            <a:xfrm>
              <a:off x="7159856" y="4429078"/>
              <a:ext cx="0" cy="52069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1EC09E6-9CFD-B571-DDB9-D12FB91E9FB0}"/>
                </a:ext>
              </a:extLst>
            </p:cNvPr>
            <p:cNvCxnSpPr>
              <a:cxnSpLocks/>
            </p:cNvCxnSpPr>
            <p:nvPr/>
          </p:nvCxnSpPr>
          <p:spPr>
            <a:xfrm>
              <a:off x="8332811" y="4467290"/>
              <a:ext cx="0" cy="51346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37FB56F-D368-E9BE-4EEE-A88A1BD61175}"/>
                </a:ext>
              </a:extLst>
            </p:cNvPr>
            <p:cNvCxnSpPr/>
            <p:nvPr/>
          </p:nvCxnSpPr>
          <p:spPr>
            <a:xfrm flipV="1">
              <a:off x="8406242" y="3748967"/>
              <a:ext cx="0" cy="425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C531A46-62EF-0564-897D-B46B12C994A6}"/>
              </a:ext>
            </a:extLst>
          </p:cNvPr>
          <p:cNvSpPr/>
          <p:nvPr/>
        </p:nvSpPr>
        <p:spPr>
          <a:xfrm>
            <a:off x="7716121" y="3183385"/>
            <a:ext cx="1618735" cy="2721061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CN2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EC251E8-F700-1B34-6AAD-05A8C1C264BC}"/>
              </a:ext>
            </a:extLst>
          </p:cNvPr>
          <p:cNvSpPr/>
          <p:nvPr/>
        </p:nvSpPr>
        <p:spPr>
          <a:xfrm>
            <a:off x="7795635" y="5294362"/>
            <a:ext cx="568939" cy="301395"/>
          </a:xfrm>
          <a:prstGeom prst="rect">
            <a:avLst/>
          </a:prstGeom>
          <a:solidFill>
            <a:srgbClr val="00B0F0"/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OAM receiver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2451CCE-CB35-082B-304E-98CB54BA30B4}"/>
              </a:ext>
            </a:extLst>
          </p:cNvPr>
          <p:cNvSpPr/>
          <p:nvPr/>
        </p:nvSpPr>
        <p:spPr>
          <a:xfrm>
            <a:off x="8679566" y="5294386"/>
            <a:ext cx="568939" cy="30139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0AF8674-7074-CD0D-4AFD-3A5BF9FB83A3}"/>
              </a:ext>
            </a:extLst>
          </p:cNvPr>
          <p:cNvSpPr txBox="1"/>
          <p:nvPr/>
        </p:nvSpPr>
        <p:spPr>
          <a:xfrm>
            <a:off x="7150265" y="5516642"/>
            <a:ext cx="6495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Direct path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5BB1033-F97B-40DD-5DC8-61CC52661D10}"/>
              </a:ext>
            </a:extLst>
          </p:cNvPr>
          <p:cNvCxnSpPr/>
          <p:nvPr/>
        </p:nvCxnSpPr>
        <p:spPr>
          <a:xfrm>
            <a:off x="7199190" y="5740579"/>
            <a:ext cx="5037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ound Single Corner Rectangle 151">
            <a:extLst>
              <a:ext uri="{FF2B5EF4-FFF2-40B4-BE49-F238E27FC236}">
                <a16:creationId xmlns:a16="http://schemas.microsoft.com/office/drawing/2014/main" id="{89DCB9F1-BF6C-77CD-6B1F-00A46C9D654E}"/>
              </a:ext>
            </a:extLst>
          </p:cNvPr>
          <p:cNvSpPr/>
          <p:nvPr/>
        </p:nvSpPr>
        <p:spPr>
          <a:xfrm>
            <a:off x="8645431" y="5726429"/>
            <a:ext cx="673481" cy="172417"/>
          </a:xfrm>
          <a:prstGeom prst="round1Rect">
            <a:avLst/>
          </a:prstGeom>
          <a:solidFill>
            <a:srgbClr val="92D050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CN XDP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087964-3EEE-881B-B4FA-38722E549616}"/>
              </a:ext>
            </a:extLst>
          </p:cNvPr>
          <p:cNvCxnSpPr>
            <a:cxnSpLocks/>
            <a:stCxn id="152" idx="1"/>
            <a:endCxn id="135" idx="2"/>
          </p:cNvCxnSpPr>
          <p:nvPr/>
        </p:nvCxnSpPr>
        <p:spPr>
          <a:xfrm flipH="1" flipV="1">
            <a:off x="8080105" y="5595757"/>
            <a:ext cx="565326" cy="2168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2F38A636-5501-8718-899B-42C2A1CD549D}"/>
              </a:ext>
            </a:extLst>
          </p:cNvPr>
          <p:cNvSpPr txBox="1"/>
          <p:nvPr/>
        </p:nvSpPr>
        <p:spPr>
          <a:xfrm>
            <a:off x="7953110" y="5665768"/>
            <a:ext cx="5357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OAM info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3D44BF5-5CBB-8007-A3A6-2A9ACD239D9E}"/>
              </a:ext>
            </a:extLst>
          </p:cNvPr>
          <p:cNvCxnSpPr>
            <a:cxnSpLocks/>
            <a:stCxn id="135" idx="3"/>
            <a:endCxn id="136" idx="1"/>
          </p:cNvCxnSpPr>
          <p:nvPr/>
        </p:nvCxnSpPr>
        <p:spPr>
          <a:xfrm>
            <a:off x="8364574" y="5445060"/>
            <a:ext cx="314992" cy="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BA59E9BF-D4F6-319D-A10E-76FE50254F25}"/>
              </a:ext>
            </a:extLst>
          </p:cNvPr>
          <p:cNvSpPr txBox="1"/>
          <p:nvPr/>
        </p:nvSpPr>
        <p:spPr>
          <a:xfrm>
            <a:off x="7927044" y="6521491"/>
            <a:ext cx="2576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Proposed in-band DP notification e2e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933FD4-D518-CFA2-41A7-191836779E50}"/>
              </a:ext>
            </a:extLst>
          </p:cNvPr>
          <p:cNvGrpSpPr/>
          <p:nvPr/>
        </p:nvGrpSpPr>
        <p:grpSpPr>
          <a:xfrm>
            <a:off x="8072003" y="3741930"/>
            <a:ext cx="1070543" cy="1019069"/>
            <a:chOff x="7690322" y="2382056"/>
            <a:chExt cx="1070543" cy="101906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489C425B-0E26-F3F5-50A3-4CACC38E51A4}"/>
                </a:ext>
              </a:extLst>
            </p:cNvPr>
            <p:cNvSpPr/>
            <p:nvPr/>
          </p:nvSpPr>
          <p:spPr>
            <a:xfrm>
              <a:off x="7702805" y="2917913"/>
              <a:ext cx="374196" cy="18199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vm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DF5BB5E-9C97-1524-96DE-5C361DF037AB}"/>
                </a:ext>
              </a:extLst>
            </p:cNvPr>
            <p:cNvSpPr/>
            <p:nvPr/>
          </p:nvSpPr>
          <p:spPr>
            <a:xfrm>
              <a:off x="7702805" y="3212796"/>
              <a:ext cx="374196" cy="18199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vm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0699584-E848-8166-B3D3-1E2F4F939CFA}"/>
                </a:ext>
              </a:extLst>
            </p:cNvPr>
            <p:cNvSpPr/>
            <p:nvPr/>
          </p:nvSpPr>
          <p:spPr>
            <a:xfrm>
              <a:off x="7690322" y="2654511"/>
              <a:ext cx="374196" cy="18199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vm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C50889F-87B2-4BB0-F577-8A6B5E60047D}"/>
                </a:ext>
              </a:extLst>
            </p:cNvPr>
            <p:cNvSpPr/>
            <p:nvPr/>
          </p:nvSpPr>
          <p:spPr>
            <a:xfrm>
              <a:off x="7702805" y="2382056"/>
              <a:ext cx="374196" cy="18199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vm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A949C31-0CAB-9A12-900C-B516571C6E7C}"/>
                </a:ext>
              </a:extLst>
            </p:cNvPr>
            <p:cNvSpPr/>
            <p:nvPr/>
          </p:nvSpPr>
          <p:spPr>
            <a:xfrm>
              <a:off x="8386669" y="2382056"/>
              <a:ext cx="374196" cy="18199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vm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7093C37-F428-A345-2964-DE02BA44FDEE}"/>
                </a:ext>
              </a:extLst>
            </p:cNvPr>
            <p:cNvSpPr/>
            <p:nvPr/>
          </p:nvSpPr>
          <p:spPr>
            <a:xfrm>
              <a:off x="8375561" y="2923279"/>
              <a:ext cx="374196" cy="18199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vm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63EA1B7-28D8-BAE2-1B60-D36FBC9B3FF7}"/>
                </a:ext>
              </a:extLst>
            </p:cNvPr>
            <p:cNvSpPr/>
            <p:nvPr/>
          </p:nvSpPr>
          <p:spPr>
            <a:xfrm>
              <a:off x="8375561" y="2677903"/>
              <a:ext cx="374196" cy="18199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vm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8DA55A9-EBFA-B1A1-36FF-8D9E1DC8BEA0}"/>
                </a:ext>
              </a:extLst>
            </p:cNvPr>
            <p:cNvSpPr/>
            <p:nvPr/>
          </p:nvSpPr>
          <p:spPr>
            <a:xfrm>
              <a:off x="8375561" y="3219126"/>
              <a:ext cx="374196" cy="18199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vm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1DC3D8C-2F29-BB8F-68F5-8B0ABDF53BA1}"/>
                </a:ext>
              </a:extLst>
            </p:cNvPr>
            <p:cNvSpPr/>
            <p:nvPr/>
          </p:nvSpPr>
          <p:spPr>
            <a:xfrm>
              <a:off x="7702805" y="2382057"/>
              <a:ext cx="374196" cy="18199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vm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56E177A-B30E-7114-0204-2B59936FE15F}"/>
              </a:ext>
            </a:extLst>
          </p:cNvPr>
          <p:cNvGrpSpPr/>
          <p:nvPr/>
        </p:nvGrpSpPr>
        <p:grpSpPr>
          <a:xfrm>
            <a:off x="715120" y="4108362"/>
            <a:ext cx="4468451" cy="2371527"/>
            <a:chOff x="5162668" y="2864640"/>
            <a:chExt cx="4055416" cy="211138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F9C8CC6-A5EA-3142-AD31-9088448A78E3}"/>
                </a:ext>
              </a:extLst>
            </p:cNvPr>
            <p:cNvSpPr/>
            <p:nvPr/>
          </p:nvSpPr>
          <p:spPr>
            <a:xfrm>
              <a:off x="7683072" y="2864640"/>
              <a:ext cx="1383442" cy="9682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ound Single Corner Rectangle 87">
              <a:extLst>
                <a:ext uri="{FF2B5EF4-FFF2-40B4-BE49-F238E27FC236}">
                  <a16:creationId xmlns:a16="http://schemas.microsoft.com/office/drawing/2014/main" id="{4DA3D515-0497-B74D-A65F-B7E27F309AC7}"/>
                </a:ext>
              </a:extLst>
            </p:cNvPr>
            <p:cNvSpPr/>
            <p:nvPr/>
          </p:nvSpPr>
          <p:spPr>
            <a:xfrm>
              <a:off x="7931476" y="3563085"/>
              <a:ext cx="897777" cy="268334"/>
            </a:xfrm>
            <a:prstGeom prst="round1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GW DP (XDP)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71F10D7-6D4A-C143-AF86-E08A73288D6D}"/>
                </a:ext>
              </a:extLst>
            </p:cNvPr>
            <p:cNvSpPr txBox="1"/>
            <p:nvPr/>
          </p:nvSpPr>
          <p:spPr>
            <a:xfrm>
              <a:off x="8697430" y="2912725"/>
              <a:ext cx="357298" cy="20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</a:rPr>
                <a:t>GW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F47B3DA-DDA7-F543-A8A0-E044E4260C6A}"/>
                </a:ext>
              </a:extLst>
            </p:cNvPr>
            <p:cNvSpPr/>
            <p:nvPr/>
          </p:nvSpPr>
          <p:spPr>
            <a:xfrm>
              <a:off x="5162668" y="4090628"/>
              <a:ext cx="510144" cy="3693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CN1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58EAA82-B463-A14A-BC12-62E13C108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6108" y="4968692"/>
              <a:ext cx="4041976" cy="7231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62835AF-1513-9943-9884-2B4EEA46FEF1}"/>
                </a:ext>
              </a:extLst>
            </p:cNvPr>
            <p:cNvCxnSpPr>
              <a:cxnSpLocks/>
            </p:cNvCxnSpPr>
            <p:nvPr/>
          </p:nvCxnSpPr>
          <p:spPr>
            <a:xfrm>
              <a:off x="5397298" y="4452984"/>
              <a:ext cx="0" cy="52304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46A5E89-6BD5-9145-8533-8F3097D9C34B}"/>
                </a:ext>
              </a:extLst>
            </p:cNvPr>
            <p:cNvCxnSpPr>
              <a:cxnSpLocks/>
            </p:cNvCxnSpPr>
            <p:nvPr/>
          </p:nvCxnSpPr>
          <p:spPr>
            <a:xfrm>
              <a:off x="6984681" y="4447996"/>
              <a:ext cx="0" cy="52069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0B01855-AC60-F646-B1A8-581F257092C1}"/>
                </a:ext>
              </a:extLst>
            </p:cNvPr>
            <p:cNvCxnSpPr>
              <a:cxnSpLocks/>
              <a:stCxn id="85" idx="2"/>
            </p:cNvCxnSpPr>
            <p:nvPr/>
          </p:nvCxnSpPr>
          <p:spPr>
            <a:xfrm flipH="1">
              <a:off x="8370511" y="3832894"/>
              <a:ext cx="4281" cy="1129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9E1904-1586-CA2E-CA97-F3E6C37643CB}"/>
              </a:ext>
            </a:extLst>
          </p:cNvPr>
          <p:cNvCxnSpPr>
            <a:stCxn id="108" idx="3"/>
          </p:cNvCxnSpPr>
          <p:nvPr/>
        </p:nvCxnSpPr>
        <p:spPr>
          <a:xfrm>
            <a:off x="1277221" y="5692820"/>
            <a:ext cx="5037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D338204-0AAF-51B6-FB0E-0F37294C7DDE}"/>
              </a:ext>
            </a:extLst>
          </p:cNvPr>
          <p:cNvSpPr txBox="1"/>
          <p:nvPr/>
        </p:nvSpPr>
        <p:spPr>
          <a:xfrm>
            <a:off x="1224076" y="5485614"/>
            <a:ext cx="6495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Direct path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7323C4F-CC6F-82CF-9B1B-0E4FFAF7176A}"/>
              </a:ext>
            </a:extLst>
          </p:cNvPr>
          <p:cNvSpPr/>
          <p:nvPr/>
        </p:nvSpPr>
        <p:spPr>
          <a:xfrm>
            <a:off x="1772545" y="3251778"/>
            <a:ext cx="1349452" cy="26546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CN2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83BC164-DF78-715C-7927-95F23237198B}"/>
              </a:ext>
            </a:extLst>
          </p:cNvPr>
          <p:cNvSpPr/>
          <p:nvPr/>
        </p:nvSpPr>
        <p:spPr>
          <a:xfrm>
            <a:off x="2125308" y="3507889"/>
            <a:ext cx="568939" cy="30139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OAM receiver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5781F53-3E76-38D3-F61B-55FA08410499}"/>
              </a:ext>
            </a:extLst>
          </p:cNvPr>
          <p:cNvSpPr/>
          <p:nvPr/>
        </p:nvSpPr>
        <p:spPr>
          <a:xfrm>
            <a:off x="2389715" y="5570185"/>
            <a:ext cx="568939" cy="30139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B016C86-2368-9E9D-E4DE-77A6D0248928}"/>
              </a:ext>
            </a:extLst>
          </p:cNvPr>
          <p:cNvSpPr/>
          <p:nvPr/>
        </p:nvSpPr>
        <p:spPr>
          <a:xfrm>
            <a:off x="1951872" y="4743856"/>
            <a:ext cx="374196" cy="1819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vm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AFB2121-AE8A-1A67-AD63-ED4E525C45D4}"/>
              </a:ext>
            </a:extLst>
          </p:cNvPr>
          <p:cNvSpPr/>
          <p:nvPr/>
        </p:nvSpPr>
        <p:spPr>
          <a:xfrm>
            <a:off x="1954470" y="5028152"/>
            <a:ext cx="374196" cy="1819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vm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6B64E4C-5BAA-16F5-D5A7-5E7998E3DA17}"/>
              </a:ext>
            </a:extLst>
          </p:cNvPr>
          <p:cNvSpPr/>
          <p:nvPr/>
        </p:nvSpPr>
        <p:spPr>
          <a:xfrm>
            <a:off x="1934703" y="4495561"/>
            <a:ext cx="374196" cy="1819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vm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3AB0250-9674-5957-08E2-EE40F52766F4}"/>
              </a:ext>
            </a:extLst>
          </p:cNvPr>
          <p:cNvSpPr/>
          <p:nvPr/>
        </p:nvSpPr>
        <p:spPr>
          <a:xfrm>
            <a:off x="1940845" y="4241376"/>
            <a:ext cx="374196" cy="1819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vm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EF8A3BE-26B8-F967-D415-5299B7D6E3AD}"/>
              </a:ext>
            </a:extLst>
          </p:cNvPr>
          <p:cNvSpPr txBox="1"/>
          <p:nvPr/>
        </p:nvSpPr>
        <p:spPr>
          <a:xfrm>
            <a:off x="2567651" y="3028108"/>
            <a:ext cx="16369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OAM packet via dedicated channel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258805-0D0A-3212-0CE1-01D2BB4678F1}"/>
              </a:ext>
            </a:extLst>
          </p:cNvPr>
          <p:cNvSpPr txBox="1"/>
          <p:nvPr/>
        </p:nvSpPr>
        <p:spPr>
          <a:xfrm>
            <a:off x="647249" y="6507854"/>
            <a:ext cx="4717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Legacy out-of-band OAM notification (already implemented in </a:t>
            </a:r>
            <a:r>
              <a:rPr lang="en-US" sz="1200" dirty="0" err="1"/>
              <a:t>Alcor</a:t>
            </a:r>
            <a:r>
              <a:rPr lang="en-US" sz="1200" dirty="0"/>
              <a:t> CN)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6D1EDA6-20F8-2B4C-DD5E-8009D63FC97A}"/>
              </a:ext>
            </a:extLst>
          </p:cNvPr>
          <p:cNvSpPr/>
          <p:nvPr/>
        </p:nvSpPr>
        <p:spPr>
          <a:xfrm>
            <a:off x="2555668" y="4241013"/>
            <a:ext cx="374196" cy="1819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vm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694B8B1-4C04-F6B0-4863-9F1E4F13738A}"/>
              </a:ext>
            </a:extLst>
          </p:cNvPr>
          <p:cNvSpPr/>
          <p:nvPr/>
        </p:nvSpPr>
        <p:spPr>
          <a:xfrm>
            <a:off x="2561135" y="4490710"/>
            <a:ext cx="374196" cy="1819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vm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EA94E87-1081-6CDB-6AA6-A38DD4199F02}"/>
              </a:ext>
            </a:extLst>
          </p:cNvPr>
          <p:cNvSpPr/>
          <p:nvPr/>
        </p:nvSpPr>
        <p:spPr>
          <a:xfrm>
            <a:off x="2567651" y="4744532"/>
            <a:ext cx="374196" cy="1819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vm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917B9D3-5256-D616-5AD1-49A285921B99}"/>
              </a:ext>
            </a:extLst>
          </p:cNvPr>
          <p:cNvSpPr/>
          <p:nvPr/>
        </p:nvSpPr>
        <p:spPr>
          <a:xfrm>
            <a:off x="2581578" y="5022036"/>
            <a:ext cx="374196" cy="1819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vm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734894D-4E4B-08C4-2853-B220021EF920}"/>
              </a:ext>
            </a:extLst>
          </p:cNvPr>
          <p:cNvCxnSpPr>
            <a:cxnSpLocks/>
            <a:stCxn id="103" idx="2"/>
          </p:cNvCxnSpPr>
          <p:nvPr/>
        </p:nvCxnSpPr>
        <p:spPr>
          <a:xfrm>
            <a:off x="2409778" y="3809284"/>
            <a:ext cx="27882" cy="1745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606F3-59D5-B1E1-EDCA-17A0616615CC}"/>
              </a:ext>
            </a:extLst>
          </p:cNvPr>
          <p:cNvSpPr txBox="1"/>
          <p:nvPr/>
        </p:nvSpPr>
        <p:spPr>
          <a:xfrm>
            <a:off x="556211" y="1118422"/>
            <a:ext cx="108914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further study of CN and </a:t>
            </a:r>
            <a:r>
              <a:rPr lang="en-US" sz="1400" dirty="0" err="1"/>
              <a:t>ArionWing</a:t>
            </a:r>
            <a:r>
              <a:rPr lang="en-US" sz="1400" dirty="0"/>
              <a:t> behavior and issues we met, we propose the following DP notification e2e (</a:t>
            </a:r>
            <a:r>
              <a:rPr lang="en-US" sz="1400" i="1" dirty="0"/>
              <a:t>adding an </a:t>
            </a:r>
            <a:r>
              <a:rPr lang="en-US" sz="1400" i="1" dirty="0">
                <a:solidFill>
                  <a:srgbClr val="FF0000"/>
                </a:solidFill>
              </a:rPr>
              <a:t>optional</a:t>
            </a:r>
            <a:r>
              <a:rPr lang="en-US" sz="1400" i="1" dirty="0"/>
              <a:t> minor XDP component at CN side</a:t>
            </a:r>
            <a:r>
              <a:rPr lang="en-US" sz="1400" dirty="0"/>
              <a:t>) for various reasons: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Arion DP degradation (introduced by extra in-band OAM processing) is relatively small (</a:t>
            </a:r>
            <a:r>
              <a:rPr lang="en-US" sz="1200" dirty="0">
                <a:highlight>
                  <a:srgbClr val="FFFF00"/>
                </a:highlight>
              </a:rPr>
              <a:t>&lt;3%</a:t>
            </a:r>
            <a:r>
              <a:rPr lang="en-US" sz="1200" dirty="0"/>
              <a:t> in terms of throughput difference)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XDP/</a:t>
            </a:r>
            <a:r>
              <a:rPr lang="en-US" sz="1200" dirty="0" err="1"/>
              <a:t>eBPF</a:t>
            </a:r>
            <a:r>
              <a:rPr lang="en-US" sz="1200" dirty="0"/>
              <a:t> module at CN side is optional and data format is non-intrusive, the CN data path continues working with/without the module (of course it turns off DP notification capability with disabling CN XDP)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Doesn’t need adjustment at ACA/OVS side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Some working components in previous project were leveraged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296DC37-A582-B9EC-CAB8-185E2FDBDBC2}"/>
              </a:ext>
            </a:extLst>
          </p:cNvPr>
          <p:cNvSpPr/>
          <p:nvPr/>
        </p:nvSpPr>
        <p:spPr>
          <a:xfrm>
            <a:off x="1884137" y="4174159"/>
            <a:ext cx="1144515" cy="110375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1D7433C9-0622-CFBD-7C8E-8BBC84570DFF}"/>
              </a:ext>
            </a:extLst>
          </p:cNvPr>
          <p:cNvSpPr/>
          <p:nvPr/>
        </p:nvSpPr>
        <p:spPr>
          <a:xfrm>
            <a:off x="7985558" y="3706012"/>
            <a:ext cx="1229980" cy="111897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3028A41-AD2B-900D-C62B-0C536FA4721C}"/>
              </a:ext>
            </a:extLst>
          </p:cNvPr>
          <p:cNvCxnSpPr>
            <a:cxnSpLocks/>
          </p:cNvCxnSpPr>
          <p:nvPr/>
        </p:nvCxnSpPr>
        <p:spPr>
          <a:xfrm>
            <a:off x="9003522" y="4824983"/>
            <a:ext cx="0" cy="4529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7885598-A4DF-B78F-F53A-3CF45149D14D}"/>
              </a:ext>
            </a:extLst>
          </p:cNvPr>
          <p:cNvCxnSpPr>
            <a:cxnSpLocks/>
          </p:cNvCxnSpPr>
          <p:nvPr/>
        </p:nvCxnSpPr>
        <p:spPr>
          <a:xfrm>
            <a:off x="2673507" y="5294362"/>
            <a:ext cx="0" cy="2758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97D24C-EA00-B811-BEA0-DA5C18289C40}"/>
              </a:ext>
            </a:extLst>
          </p:cNvPr>
          <p:cNvSpPr txBox="1"/>
          <p:nvPr/>
        </p:nvSpPr>
        <p:spPr>
          <a:xfrm>
            <a:off x="253993" y="392928"/>
            <a:ext cx="8718534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Datapath notification (for direct path)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D980FFF-7225-1BDC-48F0-3CB615B3F5D0}"/>
              </a:ext>
            </a:extLst>
          </p:cNvPr>
          <p:cNvCxnSpPr>
            <a:cxnSpLocks/>
            <a:stCxn id="25" idx="0"/>
            <a:endCxn id="103" idx="0"/>
          </p:cNvCxnSpPr>
          <p:nvPr/>
        </p:nvCxnSpPr>
        <p:spPr>
          <a:xfrm rot="16200000" flipV="1">
            <a:off x="2979929" y="2937739"/>
            <a:ext cx="710149" cy="1850449"/>
          </a:xfrm>
          <a:prstGeom prst="bentConnector3">
            <a:avLst>
              <a:gd name="adj1" fmla="val 169908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FCD7F21-0BE3-42F8-0059-E8DA2D1EED38}"/>
              </a:ext>
            </a:extLst>
          </p:cNvPr>
          <p:cNvSpPr/>
          <p:nvPr/>
        </p:nvSpPr>
        <p:spPr>
          <a:xfrm>
            <a:off x="3907193" y="4218038"/>
            <a:ext cx="706067" cy="306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OAM sender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E2CC50-C600-0867-6142-5D0598BEF57F}"/>
              </a:ext>
            </a:extLst>
          </p:cNvPr>
          <p:cNvCxnSpPr>
            <a:cxnSpLocks/>
            <a:stCxn id="88" idx="0"/>
            <a:endCxn id="25" idx="2"/>
          </p:cNvCxnSpPr>
          <p:nvPr/>
        </p:nvCxnSpPr>
        <p:spPr>
          <a:xfrm flipH="1" flipV="1">
            <a:off x="4260227" y="4524434"/>
            <a:ext cx="305" cy="36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3F699E-2B52-6D3F-2341-D10B79D24DC7}"/>
              </a:ext>
            </a:extLst>
          </p:cNvPr>
          <p:cNvCxnSpPr>
            <a:cxnSpLocks/>
          </p:cNvCxnSpPr>
          <p:nvPr/>
        </p:nvCxnSpPr>
        <p:spPr>
          <a:xfrm>
            <a:off x="10455156" y="4037777"/>
            <a:ext cx="0" cy="861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A6DC9CB-5923-E164-69C3-41A2704B6078}"/>
              </a:ext>
            </a:extLst>
          </p:cNvPr>
          <p:cNvSpPr txBox="1"/>
          <p:nvPr/>
        </p:nvSpPr>
        <p:spPr>
          <a:xfrm>
            <a:off x="9039732" y="6272269"/>
            <a:ext cx="13163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OAM packet via GW tunnel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53FC91-A444-6B90-9E22-579CF2704633}"/>
              </a:ext>
            </a:extLst>
          </p:cNvPr>
          <p:cNvSpPr txBox="1"/>
          <p:nvPr/>
        </p:nvSpPr>
        <p:spPr>
          <a:xfrm>
            <a:off x="2827995" y="6241111"/>
            <a:ext cx="8883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Vxlan</a:t>
            </a:r>
            <a:r>
              <a:rPr lang="en-US" sz="800" dirty="0"/>
              <a:t> GW tunnel</a:t>
            </a:r>
          </a:p>
        </p:txBody>
      </p:sp>
    </p:spTree>
    <p:extLst>
      <p:ext uri="{BB962C8B-B14F-4D97-AF65-F5344CB8AC3E}">
        <p14:creationId xmlns:p14="http://schemas.microsoft.com/office/powerpoint/2010/main" val="1840066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3D1B91-BBF5-691E-424A-5DA84DDFF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2" y="2106730"/>
            <a:ext cx="6192476" cy="39976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6661AC-5FBC-024A-A02D-980402F7A2E6}"/>
                  </a:ext>
                </a:extLst>
              </p14:cNvPr>
              <p14:cNvContentPartPr/>
              <p14:nvPr/>
            </p14:nvContentPartPr>
            <p14:xfrm>
              <a:off x="-388733" y="788067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6661AC-5FBC-024A-A02D-980402F7A2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93053" y="78374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72904F4-78EE-F240-9BDD-4501AB9669C4}"/>
                  </a:ext>
                </a:extLst>
              </p14:cNvPr>
              <p14:cNvContentPartPr/>
              <p14:nvPr/>
            </p14:nvContentPartPr>
            <p14:xfrm>
              <a:off x="2812467" y="589073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72904F4-78EE-F240-9BDD-4501AB9669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8147" y="584753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E97D24C-EA00-B811-BEA0-DA5C18289C40}"/>
              </a:ext>
            </a:extLst>
          </p:cNvPr>
          <p:cNvSpPr txBox="1"/>
          <p:nvPr/>
        </p:nvSpPr>
        <p:spPr>
          <a:xfrm>
            <a:off x="253993" y="392928"/>
            <a:ext cx="8718534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Datapath Redis performance benchmark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4F94F-59F7-3005-29E4-A2C2C3E81DAB}"/>
              </a:ext>
            </a:extLst>
          </p:cNvPr>
          <p:cNvSpPr txBox="1"/>
          <p:nvPr/>
        </p:nvSpPr>
        <p:spPr>
          <a:xfrm>
            <a:off x="1366451" y="6104405"/>
            <a:ext cx="945909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24292F"/>
                </a:solidFill>
                <a:effectLst/>
                <a:latin typeface="-apple-system"/>
              </a:rPr>
              <a:t>Redis benchmarking results show that </a:t>
            </a:r>
            <a:r>
              <a:rPr lang="en-US" sz="1100" b="0" i="0" dirty="0" err="1">
                <a:solidFill>
                  <a:srgbClr val="24292F"/>
                </a:solidFill>
                <a:effectLst/>
                <a:latin typeface="-apple-system"/>
              </a:rPr>
              <a:t>redis</a:t>
            </a:r>
            <a:r>
              <a:rPr lang="en-US" sz="1100" b="0" i="0" dirty="0">
                <a:solidFill>
                  <a:srgbClr val="24292F"/>
                </a:solidFill>
                <a:effectLst/>
                <a:latin typeface="-apple-system"/>
              </a:rPr>
              <a:t> commands with default parameters through Arion DP cluster are only about </a:t>
            </a:r>
            <a:r>
              <a:rPr lang="en-US" sz="1100" b="0" i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-apple-system"/>
              </a:rPr>
              <a:t>4%</a:t>
            </a:r>
            <a:r>
              <a:rPr lang="en-US" sz="1100" b="0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-apple-system"/>
              </a:rPr>
              <a:t> slower</a:t>
            </a:r>
            <a:r>
              <a:rPr lang="en-US" sz="1100" b="0" i="0" dirty="0">
                <a:solidFill>
                  <a:srgbClr val="24292F"/>
                </a:solidFill>
                <a:effectLst/>
                <a:latin typeface="-apple-system"/>
              </a:rPr>
              <a:t> in terms of request/s compared to direct. When running </a:t>
            </a:r>
            <a:r>
              <a:rPr lang="en-US" sz="1100" b="0" i="0" dirty="0" err="1">
                <a:solidFill>
                  <a:srgbClr val="24292F"/>
                </a:solidFill>
                <a:effectLst/>
                <a:latin typeface="-apple-system"/>
              </a:rPr>
              <a:t>redis</a:t>
            </a:r>
            <a:r>
              <a:rPr lang="en-US" sz="1100" b="0" i="0" dirty="0">
                <a:solidFill>
                  <a:srgbClr val="24292F"/>
                </a:solidFill>
                <a:effectLst/>
                <a:latin typeface="-apple-system"/>
              </a:rPr>
              <a:t>-benchmark with pipeline enabled and larger packet size, the throughput(request/s) between via Arion and direct is about the same for the </a:t>
            </a:r>
            <a:r>
              <a:rPr lang="en-US" sz="1100" b="0" i="0" dirty="0" err="1">
                <a:solidFill>
                  <a:srgbClr val="24292F"/>
                </a:solidFill>
                <a:effectLst/>
                <a:latin typeface="-apple-system"/>
              </a:rPr>
              <a:t>redis</a:t>
            </a:r>
            <a:r>
              <a:rPr lang="en-US" sz="1100" b="0" i="0" dirty="0">
                <a:solidFill>
                  <a:srgbClr val="24292F"/>
                </a:solidFill>
                <a:effectLst/>
                <a:latin typeface="-apple-system"/>
              </a:rPr>
              <a:t> benchmark test sets.</a:t>
            </a:r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F5DE36-6C47-0FC7-56D7-9288BFCA15C8}"/>
              </a:ext>
            </a:extLst>
          </p:cNvPr>
          <p:cNvSpPr txBox="1"/>
          <p:nvPr/>
        </p:nvSpPr>
        <p:spPr>
          <a:xfrm>
            <a:off x="101232" y="1231970"/>
            <a:ext cx="2695832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50" b="0" i="1" dirty="0" err="1">
                <a:solidFill>
                  <a:srgbClr val="24292F"/>
                </a:solidFill>
                <a:effectLst/>
                <a:latin typeface="-apple-system"/>
              </a:rPr>
              <a:t>redis</a:t>
            </a:r>
            <a:r>
              <a:rPr lang="en-US" sz="1050" b="0" i="1" dirty="0">
                <a:solidFill>
                  <a:srgbClr val="24292F"/>
                </a:solidFill>
                <a:effectLst/>
                <a:latin typeface="-apple-system"/>
              </a:rPr>
              <a:t>-benchmark -h {</a:t>
            </a:r>
            <a:r>
              <a:rPr lang="en-US" sz="1050" b="0" i="1" dirty="0" err="1">
                <a:solidFill>
                  <a:srgbClr val="24292F"/>
                </a:solidFill>
                <a:effectLst/>
                <a:latin typeface="-apple-system"/>
              </a:rPr>
              <a:t>server_ip</a:t>
            </a:r>
            <a:r>
              <a:rPr lang="en-US" sz="1050" b="0" i="1" dirty="0">
                <a:solidFill>
                  <a:srgbClr val="24292F"/>
                </a:solidFill>
                <a:effectLst/>
                <a:latin typeface="-apple-system"/>
              </a:rPr>
              <a:t>} -n 1000000</a:t>
            </a:r>
            <a:r>
              <a:rPr lang="en-US" sz="1050" b="0" i="0" dirty="0">
                <a:solidFill>
                  <a:srgbClr val="24292F"/>
                </a:solidFill>
                <a:effectLst/>
                <a:latin typeface="-apple-system"/>
              </a:rPr>
              <a:t>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24292F"/>
                </a:solidFill>
                <a:effectLst/>
                <a:latin typeface="-apple-system"/>
              </a:rPr>
              <a:t>default parameters: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4292F"/>
                </a:solidFill>
                <a:effectLst/>
                <a:latin typeface="-apple-system"/>
              </a:rPr>
              <a:t>1000000 requests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4292F"/>
                </a:solidFill>
                <a:effectLst/>
                <a:latin typeface="-apple-system"/>
              </a:rPr>
              <a:t>50 parallel clients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4292F"/>
                </a:solidFill>
                <a:effectLst/>
                <a:latin typeface="-apple-system"/>
              </a:rPr>
              <a:t>3 bytes payload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4292F"/>
                </a:solidFill>
                <a:effectLst/>
                <a:latin typeface="-apple-system"/>
              </a:rPr>
              <a:t>keep alive: 1</a:t>
            </a:r>
            <a:endParaRPr lang="en-US" sz="105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722EE7-9EB3-A795-C120-176A9BCB09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9783" y="2036896"/>
            <a:ext cx="4917989" cy="40675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92B1D1-0F2B-CDA6-5674-70E047FBCE07}"/>
              </a:ext>
            </a:extLst>
          </p:cNvPr>
          <p:cNvSpPr txBox="1"/>
          <p:nvPr/>
        </p:nvSpPr>
        <p:spPr>
          <a:xfrm>
            <a:off x="9090927" y="636184"/>
            <a:ext cx="31774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1" dirty="0" err="1">
                <a:solidFill>
                  <a:srgbClr val="24292F"/>
                </a:solidFill>
                <a:effectLst/>
                <a:latin typeface="-apple-system"/>
              </a:rPr>
              <a:t>redis</a:t>
            </a:r>
            <a:r>
              <a:rPr lang="en-US" sz="1000" b="0" i="1" dirty="0">
                <a:solidFill>
                  <a:srgbClr val="24292F"/>
                </a:solidFill>
                <a:effectLst/>
                <a:latin typeface="-apple-system"/>
              </a:rPr>
              <a:t>-benchmark -h {</a:t>
            </a:r>
            <a:r>
              <a:rPr lang="en-US" sz="1000" b="0" i="1" dirty="0" err="1">
                <a:solidFill>
                  <a:srgbClr val="24292F"/>
                </a:solidFill>
                <a:effectLst/>
                <a:latin typeface="-apple-system"/>
              </a:rPr>
              <a:t>server_ip</a:t>
            </a:r>
            <a:r>
              <a:rPr lang="en-US" sz="1000" b="0" i="1" dirty="0">
                <a:solidFill>
                  <a:srgbClr val="24292F"/>
                </a:solidFill>
                <a:effectLst/>
                <a:latin typeface="-apple-system"/>
              </a:rPr>
              <a:t>} -d 1400 -P 50 -n 1000000</a:t>
            </a:r>
            <a:r>
              <a:rPr lang="en-US" sz="1000" dirty="0">
                <a:solidFill>
                  <a:srgbClr val="24292F"/>
                </a:solidFill>
                <a:latin typeface="-apple-system"/>
              </a:rPr>
              <a:t> (</a:t>
            </a:r>
            <a:r>
              <a:rPr lang="en-US" sz="1000" b="0" i="0" dirty="0">
                <a:solidFill>
                  <a:srgbClr val="24292F"/>
                </a:solidFill>
                <a:effectLst/>
                <a:latin typeface="-apple-system"/>
              </a:rPr>
              <a:t>use larger packet size and turn on pipeline for </a:t>
            </a:r>
            <a:r>
              <a:rPr lang="en-US" sz="1000" dirty="0">
                <a:solidFill>
                  <a:srgbClr val="24292F"/>
                </a:solidFill>
                <a:latin typeface="-apple-system"/>
              </a:rPr>
              <a:t>higher</a:t>
            </a:r>
            <a:r>
              <a:rPr lang="en-US" sz="1000" b="0" i="0" dirty="0">
                <a:solidFill>
                  <a:srgbClr val="24292F"/>
                </a:solidFill>
                <a:effectLst/>
                <a:latin typeface="-apple-system"/>
              </a:rPr>
              <a:t> throughput</a:t>
            </a:r>
            <a:r>
              <a:rPr lang="en-US" sz="1000" dirty="0">
                <a:solidFill>
                  <a:srgbClr val="24292F"/>
                </a:solidFill>
                <a:latin typeface="-apple-system"/>
              </a:rPr>
              <a:t>)</a:t>
            </a:r>
            <a:endParaRPr lang="en-US" sz="10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4292F"/>
                </a:solidFill>
                <a:effectLst/>
                <a:latin typeface="-apple-system"/>
              </a:rPr>
              <a:t>parameters: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4292F"/>
                </a:solidFill>
                <a:effectLst/>
                <a:latin typeface="-apple-system"/>
              </a:rPr>
              <a:t>1000000 requests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4292F"/>
                </a:solidFill>
                <a:effectLst/>
                <a:latin typeface="-apple-system"/>
              </a:rPr>
              <a:t>50 parallel clients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4292F"/>
                </a:solidFill>
                <a:effectLst/>
                <a:latin typeface="-apple-system"/>
              </a:rPr>
              <a:t>50 pipeline requests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4292F"/>
                </a:solidFill>
                <a:effectLst/>
                <a:latin typeface="-apple-system"/>
              </a:rPr>
              <a:t>1400 bytes in payload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4292F"/>
                </a:solidFill>
                <a:effectLst/>
                <a:latin typeface="-apple-system"/>
              </a:rPr>
              <a:t>keep alive: 1</a:t>
            </a:r>
          </a:p>
        </p:txBody>
      </p:sp>
    </p:spTree>
    <p:extLst>
      <p:ext uri="{BB962C8B-B14F-4D97-AF65-F5344CB8AC3E}">
        <p14:creationId xmlns:p14="http://schemas.microsoft.com/office/powerpoint/2010/main" val="357597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6661AC-5FBC-024A-A02D-980402F7A2E6}"/>
                  </a:ext>
                </a:extLst>
              </p14:cNvPr>
              <p14:cNvContentPartPr/>
              <p14:nvPr/>
            </p14:nvContentPartPr>
            <p14:xfrm>
              <a:off x="-388733" y="788067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6661AC-5FBC-024A-A02D-980402F7A2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93053" y="78374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72904F4-78EE-F240-9BDD-4501AB9669C4}"/>
                  </a:ext>
                </a:extLst>
              </p14:cNvPr>
              <p14:cNvContentPartPr/>
              <p14:nvPr/>
            </p14:nvContentPartPr>
            <p14:xfrm>
              <a:off x="2812467" y="589073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72904F4-78EE-F240-9BDD-4501AB9669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8147" y="584753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E97D24C-EA00-B811-BEA0-DA5C18289C40}"/>
              </a:ext>
            </a:extLst>
          </p:cNvPr>
          <p:cNvSpPr txBox="1"/>
          <p:nvPr/>
        </p:nvSpPr>
        <p:spPr>
          <a:xfrm>
            <a:off x="253993" y="392928"/>
            <a:ext cx="8718534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E2E deployment tool with sanity check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E6E85D-3AC9-0BE0-4343-21A180AA0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968" y="1050738"/>
            <a:ext cx="9147124" cy="5818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8FBACC-578E-9D2D-2FF4-1ACD2471EDA0}"/>
              </a:ext>
            </a:extLst>
          </p:cNvPr>
          <p:cNvSpPr txBox="1"/>
          <p:nvPr/>
        </p:nvSpPr>
        <p:spPr>
          <a:xfrm>
            <a:off x="9227900" y="2003840"/>
            <a:ext cx="2964100" cy="289310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fontAlgn="base"/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New E2E modules created/involved: 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alibri"/>
              <a:cs typeface="Calibri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Enhanced test/pseudo controller (in </a:t>
            </a:r>
            <a:r>
              <a:rPr lang="en-US" sz="1200" dirty="0" err="1">
                <a:solidFill>
                  <a:srgbClr val="000000"/>
                </a:solidFill>
                <a:latin typeface="Calibri"/>
                <a:cs typeface="Calibri"/>
              </a:rPr>
              <a:t>Alcor</a:t>
            </a: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 git repo) to be able to feed test data to each component and drive the sanity test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Feed CN test data (GW routes)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Feed gateway goal state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Feed gateway deployment/setup data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DP controller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to deploy Arion Wing cluster</a:t>
            </a:r>
            <a:endParaRPr lang="en-US" sz="1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282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35b0bf06-ef8c-497b-921c-5cf98f14bf1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8DCA3F9799F84EB786617034B87B4B" ma:contentTypeVersion="8" ma:contentTypeDescription="Create a new document." ma:contentTypeScope="" ma:versionID="8440f912e6145357c4e91939283b6f17">
  <xsd:schema xmlns:xsd="http://www.w3.org/2001/XMLSchema" xmlns:xs="http://www.w3.org/2001/XMLSchema" xmlns:p="http://schemas.microsoft.com/office/2006/metadata/properties" xmlns:ns2="35b0bf06-ef8c-497b-921c-5cf98f14bf1b" xmlns:ns3="84223b59-851b-4b03-9e37-5703e473df94" targetNamespace="http://schemas.microsoft.com/office/2006/metadata/properties" ma:root="true" ma:fieldsID="c83020f031b34d1b310e2c9459af3078" ns2:_="" ns3:_="">
    <xsd:import namespace="35b0bf06-ef8c-497b-921c-5cf98f14bf1b"/>
    <xsd:import namespace="84223b59-851b-4b03-9e37-5703e473df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b0bf06-ef8c-497b-921c-5cf98f14bf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23b59-851b-4b03-9e37-5703e473df9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D7F140-B029-4A95-9EC8-A65603F032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645BCA-2318-49B4-B17C-03959763DC0B}">
  <ds:schemaRefs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35b0bf06-ef8c-497b-921c-5cf98f14bf1b"/>
    <ds:schemaRef ds:uri="84223b59-851b-4b03-9e37-5703e473df94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A7FB66A-06A2-4228-BB3C-F35557876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b0bf06-ef8c-497b-921c-5cf98f14bf1b"/>
    <ds:schemaRef ds:uri="84223b59-851b-4b03-9e37-5703e473df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1443</Words>
  <Application>Microsoft Office PowerPoint</Application>
  <PresentationFormat>Widescreen</PresentationFormat>
  <Paragraphs>340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Courier New</vt:lpstr>
      <vt:lpstr>Office Theme</vt:lpstr>
      <vt:lpstr>Arion v0.2 (9/30 release)</vt:lpstr>
      <vt:lpstr>Key deliveries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Longzhang Fu</dc:creator>
  <cp:lastModifiedBy>Longzhang Fu</cp:lastModifiedBy>
  <cp:revision>69</cp:revision>
  <dcterms:created xsi:type="dcterms:W3CDTF">2022-02-22T19:48:05Z</dcterms:created>
  <dcterms:modified xsi:type="dcterms:W3CDTF">2022-10-20T01:02:59Z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0x0101003B8DCA3F9799F84EB786617034B87B4B</vt:lpwstr>
  </property>
  <property fmtid="{D5CDD505-2E9C-101B-9397-08002B2CF9AE}" pid="3" name="Order">
    <vt:r8>5000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