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62" r:id="rId6"/>
    <p:sldId id="263" r:id="rId7"/>
    <p:sldId id="265" r:id="rId8"/>
    <p:sldId id="277" r:id="rId9"/>
    <p:sldId id="278" r:id="rId10"/>
    <p:sldId id="279" r:id="rId11"/>
    <p:sldId id="280" r:id="rId12"/>
    <p:sldId id="281" r:id="rId13"/>
    <p:sldId id="283" r:id="rId14"/>
    <p:sldId id="284" r:id="rId15"/>
    <p:sldId id="285" r:id="rId16"/>
    <p:sldId id="286" r:id="rId17"/>
    <p:sldId id="287" r:id="rId18"/>
    <p:sldId id="28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52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7B0D-DB39-49D0-BA53-752DCB55EFA6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219D-3951-4E9F-958B-D25057F0B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04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7B0D-DB39-49D0-BA53-752DCB55EFA6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219D-3951-4E9F-958B-D25057F0B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32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7B0D-DB39-49D0-BA53-752DCB55EFA6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219D-3951-4E9F-958B-D25057F0B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17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7B0D-DB39-49D0-BA53-752DCB55EFA6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219D-3951-4E9F-958B-D25057F0B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36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7B0D-DB39-49D0-BA53-752DCB55EFA6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219D-3951-4E9F-958B-D25057F0B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13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7B0D-DB39-49D0-BA53-752DCB55EFA6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219D-3951-4E9F-958B-D25057F0B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67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7B0D-DB39-49D0-BA53-752DCB55EFA6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219D-3951-4E9F-958B-D25057F0B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88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7B0D-DB39-49D0-BA53-752DCB55EFA6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219D-3951-4E9F-958B-D25057F0B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21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7B0D-DB39-49D0-BA53-752DCB55EFA6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219D-3951-4E9F-958B-D25057F0B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25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7B0D-DB39-49D0-BA53-752DCB55EFA6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219D-3951-4E9F-958B-D25057F0B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7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7B0D-DB39-49D0-BA53-752DCB55EFA6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219D-3951-4E9F-958B-D25057F0B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2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97B0D-DB39-49D0-BA53-752DCB55EFA6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1219D-3951-4E9F-958B-D25057F0B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19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ache/pulsar/wiki/PIP-8:-Pulsar-beyond-1M-topic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南向消息分发设计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521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Pulsar</a:t>
            </a:r>
            <a:r>
              <a:rPr lang="zh-CN" altLang="en-US" b="1" dirty="0" smtClean="0"/>
              <a:t>介绍 </a:t>
            </a:r>
            <a:r>
              <a:rPr lang="en-US" altLang="zh-CN" b="1" dirty="0" smtClean="0"/>
              <a:t>--- </a:t>
            </a:r>
            <a:r>
              <a:rPr lang="zh-CN" altLang="en-US" b="1" dirty="0"/>
              <a:t>所</a:t>
            </a:r>
            <a:r>
              <a:rPr lang="zh-CN" altLang="en-US" b="1" dirty="0" smtClean="0"/>
              <a:t>使用的主要特性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876" y="3268838"/>
            <a:ext cx="7916188" cy="330930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10696" y="1652329"/>
            <a:ext cx="998222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Topic</a:t>
            </a:r>
            <a:r>
              <a:rPr lang="zh-CN" altLang="en-US" dirty="0" smtClean="0"/>
              <a:t>内消息的并行同样采用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分别在不同的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的设计模式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消息持久化有</a:t>
            </a:r>
            <a:r>
              <a:rPr lang="en-US" altLang="zh-CN" dirty="0" smtClean="0"/>
              <a:t>Apache </a:t>
            </a:r>
            <a:r>
              <a:rPr lang="en-US" altLang="zh-CN" dirty="0" err="1" smtClean="0"/>
              <a:t>BookKeeper</a:t>
            </a:r>
            <a:r>
              <a:rPr lang="zh-CN" altLang="en-US" dirty="0" smtClean="0"/>
              <a:t>提供，当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消费完消息返回</a:t>
            </a:r>
            <a:r>
              <a:rPr lang="en-US" altLang="zh-CN" dirty="0" smtClean="0"/>
              <a:t>confirm</a:t>
            </a:r>
            <a:r>
              <a:rPr lang="zh-CN" altLang="en-US" dirty="0" smtClean="0"/>
              <a:t>时消息才会被删除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可以订阅多个</a:t>
            </a:r>
            <a:r>
              <a:rPr lang="en-US" altLang="zh-CN" dirty="0" smtClean="0"/>
              <a:t>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Topic</a:t>
            </a:r>
            <a:r>
              <a:rPr lang="zh-CN" altLang="en-US" dirty="0" smtClean="0"/>
              <a:t>有四种订阅模式，我们使用其中的</a:t>
            </a:r>
            <a:r>
              <a:rPr lang="en-US" altLang="zh-CN" dirty="0" smtClean="0"/>
              <a:t>key-shared</a:t>
            </a:r>
            <a:r>
              <a:rPr lang="zh-CN" altLang="en-US" dirty="0" smtClean="0"/>
              <a:t>模式，如下图所示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9185564" y="3630830"/>
            <a:ext cx="26517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在</a:t>
            </a:r>
            <a:r>
              <a:rPr lang="en-US" altLang="zh-CN" i="1" dirty="0" err="1">
                <a:solidFill>
                  <a:srgbClr val="24292E"/>
                </a:solidFill>
                <a:latin typeface="-apple-system"/>
              </a:rPr>
              <a:t>Key_Shared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模式下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，消息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在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各个订阅同一个</a:t>
            </a:r>
            <a:r>
              <a:rPr lang="en-US" altLang="zh-CN" dirty="0" smtClean="0">
                <a:solidFill>
                  <a:srgbClr val="24292E"/>
                </a:solidFill>
                <a:latin typeface="-apple-system"/>
              </a:rPr>
              <a:t>topic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的</a:t>
            </a:r>
            <a:r>
              <a:rPr lang="en-US" altLang="zh-CN" dirty="0" smtClean="0">
                <a:solidFill>
                  <a:srgbClr val="24292E"/>
                </a:solidFill>
                <a:latin typeface="-apple-system"/>
              </a:rPr>
              <a:t>consumer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之间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进行分发，并且具有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相同</a:t>
            </a:r>
            <a:r>
              <a:rPr lang="en-US" altLang="zh-CN" dirty="0" smtClean="0">
                <a:solidFill>
                  <a:srgbClr val="24292E"/>
                </a:solidFill>
                <a:latin typeface="-apple-system"/>
              </a:rPr>
              <a:t>key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或的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消息仅传递给一个使用者。不管消息被重新发送多少次，它都会被发送到同一使用者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3006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Pulsar</a:t>
            </a:r>
            <a:r>
              <a:rPr lang="zh-CN" altLang="en-US" b="1" dirty="0" smtClean="0"/>
              <a:t>介绍 </a:t>
            </a:r>
            <a:r>
              <a:rPr lang="en-US" altLang="zh-CN" b="1" dirty="0"/>
              <a:t>--- geo-replication</a:t>
            </a:r>
          </a:p>
        </p:txBody>
      </p:sp>
      <p:sp>
        <p:nvSpPr>
          <p:cNvPr id="5" name="矩形 4"/>
          <p:cNvSpPr/>
          <p:nvPr/>
        </p:nvSpPr>
        <p:spPr>
          <a:xfrm>
            <a:off x="1010696" y="1652329"/>
            <a:ext cx="89396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在此图中，每当</a:t>
            </a:r>
            <a:r>
              <a:rPr lang="en-US" altLang="zh-CN" dirty="0"/>
              <a:t>P1</a:t>
            </a:r>
            <a:r>
              <a:rPr lang="zh-CN" altLang="en-US" dirty="0"/>
              <a:t>，</a:t>
            </a:r>
            <a:r>
              <a:rPr lang="en-US" altLang="zh-CN" dirty="0"/>
              <a:t>P2</a:t>
            </a:r>
            <a:r>
              <a:rPr lang="zh-CN" altLang="en-US" dirty="0"/>
              <a:t>和</a:t>
            </a:r>
            <a:r>
              <a:rPr lang="en-US" altLang="zh-CN" dirty="0"/>
              <a:t>P3</a:t>
            </a:r>
            <a:r>
              <a:rPr lang="zh-CN" altLang="en-US" dirty="0"/>
              <a:t>生产者将消息分别发布到</a:t>
            </a:r>
            <a:r>
              <a:rPr lang="en-US" altLang="zh-CN" dirty="0"/>
              <a:t>Cluster-A</a:t>
            </a:r>
            <a:r>
              <a:rPr lang="zh-CN" altLang="en-US" dirty="0"/>
              <a:t>，</a:t>
            </a:r>
            <a:r>
              <a:rPr lang="en-US" altLang="zh-CN" dirty="0"/>
              <a:t>Cluster-B</a:t>
            </a:r>
            <a:r>
              <a:rPr lang="zh-CN" altLang="en-US" dirty="0"/>
              <a:t>和</a:t>
            </a:r>
            <a:r>
              <a:rPr lang="en-US" altLang="zh-CN" dirty="0"/>
              <a:t>Cluster-C</a:t>
            </a:r>
            <a:r>
              <a:rPr lang="zh-CN" altLang="en-US" dirty="0"/>
              <a:t>群集上的</a:t>
            </a:r>
            <a:r>
              <a:rPr lang="en-US" altLang="zh-CN" dirty="0"/>
              <a:t>T1</a:t>
            </a:r>
            <a:r>
              <a:rPr lang="zh-CN" altLang="en-US" dirty="0"/>
              <a:t>主题时，这些消息就会立即在群集之间复制。复制消息后，</a:t>
            </a:r>
            <a:r>
              <a:rPr lang="en-US" altLang="zh-CN" dirty="0"/>
              <a:t>C1</a:t>
            </a:r>
            <a:r>
              <a:rPr lang="zh-CN" altLang="en-US" dirty="0"/>
              <a:t>和</a:t>
            </a:r>
            <a:r>
              <a:rPr lang="en-US" altLang="zh-CN" dirty="0"/>
              <a:t>C2</a:t>
            </a:r>
            <a:r>
              <a:rPr lang="zh-CN" altLang="en-US" dirty="0"/>
              <a:t>使用者可以使用它们各自群集中的消息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没有地理复制，</a:t>
            </a:r>
            <a:r>
              <a:rPr lang="en-US" altLang="zh-CN" dirty="0"/>
              <a:t>C1</a:t>
            </a:r>
            <a:r>
              <a:rPr lang="zh-CN" altLang="en-US" dirty="0"/>
              <a:t>和</a:t>
            </a:r>
            <a:r>
              <a:rPr lang="en-US" altLang="zh-CN" dirty="0"/>
              <a:t>C2</a:t>
            </a:r>
            <a:r>
              <a:rPr lang="zh-CN" altLang="en-US" dirty="0"/>
              <a:t>使用者将无法使用</a:t>
            </a:r>
            <a:r>
              <a:rPr lang="en-US" altLang="zh-CN" dirty="0"/>
              <a:t>P3</a:t>
            </a:r>
            <a:r>
              <a:rPr lang="zh-CN" altLang="en-US" dirty="0"/>
              <a:t>产生者发布的消息。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951" y="2852658"/>
            <a:ext cx="73628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性能说明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cluster</a:t>
            </a:r>
            <a:r>
              <a:rPr lang="zh-CN" altLang="en-US" dirty="0"/>
              <a:t>即可满足百万</a:t>
            </a:r>
            <a:r>
              <a:rPr lang="zh-CN" altLang="en-US" dirty="0" smtClean="0"/>
              <a:t>级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，即可以满足一个</a:t>
            </a:r>
            <a:r>
              <a:rPr lang="en-US" altLang="zh-CN" dirty="0" err="1" smtClean="0"/>
              <a:t>vpc</a:t>
            </a:r>
            <a:r>
              <a:rPr lang="zh-CN" altLang="en-US" dirty="0" smtClean="0"/>
              <a:t>对应一个</a:t>
            </a:r>
            <a:r>
              <a:rPr lang="en-US" altLang="zh-CN" dirty="0" smtClean="0"/>
              <a:t>topic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://github.com/apache/pulsar/wiki/PIP-8:-</a:t>
            </a:r>
            <a:r>
              <a:rPr lang="en-US" altLang="zh-CN" dirty="0" smtClean="0">
                <a:hlinkClick r:id="rId2"/>
              </a:rPr>
              <a:t>Pulsar-beyond-1M-topics</a:t>
            </a:r>
            <a:endParaRPr lang="en-US" altLang="zh-CN" dirty="0" smtClean="0"/>
          </a:p>
          <a:p>
            <a:r>
              <a:rPr lang="en-US" altLang="zh-CN" dirty="0" smtClean="0"/>
              <a:t>Message</a:t>
            </a:r>
            <a:r>
              <a:rPr lang="zh-CN" altLang="en-US" dirty="0" smtClean="0"/>
              <a:t>大小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The maximum </a:t>
            </a:r>
            <a:r>
              <a:rPr lang="en-US" altLang="zh-CN" dirty="0"/>
              <a:t>allowable size of a single </a:t>
            </a:r>
            <a:r>
              <a:rPr lang="en-US" altLang="zh-CN" dirty="0" smtClean="0"/>
              <a:t>frame 5 </a:t>
            </a:r>
            <a:r>
              <a:rPr lang="en-US" altLang="zh-CN" dirty="0"/>
              <a:t>MB.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每个</a:t>
            </a:r>
            <a:r>
              <a:rPr lang="en-US" altLang="zh-CN" dirty="0" smtClean="0">
                <a:solidFill>
                  <a:srgbClr val="FF0000"/>
                </a:solidFill>
              </a:rPr>
              <a:t>namespace</a:t>
            </a:r>
            <a:r>
              <a:rPr lang="zh-CN" altLang="en-US" dirty="0" smtClean="0">
                <a:solidFill>
                  <a:srgbClr val="FF0000"/>
                </a:solidFill>
              </a:rPr>
              <a:t>中</a:t>
            </a:r>
            <a:r>
              <a:rPr lang="en-US" altLang="zh-CN" dirty="0" smtClean="0">
                <a:solidFill>
                  <a:srgbClr val="FF0000"/>
                </a:solidFill>
              </a:rPr>
              <a:t>topic</a:t>
            </a:r>
            <a:r>
              <a:rPr lang="zh-CN" altLang="en-US" dirty="0" smtClean="0">
                <a:solidFill>
                  <a:srgbClr val="FF0000"/>
                </a:solidFill>
              </a:rPr>
              <a:t>数量</a:t>
            </a:r>
            <a:r>
              <a:rPr lang="zh-CN" altLang="en-US" dirty="0" smtClean="0"/>
              <a:t>对性能影响尚未验证或者查到相关资料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269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8941" y="1690688"/>
            <a:ext cx="5878484" cy="4688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Producer</a:t>
            </a:r>
            <a:r>
              <a:rPr lang="zh-CN" altLang="en-US" sz="2400" dirty="0" smtClean="0"/>
              <a:t>逻辑：</a:t>
            </a:r>
            <a:endParaRPr lang="en-US" altLang="zh-CN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/>
              <a:t>方案</a:t>
            </a:r>
            <a:r>
              <a:rPr lang="zh-CN" altLang="en-US" sz="2000" dirty="0" smtClean="0"/>
              <a:t>一：每一个</a:t>
            </a:r>
            <a:r>
              <a:rPr lang="en-US" altLang="zh-CN" sz="2000" dirty="0" err="1"/>
              <a:t>vpc</a:t>
            </a:r>
            <a:r>
              <a:rPr lang="zh-CN" altLang="en-US" sz="2000" dirty="0" smtClean="0"/>
              <a:t>作为一个</a:t>
            </a:r>
            <a:r>
              <a:rPr lang="en-US" altLang="zh-CN" sz="2000" dirty="0" smtClean="0"/>
              <a:t>Topic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/>
              <a:t>方案二：参考</a:t>
            </a:r>
            <a:r>
              <a:rPr lang="en-US" altLang="zh-CN" sz="2000" dirty="0" smtClean="0"/>
              <a:t>controller pod</a:t>
            </a:r>
            <a:r>
              <a:rPr lang="zh-CN" altLang="en-US" sz="2000" dirty="0" smtClean="0"/>
              <a:t>中控制实例对</a:t>
            </a:r>
            <a:r>
              <a:rPr lang="en-US" altLang="zh-CN" sz="2000" dirty="0" err="1" smtClean="0"/>
              <a:t>vpc</a:t>
            </a:r>
            <a:r>
              <a:rPr lang="zh-CN" altLang="en-US" sz="2000" dirty="0" smtClean="0"/>
              <a:t>的分组，一个大</a:t>
            </a:r>
            <a:r>
              <a:rPr lang="en-US" altLang="zh-CN" sz="2000" dirty="0" err="1" smtClean="0"/>
              <a:t>vpc</a:t>
            </a:r>
            <a:r>
              <a:rPr lang="zh-CN" altLang="en-US" sz="2000" dirty="0" smtClean="0"/>
              <a:t>作为一个</a:t>
            </a:r>
            <a:r>
              <a:rPr lang="en-US" altLang="zh-CN" sz="2000" dirty="0" smtClean="0"/>
              <a:t>Topic</a:t>
            </a:r>
            <a:r>
              <a:rPr lang="zh-CN" altLang="en-US" sz="2000" dirty="0" smtClean="0"/>
              <a:t>，一组小</a:t>
            </a:r>
            <a:r>
              <a:rPr lang="en-US" altLang="zh-CN" sz="2000" dirty="0" err="1" smtClean="0"/>
              <a:t>vpc</a:t>
            </a:r>
            <a:r>
              <a:rPr lang="zh-CN" altLang="en-US" sz="2000" dirty="0" smtClean="0"/>
              <a:t>作为一个</a:t>
            </a:r>
            <a:r>
              <a:rPr lang="en-US" altLang="zh-CN" sz="2000" dirty="0" smtClean="0"/>
              <a:t>topic</a:t>
            </a:r>
            <a:endParaRPr lang="en-US" altLang="zh-CN" sz="2000" dirty="0"/>
          </a:p>
          <a:p>
            <a:pPr marL="0" lvl="1" indent="0">
              <a:spcBef>
                <a:spcPts val="1000"/>
              </a:spcBef>
              <a:buNone/>
            </a:pPr>
            <a:endParaRPr lang="en-US" altLang="zh-CN" sz="2000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zh-CN" altLang="en-US" sz="2000" dirty="0" smtClean="0"/>
              <a:t>将</a:t>
            </a:r>
            <a:r>
              <a:rPr lang="en-US" altLang="zh-CN" sz="2000" dirty="0" smtClean="0"/>
              <a:t>VPC</a:t>
            </a:r>
            <a:r>
              <a:rPr lang="zh-CN" altLang="en-US" sz="2000" dirty="0" smtClean="0"/>
              <a:t>的配置消息按照</a:t>
            </a:r>
            <a:r>
              <a:rPr lang="en-US" altLang="zh-CN" sz="2000" dirty="0" smtClean="0"/>
              <a:t>VM</a:t>
            </a:r>
            <a:r>
              <a:rPr lang="zh-CN" altLang="en-US" sz="2000" dirty="0"/>
              <a:t>所在</a:t>
            </a:r>
            <a:r>
              <a:rPr lang="en-US" altLang="zh-CN" sz="2000" dirty="0"/>
              <a:t>host machine</a:t>
            </a:r>
            <a:r>
              <a:rPr lang="zh-CN" altLang="en-US" sz="2000" dirty="0"/>
              <a:t>重组，并</a:t>
            </a:r>
            <a:r>
              <a:rPr lang="zh-CN" altLang="en-US" sz="2000" dirty="0" smtClean="0"/>
              <a:t>使用</a:t>
            </a:r>
            <a:r>
              <a:rPr lang="en-US" altLang="zh-CN" sz="2000" dirty="0" smtClean="0"/>
              <a:t>host </a:t>
            </a:r>
            <a:r>
              <a:rPr lang="en-US" altLang="zh-CN" sz="2000" dirty="0"/>
              <a:t>machine</a:t>
            </a:r>
            <a:r>
              <a:rPr lang="zh-CN" altLang="en-US" sz="2000" dirty="0"/>
              <a:t>作为</a:t>
            </a:r>
            <a:r>
              <a:rPr lang="en-US" altLang="zh-CN" sz="2000" dirty="0"/>
              <a:t>key</a:t>
            </a:r>
            <a:r>
              <a:rPr lang="zh-CN" altLang="en-US" sz="2000" dirty="0"/>
              <a:t>，放</a:t>
            </a:r>
            <a:r>
              <a:rPr lang="zh-CN" altLang="en-US" sz="2000" dirty="0" smtClean="0"/>
              <a:t>入</a:t>
            </a:r>
            <a:r>
              <a:rPr lang="en-US" altLang="zh-CN" sz="2000" dirty="0" smtClean="0"/>
              <a:t>topic</a:t>
            </a:r>
            <a:r>
              <a:rPr lang="zh-CN" altLang="en-US" sz="2000" dirty="0"/>
              <a:t>中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分发设计</a:t>
            </a:r>
            <a:endParaRPr lang="zh-CN" altLang="en-US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98342"/>
              </p:ext>
            </p:extLst>
          </p:nvPr>
        </p:nvGraphicFramePr>
        <p:xfrm>
          <a:off x="7084233" y="735764"/>
          <a:ext cx="4106863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Visio" r:id="rId3" imgW="6114939" imgH="8067609" progId="Visio.Drawing.15">
                  <p:embed/>
                </p:oleObj>
              </mc:Choice>
              <mc:Fallback>
                <p:oleObj name="Visio" r:id="rId3" imgW="6114939" imgH="806760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84233" y="735764"/>
                        <a:ext cx="4106863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6423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8940" y="1690688"/>
            <a:ext cx="6227619" cy="4463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Consumer</a:t>
            </a:r>
            <a:r>
              <a:rPr lang="zh-CN" altLang="en-US" sz="2400" dirty="0" smtClean="0"/>
              <a:t>逻辑：每个</a:t>
            </a:r>
            <a:r>
              <a:rPr lang="en-US" altLang="zh-CN" sz="2400" dirty="0" smtClean="0"/>
              <a:t>NCA</a:t>
            </a:r>
            <a:r>
              <a:rPr lang="zh-CN" altLang="en-US" sz="2400" dirty="0" smtClean="0"/>
              <a:t>作为一个</a:t>
            </a:r>
            <a:r>
              <a:rPr lang="en-US" altLang="zh-CN" sz="2400" dirty="0" smtClean="0"/>
              <a:t>consumer</a:t>
            </a:r>
          </a:p>
          <a:p>
            <a:pPr marL="0" indent="0">
              <a:buNone/>
            </a:pPr>
            <a:r>
              <a:rPr lang="zh-CN" altLang="en-US" sz="2400" dirty="0" smtClean="0"/>
              <a:t>每</a:t>
            </a:r>
            <a:r>
              <a:rPr lang="zh-CN" altLang="en-US" sz="2400" dirty="0"/>
              <a:t>一个</a:t>
            </a:r>
            <a:r>
              <a:rPr lang="en-US" altLang="zh-CN" sz="2400" dirty="0"/>
              <a:t>consumer</a:t>
            </a:r>
            <a:r>
              <a:rPr lang="zh-CN" altLang="en-US" sz="2400" dirty="0"/>
              <a:t>订阅</a:t>
            </a:r>
            <a:r>
              <a:rPr lang="en-US" altLang="zh-CN" sz="2400" dirty="0"/>
              <a:t>host machine</a:t>
            </a:r>
            <a:r>
              <a:rPr lang="zh-CN" altLang="en-US" sz="2400" dirty="0"/>
              <a:t>中所有存在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VPC</a:t>
            </a:r>
            <a:r>
              <a:rPr lang="zh-CN" altLang="en-US" sz="2400" dirty="0" smtClean="0"/>
              <a:t>对应</a:t>
            </a:r>
            <a:r>
              <a:rPr lang="zh-CN" altLang="en-US" sz="2400" dirty="0"/>
              <a:t>的</a:t>
            </a:r>
            <a:r>
              <a:rPr lang="en-US" altLang="zh-CN" sz="2400" dirty="0" smtClean="0"/>
              <a:t>topic. </a:t>
            </a:r>
          </a:p>
          <a:p>
            <a:pPr marL="0" indent="0">
              <a:buNone/>
            </a:pPr>
            <a:r>
              <a:rPr lang="zh-CN" altLang="en-US" sz="2400" dirty="0" smtClean="0"/>
              <a:t>例如</a:t>
            </a:r>
            <a:r>
              <a:rPr lang="en-US" altLang="zh-CN" sz="2400" dirty="0" smtClean="0"/>
              <a:t>NCA1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host machine</a:t>
            </a:r>
            <a:r>
              <a:rPr lang="zh-CN" altLang="en-US" sz="2400" dirty="0" smtClean="0"/>
              <a:t>中存在</a:t>
            </a:r>
            <a:r>
              <a:rPr lang="en-US" altLang="zh-CN" sz="2400" dirty="0" smtClean="0"/>
              <a:t>vpc1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vpc2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vm</a:t>
            </a:r>
            <a:r>
              <a:rPr lang="zh-CN" altLang="en-US" sz="2400" dirty="0" smtClean="0"/>
              <a:t>，则其订阅</a:t>
            </a:r>
            <a:r>
              <a:rPr lang="en-US" altLang="zh-CN" sz="2400" dirty="0" smtClean="0"/>
              <a:t>vpc1, vpc2</a:t>
            </a:r>
            <a:r>
              <a:rPr lang="zh-CN" altLang="en-US" sz="2400" dirty="0" smtClean="0"/>
              <a:t>对应的</a:t>
            </a:r>
            <a:r>
              <a:rPr lang="en-US" altLang="zh-CN" sz="2400" dirty="0" smtClean="0"/>
              <a:t>topic</a:t>
            </a:r>
          </a:p>
          <a:p>
            <a:pPr marL="0" indent="0">
              <a:buNone/>
            </a:pP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此处</a:t>
            </a:r>
            <a:r>
              <a:rPr lang="en-US" altLang="zh-CN" sz="1800" dirty="0" smtClean="0">
                <a:solidFill>
                  <a:srgbClr val="FF0000"/>
                </a:solidFill>
              </a:rPr>
              <a:t>NCA</a:t>
            </a:r>
            <a:r>
              <a:rPr lang="zh-CN" altLang="en-US" sz="1800" dirty="0" smtClean="0">
                <a:solidFill>
                  <a:srgbClr val="FF0000"/>
                </a:solidFill>
              </a:rPr>
              <a:t>如何知道需要订阅的</a:t>
            </a:r>
            <a:r>
              <a:rPr lang="en-US" altLang="zh-CN" sz="1800" dirty="0" smtClean="0">
                <a:solidFill>
                  <a:srgbClr val="FF0000"/>
                </a:solidFill>
              </a:rPr>
              <a:t>&lt;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topic,key</a:t>
            </a:r>
            <a:r>
              <a:rPr lang="en-US" altLang="zh-CN" sz="1800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sz="1800" dirty="0" smtClean="0"/>
              <a:t>Key</a:t>
            </a:r>
            <a:r>
              <a:rPr lang="zh-CN" altLang="en-US" sz="1800" dirty="0" smtClean="0"/>
              <a:t>通过</a:t>
            </a:r>
            <a:r>
              <a:rPr lang="en-US" altLang="zh-CN" sz="1800" dirty="0" smtClean="0"/>
              <a:t>Hash</a:t>
            </a:r>
            <a:r>
              <a:rPr lang="zh-CN" altLang="en-US" sz="1800" dirty="0" smtClean="0"/>
              <a:t>函数产生，考虑由</a:t>
            </a:r>
            <a:r>
              <a:rPr lang="en-US" altLang="zh-CN" sz="1800" dirty="0" smtClean="0"/>
              <a:t>host machine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mac</a:t>
            </a:r>
            <a:r>
              <a:rPr lang="zh-CN" altLang="en-US" sz="1800" dirty="0" smtClean="0"/>
              <a:t>地址字符串生成</a:t>
            </a:r>
            <a:r>
              <a:rPr lang="en-US" altLang="zh-CN" sz="1800" dirty="0" smtClean="0"/>
              <a:t>hash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Pulsar</a:t>
            </a:r>
            <a:r>
              <a:rPr lang="zh-CN" altLang="en-US" sz="1800" dirty="0" smtClean="0"/>
              <a:t>默认有</a:t>
            </a:r>
            <a:r>
              <a:rPr lang="en-US" altLang="zh-CN" sz="1800" dirty="0" err="1" smtClean="0"/>
              <a:t>JavaStringHash</a:t>
            </a:r>
            <a:r>
              <a:rPr lang="zh-CN" altLang="en-US" sz="1800" dirty="0" smtClean="0"/>
              <a:t>方法）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Topic </a:t>
            </a:r>
            <a:r>
              <a:rPr lang="zh-CN" altLang="en-US" sz="1800" dirty="0" smtClean="0">
                <a:solidFill>
                  <a:srgbClr val="FF0000"/>
                </a:solidFill>
              </a:rPr>
              <a:t>是否由其他通道下发，因为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nca</a:t>
            </a:r>
            <a:r>
              <a:rPr lang="zh-CN" altLang="en-US" sz="1800" dirty="0" smtClean="0">
                <a:solidFill>
                  <a:srgbClr val="FF0000"/>
                </a:solidFill>
              </a:rPr>
              <a:t>中有哪些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vpc</a:t>
            </a:r>
            <a:r>
              <a:rPr lang="zh-CN" altLang="en-US" sz="1800" dirty="0" smtClean="0">
                <a:solidFill>
                  <a:srgbClr val="FF0000"/>
                </a:solidFill>
              </a:rPr>
              <a:t>决定是在</a:t>
            </a:r>
            <a:r>
              <a:rPr lang="en-US" altLang="zh-CN" sz="1800" dirty="0" smtClean="0">
                <a:solidFill>
                  <a:srgbClr val="FF0000"/>
                </a:solidFill>
              </a:rPr>
              <a:t>controller pod</a:t>
            </a:r>
            <a:r>
              <a:rPr lang="zh-CN" altLang="en-US" sz="1800" dirty="0" smtClean="0">
                <a:solidFill>
                  <a:srgbClr val="FF0000"/>
                </a:solidFill>
              </a:rPr>
              <a:t>中，而不是在</a:t>
            </a:r>
            <a:r>
              <a:rPr lang="en-US" altLang="zh-CN" sz="1800" dirty="0" smtClean="0">
                <a:solidFill>
                  <a:srgbClr val="FF0000"/>
                </a:solidFill>
              </a:rPr>
              <a:t>infrastructure pod</a:t>
            </a:r>
            <a:r>
              <a:rPr lang="zh-CN" altLang="en-US" sz="1800" dirty="0" smtClean="0">
                <a:solidFill>
                  <a:srgbClr val="FF0000"/>
                </a:solidFill>
              </a:rPr>
              <a:t>中。这里只能通知不能决定</a:t>
            </a:r>
            <a:endParaRPr lang="en-US" altLang="zh-CN" sz="2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分发设计</a:t>
            </a:r>
            <a:endParaRPr lang="zh-CN" altLang="en-US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7084233" y="735764"/>
          <a:ext cx="4106863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3" imgW="6114939" imgH="8067609" progId="Visio.Drawing.15">
                  <p:embed/>
                </p:oleObj>
              </mc:Choice>
              <mc:Fallback>
                <p:oleObj name="Visio" r:id="rId3" imgW="6114939" imgH="806760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84233" y="735764"/>
                        <a:ext cx="4106863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8664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8940" y="1690688"/>
            <a:ext cx="10641678" cy="4688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公共资源</a:t>
            </a:r>
            <a:r>
              <a:rPr lang="en-US" altLang="zh-CN" sz="2400" dirty="0"/>
              <a:t>(</a:t>
            </a:r>
            <a:r>
              <a:rPr lang="zh-CN" altLang="zh-CN" sz="2400" dirty="0"/>
              <a:t>例如</a:t>
            </a:r>
            <a:r>
              <a:rPr lang="en-US" altLang="zh-CN" sz="2400" dirty="0"/>
              <a:t>ELB)</a:t>
            </a:r>
            <a:r>
              <a:rPr lang="zh-CN" altLang="zh-CN" sz="2400" dirty="0"/>
              <a:t>。专门设立额外的</a:t>
            </a:r>
            <a:r>
              <a:rPr lang="en-US" altLang="zh-CN" sz="2400" dirty="0" smtClean="0"/>
              <a:t>Topic</a:t>
            </a:r>
            <a:r>
              <a:rPr lang="zh-CN" altLang="en-US" sz="2400" dirty="0" smtClean="0"/>
              <a:t>，其消息分发采用</a:t>
            </a:r>
            <a:r>
              <a:rPr lang="en-US" altLang="zh-CN" sz="2400" dirty="0" smtClean="0"/>
              <a:t>shared</a:t>
            </a:r>
            <a:r>
              <a:rPr lang="zh-CN" altLang="en-US" sz="2400" dirty="0" smtClean="0"/>
              <a:t>模式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分发设计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391" y="2934219"/>
            <a:ext cx="77247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73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组播消息设计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需要由</a:t>
            </a:r>
            <a:r>
              <a:rPr lang="en-US" altLang="zh-CN" dirty="0" smtClean="0"/>
              <a:t>Infrastructure Node</a:t>
            </a:r>
            <a:r>
              <a:rPr lang="zh-CN" altLang="en-US" dirty="0" smtClean="0"/>
              <a:t>完成消息复制，将复制好的消息放入</a:t>
            </a:r>
            <a:r>
              <a:rPr lang="en-US" altLang="zh-CN" dirty="0" smtClean="0"/>
              <a:t>Topic</a:t>
            </a:r>
          </a:p>
          <a:p>
            <a:r>
              <a:rPr lang="zh-CN" altLang="en-US" dirty="0" smtClean="0"/>
              <a:t>目前来看</a:t>
            </a:r>
            <a:r>
              <a:rPr lang="en-US" altLang="zh-CN" dirty="0" smtClean="0"/>
              <a:t>Pulsar</a:t>
            </a:r>
            <a:r>
              <a:rPr lang="zh-CN" altLang="en-US" dirty="0" smtClean="0"/>
              <a:t>内部无法实现消息复制，从而将一个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下的消息重复发给所有订阅的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58394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扩展性说明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对于新增</a:t>
            </a:r>
            <a:r>
              <a:rPr lang="en-US" altLang="zh-CN" dirty="0" smtClean="0"/>
              <a:t>VPC</a:t>
            </a:r>
            <a:r>
              <a:rPr lang="zh-CN" altLang="en-US" dirty="0" smtClean="0"/>
              <a:t>，即新增一个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并在对应的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新增订阅规则即可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VPC</a:t>
            </a:r>
            <a:r>
              <a:rPr lang="zh-CN" altLang="en-US" dirty="0" smtClean="0"/>
              <a:t>扩容，例如在新的</a:t>
            </a:r>
            <a:r>
              <a:rPr lang="en-US" altLang="zh-CN" dirty="0" smtClean="0"/>
              <a:t>host machine</a:t>
            </a:r>
            <a:r>
              <a:rPr lang="zh-CN" altLang="en-US" dirty="0" smtClean="0"/>
              <a:t>增加了</a:t>
            </a:r>
            <a:r>
              <a:rPr lang="en-US" altLang="zh-CN" dirty="0" smtClean="0"/>
              <a:t>VM</a:t>
            </a:r>
            <a:r>
              <a:rPr lang="zh-CN" altLang="en-US" dirty="0" smtClean="0"/>
              <a:t>，即在新增</a:t>
            </a:r>
            <a:r>
              <a:rPr lang="en-US" altLang="zh-CN" dirty="0" smtClean="0"/>
              <a:t>host machine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新增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订阅</a:t>
            </a:r>
            <a:endParaRPr lang="en-US" altLang="zh-CN" dirty="0" smtClean="0"/>
          </a:p>
          <a:p>
            <a:r>
              <a:rPr lang="zh-CN" altLang="en-US" dirty="0" smtClean="0"/>
              <a:t>对于大</a:t>
            </a:r>
            <a:r>
              <a:rPr lang="en-US" altLang="zh-CN" dirty="0" smtClean="0"/>
              <a:t>VPC</a:t>
            </a:r>
            <a:r>
              <a:rPr lang="zh-CN" altLang="en-US" dirty="0" smtClean="0"/>
              <a:t>下发瓶颈，可以增加对应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划分的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数目</a:t>
            </a:r>
            <a:endParaRPr lang="en-US" altLang="zh-CN" dirty="0" smtClean="0"/>
          </a:p>
          <a:p>
            <a:r>
              <a:rPr lang="zh-CN" altLang="en-US" dirty="0" smtClean="0"/>
              <a:t>对于新增</a:t>
            </a:r>
            <a:r>
              <a:rPr lang="en-US" altLang="zh-CN" dirty="0" smtClean="0"/>
              <a:t>host machine</a:t>
            </a:r>
            <a:r>
              <a:rPr lang="zh-CN" altLang="en-US" dirty="0" smtClean="0"/>
              <a:t>，即增加一个</a:t>
            </a:r>
            <a:r>
              <a:rPr lang="en-US" altLang="zh-CN" dirty="0" smtClean="0"/>
              <a:t>consumer</a:t>
            </a:r>
          </a:p>
        </p:txBody>
      </p:sp>
    </p:spTree>
    <p:extLst>
      <p:ext uri="{BB962C8B-B14F-4D97-AF65-F5344CB8AC3E}">
        <p14:creationId xmlns:p14="http://schemas.microsoft.com/office/powerpoint/2010/main" val="3219500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存在的问题</a:t>
            </a:r>
            <a:endParaRPr lang="zh-CN" altLang="en-US" b="1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以上文本均为按照官网文档的设计，未实际验证</a:t>
            </a:r>
            <a:endParaRPr lang="en-US" altLang="zh-CN" dirty="0" smtClean="0"/>
          </a:p>
          <a:p>
            <a:r>
              <a:rPr lang="zh-CN" altLang="en-US" dirty="0" smtClean="0"/>
              <a:t>配置复杂，运维成本较高</a:t>
            </a:r>
            <a:endParaRPr lang="en-US" altLang="zh-CN" dirty="0" smtClean="0"/>
          </a:p>
          <a:p>
            <a:r>
              <a:rPr lang="zh-CN" altLang="en-US" dirty="0"/>
              <a:t>较</a:t>
            </a:r>
            <a:r>
              <a:rPr lang="zh-CN" altLang="en-US" dirty="0" smtClean="0"/>
              <a:t>新，连接器适配不够，有可能在后期开发中存在问题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03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</a:t>
            </a:r>
            <a:r>
              <a:rPr lang="zh-CN" altLang="en-US" dirty="0" smtClean="0"/>
              <a:t>序逻辑</a:t>
            </a:r>
            <a:r>
              <a:rPr lang="en-US" altLang="zh-CN" dirty="0" smtClean="0"/>
              <a:t>—VPC</a:t>
            </a:r>
            <a:r>
              <a:rPr lang="zh-CN" altLang="en-US" dirty="0" smtClean="0"/>
              <a:t>消息拆分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对于</a:t>
            </a:r>
            <a:r>
              <a:rPr lang="zh-CN" altLang="en-US" dirty="0" smtClean="0"/>
              <a:t>来自</a:t>
            </a:r>
            <a:r>
              <a:rPr lang="en-US" altLang="zh-CN" dirty="0" smtClean="0"/>
              <a:t>Management Pod</a:t>
            </a:r>
            <a:r>
              <a:rPr lang="zh-CN" altLang="en-US" dirty="0" smtClean="0"/>
              <a:t>的消息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</a:t>
            </a:r>
            <a:r>
              <a:rPr lang="en-US" altLang="zh-CN" dirty="0" err="1" smtClean="0"/>
              <a:t>vpc</a:t>
            </a:r>
            <a:r>
              <a:rPr lang="zh-CN" altLang="en-US" dirty="0" smtClean="0"/>
              <a:t>为粒度拆分消息，发送到各</a:t>
            </a:r>
            <a:r>
              <a:rPr lang="en-US" altLang="zh-CN" dirty="0" smtClean="0"/>
              <a:t>Infra Pod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区分请求类别：对于</a:t>
            </a:r>
            <a:r>
              <a:rPr lang="zh-CN" altLang="en-US" dirty="0" smtClean="0"/>
              <a:t>针对</a:t>
            </a:r>
            <a:r>
              <a:rPr lang="en-US" altLang="zh-CN" dirty="0" err="1" smtClean="0"/>
              <a:t>vm</a:t>
            </a:r>
            <a:r>
              <a:rPr lang="zh-CN" altLang="en-US" dirty="0" smtClean="0"/>
              <a:t>的消息（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Infra Pod</a:t>
            </a:r>
            <a:r>
              <a:rPr lang="zh-CN" altLang="en-US" dirty="0" smtClean="0"/>
              <a:t>按照</a:t>
            </a:r>
            <a:r>
              <a:rPr lang="en-US" altLang="zh-CN" dirty="0"/>
              <a:t>VM</a:t>
            </a:r>
            <a:r>
              <a:rPr lang="zh-CN" altLang="en-US" dirty="0" smtClean="0"/>
              <a:t>的粒度拆分，然后按照</a:t>
            </a:r>
            <a:r>
              <a:rPr lang="en-US" altLang="zh-CN" dirty="0"/>
              <a:t>VM</a:t>
            </a:r>
            <a:r>
              <a:rPr lang="zh-CN" altLang="en-US" dirty="0" smtClean="0"/>
              <a:t>所在的</a:t>
            </a:r>
            <a:r>
              <a:rPr lang="en-US" altLang="zh-CN" dirty="0" smtClean="0"/>
              <a:t>Host machine</a:t>
            </a:r>
            <a:r>
              <a:rPr lang="zh-CN" altLang="en-US" dirty="0" smtClean="0"/>
              <a:t>拆分</a:t>
            </a:r>
            <a:r>
              <a:rPr lang="en-US" altLang="zh-CN" dirty="0" smtClean="0"/>
              <a:t>,</a:t>
            </a:r>
            <a:r>
              <a:rPr lang="zh-CN" altLang="en-US" dirty="0" smtClean="0"/>
              <a:t>放入相应</a:t>
            </a:r>
            <a:r>
              <a:rPr lang="en-US" altLang="zh-CN" dirty="0" smtClean="0"/>
              <a:t>Kafka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对于组播类信息（安全组消息），以</a:t>
            </a:r>
            <a:r>
              <a:rPr lang="en-US" altLang="zh-CN" dirty="0"/>
              <a:t>VPC</a:t>
            </a:r>
            <a:r>
              <a:rPr lang="zh-CN" altLang="en-US" dirty="0"/>
              <a:t>为粒度放入相应的</a:t>
            </a:r>
            <a:r>
              <a:rPr lang="en-US" altLang="zh-CN" dirty="0"/>
              <a:t>Topic</a:t>
            </a:r>
            <a:r>
              <a:rPr lang="zh-CN" altLang="en-US" dirty="0"/>
              <a:t>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 smtClean="0"/>
              <a:t>例如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VPC1</a:t>
            </a:r>
            <a:r>
              <a:rPr lang="zh-CN" altLang="en-US" sz="2400" dirty="0" smtClean="0"/>
              <a:t>中含有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</a:t>
            </a:r>
            <a:r>
              <a:rPr lang="en-US" altLang="zh-CN" sz="2400" dirty="0" err="1" smtClean="0"/>
              <a:t>vm</a:t>
            </a:r>
            <a:r>
              <a:rPr lang="zh-CN" altLang="en-US" sz="2400" dirty="0" smtClean="0"/>
              <a:t>分别在</a:t>
            </a:r>
            <a:r>
              <a:rPr lang="en-US" altLang="zh-CN" sz="2400" dirty="0" smtClean="0"/>
              <a:t>NCA0,NCA1,NCA2</a:t>
            </a:r>
            <a:r>
              <a:rPr lang="zh-CN" altLang="en-US" sz="2400" dirty="0" smtClean="0"/>
              <a:t>所在的</a:t>
            </a:r>
            <a:r>
              <a:rPr lang="en-US" altLang="zh-CN" sz="2400" dirty="0" smtClean="0"/>
              <a:t>Host machine</a:t>
            </a:r>
            <a:r>
              <a:rPr lang="zh-CN" altLang="en-US" sz="2400" dirty="0" smtClean="0"/>
              <a:t>上，分别是</a:t>
            </a:r>
            <a:r>
              <a:rPr lang="en-US" altLang="zh-CN" sz="2400" dirty="0" smtClean="0"/>
              <a:t>vm0-NCA0,vm1-NCA0,vm2-NCA1,vm3-NCA2</a:t>
            </a:r>
          </a:p>
          <a:p>
            <a:r>
              <a:rPr lang="zh-CN" altLang="en-US" sz="2400" dirty="0" smtClean="0"/>
              <a:t>则将</a:t>
            </a:r>
            <a:r>
              <a:rPr lang="en-US" altLang="zh-CN" sz="2400" dirty="0" smtClean="0"/>
              <a:t>VPC1</a:t>
            </a:r>
            <a:r>
              <a:rPr lang="zh-CN" altLang="en-US" sz="2400" dirty="0" smtClean="0"/>
              <a:t>的针对</a:t>
            </a:r>
            <a:r>
              <a:rPr lang="en-US" altLang="zh-CN" sz="2400" dirty="0" err="1" smtClean="0"/>
              <a:t>vm</a:t>
            </a:r>
            <a:r>
              <a:rPr lang="zh-CN" altLang="en-US" sz="2400" dirty="0" smtClean="0"/>
              <a:t>的消息</a:t>
            </a:r>
            <a:r>
              <a:rPr lang="zh-CN" altLang="en-US" sz="2400" dirty="0" smtClean="0"/>
              <a:t>拆分为</a:t>
            </a:r>
            <a:r>
              <a:rPr lang="en-US" altLang="zh-CN" sz="2400" dirty="0" smtClean="0"/>
              <a:t>{vm0,vm1},{vm2},{vm3</a:t>
            </a:r>
            <a:r>
              <a:rPr lang="en-US" altLang="zh-CN" sz="2400" dirty="0" smtClean="0"/>
              <a:t>}</a:t>
            </a:r>
          </a:p>
          <a:p>
            <a:r>
              <a:rPr lang="zh-CN" altLang="en-US" sz="2400" dirty="0"/>
              <a:t>安全</a:t>
            </a:r>
            <a:r>
              <a:rPr lang="zh-CN" altLang="en-US" sz="2400" dirty="0" smtClean="0"/>
              <a:t>组类的组播消息不需要拆分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83079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基于</a:t>
            </a:r>
            <a:r>
              <a:rPr lang="en-US" altLang="zh-CN" b="1" dirty="0" smtClean="0"/>
              <a:t>Kafka</a:t>
            </a:r>
            <a:r>
              <a:rPr lang="zh-CN" altLang="en-US" b="1" dirty="0" smtClean="0"/>
              <a:t>的设计方案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21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8792" y="429208"/>
            <a:ext cx="4925008" cy="5747755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100*100</a:t>
            </a:r>
            <a:r>
              <a:rPr lang="zh-CN" altLang="en-US" sz="2400" dirty="0"/>
              <a:t>规模的</a:t>
            </a:r>
            <a:r>
              <a:rPr lang="en-US" altLang="zh-CN" sz="2400" dirty="0" err="1"/>
              <a:t>kafka</a:t>
            </a:r>
            <a:r>
              <a:rPr lang="zh-CN" altLang="en-US" sz="2400" dirty="0"/>
              <a:t>集群，在新的需求（</a:t>
            </a:r>
            <a:r>
              <a:rPr lang="en-US" altLang="zh-CN" sz="2400" dirty="0"/>
              <a:t>100w</a:t>
            </a:r>
            <a:r>
              <a:rPr lang="zh-CN" altLang="en-US" sz="2400" dirty="0"/>
              <a:t>计算节点）下需要</a:t>
            </a:r>
            <a:r>
              <a:rPr lang="en-US" altLang="zh-CN" sz="2400" dirty="0"/>
              <a:t>100</a:t>
            </a:r>
            <a:r>
              <a:rPr lang="zh-CN" altLang="en-US" sz="2400" dirty="0"/>
              <a:t>个</a:t>
            </a:r>
            <a:r>
              <a:rPr lang="en-US" altLang="zh-CN" sz="2400" dirty="0" err="1"/>
              <a:t>kafka</a:t>
            </a:r>
            <a:r>
              <a:rPr lang="zh-CN" altLang="en-US" sz="2400" dirty="0"/>
              <a:t>集群，开销显然无法接受，南向计算节点上消息冗余过多，</a:t>
            </a:r>
            <a:r>
              <a:rPr lang="en-US" altLang="zh-CN" sz="2400" dirty="0" err="1"/>
              <a:t>Alcor</a:t>
            </a:r>
            <a:r>
              <a:rPr lang="zh-CN" altLang="en-US" sz="2400" dirty="0"/>
              <a:t>架构下开销大</a:t>
            </a:r>
            <a:r>
              <a:rPr lang="zh-CN" altLang="en-US" sz="2400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sz="2000" dirty="0" smtClean="0"/>
              <a:t>解耦</a:t>
            </a:r>
            <a:r>
              <a:rPr lang="en-US" altLang="zh-CN" sz="2000" dirty="0"/>
              <a:t>management pod</a:t>
            </a:r>
            <a:r>
              <a:rPr lang="zh-CN" altLang="en-US" sz="2000" dirty="0"/>
              <a:t>与</a:t>
            </a:r>
            <a:r>
              <a:rPr lang="en-US" altLang="zh-CN" sz="2000" dirty="0"/>
              <a:t>infra pod</a:t>
            </a:r>
          </a:p>
          <a:p>
            <a:pPr>
              <a:lnSpc>
                <a:spcPct val="120000"/>
              </a:lnSpc>
            </a:pPr>
            <a:r>
              <a:rPr lang="zh-CN" altLang="en-US" sz="2000" dirty="0" smtClean="0"/>
              <a:t>以</a:t>
            </a:r>
            <a:r>
              <a:rPr lang="en-US" altLang="zh-CN" sz="2000" dirty="0" smtClean="0"/>
              <a:t>AZ</a:t>
            </a:r>
            <a:r>
              <a:rPr lang="zh-CN" altLang="en-US" sz="2000" dirty="0" smtClean="0"/>
              <a:t>为</a:t>
            </a:r>
            <a:r>
              <a:rPr lang="zh-CN" altLang="en-US" sz="2000" dirty="0"/>
              <a:t>粒度</a:t>
            </a:r>
            <a:r>
              <a:rPr lang="zh-CN" altLang="en-US" sz="2000" dirty="0" smtClean="0"/>
              <a:t>划分</a:t>
            </a:r>
            <a:r>
              <a:rPr lang="en-US" altLang="zh-CN" sz="2000" dirty="0" smtClean="0"/>
              <a:t>Infra </a:t>
            </a:r>
            <a:r>
              <a:rPr lang="en-US" altLang="zh-CN" sz="2000" dirty="0"/>
              <a:t>pod</a:t>
            </a:r>
          </a:p>
          <a:p>
            <a:pPr>
              <a:lnSpc>
                <a:spcPct val="120000"/>
              </a:lnSpc>
            </a:pPr>
            <a:r>
              <a:rPr lang="en-US" altLang="zh-CN" sz="2000" dirty="0" err="1" smtClean="0"/>
              <a:t>kafka</a:t>
            </a:r>
            <a:r>
              <a:rPr lang="zh-CN" altLang="en-US" sz="2000" dirty="0"/>
              <a:t>部署</a:t>
            </a:r>
            <a:r>
              <a:rPr lang="zh-CN" altLang="en-US" sz="2000" dirty="0" smtClean="0"/>
              <a:t>及</a:t>
            </a:r>
            <a:r>
              <a:rPr lang="en-US" altLang="zh-CN" sz="2000" dirty="0" smtClean="0"/>
              <a:t>topic</a:t>
            </a:r>
            <a:r>
              <a:rPr lang="zh-CN" altLang="en-US" sz="2000" dirty="0"/>
              <a:t>、</a:t>
            </a:r>
            <a:r>
              <a:rPr lang="en-US" altLang="zh-CN" sz="2000" dirty="0"/>
              <a:t>partition</a:t>
            </a:r>
            <a:r>
              <a:rPr lang="zh-CN" altLang="en-US" sz="2000" dirty="0" smtClean="0"/>
              <a:t>定义</a:t>
            </a:r>
            <a:endParaRPr lang="en-US" altLang="zh-CN" sz="2000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/>
              <a:t>拓展性说明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Infra Pod</a:t>
            </a:r>
            <a:r>
              <a:rPr lang="zh-CN" altLang="en-US" sz="2000" dirty="0"/>
              <a:t>层可水平拓展，拆分的任务可交给空闲实例，整体负载较大可增加实例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Kafka</a:t>
            </a:r>
            <a:r>
              <a:rPr lang="zh-CN" altLang="en-US" sz="2000" dirty="0"/>
              <a:t>层实例自然拓展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/>
              <a:t>划分逻辑 </a:t>
            </a:r>
            <a:r>
              <a:rPr lang="en-US" altLang="zh-CN" sz="2000" dirty="0"/>
              <a:t>:</a:t>
            </a:r>
            <a:r>
              <a:rPr lang="en-US" altLang="zh-CN" sz="2000" dirty="0" smtClean="0"/>
              <a:t>100W</a:t>
            </a:r>
            <a:r>
              <a:rPr lang="zh-CN" altLang="en-US" sz="2000" dirty="0" smtClean="0"/>
              <a:t>节点</a:t>
            </a:r>
            <a:r>
              <a:rPr lang="en-US" altLang="zh-CN" sz="2000" dirty="0" smtClean="0"/>
              <a:t>= 10kafka* 200Topic* 50Partition* 10</a:t>
            </a:r>
            <a:r>
              <a:rPr lang="zh-CN" altLang="en-US" sz="2000" dirty="0" smtClean="0"/>
              <a:t>节点聚合</a:t>
            </a:r>
            <a:endParaRPr lang="zh-CN" altLang="en-US" sz="2000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96" y="632149"/>
            <a:ext cx="540067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53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50294" y="419877"/>
            <a:ext cx="6214187" cy="5747755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900" dirty="0" err="1" smtClean="0"/>
              <a:t>kafka</a:t>
            </a:r>
            <a:r>
              <a:rPr lang="zh-CN" altLang="zh-CN" sz="2900" dirty="0"/>
              <a:t>部署：假设有</a:t>
            </a:r>
            <a:r>
              <a:rPr lang="en-US" altLang="zh-CN" sz="2900" dirty="0"/>
              <a:t>3</a:t>
            </a:r>
            <a:r>
              <a:rPr lang="zh-CN" altLang="zh-CN" sz="2900" dirty="0"/>
              <a:t>个</a:t>
            </a:r>
            <a:r>
              <a:rPr lang="en-US" altLang="zh-CN" sz="2900" dirty="0"/>
              <a:t>AZ</a:t>
            </a:r>
            <a:r>
              <a:rPr lang="zh-CN" altLang="zh-CN" sz="2900" dirty="0"/>
              <a:t>，我们为每个</a:t>
            </a:r>
            <a:r>
              <a:rPr lang="en-US" altLang="zh-CN" sz="2900" dirty="0"/>
              <a:t>AZ</a:t>
            </a:r>
            <a:r>
              <a:rPr lang="zh-CN" altLang="zh-CN" sz="2900" dirty="0"/>
              <a:t>建立</a:t>
            </a:r>
            <a:r>
              <a:rPr lang="en-US" altLang="zh-CN" sz="2900" dirty="0"/>
              <a:t>3</a:t>
            </a:r>
            <a:r>
              <a:rPr lang="zh-CN" altLang="zh-CN" sz="2900" dirty="0"/>
              <a:t>、</a:t>
            </a:r>
            <a:r>
              <a:rPr lang="en-US" altLang="zh-CN" sz="2900" dirty="0"/>
              <a:t>4</a:t>
            </a:r>
            <a:r>
              <a:rPr lang="zh-CN" altLang="zh-CN" sz="2900" dirty="0"/>
              <a:t>个</a:t>
            </a:r>
            <a:r>
              <a:rPr lang="en-US" altLang="zh-CN" sz="2900" dirty="0" err="1"/>
              <a:t>kafka</a:t>
            </a:r>
            <a:r>
              <a:rPr lang="zh-CN" altLang="zh-CN" sz="2900" dirty="0"/>
              <a:t>集群（总共</a:t>
            </a:r>
            <a:r>
              <a:rPr lang="en-US" altLang="zh-CN" sz="2900" dirty="0"/>
              <a:t>10</a:t>
            </a:r>
            <a:r>
              <a:rPr lang="zh-CN" altLang="zh-CN" sz="2900" dirty="0"/>
              <a:t>个</a:t>
            </a:r>
            <a:r>
              <a:rPr lang="en-US" altLang="zh-CN" sz="2900" dirty="0" err="1"/>
              <a:t>kafka</a:t>
            </a:r>
            <a:r>
              <a:rPr lang="zh-CN" altLang="zh-CN" sz="2900" dirty="0"/>
              <a:t>集群），每个</a:t>
            </a:r>
            <a:r>
              <a:rPr lang="en-US" altLang="zh-CN" sz="2900" dirty="0" err="1"/>
              <a:t>kafka</a:t>
            </a:r>
            <a:r>
              <a:rPr lang="zh-CN" altLang="zh-CN" sz="2900" dirty="0"/>
              <a:t>集群负责南向大约</a:t>
            </a:r>
            <a:r>
              <a:rPr lang="en-US" altLang="zh-CN" sz="2900" dirty="0"/>
              <a:t>10W</a:t>
            </a:r>
            <a:r>
              <a:rPr lang="zh-CN" altLang="zh-CN" sz="2900" dirty="0"/>
              <a:t>个计算</a:t>
            </a:r>
            <a:r>
              <a:rPr lang="zh-CN" altLang="zh-CN" sz="2900" dirty="0" smtClean="0"/>
              <a:t>节点</a:t>
            </a:r>
            <a:endParaRPr lang="en-US" altLang="zh-CN" sz="29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900" dirty="0" smtClean="0"/>
              <a:t>区分消息类型：针对主机、安全组类组播消息、公共资源消息</a:t>
            </a:r>
            <a:endParaRPr lang="zh-CN" altLang="zh-CN" sz="2900" dirty="0"/>
          </a:p>
          <a:p>
            <a:pPr>
              <a:lnSpc>
                <a:spcPct val="120000"/>
              </a:lnSpc>
            </a:pPr>
            <a:r>
              <a:rPr lang="en-US" altLang="zh-CN" sz="2900" b="1" dirty="0" smtClean="0"/>
              <a:t>a.</a:t>
            </a:r>
            <a:r>
              <a:rPr lang="zh-CN" altLang="en-US" sz="2900" b="1" dirty="0" smtClean="0"/>
              <a:t>针对主机的消息：</a:t>
            </a:r>
            <a:r>
              <a:rPr lang="en-US" altLang="zh-CN" sz="2900" b="1" dirty="0" smtClean="0"/>
              <a:t> </a:t>
            </a:r>
            <a:r>
              <a:rPr lang="en-US" altLang="zh-CN" sz="2900" dirty="0"/>
              <a:t>Kafka</a:t>
            </a:r>
            <a:r>
              <a:rPr lang="zh-CN" altLang="zh-CN" sz="2900" dirty="0"/>
              <a:t>内</a:t>
            </a:r>
            <a:r>
              <a:rPr lang="en-US" altLang="zh-CN" sz="2900" dirty="0"/>
              <a:t>Topic</a:t>
            </a:r>
            <a:r>
              <a:rPr lang="zh-CN" altLang="zh-CN" sz="2900" dirty="0"/>
              <a:t>划分，为每个</a:t>
            </a:r>
            <a:r>
              <a:rPr lang="en-US" altLang="zh-CN" sz="2900" dirty="0" err="1"/>
              <a:t>kafka</a:t>
            </a:r>
            <a:r>
              <a:rPr lang="zh-CN" altLang="zh-CN" sz="2900" dirty="0"/>
              <a:t>集群建立</a:t>
            </a:r>
            <a:r>
              <a:rPr lang="en-US" altLang="zh-CN" sz="2900" dirty="0"/>
              <a:t>200</a:t>
            </a:r>
            <a:r>
              <a:rPr lang="zh-CN" altLang="zh-CN" sz="2900" dirty="0"/>
              <a:t>个</a:t>
            </a:r>
            <a:r>
              <a:rPr lang="en-US" altLang="zh-CN" sz="2900" dirty="0"/>
              <a:t>Topic</a:t>
            </a:r>
            <a:r>
              <a:rPr lang="zh-CN" altLang="zh-CN" sz="2900" dirty="0"/>
              <a:t>，每个</a:t>
            </a:r>
            <a:r>
              <a:rPr lang="en-US" altLang="zh-CN" sz="2900" dirty="0"/>
              <a:t>Topic</a:t>
            </a:r>
            <a:r>
              <a:rPr lang="zh-CN" altLang="zh-CN" sz="2900" dirty="0"/>
              <a:t>对应南向的</a:t>
            </a:r>
            <a:r>
              <a:rPr lang="en-US" altLang="zh-CN" sz="2900" dirty="0"/>
              <a:t>500</a:t>
            </a:r>
            <a:r>
              <a:rPr lang="zh-CN" altLang="zh-CN" sz="2900" dirty="0"/>
              <a:t>个指定的计算节点的</a:t>
            </a:r>
            <a:r>
              <a:rPr lang="en-US" altLang="zh-CN" sz="2900" dirty="0"/>
              <a:t>NCA</a:t>
            </a:r>
            <a:r>
              <a:rPr lang="zh-CN" altLang="zh-CN" sz="2900" dirty="0"/>
              <a:t>，每个</a:t>
            </a:r>
            <a:r>
              <a:rPr lang="en-US" altLang="zh-CN" sz="2900" dirty="0"/>
              <a:t>NCA</a:t>
            </a:r>
            <a:r>
              <a:rPr lang="zh-CN" altLang="zh-CN" sz="2900" dirty="0"/>
              <a:t>独立占据一个消费者组</a:t>
            </a:r>
            <a:r>
              <a:rPr lang="zh-CN" altLang="zh-CN" sz="2900" dirty="0" smtClean="0"/>
              <a:t>。</a:t>
            </a:r>
            <a:r>
              <a:rPr lang="en-US" altLang="zh-CN" sz="2900" dirty="0" smtClean="0"/>
              <a:t>Partition</a:t>
            </a:r>
            <a:r>
              <a:rPr lang="zh-CN" altLang="zh-CN" sz="2900" dirty="0"/>
              <a:t>的划分，每个</a:t>
            </a:r>
            <a:r>
              <a:rPr lang="en-US" altLang="zh-CN" sz="2900" dirty="0"/>
              <a:t>Topic</a:t>
            </a:r>
            <a:r>
              <a:rPr lang="zh-CN" altLang="zh-CN" sz="2900" dirty="0"/>
              <a:t>下划分</a:t>
            </a:r>
            <a:r>
              <a:rPr lang="en-US" altLang="zh-CN" sz="2900" dirty="0"/>
              <a:t>50</a:t>
            </a:r>
            <a:r>
              <a:rPr lang="zh-CN" altLang="zh-CN" sz="2900" dirty="0"/>
              <a:t>个</a:t>
            </a:r>
            <a:r>
              <a:rPr lang="en-US" altLang="zh-CN" sz="2900" dirty="0"/>
              <a:t>partition</a:t>
            </a:r>
            <a:r>
              <a:rPr lang="zh-CN" altLang="zh-CN" sz="2900" dirty="0"/>
              <a:t>，生产者将每</a:t>
            </a:r>
            <a:r>
              <a:rPr lang="en-US" altLang="zh-CN" sz="2900" dirty="0">
                <a:solidFill>
                  <a:srgbClr val="FF0000"/>
                </a:solidFill>
              </a:rPr>
              <a:t>10</a:t>
            </a:r>
            <a:r>
              <a:rPr lang="zh-CN" altLang="zh-CN" sz="2900" dirty="0">
                <a:solidFill>
                  <a:srgbClr val="FF0000"/>
                </a:solidFill>
              </a:rPr>
              <a:t>个指定的计算节点</a:t>
            </a:r>
            <a:r>
              <a:rPr lang="zh-CN" altLang="zh-CN" sz="2900" dirty="0"/>
              <a:t>的消息放入一个</a:t>
            </a:r>
            <a:r>
              <a:rPr lang="en-US" altLang="zh-CN" sz="2900" dirty="0"/>
              <a:t>partition</a:t>
            </a:r>
            <a:r>
              <a:rPr lang="zh-CN" altLang="zh-CN" sz="2900" dirty="0"/>
              <a:t>内，在生产者发送消息时指定</a:t>
            </a:r>
            <a:r>
              <a:rPr lang="en-US" altLang="zh-CN" sz="2900" dirty="0"/>
              <a:t>partition</a:t>
            </a:r>
            <a:r>
              <a:rPr lang="zh-CN" altLang="zh-CN" sz="2900" dirty="0" smtClean="0"/>
              <a:t>，，</a:t>
            </a:r>
            <a:r>
              <a:rPr lang="zh-CN" altLang="zh-CN" sz="2900" dirty="0"/>
              <a:t>各</a:t>
            </a:r>
            <a:r>
              <a:rPr lang="en-US" altLang="zh-CN" sz="2900" dirty="0"/>
              <a:t>NCA</a:t>
            </a:r>
            <a:r>
              <a:rPr lang="zh-CN" altLang="zh-CN" sz="2900" dirty="0"/>
              <a:t>通过在</a:t>
            </a:r>
            <a:r>
              <a:rPr lang="en-US" altLang="zh-CN" sz="2900" dirty="0" err="1"/>
              <a:t>consumer.assign</a:t>
            </a:r>
            <a:r>
              <a:rPr lang="en-US" altLang="zh-CN" sz="2900" dirty="0"/>
              <a:t>(</a:t>
            </a:r>
            <a:r>
              <a:rPr lang="en-US" altLang="zh-CN" sz="2900" dirty="0" err="1"/>
              <a:t>Arrays.asList</a:t>
            </a:r>
            <a:r>
              <a:rPr lang="en-US" altLang="zh-CN" sz="2900" dirty="0"/>
              <a:t>(p)); </a:t>
            </a:r>
            <a:r>
              <a:rPr lang="zh-CN" altLang="zh-CN" sz="2900" dirty="0"/>
              <a:t>手动指定</a:t>
            </a:r>
            <a:r>
              <a:rPr lang="en-US" altLang="zh-CN" sz="2900" dirty="0"/>
              <a:t>partition</a:t>
            </a:r>
            <a:r>
              <a:rPr lang="zh-CN" altLang="zh-CN" sz="2900" dirty="0"/>
              <a:t>字段从而找到包含本</a:t>
            </a:r>
            <a:r>
              <a:rPr lang="en-US" altLang="zh-CN" sz="2900" dirty="0"/>
              <a:t>NCA</a:t>
            </a:r>
            <a:r>
              <a:rPr lang="zh-CN" altLang="zh-CN" sz="2900" dirty="0"/>
              <a:t>消息的</a:t>
            </a:r>
            <a:r>
              <a:rPr lang="en-US" altLang="zh-CN" sz="2900" dirty="0"/>
              <a:t>Topic</a:t>
            </a:r>
            <a:r>
              <a:rPr lang="zh-CN" altLang="zh-CN" sz="2900" dirty="0"/>
              <a:t>下的特定</a:t>
            </a:r>
            <a:r>
              <a:rPr lang="en-US" altLang="zh-CN" sz="2900" dirty="0"/>
              <a:t>partition</a:t>
            </a:r>
            <a:r>
              <a:rPr lang="zh-CN" altLang="zh-CN" sz="2900" dirty="0" smtClean="0"/>
              <a:t>。</a:t>
            </a:r>
            <a:r>
              <a:rPr lang="zh-CN" altLang="en-US" sz="2900" dirty="0" smtClean="0"/>
              <a:t>生产者与消费者的</a:t>
            </a:r>
            <a:r>
              <a:rPr lang="en-US" altLang="zh-CN" sz="2900" dirty="0" smtClean="0"/>
              <a:t>partition</a:t>
            </a:r>
            <a:r>
              <a:rPr lang="zh-CN" altLang="en-US" sz="2900" dirty="0" smtClean="0"/>
              <a:t>选择可以通过相同的</a:t>
            </a:r>
            <a:r>
              <a:rPr lang="en-US" altLang="zh-CN" sz="2900" dirty="0" smtClean="0"/>
              <a:t>hash</a:t>
            </a:r>
            <a:r>
              <a:rPr lang="zh-CN" altLang="en-US" sz="2900" dirty="0" smtClean="0"/>
              <a:t>函数指定，从而使代码的统一。</a:t>
            </a:r>
            <a:endParaRPr lang="zh-CN" altLang="zh-CN" sz="2900" dirty="0"/>
          </a:p>
          <a:p>
            <a:pPr>
              <a:lnSpc>
                <a:spcPct val="120000"/>
              </a:lnSpc>
            </a:pPr>
            <a:r>
              <a:rPr lang="en-US" altLang="zh-CN" sz="2900" b="1" dirty="0" smtClean="0"/>
              <a:t>b.</a:t>
            </a:r>
            <a:r>
              <a:rPr lang="zh-CN" altLang="zh-CN" sz="2900" b="1" dirty="0" smtClean="0"/>
              <a:t>公共资源</a:t>
            </a:r>
            <a:r>
              <a:rPr lang="en-US" altLang="zh-CN" sz="2900" b="1" dirty="0" smtClean="0"/>
              <a:t>(</a:t>
            </a:r>
            <a:r>
              <a:rPr lang="zh-CN" altLang="zh-CN" sz="2900" b="1" dirty="0" smtClean="0"/>
              <a:t>例如</a:t>
            </a:r>
            <a:r>
              <a:rPr lang="en-US" altLang="zh-CN" sz="2900" b="1" dirty="0" smtClean="0"/>
              <a:t>ELB)</a:t>
            </a:r>
            <a:r>
              <a:rPr lang="zh-CN" altLang="en-US" sz="2900" b="1" dirty="0"/>
              <a:t>：</a:t>
            </a:r>
            <a:r>
              <a:rPr lang="zh-CN" altLang="zh-CN" sz="2900" dirty="0" smtClean="0"/>
              <a:t>专门</a:t>
            </a:r>
            <a:r>
              <a:rPr lang="zh-CN" altLang="zh-CN" sz="2900" dirty="0"/>
              <a:t>设立额外的</a:t>
            </a:r>
            <a:r>
              <a:rPr lang="en-US" altLang="zh-CN" sz="2900" dirty="0"/>
              <a:t>Topic</a:t>
            </a:r>
            <a:r>
              <a:rPr lang="zh-CN" altLang="zh-CN" sz="2900" dirty="0"/>
              <a:t>指定该类公共资源，南向所有该类资源放入同一个</a:t>
            </a:r>
            <a:r>
              <a:rPr lang="en-US" altLang="zh-CN" sz="2900" dirty="0"/>
              <a:t>consumer group</a:t>
            </a:r>
            <a:r>
              <a:rPr lang="zh-CN" altLang="zh-CN" sz="2900" dirty="0"/>
              <a:t>，该</a:t>
            </a:r>
            <a:r>
              <a:rPr lang="en-US" altLang="zh-CN" sz="2900" dirty="0"/>
              <a:t>group</a:t>
            </a:r>
            <a:r>
              <a:rPr lang="zh-CN" altLang="zh-CN" sz="2900" dirty="0"/>
              <a:t>订阅该资源的</a:t>
            </a:r>
            <a:r>
              <a:rPr lang="en-US" altLang="zh-CN" sz="2900" dirty="0"/>
              <a:t>Topic </a:t>
            </a:r>
            <a:r>
              <a:rPr lang="zh-CN" altLang="zh-CN" sz="2900" dirty="0"/>
              <a:t>，</a:t>
            </a:r>
            <a:r>
              <a:rPr lang="en-US" altLang="zh-CN" sz="2900" dirty="0"/>
              <a:t>Topic</a:t>
            </a:r>
            <a:r>
              <a:rPr lang="zh-CN" altLang="zh-CN" sz="2900" dirty="0"/>
              <a:t>内</a:t>
            </a:r>
            <a:r>
              <a:rPr lang="en-US" altLang="zh-CN" sz="2900" dirty="0"/>
              <a:t>partition</a:t>
            </a:r>
            <a:r>
              <a:rPr lang="zh-CN" altLang="zh-CN" sz="2900" dirty="0"/>
              <a:t>数设为该资源数</a:t>
            </a:r>
            <a:r>
              <a:rPr lang="zh-CN" altLang="zh-CN" sz="2900" dirty="0" smtClean="0"/>
              <a:t>。</a:t>
            </a:r>
            <a:endParaRPr lang="en-US" altLang="zh-CN" sz="2900" dirty="0" smtClean="0"/>
          </a:p>
          <a:p>
            <a:pPr>
              <a:lnSpc>
                <a:spcPct val="120000"/>
              </a:lnSpc>
            </a:pPr>
            <a:r>
              <a:rPr lang="en-US" altLang="zh-CN" sz="2900" b="1" dirty="0"/>
              <a:t>c</a:t>
            </a:r>
            <a:r>
              <a:rPr lang="en-US" altLang="zh-CN" sz="2900" b="1" dirty="0" smtClean="0"/>
              <a:t>.</a:t>
            </a:r>
            <a:r>
              <a:rPr lang="zh-CN" altLang="en-US" sz="2900" b="1" dirty="0" smtClean="0"/>
              <a:t>安全组类的组播信息</a:t>
            </a:r>
            <a:r>
              <a:rPr lang="zh-CN" altLang="en-US" sz="2900" b="1" dirty="0"/>
              <a:t>：</a:t>
            </a:r>
            <a:r>
              <a:rPr lang="zh-CN" altLang="en-US" sz="2900" dirty="0" smtClean="0"/>
              <a:t>以</a:t>
            </a:r>
            <a:r>
              <a:rPr lang="en-US" altLang="zh-CN" sz="2900" dirty="0" err="1" smtClean="0"/>
              <a:t>vpc</a:t>
            </a:r>
            <a:r>
              <a:rPr lang="zh-CN" altLang="en-US" sz="2900" dirty="0" smtClean="0"/>
              <a:t>为粒度创建</a:t>
            </a:r>
            <a:r>
              <a:rPr lang="en-US" altLang="zh-CN" sz="2900" dirty="0" smtClean="0"/>
              <a:t>Topic</a:t>
            </a:r>
            <a:r>
              <a:rPr lang="zh-CN" altLang="en-US" sz="2900" dirty="0" smtClean="0"/>
              <a:t>，所有这类消息全部放入</a:t>
            </a:r>
            <a:r>
              <a:rPr lang="en-US" altLang="zh-CN" sz="2900" dirty="0" err="1" smtClean="0"/>
              <a:t>vpc</a:t>
            </a:r>
            <a:r>
              <a:rPr lang="zh-CN" altLang="en-US" sz="2900" dirty="0" smtClean="0"/>
              <a:t>对应的</a:t>
            </a:r>
            <a:r>
              <a:rPr lang="en-US" altLang="zh-CN" sz="2900" dirty="0" smtClean="0"/>
              <a:t>topic</a:t>
            </a:r>
            <a:r>
              <a:rPr lang="zh-CN" altLang="en-US" sz="2900" dirty="0" smtClean="0"/>
              <a:t>中，所有</a:t>
            </a:r>
            <a:r>
              <a:rPr lang="en-US" altLang="zh-CN" sz="2900" dirty="0" smtClean="0"/>
              <a:t>NCA</a:t>
            </a:r>
            <a:r>
              <a:rPr lang="zh-CN" altLang="en-US" sz="2900" dirty="0" smtClean="0"/>
              <a:t>订阅其包含的</a:t>
            </a:r>
            <a:r>
              <a:rPr lang="en-US" altLang="zh-CN" sz="2900" dirty="0" err="1" smtClean="0"/>
              <a:t>vm</a:t>
            </a:r>
            <a:r>
              <a:rPr lang="zh-CN" altLang="en-US" sz="2900" dirty="0" smtClean="0"/>
              <a:t>的</a:t>
            </a:r>
            <a:r>
              <a:rPr lang="en-US" altLang="zh-CN" sz="2900" dirty="0" err="1" smtClean="0"/>
              <a:t>vpc</a:t>
            </a:r>
            <a:r>
              <a:rPr lang="zh-CN" altLang="en-US" sz="2900" dirty="0" smtClean="0"/>
              <a:t>的</a:t>
            </a:r>
            <a:r>
              <a:rPr lang="en-US" altLang="zh-CN" sz="2900" dirty="0" smtClean="0"/>
              <a:t>topic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900" dirty="0" smtClean="0"/>
              <a:t>我们用</a:t>
            </a:r>
            <a:r>
              <a:rPr lang="en-US" altLang="zh-CN" sz="2900" dirty="0" err="1" smtClean="0"/>
              <a:t>redis</a:t>
            </a:r>
            <a:r>
              <a:rPr lang="zh-CN" altLang="en-US" sz="2900" dirty="0" smtClean="0"/>
              <a:t>维护每个</a:t>
            </a:r>
            <a:r>
              <a:rPr lang="en-US" altLang="zh-CN" sz="2900" dirty="0" smtClean="0"/>
              <a:t>host</a:t>
            </a:r>
            <a:r>
              <a:rPr lang="zh-CN" altLang="en-US" sz="2900" dirty="0" smtClean="0"/>
              <a:t>、</a:t>
            </a:r>
            <a:r>
              <a:rPr lang="en-US" altLang="zh-CN" sz="2900" dirty="0" err="1" smtClean="0"/>
              <a:t>vpc</a:t>
            </a:r>
            <a:r>
              <a:rPr lang="zh-CN" altLang="en-US" sz="2900" dirty="0" smtClean="0"/>
              <a:t>对应的</a:t>
            </a:r>
            <a:r>
              <a:rPr lang="en-US" altLang="zh-CN" sz="2900" dirty="0" err="1" smtClean="0"/>
              <a:t>kafka</a:t>
            </a:r>
            <a:r>
              <a:rPr lang="zh-CN" altLang="en-US" sz="2900" dirty="0" smtClean="0"/>
              <a:t>集群，生产者、消费者</a:t>
            </a:r>
            <a:r>
              <a:rPr lang="zh-CN" altLang="en-US" sz="2900" dirty="0"/>
              <a:t>使用同样的</a:t>
            </a:r>
            <a:r>
              <a:rPr lang="en-US" altLang="zh-CN" sz="2900" dirty="0"/>
              <a:t>hash</a:t>
            </a:r>
            <a:r>
              <a:rPr lang="zh-CN" altLang="en-US" sz="2900" dirty="0"/>
              <a:t>函数</a:t>
            </a:r>
            <a:r>
              <a:rPr lang="zh-CN" altLang="en-US" sz="2900" dirty="0" smtClean="0"/>
              <a:t>计算具体</a:t>
            </a:r>
            <a:r>
              <a:rPr lang="en-US" altLang="zh-CN" sz="2900" dirty="0" smtClean="0"/>
              <a:t>topic</a:t>
            </a:r>
            <a:r>
              <a:rPr lang="zh-CN" altLang="en-US" sz="2900" dirty="0" smtClean="0"/>
              <a:t>、</a:t>
            </a:r>
            <a:r>
              <a:rPr lang="en-US" altLang="zh-CN" sz="2900" dirty="0" smtClean="0"/>
              <a:t>partition</a:t>
            </a:r>
            <a:r>
              <a:rPr lang="zh-CN" altLang="en-US" sz="2900" dirty="0" smtClean="0"/>
              <a:t>，从而统一消费者端代码及设置</a:t>
            </a:r>
            <a:endParaRPr lang="zh-CN" altLang="zh-CN" sz="2900" dirty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08" y="716125"/>
            <a:ext cx="540067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87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基于</a:t>
            </a:r>
            <a:r>
              <a:rPr lang="en-US" altLang="zh-CN" b="1" dirty="0" err="1" smtClean="0"/>
              <a:t>RocketMQ</a:t>
            </a:r>
            <a:r>
              <a:rPr lang="zh-CN" altLang="en-US" b="1" dirty="0" smtClean="0"/>
              <a:t>的设计方案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0501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4724" y="419877"/>
            <a:ext cx="6419758" cy="574775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6400" dirty="0" smtClean="0"/>
              <a:t>相对于</a:t>
            </a:r>
            <a:r>
              <a:rPr lang="en-US" altLang="zh-CN" sz="6400" dirty="0" err="1" smtClean="0"/>
              <a:t>kafka</a:t>
            </a:r>
            <a:r>
              <a:rPr lang="zh-CN" altLang="en-US" sz="6400" dirty="0" smtClean="0"/>
              <a:t>，</a:t>
            </a:r>
            <a:r>
              <a:rPr lang="en-US" altLang="zh-CN" sz="6400" dirty="0" err="1" smtClean="0"/>
              <a:t>RocketMQ</a:t>
            </a:r>
            <a:r>
              <a:rPr lang="zh-CN" altLang="en-US" sz="6400" dirty="0" smtClean="0"/>
              <a:t>的性能随</a:t>
            </a:r>
            <a:r>
              <a:rPr lang="en-US" altLang="zh-CN" sz="6400" dirty="0" smtClean="0"/>
              <a:t>Topic</a:t>
            </a:r>
            <a:r>
              <a:rPr lang="zh-CN" altLang="en-US" sz="6400" dirty="0" smtClean="0"/>
              <a:t>数量增加影响较小，更适合本项目</a:t>
            </a:r>
            <a:endParaRPr lang="en-US" altLang="zh-CN" sz="64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6400" dirty="0" err="1" smtClean="0"/>
              <a:t>RocketMQ</a:t>
            </a:r>
            <a:r>
              <a:rPr lang="zh-CN" altLang="en-US" sz="6400" dirty="0" smtClean="0"/>
              <a:t>中</a:t>
            </a:r>
            <a:r>
              <a:rPr lang="en-US" altLang="zh-CN" sz="6400" dirty="0" smtClean="0"/>
              <a:t>topic</a:t>
            </a:r>
            <a:r>
              <a:rPr lang="zh-CN" altLang="en-US" sz="6400" dirty="0" smtClean="0"/>
              <a:t>下可以划分</a:t>
            </a:r>
            <a:r>
              <a:rPr lang="en-US" altLang="zh-CN" sz="6400" dirty="0" smtClean="0"/>
              <a:t>tag</a:t>
            </a:r>
            <a:r>
              <a:rPr lang="zh-CN" altLang="en-US" sz="6400" dirty="0" smtClean="0"/>
              <a:t>，对应之前</a:t>
            </a:r>
            <a:r>
              <a:rPr lang="en-US" altLang="zh-CN" sz="6400" dirty="0" err="1" smtClean="0"/>
              <a:t>kafka</a:t>
            </a:r>
            <a:r>
              <a:rPr lang="zh-CN" altLang="en-US" sz="6400" dirty="0" smtClean="0"/>
              <a:t>方案中的</a:t>
            </a:r>
            <a:r>
              <a:rPr lang="en-US" altLang="zh-CN" sz="6400" dirty="0" smtClean="0"/>
              <a:t>partition</a:t>
            </a:r>
            <a:r>
              <a:rPr lang="zh-CN" altLang="en-US" sz="6400" dirty="0" smtClean="0"/>
              <a:t>用法</a:t>
            </a:r>
            <a:endParaRPr lang="en-US" altLang="zh-CN" sz="64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6400" dirty="0" smtClean="0"/>
              <a:t>区分</a:t>
            </a:r>
            <a:r>
              <a:rPr lang="zh-CN" altLang="en-US" sz="6400" dirty="0"/>
              <a:t>消息类型：针对主机、安全组类组播消息、公共资源</a:t>
            </a:r>
            <a:r>
              <a:rPr lang="zh-CN" altLang="en-US" sz="6400" dirty="0" smtClean="0"/>
              <a:t>消息</a:t>
            </a:r>
            <a:endParaRPr lang="zh-CN" altLang="zh-CN" sz="6400" dirty="0"/>
          </a:p>
          <a:p>
            <a:pPr>
              <a:lnSpc>
                <a:spcPct val="120000"/>
              </a:lnSpc>
            </a:pPr>
            <a:r>
              <a:rPr lang="en-US" altLang="zh-CN" sz="6400" b="1" dirty="0" smtClean="0"/>
              <a:t>a</a:t>
            </a:r>
            <a:r>
              <a:rPr lang="en-US" altLang="zh-CN" sz="6400" b="1" dirty="0"/>
              <a:t>.</a:t>
            </a:r>
            <a:r>
              <a:rPr lang="zh-CN" altLang="en-US" sz="6400" b="1" dirty="0"/>
              <a:t>针对主机的消息：</a:t>
            </a:r>
            <a:r>
              <a:rPr lang="en-US" altLang="zh-CN" sz="6400" b="1" dirty="0"/>
              <a:t> </a:t>
            </a:r>
            <a:r>
              <a:rPr lang="en-US" altLang="zh-CN" sz="6400" dirty="0" err="1" smtClean="0"/>
              <a:t>RocketMQ</a:t>
            </a:r>
            <a:r>
              <a:rPr lang="zh-CN" altLang="zh-CN" sz="6400" dirty="0" smtClean="0"/>
              <a:t>内</a:t>
            </a:r>
            <a:r>
              <a:rPr lang="en-US" altLang="zh-CN" sz="6400" dirty="0"/>
              <a:t>Topic</a:t>
            </a:r>
            <a:r>
              <a:rPr lang="zh-CN" altLang="zh-CN" sz="6400" dirty="0"/>
              <a:t>划分，为</a:t>
            </a:r>
            <a:r>
              <a:rPr lang="zh-CN" altLang="zh-CN" sz="6400" dirty="0" smtClean="0"/>
              <a:t>每个</a:t>
            </a:r>
            <a:r>
              <a:rPr lang="en-US" altLang="zh-CN" sz="6400" dirty="0" err="1"/>
              <a:t>RocketMQ</a:t>
            </a:r>
            <a:r>
              <a:rPr lang="zh-CN" altLang="zh-CN" sz="6400" dirty="0" smtClean="0"/>
              <a:t>集群</a:t>
            </a:r>
            <a:r>
              <a:rPr lang="zh-CN" altLang="zh-CN" sz="6400" dirty="0"/>
              <a:t>建立</a:t>
            </a:r>
            <a:r>
              <a:rPr lang="en-US" altLang="zh-CN" sz="6400" dirty="0"/>
              <a:t>200</a:t>
            </a:r>
            <a:r>
              <a:rPr lang="zh-CN" altLang="zh-CN" sz="6400" dirty="0"/>
              <a:t>个</a:t>
            </a:r>
            <a:r>
              <a:rPr lang="en-US" altLang="zh-CN" sz="6400" dirty="0"/>
              <a:t>Topic</a:t>
            </a:r>
            <a:r>
              <a:rPr lang="zh-CN" altLang="zh-CN" sz="6400" dirty="0"/>
              <a:t>，每个</a:t>
            </a:r>
            <a:r>
              <a:rPr lang="en-US" altLang="zh-CN" sz="6400" dirty="0"/>
              <a:t>Topic</a:t>
            </a:r>
            <a:r>
              <a:rPr lang="zh-CN" altLang="zh-CN" sz="6400" dirty="0"/>
              <a:t>对应南向的</a:t>
            </a:r>
            <a:r>
              <a:rPr lang="en-US" altLang="zh-CN" sz="6400" dirty="0"/>
              <a:t>500</a:t>
            </a:r>
            <a:r>
              <a:rPr lang="zh-CN" altLang="zh-CN" sz="6400" dirty="0"/>
              <a:t>个指定的计算节点的</a:t>
            </a:r>
            <a:r>
              <a:rPr lang="en-US" altLang="zh-CN" sz="6400" dirty="0"/>
              <a:t>NCA</a:t>
            </a:r>
            <a:r>
              <a:rPr lang="zh-CN" altLang="zh-CN" sz="6400" dirty="0"/>
              <a:t>，每个</a:t>
            </a:r>
            <a:r>
              <a:rPr lang="en-US" altLang="zh-CN" sz="6400" dirty="0"/>
              <a:t>NCA</a:t>
            </a:r>
            <a:r>
              <a:rPr lang="zh-CN" altLang="zh-CN" sz="6400" dirty="0"/>
              <a:t>独立占据一个消费者组</a:t>
            </a:r>
            <a:r>
              <a:rPr lang="zh-CN" altLang="zh-CN" sz="6400" dirty="0" smtClean="0"/>
              <a:t>。</a:t>
            </a:r>
            <a:r>
              <a:rPr lang="en-US" altLang="zh-CN" sz="6400" dirty="0" smtClean="0"/>
              <a:t>Tag</a:t>
            </a:r>
            <a:r>
              <a:rPr lang="zh-CN" altLang="zh-CN" sz="6400" dirty="0" smtClean="0"/>
              <a:t>的</a:t>
            </a:r>
            <a:r>
              <a:rPr lang="zh-CN" altLang="zh-CN" sz="6400" dirty="0"/>
              <a:t>划分，每个</a:t>
            </a:r>
            <a:r>
              <a:rPr lang="en-US" altLang="zh-CN" sz="6400" dirty="0"/>
              <a:t>Topic</a:t>
            </a:r>
            <a:r>
              <a:rPr lang="zh-CN" altLang="zh-CN" sz="6400" dirty="0"/>
              <a:t>下划分</a:t>
            </a:r>
            <a:r>
              <a:rPr lang="en-US" altLang="zh-CN" sz="6400" dirty="0"/>
              <a:t>50</a:t>
            </a:r>
            <a:r>
              <a:rPr lang="zh-CN" altLang="zh-CN" sz="6400" dirty="0" smtClean="0"/>
              <a:t>个</a:t>
            </a:r>
            <a:r>
              <a:rPr lang="en-US" altLang="zh-CN" sz="6400" dirty="0" smtClean="0"/>
              <a:t>Tag</a:t>
            </a:r>
            <a:r>
              <a:rPr lang="zh-CN" altLang="zh-CN" sz="6400" dirty="0" smtClean="0"/>
              <a:t>，</a:t>
            </a:r>
            <a:r>
              <a:rPr lang="zh-CN" altLang="zh-CN" sz="6400" dirty="0"/>
              <a:t>生产者将每</a:t>
            </a:r>
            <a:r>
              <a:rPr lang="en-US" altLang="zh-CN" sz="6400" dirty="0"/>
              <a:t>10</a:t>
            </a:r>
            <a:r>
              <a:rPr lang="zh-CN" altLang="zh-CN" sz="6400" dirty="0"/>
              <a:t>个指定的计算节点的消息放入一</a:t>
            </a:r>
            <a:r>
              <a:rPr lang="zh-CN" altLang="zh-CN" sz="6400" dirty="0" smtClean="0"/>
              <a:t>个</a:t>
            </a:r>
            <a:r>
              <a:rPr lang="en-US" altLang="zh-CN" sz="6400" dirty="0" smtClean="0"/>
              <a:t>Tag</a:t>
            </a:r>
            <a:r>
              <a:rPr lang="zh-CN" altLang="zh-CN" sz="6400" dirty="0" smtClean="0"/>
              <a:t>内</a:t>
            </a:r>
            <a:r>
              <a:rPr lang="zh-CN" altLang="en-US" sz="6400" dirty="0" smtClean="0"/>
              <a:t>。</a:t>
            </a:r>
            <a:endParaRPr lang="zh-CN" altLang="zh-CN" sz="6400" dirty="0"/>
          </a:p>
          <a:p>
            <a:pPr>
              <a:lnSpc>
                <a:spcPct val="120000"/>
              </a:lnSpc>
            </a:pPr>
            <a:r>
              <a:rPr lang="en-US" altLang="zh-CN" sz="6400" b="1" dirty="0"/>
              <a:t>b.</a:t>
            </a:r>
            <a:r>
              <a:rPr lang="zh-CN" altLang="zh-CN" sz="6400" b="1" dirty="0"/>
              <a:t>公共资源</a:t>
            </a:r>
            <a:r>
              <a:rPr lang="en-US" altLang="zh-CN" sz="6400" b="1" dirty="0"/>
              <a:t>(</a:t>
            </a:r>
            <a:r>
              <a:rPr lang="zh-CN" altLang="zh-CN" sz="6400" b="1" dirty="0"/>
              <a:t>例如</a:t>
            </a:r>
            <a:r>
              <a:rPr lang="en-US" altLang="zh-CN" sz="6400" b="1" dirty="0"/>
              <a:t>ELB)</a:t>
            </a:r>
            <a:r>
              <a:rPr lang="zh-CN" altLang="en-US" sz="6400" b="1" dirty="0"/>
              <a:t>： </a:t>
            </a:r>
            <a:r>
              <a:rPr lang="en-US" altLang="zh-CN" sz="6400" dirty="0" err="1" smtClean="0"/>
              <a:t>RocketMQ</a:t>
            </a:r>
            <a:r>
              <a:rPr lang="zh-CN" altLang="zh-CN" sz="6400" dirty="0" smtClean="0"/>
              <a:t>为</a:t>
            </a:r>
            <a:r>
              <a:rPr lang="zh-CN" altLang="zh-CN" sz="6400" dirty="0"/>
              <a:t>一些公共</a:t>
            </a:r>
            <a:r>
              <a:rPr lang="zh-CN" altLang="zh-CN" sz="6400" dirty="0" smtClean="0"/>
              <a:t>资源</a:t>
            </a:r>
            <a:r>
              <a:rPr lang="en-US" altLang="zh-CN" sz="6400" dirty="0" smtClean="0"/>
              <a:t>(</a:t>
            </a:r>
            <a:r>
              <a:rPr lang="zh-CN" altLang="zh-CN" sz="6400" dirty="0" smtClean="0"/>
              <a:t>例如</a:t>
            </a:r>
            <a:r>
              <a:rPr lang="en-US" altLang="zh-CN" sz="6400" dirty="0" smtClean="0"/>
              <a:t>ELB</a:t>
            </a:r>
            <a:r>
              <a:rPr lang="en-US" altLang="zh-CN" sz="6400" dirty="0"/>
              <a:t>)</a:t>
            </a:r>
            <a:r>
              <a:rPr lang="zh-CN" altLang="zh-CN" sz="6400" dirty="0" smtClean="0"/>
              <a:t>。</a:t>
            </a:r>
            <a:r>
              <a:rPr lang="zh-CN" altLang="zh-CN" sz="6400" dirty="0"/>
              <a:t>专门设立额外的</a:t>
            </a:r>
            <a:r>
              <a:rPr lang="en-US" altLang="zh-CN" sz="6400" dirty="0" smtClean="0"/>
              <a:t>Topic</a:t>
            </a:r>
            <a:r>
              <a:rPr lang="zh-CN" altLang="en-US" sz="6400" dirty="0" smtClean="0"/>
              <a:t>，每个</a:t>
            </a:r>
            <a:r>
              <a:rPr lang="en-US" altLang="zh-CN" sz="6400" dirty="0" smtClean="0"/>
              <a:t>Topic</a:t>
            </a:r>
            <a:r>
              <a:rPr lang="zh-CN" altLang="en-US" sz="6400" dirty="0" smtClean="0"/>
              <a:t>下通过具体</a:t>
            </a:r>
            <a:r>
              <a:rPr lang="en-US" altLang="zh-CN" sz="6400" dirty="0" smtClean="0"/>
              <a:t>Tag</a:t>
            </a:r>
            <a:r>
              <a:rPr lang="zh-CN" altLang="zh-CN" sz="6400" dirty="0" smtClean="0"/>
              <a:t>指定</a:t>
            </a:r>
            <a:r>
              <a:rPr lang="zh-CN" altLang="en-US" sz="6400" dirty="0" smtClean="0"/>
              <a:t>具体公共</a:t>
            </a:r>
            <a:r>
              <a:rPr lang="zh-CN" altLang="zh-CN" sz="6400" dirty="0" smtClean="0"/>
              <a:t>资源</a:t>
            </a:r>
            <a:r>
              <a:rPr lang="zh-CN" altLang="zh-CN" sz="6400" dirty="0"/>
              <a:t>，南向所有该类资源放入同一个</a:t>
            </a:r>
            <a:r>
              <a:rPr lang="en-US" altLang="zh-CN" sz="6400" dirty="0"/>
              <a:t>consumer group</a:t>
            </a:r>
            <a:r>
              <a:rPr lang="zh-CN" altLang="zh-CN" sz="6400" dirty="0"/>
              <a:t>，该</a:t>
            </a:r>
            <a:r>
              <a:rPr lang="en-US" altLang="zh-CN" sz="6400" dirty="0"/>
              <a:t>group</a:t>
            </a:r>
            <a:r>
              <a:rPr lang="zh-CN" altLang="zh-CN" sz="6400" dirty="0"/>
              <a:t>订阅该资源的</a:t>
            </a:r>
            <a:r>
              <a:rPr lang="en-US" altLang="zh-CN" sz="6400" dirty="0" smtClean="0"/>
              <a:t>Tag </a:t>
            </a:r>
            <a:r>
              <a:rPr lang="zh-CN" altLang="zh-CN" sz="6400" dirty="0" smtClean="0"/>
              <a:t>，</a:t>
            </a:r>
            <a:r>
              <a:rPr lang="zh-CN" altLang="en-US" sz="6400" dirty="0" smtClean="0"/>
              <a:t>以均摊方式消费公共资源请求</a:t>
            </a:r>
            <a:r>
              <a:rPr lang="zh-CN" altLang="zh-CN" sz="6400" dirty="0" smtClean="0"/>
              <a:t>。</a:t>
            </a:r>
            <a:endParaRPr lang="en-US" altLang="zh-CN" sz="6400" dirty="0" smtClean="0"/>
          </a:p>
          <a:p>
            <a:pPr>
              <a:lnSpc>
                <a:spcPct val="120000"/>
              </a:lnSpc>
            </a:pPr>
            <a:r>
              <a:rPr lang="en-US" altLang="zh-CN" sz="6400" b="1" dirty="0"/>
              <a:t>c.</a:t>
            </a:r>
            <a:r>
              <a:rPr lang="zh-CN" altLang="en-US" sz="6400" b="1" dirty="0"/>
              <a:t>安全组类的组播信息：</a:t>
            </a:r>
            <a:r>
              <a:rPr lang="zh-CN" altLang="en-US" sz="6400" dirty="0" smtClean="0"/>
              <a:t>创建</a:t>
            </a:r>
            <a:r>
              <a:rPr lang="zh-CN" altLang="en-US" sz="6400" dirty="0" smtClean="0"/>
              <a:t>多个</a:t>
            </a:r>
            <a:r>
              <a:rPr lang="en-US" altLang="zh-CN" sz="6400" dirty="0" smtClean="0"/>
              <a:t>Topic</a:t>
            </a:r>
            <a:r>
              <a:rPr lang="zh-CN" altLang="en-US" sz="6400" dirty="0" smtClean="0"/>
              <a:t>专门服务安全组消息等</a:t>
            </a:r>
            <a:r>
              <a:rPr lang="en-US" altLang="zh-CN" sz="6400" dirty="0" smtClean="0"/>
              <a:t>VPC</a:t>
            </a:r>
            <a:r>
              <a:rPr lang="zh-CN" altLang="en-US" sz="6400" dirty="0" smtClean="0"/>
              <a:t>粒度的组播信息，每个</a:t>
            </a:r>
            <a:r>
              <a:rPr lang="en-US" altLang="zh-CN" sz="6400" dirty="0" smtClean="0"/>
              <a:t>Topic</a:t>
            </a:r>
            <a:r>
              <a:rPr lang="zh-CN" altLang="en-US" sz="6400" dirty="0" smtClean="0"/>
              <a:t>下</a:t>
            </a:r>
            <a:r>
              <a:rPr lang="en-US" altLang="zh-CN" sz="6400" dirty="0" smtClean="0"/>
              <a:t>tag</a:t>
            </a:r>
            <a:r>
              <a:rPr lang="zh-CN" altLang="en-US" sz="6400" dirty="0" smtClean="0"/>
              <a:t>细分具体的</a:t>
            </a:r>
            <a:r>
              <a:rPr lang="en-US" altLang="zh-CN" sz="6400" dirty="0" smtClean="0"/>
              <a:t>VPC</a:t>
            </a:r>
            <a:r>
              <a:rPr lang="zh-CN" altLang="en-US" sz="6400" dirty="0" smtClean="0"/>
              <a:t>，发送者将安全组消息发送到某</a:t>
            </a:r>
            <a:r>
              <a:rPr lang="en-US" altLang="zh-CN" sz="6400" dirty="0" smtClean="0"/>
              <a:t>VPC</a:t>
            </a:r>
            <a:r>
              <a:rPr lang="zh-CN" altLang="en-US" sz="6400" dirty="0" smtClean="0"/>
              <a:t>对应的</a:t>
            </a:r>
            <a:r>
              <a:rPr lang="en-US" altLang="zh-CN" sz="6400" dirty="0" smtClean="0"/>
              <a:t>tag</a:t>
            </a:r>
            <a:r>
              <a:rPr lang="zh-CN" altLang="en-US" sz="6400" dirty="0" smtClean="0"/>
              <a:t>下，南向</a:t>
            </a:r>
            <a:r>
              <a:rPr lang="en-US" altLang="zh-CN" sz="6400" dirty="0" smtClean="0"/>
              <a:t>NCA</a:t>
            </a:r>
            <a:r>
              <a:rPr lang="zh-CN" altLang="en-US" sz="6400" dirty="0" smtClean="0"/>
              <a:t>订阅本</a:t>
            </a:r>
            <a:r>
              <a:rPr lang="en-US" altLang="zh-CN" sz="6400" dirty="0" smtClean="0"/>
              <a:t>host</a:t>
            </a:r>
            <a:r>
              <a:rPr lang="zh-CN" altLang="en-US" sz="6400" dirty="0" smtClean="0"/>
              <a:t>下全部</a:t>
            </a:r>
            <a:r>
              <a:rPr lang="en-US" altLang="zh-CN" sz="6400" dirty="0" smtClean="0"/>
              <a:t>VM</a:t>
            </a:r>
            <a:r>
              <a:rPr lang="zh-CN" altLang="en-US" sz="6400" dirty="0" smtClean="0"/>
              <a:t>属于的</a:t>
            </a:r>
            <a:r>
              <a:rPr lang="en-US" altLang="zh-CN" sz="6400" dirty="0" smtClean="0"/>
              <a:t>VPC</a:t>
            </a:r>
            <a:r>
              <a:rPr lang="zh-CN" altLang="en-US" sz="6400" dirty="0" smtClean="0"/>
              <a:t>，拉取安全组信息。</a:t>
            </a:r>
            <a:endParaRPr lang="en-US" altLang="zh-CN" sz="64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6400" dirty="0" smtClean="0"/>
              <a:t>Tag</a:t>
            </a:r>
            <a:r>
              <a:rPr lang="zh-CN" altLang="en-US" sz="6400" dirty="0" smtClean="0"/>
              <a:t>数</a:t>
            </a:r>
            <a:r>
              <a:rPr lang="en-US" altLang="zh-CN" sz="6400" dirty="0" smtClean="0"/>
              <a:t>=VPC</a:t>
            </a:r>
            <a:r>
              <a:rPr lang="zh-CN" altLang="en-US" sz="6400" dirty="0" smtClean="0"/>
              <a:t>数</a:t>
            </a:r>
            <a:r>
              <a:rPr lang="en-US" altLang="zh-CN" sz="6400" dirty="0" smtClean="0"/>
              <a:t>+host</a:t>
            </a:r>
            <a:r>
              <a:rPr lang="zh-CN" altLang="en-US" sz="6400" dirty="0" smtClean="0"/>
              <a:t>数，北向消息没有重复发送</a:t>
            </a:r>
            <a:endParaRPr lang="en-US" altLang="zh-CN" sz="64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6400" dirty="0"/>
              <a:t>南</a:t>
            </a:r>
            <a:r>
              <a:rPr lang="zh-CN" altLang="en-US" sz="6400" dirty="0" smtClean="0"/>
              <a:t>向连接数</a:t>
            </a:r>
            <a:r>
              <a:rPr lang="en-US" altLang="zh-CN" sz="6400" dirty="0" smtClean="0"/>
              <a:t>=O</a:t>
            </a:r>
            <a:r>
              <a:rPr lang="zh-CN" altLang="en-US" sz="6400" dirty="0" smtClean="0"/>
              <a:t>（</a:t>
            </a:r>
            <a:r>
              <a:rPr lang="en-US" altLang="zh-CN" sz="6400" dirty="0" smtClean="0"/>
              <a:t>host</a:t>
            </a:r>
            <a:r>
              <a:rPr lang="zh-CN" altLang="en-US" sz="6400" dirty="0" smtClean="0"/>
              <a:t>数 </a:t>
            </a:r>
            <a:r>
              <a:rPr lang="en-US" altLang="zh-CN" sz="6400" dirty="0" smtClean="0"/>
              <a:t>X </a:t>
            </a:r>
            <a:r>
              <a:rPr lang="zh-CN" altLang="en-US" sz="6400" dirty="0" smtClean="0"/>
              <a:t>各</a:t>
            </a:r>
            <a:r>
              <a:rPr lang="en-US" altLang="zh-CN" sz="6400" dirty="0" smtClean="0"/>
              <a:t>host</a:t>
            </a:r>
            <a:r>
              <a:rPr lang="zh-CN" altLang="en-US" sz="6400" dirty="0" smtClean="0"/>
              <a:t>下</a:t>
            </a:r>
            <a:r>
              <a:rPr lang="en-US" altLang="zh-CN" sz="6400" dirty="0" err="1" smtClean="0"/>
              <a:t>vm</a:t>
            </a:r>
            <a:r>
              <a:rPr lang="zh-CN" altLang="en-US" sz="6400" dirty="0" smtClean="0"/>
              <a:t>数）</a:t>
            </a:r>
            <a:endParaRPr lang="zh-CN" altLang="zh-CN" sz="6400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1" y="3980964"/>
            <a:ext cx="537764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370413" y="351316"/>
            <a:ext cx="5274310" cy="324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7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基于</a:t>
            </a:r>
            <a:r>
              <a:rPr lang="en-US" altLang="zh-CN" b="1" dirty="0" smtClean="0"/>
              <a:t>Pulsar</a:t>
            </a:r>
            <a:r>
              <a:rPr lang="zh-CN" altLang="en-US" b="1" dirty="0" smtClean="0"/>
              <a:t>的南向消息分发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533063"/>
            <a:ext cx="9144000" cy="165576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75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7581" y="1782128"/>
            <a:ext cx="5878484" cy="468837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实现以</a:t>
            </a:r>
            <a:r>
              <a:rPr lang="en-US" altLang="zh-CN" sz="2400" dirty="0" smtClean="0"/>
              <a:t>VPC</a:t>
            </a:r>
            <a:r>
              <a:rPr lang="zh-CN" altLang="en-US" sz="2400" dirty="0" smtClean="0"/>
              <a:t>为粒度划分</a:t>
            </a:r>
            <a:r>
              <a:rPr lang="en-US" altLang="zh-CN" sz="2400" dirty="0" smtClean="0"/>
              <a:t>Topic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消除多余信息的分发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sz="2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设计目标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96446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7300</TotalTime>
  <Words>1440</Words>
  <Application>Microsoft Office PowerPoint</Application>
  <PresentationFormat>自定义</PresentationFormat>
  <Paragraphs>81</Paragraphs>
  <Slides>18</Slides>
  <Notes>0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Office 主题​​</vt:lpstr>
      <vt:lpstr>Visio</vt:lpstr>
      <vt:lpstr>南向消息分发设计</vt:lpstr>
      <vt:lpstr>前序逻辑—VPC消息拆分</vt:lpstr>
      <vt:lpstr>基于Kafka的设计方案</vt:lpstr>
      <vt:lpstr>PowerPoint 演示文稿</vt:lpstr>
      <vt:lpstr>PowerPoint 演示文稿</vt:lpstr>
      <vt:lpstr>基于RocketMQ的设计方案</vt:lpstr>
      <vt:lpstr>PowerPoint 演示文稿</vt:lpstr>
      <vt:lpstr>基于Pulsar的南向消息分发</vt:lpstr>
      <vt:lpstr>设计目标</vt:lpstr>
      <vt:lpstr>Pulsar介绍 --- 所使用的主要特性</vt:lpstr>
      <vt:lpstr>Pulsar介绍 --- geo-replication</vt:lpstr>
      <vt:lpstr>性能说明</vt:lpstr>
      <vt:lpstr>分发设计</vt:lpstr>
      <vt:lpstr>分发设计</vt:lpstr>
      <vt:lpstr>分发设计</vt:lpstr>
      <vt:lpstr>组播消息设计</vt:lpstr>
      <vt:lpstr>扩展性说明</vt:lpstr>
      <vt:lpstr>存在的问题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南向消息分发设计</dc:title>
  <dc:creator>Min Chen</dc:creator>
  <cp:lastModifiedBy>sdn</cp:lastModifiedBy>
  <cp:revision>41</cp:revision>
  <dcterms:created xsi:type="dcterms:W3CDTF">2020-04-25T01:32:51Z</dcterms:created>
  <dcterms:modified xsi:type="dcterms:W3CDTF">2020-05-12T15:17:41Z</dcterms:modified>
</cp:coreProperties>
</file>