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452" r:id="rId3"/>
    <p:sldId id="423" r:id="rId4"/>
    <p:sldId id="424" r:id="rId5"/>
    <p:sldId id="425" r:id="rId6"/>
    <p:sldId id="428" r:id="rId7"/>
    <p:sldId id="427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48" r:id="rId17"/>
    <p:sldId id="439" r:id="rId18"/>
    <p:sldId id="449" r:id="rId19"/>
    <p:sldId id="446" r:id="rId20"/>
    <p:sldId id="450" r:id="rId21"/>
    <p:sldId id="429" r:id="rId22"/>
    <p:sldId id="442" r:id="rId23"/>
    <p:sldId id="443" r:id="rId24"/>
    <p:sldId id="445" r:id="rId25"/>
    <p:sldId id="430" r:id="rId26"/>
    <p:sldId id="4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82171"/>
  </p:normalViewPr>
  <p:slideViewPr>
    <p:cSldViewPr snapToGrid="0" snapToObjects="1">
      <p:cViewPr varScale="1">
        <p:scale>
          <a:sx n="169" d="100"/>
          <a:sy n="169" d="100"/>
        </p:scale>
        <p:origin x="2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9787-ED9C-DD45-9343-9117E52B77E3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7B5A-F07A-D34B-B7A1-626E768F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need to define the Zeta supported port behavior, how does it handle security group?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 Cloud: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NIC can have up to 5 SG.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 limit to help with the scale issues.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quotas (limits): 100 SG per account, 50 rules per SG, 5 SG per ECS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 packet at the end: 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/questions/12529497/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how-to-append-data-on-a-packet-from-kernel-space?rq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2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/id/draft-ietf-nvo3-vxlan-gpe-10.html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/id/draft-ietf-sfc-nsh-17.html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7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www.rhyshaden.com</a:t>
            </a:r>
            <a:r>
              <a:rPr lang="en-US" dirty="0"/>
              <a:t>/</a:t>
            </a:r>
            <a:r>
              <a:rPr lang="en-US" dirty="0" err="1"/>
              <a:t>ipdgram.htm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it has a limit of 40 bytes: https://</a:t>
            </a:r>
            <a:r>
              <a:rPr lang="en-US" dirty="0" err="1"/>
              <a:t>www.oreilly.com</a:t>
            </a:r>
            <a:r>
              <a:rPr lang="en-US" dirty="0"/>
              <a:t>/library/view/internet-core-protocols/1565925726/re13.html#:~:text=IP%20Options%20provide%20a%20way,be%20recorded%2C%20among%20other%20things.</a:t>
            </a:r>
          </a:p>
          <a:p>
            <a:endParaRPr lang="en-US" dirty="0"/>
          </a:p>
          <a:p>
            <a:r>
              <a:rPr lang="en-US" dirty="0"/>
              <a:t>IP Options are not an option: https://www2.eecs.berkeley.edu/Pubs/</a:t>
            </a:r>
            <a:r>
              <a:rPr lang="en-US" dirty="0" err="1"/>
              <a:t>TechRpts</a:t>
            </a:r>
            <a:r>
              <a:rPr lang="en-US" dirty="0"/>
              <a:t>/2005/EECS-2005-24.pdf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7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 states: restarted-&gt;running-&gt;</a:t>
            </a:r>
            <a:r>
              <a:rPr lang="en-US" dirty="0" err="1"/>
              <a:t>out_of_order</a:t>
            </a:r>
            <a:r>
              <a:rPr lang="en-US" dirty="0"/>
              <a:t>(?)-&gt;</a:t>
            </a:r>
            <a:r>
              <a:rPr lang="en-US" dirty="0" err="1"/>
              <a:t>unheathly</a:t>
            </a:r>
            <a:r>
              <a:rPr lang="en-US" dirty="0"/>
              <a:t>(?) </a:t>
            </a:r>
          </a:p>
          <a:p>
            <a:pPr lvl="1"/>
            <a:r>
              <a:rPr lang="en-US"/>
              <a:t>Note: not sure the need for ACA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3A9-84E2-704D-B225-F244D3442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D13E-ACDE-BB40-B2BC-6CFB510B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EAC-F27D-5646-88F9-80C8C08D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A7D-9FA8-9D42-A2DC-1B42299F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E398-5675-CC4D-A908-26C34F3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6522-2716-EE4F-BCF9-1342C187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8D8CE-4F30-9143-B1B8-75B7A44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E1B6-034D-F944-811F-D7DE4AF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15A-8EAD-6042-A139-F6DF186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3328-9DFC-D84F-8474-56F144A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7D1C-A47A-634F-A432-2ACCAAA3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B47D-CBC5-4945-8B2D-4A721416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7BEC-552D-CD4A-96FE-225DBBC6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9142-2E98-2F4F-9028-1799B291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32B3-D3A8-974B-B451-6E6681B4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BA2A-0980-8348-876F-8D7B22E0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1C63-52A6-124F-A3D0-2B18A0AF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ED2F-02BC-274C-826B-AED8E72D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C832-1309-7A4E-AF32-BF04EC4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9CFC-213D-A54B-A225-B3183B8D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C33-AA83-9943-AE9C-DC9BEC59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98CD-45CB-BA4A-A9A7-03A18CA3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60E0-69C0-1C42-8C38-7DFA071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A7F7-CB39-A447-9E9D-AAFC83A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9948-02CC-5640-A858-1CFA7F5A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99D-CF18-874E-9C31-6F1B350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EB9E-B3BA-094C-BD2A-4BFB7150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1350-2EEE-204B-9FA4-EA076E6D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DACD-E7FE-B841-BDA6-0354471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67EF-E777-8747-A768-3B23A5A4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404B-47BF-0449-A402-5E6A83B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5F-CFFD-1B44-93E2-D0130993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9082-C2D7-AC48-AFD4-2EE633D2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008A0-46E0-6B43-9B30-4E503E59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10014-1A2C-DE4E-9B08-31AF27DC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EDC1-7E27-F748-8A43-682FB25A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06A8-6894-C046-998F-7FDCD4B0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7215F-D5AA-E040-933A-377A4E17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8A76-09BB-0A4D-8F18-309385C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751A-8817-6447-A968-535D1CC8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9C55B-C04F-5E4F-BD7C-C2E8673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AC579-CC1B-A847-B3A6-B2EA0573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2EB42-A41B-5F4E-A116-8DA0E7F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A0A6A-7EE7-7F48-9D35-F219045E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EC34E-92F6-C845-B157-855AAADB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1D13-C2DE-BD4B-851F-AA30098F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261D-E667-8F4A-BE86-C512479C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55E0-8179-F948-8F6B-6ED94D8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45A2-6FC6-A541-AAE1-DF09F80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9C-4BDD-5A40-83A4-CC7FEECB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76F7-0BE1-B949-BC2F-4F09CACC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0756-0885-1F42-94C0-F20D9C7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900-27B0-5646-9773-C161CD0B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41383-822A-BA46-8532-DF1DCCCCB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61F4-C2AA-6D44-9E90-4443FCFD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C671-15C8-F548-9B7F-D14E8B4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750F-E769-1B4C-90F3-3477D22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14FA-2F4F-8A40-9DE8-1C78F3FF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2FBB-5525-6F40-9860-7CCC1E3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3ABE-6655-6A4A-B02E-5696A72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2B74-B6EF-4145-89E3-98319E410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0AA-6AEA-3E4C-834D-1791CEC61FE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BA4D-944C-784F-BEDB-59BE19B9D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6ABA-BDD7-4D4B-AB86-AE9A56C20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84FE-6DD0-3044-B661-049A6040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Configuration Manager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BA3D5-CABC-874C-8EA2-F5AFC528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Delete neighbor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8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86842" cy="609512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</a:t>
            </a:r>
          </a:p>
          <a:p>
            <a:pPr lvl="1"/>
            <a:r>
              <a:rPr lang="en-US" dirty="0"/>
              <a:t>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</a:t>
            </a:r>
          </a:p>
          <a:p>
            <a:pPr lvl="1"/>
            <a:r>
              <a:rPr lang="en-US" dirty="0"/>
              <a:t>Need to define the workflow and schema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neighbor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L2 neighbors on VPC </a:t>
            </a:r>
          </a:p>
          <a:p>
            <a:pPr lvl="1"/>
            <a:r>
              <a:rPr lang="en-US" dirty="0"/>
              <a:t>Each one is about 250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2,500,000 bytes = 2.5MB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fontScale="925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update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AGA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delete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delete neighbor full state (delete it or keep it for out of order handling?)</a:t>
            </a:r>
          </a:p>
          <a:p>
            <a:pPr lvl="1"/>
            <a:r>
              <a:rPr lang="en-US" dirty="0"/>
              <a:t>clear all previous Delta states (#6)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5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Router and Gateway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Router and Gateway resource will simply store and send down to the corresponding ACA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The number of routers/routing rules/gateway are bounded unlike SG or neighbors</a:t>
            </a:r>
          </a:p>
          <a:p>
            <a:pPr lvl="1"/>
            <a:r>
              <a:rPr lang="en-US" dirty="0"/>
              <a:t>Easier routing calculation when they are in ACA</a:t>
            </a:r>
          </a:p>
          <a:p>
            <a:r>
              <a:rPr lang="en-US" dirty="0"/>
              <a:t>AGA sends it down to the corresponding ACA host when configuration == Router/Gateway</a:t>
            </a:r>
          </a:p>
          <a:p>
            <a:pPr lvl="1"/>
            <a:r>
              <a:rPr lang="en-US" dirty="0"/>
              <a:t>Also stores the new router/gateway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173233" y="2760898"/>
          <a:ext cx="36157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2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967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553502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Router Resource ID=“345”,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RouterDeltaState#3,</a:t>
                      </a:r>
                    </a:p>
                    <a:p>
                      <a:r>
                        <a:rPr lang="en-US" sz="1200" strike="sngStrike" dirty="0"/>
                        <a:t>RouterDeltaState#4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Create/Update/Delete SG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CREATE/UPDATE/DELETE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/>
              <a:t>AGA should be able to reduce the redundant SG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8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#1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Note that SG rules are based on </a:t>
            </a:r>
            <a:r>
              <a:rPr lang="en-US" dirty="0">
                <a:solidFill>
                  <a:srgbClr val="FF0000"/>
                </a:solidFill>
              </a:rPr>
              <a:t>Ingress or Egress</a:t>
            </a:r>
            <a:r>
              <a:rPr lang="en-US" dirty="0"/>
              <a:t>/IPv4 or IPv6/Proto/Port range/</a:t>
            </a:r>
            <a:r>
              <a:rPr lang="en-US" dirty="0">
                <a:solidFill>
                  <a:srgbClr val="FF0000"/>
                </a:solidFill>
              </a:rPr>
              <a:t>Remote IP (can be another SG)</a:t>
            </a:r>
          </a:p>
          <a:p>
            <a:r>
              <a:rPr lang="en-US" dirty="0"/>
              <a:t>Basic (hidden) SG rules (ICMP/ARP/DHCP/SSH/RDP/Conn tracking) will have to be installed for each VM port regardless</a:t>
            </a:r>
          </a:p>
          <a:p>
            <a:r>
              <a:rPr lang="en-US" dirty="0"/>
              <a:t>All the “static” SG rules should be downloaded to ACA, that leaves remote IP = Security Group to stay in AGA</a:t>
            </a:r>
          </a:p>
          <a:p>
            <a:r>
              <a:rPr lang="en-US" dirty="0"/>
              <a:t>DPM -&gt; AGA: security group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1”, “host 2”, …] (array of hosts)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 immediately</a:t>
            </a:r>
          </a:p>
          <a:p>
            <a:pPr lvl="1"/>
            <a:r>
              <a:rPr lang="en-US" dirty="0"/>
              <a:t>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SG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ports on VPC in an egress remote rule</a:t>
            </a:r>
          </a:p>
          <a:p>
            <a:pPr lvl="1"/>
            <a:r>
              <a:rPr lang="en-US" dirty="0"/>
              <a:t>Each rule per remote IP is about 150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1,500,000 bytes = 1.5MB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09312"/>
              </p:ext>
            </p:extLst>
          </p:nvPr>
        </p:nvGraphicFramePr>
        <p:xfrm>
          <a:off x="7863841" y="2766150"/>
          <a:ext cx="4114709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9886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524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-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4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#2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1"/>
            <a:ext cx="7692913" cy="5967753"/>
          </a:xfrm>
        </p:spPr>
        <p:txBody>
          <a:bodyPr>
            <a:normAutofit fontScale="92500" lnSpcReduction="20000"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may need to track the “Sent” status for each individual SG rule</a:t>
            </a:r>
          </a:p>
          <a:p>
            <a:r>
              <a:rPr lang="en-US" sz="2000" dirty="0"/>
              <a:t>If the L2/L3 neighbor rule is found, we need to assume the corresponding SG rule is already downloaded and installed on host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AGA:</a:t>
            </a:r>
          </a:p>
          <a:p>
            <a:pPr lvl="1"/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err="1"/>
              <a:t>RetrieveNetworkResourceStatesStream</a:t>
            </a:r>
            <a:r>
              <a:rPr lang="en-US" sz="1600" dirty="0"/>
              <a:t> (new)</a:t>
            </a:r>
          </a:p>
          <a:p>
            <a:pPr lvl="1"/>
            <a:r>
              <a:rPr lang="en-US" sz="1600" dirty="0"/>
              <a:t>Input: </a:t>
            </a:r>
            <a:r>
              <a:rPr lang="en-US" sz="1600" dirty="0" err="1"/>
              <a:t>GoalStateRequest</a:t>
            </a:r>
            <a:r>
              <a:rPr lang="en-US" sz="1600" dirty="0"/>
              <a:t> - </a:t>
            </a:r>
            <a:r>
              <a:rPr lang="en-US" sz="1600" dirty="0" err="1"/>
              <a:t>request_type</a:t>
            </a:r>
            <a:r>
              <a:rPr lang="en-US" sz="1600" dirty="0"/>
              <a:t>=ON_DEMAND, </a:t>
            </a:r>
            <a:r>
              <a:rPr lang="en-US" sz="1600" dirty="0" err="1"/>
              <a:t>request_id</a:t>
            </a:r>
            <a:r>
              <a:rPr lang="en-US" sz="1600" dirty="0"/>
              <a:t> (generated by ACA), </a:t>
            </a:r>
            <a:r>
              <a:rPr lang="en-US" sz="1600" dirty="0" err="1"/>
              <a:t>tunnel_id</a:t>
            </a:r>
            <a:r>
              <a:rPr lang="en-US" sz="1600" dirty="0"/>
              <a:t>, source port ID or IP, destination IP, source/destination port, protocol - TCP/UDP/Other(ARP/ICMP) </a:t>
            </a:r>
          </a:p>
          <a:p>
            <a:pPr lvl="1"/>
            <a:r>
              <a:rPr lang="en-US" sz="1600" dirty="0"/>
              <a:t>AGA Workflow:</a:t>
            </a:r>
          </a:p>
          <a:p>
            <a:pPr lvl="2"/>
            <a:r>
              <a:rPr lang="en-US" sz="1400" dirty="0"/>
              <a:t>Use VNI to lookup VPC</a:t>
            </a:r>
          </a:p>
          <a:p>
            <a:pPr lvl="2"/>
            <a:r>
              <a:rPr lang="en-US" sz="1400" dirty="0"/>
              <a:t>For all ports in VPC, find the source port ID based on IP</a:t>
            </a:r>
          </a:p>
          <a:p>
            <a:pPr lvl="3"/>
            <a:r>
              <a:rPr lang="en-US" sz="1200" dirty="0"/>
              <a:t>For destination IP on the same subnet, confirm it is L2 neighbor</a:t>
            </a:r>
          </a:p>
          <a:p>
            <a:pPr lvl="3"/>
            <a:r>
              <a:rPr lang="en-US" sz="1200" dirty="0"/>
              <a:t>For destination IP on the different subnet, confirm it is L3 neighbor</a:t>
            </a:r>
          </a:p>
          <a:p>
            <a:pPr lvl="3"/>
            <a:r>
              <a:rPr lang="en-US" sz="1200" dirty="0"/>
              <a:t>For destination IP from routing rule or gateway, the configurations should be in ACA already</a:t>
            </a:r>
          </a:p>
          <a:p>
            <a:pPr lvl="2"/>
            <a:r>
              <a:rPr lang="en-US" sz="1400" dirty="0"/>
              <a:t>If confirm it is L2/L3 neighbor, look up SG rules for source port</a:t>
            </a:r>
          </a:p>
          <a:p>
            <a:pPr lvl="3"/>
            <a:r>
              <a:rPr lang="en-US" sz="1200" dirty="0"/>
              <a:t>If traffic is allowed, construct and track the corresponding SG config</a:t>
            </a:r>
          </a:p>
          <a:p>
            <a:pPr lvl="4"/>
            <a:r>
              <a:rPr lang="en-US" sz="1200" dirty="0"/>
              <a:t>send down neighbor and corresponding SG rules</a:t>
            </a:r>
          </a:p>
          <a:p>
            <a:pPr lvl="4"/>
            <a:r>
              <a:rPr lang="en-US" sz="1200" dirty="0"/>
              <a:t>send down port configuration with Operation = INFO (routable) for with corresponding </a:t>
            </a:r>
            <a:r>
              <a:rPr lang="en-US" sz="1200" dirty="0" err="1"/>
              <a:t>request_id</a:t>
            </a:r>
            <a:endParaRPr lang="en-US" sz="1200" dirty="0"/>
          </a:p>
          <a:p>
            <a:pPr lvl="3"/>
            <a:r>
              <a:rPr lang="en-US" sz="1200" dirty="0"/>
              <a:t>send down port configuration with Operation = NOT_ROUTABLE (not routable) for with corresponding </a:t>
            </a:r>
            <a:r>
              <a:rPr lang="en-US" sz="1200" dirty="0" err="1"/>
              <a:t>request_id</a:t>
            </a:r>
            <a:endParaRPr lang="en-US" sz="1200" dirty="0"/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May go ahead to send down remaining neighbor and SG config for this active port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Big problem if the cache for the needed neighbor or SG config is flushed</a:t>
            </a:r>
          </a:p>
          <a:p>
            <a:pPr lvl="1"/>
            <a:r>
              <a:rPr lang="en-US" sz="1600" dirty="0"/>
              <a:t>Goal is less than 1 milli-second on this ACA to AGA delay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9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#3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VM receives traffic from gateway or via routing rule or external</a:t>
            </a:r>
          </a:p>
          <a:p>
            <a:pPr lvl="1"/>
            <a:r>
              <a:rPr lang="en-US" dirty="0"/>
              <a:t>“static” SG rule associated with Gateway and routing needs to be preinstalled on host since gateway and routing rule is already installed on host</a:t>
            </a:r>
          </a:p>
          <a:p>
            <a:pPr lvl="1"/>
            <a:r>
              <a:rPr lang="en-US" dirty="0"/>
              <a:t>That leaves the L3/L2 neighbor SG rule not install by default</a:t>
            </a:r>
          </a:p>
          <a:p>
            <a:r>
              <a:rPr lang="en-US" dirty="0"/>
              <a:t>VM receives traffic from L2 neighbor (same subnet), or L3 neighbor (via connected router)</a:t>
            </a:r>
          </a:p>
          <a:p>
            <a:pPr lvl="1"/>
            <a:r>
              <a:rPr lang="en-US" dirty="0"/>
              <a:t>If the SG rule already installed to allow traffic, do nothing</a:t>
            </a:r>
          </a:p>
          <a:p>
            <a:pPr lvl="1"/>
            <a:r>
              <a:rPr lang="en-US" dirty="0"/>
              <a:t>If the SG rule is not installed to allow traffic, we can:</a:t>
            </a:r>
          </a:p>
          <a:p>
            <a:pPr lvl="2"/>
            <a:r>
              <a:rPr lang="en-US" dirty="0"/>
              <a:t>1. download all ingress rules before hand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easy on the implementation, Con: scale</a:t>
            </a:r>
          </a:p>
          <a:p>
            <a:pPr lvl="2"/>
            <a:r>
              <a:rPr lang="en-US" dirty="0"/>
              <a:t>2. punt this “going to be drop” traffic to ACA, ACA ask AGA to see if there is SG rule to allow it, if yes, AGA push it down to ACA,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handle scale, Con: more implementation logic</a:t>
            </a:r>
          </a:p>
          <a:p>
            <a:pPr lvl="2"/>
            <a:r>
              <a:rPr lang="en-US" dirty="0"/>
              <a:t>3. Use the help with </a:t>
            </a:r>
            <a:r>
              <a:rPr lang="en-US" dirty="0" err="1"/>
              <a:t>vxlan-gpe</a:t>
            </a:r>
            <a:r>
              <a:rPr lang="en-US" dirty="0"/>
              <a:t>, or IP option, or append end of packet, out of band / RPC communication to share IP to SG mapping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looks cool, Con: experimental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SG ID ID = 16 Bytes UUID X 5, 80 Bytes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NSH header is 8 Bytes + 4 Bytes metadata header, so total ~92 Bytes</a:t>
            </a:r>
          </a:p>
          <a:p>
            <a:pPr lvl="2"/>
            <a:r>
              <a:rPr lang="en-US" dirty="0"/>
              <a:t>4. Reduce the SG ID size from 16byte to 4 bytes?</a:t>
            </a:r>
          </a:p>
          <a:p>
            <a:pPr lvl="3"/>
            <a:r>
              <a:rPr lang="en-US" dirty="0"/>
              <a:t>2³² = 4 294 967 296</a:t>
            </a:r>
          </a:p>
          <a:p>
            <a:pPr lvl="3"/>
            <a:r>
              <a:rPr lang="en-US" dirty="0"/>
              <a:t>We can make VPC ID (VNI) + SG ID unique</a:t>
            </a:r>
          </a:p>
          <a:p>
            <a:r>
              <a:rPr lang="en-US" dirty="0">
                <a:solidFill>
                  <a:srgbClr val="FF0000"/>
                </a:solidFill>
              </a:rPr>
              <a:t>If we can reduce the SG ID size or accept the current 92 Bytes overhead, we don’t need to pre-negotiate a new SG label, and we can simply download all ingress SG rules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3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NSH option</a:t>
            </a:r>
            <a:endParaRPr lang="en-US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408638" cy="5923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vxlan-gpe</a:t>
            </a: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R|R|Ver|I|P|B|O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      Reserved                |Next Protocol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VXLAN Network Identifier (VNI) |   Reserved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NSH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Ver|O|U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TTL    |   Length  |U|U|U|U|MD Type| Next Protocol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Service Path Header                        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 Class       |      Type     |U|       Len  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Metadata - start the 16 Bytes SG IDs here   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NCM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on-demand streaming connections.</a:t>
            </a:r>
          </a:p>
          <a:p>
            <a:endParaRPr lang="en-US" sz="800" dirty="0"/>
          </a:p>
          <a:p>
            <a:r>
              <a:rPr lang="en-US" sz="800" dirty="0"/>
              <a:t>To take advantage of multi-instances of DPM and NCM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NCM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62080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8295032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IP option (40 bytes limit)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DAABF-D6EF-8644-8BB1-B15B503F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" y="853632"/>
            <a:ext cx="9413412" cy="16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4B416-2C4C-3249-8463-F99E612B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" y="2458485"/>
            <a:ext cx="8567057" cy="43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Out of order handling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Both AGA and ACA can detect out of order config, higher priority to do it in AGA</a:t>
            </a:r>
          </a:p>
          <a:p>
            <a:r>
              <a:rPr lang="en-US" dirty="0"/>
              <a:t>AGA -&gt; DPM: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GoalStateRequest</a:t>
            </a:r>
            <a:endParaRPr lang="en-US" dirty="0"/>
          </a:p>
          <a:p>
            <a:pPr lvl="1"/>
            <a:r>
              <a:rPr lang="en-US" dirty="0" err="1"/>
              <a:t>request_type</a:t>
            </a:r>
            <a:r>
              <a:rPr lang="en-US" dirty="0"/>
              <a:t>=OUT_OF_ORDER</a:t>
            </a:r>
          </a:p>
          <a:p>
            <a:pPr lvl="1"/>
            <a:r>
              <a:rPr lang="en-US" dirty="0" err="1"/>
              <a:t>request_id</a:t>
            </a:r>
            <a:r>
              <a:rPr lang="en-US" dirty="0"/>
              <a:t> (generated by ACA)</a:t>
            </a:r>
          </a:p>
          <a:p>
            <a:pPr lvl="1"/>
            <a:r>
              <a:rPr lang="en-US" dirty="0" err="1"/>
              <a:t>resource_id</a:t>
            </a:r>
            <a:r>
              <a:rPr lang="en-US" dirty="0"/>
              <a:t> = “123”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PORT/NEIGHBOR/SG/DHCP/ROUTER</a:t>
            </a:r>
          </a:p>
          <a:p>
            <a:r>
              <a:rPr lang="en-US"/>
              <a:t>DPM-</a:t>
            </a:r>
            <a:r>
              <a:rPr lang="en-US" dirty="0"/>
              <a:t>&gt;AGA</a:t>
            </a:r>
          </a:p>
          <a:p>
            <a:pPr lvl="1"/>
            <a:r>
              <a:rPr lang="en-US" dirty="0"/>
              <a:t>Sends down the latest state to ACA host</a:t>
            </a:r>
          </a:p>
          <a:p>
            <a:pPr lvl="2"/>
            <a:r>
              <a:rPr lang="en-US" dirty="0"/>
              <a:t>Detail logic: TBD</a:t>
            </a:r>
          </a:p>
          <a:p>
            <a:r>
              <a:rPr lang="en-US" dirty="0"/>
              <a:t>Need to make sure the cache either have the whole </a:t>
            </a:r>
            <a:r>
              <a:rPr lang="en-US" dirty="0" err="1"/>
              <a:t>Full+Delta</a:t>
            </a:r>
            <a:r>
              <a:rPr lang="en-US" dirty="0"/>
              <a:t> entry or both of the are flushed</a:t>
            </a:r>
          </a:p>
          <a:p>
            <a:r>
              <a:rPr lang="en-US" dirty="0"/>
              <a:t>If DPM cache doesn’t have it, need to request it from upper layer by using existing </a:t>
            </a:r>
            <a:r>
              <a:rPr lang="en-US" dirty="0" err="1"/>
              <a:t>grpc</a:t>
            </a:r>
            <a:r>
              <a:rPr lang="en-US" dirty="0"/>
              <a:t> streaming connection</a:t>
            </a:r>
          </a:p>
          <a:p>
            <a:r>
              <a:rPr lang="en-US" dirty="0"/>
              <a:t>Note: I assume out of order can still happen with this design since we can have multiple DPM/AGA instances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2953"/>
              </p:ext>
            </p:extLst>
          </p:nvPr>
        </p:nvGraphicFramePr>
        <p:xfrm>
          <a:off x="8398751" y="2760898"/>
          <a:ext cx="3559642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7741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343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4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small to 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seamless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/>
              <a:t>Then we need to turn off that optimization when VPC changes from small to large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2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large to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</a:t>
            </a:r>
            <a:r>
              <a:rPr lang="en-US" u="sng" dirty="0" err="1"/>
              <a:t>seemlessly</a:t>
            </a:r>
            <a:r>
              <a:rPr lang="en-US" u="sng" dirty="0"/>
              <a:t>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Then we need to download all the configuration from AGA to ACA for that VPC</a:t>
            </a:r>
          </a:p>
          <a:p>
            <a:pPr lvl="1"/>
            <a:r>
              <a:rPr lang="en-US" dirty="0"/>
              <a:t>After that, we can turn on that optimization when VPC changes from large to small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2" y="136532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What if tenant VM keep creating new connections to different IPs?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7" y="1011787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Tenant VM is acting like an attacker</a:t>
            </a:r>
          </a:p>
          <a:p>
            <a:r>
              <a:rPr lang="en-US" dirty="0"/>
              <a:t>ACA will throttle ACA-&gt;AGA requests from a particular port/VM if it goes over certain threshold</a:t>
            </a:r>
          </a:p>
          <a:p>
            <a:r>
              <a:rPr lang="en-US" dirty="0"/>
              <a:t>This will protect AGA from overloading</a:t>
            </a:r>
          </a:p>
          <a:p>
            <a:r>
              <a:rPr lang="en-US" dirty="0"/>
              <a:t>And don’t starve other nice VMs on the same host</a:t>
            </a:r>
          </a:p>
          <a:p>
            <a:r>
              <a:rPr lang="en-US" dirty="0"/>
              <a:t>Note that Linux has throttling mechanism in place when it is being attacked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6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193919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ACA restarted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ACA detects that it has been restarted or the </a:t>
            </a:r>
            <a:r>
              <a:rPr lang="en-US" dirty="0" err="1"/>
              <a:t>dataplane</a:t>
            </a:r>
            <a:r>
              <a:rPr lang="en-US" dirty="0"/>
              <a:t> has been restarted</a:t>
            </a:r>
          </a:p>
          <a:p>
            <a:r>
              <a:rPr lang="en-US" dirty="0"/>
              <a:t>ACA clears all internal memory and database</a:t>
            </a:r>
          </a:p>
          <a:p>
            <a:r>
              <a:rPr lang="en-US" dirty="0"/>
              <a:t>ACA -&gt; AGA: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GoalStateRequest</a:t>
            </a:r>
            <a:endParaRPr lang="en-US" dirty="0"/>
          </a:p>
          <a:p>
            <a:pPr lvl="1"/>
            <a:r>
              <a:rPr lang="en-US" dirty="0" err="1"/>
              <a:t>request_type</a:t>
            </a:r>
            <a:r>
              <a:rPr lang="en-US" dirty="0"/>
              <a:t>=RESTARTED</a:t>
            </a:r>
          </a:p>
          <a:p>
            <a:pPr lvl="1"/>
            <a:r>
              <a:rPr lang="en-US" dirty="0" err="1"/>
              <a:t>request_id</a:t>
            </a:r>
            <a:r>
              <a:rPr lang="en-US" dirty="0"/>
              <a:t> (generated by ACA)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down the latest state to ACA host using existing logic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6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8EA7-088A-A345-936A-035431A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6616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NCM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on-demand streaming connections.</a:t>
            </a:r>
          </a:p>
          <a:p>
            <a:endParaRPr lang="en-US" sz="800" dirty="0"/>
          </a:p>
          <a:p>
            <a:r>
              <a:rPr lang="en-US" sz="800" dirty="0"/>
              <a:t>To take advantage of multi-instances of DPM and NCM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NCM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ABE5-C224-DB4E-BD2F-B6ABC3AEDFDB}"/>
              </a:ext>
            </a:extLst>
          </p:cNvPr>
          <p:cNvSpPr txBox="1"/>
          <p:nvPr/>
        </p:nvSpPr>
        <p:spPr>
          <a:xfrm>
            <a:off x="8968330" y="1138287"/>
            <a:ext cx="29040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or dynamic group assignment?</a:t>
            </a:r>
          </a:p>
          <a:p>
            <a:r>
              <a:rPr lang="en-US" sz="1400" dirty="0"/>
              <a:t>Node manager when register a node,</a:t>
            </a:r>
          </a:p>
          <a:p>
            <a:r>
              <a:rPr lang="en-US" sz="1400" dirty="0"/>
              <a:t>Pass in AGA ID and IP</a:t>
            </a:r>
          </a:p>
          <a:p>
            <a:endParaRPr lang="en-US" sz="1400" dirty="0"/>
          </a:p>
          <a:p>
            <a:r>
              <a:rPr lang="en-US" sz="1400" dirty="0"/>
              <a:t>When DPM ask node manager, input:</a:t>
            </a:r>
          </a:p>
          <a:p>
            <a:r>
              <a:rPr lang="en-US" sz="1400" dirty="0"/>
              <a:t>Target IP, output AGA ID+IP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FE4C5-E35D-7B4B-8921-169D4177B322}"/>
              </a:ext>
            </a:extLst>
          </p:cNvPr>
          <p:cNvSpPr txBox="1"/>
          <p:nvPr/>
        </p:nvSpPr>
        <p:spPr>
          <a:xfrm>
            <a:off x="-23237" y="1131939"/>
            <a:ext cx="287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group has its own cache/database contains config for its ACAs only. Cross group communication should just work.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20540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2297636" y="8460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4445358" y="3429000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4926405" y="3462488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5648320" y="359631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3541585" y="4511640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5105398" y="4879483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5105398" y="5888634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6581992" y="4909400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8740143" y="3434033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9221190" y="3467521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9943105" y="3601344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7836370" y="4516673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9400183" y="4884516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9400183" y="5893667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0876777" y="4914433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6436421" y="-8347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7272559" y="181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7876134" y="19498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47A56-9CCF-0646-8F53-C4ECC15A078B}"/>
              </a:ext>
            </a:extLst>
          </p:cNvPr>
          <p:cNvSpPr txBox="1"/>
          <p:nvPr/>
        </p:nvSpPr>
        <p:spPr>
          <a:xfrm rot="16200000">
            <a:off x="5698821" y="7500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6A812946-CBB6-EE49-A826-CB11698A0EF5}"/>
              </a:ext>
            </a:extLst>
          </p:cNvPr>
          <p:cNvSpPr/>
          <p:nvPr/>
        </p:nvSpPr>
        <p:spPr>
          <a:xfrm>
            <a:off x="7895497" y="3886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2450036" y="9984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2602436" y="11508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6588821" y="1440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7424959" y="1705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8028534" y="21022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D45134-2F01-3B4F-921E-0A9A3B13DBF8}"/>
              </a:ext>
            </a:extLst>
          </p:cNvPr>
          <p:cNvSpPr txBox="1"/>
          <p:nvPr/>
        </p:nvSpPr>
        <p:spPr>
          <a:xfrm rot="16200000">
            <a:off x="5851221" y="9024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D9C5CC39-D613-5F48-9AA2-44A504C69B9C}"/>
              </a:ext>
            </a:extLst>
          </p:cNvPr>
          <p:cNvSpPr/>
          <p:nvPr/>
        </p:nvSpPr>
        <p:spPr>
          <a:xfrm>
            <a:off x="8047897" y="5410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6741221" y="2964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7577359" y="3229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8180934" y="2167591"/>
            <a:ext cx="1369843" cy="5968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Network Configuration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720F9-8A97-5E42-BE19-F3ABA05446D3}"/>
              </a:ext>
            </a:extLst>
          </p:cNvPr>
          <p:cNvSpPr txBox="1"/>
          <p:nvPr/>
        </p:nvSpPr>
        <p:spPr>
          <a:xfrm rot="16200000">
            <a:off x="6003621" y="10548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8024884" y="668122"/>
            <a:ext cx="1683258" cy="14729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840225" flipH="1">
            <a:off x="7097578" y="2130404"/>
            <a:ext cx="315112" cy="198566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6893148" flipH="1">
            <a:off x="9885088" y="2140431"/>
            <a:ext cx="315112" cy="204479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4731612" y="1449434"/>
            <a:ext cx="1850380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4731612" y="1198569"/>
            <a:ext cx="1719628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4738863" y="1700299"/>
            <a:ext cx="1992679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53851" y="456009"/>
            <a:ext cx="115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on-demand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7986182" y="2892848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8087169" y="4672681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4EC227C7-ED81-334E-8C0B-DD5F0131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to Scale</a:t>
            </a:r>
          </a:p>
        </p:txBody>
      </p:sp>
    </p:spTree>
    <p:extLst>
      <p:ext uri="{BB962C8B-B14F-4D97-AF65-F5344CB8AC3E}">
        <p14:creationId xmlns:p14="http://schemas.microsoft.com/office/powerpoint/2010/main" val="9256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Also stores the new port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3031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67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1919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PortDeltaState#3,</a:t>
                      </a:r>
                    </a:p>
                    <a:p>
                      <a:r>
                        <a:rPr lang="en-US" sz="1200" strike="sngStrike" dirty="0"/>
                        <a:t>PortDeltaState#4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Note: the intent from DPM needs to be explicit, cannot send down an update operation for delete like before.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Delete port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1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AGA should be able to reduce the redundant neighbor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9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control plane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11275</TotalTime>
  <Words>4643</Words>
  <Application>Microsoft Macintosh PowerPoint</Application>
  <PresentationFormat>Widescreen</PresentationFormat>
  <Paragraphs>1009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Network Configuration Manager Overview</vt:lpstr>
      <vt:lpstr>Overview:</vt:lpstr>
      <vt:lpstr>Overview:</vt:lpstr>
      <vt:lpstr>Design to Scale</vt:lpstr>
      <vt:lpstr>Create port – small/large VPC</vt:lpstr>
      <vt:lpstr>Update port – small/large VPC</vt:lpstr>
      <vt:lpstr>Delete port – small/large VPC</vt:lpstr>
      <vt:lpstr>Create Neighbor – small VPC</vt:lpstr>
      <vt:lpstr>Update neighbor – small VPC</vt:lpstr>
      <vt:lpstr>Delete neighbor – small VPC</vt:lpstr>
      <vt:lpstr>Create Neighbor – large VPC</vt:lpstr>
      <vt:lpstr>Update neighbor – large VPC</vt:lpstr>
      <vt:lpstr>Delete neighbor – large VPC</vt:lpstr>
      <vt:lpstr>Router and Gateway</vt:lpstr>
      <vt:lpstr>Create/Update/Delete SG – small VPC</vt:lpstr>
      <vt:lpstr>Create SG – large VPC #1</vt:lpstr>
      <vt:lpstr>Create SG – large VPC #2</vt:lpstr>
      <vt:lpstr>Create SG – large VPC #3</vt:lpstr>
      <vt:lpstr>Create SG – NSH option</vt:lpstr>
      <vt:lpstr>Create SG – IP option (40 bytes limit)</vt:lpstr>
      <vt:lpstr>Out of order handling – small/large VPC</vt:lpstr>
      <vt:lpstr>Transition from small to large VPC</vt:lpstr>
      <vt:lpstr>Transition from large to small VPC</vt:lpstr>
      <vt:lpstr>What if tenant VM keep creating new connections to different IPs?</vt:lpstr>
      <vt:lpstr>ACA restarted – small/large VPC</vt:lpstr>
      <vt:lpstr>Backups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Alcor Group Agent Design</dc:title>
  <dc:creator>Eric Li</dc:creator>
  <cp:lastModifiedBy>Eric Li</cp:lastModifiedBy>
  <cp:revision>31</cp:revision>
  <dcterms:created xsi:type="dcterms:W3CDTF">2021-01-27T21:17:03Z</dcterms:created>
  <dcterms:modified xsi:type="dcterms:W3CDTF">2021-02-23T05:56:27Z</dcterms:modified>
</cp:coreProperties>
</file>