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2_8DFAEFD1.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11_C34C7FD3.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16_FE60DEED.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57" r:id="rId6"/>
    <p:sldId id="263" r:id="rId7"/>
    <p:sldId id="258" r:id="rId8"/>
    <p:sldId id="268" r:id="rId9"/>
    <p:sldId id="269" r:id="rId10"/>
    <p:sldId id="272" r:id="rId11"/>
    <p:sldId id="271" r:id="rId12"/>
    <p:sldId id="270" r:id="rId13"/>
    <p:sldId id="259" r:id="rId14"/>
    <p:sldId id="260" r:id="rId15"/>
    <p:sldId id="273" r:id="rId16"/>
    <p:sldId id="267" r:id="rId17"/>
    <p:sldId id="279" r:id="rId18"/>
    <p:sldId id="281" r:id="rId19"/>
    <p:sldId id="282" r:id="rId20"/>
    <p:sldId id="262" r:id="rId21"/>
    <p:sldId id="265" r:id="rId22"/>
    <p:sldId id="266" r:id="rId23"/>
    <p:sldId id="278"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666BA98-6DB4-47CA-27ED-68554259095C}" name="Longzhang Fu" initials="LF" userId="S::lfu@futurewei.com::c1f3003d-6a81-42b3-af83-a20bcc9b6c4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1D2B8"/>
    <a:srgbClr val="75C5FB"/>
    <a:srgbClr val="B4E5F6"/>
    <a:srgbClr val="C9FA9C"/>
    <a:srgbClr val="D1E7E2"/>
    <a:srgbClr val="C6F1FA"/>
    <a:srgbClr val="DBEC9E"/>
    <a:srgbClr val="9D96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9F7682-8634-4D1E-9951-227E47637BCA}" v="3640" dt="2022-10-12T18:57:11.9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1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omments/modernComment_102_8DFAEFD1.xml><?xml version="1.0" encoding="utf-8"?>
<p188:cmLst xmlns:a="http://schemas.openxmlformats.org/drawingml/2006/main" xmlns:r="http://schemas.openxmlformats.org/officeDocument/2006/relationships" xmlns:p188="http://schemas.microsoft.com/office/powerpoint/2018/8/main">
  <p188:cm id="{F05FE77F-48F4-4819-AD75-5F103F9DFEA7}" authorId="{3666BA98-6DB4-47CA-27ED-68554259095C}" status="resolved" created="2022-09-13T16:41:54.113" complete="100000">
    <ac:txMkLst xmlns:ac="http://schemas.microsoft.com/office/drawing/2013/main/command">
      <pc:docMk xmlns:pc="http://schemas.microsoft.com/office/powerpoint/2013/main/command"/>
      <pc:sldMk xmlns:pc="http://schemas.microsoft.com/office/powerpoint/2013/main/command" cId="2382032849" sldId="258"/>
      <ac:spMk id="36" creationId="{21922CFE-87FE-5043-5221-1715CF2481B8}"/>
      <ac:txMk cp="32" len="140">
        <ac:context len="173" hash="2574515094"/>
      </ac:txMk>
    </ac:txMkLst>
    <p188:pos x="2956143" y="611993"/>
    <p188:replyLst>
      <p188:reply id="{6F5ECDDC-80EE-4C22-8A63-78DAC48C22AE}" authorId="{3666BA98-6DB4-47CA-27ED-68554259095C}" created="2022-09-14T17:46:48.622">
        <p188:txBody>
          <a:bodyPr/>
          <a:lstStyle/>
          <a:p>
            <a:r>
              <a:rPr lang="en-US"/>
              <a:t>1. if need to ensure strict order GoalState pushing, then this is the Tx
2. if out of order GoalState pushing is allowed, then Tx can be further broke down to (getVersion) and (insertToDb), and will further accelerate the server processing speed</a:t>
            </a:r>
          </a:p>
        </p188:txBody>
      </p188:reply>
    </p188:replyLst>
    <p188:txBody>
      <a:bodyPr/>
      <a:lstStyle/>
      <a:p>
        <a:r>
          <a:rPr lang="en-US"/>
          <a:t>Is it still this Tx scope? Or broke down already</a:t>
        </a:r>
      </a:p>
    </p188:txBody>
  </p188:cm>
</p188:cmLst>
</file>

<file path=ppt/comments/modernComment_111_C34C7FD3.xml><?xml version="1.0" encoding="utf-8"?>
<p188:cmLst xmlns:a="http://schemas.openxmlformats.org/drawingml/2006/main" xmlns:r="http://schemas.openxmlformats.org/officeDocument/2006/relationships" xmlns:p188="http://schemas.microsoft.com/office/powerpoint/2018/8/main">
  <p188:cm id="{F58A23D2-A8E8-4F9A-AFDE-F7461C539E30}" authorId="{3666BA98-6DB4-47CA-27ED-68554259095C}" status="resolved" created="2022-09-13T01:44:32.138" complete="100000">
    <pc:sldMkLst xmlns:pc="http://schemas.microsoft.com/office/powerpoint/2013/main/command">
      <pc:docMk/>
      <pc:sldMk cId="3276570579" sldId="273"/>
    </pc:sldMkLst>
    <p188:txBody>
      <a:bodyPr/>
      <a:lstStyle/>
      <a:p>
        <a:r>
          <a:rPr lang="en-US"/>
          <a:t>[@Dahai Liu]   please review, to see if my comment is clear</a:t>
        </a:r>
      </a:p>
    </p188:txBody>
  </p188:cm>
</p188:cmLst>
</file>

<file path=ppt/comments/modernComment_116_FE60DEED.xml><?xml version="1.0" encoding="utf-8"?>
<p188:cmLst xmlns:a="http://schemas.openxmlformats.org/drawingml/2006/main" xmlns:r="http://schemas.openxmlformats.org/officeDocument/2006/relationships" xmlns:p188="http://schemas.microsoft.com/office/powerpoint/2018/8/main">
  <p188:cm id="{693B35CE-1E99-4710-9CED-FC6635D5C282}" authorId="{3666BA98-6DB4-47CA-27ED-68554259095C}" created="2022-09-13T01:38:30.462">
    <pc:sldMkLst xmlns:pc="http://schemas.microsoft.com/office/powerpoint/2013/main/command">
      <pc:docMk/>
      <pc:sldMk cId="4267761389" sldId="278"/>
    </pc:sldMkLst>
    <p188:txBody>
      <a:bodyPr/>
      <a:lstStyle/>
      <a:p>
        <a:r>
          <a:rPr lang="en-US"/>
          <a:t>[@Dahai Liu]   I noted these 2 items to track</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F7C5E-7CBC-4A2C-88FC-655B3F7411DD}" type="datetimeFigureOut">
              <a:rPr lang="en-US" smtClean="0"/>
              <a:t>10/12/2022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3FC770-85B5-45E9-B514-947118D0585F}" type="slidenum">
              <a:rPr lang="en-US" smtClean="0"/>
              <a:t>‹#›</a:t>
            </a:fld>
            <a:endParaRPr lang="en-US"/>
          </a:p>
        </p:txBody>
      </p:sp>
    </p:spTree>
    <p:extLst>
      <p:ext uri="{BB962C8B-B14F-4D97-AF65-F5344CB8AC3E}">
        <p14:creationId xmlns:p14="http://schemas.microsoft.com/office/powerpoint/2010/main" val="304311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3FC770-85B5-45E9-B514-947118D0585F}" type="slidenum">
              <a:rPr lang="en-US" smtClean="0"/>
              <a:t>10</a:t>
            </a:fld>
            <a:endParaRPr lang="en-US"/>
          </a:p>
        </p:txBody>
      </p:sp>
    </p:spTree>
    <p:extLst>
      <p:ext uri="{BB962C8B-B14F-4D97-AF65-F5344CB8AC3E}">
        <p14:creationId xmlns:p14="http://schemas.microsoft.com/office/powerpoint/2010/main" val="813616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3FC770-85B5-45E9-B514-947118D0585F}" type="slidenum">
              <a:rPr lang="en-US" smtClean="0"/>
              <a:t>12</a:t>
            </a:fld>
            <a:endParaRPr lang="en-US"/>
          </a:p>
        </p:txBody>
      </p:sp>
    </p:spTree>
    <p:extLst>
      <p:ext uri="{BB962C8B-B14F-4D97-AF65-F5344CB8AC3E}">
        <p14:creationId xmlns:p14="http://schemas.microsoft.com/office/powerpoint/2010/main" val="2711280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2 ways to solve the ordering issue: </a:t>
            </a:r>
          </a:p>
          <a:p>
            <a:pPr marL="228600" indent="-228600">
              <a:buAutoNum type="arabicPeriod"/>
            </a:pPr>
            <a:r>
              <a:rPr lang="en-US"/>
              <a:t>Execution queues (and a set of queues make up a thread pool) that requires hashing on key. The disadvantages are mainly two</a:t>
            </a:r>
          </a:p>
          <a:p>
            <a:pPr marL="685800" lvl="1" indent="-228600">
              <a:buFont typeface="+mj-lt"/>
              <a:buAutoNum type="arabicParenR"/>
            </a:pPr>
            <a:r>
              <a:rPr lang="en-US"/>
              <a:t>Threading capabilities may not be very well balanced</a:t>
            </a:r>
          </a:p>
          <a:p>
            <a:pPr marL="685800" lvl="1" indent="-228600">
              <a:buFont typeface="+mj-lt"/>
              <a:buAutoNum type="arabicParenR"/>
            </a:pPr>
            <a:r>
              <a:rPr lang="en-US"/>
              <a:t>Batch/bulk retry, with order. What to do with 6 failed and then execute 8, may need a status tracking cache for each key anyway. That is very close to solution #2</a:t>
            </a:r>
          </a:p>
          <a:p>
            <a:pPr marL="228600" indent="-228600">
              <a:buAutoNum type="arabicPeriod"/>
            </a:pPr>
            <a:r>
              <a:rPr lang="en-US"/>
              <a:t>Do not put strict order on sequential tasks (as long as each task has entire states, that doesn’t require previous delta changes to be done in strict order), but let them compete</a:t>
            </a:r>
          </a:p>
        </p:txBody>
      </p:sp>
      <p:sp>
        <p:nvSpPr>
          <p:cNvPr id="4" name="Slide Number Placeholder 3"/>
          <p:cNvSpPr>
            <a:spLocks noGrp="1"/>
          </p:cNvSpPr>
          <p:nvPr>
            <p:ph type="sldNum" sz="quarter" idx="5"/>
          </p:nvPr>
        </p:nvSpPr>
        <p:spPr/>
        <p:txBody>
          <a:bodyPr/>
          <a:lstStyle/>
          <a:p>
            <a:fld id="{CA3FC770-85B5-45E9-B514-947118D0585F}" type="slidenum">
              <a:rPr lang="en-US" smtClean="0"/>
              <a:t>13</a:t>
            </a:fld>
            <a:endParaRPr lang="en-US"/>
          </a:p>
        </p:txBody>
      </p:sp>
    </p:spTree>
    <p:extLst>
      <p:ext uri="{BB962C8B-B14F-4D97-AF65-F5344CB8AC3E}">
        <p14:creationId xmlns:p14="http://schemas.microsoft.com/office/powerpoint/2010/main" val="3967796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3FC770-85B5-45E9-B514-947118D0585F}" type="slidenum">
              <a:rPr lang="en-US" smtClean="0"/>
              <a:t>14</a:t>
            </a:fld>
            <a:endParaRPr lang="en-US"/>
          </a:p>
        </p:txBody>
      </p:sp>
    </p:spTree>
    <p:extLst>
      <p:ext uri="{BB962C8B-B14F-4D97-AF65-F5344CB8AC3E}">
        <p14:creationId xmlns:p14="http://schemas.microsoft.com/office/powerpoint/2010/main" val="3833006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3FC770-85B5-45E9-B514-947118D0585F}" type="slidenum">
              <a:rPr lang="en-US" smtClean="0"/>
              <a:t>15</a:t>
            </a:fld>
            <a:endParaRPr lang="en-US"/>
          </a:p>
        </p:txBody>
      </p:sp>
    </p:spTree>
    <p:extLst>
      <p:ext uri="{BB962C8B-B14F-4D97-AF65-F5344CB8AC3E}">
        <p14:creationId xmlns:p14="http://schemas.microsoft.com/office/powerpoint/2010/main" val="2056121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3FC770-85B5-45E9-B514-947118D0585F}" type="slidenum">
              <a:rPr lang="en-US" smtClean="0"/>
              <a:t>16</a:t>
            </a:fld>
            <a:endParaRPr lang="en-US"/>
          </a:p>
        </p:txBody>
      </p:sp>
    </p:spTree>
    <p:extLst>
      <p:ext uri="{BB962C8B-B14F-4D97-AF65-F5344CB8AC3E}">
        <p14:creationId xmlns:p14="http://schemas.microsoft.com/office/powerpoint/2010/main" val="1532219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24CFB-99D7-E64F-1368-F79F8646FE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B29008-7627-E493-B41B-A39224DF10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F015F7-F7B4-C375-2A24-C6CDAB452112}"/>
              </a:ext>
            </a:extLst>
          </p:cNvPr>
          <p:cNvSpPr>
            <a:spLocks noGrp="1"/>
          </p:cNvSpPr>
          <p:nvPr>
            <p:ph type="dt" sz="half" idx="10"/>
          </p:nvPr>
        </p:nvSpPr>
        <p:spPr/>
        <p:txBody>
          <a:bodyPr/>
          <a:lstStyle/>
          <a:p>
            <a:fld id="{4313DBB7-0233-4735-A383-51E67FFBC23A}" type="datetimeFigureOut">
              <a:rPr lang="en-US" smtClean="0"/>
              <a:t>10/12/2022</a:t>
            </a:fld>
            <a:endParaRPr lang="en-US"/>
          </a:p>
        </p:txBody>
      </p:sp>
      <p:sp>
        <p:nvSpPr>
          <p:cNvPr id="5" name="Footer Placeholder 4">
            <a:extLst>
              <a:ext uri="{FF2B5EF4-FFF2-40B4-BE49-F238E27FC236}">
                <a16:creationId xmlns:a16="http://schemas.microsoft.com/office/drawing/2014/main" id="{D35C41A9-DEE6-4CE6-B8F0-B8973A985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411F9-8898-AD6B-4DB2-D0F87DC6B9F9}"/>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3211887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519F-FE16-3089-8A6A-297B1A019D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2A26AB-EFD3-38A1-65A1-4C16CDC374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F3AF7-A3A2-B500-CDA6-8D23F11BF833}"/>
              </a:ext>
            </a:extLst>
          </p:cNvPr>
          <p:cNvSpPr>
            <a:spLocks noGrp="1"/>
          </p:cNvSpPr>
          <p:nvPr>
            <p:ph type="dt" sz="half" idx="10"/>
          </p:nvPr>
        </p:nvSpPr>
        <p:spPr/>
        <p:txBody>
          <a:bodyPr/>
          <a:lstStyle/>
          <a:p>
            <a:fld id="{4313DBB7-0233-4735-A383-51E67FFBC23A}" type="datetimeFigureOut">
              <a:rPr lang="en-US" smtClean="0"/>
              <a:t>10/12/2022</a:t>
            </a:fld>
            <a:endParaRPr lang="en-US"/>
          </a:p>
        </p:txBody>
      </p:sp>
      <p:sp>
        <p:nvSpPr>
          <p:cNvPr id="5" name="Footer Placeholder 4">
            <a:extLst>
              <a:ext uri="{FF2B5EF4-FFF2-40B4-BE49-F238E27FC236}">
                <a16:creationId xmlns:a16="http://schemas.microsoft.com/office/drawing/2014/main" id="{DF2D5248-2D6E-BF6F-C54E-F958CF9F1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C6E87-385C-361C-F069-2606A96943D9}"/>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3411367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77B72-3002-DA8A-7033-93838EF1D1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6CAAD7-0CEC-8344-0A7A-33FE6B4190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B491BF-46B8-0321-1DE9-FE68B096EACB}"/>
              </a:ext>
            </a:extLst>
          </p:cNvPr>
          <p:cNvSpPr>
            <a:spLocks noGrp="1"/>
          </p:cNvSpPr>
          <p:nvPr>
            <p:ph type="dt" sz="half" idx="10"/>
          </p:nvPr>
        </p:nvSpPr>
        <p:spPr/>
        <p:txBody>
          <a:bodyPr/>
          <a:lstStyle/>
          <a:p>
            <a:fld id="{4313DBB7-0233-4735-A383-51E67FFBC23A}" type="datetimeFigureOut">
              <a:rPr lang="en-US" smtClean="0"/>
              <a:t>10/12/2022</a:t>
            </a:fld>
            <a:endParaRPr lang="en-US"/>
          </a:p>
        </p:txBody>
      </p:sp>
      <p:sp>
        <p:nvSpPr>
          <p:cNvPr id="5" name="Footer Placeholder 4">
            <a:extLst>
              <a:ext uri="{FF2B5EF4-FFF2-40B4-BE49-F238E27FC236}">
                <a16:creationId xmlns:a16="http://schemas.microsoft.com/office/drawing/2014/main" id="{10979676-0860-7D63-4F9C-36F8C8390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DA47F-2385-5735-85E4-AE69F261BA9B}"/>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112696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E5E2-D0CA-12C7-BFCB-A765DF06D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E446B5-0E8E-CFB2-8832-BC0A9DD13E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6DD364-81C2-5FEB-C166-5237A1ADC309}"/>
              </a:ext>
            </a:extLst>
          </p:cNvPr>
          <p:cNvSpPr>
            <a:spLocks noGrp="1"/>
          </p:cNvSpPr>
          <p:nvPr>
            <p:ph type="dt" sz="half" idx="10"/>
          </p:nvPr>
        </p:nvSpPr>
        <p:spPr/>
        <p:txBody>
          <a:bodyPr/>
          <a:lstStyle/>
          <a:p>
            <a:fld id="{4313DBB7-0233-4735-A383-51E67FFBC23A}" type="datetimeFigureOut">
              <a:rPr lang="en-US" smtClean="0"/>
              <a:t>10/12/2022</a:t>
            </a:fld>
            <a:endParaRPr lang="en-US"/>
          </a:p>
        </p:txBody>
      </p:sp>
      <p:sp>
        <p:nvSpPr>
          <p:cNvPr id="5" name="Footer Placeholder 4">
            <a:extLst>
              <a:ext uri="{FF2B5EF4-FFF2-40B4-BE49-F238E27FC236}">
                <a16:creationId xmlns:a16="http://schemas.microsoft.com/office/drawing/2014/main" id="{C3223B86-1231-5B2F-523D-694E30E00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24DA6-8ED2-B798-5DE0-FA1237C072EB}"/>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1279054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2058-0494-F61D-1706-2B37A46D5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18227E-02C6-2A6F-C692-0F1F68C151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A044A6-B38D-8E97-2E6D-3F9E4429CEBB}"/>
              </a:ext>
            </a:extLst>
          </p:cNvPr>
          <p:cNvSpPr>
            <a:spLocks noGrp="1"/>
          </p:cNvSpPr>
          <p:nvPr>
            <p:ph type="dt" sz="half" idx="10"/>
          </p:nvPr>
        </p:nvSpPr>
        <p:spPr/>
        <p:txBody>
          <a:bodyPr/>
          <a:lstStyle/>
          <a:p>
            <a:fld id="{4313DBB7-0233-4735-A383-51E67FFBC23A}" type="datetimeFigureOut">
              <a:rPr lang="en-US" smtClean="0"/>
              <a:t>10/12/2022</a:t>
            </a:fld>
            <a:endParaRPr lang="en-US"/>
          </a:p>
        </p:txBody>
      </p:sp>
      <p:sp>
        <p:nvSpPr>
          <p:cNvPr id="5" name="Footer Placeholder 4">
            <a:extLst>
              <a:ext uri="{FF2B5EF4-FFF2-40B4-BE49-F238E27FC236}">
                <a16:creationId xmlns:a16="http://schemas.microsoft.com/office/drawing/2014/main" id="{6944E3AE-B8FC-C42C-9659-304B7D256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DB70B-79CB-438B-011B-4EDD3743868A}"/>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248293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338E-B325-525D-71E8-69CE352C58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FF3984-02DC-78CC-9E23-13EBC78C06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C6F42C-1E67-DEA8-317A-AA5F3FC238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CA6C5A-5E42-8E9C-EA51-14D01BA5DDB9}"/>
              </a:ext>
            </a:extLst>
          </p:cNvPr>
          <p:cNvSpPr>
            <a:spLocks noGrp="1"/>
          </p:cNvSpPr>
          <p:nvPr>
            <p:ph type="dt" sz="half" idx="10"/>
          </p:nvPr>
        </p:nvSpPr>
        <p:spPr/>
        <p:txBody>
          <a:bodyPr/>
          <a:lstStyle/>
          <a:p>
            <a:fld id="{4313DBB7-0233-4735-A383-51E67FFBC23A}" type="datetimeFigureOut">
              <a:rPr lang="en-US" smtClean="0"/>
              <a:t>10/12/2022</a:t>
            </a:fld>
            <a:endParaRPr lang="en-US"/>
          </a:p>
        </p:txBody>
      </p:sp>
      <p:sp>
        <p:nvSpPr>
          <p:cNvPr id="6" name="Footer Placeholder 5">
            <a:extLst>
              <a:ext uri="{FF2B5EF4-FFF2-40B4-BE49-F238E27FC236}">
                <a16:creationId xmlns:a16="http://schemas.microsoft.com/office/drawing/2014/main" id="{5014DF6B-0CFA-A72E-2A28-00EB8FB94C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36EE99-5AD4-2E51-D68F-80E68B81B1DE}"/>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418806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049D-C001-857B-F92F-7A8337DC2C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D88002-F4D5-0BAE-2A60-246441BD84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598553-EB70-4E5F-FBB0-AAC289631C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469CDB-3FC5-B58D-27C0-DF3B156A04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52DCE1-3BE2-AB2E-5CF3-0C51770DD7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51FE48-21A0-B1F3-06D7-61BA6213F66D}"/>
              </a:ext>
            </a:extLst>
          </p:cNvPr>
          <p:cNvSpPr>
            <a:spLocks noGrp="1"/>
          </p:cNvSpPr>
          <p:nvPr>
            <p:ph type="dt" sz="half" idx="10"/>
          </p:nvPr>
        </p:nvSpPr>
        <p:spPr/>
        <p:txBody>
          <a:bodyPr/>
          <a:lstStyle/>
          <a:p>
            <a:fld id="{4313DBB7-0233-4735-A383-51E67FFBC23A}" type="datetimeFigureOut">
              <a:rPr lang="en-US" smtClean="0"/>
              <a:t>10/12/2022</a:t>
            </a:fld>
            <a:endParaRPr lang="en-US"/>
          </a:p>
        </p:txBody>
      </p:sp>
      <p:sp>
        <p:nvSpPr>
          <p:cNvPr id="8" name="Footer Placeholder 7">
            <a:extLst>
              <a:ext uri="{FF2B5EF4-FFF2-40B4-BE49-F238E27FC236}">
                <a16:creationId xmlns:a16="http://schemas.microsoft.com/office/drawing/2014/main" id="{5C1AD5DC-A10E-78DB-5A61-2B8B5A4FCF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BA0A65-E028-8DD5-84EC-93AA6155DA55}"/>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85190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5855-5817-E6DA-6CF3-B210399505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814B8C-11B0-2B11-31C4-BF3DBDFE27E9}"/>
              </a:ext>
            </a:extLst>
          </p:cNvPr>
          <p:cNvSpPr>
            <a:spLocks noGrp="1"/>
          </p:cNvSpPr>
          <p:nvPr>
            <p:ph type="dt" sz="half" idx="10"/>
          </p:nvPr>
        </p:nvSpPr>
        <p:spPr/>
        <p:txBody>
          <a:bodyPr/>
          <a:lstStyle/>
          <a:p>
            <a:fld id="{4313DBB7-0233-4735-A383-51E67FFBC23A}" type="datetimeFigureOut">
              <a:rPr lang="en-US" smtClean="0"/>
              <a:t>10/12/2022</a:t>
            </a:fld>
            <a:endParaRPr lang="en-US"/>
          </a:p>
        </p:txBody>
      </p:sp>
      <p:sp>
        <p:nvSpPr>
          <p:cNvPr id="4" name="Footer Placeholder 3">
            <a:extLst>
              <a:ext uri="{FF2B5EF4-FFF2-40B4-BE49-F238E27FC236}">
                <a16:creationId xmlns:a16="http://schemas.microsoft.com/office/drawing/2014/main" id="{4244FBCB-E88A-9873-8F02-F6304AEE73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C9A375-159E-1FF9-550E-6E138D9EA8C0}"/>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395706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A8E473-1C71-1F45-5DCD-03DF99ACF225}"/>
              </a:ext>
            </a:extLst>
          </p:cNvPr>
          <p:cNvSpPr>
            <a:spLocks noGrp="1"/>
          </p:cNvSpPr>
          <p:nvPr>
            <p:ph type="dt" sz="half" idx="10"/>
          </p:nvPr>
        </p:nvSpPr>
        <p:spPr/>
        <p:txBody>
          <a:bodyPr/>
          <a:lstStyle/>
          <a:p>
            <a:fld id="{4313DBB7-0233-4735-A383-51E67FFBC23A}" type="datetimeFigureOut">
              <a:rPr lang="en-US" smtClean="0"/>
              <a:t>10/12/2022</a:t>
            </a:fld>
            <a:endParaRPr lang="en-US"/>
          </a:p>
        </p:txBody>
      </p:sp>
      <p:sp>
        <p:nvSpPr>
          <p:cNvPr id="3" name="Footer Placeholder 2">
            <a:extLst>
              <a:ext uri="{FF2B5EF4-FFF2-40B4-BE49-F238E27FC236}">
                <a16:creationId xmlns:a16="http://schemas.microsoft.com/office/drawing/2014/main" id="{54AE3594-2650-5DB0-207B-886470075F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CC7045-9643-0C84-7CE7-B261F90C75F5}"/>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114185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3606-BE5B-3615-A643-DC4F6C4A91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AFB09B-EFDE-ECBF-4239-C6D7546954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3E5D87-3ADA-749D-7F8B-3F4F43910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94860-C798-57E2-29A5-3CA474F15DCC}"/>
              </a:ext>
            </a:extLst>
          </p:cNvPr>
          <p:cNvSpPr>
            <a:spLocks noGrp="1"/>
          </p:cNvSpPr>
          <p:nvPr>
            <p:ph type="dt" sz="half" idx="10"/>
          </p:nvPr>
        </p:nvSpPr>
        <p:spPr/>
        <p:txBody>
          <a:bodyPr/>
          <a:lstStyle/>
          <a:p>
            <a:fld id="{4313DBB7-0233-4735-A383-51E67FFBC23A}" type="datetimeFigureOut">
              <a:rPr lang="en-US" smtClean="0"/>
              <a:t>10/12/2022</a:t>
            </a:fld>
            <a:endParaRPr lang="en-US"/>
          </a:p>
        </p:txBody>
      </p:sp>
      <p:sp>
        <p:nvSpPr>
          <p:cNvPr id="6" name="Footer Placeholder 5">
            <a:extLst>
              <a:ext uri="{FF2B5EF4-FFF2-40B4-BE49-F238E27FC236}">
                <a16:creationId xmlns:a16="http://schemas.microsoft.com/office/drawing/2014/main" id="{ACE60E62-F5FC-4522-64F0-2F4846EA2B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2BC82C-7BE6-07C6-F783-DEE2F29562A4}"/>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3538169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98A4-D9E8-0124-6ECB-C6D7A75B72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5382FB-6DDA-0710-3243-2F060A0141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FD8A6D-BBAC-4C8B-5FED-FBE6F95A3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16758-39BD-ABB3-DE78-B22C63C363F1}"/>
              </a:ext>
            </a:extLst>
          </p:cNvPr>
          <p:cNvSpPr>
            <a:spLocks noGrp="1"/>
          </p:cNvSpPr>
          <p:nvPr>
            <p:ph type="dt" sz="half" idx="10"/>
          </p:nvPr>
        </p:nvSpPr>
        <p:spPr/>
        <p:txBody>
          <a:bodyPr/>
          <a:lstStyle/>
          <a:p>
            <a:fld id="{4313DBB7-0233-4735-A383-51E67FFBC23A}" type="datetimeFigureOut">
              <a:rPr lang="en-US" smtClean="0"/>
              <a:t>10/12/2022</a:t>
            </a:fld>
            <a:endParaRPr lang="en-US"/>
          </a:p>
        </p:txBody>
      </p:sp>
      <p:sp>
        <p:nvSpPr>
          <p:cNvPr id="6" name="Footer Placeholder 5">
            <a:extLst>
              <a:ext uri="{FF2B5EF4-FFF2-40B4-BE49-F238E27FC236}">
                <a16:creationId xmlns:a16="http://schemas.microsoft.com/office/drawing/2014/main" id="{372BF9F9-3529-A1E5-AA1C-248E2F75B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A2FEF-0D4F-3E01-5F76-6E557F3F633B}"/>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388931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99F62C-AD93-9ED7-3AD6-73D3CA052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96238B-601E-788F-FE05-F89876466E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25DA7-6FD4-4119-995A-87B84D3B6E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3DBB7-0233-4735-A383-51E67FFBC23A}" type="datetimeFigureOut">
              <a:rPr lang="en-US" smtClean="0"/>
              <a:t>10/12/2022</a:t>
            </a:fld>
            <a:endParaRPr lang="en-US"/>
          </a:p>
        </p:txBody>
      </p:sp>
      <p:sp>
        <p:nvSpPr>
          <p:cNvPr id="5" name="Footer Placeholder 4">
            <a:extLst>
              <a:ext uri="{FF2B5EF4-FFF2-40B4-BE49-F238E27FC236}">
                <a16:creationId xmlns:a16="http://schemas.microsoft.com/office/drawing/2014/main" id="{872CD725-12C6-00D8-BEB0-ACA2504889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974471-FA4E-E45C-57EE-342F69B46F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B1DAF-76F6-4BA7-954A-7EF115E35A35}" type="slidenum">
              <a:rPr lang="en-US" smtClean="0"/>
              <a:t>‹#›</a:t>
            </a:fld>
            <a:endParaRPr lang="en-US"/>
          </a:p>
        </p:txBody>
      </p:sp>
    </p:spTree>
    <p:extLst>
      <p:ext uri="{BB962C8B-B14F-4D97-AF65-F5344CB8AC3E}">
        <p14:creationId xmlns:p14="http://schemas.microsoft.com/office/powerpoint/2010/main" val="2102794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11_C34C7FD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facebook/folly/blob/main/folly/concurrency/ConcurrentHashMap.h"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microsoft.com/office/2018/10/relationships/comments" Target="../comments/modernComment_116_FE60DEED.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2_8DFAEFD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25E7-116B-7B4F-07A4-85BF06F95642}"/>
              </a:ext>
            </a:extLst>
          </p:cNvPr>
          <p:cNvSpPr>
            <a:spLocks noGrp="1"/>
          </p:cNvSpPr>
          <p:nvPr>
            <p:ph type="ctrTitle"/>
          </p:nvPr>
        </p:nvSpPr>
        <p:spPr/>
        <p:txBody>
          <a:bodyPr/>
          <a:lstStyle/>
          <a:p>
            <a:r>
              <a:rPr lang="en-US"/>
              <a:t>State Reconciliation</a:t>
            </a:r>
          </a:p>
        </p:txBody>
      </p:sp>
      <p:sp>
        <p:nvSpPr>
          <p:cNvPr id="3" name="Subtitle 2">
            <a:extLst>
              <a:ext uri="{FF2B5EF4-FFF2-40B4-BE49-F238E27FC236}">
                <a16:creationId xmlns:a16="http://schemas.microsoft.com/office/drawing/2014/main" id="{0E23D481-6759-0F8A-F2A5-B42CAD0A2875}"/>
              </a:ext>
            </a:extLst>
          </p:cNvPr>
          <p:cNvSpPr>
            <a:spLocks noGrp="1"/>
          </p:cNvSpPr>
          <p:nvPr>
            <p:ph type="subTitle" idx="1"/>
          </p:nvPr>
        </p:nvSpPr>
        <p:spPr/>
        <p:txBody>
          <a:bodyPr/>
          <a:lstStyle/>
          <a:p>
            <a:r>
              <a:rPr lang="en-US"/>
              <a:t>Arion team</a:t>
            </a:r>
          </a:p>
        </p:txBody>
      </p:sp>
    </p:spTree>
    <p:extLst>
      <p:ext uri="{BB962C8B-B14F-4D97-AF65-F5344CB8AC3E}">
        <p14:creationId xmlns:p14="http://schemas.microsoft.com/office/powerpoint/2010/main" val="3855317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EB5E8B1-A2F7-07D9-FE77-893478D1D7B9}"/>
              </a:ext>
            </a:extLst>
          </p:cNvPr>
          <p:cNvSpPr/>
          <p:nvPr/>
        </p:nvSpPr>
        <p:spPr>
          <a:xfrm>
            <a:off x="164460" y="2727510"/>
            <a:ext cx="6481873"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2" name="Title 1">
            <a:extLst>
              <a:ext uri="{FF2B5EF4-FFF2-40B4-BE49-F238E27FC236}">
                <a16:creationId xmlns:a16="http://schemas.microsoft.com/office/drawing/2014/main" id="{38C38483-E53A-E2BF-11E0-AFF957EF5D6A}"/>
              </a:ext>
            </a:extLst>
          </p:cNvPr>
          <p:cNvSpPr>
            <a:spLocks noGrp="1"/>
          </p:cNvSpPr>
          <p:nvPr>
            <p:ph type="title"/>
          </p:nvPr>
        </p:nvSpPr>
        <p:spPr>
          <a:xfrm>
            <a:off x="530247" y="96746"/>
            <a:ext cx="10515600" cy="1325563"/>
          </a:xfrm>
        </p:spPr>
        <p:txBody>
          <a:bodyPr/>
          <a:lstStyle/>
          <a:p>
            <a:r>
              <a:rPr lang="en-US"/>
              <a:t>Arion wing</a:t>
            </a:r>
          </a:p>
        </p:txBody>
      </p:sp>
      <p:sp>
        <p:nvSpPr>
          <p:cNvPr id="4" name="Rectangle: Rounded Corners 3">
            <a:extLst>
              <a:ext uri="{FF2B5EF4-FFF2-40B4-BE49-F238E27FC236}">
                <a16:creationId xmlns:a16="http://schemas.microsoft.com/office/drawing/2014/main" id="{09E65B33-51A6-A54D-8659-9C24CA042A7A}"/>
              </a:ext>
            </a:extLst>
          </p:cNvPr>
          <p:cNvSpPr/>
          <p:nvPr/>
        </p:nvSpPr>
        <p:spPr>
          <a:xfrm>
            <a:off x="340716" y="2727509"/>
            <a:ext cx="6187577"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5" name="Rectangle: Rounded Corners 4">
            <a:extLst>
              <a:ext uri="{FF2B5EF4-FFF2-40B4-BE49-F238E27FC236}">
                <a16:creationId xmlns:a16="http://schemas.microsoft.com/office/drawing/2014/main" id="{1E69BCA5-F85F-7909-1C07-291EE368FB9C}"/>
              </a:ext>
            </a:extLst>
          </p:cNvPr>
          <p:cNvSpPr/>
          <p:nvPr/>
        </p:nvSpPr>
        <p:spPr>
          <a:xfrm>
            <a:off x="160039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6" name="Cylinder 5">
            <a:extLst>
              <a:ext uri="{FF2B5EF4-FFF2-40B4-BE49-F238E27FC236}">
                <a16:creationId xmlns:a16="http://schemas.microsoft.com/office/drawing/2014/main" id="{C641961D-F95B-9118-9F00-A79D389FAF61}"/>
              </a:ext>
            </a:extLst>
          </p:cNvPr>
          <p:cNvSpPr/>
          <p:nvPr/>
        </p:nvSpPr>
        <p:spPr>
          <a:xfrm>
            <a:off x="4926194" y="6217790"/>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7" name="Oval 6">
            <a:extLst>
              <a:ext uri="{FF2B5EF4-FFF2-40B4-BE49-F238E27FC236}">
                <a16:creationId xmlns:a16="http://schemas.microsoft.com/office/drawing/2014/main" id="{7E332D4F-F663-4CAC-45AF-D76F0AF180AF}"/>
              </a:ext>
            </a:extLst>
          </p:cNvPr>
          <p:cNvSpPr/>
          <p:nvPr/>
        </p:nvSpPr>
        <p:spPr>
          <a:xfrm>
            <a:off x="86334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10" name="Oval 9">
            <a:extLst>
              <a:ext uri="{FF2B5EF4-FFF2-40B4-BE49-F238E27FC236}">
                <a16:creationId xmlns:a16="http://schemas.microsoft.com/office/drawing/2014/main" id="{650326DE-8FEA-3576-7DE8-D19761722865}"/>
              </a:ext>
            </a:extLst>
          </p:cNvPr>
          <p:cNvSpPr/>
          <p:nvPr/>
        </p:nvSpPr>
        <p:spPr>
          <a:xfrm>
            <a:off x="368157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11" name="Rectangle 10">
            <a:extLst>
              <a:ext uri="{FF2B5EF4-FFF2-40B4-BE49-F238E27FC236}">
                <a16:creationId xmlns:a16="http://schemas.microsoft.com/office/drawing/2014/main" id="{D5203695-AAEC-286C-5D75-3E60B6FF2786}"/>
              </a:ext>
            </a:extLst>
          </p:cNvPr>
          <p:cNvSpPr/>
          <p:nvPr/>
        </p:nvSpPr>
        <p:spPr>
          <a:xfrm>
            <a:off x="441691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0411487-876D-ADF4-47BA-759D3697E7B8}"/>
              </a:ext>
            </a:extLst>
          </p:cNvPr>
          <p:cNvSpPr/>
          <p:nvPr/>
        </p:nvSpPr>
        <p:spPr>
          <a:xfrm>
            <a:off x="4546564"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48B6926-B4DA-2A5F-4BA5-CF2B39E3AC71}"/>
              </a:ext>
            </a:extLst>
          </p:cNvPr>
          <p:cNvSpPr/>
          <p:nvPr/>
        </p:nvSpPr>
        <p:spPr>
          <a:xfrm>
            <a:off x="4673938"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7AE413F-79D5-9258-79F5-181DAC9B6F6E}"/>
              </a:ext>
            </a:extLst>
          </p:cNvPr>
          <p:cNvSpPr/>
          <p:nvPr/>
        </p:nvSpPr>
        <p:spPr>
          <a:xfrm>
            <a:off x="479790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338793-3B64-6F40-1ED5-27D7A654AC25}"/>
              </a:ext>
            </a:extLst>
          </p:cNvPr>
          <p:cNvSpPr/>
          <p:nvPr/>
        </p:nvSpPr>
        <p:spPr>
          <a:xfrm>
            <a:off x="4926701"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82A855-7CD2-28F2-9EB1-7A7C5301B79A}"/>
              </a:ext>
            </a:extLst>
          </p:cNvPr>
          <p:cNvSpPr/>
          <p:nvPr/>
        </p:nvSpPr>
        <p:spPr>
          <a:xfrm>
            <a:off x="5055786"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1413D070-5ADB-D104-DB28-1F38129B3D50}"/>
              </a:ext>
            </a:extLst>
          </p:cNvPr>
          <p:cNvSpPr/>
          <p:nvPr/>
        </p:nvSpPr>
        <p:spPr>
          <a:xfrm>
            <a:off x="324386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24" name="Oval 23">
            <a:extLst>
              <a:ext uri="{FF2B5EF4-FFF2-40B4-BE49-F238E27FC236}">
                <a16:creationId xmlns:a16="http://schemas.microsoft.com/office/drawing/2014/main" id="{6B42516F-3006-FEBB-A153-2F041E5969F6}"/>
              </a:ext>
            </a:extLst>
          </p:cNvPr>
          <p:cNvSpPr/>
          <p:nvPr/>
        </p:nvSpPr>
        <p:spPr>
          <a:xfrm>
            <a:off x="384250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32" name="Oval 31">
            <a:extLst>
              <a:ext uri="{FF2B5EF4-FFF2-40B4-BE49-F238E27FC236}">
                <a16:creationId xmlns:a16="http://schemas.microsoft.com/office/drawing/2014/main" id="{0DF0AE7F-7EB5-814D-D70F-D390F94322D2}"/>
              </a:ext>
            </a:extLst>
          </p:cNvPr>
          <p:cNvSpPr/>
          <p:nvPr/>
        </p:nvSpPr>
        <p:spPr>
          <a:xfrm>
            <a:off x="509209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54" name="Rectangle 53">
            <a:extLst>
              <a:ext uri="{FF2B5EF4-FFF2-40B4-BE49-F238E27FC236}">
                <a16:creationId xmlns:a16="http://schemas.microsoft.com/office/drawing/2014/main" id="{A428A16F-EDBC-EC80-C55D-A4B7E8DC5E33}"/>
              </a:ext>
            </a:extLst>
          </p:cNvPr>
          <p:cNvSpPr/>
          <p:nvPr/>
        </p:nvSpPr>
        <p:spPr>
          <a:xfrm>
            <a:off x="22092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49A6C9A-9E6B-5C4B-5D1F-D7B004990CC9}"/>
              </a:ext>
            </a:extLst>
          </p:cNvPr>
          <p:cNvSpPr/>
          <p:nvPr/>
        </p:nvSpPr>
        <p:spPr>
          <a:xfrm>
            <a:off x="233892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1468265-35B0-4120-0AC5-75830E14BDB9}"/>
              </a:ext>
            </a:extLst>
          </p:cNvPr>
          <p:cNvSpPr/>
          <p:nvPr/>
        </p:nvSpPr>
        <p:spPr>
          <a:xfrm>
            <a:off x="246629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2907F49-9264-0C53-9A8E-58E7D74412ED}"/>
              </a:ext>
            </a:extLst>
          </p:cNvPr>
          <p:cNvSpPr/>
          <p:nvPr/>
        </p:nvSpPr>
        <p:spPr>
          <a:xfrm>
            <a:off x="259708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B2D1D8A-5EB6-2BC8-E219-B18DBF494839}"/>
              </a:ext>
            </a:extLst>
          </p:cNvPr>
          <p:cNvSpPr/>
          <p:nvPr/>
        </p:nvSpPr>
        <p:spPr>
          <a:xfrm>
            <a:off x="272588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AB2AD12-7394-FCE8-248B-3160A84789C0}"/>
              </a:ext>
            </a:extLst>
          </p:cNvPr>
          <p:cNvSpPr/>
          <p:nvPr/>
        </p:nvSpPr>
        <p:spPr>
          <a:xfrm>
            <a:off x="28549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D0D90AF9-C397-4144-F13C-399570836C91}"/>
              </a:ext>
            </a:extLst>
          </p:cNvPr>
          <p:cNvSpPr/>
          <p:nvPr/>
        </p:nvSpPr>
        <p:spPr>
          <a:xfrm>
            <a:off x="307994" y="1331468"/>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D978CB80-C1CD-11B2-C714-856057FAFC7D}"/>
              </a:ext>
            </a:extLst>
          </p:cNvPr>
          <p:cNvSpPr txBox="1"/>
          <p:nvPr/>
        </p:nvSpPr>
        <p:spPr>
          <a:xfrm>
            <a:off x="402408" y="1257743"/>
            <a:ext cx="2093843" cy="261610"/>
          </a:xfrm>
          <a:prstGeom prst="rect">
            <a:avLst/>
          </a:prstGeom>
          <a:noFill/>
        </p:spPr>
        <p:txBody>
          <a:bodyPr wrap="none" rtlCol="0">
            <a:spAutoFit/>
          </a:bodyPr>
          <a:lstStyle/>
          <a:p>
            <a:r>
              <a:rPr lang="en-US" sz="1100"/>
              <a:t>  Neighbor updates with revisions</a:t>
            </a:r>
          </a:p>
        </p:txBody>
      </p:sp>
      <p:sp>
        <p:nvSpPr>
          <p:cNvPr id="153" name="Oval 152">
            <a:extLst>
              <a:ext uri="{FF2B5EF4-FFF2-40B4-BE49-F238E27FC236}">
                <a16:creationId xmlns:a16="http://schemas.microsoft.com/office/drawing/2014/main" id="{CB167187-13B8-0B5A-E735-6702B984ABB4}"/>
              </a:ext>
            </a:extLst>
          </p:cNvPr>
          <p:cNvSpPr/>
          <p:nvPr/>
        </p:nvSpPr>
        <p:spPr>
          <a:xfrm>
            <a:off x="307737" y="1625231"/>
            <a:ext cx="94671" cy="127807"/>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 </a:t>
            </a:r>
          </a:p>
        </p:txBody>
      </p:sp>
      <p:sp>
        <p:nvSpPr>
          <p:cNvPr id="155" name="TextBox 154">
            <a:extLst>
              <a:ext uri="{FF2B5EF4-FFF2-40B4-BE49-F238E27FC236}">
                <a16:creationId xmlns:a16="http://schemas.microsoft.com/office/drawing/2014/main" id="{EFF6724F-EFCE-1A95-410C-925D14CF2F57}"/>
              </a:ext>
            </a:extLst>
          </p:cNvPr>
          <p:cNvSpPr txBox="1"/>
          <p:nvPr/>
        </p:nvSpPr>
        <p:spPr>
          <a:xfrm>
            <a:off x="402408" y="1558329"/>
            <a:ext cx="1071127" cy="261610"/>
          </a:xfrm>
          <a:prstGeom prst="rect">
            <a:avLst/>
          </a:prstGeom>
          <a:noFill/>
        </p:spPr>
        <p:txBody>
          <a:bodyPr wrap="none" rtlCol="0">
            <a:spAutoFit/>
          </a:bodyPr>
          <a:lstStyle/>
          <a:p>
            <a:r>
              <a:rPr lang="en-US" sz="1100"/>
              <a:t>  thread worker</a:t>
            </a:r>
          </a:p>
        </p:txBody>
      </p:sp>
      <p:cxnSp>
        <p:nvCxnSpPr>
          <p:cNvPr id="157" name="Connector: Curved 156">
            <a:extLst>
              <a:ext uri="{FF2B5EF4-FFF2-40B4-BE49-F238E27FC236}">
                <a16:creationId xmlns:a16="http://schemas.microsoft.com/office/drawing/2014/main" id="{402998F0-ED12-08A8-BF1A-CBE53DCAB7B5}"/>
              </a:ext>
            </a:extLst>
          </p:cNvPr>
          <p:cNvCxnSpPr>
            <a:cxnSpLocks/>
            <a:stCxn id="59" idx="3"/>
            <a:endCxn id="38" idx="7"/>
          </p:cNvCxnSpPr>
          <p:nvPr/>
        </p:nvCxnSpPr>
        <p:spPr>
          <a:xfrm flipH="1">
            <a:off x="215329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9219DC84-50ED-6A14-67BB-8739DA42087C}"/>
              </a:ext>
            </a:extLst>
          </p:cNvPr>
          <p:cNvCxnSpPr/>
          <p:nvPr/>
        </p:nvCxnSpPr>
        <p:spPr>
          <a:xfrm>
            <a:off x="253145" y="2029007"/>
            <a:ext cx="203853" cy="0"/>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D0920486-2C1B-2EDF-4F1D-8088A292F7FF}"/>
              </a:ext>
            </a:extLst>
          </p:cNvPr>
          <p:cNvSpPr txBox="1"/>
          <p:nvPr/>
        </p:nvSpPr>
        <p:spPr>
          <a:xfrm>
            <a:off x="402408" y="1880862"/>
            <a:ext cx="1938351" cy="261610"/>
          </a:xfrm>
          <a:prstGeom prst="rect">
            <a:avLst/>
          </a:prstGeom>
          <a:noFill/>
        </p:spPr>
        <p:txBody>
          <a:bodyPr wrap="none" rtlCol="0">
            <a:spAutoFit/>
          </a:bodyPr>
          <a:lstStyle/>
          <a:p>
            <a:r>
              <a:rPr lang="en-US" sz="1100"/>
              <a:t>  </a:t>
            </a:r>
            <a:r>
              <a:rPr lang="en-US" sz="1100" err="1"/>
              <a:t>sqlite</a:t>
            </a:r>
            <a:r>
              <a:rPr lang="en-US" sz="1100"/>
              <a:t> neighbor table (table 1)</a:t>
            </a:r>
          </a:p>
        </p:txBody>
      </p:sp>
      <p:cxnSp>
        <p:nvCxnSpPr>
          <p:cNvPr id="208" name="Straight Arrow Connector 207">
            <a:extLst>
              <a:ext uri="{FF2B5EF4-FFF2-40B4-BE49-F238E27FC236}">
                <a16:creationId xmlns:a16="http://schemas.microsoft.com/office/drawing/2014/main" id="{85A80F7D-8533-B961-C108-2225AFF976E5}"/>
              </a:ext>
            </a:extLst>
          </p:cNvPr>
          <p:cNvCxnSpPr/>
          <p:nvPr/>
        </p:nvCxnSpPr>
        <p:spPr>
          <a:xfrm>
            <a:off x="253575" y="2301962"/>
            <a:ext cx="203853"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9" name="TextBox 208">
            <a:extLst>
              <a:ext uri="{FF2B5EF4-FFF2-40B4-BE49-F238E27FC236}">
                <a16:creationId xmlns:a16="http://schemas.microsoft.com/office/drawing/2014/main" id="{0F6FF872-C305-7848-876A-97DB94A68CD5}"/>
              </a:ext>
            </a:extLst>
          </p:cNvPr>
          <p:cNvSpPr txBox="1"/>
          <p:nvPr/>
        </p:nvSpPr>
        <p:spPr>
          <a:xfrm>
            <a:off x="402407" y="2161304"/>
            <a:ext cx="2924198" cy="261610"/>
          </a:xfrm>
          <a:prstGeom prst="rect">
            <a:avLst/>
          </a:prstGeom>
          <a:noFill/>
        </p:spPr>
        <p:txBody>
          <a:bodyPr wrap="none" rtlCol="0">
            <a:spAutoFit/>
          </a:bodyPr>
          <a:lstStyle/>
          <a:p>
            <a:r>
              <a:rPr lang="en-US" sz="1100"/>
              <a:t>  </a:t>
            </a:r>
            <a:r>
              <a:rPr lang="en-US" sz="1100" err="1"/>
              <a:t>sqlite</a:t>
            </a:r>
            <a:r>
              <a:rPr lang="en-US" sz="1100"/>
              <a:t> </a:t>
            </a:r>
            <a:r>
              <a:rPr lang="en-US" sz="1100" err="1"/>
              <a:t>eBPF</a:t>
            </a:r>
            <a:r>
              <a:rPr lang="en-US" sz="1100"/>
              <a:t> programming status table (table 2) </a:t>
            </a:r>
          </a:p>
        </p:txBody>
      </p:sp>
      <p:sp>
        <p:nvSpPr>
          <p:cNvPr id="17" name="TextBox 16">
            <a:extLst>
              <a:ext uri="{FF2B5EF4-FFF2-40B4-BE49-F238E27FC236}">
                <a16:creationId xmlns:a16="http://schemas.microsoft.com/office/drawing/2014/main" id="{212E9636-58CC-4538-925C-6DE60A3C7F05}"/>
              </a:ext>
            </a:extLst>
          </p:cNvPr>
          <p:cNvSpPr txBox="1"/>
          <p:nvPr/>
        </p:nvSpPr>
        <p:spPr>
          <a:xfrm>
            <a:off x="1980057" y="3272496"/>
            <a:ext cx="1532792" cy="261610"/>
          </a:xfrm>
          <a:prstGeom prst="rect">
            <a:avLst/>
          </a:prstGeom>
          <a:noFill/>
        </p:spPr>
        <p:txBody>
          <a:bodyPr wrap="none" rtlCol="0">
            <a:spAutoFit/>
          </a:bodyPr>
          <a:lstStyle/>
          <a:p>
            <a:r>
              <a:rPr lang="en-US" sz="1100"/>
              <a:t>Thread pool task queue</a:t>
            </a:r>
          </a:p>
        </p:txBody>
      </p:sp>
      <p:sp>
        <p:nvSpPr>
          <p:cNvPr id="38" name="Oval 37">
            <a:extLst>
              <a:ext uri="{FF2B5EF4-FFF2-40B4-BE49-F238E27FC236}">
                <a16:creationId xmlns:a16="http://schemas.microsoft.com/office/drawing/2014/main" id="{209713CE-0B1E-D424-D041-34101788AD29}"/>
              </a:ext>
            </a:extLst>
          </p:cNvPr>
          <p:cNvSpPr/>
          <p:nvPr/>
        </p:nvSpPr>
        <p:spPr>
          <a:xfrm>
            <a:off x="154142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49" name="Straight Arrow Connector 48">
            <a:extLst>
              <a:ext uri="{FF2B5EF4-FFF2-40B4-BE49-F238E27FC236}">
                <a16:creationId xmlns:a16="http://schemas.microsoft.com/office/drawing/2014/main" id="{5BBF8AC7-6C6B-20A1-D3E0-FA83162E7F46}"/>
              </a:ext>
            </a:extLst>
          </p:cNvPr>
          <p:cNvCxnSpPr/>
          <p:nvPr/>
        </p:nvCxnSpPr>
        <p:spPr>
          <a:xfrm>
            <a:off x="259722" y="2586290"/>
            <a:ext cx="20385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0" name="TextBox 49">
            <a:extLst>
              <a:ext uri="{FF2B5EF4-FFF2-40B4-BE49-F238E27FC236}">
                <a16:creationId xmlns:a16="http://schemas.microsoft.com/office/drawing/2014/main" id="{FAEB30F4-236E-3304-2615-53F78603348C}"/>
              </a:ext>
            </a:extLst>
          </p:cNvPr>
          <p:cNvSpPr txBox="1"/>
          <p:nvPr/>
        </p:nvSpPr>
        <p:spPr>
          <a:xfrm>
            <a:off x="463575" y="2444580"/>
            <a:ext cx="2228495" cy="261610"/>
          </a:xfrm>
          <a:prstGeom prst="rect">
            <a:avLst/>
          </a:prstGeom>
          <a:noFill/>
        </p:spPr>
        <p:txBody>
          <a:bodyPr wrap="none" rtlCol="0">
            <a:spAutoFit/>
          </a:bodyPr>
          <a:lstStyle/>
          <a:p>
            <a:r>
              <a:rPr lang="en-US" sz="1100" err="1"/>
              <a:t>eBPF</a:t>
            </a:r>
            <a:r>
              <a:rPr lang="en-US" sz="1100"/>
              <a:t> programming and return code</a:t>
            </a:r>
          </a:p>
        </p:txBody>
      </p:sp>
      <p:cxnSp>
        <p:nvCxnSpPr>
          <p:cNvPr id="52" name="Connector: Curved 51">
            <a:extLst>
              <a:ext uri="{FF2B5EF4-FFF2-40B4-BE49-F238E27FC236}">
                <a16:creationId xmlns:a16="http://schemas.microsoft.com/office/drawing/2014/main" id="{45E884BA-EA8A-7663-1E91-B2E73FBC45E2}"/>
              </a:ext>
            </a:extLst>
          </p:cNvPr>
          <p:cNvCxnSpPr>
            <a:cxnSpLocks/>
            <a:stCxn id="66" idx="3"/>
            <a:endCxn id="5" idx="0"/>
          </p:cNvCxnSpPr>
          <p:nvPr/>
        </p:nvCxnSpPr>
        <p:spPr>
          <a:xfrm flipH="1">
            <a:off x="204970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sp>
        <p:nvSpPr>
          <p:cNvPr id="72" name="TextBox 71">
            <a:extLst>
              <a:ext uri="{FF2B5EF4-FFF2-40B4-BE49-F238E27FC236}">
                <a16:creationId xmlns:a16="http://schemas.microsoft.com/office/drawing/2014/main" id="{9A268795-8737-CCFB-AB89-69ACA13738F7}"/>
              </a:ext>
            </a:extLst>
          </p:cNvPr>
          <p:cNvSpPr txBox="1"/>
          <p:nvPr/>
        </p:nvSpPr>
        <p:spPr>
          <a:xfrm>
            <a:off x="7108008" y="2775594"/>
            <a:ext cx="4172436" cy="3570208"/>
          </a:xfrm>
          <a:prstGeom prst="rect">
            <a:avLst/>
          </a:prstGeom>
          <a:noFill/>
        </p:spPr>
        <p:txBody>
          <a:bodyPr wrap="square" rtlCol="0">
            <a:spAutoFit/>
          </a:bodyPr>
          <a:lstStyle/>
          <a:p>
            <a:pPr marL="342900" indent="-342900">
              <a:buFont typeface="Arial" panose="020B0604020202020204" pitchFamily="34" charset="0"/>
              <a:buChar char="•"/>
            </a:pPr>
            <a:r>
              <a:rPr lang="en-US" sz="1400" dirty="0"/>
              <a:t>Grpc (completion queue) is single thread</a:t>
            </a:r>
          </a:p>
          <a:p>
            <a:pPr marL="800100" lvl="1" indent="-342900">
              <a:buFont typeface="Courier New" panose="02070309020205020404" pitchFamily="49" charset="0"/>
              <a:buChar char="o"/>
            </a:pPr>
            <a:r>
              <a:rPr lang="en-US" sz="1200" dirty="0"/>
              <a:t>Receives and put a task in worker pool</a:t>
            </a:r>
          </a:p>
          <a:p>
            <a:pPr marL="800100" lvl="1" indent="-342900">
              <a:buFont typeface="Courier New" panose="02070309020205020404" pitchFamily="49" charset="0"/>
              <a:buChar char="o"/>
            </a:pPr>
            <a:r>
              <a:rPr lang="en-US" sz="1200" dirty="0"/>
              <a:t>Each task in dedicated worker thread is executed </a:t>
            </a:r>
            <a:r>
              <a:rPr lang="en-US" sz="1200" dirty="0" err="1"/>
              <a:t>syncly</a:t>
            </a:r>
            <a:r>
              <a:rPr lang="en-US" sz="1200" dirty="0"/>
              <a:t>. But across worker threads order (like revision 1&amp;6 was distributed to 2 workers) are not guaranteed</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1400" dirty="0"/>
              <a:t>DB background writer is single thread</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altLang="zh-CN" sz="1400" dirty="0"/>
              <a:t>In each sync job, the process is:</a:t>
            </a:r>
          </a:p>
          <a:p>
            <a:pPr marL="800100" lvl="1" indent="-342900">
              <a:buFont typeface="+mj-lt"/>
              <a:buAutoNum type="arabicPeriod"/>
            </a:pPr>
            <a:r>
              <a:rPr lang="en-US" altLang="zh-CN" sz="1200" dirty="0" err="1"/>
              <a:t>Syncly</a:t>
            </a:r>
            <a:r>
              <a:rPr lang="en-US" altLang="zh-CN" sz="1200" dirty="0"/>
              <a:t> check and then store (if feasible) revision for the key in memory cache</a:t>
            </a:r>
          </a:p>
          <a:p>
            <a:pPr marL="800100" lvl="1" indent="-342900">
              <a:buFont typeface="+mj-lt"/>
              <a:buAutoNum type="arabicPeriod"/>
            </a:pPr>
            <a:r>
              <a:rPr lang="en-US" altLang="zh-CN" sz="1200" dirty="0" err="1"/>
              <a:t>Syncly</a:t>
            </a:r>
            <a:r>
              <a:rPr lang="en-US" altLang="zh-CN" sz="1200" dirty="0"/>
              <a:t> invoke </a:t>
            </a:r>
            <a:r>
              <a:rPr lang="en-US" altLang="zh-CN" sz="1200" dirty="0" err="1"/>
              <a:t>eBPF</a:t>
            </a:r>
            <a:r>
              <a:rPr lang="en-US" altLang="zh-CN" sz="1200" dirty="0"/>
              <a:t> map update and get return code</a:t>
            </a:r>
          </a:p>
          <a:p>
            <a:pPr marL="800100" lvl="1" indent="-342900">
              <a:buFont typeface="+mj-lt"/>
              <a:buAutoNum type="arabicPeriod"/>
            </a:pPr>
            <a:r>
              <a:rPr lang="en-US" altLang="zh-CN" sz="1200" dirty="0" err="1"/>
              <a:t>Asyncly</a:t>
            </a:r>
            <a:r>
              <a:rPr lang="en-US" altLang="zh-CN" sz="1200" dirty="0"/>
              <a:t> write to table 1 (received neighbor detail table)</a:t>
            </a:r>
          </a:p>
          <a:p>
            <a:pPr marL="800100" lvl="1" indent="-342900">
              <a:buFont typeface="+mj-lt"/>
              <a:buAutoNum type="arabicPeriod"/>
            </a:pPr>
            <a:r>
              <a:rPr lang="en-US" altLang="zh-CN" sz="1200" dirty="0"/>
              <a:t>Only if #2 succeeds, </a:t>
            </a:r>
            <a:r>
              <a:rPr lang="en-US" altLang="zh-CN" sz="1200" dirty="0" err="1"/>
              <a:t>asyncly</a:t>
            </a:r>
            <a:r>
              <a:rPr lang="en-US" altLang="zh-CN" sz="1200" dirty="0"/>
              <a:t> write to table 2 (programming journal table)</a:t>
            </a:r>
          </a:p>
        </p:txBody>
      </p:sp>
      <p:cxnSp>
        <p:nvCxnSpPr>
          <p:cNvPr id="43" name="Straight Arrow Connector 42">
            <a:extLst>
              <a:ext uri="{FF2B5EF4-FFF2-40B4-BE49-F238E27FC236}">
                <a16:creationId xmlns:a16="http://schemas.microsoft.com/office/drawing/2014/main" id="{7EEA2786-5269-124F-DC17-E50D7452D20C}"/>
              </a:ext>
            </a:extLst>
          </p:cNvPr>
          <p:cNvCxnSpPr>
            <a:stCxn id="19" idx="2"/>
            <a:endCxn id="10" idx="0"/>
          </p:cNvCxnSpPr>
          <p:nvPr/>
        </p:nvCxnSpPr>
        <p:spPr>
          <a:xfrm>
            <a:off x="420090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162B7F5B-C4E4-9368-4D7F-C92FA4B302E5}"/>
              </a:ext>
            </a:extLst>
          </p:cNvPr>
          <p:cNvSpPr/>
          <p:nvPr/>
        </p:nvSpPr>
        <p:spPr>
          <a:xfrm>
            <a:off x="388211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45" name="Oval 44">
            <a:extLst>
              <a:ext uri="{FF2B5EF4-FFF2-40B4-BE49-F238E27FC236}">
                <a16:creationId xmlns:a16="http://schemas.microsoft.com/office/drawing/2014/main" id="{27EC3700-70EA-128E-D2F0-597DD0A9F38D}"/>
              </a:ext>
            </a:extLst>
          </p:cNvPr>
          <p:cNvSpPr/>
          <p:nvPr/>
        </p:nvSpPr>
        <p:spPr>
          <a:xfrm>
            <a:off x="391661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61" name="Connector: Curved 60">
            <a:extLst>
              <a:ext uri="{FF2B5EF4-FFF2-40B4-BE49-F238E27FC236}">
                <a16:creationId xmlns:a16="http://schemas.microsoft.com/office/drawing/2014/main" id="{064B07F7-4E4B-98CA-0E0A-6D72A8EB52D8}"/>
              </a:ext>
            </a:extLst>
          </p:cNvPr>
          <p:cNvCxnSpPr>
            <a:stCxn id="10" idx="2"/>
            <a:endCxn id="54" idx="1"/>
          </p:cNvCxnSpPr>
          <p:nvPr/>
        </p:nvCxnSpPr>
        <p:spPr>
          <a:xfrm rot="10800000" flipV="1">
            <a:off x="220926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Curved 64">
            <a:extLst>
              <a:ext uri="{FF2B5EF4-FFF2-40B4-BE49-F238E27FC236}">
                <a16:creationId xmlns:a16="http://schemas.microsoft.com/office/drawing/2014/main" id="{FB7A221F-6242-3CB8-F94A-AEAF2955BDCB}"/>
              </a:ext>
            </a:extLst>
          </p:cNvPr>
          <p:cNvCxnSpPr>
            <a:cxnSpLocks/>
            <a:stCxn id="59" idx="3"/>
            <a:endCxn id="7" idx="7"/>
          </p:cNvCxnSpPr>
          <p:nvPr/>
        </p:nvCxnSpPr>
        <p:spPr>
          <a:xfrm flipH="1">
            <a:off x="147521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F368E6B9-42D6-3F4F-F4C2-FC01C84C1DBA}"/>
              </a:ext>
            </a:extLst>
          </p:cNvPr>
          <p:cNvSpPr/>
          <p:nvPr/>
        </p:nvSpPr>
        <p:spPr>
          <a:xfrm>
            <a:off x="133458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sync-ed job: </a:t>
            </a:r>
          </a:p>
          <a:p>
            <a:pPr marL="228600" indent="-228600">
              <a:buAutoNum type="arabicPeriod"/>
            </a:pPr>
            <a:r>
              <a:rPr lang="en-US" sz="900" dirty="0" err="1">
                <a:solidFill>
                  <a:schemeClr val="tx1"/>
                </a:solidFill>
              </a:rPr>
              <a:t>syncly</a:t>
            </a:r>
            <a:r>
              <a:rPr lang="en-US" sz="900" dirty="0">
                <a:solidFill>
                  <a:schemeClr val="tx1"/>
                </a:solidFill>
              </a:rPr>
              <a:t> check and store key with revision in memory-cache</a:t>
            </a:r>
          </a:p>
          <a:p>
            <a:pPr marL="228600" indent="-228600">
              <a:buAutoNum type="arabicPeriod"/>
            </a:pPr>
            <a:r>
              <a:rPr lang="en-US" sz="900" dirty="0" err="1">
                <a:solidFill>
                  <a:schemeClr val="tx1"/>
                </a:solidFill>
              </a:rPr>
              <a:t>syncly</a:t>
            </a:r>
            <a:r>
              <a:rPr lang="en-US" sz="900" dirty="0">
                <a:solidFill>
                  <a:schemeClr val="tx1"/>
                </a:solidFill>
              </a:rPr>
              <a:t> invoke </a:t>
            </a:r>
            <a:r>
              <a:rPr lang="en-US" sz="900" dirty="0" err="1">
                <a:solidFill>
                  <a:schemeClr val="tx1"/>
                </a:solidFill>
              </a:rPr>
              <a:t>eBPF</a:t>
            </a:r>
            <a:r>
              <a:rPr lang="en-US" sz="900" dirty="0">
                <a:solidFill>
                  <a:schemeClr val="tx1"/>
                </a:solidFill>
              </a:rPr>
              <a:t> </a:t>
            </a:r>
            <a:r>
              <a:rPr lang="en-US" sz="900" dirty="0" err="1">
                <a:solidFill>
                  <a:schemeClr val="tx1"/>
                </a:solidFill>
              </a:rPr>
              <a:t>syscall</a:t>
            </a:r>
            <a:r>
              <a:rPr lang="en-US" sz="900" dirty="0">
                <a:solidFill>
                  <a:schemeClr val="tx1"/>
                </a:solidFill>
              </a:rPr>
              <a:t> with return code</a:t>
            </a:r>
          </a:p>
          <a:p>
            <a:pPr marL="228600" indent="-228600">
              <a:buFontTx/>
              <a:buAutoNum type="arabicPeriod"/>
            </a:pPr>
            <a:r>
              <a:rPr lang="en-US" sz="900" dirty="0">
                <a:solidFill>
                  <a:schemeClr val="tx1"/>
                </a:solidFill>
              </a:rPr>
              <a:t>triggers an async write to table1</a:t>
            </a:r>
          </a:p>
          <a:p>
            <a:pPr marL="228600" indent="-228600">
              <a:buAutoNum type="arabicPeriod"/>
            </a:pPr>
            <a:r>
              <a:rPr lang="en-US" sz="900" dirty="0">
                <a:solidFill>
                  <a:schemeClr val="tx1"/>
                </a:solidFill>
              </a:rPr>
              <a:t>If #3 returns successful, trigger an async write to table2</a:t>
            </a:r>
          </a:p>
        </p:txBody>
      </p:sp>
      <p:sp>
        <p:nvSpPr>
          <p:cNvPr id="69" name="TextBox 68">
            <a:extLst>
              <a:ext uri="{FF2B5EF4-FFF2-40B4-BE49-F238E27FC236}">
                <a16:creationId xmlns:a16="http://schemas.microsoft.com/office/drawing/2014/main" id="{6EE6542E-F844-2881-56AC-D30776449A6B}"/>
              </a:ext>
            </a:extLst>
          </p:cNvPr>
          <p:cNvSpPr txBox="1"/>
          <p:nvPr/>
        </p:nvSpPr>
        <p:spPr>
          <a:xfrm>
            <a:off x="3448734" y="5482410"/>
            <a:ext cx="256802" cy="261610"/>
          </a:xfrm>
          <a:prstGeom prst="rect">
            <a:avLst/>
          </a:prstGeom>
          <a:noFill/>
        </p:spPr>
        <p:txBody>
          <a:bodyPr wrap="none" rtlCol="0">
            <a:spAutoFit/>
          </a:bodyPr>
          <a:lstStyle/>
          <a:p>
            <a:r>
              <a:rPr lang="en-US" sz="1100" dirty="0"/>
              <a:t>2</a:t>
            </a:r>
          </a:p>
        </p:txBody>
      </p:sp>
      <p:cxnSp>
        <p:nvCxnSpPr>
          <p:cNvPr id="77" name="Connector: Curved 76">
            <a:extLst>
              <a:ext uri="{FF2B5EF4-FFF2-40B4-BE49-F238E27FC236}">
                <a16:creationId xmlns:a16="http://schemas.microsoft.com/office/drawing/2014/main" id="{51745BB6-573D-9F03-B283-DD562D311D2C}"/>
              </a:ext>
            </a:extLst>
          </p:cNvPr>
          <p:cNvCxnSpPr>
            <a:cxnSpLocks/>
            <a:stCxn id="66" idx="3"/>
            <a:endCxn id="11" idx="1"/>
          </p:cNvCxnSpPr>
          <p:nvPr/>
        </p:nvCxnSpPr>
        <p:spPr>
          <a:xfrm>
            <a:off x="324386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AF62636F-67FE-FF83-2EF7-286F61A65334}"/>
              </a:ext>
            </a:extLst>
          </p:cNvPr>
          <p:cNvSpPr txBox="1"/>
          <p:nvPr/>
        </p:nvSpPr>
        <p:spPr>
          <a:xfrm>
            <a:off x="3890397" y="5150941"/>
            <a:ext cx="489236" cy="261610"/>
          </a:xfrm>
          <a:prstGeom prst="rect">
            <a:avLst/>
          </a:prstGeom>
          <a:noFill/>
        </p:spPr>
        <p:txBody>
          <a:bodyPr wrap="none" rtlCol="0">
            <a:spAutoFit/>
          </a:bodyPr>
          <a:lstStyle/>
          <a:p>
            <a:r>
              <a:rPr lang="en-US" sz="1100" dirty="0"/>
              <a:t>3 &amp; 4</a:t>
            </a:r>
          </a:p>
        </p:txBody>
      </p:sp>
      <p:sp>
        <p:nvSpPr>
          <p:cNvPr id="81" name="TextBox 80">
            <a:extLst>
              <a:ext uri="{FF2B5EF4-FFF2-40B4-BE49-F238E27FC236}">
                <a16:creationId xmlns:a16="http://schemas.microsoft.com/office/drawing/2014/main" id="{C139FA6B-41A1-AAAC-9F2A-48411C795A52}"/>
              </a:ext>
            </a:extLst>
          </p:cNvPr>
          <p:cNvSpPr txBox="1"/>
          <p:nvPr/>
        </p:nvSpPr>
        <p:spPr>
          <a:xfrm>
            <a:off x="5725487" y="5870648"/>
            <a:ext cx="256802" cy="261610"/>
          </a:xfrm>
          <a:prstGeom prst="rect">
            <a:avLst/>
          </a:prstGeom>
          <a:noFill/>
        </p:spPr>
        <p:txBody>
          <a:bodyPr wrap="none" rtlCol="0">
            <a:spAutoFit/>
          </a:bodyPr>
          <a:lstStyle/>
          <a:p>
            <a:r>
              <a:rPr lang="en-US" sz="1100"/>
              <a:t>4</a:t>
            </a:r>
          </a:p>
        </p:txBody>
      </p:sp>
      <p:sp>
        <p:nvSpPr>
          <p:cNvPr id="82" name="TextBox 81">
            <a:extLst>
              <a:ext uri="{FF2B5EF4-FFF2-40B4-BE49-F238E27FC236}">
                <a16:creationId xmlns:a16="http://schemas.microsoft.com/office/drawing/2014/main" id="{78F4E65C-373F-6305-CB08-021ED3ED633C}"/>
              </a:ext>
            </a:extLst>
          </p:cNvPr>
          <p:cNvSpPr txBox="1"/>
          <p:nvPr/>
        </p:nvSpPr>
        <p:spPr>
          <a:xfrm>
            <a:off x="5261531" y="5874758"/>
            <a:ext cx="256802" cy="261610"/>
          </a:xfrm>
          <a:prstGeom prst="rect">
            <a:avLst/>
          </a:prstGeom>
          <a:noFill/>
        </p:spPr>
        <p:txBody>
          <a:bodyPr wrap="none" rtlCol="0">
            <a:spAutoFit/>
          </a:bodyPr>
          <a:lstStyle/>
          <a:p>
            <a:r>
              <a:rPr lang="en-US" sz="1100"/>
              <a:t>2</a:t>
            </a:r>
          </a:p>
        </p:txBody>
      </p:sp>
      <p:sp>
        <p:nvSpPr>
          <p:cNvPr id="83" name="Rectangle: Single Corner Snipped 82">
            <a:extLst>
              <a:ext uri="{FF2B5EF4-FFF2-40B4-BE49-F238E27FC236}">
                <a16:creationId xmlns:a16="http://schemas.microsoft.com/office/drawing/2014/main" id="{4DA60DD7-A85C-9472-245F-857412F0A0E4}"/>
              </a:ext>
            </a:extLst>
          </p:cNvPr>
          <p:cNvSpPr/>
          <p:nvPr/>
        </p:nvSpPr>
        <p:spPr>
          <a:xfrm>
            <a:off x="448173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98" name="Straight Arrow Connector 97">
            <a:extLst>
              <a:ext uri="{FF2B5EF4-FFF2-40B4-BE49-F238E27FC236}">
                <a16:creationId xmlns:a16="http://schemas.microsoft.com/office/drawing/2014/main" id="{4BF3F743-C646-BE3C-96F6-5033192A6DF7}"/>
              </a:ext>
            </a:extLst>
          </p:cNvPr>
          <p:cNvCxnSpPr/>
          <p:nvPr/>
        </p:nvCxnSpPr>
        <p:spPr>
          <a:xfrm>
            <a:off x="324386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4E9BCA23-1449-531A-CA79-76D325AD10E0}"/>
              </a:ext>
            </a:extLst>
          </p:cNvPr>
          <p:cNvSpPr txBox="1"/>
          <p:nvPr/>
        </p:nvSpPr>
        <p:spPr>
          <a:xfrm>
            <a:off x="3762256" y="4336678"/>
            <a:ext cx="256802" cy="261610"/>
          </a:xfrm>
          <a:prstGeom prst="rect">
            <a:avLst/>
          </a:prstGeom>
          <a:noFill/>
        </p:spPr>
        <p:txBody>
          <a:bodyPr wrap="none" rtlCol="0">
            <a:spAutoFit/>
          </a:bodyPr>
          <a:lstStyle/>
          <a:p>
            <a:r>
              <a:rPr lang="en-US" sz="1100"/>
              <a:t>1</a:t>
            </a:r>
          </a:p>
        </p:txBody>
      </p:sp>
      <p:cxnSp>
        <p:nvCxnSpPr>
          <p:cNvPr id="103" name="Straight Arrow Connector 102">
            <a:extLst>
              <a:ext uri="{FF2B5EF4-FFF2-40B4-BE49-F238E27FC236}">
                <a16:creationId xmlns:a16="http://schemas.microsoft.com/office/drawing/2014/main" id="{4A7CB53D-D38D-A9AE-9729-CBC83D22C6A2}"/>
              </a:ext>
            </a:extLst>
          </p:cNvPr>
          <p:cNvCxnSpPr>
            <a:stCxn id="32" idx="4"/>
          </p:cNvCxnSpPr>
          <p:nvPr/>
        </p:nvCxnSpPr>
        <p:spPr>
          <a:xfrm flipH="1">
            <a:off x="5314480" y="5812951"/>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05" name="Straight Arrow Connector 104">
            <a:extLst>
              <a:ext uri="{FF2B5EF4-FFF2-40B4-BE49-F238E27FC236}">
                <a16:creationId xmlns:a16="http://schemas.microsoft.com/office/drawing/2014/main" id="{EBFB3EA9-D50C-660E-AA67-4A441DF2DA90}"/>
              </a:ext>
            </a:extLst>
          </p:cNvPr>
          <p:cNvCxnSpPr>
            <a:stCxn id="32" idx="4"/>
          </p:cNvCxnSpPr>
          <p:nvPr/>
        </p:nvCxnSpPr>
        <p:spPr>
          <a:xfrm>
            <a:off x="5615872" y="5812951"/>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8" name="TextBox 7">
            <a:extLst>
              <a:ext uri="{FF2B5EF4-FFF2-40B4-BE49-F238E27FC236}">
                <a16:creationId xmlns:a16="http://schemas.microsoft.com/office/drawing/2014/main" id="{266CDBBC-F089-AD29-020B-69453603024E}"/>
              </a:ext>
            </a:extLst>
          </p:cNvPr>
          <p:cNvSpPr txBox="1"/>
          <p:nvPr/>
        </p:nvSpPr>
        <p:spPr>
          <a:xfrm>
            <a:off x="5055786" y="1312401"/>
            <a:ext cx="3048657" cy="1200329"/>
          </a:xfrm>
          <a:prstGeom prst="rect">
            <a:avLst/>
          </a:prstGeom>
          <a:noFill/>
        </p:spPr>
        <p:txBody>
          <a:bodyPr wrap="square">
            <a:spAutoFit/>
          </a:bodyPr>
          <a:lstStyle/>
          <a:p>
            <a:r>
              <a:rPr lang="en-US" sz="1200"/>
              <a:t>Neighbor revisions: </a:t>
            </a:r>
          </a:p>
          <a:p>
            <a:pPr marL="742950" lvl="1" indent="-285750">
              <a:buFont typeface="Arial" panose="020B0604020202020204" pitchFamily="34" charset="0"/>
              <a:buChar char="•"/>
            </a:pPr>
            <a:r>
              <a:rPr lang="en-US" sz="1000" b="1"/>
              <a:t>Update #1   </a:t>
            </a:r>
            <a:r>
              <a:rPr lang="en-US" sz="1000"/>
              <a:t>- create a neighbor</a:t>
            </a:r>
          </a:p>
          <a:p>
            <a:pPr marL="742950" lvl="1" indent="-285750">
              <a:buFont typeface="Arial" panose="020B0604020202020204" pitchFamily="34" charset="0"/>
              <a:buChar char="•"/>
            </a:pPr>
            <a:r>
              <a:rPr lang="en-US" sz="1000" b="1"/>
              <a:t>Update #6   </a:t>
            </a:r>
            <a:r>
              <a:rPr lang="en-US" sz="1000"/>
              <a:t>- update the neighbor with a new host IP (after migration)</a:t>
            </a:r>
          </a:p>
          <a:p>
            <a:pPr marL="742950" lvl="1" indent="-285750">
              <a:buFont typeface="Arial" panose="020B0604020202020204" pitchFamily="34" charset="0"/>
              <a:buChar char="•"/>
            </a:pPr>
            <a:r>
              <a:rPr lang="en-US" sz="1000" b="1"/>
              <a:t>Update #8   </a:t>
            </a:r>
            <a:r>
              <a:rPr lang="en-US" sz="1000"/>
              <a:t>- delete the neighbor (then Arion Master can take it back and re-allocate to others for later)</a:t>
            </a:r>
          </a:p>
        </p:txBody>
      </p:sp>
      <p:sp>
        <p:nvSpPr>
          <p:cNvPr id="3" name="Oval 2">
            <a:extLst>
              <a:ext uri="{FF2B5EF4-FFF2-40B4-BE49-F238E27FC236}">
                <a16:creationId xmlns:a16="http://schemas.microsoft.com/office/drawing/2014/main" id="{379EAAB7-2464-EA04-C206-D29473A5A0FE}"/>
              </a:ext>
            </a:extLst>
          </p:cNvPr>
          <p:cNvSpPr/>
          <p:nvPr/>
        </p:nvSpPr>
        <p:spPr>
          <a:xfrm>
            <a:off x="1104635" y="3825399"/>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9" name="Oval 8">
            <a:extLst>
              <a:ext uri="{FF2B5EF4-FFF2-40B4-BE49-F238E27FC236}">
                <a16:creationId xmlns:a16="http://schemas.microsoft.com/office/drawing/2014/main" id="{FB9298B6-6620-7745-60D2-537AD35AE7A0}"/>
              </a:ext>
            </a:extLst>
          </p:cNvPr>
          <p:cNvSpPr/>
          <p:nvPr/>
        </p:nvSpPr>
        <p:spPr>
          <a:xfrm>
            <a:off x="1773584" y="3821518"/>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Tree>
    <p:extLst>
      <p:ext uri="{BB962C8B-B14F-4D97-AF65-F5344CB8AC3E}">
        <p14:creationId xmlns:p14="http://schemas.microsoft.com/office/powerpoint/2010/main" val="64671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B52E-566B-63D3-80B4-F2A6957ACFCB}"/>
              </a:ext>
            </a:extLst>
          </p:cNvPr>
          <p:cNvSpPr>
            <a:spLocks noGrp="1"/>
          </p:cNvSpPr>
          <p:nvPr>
            <p:ph type="title"/>
          </p:nvPr>
        </p:nvSpPr>
        <p:spPr>
          <a:xfrm>
            <a:off x="647426" y="50682"/>
            <a:ext cx="10515600" cy="1325563"/>
          </a:xfrm>
        </p:spPr>
        <p:txBody>
          <a:bodyPr/>
          <a:lstStyle/>
          <a:p>
            <a:r>
              <a:rPr lang="en-US"/>
              <a:t>DB schema</a:t>
            </a:r>
          </a:p>
        </p:txBody>
      </p:sp>
      <p:graphicFrame>
        <p:nvGraphicFramePr>
          <p:cNvPr id="6" name="Table 6">
            <a:extLst>
              <a:ext uri="{FF2B5EF4-FFF2-40B4-BE49-F238E27FC236}">
                <a16:creationId xmlns:a16="http://schemas.microsoft.com/office/drawing/2014/main" id="{9108E3B8-009A-C8F9-8828-03950699795F}"/>
              </a:ext>
            </a:extLst>
          </p:cNvPr>
          <p:cNvGraphicFramePr>
            <a:graphicFrameLocks noGrp="1"/>
          </p:cNvGraphicFramePr>
          <p:nvPr>
            <p:ph idx="1"/>
            <p:extLst>
              <p:ext uri="{D42A27DB-BD31-4B8C-83A1-F6EECF244321}">
                <p14:modId xmlns:p14="http://schemas.microsoft.com/office/powerpoint/2010/main" val="4165466397"/>
              </p:ext>
            </p:extLst>
          </p:nvPr>
        </p:nvGraphicFramePr>
        <p:xfrm>
          <a:off x="5696910" y="2178607"/>
          <a:ext cx="3762401" cy="3013770"/>
        </p:xfrm>
        <a:graphic>
          <a:graphicData uri="http://schemas.openxmlformats.org/drawingml/2006/table">
            <a:tbl>
              <a:tblPr firstRow="1" bandRow="1">
                <a:tableStyleId>{5C22544A-7EE6-4342-B048-85BDC9FD1C3A}</a:tableStyleId>
              </a:tblPr>
              <a:tblGrid>
                <a:gridCol w="1361231">
                  <a:extLst>
                    <a:ext uri="{9D8B030D-6E8A-4147-A177-3AD203B41FA5}">
                      <a16:colId xmlns:a16="http://schemas.microsoft.com/office/drawing/2014/main" val="2613236928"/>
                    </a:ext>
                  </a:extLst>
                </a:gridCol>
                <a:gridCol w="1200585">
                  <a:extLst>
                    <a:ext uri="{9D8B030D-6E8A-4147-A177-3AD203B41FA5}">
                      <a16:colId xmlns:a16="http://schemas.microsoft.com/office/drawing/2014/main" val="325984201"/>
                    </a:ext>
                  </a:extLst>
                </a:gridCol>
                <a:gridCol w="1200585">
                  <a:extLst>
                    <a:ext uri="{9D8B030D-6E8A-4147-A177-3AD203B41FA5}">
                      <a16:colId xmlns:a16="http://schemas.microsoft.com/office/drawing/2014/main" val="4200885455"/>
                    </a:ext>
                  </a:extLst>
                </a:gridCol>
              </a:tblGrid>
              <a:tr h="474738">
                <a:tc>
                  <a:txBody>
                    <a:bodyPr/>
                    <a:lstStyle/>
                    <a:p>
                      <a:r>
                        <a:rPr lang="en-US" sz="1200"/>
                        <a:t>Resource Id (key)</a:t>
                      </a:r>
                    </a:p>
                  </a:txBody>
                  <a:tcPr/>
                </a:tc>
                <a:tc>
                  <a:txBody>
                    <a:bodyPr/>
                    <a:lstStyle/>
                    <a:p>
                      <a:r>
                        <a:rPr lang="en-US" sz="1200"/>
                        <a:t>Neighbor</a:t>
                      </a:r>
                    </a:p>
                    <a:p>
                      <a:r>
                        <a:rPr lang="en-US" sz="1200"/>
                        <a:t>Info</a:t>
                      </a:r>
                    </a:p>
                  </a:txBody>
                  <a:tcPr/>
                </a:tc>
                <a:tc>
                  <a:txBody>
                    <a:bodyPr/>
                    <a:lstStyle/>
                    <a:p>
                      <a:r>
                        <a:rPr lang="en-US" sz="1200"/>
                        <a:t>Version</a:t>
                      </a:r>
                    </a:p>
                  </a:txBody>
                  <a:tcPr/>
                </a:tc>
                <a:extLst>
                  <a:ext uri="{0D108BD9-81ED-4DB2-BD59-A6C34878D82A}">
                    <a16:rowId xmlns:a16="http://schemas.microsoft.com/office/drawing/2014/main" val="91540299"/>
                  </a:ext>
                </a:extLst>
              </a:tr>
              <a:tr h="474738">
                <a:tc>
                  <a:txBody>
                    <a:bodyPr/>
                    <a:lstStyle/>
                    <a:p>
                      <a:r>
                        <a:rPr lang="en-US" sz="1200"/>
                        <a:t>VNI + vpc_ip</a:t>
                      </a:r>
                    </a:p>
                  </a:txBody>
                  <a:tcPr/>
                </a:tc>
                <a:tc>
                  <a:txBody>
                    <a:bodyPr/>
                    <a:lstStyle/>
                    <a:p>
                      <a:r>
                        <a:rPr lang="en-US" sz="1200"/>
                        <a:t>Host IP, </a:t>
                      </a:r>
                    </a:p>
                    <a:p>
                      <a:r>
                        <a:rPr lang="en-US" sz="1200"/>
                        <a:t>Host Mac, </a:t>
                      </a:r>
                    </a:p>
                    <a:p>
                      <a:r>
                        <a:rPr lang="en-US" sz="1200"/>
                        <a:t>…</a:t>
                      </a:r>
                    </a:p>
                  </a:txBody>
                  <a:tcPr/>
                </a:tc>
                <a:tc>
                  <a:txBody>
                    <a:bodyPr/>
                    <a:lstStyle/>
                    <a:p>
                      <a:r>
                        <a:rPr lang="en-US" sz="1200"/>
                        <a:t>1 / (and then) 6</a:t>
                      </a:r>
                    </a:p>
                  </a:txBody>
                  <a:tcPr/>
                </a:tc>
                <a:extLst>
                  <a:ext uri="{0D108BD9-81ED-4DB2-BD59-A6C34878D82A}">
                    <a16:rowId xmlns:a16="http://schemas.microsoft.com/office/drawing/2014/main" val="95644299"/>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454885143"/>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339507767"/>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4112895154"/>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977807634"/>
                  </a:ext>
                </a:extLst>
              </a:tr>
            </a:tbl>
          </a:graphicData>
        </a:graphic>
      </p:graphicFrame>
      <p:graphicFrame>
        <p:nvGraphicFramePr>
          <p:cNvPr id="9" name="Table 6">
            <a:extLst>
              <a:ext uri="{FF2B5EF4-FFF2-40B4-BE49-F238E27FC236}">
                <a16:creationId xmlns:a16="http://schemas.microsoft.com/office/drawing/2014/main" id="{A7104F83-71C0-2C51-7418-4EE1FEB0F4B4}"/>
              </a:ext>
            </a:extLst>
          </p:cNvPr>
          <p:cNvGraphicFramePr>
            <a:graphicFrameLocks/>
          </p:cNvGraphicFramePr>
          <p:nvPr>
            <p:extLst>
              <p:ext uri="{D42A27DB-BD31-4B8C-83A1-F6EECF244321}">
                <p14:modId xmlns:p14="http://schemas.microsoft.com/office/powerpoint/2010/main" val="2801018521"/>
              </p:ext>
            </p:extLst>
          </p:nvPr>
        </p:nvGraphicFramePr>
        <p:xfrm>
          <a:off x="9768400" y="2178607"/>
          <a:ext cx="1164929" cy="2848428"/>
        </p:xfrm>
        <a:graphic>
          <a:graphicData uri="http://schemas.openxmlformats.org/drawingml/2006/table">
            <a:tbl>
              <a:tblPr firstRow="1" bandRow="1">
                <a:tableStyleId>{5C22544A-7EE6-4342-B048-85BDC9FD1C3A}</a:tableStyleId>
              </a:tblPr>
              <a:tblGrid>
                <a:gridCol w="1164929">
                  <a:extLst>
                    <a:ext uri="{9D8B030D-6E8A-4147-A177-3AD203B41FA5}">
                      <a16:colId xmlns:a16="http://schemas.microsoft.com/office/drawing/2014/main" val="3784944628"/>
                    </a:ext>
                  </a:extLst>
                </a:gridCol>
              </a:tblGrid>
              <a:tr h="474738">
                <a:tc>
                  <a:txBody>
                    <a:bodyPr/>
                    <a:lstStyle/>
                    <a:p>
                      <a:r>
                        <a:rPr lang="en-US" sz="1200"/>
                        <a:t>Version (key)</a:t>
                      </a:r>
                    </a:p>
                  </a:txBody>
                  <a:tcPr/>
                </a:tc>
                <a:extLst>
                  <a:ext uri="{0D108BD9-81ED-4DB2-BD59-A6C34878D82A}">
                    <a16:rowId xmlns:a16="http://schemas.microsoft.com/office/drawing/2014/main" val="91540299"/>
                  </a:ext>
                </a:extLst>
              </a:tr>
              <a:tr h="474738">
                <a:tc>
                  <a:txBody>
                    <a:bodyPr/>
                    <a:lstStyle/>
                    <a:p>
                      <a:r>
                        <a:rPr lang="en-US" sz="1200" dirty="0"/>
                        <a:t>1</a:t>
                      </a:r>
                    </a:p>
                  </a:txBody>
                  <a:tcPr/>
                </a:tc>
                <a:extLst>
                  <a:ext uri="{0D108BD9-81ED-4DB2-BD59-A6C34878D82A}">
                    <a16:rowId xmlns:a16="http://schemas.microsoft.com/office/drawing/2014/main" val="95644299"/>
                  </a:ext>
                </a:extLst>
              </a:tr>
              <a:tr h="474738">
                <a:tc>
                  <a:txBody>
                    <a:bodyPr/>
                    <a:lstStyle/>
                    <a:p>
                      <a:r>
                        <a:rPr lang="en-US" sz="1200"/>
                        <a:t>2</a:t>
                      </a:r>
                    </a:p>
                  </a:txBody>
                  <a:tcPr/>
                </a:tc>
                <a:extLst>
                  <a:ext uri="{0D108BD9-81ED-4DB2-BD59-A6C34878D82A}">
                    <a16:rowId xmlns:a16="http://schemas.microsoft.com/office/drawing/2014/main" val="3454885143"/>
                  </a:ext>
                </a:extLst>
              </a:tr>
              <a:tr h="474738">
                <a:tc>
                  <a:txBody>
                    <a:bodyPr/>
                    <a:lstStyle/>
                    <a:p>
                      <a:r>
                        <a:rPr lang="en-US" sz="1200"/>
                        <a:t>3</a:t>
                      </a:r>
                    </a:p>
                  </a:txBody>
                  <a:tcPr/>
                </a:tc>
                <a:extLst>
                  <a:ext uri="{0D108BD9-81ED-4DB2-BD59-A6C34878D82A}">
                    <a16:rowId xmlns:a16="http://schemas.microsoft.com/office/drawing/2014/main" val="3339507767"/>
                  </a:ext>
                </a:extLst>
              </a:tr>
              <a:tr h="474738">
                <a:tc>
                  <a:txBody>
                    <a:bodyPr/>
                    <a:lstStyle/>
                    <a:p>
                      <a:r>
                        <a:rPr lang="en-US" sz="1200"/>
                        <a:t>4</a:t>
                      </a:r>
                    </a:p>
                  </a:txBody>
                  <a:tcPr/>
                </a:tc>
                <a:extLst>
                  <a:ext uri="{0D108BD9-81ED-4DB2-BD59-A6C34878D82A}">
                    <a16:rowId xmlns:a16="http://schemas.microsoft.com/office/drawing/2014/main" val="4112895154"/>
                  </a:ext>
                </a:extLst>
              </a:tr>
              <a:tr h="474738">
                <a:tc>
                  <a:txBody>
                    <a:bodyPr/>
                    <a:lstStyle/>
                    <a:p>
                      <a:r>
                        <a:rPr lang="en-US" sz="1200" dirty="0"/>
                        <a:t>6</a:t>
                      </a:r>
                    </a:p>
                  </a:txBody>
                  <a:tcPr/>
                </a:tc>
                <a:extLst>
                  <a:ext uri="{0D108BD9-81ED-4DB2-BD59-A6C34878D82A}">
                    <a16:rowId xmlns:a16="http://schemas.microsoft.com/office/drawing/2014/main" val="2977807634"/>
                  </a:ext>
                </a:extLst>
              </a:tr>
            </a:tbl>
          </a:graphicData>
        </a:graphic>
      </p:graphicFrame>
      <p:sp>
        <p:nvSpPr>
          <p:cNvPr id="10" name="TextBox 9">
            <a:extLst>
              <a:ext uri="{FF2B5EF4-FFF2-40B4-BE49-F238E27FC236}">
                <a16:creationId xmlns:a16="http://schemas.microsoft.com/office/drawing/2014/main" id="{8991953B-99AA-E599-E2F7-173EC01927DF}"/>
              </a:ext>
            </a:extLst>
          </p:cNvPr>
          <p:cNvSpPr txBox="1"/>
          <p:nvPr/>
        </p:nvSpPr>
        <p:spPr>
          <a:xfrm>
            <a:off x="5625037" y="1554467"/>
            <a:ext cx="2793522" cy="369332"/>
          </a:xfrm>
          <a:prstGeom prst="rect">
            <a:avLst/>
          </a:prstGeom>
          <a:noFill/>
        </p:spPr>
        <p:txBody>
          <a:bodyPr wrap="none" rtlCol="0">
            <a:spAutoFit/>
          </a:bodyPr>
          <a:lstStyle/>
          <a:p>
            <a:r>
              <a:rPr lang="en-US"/>
              <a:t>Neighbor rule table (table1)</a:t>
            </a:r>
          </a:p>
        </p:txBody>
      </p:sp>
      <p:sp>
        <p:nvSpPr>
          <p:cNvPr id="11" name="TextBox 10">
            <a:extLst>
              <a:ext uri="{FF2B5EF4-FFF2-40B4-BE49-F238E27FC236}">
                <a16:creationId xmlns:a16="http://schemas.microsoft.com/office/drawing/2014/main" id="{22BF6AF3-E63F-61FE-6A49-434549A98D2B}"/>
              </a:ext>
            </a:extLst>
          </p:cNvPr>
          <p:cNvSpPr txBox="1"/>
          <p:nvPr/>
        </p:nvSpPr>
        <p:spPr>
          <a:xfrm>
            <a:off x="9662655" y="1530114"/>
            <a:ext cx="2165529" cy="646331"/>
          </a:xfrm>
          <a:prstGeom prst="rect">
            <a:avLst/>
          </a:prstGeom>
          <a:noFill/>
        </p:spPr>
        <p:txBody>
          <a:bodyPr wrap="none" rtlCol="0">
            <a:spAutoFit/>
          </a:bodyPr>
          <a:lstStyle/>
          <a:p>
            <a:r>
              <a:rPr lang="en-US"/>
              <a:t>Programming journal</a:t>
            </a:r>
          </a:p>
          <a:p>
            <a:r>
              <a:rPr lang="en-US"/>
              <a:t>(table2)</a:t>
            </a:r>
          </a:p>
        </p:txBody>
      </p:sp>
      <p:sp>
        <p:nvSpPr>
          <p:cNvPr id="12" name="TextBox 11">
            <a:extLst>
              <a:ext uri="{FF2B5EF4-FFF2-40B4-BE49-F238E27FC236}">
                <a16:creationId xmlns:a16="http://schemas.microsoft.com/office/drawing/2014/main" id="{311FACEB-595F-EABD-335E-102862DDF855}"/>
              </a:ext>
            </a:extLst>
          </p:cNvPr>
          <p:cNvSpPr txBox="1"/>
          <p:nvPr/>
        </p:nvSpPr>
        <p:spPr>
          <a:xfrm>
            <a:off x="511000" y="1143848"/>
            <a:ext cx="5050744" cy="5155257"/>
          </a:xfrm>
          <a:prstGeom prst="rect">
            <a:avLst/>
          </a:prstGeom>
          <a:noFill/>
        </p:spPr>
        <p:txBody>
          <a:bodyPr wrap="square" rtlCol="0">
            <a:spAutoFit/>
          </a:bodyPr>
          <a:lstStyle/>
          <a:p>
            <a:pPr marL="342900" indent="-342900">
              <a:buFont typeface="+mj-lt"/>
              <a:buAutoNum type="arabicPeriod"/>
            </a:pPr>
            <a:r>
              <a:rPr lang="en-US" sz="1200" dirty="0"/>
              <a:t>Table 1 – Neighbor rule table</a:t>
            </a:r>
          </a:p>
          <a:p>
            <a:pPr marL="800100" lvl="1" indent="-342900">
              <a:buFont typeface="Arial" panose="020B0604020202020204" pitchFamily="34" charset="0"/>
              <a:buChar char="•"/>
            </a:pPr>
            <a:r>
              <a:rPr lang="en-US" sz="1100" dirty="0"/>
              <a:t>neighbor table stores received (but may not be programmed later) per neighbor (means per key) and version</a:t>
            </a:r>
          </a:p>
          <a:p>
            <a:pPr marL="800100" lvl="1" indent="-342900">
              <a:buFont typeface="Arial" panose="020B0604020202020204" pitchFamily="34" charset="0"/>
              <a:buChar char="•"/>
            </a:pPr>
            <a:r>
              <a:rPr lang="en-US" sz="1100" dirty="0"/>
              <a:t>serving best effort local on-demand lookup</a:t>
            </a:r>
          </a:p>
          <a:p>
            <a:pPr marL="800100" lvl="1" indent="-342900">
              <a:buFont typeface="Arial" panose="020B0604020202020204" pitchFamily="34" charset="0"/>
              <a:buChar char="•"/>
            </a:pPr>
            <a:r>
              <a:rPr lang="en-US" sz="1100" dirty="0"/>
              <a:t>relies on local agent to provide eventual consistency with server</a:t>
            </a:r>
          </a:p>
          <a:p>
            <a:pPr marL="342900" indent="-342900">
              <a:buFont typeface="+mj-lt"/>
              <a:buAutoNum type="arabicPeriod"/>
            </a:pPr>
            <a:endParaRPr lang="en-US" sz="1200" dirty="0"/>
          </a:p>
          <a:p>
            <a:pPr marL="342900" indent="-342900">
              <a:buFont typeface="+mj-lt"/>
              <a:buAutoNum type="arabicPeriod"/>
            </a:pPr>
            <a:r>
              <a:rPr lang="en-US" sz="1200" dirty="0"/>
              <a:t>Table 2 – </a:t>
            </a:r>
            <a:r>
              <a:rPr lang="en-US" sz="1200" dirty="0" err="1"/>
              <a:t>eBPF</a:t>
            </a:r>
            <a:r>
              <a:rPr lang="en-US" sz="1200" dirty="0"/>
              <a:t> version programming journal table</a:t>
            </a:r>
          </a:p>
          <a:p>
            <a:pPr marL="800100" lvl="1" indent="-342900">
              <a:buFont typeface="Arial" panose="020B0604020202020204" pitchFamily="34" charset="0"/>
              <a:buChar char="•"/>
            </a:pPr>
            <a:r>
              <a:rPr lang="en-US" sz="1100" dirty="0"/>
              <a:t>eBpf table (for real programming status) maintains versions of</a:t>
            </a:r>
          </a:p>
          <a:p>
            <a:pPr marL="1257300" lvl="2" indent="-342900">
              <a:buFont typeface="Courier New" panose="02070309020205020404" pitchFamily="49" charset="0"/>
              <a:buChar char="o"/>
            </a:pPr>
            <a:r>
              <a:rPr lang="en-US" sz="1100" dirty="0"/>
              <a:t>successfully programmed</a:t>
            </a:r>
          </a:p>
          <a:p>
            <a:pPr marL="1257300" lvl="2" indent="-342900">
              <a:buFont typeface="Courier New" panose="02070309020205020404" pitchFamily="49" charset="0"/>
              <a:buChar char="o"/>
            </a:pPr>
            <a:r>
              <a:rPr lang="en-US" sz="1100" dirty="0"/>
              <a:t>intended ignored (means earlier versions that doesn’t need to catch up)</a:t>
            </a:r>
          </a:p>
          <a:p>
            <a:pPr marL="1257300" lvl="2" indent="-342900">
              <a:buFont typeface="Courier New" panose="02070309020205020404" pitchFamily="49" charset="0"/>
              <a:buChar char="o"/>
            </a:pPr>
            <a:r>
              <a:rPr lang="en-US" sz="1100" dirty="0"/>
              <a:t>only for </a:t>
            </a:r>
            <a:r>
              <a:rPr lang="en-US" sz="1100" dirty="0" err="1"/>
              <a:t>eBPF</a:t>
            </a:r>
            <a:r>
              <a:rPr lang="en-US" sz="1100" dirty="0"/>
              <a:t> failed case, do not log to table2 and that is a gap version that we would like to catch</a:t>
            </a:r>
          </a:p>
          <a:p>
            <a:pPr marL="800100" lvl="1" indent="-342900">
              <a:buFont typeface="Arial" panose="020B0604020202020204" pitchFamily="34" charset="0"/>
              <a:buChar char="•"/>
            </a:pPr>
            <a:r>
              <a:rPr lang="en-US" sz="1100" dirty="0"/>
              <a:t>for reconcile, to know from which version it failed to program eBpf</a:t>
            </a:r>
          </a:p>
          <a:p>
            <a:pPr marL="800100" lvl="1" indent="-342900">
              <a:buFont typeface="Arial" panose="020B0604020202020204" pitchFamily="34" charset="0"/>
              <a:buChar char="•"/>
            </a:pPr>
            <a:r>
              <a:rPr lang="en-US" sz="1100" dirty="0"/>
              <a:t>for keeping the data volume of the journal (1 by 1) under control, could find continuous section (tail before the min gap) to delete while finding the LKG version</a:t>
            </a:r>
          </a:p>
          <a:p>
            <a:pPr marL="342900" indent="-342900">
              <a:buFont typeface="+mj-lt"/>
              <a:buAutoNum type="arabicPeriod"/>
            </a:pPr>
            <a:endParaRPr lang="en-US" sz="1200" dirty="0"/>
          </a:p>
          <a:p>
            <a:pPr marL="342900" indent="-342900">
              <a:buFont typeface="+mj-lt"/>
              <a:buAutoNum type="arabicPeriod"/>
            </a:pPr>
            <a:r>
              <a:rPr lang="en-US" sz="1200" dirty="0"/>
              <a:t>When neighbor received, for neighbor rule table</a:t>
            </a:r>
          </a:p>
          <a:p>
            <a:pPr marL="800100" lvl="1" indent="-342900">
              <a:buFont typeface="Arial" panose="020B0604020202020204" pitchFamily="34" charset="0"/>
              <a:buChar char="•"/>
            </a:pPr>
            <a:r>
              <a:rPr lang="en-US" sz="1100" dirty="0"/>
              <a:t>Add or update neighbor</a:t>
            </a:r>
          </a:p>
          <a:p>
            <a:pPr marL="800100" lvl="1" indent="-342900">
              <a:buFont typeface="Arial" panose="020B0604020202020204" pitchFamily="34" charset="0"/>
              <a:buChar char="•"/>
            </a:pPr>
            <a:r>
              <a:rPr lang="en-US" sz="1100" dirty="0"/>
              <a:t>Delete neighbor (purge)</a:t>
            </a:r>
          </a:p>
          <a:p>
            <a:pPr marL="342900" indent="-342900">
              <a:buFont typeface="+mj-lt"/>
              <a:buAutoNum type="arabicPeriod"/>
            </a:pPr>
            <a:endParaRPr lang="en-US" sz="1200" dirty="0"/>
          </a:p>
          <a:p>
            <a:pPr marL="342900" indent="-342900">
              <a:buFont typeface="+mj-lt"/>
              <a:buAutoNum type="arabicPeriod"/>
            </a:pPr>
            <a:r>
              <a:rPr lang="en-US" sz="1200" dirty="0"/>
              <a:t>When eBpf programming</a:t>
            </a:r>
          </a:p>
          <a:p>
            <a:pPr marL="800100" lvl="1" indent="-342900">
              <a:buFont typeface="Arial" panose="020B0604020202020204" pitchFamily="34" charset="0"/>
              <a:buChar char="•"/>
            </a:pPr>
            <a:r>
              <a:rPr lang="en-US" sz="1100" dirty="0"/>
              <a:t>succeeds, then insert this version to table2</a:t>
            </a:r>
          </a:p>
          <a:p>
            <a:pPr marL="800100" lvl="1" indent="-342900">
              <a:buFont typeface="Arial" panose="020B0604020202020204" pitchFamily="34" charset="0"/>
              <a:buChar char="•"/>
            </a:pPr>
            <a:r>
              <a:rPr lang="en-US" sz="1100" dirty="0"/>
              <a:t>intended ignored (treated as succeeded), insert this version to table2</a:t>
            </a:r>
          </a:p>
          <a:p>
            <a:pPr marL="800100" lvl="1" indent="-342900">
              <a:buFont typeface="Arial" panose="020B0604020202020204" pitchFamily="34" charset="0"/>
              <a:buChar char="•"/>
            </a:pPr>
            <a:r>
              <a:rPr lang="en-US" sz="1100" dirty="0"/>
              <a:t>failed, do not log to table2</a:t>
            </a:r>
          </a:p>
          <a:p>
            <a:pPr marL="342900" indent="-342900">
              <a:buFont typeface="+mj-lt"/>
              <a:buAutoNum type="arabicPeriod"/>
            </a:pPr>
            <a:endParaRPr lang="en-US" sz="1200" dirty="0"/>
          </a:p>
          <a:p>
            <a:pPr marL="342900" indent="-342900">
              <a:buFont typeface="+mj-lt"/>
              <a:buAutoNum type="arabicPeriod"/>
            </a:pPr>
            <a:r>
              <a:rPr lang="en-US" sz="1200" dirty="0"/>
              <a:t>When Agent started</a:t>
            </a:r>
          </a:p>
          <a:p>
            <a:pPr marL="800100" lvl="1" indent="-342900">
              <a:buFont typeface="Arial" panose="020B0604020202020204" pitchFamily="34" charset="0"/>
              <a:buChar char="•"/>
            </a:pPr>
            <a:r>
              <a:rPr lang="en-US" sz="1200" i="1" dirty="0">
                <a:highlight>
                  <a:srgbClr val="C1D2B8"/>
                </a:highlight>
              </a:rPr>
              <a:t>Select min(gap) between continuous versions from table2</a:t>
            </a:r>
            <a:endParaRPr lang="en-US" sz="1200" i="1" dirty="0">
              <a:solidFill>
                <a:srgbClr val="FF0000"/>
              </a:solidFill>
            </a:endParaRPr>
          </a:p>
        </p:txBody>
      </p:sp>
    </p:spTree>
    <p:extLst>
      <p:ext uri="{BB962C8B-B14F-4D97-AF65-F5344CB8AC3E}">
        <p14:creationId xmlns:p14="http://schemas.microsoft.com/office/powerpoint/2010/main" val="326322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4C2F6E4-68E8-7BD3-9AA0-3FC6A0F86D05}"/>
              </a:ext>
            </a:extLst>
          </p:cNvPr>
          <p:cNvSpPr/>
          <p:nvPr/>
        </p:nvSpPr>
        <p:spPr>
          <a:xfrm>
            <a:off x="107311" y="2727510"/>
            <a:ext cx="6369690"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7" name="Rectangle: Rounded Corners 6">
            <a:extLst>
              <a:ext uri="{FF2B5EF4-FFF2-40B4-BE49-F238E27FC236}">
                <a16:creationId xmlns:a16="http://schemas.microsoft.com/office/drawing/2014/main" id="{958AB707-D515-1EAF-A3C9-6C726169C230}"/>
              </a:ext>
            </a:extLst>
          </p:cNvPr>
          <p:cNvSpPr/>
          <p:nvPr/>
        </p:nvSpPr>
        <p:spPr>
          <a:xfrm>
            <a:off x="283566" y="2727509"/>
            <a:ext cx="6000953"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8" name="Rectangle: Rounded Corners 7">
            <a:extLst>
              <a:ext uri="{FF2B5EF4-FFF2-40B4-BE49-F238E27FC236}">
                <a16:creationId xmlns:a16="http://schemas.microsoft.com/office/drawing/2014/main" id="{E9479206-2B6F-61B5-11FD-2AEA536AB0F8}"/>
              </a:ext>
            </a:extLst>
          </p:cNvPr>
          <p:cNvSpPr/>
          <p:nvPr/>
        </p:nvSpPr>
        <p:spPr>
          <a:xfrm>
            <a:off x="154324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13" name="Cylinder 12">
            <a:extLst>
              <a:ext uri="{FF2B5EF4-FFF2-40B4-BE49-F238E27FC236}">
                <a16:creationId xmlns:a16="http://schemas.microsoft.com/office/drawing/2014/main" id="{195748CA-E231-A0B8-1080-B97D02CFDBC8}"/>
              </a:ext>
            </a:extLst>
          </p:cNvPr>
          <p:cNvSpPr/>
          <p:nvPr/>
        </p:nvSpPr>
        <p:spPr>
          <a:xfrm>
            <a:off x="4869044" y="6217790"/>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14" name="Oval 13">
            <a:extLst>
              <a:ext uri="{FF2B5EF4-FFF2-40B4-BE49-F238E27FC236}">
                <a16:creationId xmlns:a16="http://schemas.microsoft.com/office/drawing/2014/main" id="{58119580-8723-C375-DABE-F80474FD1677}"/>
              </a:ext>
            </a:extLst>
          </p:cNvPr>
          <p:cNvSpPr/>
          <p:nvPr/>
        </p:nvSpPr>
        <p:spPr>
          <a:xfrm>
            <a:off x="80619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15" name="Oval 14">
            <a:extLst>
              <a:ext uri="{FF2B5EF4-FFF2-40B4-BE49-F238E27FC236}">
                <a16:creationId xmlns:a16="http://schemas.microsoft.com/office/drawing/2014/main" id="{77CBCC49-35DC-9D18-7EF6-70E1016EAF0E}"/>
              </a:ext>
            </a:extLst>
          </p:cNvPr>
          <p:cNvSpPr/>
          <p:nvPr/>
        </p:nvSpPr>
        <p:spPr>
          <a:xfrm>
            <a:off x="362442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16" name="Rectangle 15">
            <a:extLst>
              <a:ext uri="{FF2B5EF4-FFF2-40B4-BE49-F238E27FC236}">
                <a16:creationId xmlns:a16="http://schemas.microsoft.com/office/drawing/2014/main" id="{34830680-9E8D-005F-C442-A64F289322A2}"/>
              </a:ext>
            </a:extLst>
          </p:cNvPr>
          <p:cNvSpPr/>
          <p:nvPr/>
        </p:nvSpPr>
        <p:spPr>
          <a:xfrm>
            <a:off x="435976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A1AB3-E634-CB2C-E4F0-5D24D6961E7D}"/>
              </a:ext>
            </a:extLst>
          </p:cNvPr>
          <p:cNvSpPr/>
          <p:nvPr/>
        </p:nvSpPr>
        <p:spPr>
          <a:xfrm>
            <a:off x="4489414"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BF62025-8990-CE38-CE37-2B444E58DE2C}"/>
              </a:ext>
            </a:extLst>
          </p:cNvPr>
          <p:cNvSpPr/>
          <p:nvPr/>
        </p:nvSpPr>
        <p:spPr>
          <a:xfrm>
            <a:off x="4616788"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1FB807-EE18-CE4A-64BC-5388F12BFB63}"/>
              </a:ext>
            </a:extLst>
          </p:cNvPr>
          <p:cNvSpPr/>
          <p:nvPr/>
        </p:nvSpPr>
        <p:spPr>
          <a:xfrm>
            <a:off x="474075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32D6467-1E25-4D57-3654-6D2A91BA92C6}"/>
              </a:ext>
            </a:extLst>
          </p:cNvPr>
          <p:cNvSpPr/>
          <p:nvPr/>
        </p:nvSpPr>
        <p:spPr>
          <a:xfrm>
            <a:off x="4869551"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3FD66D4-39C6-6AF6-8FC6-9C2DBAFFA5E5}"/>
              </a:ext>
            </a:extLst>
          </p:cNvPr>
          <p:cNvSpPr/>
          <p:nvPr/>
        </p:nvSpPr>
        <p:spPr>
          <a:xfrm>
            <a:off x="4998636"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C9FEA34-87F7-ED32-B550-F43CEFD3ADA2}"/>
              </a:ext>
            </a:extLst>
          </p:cNvPr>
          <p:cNvSpPr/>
          <p:nvPr/>
        </p:nvSpPr>
        <p:spPr>
          <a:xfrm>
            <a:off x="318671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23" name="Oval 22">
            <a:extLst>
              <a:ext uri="{FF2B5EF4-FFF2-40B4-BE49-F238E27FC236}">
                <a16:creationId xmlns:a16="http://schemas.microsoft.com/office/drawing/2014/main" id="{E44C7003-DB9D-C142-0BBB-8C1FAC84E43B}"/>
              </a:ext>
            </a:extLst>
          </p:cNvPr>
          <p:cNvSpPr/>
          <p:nvPr/>
        </p:nvSpPr>
        <p:spPr>
          <a:xfrm>
            <a:off x="378535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24" name="Oval 23">
            <a:extLst>
              <a:ext uri="{FF2B5EF4-FFF2-40B4-BE49-F238E27FC236}">
                <a16:creationId xmlns:a16="http://schemas.microsoft.com/office/drawing/2014/main" id="{0AEACA3F-51A8-EEBB-2128-389907F0B379}"/>
              </a:ext>
            </a:extLst>
          </p:cNvPr>
          <p:cNvSpPr/>
          <p:nvPr/>
        </p:nvSpPr>
        <p:spPr>
          <a:xfrm>
            <a:off x="503494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25" name="Rectangle 24">
            <a:extLst>
              <a:ext uri="{FF2B5EF4-FFF2-40B4-BE49-F238E27FC236}">
                <a16:creationId xmlns:a16="http://schemas.microsoft.com/office/drawing/2014/main" id="{DD007557-97DE-F72A-CB08-8B4D12B1869C}"/>
              </a:ext>
            </a:extLst>
          </p:cNvPr>
          <p:cNvSpPr/>
          <p:nvPr/>
        </p:nvSpPr>
        <p:spPr>
          <a:xfrm>
            <a:off x="215211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16DEFE2-55F4-FA38-8D46-C259E8CF8B55}"/>
              </a:ext>
            </a:extLst>
          </p:cNvPr>
          <p:cNvSpPr/>
          <p:nvPr/>
        </p:nvSpPr>
        <p:spPr>
          <a:xfrm>
            <a:off x="228177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21F7FA-6BAD-AFF6-4534-648F680A505B}"/>
              </a:ext>
            </a:extLst>
          </p:cNvPr>
          <p:cNvSpPr/>
          <p:nvPr/>
        </p:nvSpPr>
        <p:spPr>
          <a:xfrm>
            <a:off x="240914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ABC7C86-7C59-C986-B005-7B26D26A4262}"/>
              </a:ext>
            </a:extLst>
          </p:cNvPr>
          <p:cNvSpPr/>
          <p:nvPr/>
        </p:nvSpPr>
        <p:spPr>
          <a:xfrm>
            <a:off x="253993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1E4B796-5243-A652-C05F-3F78649CF87E}"/>
              </a:ext>
            </a:extLst>
          </p:cNvPr>
          <p:cNvSpPr/>
          <p:nvPr/>
        </p:nvSpPr>
        <p:spPr>
          <a:xfrm>
            <a:off x="266873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2E7E3DD-9654-DB19-8E5A-31802A51439B}"/>
              </a:ext>
            </a:extLst>
          </p:cNvPr>
          <p:cNvSpPr/>
          <p:nvPr/>
        </p:nvSpPr>
        <p:spPr>
          <a:xfrm>
            <a:off x="279781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ctor: Curved 34">
            <a:extLst>
              <a:ext uri="{FF2B5EF4-FFF2-40B4-BE49-F238E27FC236}">
                <a16:creationId xmlns:a16="http://schemas.microsoft.com/office/drawing/2014/main" id="{75AC238C-9DB7-1CAC-992A-D69E944B6929}"/>
              </a:ext>
            </a:extLst>
          </p:cNvPr>
          <p:cNvCxnSpPr>
            <a:cxnSpLocks/>
            <a:stCxn id="30" idx="3"/>
            <a:endCxn id="40" idx="7"/>
          </p:cNvCxnSpPr>
          <p:nvPr/>
        </p:nvCxnSpPr>
        <p:spPr>
          <a:xfrm flipH="1">
            <a:off x="209614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4685D72-24A5-076E-76C0-058258D5C108}"/>
              </a:ext>
            </a:extLst>
          </p:cNvPr>
          <p:cNvSpPr txBox="1"/>
          <p:nvPr/>
        </p:nvSpPr>
        <p:spPr>
          <a:xfrm>
            <a:off x="1922907" y="3272496"/>
            <a:ext cx="1532792" cy="261610"/>
          </a:xfrm>
          <a:prstGeom prst="rect">
            <a:avLst/>
          </a:prstGeom>
          <a:noFill/>
        </p:spPr>
        <p:txBody>
          <a:bodyPr wrap="none" rtlCol="0">
            <a:spAutoFit/>
          </a:bodyPr>
          <a:lstStyle/>
          <a:p>
            <a:r>
              <a:rPr lang="en-US" sz="1100"/>
              <a:t>Thread pool task queue</a:t>
            </a:r>
          </a:p>
        </p:txBody>
      </p:sp>
      <p:sp>
        <p:nvSpPr>
          <p:cNvPr id="40" name="Oval 39">
            <a:extLst>
              <a:ext uri="{FF2B5EF4-FFF2-40B4-BE49-F238E27FC236}">
                <a16:creationId xmlns:a16="http://schemas.microsoft.com/office/drawing/2014/main" id="{3F0A6773-0413-9B27-ABAC-CBEAFF455EC6}"/>
              </a:ext>
            </a:extLst>
          </p:cNvPr>
          <p:cNvSpPr/>
          <p:nvPr/>
        </p:nvSpPr>
        <p:spPr>
          <a:xfrm>
            <a:off x="148427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43" name="Connector: Curved 42">
            <a:extLst>
              <a:ext uri="{FF2B5EF4-FFF2-40B4-BE49-F238E27FC236}">
                <a16:creationId xmlns:a16="http://schemas.microsoft.com/office/drawing/2014/main" id="{CCD051D7-0E60-9379-9295-BE7175E43099}"/>
              </a:ext>
            </a:extLst>
          </p:cNvPr>
          <p:cNvCxnSpPr>
            <a:cxnSpLocks/>
            <a:stCxn id="49" idx="3"/>
            <a:endCxn id="8" idx="0"/>
          </p:cNvCxnSpPr>
          <p:nvPr/>
        </p:nvCxnSpPr>
        <p:spPr>
          <a:xfrm flipH="1">
            <a:off x="199255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44" name="Straight Arrow Connector 43">
            <a:extLst>
              <a:ext uri="{FF2B5EF4-FFF2-40B4-BE49-F238E27FC236}">
                <a16:creationId xmlns:a16="http://schemas.microsoft.com/office/drawing/2014/main" id="{8601FF43-4FC5-0D87-904B-D57B10E7C3E5}"/>
              </a:ext>
            </a:extLst>
          </p:cNvPr>
          <p:cNvCxnSpPr>
            <a:stCxn id="22" idx="2"/>
            <a:endCxn id="15" idx="0"/>
          </p:cNvCxnSpPr>
          <p:nvPr/>
        </p:nvCxnSpPr>
        <p:spPr>
          <a:xfrm>
            <a:off x="414375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D3543BE-5730-B0B8-1A6C-CCFD7625A87E}"/>
              </a:ext>
            </a:extLst>
          </p:cNvPr>
          <p:cNvSpPr/>
          <p:nvPr/>
        </p:nvSpPr>
        <p:spPr>
          <a:xfrm>
            <a:off x="382496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46" name="Oval 45">
            <a:extLst>
              <a:ext uri="{FF2B5EF4-FFF2-40B4-BE49-F238E27FC236}">
                <a16:creationId xmlns:a16="http://schemas.microsoft.com/office/drawing/2014/main" id="{BC839444-C3A9-8E70-D46B-E4758B551D87}"/>
              </a:ext>
            </a:extLst>
          </p:cNvPr>
          <p:cNvSpPr/>
          <p:nvPr/>
        </p:nvSpPr>
        <p:spPr>
          <a:xfrm>
            <a:off x="385946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47" name="Connector: Curved 46">
            <a:extLst>
              <a:ext uri="{FF2B5EF4-FFF2-40B4-BE49-F238E27FC236}">
                <a16:creationId xmlns:a16="http://schemas.microsoft.com/office/drawing/2014/main" id="{0449F6E4-91E3-3C53-4639-9ADCCFB51DB3}"/>
              </a:ext>
            </a:extLst>
          </p:cNvPr>
          <p:cNvCxnSpPr>
            <a:stCxn id="15" idx="2"/>
            <a:endCxn id="25" idx="1"/>
          </p:cNvCxnSpPr>
          <p:nvPr/>
        </p:nvCxnSpPr>
        <p:spPr>
          <a:xfrm rot="10800000" flipV="1">
            <a:off x="215211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C5ABA387-F7C1-5A65-89FC-84D86BCF6531}"/>
              </a:ext>
            </a:extLst>
          </p:cNvPr>
          <p:cNvCxnSpPr>
            <a:cxnSpLocks/>
            <a:stCxn id="30" idx="3"/>
            <a:endCxn id="14" idx="7"/>
          </p:cNvCxnSpPr>
          <p:nvPr/>
        </p:nvCxnSpPr>
        <p:spPr>
          <a:xfrm flipH="1">
            <a:off x="141806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34AB941A-9263-0640-DBCE-A683A1D05375}"/>
              </a:ext>
            </a:extLst>
          </p:cNvPr>
          <p:cNvSpPr/>
          <p:nvPr/>
        </p:nvSpPr>
        <p:spPr>
          <a:xfrm>
            <a:off x="127743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sync-ed job: </a:t>
            </a:r>
          </a:p>
          <a:p>
            <a:pPr marL="228600" indent="-228600">
              <a:buAutoNum type="arabicPeriod"/>
            </a:pPr>
            <a:r>
              <a:rPr lang="en-US" sz="900" dirty="0" err="1">
                <a:solidFill>
                  <a:schemeClr val="tx1"/>
                </a:solidFill>
              </a:rPr>
              <a:t>syncly</a:t>
            </a:r>
            <a:r>
              <a:rPr lang="en-US" sz="900" dirty="0">
                <a:solidFill>
                  <a:schemeClr val="tx1"/>
                </a:solidFill>
              </a:rPr>
              <a:t> check and store key with revision in memory-cache</a:t>
            </a:r>
          </a:p>
          <a:p>
            <a:pPr marL="228600" indent="-228600">
              <a:buAutoNum type="arabicPeriod"/>
            </a:pPr>
            <a:r>
              <a:rPr lang="en-US" sz="900" dirty="0" err="1">
                <a:solidFill>
                  <a:schemeClr val="tx1"/>
                </a:solidFill>
              </a:rPr>
              <a:t>syncly</a:t>
            </a:r>
            <a:r>
              <a:rPr lang="en-US" sz="900" dirty="0">
                <a:solidFill>
                  <a:schemeClr val="tx1"/>
                </a:solidFill>
              </a:rPr>
              <a:t> invoke </a:t>
            </a:r>
            <a:r>
              <a:rPr lang="en-US" sz="900" dirty="0" err="1">
                <a:solidFill>
                  <a:schemeClr val="tx1"/>
                </a:solidFill>
              </a:rPr>
              <a:t>eBPF</a:t>
            </a:r>
            <a:r>
              <a:rPr lang="en-US" sz="900" dirty="0">
                <a:solidFill>
                  <a:schemeClr val="tx1"/>
                </a:solidFill>
              </a:rPr>
              <a:t> </a:t>
            </a:r>
            <a:r>
              <a:rPr lang="en-US" sz="900" dirty="0" err="1">
                <a:solidFill>
                  <a:schemeClr val="tx1"/>
                </a:solidFill>
              </a:rPr>
              <a:t>syscall</a:t>
            </a:r>
            <a:r>
              <a:rPr lang="en-US" sz="900" dirty="0">
                <a:solidFill>
                  <a:schemeClr val="tx1"/>
                </a:solidFill>
              </a:rPr>
              <a:t> with return code</a:t>
            </a:r>
          </a:p>
          <a:p>
            <a:pPr marL="228600" indent="-228600">
              <a:buFontTx/>
              <a:buAutoNum type="arabicPeriod"/>
            </a:pPr>
            <a:r>
              <a:rPr lang="en-US" sz="900" dirty="0">
                <a:solidFill>
                  <a:schemeClr val="tx1"/>
                </a:solidFill>
              </a:rPr>
              <a:t>triggers an async write to table1</a:t>
            </a:r>
          </a:p>
          <a:p>
            <a:pPr marL="228600" indent="-228600">
              <a:buAutoNum type="arabicPeriod"/>
            </a:pPr>
            <a:r>
              <a:rPr lang="en-US" sz="900" dirty="0">
                <a:solidFill>
                  <a:schemeClr val="tx1"/>
                </a:solidFill>
              </a:rPr>
              <a:t>If #3 returns successful, trigger an async write to table2</a:t>
            </a:r>
          </a:p>
        </p:txBody>
      </p:sp>
      <p:sp>
        <p:nvSpPr>
          <p:cNvPr id="50" name="TextBox 49">
            <a:extLst>
              <a:ext uri="{FF2B5EF4-FFF2-40B4-BE49-F238E27FC236}">
                <a16:creationId xmlns:a16="http://schemas.microsoft.com/office/drawing/2014/main" id="{23F661E7-B374-3DD0-2883-C7FC85A09D2D}"/>
              </a:ext>
            </a:extLst>
          </p:cNvPr>
          <p:cNvSpPr txBox="1"/>
          <p:nvPr/>
        </p:nvSpPr>
        <p:spPr>
          <a:xfrm>
            <a:off x="3391584" y="5482410"/>
            <a:ext cx="256802" cy="261610"/>
          </a:xfrm>
          <a:prstGeom prst="rect">
            <a:avLst/>
          </a:prstGeom>
          <a:noFill/>
        </p:spPr>
        <p:txBody>
          <a:bodyPr wrap="none" rtlCol="0">
            <a:spAutoFit/>
          </a:bodyPr>
          <a:lstStyle/>
          <a:p>
            <a:r>
              <a:rPr lang="en-US" sz="1100" dirty="0"/>
              <a:t>2</a:t>
            </a:r>
          </a:p>
        </p:txBody>
      </p:sp>
      <p:cxnSp>
        <p:nvCxnSpPr>
          <p:cNvPr id="51" name="Connector: Curved 50">
            <a:extLst>
              <a:ext uri="{FF2B5EF4-FFF2-40B4-BE49-F238E27FC236}">
                <a16:creationId xmlns:a16="http://schemas.microsoft.com/office/drawing/2014/main" id="{A80CF137-5861-F4A9-49C0-64CA4E5D9BBC}"/>
              </a:ext>
            </a:extLst>
          </p:cNvPr>
          <p:cNvCxnSpPr>
            <a:cxnSpLocks/>
            <a:stCxn id="49" idx="3"/>
            <a:endCxn id="16" idx="1"/>
          </p:cNvCxnSpPr>
          <p:nvPr/>
        </p:nvCxnSpPr>
        <p:spPr>
          <a:xfrm>
            <a:off x="318671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28F0798-F80D-F744-9C01-ECAEB4061997}"/>
              </a:ext>
            </a:extLst>
          </p:cNvPr>
          <p:cNvSpPr txBox="1"/>
          <p:nvPr/>
        </p:nvSpPr>
        <p:spPr>
          <a:xfrm>
            <a:off x="3833247" y="5150941"/>
            <a:ext cx="489236" cy="261610"/>
          </a:xfrm>
          <a:prstGeom prst="rect">
            <a:avLst/>
          </a:prstGeom>
          <a:noFill/>
        </p:spPr>
        <p:txBody>
          <a:bodyPr wrap="none" rtlCol="0">
            <a:spAutoFit/>
          </a:bodyPr>
          <a:lstStyle/>
          <a:p>
            <a:r>
              <a:rPr lang="en-US" sz="1100" dirty="0"/>
              <a:t>3 &amp; 4</a:t>
            </a:r>
          </a:p>
        </p:txBody>
      </p:sp>
      <p:sp>
        <p:nvSpPr>
          <p:cNvPr id="53" name="TextBox 52">
            <a:extLst>
              <a:ext uri="{FF2B5EF4-FFF2-40B4-BE49-F238E27FC236}">
                <a16:creationId xmlns:a16="http://schemas.microsoft.com/office/drawing/2014/main" id="{12FB3562-9CAD-F8C5-7E0C-D9F48F296EA0}"/>
              </a:ext>
            </a:extLst>
          </p:cNvPr>
          <p:cNvSpPr txBox="1"/>
          <p:nvPr/>
        </p:nvSpPr>
        <p:spPr>
          <a:xfrm>
            <a:off x="5668337" y="5870648"/>
            <a:ext cx="256802" cy="261610"/>
          </a:xfrm>
          <a:prstGeom prst="rect">
            <a:avLst/>
          </a:prstGeom>
          <a:noFill/>
        </p:spPr>
        <p:txBody>
          <a:bodyPr wrap="none" rtlCol="0">
            <a:spAutoFit/>
          </a:bodyPr>
          <a:lstStyle/>
          <a:p>
            <a:r>
              <a:rPr lang="en-US" sz="1100"/>
              <a:t>4</a:t>
            </a:r>
          </a:p>
        </p:txBody>
      </p:sp>
      <p:sp>
        <p:nvSpPr>
          <p:cNvPr id="54" name="TextBox 53">
            <a:extLst>
              <a:ext uri="{FF2B5EF4-FFF2-40B4-BE49-F238E27FC236}">
                <a16:creationId xmlns:a16="http://schemas.microsoft.com/office/drawing/2014/main" id="{E0BA4F46-097B-C80F-7282-FD2CD4412318}"/>
              </a:ext>
            </a:extLst>
          </p:cNvPr>
          <p:cNvSpPr txBox="1"/>
          <p:nvPr/>
        </p:nvSpPr>
        <p:spPr>
          <a:xfrm>
            <a:off x="5204381" y="5874758"/>
            <a:ext cx="256802" cy="261610"/>
          </a:xfrm>
          <a:prstGeom prst="rect">
            <a:avLst/>
          </a:prstGeom>
          <a:noFill/>
        </p:spPr>
        <p:txBody>
          <a:bodyPr wrap="none" rtlCol="0">
            <a:spAutoFit/>
          </a:bodyPr>
          <a:lstStyle/>
          <a:p>
            <a:r>
              <a:rPr lang="en-US" sz="1100"/>
              <a:t>2</a:t>
            </a:r>
          </a:p>
        </p:txBody>
      </p:sp>
      <p:sp>
        <p:nvSpPr>
          <p:cNvPr id="55" name="Rectangle: Single Corner Snipped 54">
            <a:extLst>
              <a:ext uri="{FF2B5EF4-FFF2-40B4-BE49-F238E27FC236}">
                <a16:creationId xmlns:a16="http://schemas.microsoft.com/office/drawing/2014/main" id="{55996D6F-BC15-CF59-8EFC-BE3D55309AB6}"/>
              </a:ext>
            </a:extLst>
          </p:cNvPr>
          <p:cNvSpPr/>
          <p:nvPr/>
        </p:nvSpPr>
        <p:spPr>
          <a:xfrm>
            <a:off x="442458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56" name="Straight Arrow Connector 55">
            <a:extLst>
              <a:ext uri="{FF2B5EF4-FFF2-40B4-BE49-F238E27FC236}">
                <a16:creationId xmlns:a16="http://schemas.microsoft.com/office/drawing/2014/main" id="{BFF30045-A49C-639A-980D-2D608D62B7E0}"/>
              </a:ext>
            </a:extLst>
          </p:cNvPr>
          <p:cNvCxnSpPr/>
          <p:nvPr/>
        </p:nvCxnSpPr>
        <p:spPr>
          <a:xfrm>
            <a:off x="318671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48DB0C5-737D-41B1-FBCD-A3F6139519DB}"/>
              </a:ext>
            </a:extLst>
          </p:cNvPr>
          <p:cNvSpPr txBox="1"/>
          <p:nvPr/>
        </p:nvSpPr>
        <p:spPr>
          <a:xfrm>
            <a:off x="3705106" y="4336678"/>
            <a:ext cx="256802" cy="261610"/>
          </a:xfrm>
          <a:prstGeom prst="rect">
            <a:avLst/>
          </a:prstGeom>
          <a:noFill/>
        </p:spPr>
        <p:txBody>
          <a:bodyPr wrap="none" rtlCol="0">
            <a:spAutoFit/>
          </a:bodyPr>
          <a:lstStyle/>
          <a:p>
            <a:r>
              <a:rPr lang="en-US" sz="1100"/>
              <a:t>1</a:t>
            </a:r>
          </a:p>
        </p:txBody>
      </p:sp>
      <p:cxnSp>
        <p:nvCxnSpPr>
          <p:cNvPr id="58" name="Straight Arrow Connector 57">
            <a:extLst>
              <a:ext uri="{FF2B5EF4-FFF2-40B4-BE49-F238E27FC236}">
                <a16:creationId xmlns:a16="http://schemas.microsoft.com/office/drawing/2014/main" id="{6BFFE055-F2D3-C266-10EC-8FDFC013EF69}"/>
              </a:ext>
            </a:extLst>
          </p:cNvPr>
          <p:cNvCxnSpPr>
            <a:stCxn id="24" idx="4"/>
          </p:cNvCxnSpPr>
          <p:nvPr/>
        </p:nvCxnSpPr>
        <p:spPr>
          <a:xfrm flipH="1">
            <a:off x="5257330" y="5812951"/>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9" name="Straight Arrow Connector 58">
            <a:extLst>
              <a:ext uri="{FF2B5EF4-FFF2-40B4-BE49-F238E27FC236}">
                <a16:creationId xmlns:a16="http://schemas.microsoft.com/office/drawing/2014/main" id="{910F64F4-0708-EA76-8C1F-A7A7E6A6FBF5}"/>
              </a:ext>
            </a:extLst>
          </p:cNvPr>
          <p:cNvCxnSpPr>
            <a:stCxn id="24" idx="4"/>
          </p:cNvCxnSpPr>
          <p:nvPr/>
        </p:nvCxnSpPr>
        <p:spPr>
          <a:xfrm>
            <a:off x="5558722" y="5812951"/>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0" name="TextBox 59">
            <a:extLst>
              <a:ext uri="{FF2B5EF4-FFF2-40B4-BE49-F238E27FC236}">
                <a16:creationId xmlns:a16="http://schemas.microsoft.com/office/drawing/2014/main" id="{003F762F-D027-3BC9-86ED-C99581E64A15}"/>
              </a:ext>
            </a:extLst>
          </p:cNvPr>
          <p:cNvSpPr txBox="1"/>
          <p:nvPr/>
        </p:nvSpPr>
        <p:spPr>
          <a:xfrm>
            <a:off x="6538589" y="0"/>
            <a:ext cx="5601498" cy="7201972"/>
          </a:xfrm>
          <a:prstGeom prst="rect">
            <a:avLst/>
          </a:prstGeom>
          <a:noFill/>
        </p:spPr>
        <p:txBody>
          <a:bodyPr wrap="square" rtlCol="0">
            <a:spAutoFit/>
          </a:bodyPr>
          <a:lstStyle/>
          <a:p>
            <a:r>
              <a:rPr lang="en-US" sz="1200" dirty="0"/>
              <a:t>Race condition #1:  step #1 in the job</a:t>
            </a:r>
          </a:p>
          <a:p>
            <a:endParaRPr lang="en-US" sz="1200" dirty="0"/>
          </a:p>
          <a:p>
            <a:r>
              <a:rPr lang="en-US" sz="1200" dirty="0"/>
              <a:t>Same neighbor’s different revisions (1, 6, 8) may be invoked at the same time, or latter ones may be completed first. </a:t>
            </a:r>
          </a:p>
          <a:p>
            <a:r>
              <a:rPr lang="en-US" sz="1200" dirty="0"/>
              <a:t>As long as the pushed states are target states (can finish programming with this version of state only, doesn’t need previous actions executed in strict order), latter revision can be executed first and doesn’t cause harm and may save some resource</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Case 1: 1 -&gt; 6 -&gt; 8</a:t>
            </a:r>
          </a:p>
          <a:p>
            <a:pPr marL="171450" indent="-171450">
              <a:buFont typeface="Arial" panose="020B0604020202020204" pitchFamily="34" charset="0"/>
              <a:buChar char="•"/>
            </a:pPr>
            <a:r>
              <a:rPr lang="en-US" sz="1200" dirty="0"/>
              <a:t>Case 2: 6 -&gt; 8 -&gt; 1</a:t>
            </a:r>
          </a:p>
          <a:p>
            <a:pPr marL="628650" lvl="1" indent="-171450">
              <a:buFont typeface="Arial" panose="020B0604020202020204" pitchFamily="34" charset="0"/>
              <a:buChar char="•"/>
            </a:pPr>
            <a:r>
              <a:rPr lang="en-US" sz="1100" dirty="0"/>
              <a:t>Ver 6 first</a:t>
            </a:r>
          </a:p>
          <a:p>
            <a:pPr marL="1085850" lvl="2" indent="-171450">
              <a:buFont typeface="Arial" panose="020B0604020202020204" pitchFamily="34" charset="0"/>
              <a:buChar char="•"/>
            </a:pPr>
            <a:r>
              <a:rPr lang="en-US" sz="1100" dirty="0"/>
              <a:t>Not found in </a:t>
            </a:r>
            <a:r>
              <a:rPr lang="en-US" sz="1100" dirty="0" err="1"/>
              <a:t>hashmap</a:t>
            </a:r>
            <a:r>
              <a:rPr lang="en-US" sz="1100" dirty="0"/>
              <a:t>, thus insert key with </a:t>
            </a:r>
            <a:r>
              <a:rPr lang="en-US" sz="1100" dirty="0" err="1"/>
              <a:t>ver</a:t>
            </a:r>
            <a:r>
              <a:rPr lang="en-US" sz="1100" dirty="0"/>
              <a:t> 6</a:t>
            </a:r>
          </a:p>
          <a:p>
            <a:pPr marL="1085850" lvl="2" indent="-171450">
              <a:buFont typeface="Arial" panose="020B0604020202020204" pitchFamily="34" charset="0"/>
              <a:buChar char="•"/>
            </a:pPr>
            <a:r>
              <a:rPr lang="en-US" sz="1100" dirty="0"/>
              <a:t>Async write to </a:t>
            </a:r>
            <a:r>
              <a:rPr lang="en-US" sz="1100" dirty="0" err="1"/>
              <a:t>db</a:t>
            </a:r>
            <a:r>
              <a:rPr lang="en-US" sz="1100" dirty="0"/>
              <a:t> table1</a:t>
            </a:r>
          </a:p>
          <a:p>
            <a:pPr marL="1085850" lvl="2" indent="-171450">
              <a:buFont typeface="Arial" panose="020B0604020202020204" pitchFamily="34" charset="0"/>
              <a:buChar char="•"/>
            </a:pPr>
            <a:r>
              <a:rPr lang="en-US" sz="1100" dirty="0" err="1"/>
              <a:t>eBPF</a:t>
            </a:r>
            <a:r>
              <a:rPr lang="en-US" sz="1100" dirty="0"/>
              <a:t> </a:t>
            </a:r>
            <a:r>
              <a:rPr lang="en-US" sz="1100" dirty="0" err="1"/>
              <a:t>syscall</a:t>
            </a:r>
            <a:r>
              <a:rPr lang="en-US" sz="1100" dirty="0"/>
              <a:t> is add if not found, or update if found</a:t>
            </a:r>
          </a:p>
          <a:p>
            <a:pPr marL="1085850" lvl="2" indent="-171450">
              <a:buFont typeface="Arial" panose="020B0604020202020204" pitchFamily="34" charset="0"/>
              <a:buChar char="•"/>
            </a:pPr>
            <a:r>
              <a:rPr lang="en-US" sz="1100" dirty="0"/>
              <a:t>Async write to </a:t>
            </a:r>
            <a:r>
              <a:rPr lang="en-US" sz="1100" dirty="0" err="1"/>
              <a:t>db</a:t>
            </a:r>
            <a:r>
              <a:rPr lang="en-US" sz="1100" dirty="0"/>
              <a:t> table2 if above succeeds</a:t>
            </a:r>
          </a:p>
          <a:p>
            <a:pPr marL="628650" lvl="1" indent="-171450">
              <a:buFont typeface="Arial" panose="020B0604020202020204" pitchFamily="34" charset="0"/>
              <a:buChar char="•"/>
            </a:pPr>
            <a:r>
              <a:rPr lang="en-US" sz="1100" dirty="0"/>
              <a:t>Ver 8 is to delete it</a:t>
            </a:r>
          </a:p>
          <a:p>
            <a:pPr marL="1085850" lvl="2" indent="-171450">
              <a:buFont typeface="Arial" panose="020B0604020202020204" pitchFamily="34" charset="0"/>
              <a:buChar char="•"/>
            </a:pPr>
            <a:r>
              <a:rPr lang="en-US" sz="1100" dirty="0"/>
              <a:t>Found </a:t>
            </a:r>
            <a:r>
              <a:rPr lang="en-US" sz="1100" dirty="0" err="1"/>
              <a:t>ver</a:t>
            </a:r>
            <a:r>
              <a:rPr lang="en-US" sz="1100" dirty="0"/>
              <a:t> 6 in </a:t>
            </a:r>
            <a:r>
              <a:rPr lang="en-US" sz="1100" dirty="0" err="1"/>
              <a:t>hashmap</a:t>
            </a:r>
            <a:r>
              <a:rPr lang="en-US" sz="1100" dirty="0"/>
              <a:t>, since 8 &gt; 6, update with </a:t>
            </a:r>
            <a:r>
              <a:rPr lang="en-US" sz="1100" dirty="0" err="1"/>
              <a:t>ver</a:t>
            </a:r>
            <a:r>
              <a:rPr lang="en-US" sz="1100" dirty="0"/>
              <a:t> 8</a:t>
            </a:r>
          </a:p>
          <a:p>
            <a:pPr marL="1085850" lvl="2" indent="-171450">
              <a:buFont typeface="Arial" panose="020B0604020202020204" pitchFamily="34" charset="0"/>
              <a:buChar char="•"/>
            </a:pPr>
            <a:r>
              <a:rPr lang="en-US" sz="1100" dirty="0"/>
              <a:t>Since in table1 </a:t>
            </a:r>
            <a:r>
              <a:rPr lang="en-US" sz="1100" dirty="0" err="1"/>
              <a:t>cur_ver</a:t>
            </a:r>
            <a:r>
              <a:rPr lang="en-US" sz="1100" dirty="0"/>
              <a:t> 8 &gt; </a:t>
            </a:r>
            <a:r>
              <a:rPr lang="en-US" sz="1100" dirty="0" err="1"/>
              <a:t>fetch_ver</a:t>
            </a:r>
            <a:r>
              <a:rPr lang="en-US" sz="1100" dirty="0"/>
              <a:t> 6, update</a:t>
            </a:r>
          </a:p>
          <a:p>
            <a:pPr marL="1085850" lvl="2" indent="-171450">
              <a:buFont typeface="Arial" panose="020B0604020202020204" pitchFamily="34" charset="0"/>
              <a:buChar char="•"/>
            </a:pPr>
            <a:r>
              <a:rPr lang="en-US" sz="1100" dirty="0"/>
              <a:t>delete from </a:t>
            </a:r>
            <a:r>
              <a:rPr lang="en-US" sz="1100" dirty="0" err="1"/>
              <a:t>eBPF</a:t>
            </a:r>
            <a:r>
              <a:rPr lang="en-US" sz="1100" dirty="0"/>
              <a:t> map and update table 2</a:t>
            </a:r>
          </a:p>
          <a:p>
            <a:pPr marL="628650" lvl="1" indent="-171450">
              <a:buFont typeface="Arial" panose="020B0604020202020204" pitchFamily="34" charset="0"/>
              <a:buChar char="•"/>
            </a:pPr>
            <a:r>
              <a:rPr lang="en-US" sz="1100" dirty="0"/>
              <a:t>Ver 1 at last</a:t>
            </a:r>
          </a:p>
          <a:p>
            <a:pPr marL="1085850" lvl="2" indent="-171450">
              <a:buFont typeface="Arial" panose="020B0604020202020204" pitchFamily="34" charset="0"/>
              <a:buChar char="•"/>
            </a:pPr>
            <a:r>
              <a:rPr lang="en-US" sz="1100" dirty="0"/>
              <a:t>Found </a:t>
            </a:r>
            <a:r>
              <a:rPr lang="en-US" sz="1100" dirty="0" err="1"/>
              <a:t>ver</a:t>
            </a:r>
            <a:r>
              <a:rPr lang="en-US" sz="1100" dirty="0"/>
              <a:t> 8 from </a:t>
            </a:r>
            <a:r>
              <a:rPr lang="en-US" sz="1100" dirty="0" err="1"/>
              <a:t>hashmap</a:t>
            </a:r>
            <a:r>
              <a:rPr lang="en-US" sz="1100" dirty="0"/>
              <a:t>, since 1 &lt; 8 simply ignore </a:t>
            </a:r>
            <a:r>
              <a:rPr lang="en-US" sz="1100" dirty="0" err="1"/>
              <a:t>eBPF</a:t>
            </a:r>
            <a:r>
              <a:rPr lang="en-US" sz="1100" dirty="0"/>
              <a:t> programming</a:t>
            </a:r>
          </a:p>
          <a:p>
            <a:pPr marL="1085850" lvl="2" indent="-171450">
              <a:buFont typeface="Arial" panose="020B0604020202020204" pitchFamily="34" charset="0"/>
              <a:buChar char="•"/>
            </a:pPr>
            <a:r>
              <a:rPr lang="en-US" sz="1100" dirty="0"/>
              <a:t>In table1, since 1 &lt; 8, also ignore updating</a:t>
            </a:r>
          </a:p>
          <a:p>
            <a:pPr marL="1085850" lvl="2" indent="-171450">
              <a:buFont typeface="Arial" panose="020B0604020202020204" pitchFamily="34" charset="0"/>
              <a:buChar char="•"/>
            </a:pPr>
            <a:r>
              <a:rPr lang="en-US" sz="1100" dirty="0"/>
              <a:t>Update table2</a:t>
            </a:r>
          </a:p>
          <a:p>
            <a:pPr marL="171450" indent="-171450">
              <a:buFont typeface="Arial" panose="020B0604020202020204" pitchFamily="34" charset="0"/>
              <a:buChar char="•"/>
            </a:pPr>
            <a:r>
              <a:rPr lang="en-US" sz="1200" dirty="0"/>
              <a:t>Case 3: 8 -&gt; 6 -&gt; 1 or 8 -&gt; 1 -&gt; 6</a:t>
            </a:r>
          </a:p>
          <a:p>
            <a:pPr marL="628650" lvl="1" indent="-171450">
              <a:buFont typeface="Arial" panose="020B0604020202020204" pitchFamily="34" charset="0"/>
              <a:buChar char="•"/>
            </a:pPr>
            <a:r>
              <a:rPr lang="en-US" sz="1100" dirty="0"/>
              <a:t>Ver 8 (deletion) first</a:t>
            </a:r>
          </a:p>
          <a:p>
            <a:pPr marL="1085850" lvl="2" indent="-171450">
              <a:buFont typeface="Arial" panose="020B0604020202020204" pitchFamily="34" charset="0"/>
              <a:buChar char="•"/>
            </a:pPr>
            <a:r>
              <a:rPr lang="en-US" sz="1100" dirty="0"/>
              <a:t>Not found in </a:t>
            </a:r>
            <a:r>
              <a:rPr lang="en-US" sz="1100" dirty="0" err="1"/>
              <a:t>hashmap</a:t>
            </a:r>
            <a:r>
              <a:rPr lang="en-US" sz="1100" dirty="0"/>
              <a:t>, thus insert key with </a:t>
            </a:r>
            <a:r>
              <a:rPr lang="en-US" sz="1100" dirty="0" err="1"/>
              <a:t>ver</a:t>
            </a:r>
            <a:r>
              <a:rPr lang="en-US" sz="1100" dirty="0"/>
              <a:t> 8</a:t>
            </a:r>
          </a:p>
          <a:p>
            <a:pPr marL="1085850" lvl="2" indent="-171450">
              <a:buFont typeface="Arial" panose="020B0604020202020204" pitchFamily="34" charset="0"/>
              <a:buChar char="•"/>
            </a:pPr>
            <a:r>
              <a:rPr lang="en-US" sz="1100" dirty="0" err="1"/>
              <a:t>eBPF</a:t>
            </a:r>
            <a:r>
              <a:rPr lang="en-US" sz="1100" dirty="0"/>
              <a:t> </a:t>
            </a:r>
            <a:r>
              <a:rPr lang="en-US" sz="1100" dirty="0" err="1"/>
              <a:t>syscall</a:t>
            </a:r>
            <a:r>
              <a:rPr lang="en-US" sz="1100" dirty="0"/>
              <a:t> is if found delete, if not found do nothing</a:t>
            </a:r>
          </a:p>
          <a:p>
            <a:pPr marL="1085850" lvl="2" indent="-171450">
              <a:buFont typeface="Arial" panose="020B0604020202020204" pitchFamily="34" charset="0"/>
              <a:buChar char="•"/>
            </a:pPr>
            <a:r>
              <a:rPr lang="en-US" sz="1100" dirty="0"/>
              <a:t>Update table1 and 2</a:t>
            </a:r>
          </a:p>
          <a:p>
            <a:pPr marL="628650" lvl="1" indent="-171450">
              <a:buFont typeface="Arial" panose="020B0604020202020204" pitchFamily="34" charset="0"/>
              <a:buChar char="•"/>
            </a:pPr>
            <a:r>
              <a:rPr lang="en-US" sz="1100" dirty="0"/>
              <a:t>Then </a:t>
            </a:r>
            <a:r>
              <a:rPr lang="en-US" sz="1100" dirty="0" err="1"/>
              <a:t>ver</a:t>
            </a:r>
            <a:r>
              <a:rPr lang="en-US" sz="1100" dirty="0"/>
              <a:t> 1 or </a:t>
            </a:r>
            <a:r>
              <a:rPr lang="en-US" sz="1100" dirty="0" err="1"/>
              <a:t>ver</a:t>
            </a:r>
            <a:r>
              <a:rPr lang="en-US" sz="1100" dirty="0"/>
              <a:t> 6</a:t>
            </a:r>
          </a:p>
          <a:p>
            <a:pPr marL="1085850" lvl="2" indent="-171450">
              <a:buFont typeface="Arial" panose="020B0604020202020204" pitchFamily="34" charset="0"/>
              <a:buChar char="•"/>
            </a:pPr>
            <a:r>
              <a:rPr lang="en-US" sz="1100" dirty="0"/>
              <a:t>Found </a:t>
            </a:r>
            <a:r>
              <a:rPr lang="en-US" sz="1100" dirty="0" err="1"/>
              <a:t>ver</a:t>
            </a:r>
            <a:r>
              <a:rPr lang="en-US" sz="1100" dirty="0"/>
              <a:t> 8 from </a:t>
            </a:r>
            <a:r>
              <a:rPr lang="en-US" sz="1100" dirty="0" err="1"/>
              <a:t>hashmap</a:t>
            </a:r>
            <a:r>
              <a:rPr lang="en-US" sz="1100" dirty="0"/>
              <a:t>, simply ignore </a:t>
            </a:r>
            <a:r>
              <a:rPr lang="en-US" sz="1100" dirty="0" err="1"/>
              <a:t>eBPF</a:t>
            </a:r>
            <a:r>
              <a:rPr lang="en-US" sz="1100" dirty="0"/>
              <a:t> programming but update table2</a:t>
            </a:r>
          </a:p>
          <a:p>
            <a:pPr marL="1085850" lvl="2" indent="-171450">
              <a:buFont typeface="Arial" panose="020B0604020202020204" pitchFamily="34" charset="0"/>
              <a:buChar char="•"/>
            </a:pPr>
            <a:r>
              <a:rPr lang="en-US" sz="1100" dirty="0"/>
              <a:t>In table1, since 1 or 6 &lt; 8, ignore updating</a:t>
            </a:r>
          </a:p>
          <a:p>
            <a:endParaRPr lang="en-US" sz="1100" dirty="0"/>
          </a:p>
          <a:p>
            <a:r>
              <a:rPr lang="en-US" sz="1100" dirty="0"/>
              <a:t>Observation/philosophy:  </a:t>
            </a:r>
          </a:p>
          <a:p>
            <a:pPr marL="285750" indent="-285750">
              <a:buFont typeface="Arial" panose="020B0604020202020204" pitchFamily="34" charset="0"/>
              <a:buChar char="•"/>
            </a:pPr>
            <a:r>
              <a:rPr lang="en-US" sz="1100" dirty="0"/>
              <a:t>Concurrent HashMap and table1 (may combine later), update condition is increasing version</a:t>
            </a:r>
          </a:p>
          <a:p>
            <a:pPr marL="285750" indent="-285750">
              <a:buFont typeface="Arial" panose="020B0604020202020204" pitchFamily="34" charset="0"/>
              <a:buChar char="•"/>
            </a:pPr>
            <a:r>
              <a:rPr lang="en-US" sz="1100" dirty="0"/>
              <a:t>table2</a:t>
            </a:r>
          </a:p>
          <a:p>
            <a:pPr marL="742950" lvl="1" indent="-285750">
              <a:buFont typeface="Courier New" panose="02070309020205020404" pitchFamily="49" charset="0"/>
              <a:buChar char="o"/>
            </a:pPr>
            <a:r>
              <a:rPr lang="en-US" sz="1100" dirty="0"/>
              <a:t>programming done (succeeded + intended ignore) log to table2</a:t>
            </a:r>
          </a:p>
          <a:p>
            <a:pPr marL="742950" lvl="1" indent="-285750">
              <a:buFont typeface="Courier New" panose="02070309020205020404" pitchFamily="49" charset="0"/>
              <a:buChar char="o"/>
            </a:pPr>
            <a:r>
              <a:rPr lang="en-US" sz="1100" dirty="0"/>
              <a:t>programming failed do not log to table2</a:t>
            </a:r>
            <a:endParaRPr lang="en-US" sz="1400" dirty="0"/>
          </a:p>
          <a:p>
            <a:pPr lvl="2"/>
            <a:endParaRPr lang="en-US" sz="1100" dirty="0"/>
          </a:p>
          <a:p>
            <a:pPr lvl="2"/>
            <a:endParaRPr lang="en-US" sz="1100" dirty="0"/>
          </a:p>
        </p:txBody>
      </p:sp>
      <p:sp>
        <p:nvSpPr>
          <p:cNvPr id="10" name="Title 1">
            <a:extLst>
              <a:ext uri="{FF2B5EF4-FFF2-40B4-BE49-F238E27FC236}">
                <a16:creationId xmlns:a16="http://schemas.microsoft.com/office/drawing/2014/main" id="{3E4AC56D-1D77-363D-CCF1-0F8577F445F9}"/>
              </a:ext>
            </a:extLst>
          </p:cNvPr>
          <p:cNvSpPr>
            <a:spLocks noGrp="1"/>
          </p:cNvSpPr>
          <p:nvPr>
            <p:ph type="title"/>
          </p:nvPr>
        </p:nvSpPr>
        <p:spPr>
          <a:xfrm>
            <a:off x="838200" y="365125"/>
            <a:ext cx="10515600" cy="1325563"/>
          </a:xfrm>
        </p:spPr>
        <p:txBody>
          <a:bodyPr/>
          <a:lstStyle/>
          <a:p>
            <a:r>
              <a:rPr lang="en-US"/>
              <a:t>Race conditions</a:t>
            </a:r>
          </a:p>
        </p:txBody>
      </p:sp>
    </p:spTree>
    <p:extLst>
      <p:ext uri="{BB962C8B-B14F-4D97-AF65-F5344CB8AC3E}">
        <p14:creationId xmlns:p14="http://schemas.microsoft.com/office/powerpoint/2010/main" val="3276570579"/>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a:extLst>
              <a:ext uri="{FF2B5EF4-FFF2-40B4-BE49-F238E27FC236}">
                <a16:creationId xmlns:a16="http://schemas.microsoft.com/office/drawing/2014/main" id="{9A268795-8737-CCFB-AB89-69ACA13738F7}"/>
              </a:ext>
            </a:extLst>
          </p:cNvPr>
          <p:cNvSpPr txBox="1"/>
          <p:nvPr/>
        </p:nvSpPr>
        <p:spPr>
          <a:xfrm>
            <a:off x="7032062" y="473237"/>
            <a:ext cx="4618161" cy="6555641"/>
          </a:xfrm>
          <a:prstGeom prst="rect">
            <a:avLst/>
          </a:prstGeom>
          <a:noFill/>
        </p:spPr>
        <p:txBody>
          <a:bodyPr wrap="square" rtlCol="0">
            <a:spAutoFit/>
          </a:bodyPr>
          <a:lstStyle/>
          <a:p>
            <a:r>
              <a:rPr lang="en-US" sz="1400" dirty="0"/>
              <a:t>Race condition #2: or mismatched states between step 1 and step 2</a:t>
            </a:r>
            <a:endParaRPr lang="en-US" altLang="zh-CN" sz="1200" dirty="0"/>
          </a:p>
          <a:p>
            <a:endParaRPr lang="en-US" sz="1200" dirty="0"/>
          </a:p>
          <a:p>
            <a:r>
              <a:rPr lang="en-US" sz="1200" dirty="0"/>
              <a:t>Although competition of version control only happens in key granularity, it is not recommended to choose a non-concurrent </a:t>
            </a:r>
            <a:r>
              <a:rPr lang="en-US" sz="1200" dirty="0" err="1"/>
              <a:t>hashmap</a:t>
            </a:r>
            <a:r>
              <a:rPr lang="en-US" sz="1200" dirty="0"/>
              <a:t> and let different </a:t>
            </a:r>
            <a:r>
              <a:rPr lang="en-US" sz="1200" dirty="0" err="1"/>
              <a:t>kv</a:t>
            </a:r>
            <a:r>
              <a:rPr lang="en-US" sz="1200" dirty="0"/>
              <a:t> elements to be processed by multi threads at the same time without protection. </a:t>
            </a:r>
          </a:p>
          <a:p>
            <a:endParaRPr lang="en-US" sz="1200" dirty="0"/>
          </a:p>
          <a:p>
            <a:r>
              <a:rPr lang="en-US" sz="1200" dirty="0"/>
              <a:t>So we still choose a concurrent </a:t>
            </a:r>
            <a:r>
              <a:rPr lang="en-US" sz="1200" dirty="0" err="1"/>
              <a:t>hashmap</a:t>
            </a:r>
            <a:r>
              <a:rPr lang="en-US" sz="1200" dirty="0"/>
              <a:t>: </a:t>
            </a:r>
          </a:p>
          <a:p>
            <a:pPr marL="342900" indent="-342900">
              <a:buFont typeface="+mj-lt"/>
              <a:buAutoNum type="arabicPeriod"/>
            </a:pPr>
            <a:endParaRPr lang="en-US" sz="1400" dirty="0"/>
          </a:p>
          <a:p>
            <a:pPr marL="342900" indent="-342900">
              <a:buFont typeface="+mj-lt"/>
              <a:buAutoNum type="arabicPeriod"/>
            </a:pPr>
            <a:r>
              <a:rPr lang="en-US" sz="1400" dirty="0"/>
              <a:t>Concurrent hash map</a:t>
            </a:r>
          </a:p>
          <a:p>
            <a:pPr marL="800100" lvl="1" indent="-342900">
              <a:buFont typeface="Arial" panose="020B0604020202020204" pitchFamily="34" charset="0"/>
              <a:buChar char="•"/>
            </a:pPr>
            <a:r>
              <a:rPr lang="en-US" sz="1200" dirty="0">
                <a:hlinkClick r:id="rId3"/>
              </a:rPr>
              <a:t>https://github.com/facebook/folly/blob/main/folly/concurrency/ConcurrentHashMap.h</a:t>
            </a:r>
            <a:r>
              <a:rPr lang="en-US" sz="1200" dirty="0"/>
              <a:t> </a:t>
            </a:r>
          </a:p>
          <a:p>
            <a:pPr marL="800100" lvl="1" indent="-342900">
              <a:buFont typeface="Arial" panose="020B0604020202020204" pitchFamily="34" charset="0"/>
              <a:buChar char="•"/>
            </a:pPr>
            <a:r>
              <a:rPr lang="en-US" sz="1200" dirty="0"/>
              <a:t>find and iteration are wait-free, insert has key-level lock granularity</a:t>
            </a:r>
          </a:p>
          <a:p>
            <a:pPr marL="342900" indent="-342900">
              <a:buFont typeface="+mj-lt"/>
              <a:buAutoNum type="arabicPeriod"/>
            </a:pPr>
            <a:endParaRPr lang="en-US" sz="1400" dirty="0"/>
          </a:p>
          <a:p>
            <a:pPr marL="342900" indent="-342900">
              <a:buFont typeface="+mj-lt"/>
              <a:buAutoNum type="arabicPeriod"/>
            </a:pPr>
            <a:r>
              <a:rPr lang="en-US" sz="1400" dirty="0"/>
              <a:t>K and V are</a:t>
            </a:r>
          </a:p>
          <a:p>
            <a:pPr marL="800100" lvl="1" indent="-342900">
              <a:buFont typeface="Arial" panose="020B0604020202020204" pitchFamily="34" charset="0"/>
              <a:buChar char="•"/>
            </a:pPr>
            <a:r>
              <a:rPr lang="en-US" sz="1200" dirty="0"/>
              <a:t>Key – string that encoded from </a:t>
            </a:r>
            <a:r>
              <a:rPr lang="en-US" sz="1200" dirty="0" err="1"/>
              <a:t>resource_id</a:t>
            </a:r>
            <a:r>
              <a:rPr lang="en-US" sz="1200" dirty="0"/>
              <a:t> (in neighbor case, it is    VNI + ‘-’ + </a:t>
            </a:r>
            <a:r>
              <a:rPr lang="en-US" sz="1200" dirty="0" err="1"/>
              <a:t>vpc_ip</a:t>
            </a:r>
            <a:r>
              <a:rPr lang="en-US" sz="1200" dirty="0"/>
              <a:t>)</a:t>
            </a:r>
          </a:p>
          <a:p>
            <a:pPr marL="800100" lvl="1" indent="-342900">
              <a:buFont typeface="Arial" panose="020B0604020202020204" pitchFamily="34" charset="0"/>
              <a:buChar char="•"/>
            </a:pPr>
            <a:r>
              <a:rPr lang="en-US" sz="1200" dirty="0"/>
              <a:t>Value – neighbor fields</a:t>
            </a:r>
          </a:p>
          <a:p>
            <a:endParaRPr lang="en-US" sz="1400" dirty="0"/>
          </a:p>
          <a:p>
            <a:pPr marL="342900" indent="-342900">
              <a:buFont typeface="+mj-lt"/>
              <a:buAutoNum type="arabicPeriod" startAt="3"/>
            </a:pPr>
            <a:r>
              <a:rPr lang="en-US" sz="1400" dirty="0"/>
              <a:t>Mismatch of concurrent map and </a:t>
            </a:r>
            <a:r>
              <a:rPr lang="en-US" sz="1400" dirty="0" err="1"/>
              <a:t>ebpf</a:t>
            </a:r>
            <a:r>
              <a:rPr lang="en-US" sz="1400" dirty="0"/>
              <a:t> states could happen, but our design principle here is</a:t>
            </a:r>
          </a:p>
          <a:p>
            <a:pPr marL="800100" lvl="1" indent="-342900">
              <a:buFont typeface="Arial" panose="020B0604020202020204" pitchFamily="34" charset="0"/>
              <a:buChar char="•"/>
            </a:pPr>
            <a:r>
              <a:rPr lang="en-US" sz="1400" dirty="0"/>
              <a:t>Let table2 reflect the real states of </a:t>
            </a:r>
            <a:r>
              <a:rPr lang="en-US" sz="1400" dirty="0" err="1"/>
              <a:t>ebpf</a:t>
            </a:r>
            <a:r>
              <a:rPr lang="en-US" sz="1400" dirty="0"/>
              <a:t>, if </a:t>
            </a:r>
            <a:r>
              <a:rPr lang="en-US" sz="1400" dirty="0" err="1"/>
              <a:t>ebpf</a:t>
            </a:r>
            <a:r>
              <a:rPr lang="en-US" sz="1400" dirty="0"/>
              <a:t> failed then this version will be missing in DB</a:t>
            </a:r>
          </a:p>
          <a:p>
            <a:pPr marL="800100" lvl="1" indent="-342900">
              <a:buFont typeface="Arial" panose="020B0604020202020204" pitchFamily="34" charset="0"/>
              <a:buChar char="•"/>
            </a:pPr>
            <a:r>
              <a:rPr lang="en-US" sz="1400" dirty="0"/>
              <a:t>Then let</a:t>
            </a:r>
          </a:p>
          <a:p>
            <a:pPr marL="1257300" lvl="2" indent="-342900">
              <a:buFont typeface="Arial" panose="020B0604020202020204" pitchFamily="34" charset="0"/>
              <a:buChar char="•"/>
            </a:pPr>
            <a:r>
              <a:rPr lang="en-US" sz="1200" dirty="0"/>
              <a:t>Timeout check</a:t>
            </a:r>
          </a:p>
          <a:p>
            <a:pPr marL="1257300" lvl="2" indent="-342900">
              <a:buFont typeface="Arial" panose="020B0604020202020204" pitchFamily="34" charset="0"/>
              <a:buChar char="•"/>
            </a:pPr>
            <a:r>
              <a:rPr lang="en-US" sz="1200" dirty="0"/>
              <a:t>Periodical background check</a:t>
            </a:r>
          </a:p>
          <a:p>
            <a:pPr marL="1257300" lvl="2" indent="-342900">
              <a:buFont typeface="Arial" panose="020B0604020202020204" pitchFamily="34" charset="0"/>
              <a:buChar char="•"/>
            </a:pPr>
            <a:r>
              <a:rPr lang="en-US" sz="1200" dirty="0"/>
              <a:t>Or next time starting of agent</a:t>
            </a:r>
          </a:p>
          <a:p>
            <a:pPr marL="800100" lvl="1" indent="-342900">
              <a:buFont typeface="Arial" panose="020B0604020202020204" pitchFamily="34" charset="0"/>
              <a:buChar char="•"/>
            </a:pPr>
            <a:r>
              <a:rPr lang="en-US" sz="1400" dirty="0"/>
              <a:t>to decide when to retry failed/missing versions of </a:t>
            </a:r>
            <a:r>
              <a:rPr lang="en-US" sz="1400" dirty="0" err="1"/>
              <a:t>ebpf</a:t>
            </a:r>
            <a:r>
              <a:rPr lang="en-US" sz="1400" dirty="0"/>
              <a:t> programming</a:t>
            </a:r>
          </a:p>
          <a:p>
            <a:pPr marL="800100" lvl="1" indent="-342900">
              <a:buFont typeface="+mj-lt"/>
              <a:buAutoNum type="arabicPeriod"/>
            </a:pPr>
            <a:endParaRPr lang="en-US" sz="1400" dirty="0"/>
          </a:p>
        </p:txBody>
      </p:sp>
      <p:sp>
        <p:nvSpPr>
          <p:cNvPr id="14" name="Rectangle: Rounded Corners 13">
            <a:extLst>
              <a:ext uri="{FF2B5EF4-FFF2-40B4-BE49-F238E27FC236}">
                <a16:creationId xmlns:a16="http://schemas.microsoft.com/office/drawing/2014/main" id="{0EFAD92F-E102-0827-413A-4A9683148DAC}"/>
              </a:ext>
            </a:extLst>
          </p:cNvPr>
          <p:cNvSpPr/>
          <p:nvPr/>
        </p:nvSpPr>
        <p:spPr>
          <a:xfrm>
            <a:off x="164461" y="2727510"/>
            <a:ext cx="6541140"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17" name="Rectangle: Rounded Corners 16">
            <a:extLst>
              <a:ext uri="{FF2B5EF4-FFF2-40B4-BE49-F238E27FC236}">
                <a16:creationId xmlns:a16="http://schemas.microsoft.com/office/drawing/2014/main" id="{042EA16B-B4AC-B87F-77A1-3AE13CDAB5B9}"/>
              </a:ext>
            </a:extLst>
          </p:cNvPr>
          <p:cNvSpPr/>
          <p:nvPr/>
        </p:nvSpPr>
        <p:spPr>
          <a:xfrm>
            <a:off x="340716" y="2727509"/>
            <a:ext cx="6212484"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22" name="Rectangle: Rounded Corners 21">
            <a:extLst>
              <a:ext uri="{FF2B5EF4-FFF2-40B4-BE49-F238E27FC236}">
                <a16:creationId xmlns:a16="http://schemas.microsoft.com/office/drawing/2014/main" id="{7FD54D54-FD94-014F-4DA9-A90DACF52365}"/>
              </a:ext>
            </a:extLst>
          </p:cNvPr>
          <p:cNvSpPr/>
          <p:nvPr/>
        </p:nvSpPr>
        <p:spPr>
          <a:xfrm>
            <a:off x="160039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23" name="Cylinder 22">
            <a:extLst>
              <a:ext uri="{FF2B5EF4-FFF2-40B4-BE49-F238E27FC236}">
                <a16:creationId xmlns:a16="http://schemas.microsoft.com/office/drawing/2014/main" id="{C2CE633F-782B-6076-54E0-8C50CEF41A4A}"/>
              </a:ext>
            </a:extLst>
          </p:cNvPr>
          <p:cNvSpPr/>
          <p:nvPr/>
        </p:nvSpPr>
        <p:spPr>
          <a:xfrm>
            <a:off x="4926194" y="6217790"/>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24" name="Oval 23">
            <a:extLst>
              <a:ext uri="{FF2B5EF4-FFF2-40B4-BE49-F238E27FC236}">
                <a16:creationId xmlns:a16="http://schemas.microsoft.com/office/drawing/2014/main" id="{94C0A6A7-1A8F-ED07-669C-0EB3544C5C75}"/>
              </a:ext>
            </a:extLst>
          </p:cNvPr>
          <p:cNvSpPr/>
          <p:nvPr/>
        </p:nvSpPr>
        <p:spPr>
          <a:xfrm>
            <a:off x="86334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25" name="Oval 24">
            <a:extLst>
              <a:ext uri="{FF2B5EF4-FFF2-40B4-BE49-F238E27FC236}">
                <a16:creationId xmlns:a16="http://schemas.microsoft.com/office/drawing/2014/main" id="{58A64855-BB00-BC84-E8E4-9ED9605A78CB}"/>
              </a:ext>
            </a:extLst>
          </p:cNvPr>
          <p:cNvSpPr/>
          <p:nvPr/>
        </p:nvSpPr>
        <p:spPr>
          <a:xfrm>
            <a:off x="368157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26" name="Rectangle 25">
            <a:extLst>
              <a:ext uri="{FF2B5EF4-FFF2-40B4-BE49-F238E27FC236}">
                <a16:creationId xmlns:a16="http://schemas.microsoft.com/office/drawing/2014/main" id="{93E39FAF-82BF-40AB-25DF-4C339661D5D6}"/>
              </a:ext>
            </a:extLst>
          </p:cNvPr>
          <p:cNvSpPr/>
          <p:nvPr/>
        </p:nvSpPr>
        <p:spPr>
          <a:xfrm>
            <a:off x="441691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6C6BD28-E3ED-E606-2636-54842BAF2108}"/>
              </a:ext>
            </a:extLst>
          </p:cNvPr>
          <p:cNvSpPr/>
          <p:nvPr/>
        </p:nvSpPr>
        <p:spPr>
          <a:xfrm>
            <a:off x="4546564"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1383AD6-D9A4-FEE6-5675-A5F6156A3593}"/>
              </a:ext>
            </a:extLst>
          </p:cNvPr>
          <p:cNvSpPr/>
          <p:nvPr/>
        </p:nvSpPr>
        <p:spPr>
          <a:xfrm>
            <a:off x="4673938"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F40F64-A0F2-4F82-4616-58C67582C6F2}"/>
              </a:ext>
            </a:extLst>
          </p:cNvPr>
          <p:cNvSpPr/>
          <p:nvPr/>
        </p:nvSpPr>
        <p:spPr>
          <a:xfrm>
            <a:off x="479790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A328CF4-7F2D-B190-E0AE-D5967785561B}"/>
              </a:ext>
            </a:extLst>
          </p:cNvPr>
          <p:cNvSpPr/>
          <p:nvPr/>
        </p:nvSpPr>
        <p:spPr>
          <a:xfrm>
            <a:off x="4926701"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243E3A7-6EF7-20D8-4F3C-AD44D8D2F6BC}"/>
              </a:ext>
            </a:extLst>
          </p:cNvPr>
          <p:cNvSpPr/>
          <p:nvPr/>
        </p:nvSpPr>
        <p:spPr>
          <a:xfrm>
            <a:off x="5055786"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F956A12-D5F4-605B-F973-3B7492069539}"/>
              </a:ext>
            </a:extLst>
          </p:cNvPr>
          <p:cNvSpPr/>
          <p:nvPr/>
        </p:nvSpPr>
        <p:spPr>
          <a:xfrm>
            <a:off x="324386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35" name="Oval 34">
            <a:extLst>
              <a:ext uri="{FF2B5EF4-FFF2-40B4-BE49-F238E27FC236}">
                <a16:creationId xmlns:a16="http://schemas.microsoft.com/office/drawing/2014/main" id="{07074D8F-0A83-651C-E258-8CB36E167CA8}"/>
              </a:ext>
            </a:extLst>
          </p:cNvPr>
          <p:cNvSpPr/>
          <p:nvPr/>
        </p:nvSpPr>
        <p:spPr>
          <a:xfrm>
            <a:off x="384250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37" name="Oval 36">
            <a:extLst>
              <a:ext uri="{FF2B5EF4-FFF2-40B4-BE49-F238E27FC236}">
                <a16:creationId xmlns:a16="http://schemas.microsoft.com/office/drawing/2014/main" id="{23C6675F-2A94-D9C7-BE69-6CFC8DFA99E3}"/>
              </a:ext>
            </a:extLst>
          </p:cNvPr>
          <p:cNvSpPr/>
          <p:nvPr/>
        </p:nvSpPr>
        <p:spPr>
          <a:xfrm>
            <a:off x="509209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38" name="Rectangle 37">
            <a:extLst>
              <a:ext uri="{FF2B5EF4-FFF2-40B4-BE49-F238E27FC236}">
                <a16:creationId xmlns:a16="http://schemas.microsoft.com/office/drawing/2014/main" id="{1D9ED6A7-9759-A88D-7F62-644B4B17733A}"/>
              </a:ext>
            </a:extLst>
          </p:cNvPr>
          <p:cNvSpPr/>
          <p:nvPr/>
        </p:nvSpPr>
        <p:spPr>
          <a:xfrm>
            <a:off x="22092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AD23C9F-8560-A83D-92E3-61230B903CF4}"/>
              </a:ext>
            </a:extLst>
          </p:cNvPr>
          <p:cNvSpPr/>
          <p:nvPr/>
        </p:nvSpPr>
        <p:spPr>
          <a:xfrm>
            <a:off x="233892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55433D1-233A-8D0A-8E89-0ED7CF2DCAD3}"/>
              </a:ext>
            </a:extLst>
          </p:cNvPr>
          <p:cNvSpPr/>
          <p:nvPr/>
        </p:nvSpPr>
        <p:spPr>
          <a:xfrm>
            <a:off x="246629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940950F-5CD2-7A2F-FADD-00B46B542E2F}"/>
              </a:ext>
            </a:extLst>
          </p:cNvPr>
          <p:cNvSpPr/>
          <p:nvPr/>
        </p:nvSpPr>
        <p:spPr>
          <a:xfrm>
            <a:off x="259708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10F4086-9188-36F0-1E9D-DF83511F6DD7}"/>
              </a:ext>
            </a:extLst>
          </p:cNvPr>
          <p:cNvSpPr/>
          <p:nvPr/>
        </p:nvSpPr>
        <p:spPr>
          <a:xfrm>
            <a:off x="272588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9FD9561-A974-24A1-B44F-A8A9B3FE527A}"/>
              </a:ext>
            </a:extLst>
          </p:cNvPr>
          <p:cNvSpPr/>
          <p:nvPr/>
        </p:nvSpPr>
        <p:spPr>
          <a:xfrm>
            <a:off x="28549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Connector: Curved 47">
            <a:extLst>
              <a:ext uri="{FF2B5EF4-FFF2-40B4-BE49-F238E27FC236}">
                <a16:creationId xmlns:a16="http://schemas.microsoft.com/office/drawing/2014/main" id="{ABCCE4A8-71C8-B2AF-BB6A-8192CCB30578}"/>
              </a:ext>
            </a:extLst>
          </p:cNvPr>
          <p:cNvCxnSpPr>
            <a:cxnSpLocks/>
            <a:stCxn id="43" idx="3"/>
            <a:endCxn id="55" idx="7"/>
          </p:cNvCxnSpPr>
          <p:nvPr/>
        </p:nvCxnSpPr>
        <p:spPr>
          <a:xfrm flipH="1">
            <a:off x="215329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795D1CDB-97CC-E8CF-174E-2B92542DF915}"/>
              </a:ext>
            </a:extLst>
          </p:cNvPr>
          <p:cNvSpPr txBox="1"/>
          <p:nvPr/>
        </p:nvSpPr>
        <p:spPr>
          <a:xfrm>
            <a:off x="1980057" y="3272496"/>
            <a:ext cx="1532792" cy="261610"/>
          </a:xfrm>
          <a:prstGeom prst="rect">
            <a:avLst/>
          </a:prstGeom>
          <a:noFill/>
        </p:spPr>
        <p:txBody>
          <a:bodyPr wrap="none" rtlCol="0">
            <a:spAutoFit/>
          </a:bodyPr>
          <a:lstStyle/>
          <a:p>
            <a:r>
              <a:rPr lang="en-US" sz="1100"/>
              <a:t>Thread pool task queue</a:t>
            </a:r>
          </a:p>
        </p:txBody>
      </p:sp>
      <p:sp>
        <p:nvSpPr>
          <p:cNvPr id="55" name="Oval 54">
            <a:extLst>
              <a:ext uri="{FF2B5EF4-FFF2-40B4-BE49-F238E27FC236}">
                <a16:creationId xmlns:a16="http://schemas.microsoft.com/office/drawing/2014/main" id="{76DA817B-7DAB-F1C0-CAAD-3052432F068B}"/>
              </a:ext>
            </a:extLst>
          </p:cNvPr>
          <p:cNvSpPr/>
          <p:nvPr/>
        </p:nvSpPr>
        <p:spPr>
          <a:xfrm>
            <a:off x="154142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58" name="Connector: Curved 57">
            <a:extLst>
              <a:ext uri="{FF2B5EF4-FFF2-40B4-BE49-F238E27FC236}">
                <a16:creationId xmlns:a16="http://schemas.microsoft.com/office/drawing/2014/main" id="{0F115B42-0A77-4E83-1D0A-4BE37C14FF98}"/>
              </a:ext>
            </a:extLst>
          </p:cNvPr>
          <p:cNvCxnSpPr>
            <a:cxnSpLocks/>
            <a:stCxn id="64" idx="3"/>
            <a:endCxn id="22" idx="0"/>
          </p:cNvCxnSpPr>
          <p:nvPr/>
        </p:nvCxnSpPr>
        <p:spPr>
          <a:xfrm flipH="1">
            <a:off x="204970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59" name="Straight Arrow Connector 58">
            <a:extLst>
              <a:ext uri="{FF2B5EF4-FFF2-40B4-BE49-F238E27FC236}">
                <a16:creationId xmlns:a16="http://schemas.microsoft.com/office/drawing/2014/main" id="{AC579D30-D0D2-758A-4C82-754891336E0B}"/>
              </a:ext>
            </a:extLst>
          </p:cNvPr>
          <p:cNvCxnSpPr>
            <a:stCxn id="33" idx="2"/>
            <a:endCxn id="25" idx="0"/>
          </p:cNvCxnSpPr>
          <p:nvPr/>
        </p:nvCxnSpPr>
        <p:spPr>
          <a:xfrm>
            <a:off x="420090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FAF2F02A-0BB7-8A22-E728-184CA7A121D4}"/>
              </a:ext>
            </a:extLst>
          </p:cNvPr>
          <p:cNvSpPr/>
          <p:nvPr/>
        </p:nvSpPr>
        <p:spPr>
          <a:xfrm>
            <a:off x="388211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61" name="Oval 60">
            <a:extLst>
              <a:ext uri="{FF2B5EF4-FFF2-40B4-BE49-F238E27FC236}">
                <a16:creationId xmlns:a16="http://schemas.microsoft.com/office/drawing/2014/main" id="{9FD3FB3C-928D-0F9E-54E8-5BC00EE7C632}"/>
              </a:ext>
            </a:extLst>
          </p:cNvPr>
          <p:cNvSpPr/>
          <p:nvPr/>
        </p:nvSpPr>
        <p:spPr>
          <a:xfrm>
            <a:off x="391661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62" name="Connector: Curved 61">
            <a:extLst>
              <a:ext uri="{FF2B5EF4-FFF2-40B4-BE49-F238E27FC236}">
                <a16:creationId xmlns:a16="http://schemas.microsoft.com/office/drawing/2014/main" id="{F077AB1D-979F-ACE1-00F4-1A1CEAF9B7BA}"/>
              </a:ext>
            </a:extLst>
          </p:cNvPr>
          <p:cNvCxnSpPr>
            <a:stCxn id="25" idx="2"/>
            <a:endCxn id="38" idx="1"/>
          </p:cNvCxnSpPr>
          <p:nvPr/>
        </p:nvCxnSpPr>
        <p:spPr>
          <a:xfrm rot="10800000" flipV="1">
            <a:off x="220926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7C100FD8-0F8D-444E-F691-D32CA47DB732}"/>
              </a:ext>
            </a:extLst>
          </p:cNvPr>
          <p:cNvCxnSpPr>
            <a:cxnSpLocks/>
            <a:stCxn id="43" idx="3"/>
            <a:endCxn id="24" idx="7"/>
          </p:cNvCxnSpPr>
          <p:nvPr/>
        </p:nvCxnSpPr>
        <p:spPr>
          <a:xfrm flipH="1">
            <a:off x="147521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7E695E0A-800C-AA61-516A-14819BDF8478}"/>
              </a:ext>
            </a:extLst>
          </p:cNvPr>
          <p:cNvSpPr/>
          <p:nvPr/>
        </p:nvSpPr>
        <p:spPr>
          <a:xfrm>
            <a:off x="133458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sync-ed job: </a:t>
            </a:r>
          </a:p>
          <a:p>
            <a:pPr marL="228600" indent="-228600">
              <a:buAutoNum type="arabicPeriod"/>
            </a:pPr>
            <a:r>
              <a:rPr lang="en-US" sz="900" dirty="0" err="1">
                <a:solidFill>
                  <a:schemeClr val="tx1"/>
                </a:solidFill>
              </a:rPr>
              <a:t>syncly</a:t>
            </a:r>
            <a:r>
              <a:rPr lang="en-US" sz="900" dirty="0">
                <a:solidFill>
                  <a:schemeClr val="tx1"/>
                </a:solidFill>
              </a:rPr>
              <a:t> check and store key with revision in memory-cache</a:t>
            </a:r>
          </a:p>
          <a:p>
            <a:pPr marL="228600" indent="-228600">
              <a:buAutoNum type="arabicPeriod"/>
            </a:pPr>
            <a:r>
              <a:rPr lang="en-US" sz="900" dirty="0" err="1">
                <a:solidFill>
                  <a:schemeClr val="tx1"/>
                </a:solidFill>
              </a:rPr>
              <a:t>syncly</a:t>
            </a:r>
            <a:r>
              <a:rPr lang="en-US" sz="900" dirty="0">
                <a:solidFill>
                  <a:schemeClr val="tx1"/>
                </a:solidFill>
              </a:rPr>
              <a:t> invoke </a:t>
            </a:r>
            <a:r>
              <a:rPr lang="en-US" sz="900" dirty="0" err="1">
                <a:solidFill>
                  <a:schemeClr val="tx1"/>
                </a:solidFill>
              </a:rPr>
              <a:t>eBPF</a:t>
            </a:r>
            <a:r>
              <a:rPr lang="en-US" sz="900" dirty="0">
                <a:solidFill>
                  <a:schemeClr val="tx1"/>
                </a:solidFill>
              </a:rPr>
              <a:t> </a:t>
            </a:r>
            <a:r>
              <a:rPr lang="en-US" sz="900" dirty="0" err="1">
                <a:solidFill>
                  <a:schemeClr val="tx1"/>
                </a:solidFill>
              </a:rPr>
              <a:t>syscall</a:t>
            </a:r>
            <a:r>
              <a:rPr lang="en-US" sz="900" dirty="0">
                <a:solidFill>
                  <a:schemeClr val="tx1"/>
                </a:solidFill>
              </a:rPr>
              <a:t> with return code</a:t>
            </a:r>
          </a:p>
          <a:p>
            <a:pPr marL="228600" indent="-228600">
              <a:buFontTx/>
              <a:buAutoNum type="arabicPeriod"/>
            </a:pPr>
            <a:r>
              <a:rPr lang="en-US" sz="900" dirty="0">
                <a:solidFill>
                  <a:schemeClr val="tx1"/>
                </a:solidFill>
              </a:rPr>
              <a:t>triggers an async write to table1</a:t>
            </a:r>
          </a:p>
          <a:p>
            <a:pPr marL="228600" indent="-228600">
              <a:buAutoNum type="arabicPeriod"/>
            </a:pPr>
            <a:r>
              <a:rPr lang="en-US" sz="900" dirty="0">
                <a:solidFill>
                  <a:schemeClr val="tx1"/>
                </a:solidFill>
              </a:rPr>
              <a:t>If #3 returns successful, trigger an async write to table2</a:t>
            </a:r>
          </a:p>
        </p:txBody>
      </p:sp>
      <p:sp>
        <p:nvSpPr>
          <p:cNvPr id="65" name="TextBox 64">
            <a:extLst>
              <a:ext uri="{FF2B5EF4-FFF2-40B4-BE49-F238E27FC236}">
                <a16:creationId xmlns:a16="http://schemas.microsoft.com/office/drawing/2014/main" id="{3A531704-C51D-ACC5-7184-D9C93A5A0BE9}"/>
              </a:ext>
            </a:extLst>
          </p:cNvPr>
          <p:cNvSpPr txBox="1"/>
          <p:nvPr/>
        </p:nvSpPr>
        <p:spPr>
          <a:xfrm>
            <a:off x="3448734" y="5482410"/>
            <a:ext cx="256802" cy="261610"/>
          </a:xfrm>
          <a:prstGeom prst="rect">
            <a:avLst/>
          </a:prstGeom>
          <a:noFill/>
        </p:spPr>
        <p:txBody>
          <a:bodyPr wrap="none" rtlCol="0">
            <a:spAutoFit/>
          </a:bodyPr>
          <a:lstStyle/>
          <a:p>
            <a:r>
              <a:rPr lang="en-US" sz="1100" dirty="0"/>
              <a:t>2</a:t>
            </a:r>
          </a:p>
        </p:txBody>
      </p:sp>
      <p:cxnSp>
        <p:nvCxnSpPr>
          <p:cNvPr id="66" name="Connector: Curved 65">
            <a:extLst>
              <a:ext uri="{FF2B5EF4-FFF2-40B4-BE49-F238E27FC236}">
                <a16:creationId xmlns:a16="http://schemas.microsoft.com/office/drawing/2014/main" id="{BDA2F6BF-DBE8-309C-2FCC-85468D97840B}"/>
              </a:ext>
            </a:extLst>
          </p:cNvPr>
          <p:cNvCxnSpPr>
            <a:cxnSpLocks/>
            <a:stCxn id="64" idx="3"/>
            <a:endCxn id="26" idx="1"/>
          </p:cNvCxnSpPr>
          <p:nvPr/>
        </p:nvCxnSpPr>
        <p:spPr>
          <a:xfrm>
            <a:off x="324386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580D0F4-FD16-DD22-8CF4-67404C70C485}"/>
              </a:ext>
            </a:extLst>
          </p:cNvPr>
          <p:cNvSpPr txBox="1"/>
          <p:nvPr/>
        </p:nvSpPr>
        <p:spPr>
          <a:xfrm>
            <a:off x="3890397" y="5150941"/>
            <a:ext cx="489236" cy="261610"/>
          </a:xfrm>
          <a:prstGeom prst="rect">
            <a:avLst/>
          </a:prstGeom>
          <a:noFill/>
        </p:spPr>
        <p:txBody>
          <a:bodyPr wrap="none" rtlCol="0">
            <a:spAutoFit/>
          </a:bodyPr>
          <a:lstStyle/>
          <a:p>
            <a:r>
              <a:rPr lang="en-US" sz="1100" dirty="0"/>
              <a:t>3 &amp; 4</a:t>
            </a:r>
          </a:p>
        </p:txBody>
      </p:sp>
      <p:sp>
        <p:nvSpPr>
          <p:cNvPr id="68" name="TextBox 67">
            <a:extLst>
              <a:ext uri="{FF2B5EF4-FFF2-40B4-BE49-F238E27FC236}">
                <a16:creationId xmlns:a16="http://schemas.microsoft.com/office/drawing/2014/main" id="{2FF727E2-6CED-A527-9DDB-2DFD8C0A9894}"/>
              </a:ext>
            </a:extLst>
          </p:cNvPr>
          <p:cNvSpPr txBox="1"/>
          <p:nvPr/>
        </p:nvSpPr>
        <p:spPr>
          <a:xfrm>
            <a:off x="5725487" y="5870648"/>
            <a:ext cx="256802" cy="261610"/>
          </a:xfrm>
          <a:prstGeom prst="rect">
            <a:avLst/>
          </a:prstGeom>
          <a:noFill/>
        </p:spPr>
        <p:txBody>
          <a:bodyPr wrap="none" rtlCol="0">
            <a:spAutoFit/>
          </a:bodyPr>
          <a:lstStyle/>
          <a:p>
            <a:r>
              <a:rPr lang="en-US" sz="1100"/>
              <a:t>4</a:t>
            </a:r>
          </a:p>
        </p:txBody>
      </p:sp>
      <p:sp>
        <p:nvSpPr>
          <p:cNvPr id="69" name="TextBox 68">
            <a:extLst>
              <a:ext uri="{FF2B5EF4-FFF2-40B4-BE49-F238E27FC236}">
                <a16:creationId xmlns:a16="http://schemas.microsoft.com/office/drawing/2014/main" id="{DE12DFDA-DAE6-DC03-A8CF-B826737B0C7F}"/>
              </a:ext>
            </a:extLst>
          </p:cNvPr>
          <p:cNvSpPr txBox="1"/>
          <p:nvPr/>
        </p:nvSpPr>
        <p:spPr>
          <a:xfrm>
            <a:off x="5261531" y="5874758"/>
            <a:ext cx="256802" cy="261610"/>
          </a:xfrm>
          <a:prstGeom prst="rect">
            <a:avLst/>
          </a:prstGeom>
          <a:noFill/>
        </p:spPr>
        <p:txBody>
          <a:bodyPr wrap="none" rtlCol="0">
            <a:spAutoFit/>
          </a:bodyPr>
          <a:lstStyle/>
          <a:p>
            <a:r>
              <a:rPr lang="en-US" sz="1100"/>
              <a:t>2</a:t>
            </a:r>
          </a:p>
        </p:txBody>
      </p:sp>
      <p:sp>
        <p:nvSpPr>
          <p:cNvPr id="70" name="Rectangle: Single Corner Snipped 69">
            <a:extLst>
              <a:ext uri="{FF2B5EF4-FFF2-40B4-BE49-F238E27FC236}">
                <a16:creationId xmlns:a16="http://schemas.microsoft.com/office/drawing/2014/main" id="{463FADC6-3FAA-605A-0221-95614C304F1D}"/>
              </a:ext>
            </a:extLst>
          </p:cNvPr>
          <p:cNvSpPr/>
          <p:nvPr/>
        </p:nvSpPr>
        <p:spPr>
          <a:xfrm>
            <a:off x="448173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73" name="Straight Arrow Connector 72">
            <a:extLst>
              <a:ext uri="{FF2B5EF4-FFF2-40B4-BE49-F238E27FC236}">
                <a16:creationId xmlns:a16="http://schemas.microsoft.com/office/drawing/2014/main" id="{5AD9DA09-1C98-C634-C54D-78F47678EB12}"/>
              </a:ext>
            </a:extLst>
          </p:cNvPr>
          <p:cNvCxnSpPr/>
          <p:nvPr/>
        </p:nvCxnSpPr>
        <p:spPr>
          <a:xfrm>
            <a:off x="324386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541A754-6808-E278-D922-FF2C592BA4AC}"/>
              </a:ext>
            </a:extLst>
          </p:cNvPr>
          <p:cNvSpPr txBox="1"/>
          <p:nvPr/>
        </p:nvSpPr>
        <p:spPr>
          <a:xfrm>
            <a:off x="3762256" y="4336678"/>
            <a:ext cx="256802" cy="261610"/>
          </a:xfrm>
          <a:prstGeom prst="rect">
            <a:avLst/>
          </a:prstGeom>
          <a:noFill/>
        </p:spPr>
        <p:txBody>
          <a:bodyPr wrap="none" rtlCol="0">
            <a:spAutoFit/>
          </a:bodyPr>
          <a:lstStyle/>
          <a:p>
            <a:r>
              <a:rPr lang="en-US" sz="1100"/>
              <a:t>1</a:t>
            </a:r>
          </a:p>
        </p:txBody>
      </p:sp>
      <p:cxnSp>
        <p:nvCxnSpPr>
          <p:cNvPr id="76" name="Straight Arrow Connector 75">
            <a:extLst>
              <a:ext uri="{FF2B5EF4-FFF2-40B4-BE49-F238E27FC236}">
                <a16:creationId xmlns:a16="http://schemas.microsoft.com/office/drawing/2014/main" id="{7A08338C-626E-F947-840A-505BA182D7B4}"/>
              </a:ext>
            </a:extLst>
          </p:cNvPr>
          <p:cNvCxnSpPr>
            <a:stCxn id="37" idx="4"/>
          </p:cNvCxnSpPr>
          <p:nvPr/>
        </p:nvCxnSpPr>
        <p:spPr>
          <a:xfrm flipH="1">
            <a:off x="5314480" y="5812951"/>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7" name="Straight Arrow Connector 76">
            <a:extLst>
              <a:ext uri="{FF2B5EF4-FFF2-40B4-BE49-F238E27FC236}">
                <a16:creationId xmlns:a16="http://schemas.microsoft.com/office/drawing/2014/main" id="{15D45433-743C-4AAB-7E28-BC62EE540204}"/>
              </a:ext>
            </a:extLst>
          </p:cNvPr>
          <p:cNvCxnSpPr>
            <a:stCxn id="37" idx="4"/>
          </p:cNvCxnSpPr>
          <p:nvPr/>
        </p:nvCxnSpPr>
        <p:spPr>
          <a:xfrm>
            <a:off x="5615872" y="5812951"/>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5" name="Title 1">
            <a:extLst>
              <a:ext uri="{FF2B5EF4-FFF2-40B4-BE49-F238E27FC236}">
                <a16:creationId xmlns:a16="http://schemas.microsoft.com/office/drawing/2014/main" id="{619AAC46-B63A-6E72-9290-B4F75216F8A0}"/>
              </a:ext>
            </a:extLst>
          </p:cNvPr>
          <p:cNvSpPr>
            <a:spLocks noGrp="1"/>
          </p:cNvSpPr>
          <p:nvPr>
            <p:ph type="title"/>
          </p:nvPr>
        </p:nvSpPr>
        <p:spPr>
          <a:xfrm>
            <a:off x="838200" y="365125"/>
            <a:ext cx="5199993" cy="1325563"/>
          </a:xfrm>
        </p:spPr>
        <p:txBody>
          <a:bodyPr/>
          <a:lstStyle/>
          <a:p>
            <a:r>
              <a:rPr lang="en-US"/>
              <a:t>Race conditions</a:t>
            </a:r>
          </a:p>
        </p:txBody>
      </p:sp>
    </p:spTree>
    <p:extLst>
      <p:ext uri="{BB962C8B-B14F-4D97-AF65-F5344CB8AC3E}">
        <p14:creationId xmlns:p14="http://schemas.microsoft.com/office/powerpoint/2010/main" val="3178622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B52E-566B-63D3-80B4-F2A6957ACFCB}"/>
              </a:ext>
            </a:extLst>
          </p:cNvPr>
          <p:cNvSpPr>
            <a:spLocks noGrp="1"/>
          </p:cNvSpPr>
          <p:nvPr>
            <p:ph type="title"/>
          </p:nvPr>
        </p:nvSpPr>
        <p:spPr/>
        <p:txBody>
          <a:bodyPr/>
          <a:lstStyle/>
          <a:p>
            <a:r>
              <a:rPr lang="en-US"/>
              <a:t>Race conditions</a:t>
            </a:r>
          </a:p>
        </p:txBody>
      </p:sp>
      <p:sp>
        <p:nvSpPr>
          <p:cNvPr id="5" name="Rectangle: Rounded Corners 4">
            <a:extLst>
              <a:ext uri="{FF2B5EF4-FFF2-40B4-BE49-F238E27FC236}">
                <a16:creationId xmlns:a16="http://schemas.microsoft.com/office/drawing/2014/main" id="{44C2F6E4-68E8-7BD3-9AA0-3FC6A0F86D05}"/>
              </a:ext>
            </a:extLst>
          </p:cNvPr>
          <p:cNvSpPr/>
          <p:nvPr/>
        </p:nvSpPr>
        <p:spPr>
          <a:xfrm>
            <a:off x="164460" y="2727510"/>
            <a:ext cx="7433611"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7" name="Rectangle: Rounded Corners 6">
            <a:extLst>
              <a:ext uri="{FF2B5EF4-FFF2-40B4-BE49-F238E27FC236}">
                <a16:creationId xmlns:a16="http://schemas.microsoft.com/office/drawing/2014/main" id="{958AB707-D515-1EAF-A3C9-6C726169C230}"/>
              </a:ext>
            </a:extLst>
          </p:cNvPr>
          <p:cNvSpPr/>
          <p:nvPr/>
        </p:nvSpPr>
        <p:spPr>
          <a:xfrm>
            <a:off x="340716" y="2727509"/>
            <a:ext cx="7081336"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8" name="Rectangle: Rounded Corners 7">
            <a:extLst>
              <a:ext uri="{FF2B5EF4-FFF2-40B4-BE49-F238E27FC236}">
                <a16:creationId xmlns:a16="http://schemas.microsoft.com/office/drawing/2014/main" id="{E9479206-2B6F-61B5-11FD-2AEA536AB0F8}"/>
              </a:ext>
            </a:extLst>
          </p:cNvPr>
          <p:cNvSpPr/>
          <p:nvPr/>
        </p:nvSpPr>
        <p:spPr>
          <a:xfrm>
            <a:off x="160039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13" name="Cylinder 12">
            <a:extLst>
              <a:ext uri="{FF2B5EF4-FFF2-40B4-BE49-F238E27FC236}">
                <a16:creationId xmlns:a16="http://schemas.microsoft.com/office/drawing/2014/main" id="{195748CA-E231-A0B8-1080-B97D02CFDBC8}"/>
              </a:ext>
            </a:extLst>
          </p:cNvPr>
          <p:cNvSpPr/>
          <p:nvPr/>
        </p:nvSpPr>
        <p:spPr>
          <a:xfrm>
            <a:off x="4926194" y="6217790"/>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14" name="Oval 13">
            <a:extLst>
              <a:ext uri="{FF2B5EF4-FFF2-40B4-BE49-F238E27FC236}">
                <a16:creationId xmlns:a16="http://schemas.microsoft.com/office/drawing/2014/main" id="{58119580-8723-C375-DABE-F80474FD1677}"/>
              </a:ext>
            </a:extLst>
          </p:cNvPr>
          <p:cNvSpPr/>
          <p:nvPr/>
        </p:nvSpPr>
        <p:spPr>
          <a:xfrm>
            <a:off x="86334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15" name="Oval 14">
            <a:extLst>
              <a:ext uri="{FF2B5EF4-FFF2-40B4-BE49-F238E27FC236}">
                <a16:creationId xmlns:a16="http://schemas.microsoft.com/office/drawing/2014/main" id="{77CBCC49-35DC-9D18-7EF6-70E1016EAF0E}"/>
              </a:ext>
            </a:extLst>
          </p:cNvPr>
          <p:cNvSpPr/>
          <p:nvPr/>
        </p:nvSpPr>
        <p:spPr>
          <a:xfrm>
            <a:off x="368157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16" name="Rectangle 15">
            <a:extLst>
              <a:ext uri="{FF2B5EF4-FFF2-40B4-BE49-F238E27FC236}">
                <a16:creationId xmlns:a16="http://schemas.microsoft.com/office/drawing/2014/main" id="{34830680-9E8D-005F-C442-A64F289322A2}"/>
              </a:ext>
            </a:extLst>
          </p:cNvPr>
          <p:cNvSpPr/>
          <p:nvPr/>
        </p:nvSpPr>
        <p:spPr>
          <a:xfrm>
            <a:off x="441691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A1AB3-E634-CB2C-E4F0-5D24D6961E7D}"/>
              </a:ext>
            </a:extLst>
          </p:cNvPr>
          <p:cNvSpPr/>
          <p:nvPr/>
        </p:nvSpPr>
        <p:spPr>
          <a:xfrm>
            <a:off x="4546564"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BF62025-8990-CE38-CE37-2B444E58DE2C}"/>
              </a:ext>
            </a:extLst>
          </p:cNvPr>
          <p:cNvSpPr/>
          <p:nvPr/>
        </p:nvSpPr>
        <p:spPr>
          <a:xfrm>
            <a:off x="4673938"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1FB807-EE18-CE4A-64BC-5388F12BFB63}"/>
              </a:ext>
            </a:extLst>
          </p:cNvPr>
          <p:cNvSpPr/>
          <p:nvPr/>
        </p:nvSpPr>
        <p:spPr>
          <a:xfrm>
            <a:off x="479790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32D6467-1E25-4D57-3654-6D2A91BA92C6}"/>
              </a:ext>
            </a:extLst>
          </p:cNvPr>
          <p:cNvSpPr/>
          <p:nvPr/>
        </p:nvSpPr>
        <p:spPr>
          <a:xfrm>
            <a:off x="4926701"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3FD66D4-39C6-6AF6-8FC6-9C2DBAFFA5E5}"/>
              </a:ext>
            </a:extLst>
          </p:cNvPr>
          <p:cNvSpPr/>
          <p:nvPr/>
        </p:nvSpPr>
        <p:spPr>
          <a:xfrm>
            <a:off x="5055786"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C9FEA34-87F7-ED32-B550-F43CEFD3ADA2}"/>
              </a:ext>
            </a:extLst>
          </p:cNvPr>
          <p:cNvSpPr/>
          <p:nvPr/>
        </p:nvSpPr>
        <p:spPr>
          <a:xfrm>
            <a:off x="324386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23" name="Oval 22">
            <a:extLst>
              <a:ext uri="{FF2B5EF4-FFF2-40B4-BE49-F238E27FC236}">
                <a16:creationId xmlns:a16="http://schemas.microsoft.com/office/drawing/2014/main" id="{E44C7003-DB9D-C142-0BBB-8C1FAC84E43B}"/>
              </a:ext>
            </a:extLst>
          </p:cNvPr>
          <p:cNvSpPr/>
          <p:nvPr/>
        </p:nvSpPr>
        <p:spPr>
          <a:xfrm>
            <a:off x="384250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24" name="Oval 23">
            <a:extLst>
              <a:ext uri="{FF2B5EF4-FFF2-40B4-BE49-F238E27FC236}">
                <a16:creationId xmlns:a16="http://schemas.microsoft.com/office/drawing/2014/main" id="{0AEACA3F-51A8-EEBB-2128-389907F0B379}"/>
              </a:ext>
            </a:extLst>
          </p:cNvPr>
          <p:cNvSpPr/>
          <p:nvPr/>
        </p:nvSpPr>
        <p:spPr>
          <a:xfrm>
            <a:off x="509209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25" name="Rectangle 24">
            <a:extLst>
              <a:ext uri="{FF2B5EF4-FFF2-40B4-BE49-F238E27FC236}">
                <a16:creationId xmlns:a16="http://schemas.microsoft.com/office/drawing/2014/main" id="{DD007557-97DE-F72A-CB08-8B4D12B1869C}"/>
              </a:ext>
            </a:extLst>
          </p:cNvPr>
          <p:cNvSpPr/>
          <p:nvPr/>
        </p:nvSpPr>
        <p:spPr>
          <a:xfrm>
            <a:off x="22092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16DEFE2-55F4-FA38-8D46-C259E8CF8B55}"/>
              </a:ext>
            </a:extLst>
          </p:cNvPr>
          <p:cNvSpPr/>
          <p:nvPr/>
        </p:nvSpPr>
        <p:spPr>
          <a:xfrm>
            <a:off x="233892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21F7FA-6BAD-AFF6-4534-648F680A505B}"/>
              </a:ext>
            </a:extLst>
          </p:cNvPr>
          <p:cNvSpPr/>
          <p:nvPr/>
        </p:nvSpPr>
        <p:spPr>
          <a:xfrm>
            <a:off x="246629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ABC7C86-7C59-C986-B005-7B26D26A4262}"/>
              </a:ext>
            </a:extLst>
          </p:cNvPr>
          <p:cNvSpPr/>
          <p:nvPr/>
        </p:nvSpPr>
        <p:spPr>
          <a:xfrm>
            <a:off x="259708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1E4B796-5243-A652-C05F-3F78649CF87E}"/>
              </a:ext>
            </a:extLst>
          </p:cNvPr>
          <p:cNvSpPr/>
          <p:nvPr/>
        </p:nvSpPr>
        <p:spPr>
          <a:xfrm>
            <a:off x="272588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2E7E3DD-9654-DB19-8E5A-31802A51439B}"/>
              </a:ext>
            </a:extLst>
          </p:cNvPr>
          <p:cNvSpPr/>
          <p:nvPr/>
        </p:nvSpPr>
        <p:spPr>
          <a:xfrm>
            <a:off x="28549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ctor: Curved 34">
            <a:extLst>
              <a:ext uri="{FF2B5EF4-FFF2-40B4-BE49-F238E27FC236}">
                <a16:creationId xmlns:a16="http://schemas.microsoft.com/office/drawing/2014/main" id="{75AC238C-9DB7-1CAC-992A-D69E944B6929}"/>
              </a:ext>
            </a:extLst>
          </p:cNvPr>
          <p:cNvCxnSpPr>
            <a:cxnSpLocks/>
            <a:stCxn id="30" idx="3"/>
            <a:endCxn id="40" idx="7"/>
          </p:cNvCxnSpPr>
          <p:nvPr/>
        </p:nvCxnSpPr>
        <p:spPr>
          <a:xfrm flipH="1">
            <a:off x="215329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4685D72-24A5-076E-76C0-058258D5C108}"/>
              </a:ext>
            </a:extLst>
          </p:cNvPr>
          <p:cNvSpPr txBox="1"/>
          <p:nvPr/>
        </p:nvSpPr>
        <p:spPr>
          <a:xfrm>
            <a:off x="1980057" y="3272496"/>
            <a:ext cx="1532792" cy="261610"/>
          </a:xfrm>
          <a:prstGeom prst="rect">
            <a:avLst/>
          </a:prstGeom>
          <a:noFill/>
        </p:spPr>
        <p:txBody>
          <a:bodyPr wrap="none" rtlCol="0">
            <a:spAutoFit/>
          </a:bodyPr>
          <a:lstStyle/>
          <a:p>
            <a:r>
              <a:rPr lang="en-US" sz="1100"/>
              <a:t>Thread pool task queue</a:t>
            </a:r>
          </a:p>
        </p:txBody>
      </p:sp>
      <p:sp>
        <p:nvSpPr>
          <p:cNvPr id="40" name="Oval 39">
            <a:extLst>
              <a:ext uri="{FF2B5EF4-FFF2-40B4-BE49-F238E27FC236}">
                <a16:creationId xmlns:a16="http://schemas.microsoft.com/office/drawing/2014/main" id="{3F0A6773-0413-9B27-ABAC-CBEAFF455EC6}"/>
              </a:ext>
            </a:extLst>
          </p:cNvPr>
          <p:cNvSpPr/>
          <p:nvPr/>
        </p:nvSpPr>
        <p:spPr>
          <a:xfrm>
            <a:off x="154142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43" name="Connector: Curved 42">
            <a:extLst>
              <a:ext uri="{FF2B5EF4-FFF2-40B4-BE49-F238E27FC236}">
                <a16:creationId xmlns:a16="http://schemas.microsoft.com/office/drawing/2014/main" id="{CCD051D7-0E60-9379-9295-BE7175E43099}"/>
              </a:ext>
            </a:extLst>
          </p:cNvPr>
          <p:cNvCxnSpPr>
            <a:cxnSpLocks/>
            <a:stCxn id="49" idx="3"/>
            <a:endCxn id="8" idx="0"/>
          </p:cNvCxnSpPr>
          <p:nvPr/>
        </p:nvCxnSpPr>
        <p:spPr>
          <a:xfrm flipH="1">
            <a:off x="204970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44" name="Straight Arrow Connector 43">
            <a:extLst>
              <a:ext uri="{FF2B5EF4-FFF2-40B4-BE49-F238E27FC236}">
                <a16:creationId xmlns:a16="http://schemas.microsoft.com/office/drawing/2014/main" id="{8601FF43-4FC5-0D87-904B-D57B10E7C3E5}"/>
              </a:ext>
            </a:extLst>
          </p:cNvPr>
          <p:cNvCxnSpPr>
            <a:stCxn id="22" idx="2"/>
            <a:endCxn id="15" idx="0"/>
          </p:cNvCxnSpPr>
          <p:nvPr/>
        </p:nvCxnSpPr>
        <p:spPr>
          <a:xfrm>
            <a:off x="420090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D3543BE-5730-B0B8-1A6C-CCFD7625A87E}"/>
              </a:ext>
            </a:extLst>
          </p:cNvPr>
          <p:cNvSpPr/>
          <p:nvPr/>
        </p:nvSpPr>
        <p:spPr>
          <a:xfrm>
            <a:off x="388211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46" name="Oval 45">
            <a:extLst>
              <a:ext uri="{FF2B5EF4-FFF2-40B4-BE49-F238E27FC236}">
                <a16:creationId xmlns:a16="http://schemas.microsoft.com/office/drawing/2014/main" id="{BC839444-C3A9-8E70-D46B-E4758B551D87}"/>
              </a:ext>
            </a:extLst>
          </p:cNvPr>
          <p:cNvSpPr/>
          <p:nvPr/>
        </p:nvSpPr>
        <p:spPr>
          <a:xfrm>
            <a:off x="391661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47" name="Connector: Curved 46">
            <a:extLst>
              <a:ext uri="{FF2B5EF4-FFF2-40B4-BE49-F238E27FC236}">
                <a16:creationId xmlns:a16="http://schemas.microsoft.com/office/drawing/2014/main" id="{0449F6E4-91E3-3C53-4639-9ADCCFB51DB3}"/>
              </a:ext>
            </a:extLst>
          </p:cNvPr>
          <p:cNvCxnSpPr>
            <a:stCxn id="15" idx="2"/>
            <a:endCxn id="25" idx="1"/>
          </p:cNvCxnSpPr>
          <p:nvPr/>
        </p:nvCxnSpPr>
        <p:spPr>
          <a:xfrm rot="10800000" flipV="1">
            <a:off x="220926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C5ABA387-F7C1-5A65-89FC-84D86BCF6531}"/>
              </a:ext>
            </a:extLst>
          </p:cNvPr>
          <p:cNvCxnSpPr>
            <a:cxnSpLocks/>
            <a:stCxn id="30" idx="3"/>
            <a:endCxn id="14" idx="7"/>
          </p:cNvCxnSpPr>
          <p:nvPr/>
        </p:nvCxnSpPr>
        <p:spPr>
          <a:xfrm flipH="1">
            <a:off x="147521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34AB941A-9263-0640-DBCE-A683A1D05375}"/>
              </a:ext>
            </a:extLst>
          </p:cNvPr>
          <p:cNvSpPr/>
          <p:nvPr/>
        </p:nvSpPr>
        <p:spPr>
          <a:xfrm>
            <a:off x="133458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sync-ed job: </a:t>
            </a:r>
          </a:p>
          <a:p>
            <a:pPr marL="228600" indent="-228600">
              <a:buAutoNum type="arabicPeriod"/>
            </a:pPr>
            <a:r>
              <a:rPr lang="en-US" sz="900" dirty="0" err="1">
                <a:solidFill>
                  <a:schemeClr val="tx1"/>
                </a:solidFill>
              </a:rPr>
              <a:t>syncly</a:t>
            </a:r>
            <a:r>
              <a:rPr lang="en-US" sz="900" dirty="0">
                <a:solidFill>
                  <a:schemeClr val="tx1"/>
                </a:solidFill>
              </a:rPr>
              <a:t> check and store key with revision in memory-cache</a:t>
            </a:r>
          </a:p>
          <a:p>
            <a:pPr marL="228600" indent="-228600">
              <a:buAutoNum type="arabicPeriod"/>
            </a:pPr>
            <a:r>
              <a:rPr lang="en-US" sz="900" dirty="0" err="1">
                <a:solidFill>
                  <a:schemeClr val="tx1"/>
                </a:solidFill>
              </a:rPr>
              <a:t>syncly</a:t>
            </a:r>
            <a:r>
              <a:rPr lang="en-US" sz="900" dirty="0">
                <a:solidFill>
                  <a:schemeClr val="tx1"/>
                </a:solidFill>
              </a:rPr>
              <a:t> invoke </a:t>
            </a:r>
            <a:r>
              <a:rPr lang="en-US" sz="900" dirty="0" err="1">
                <a:solidFill>
                  <a:schemeClr val="tx1"/>
                </a:solidFill>
              </a:rPr>
              <a:t>eBPF</a:t>
            </a:r>
            <a:r>
              <a:rPr lang="en-US" sz="900" dirty="0">
                <a:solidFill>
                  <a:schemeClr val="tx1"/>
                </a:solidFill>
              </a:rPr>
              <a:t> </a:t>
            </a:r>
            <a:r>
              <a:rPr lang="en-US" sz="900" dirty="0" err="1">
                <a:solidFill>
                  <a:schemeClr val="tx1"/>
                </a:solidFill>
              </a:rPr>
              <a:t>syscall</a:t>
            </a:r>
            <a:r>
              <a:rPr lang="en-US" sz="900" dirty="0">
                <a:solidFill>
                  <a:schemeClr val="tx1"/>
                </a:solidFill>
              </a:rPr>
              <a:t> with return code</a:t>
            </a:r>
          </a:p>
          <a:p>
            <a:pPr marL="228600" indent="-228600">
              <a:buFontTx/>
              <a:buAutoNum type="arabicPeriod"/>
            </a:pPr>
            <a:r>
              <a:rPr lang="en-US" sz="900" dirty="0">
                <a:solidFill>
                  <a:schemeClr val="tx1"/>
                </a:solidFill>
              </a:rPr>
              <a:t>triggers an async write to table1</a:t>
            </a:r>
          </a:p>
          <a:p>
            <a:pPr marL="228600" indent="-228600">
              <a:buAutoNum type="arabicPeriod"/>
            </a:pPr>
            <a:r>
              <a:rPr lang="en-US" sz="900" dirty="0">
                <a:solidFill>
                  <a:schemeClr val="tx1"/>
                </a:solidFill>
              </a:rPr>
              <a:t>If #3 returns successful, trigger an async write to table2</a:t>
            </a:r>
          </a:p>
        </p:txBody>
      </p:sp>
      <p:sp>
        <p:nvSpPr>
          <p:cNvPr id="50" name="TextBox 49">
            <a:extLst>
              <a:ext uri="{FF2B5EF4-FFF2-40B4-BE49-F238E27FC236}">
                <a16:creationId xmlns:a16="http://schemas.microsoft.com/office/drawing/2014/main" id="{23F661E7-B374-3DD0-2883-C7FC85A09D2D}"/>
              </a:ext>
            </a:extLst>
          </p:cNvPr>
          <p:cNvSpPr txBox="1"/>
          <p:nvPr/>
        </p:nvSpPr>
        <p:spPr>
          <a:xfrm>
            <a:off x="3448734" y="5482410"/>
            <a:ext cx="256802" cy="261610"/>
          </a:xfrm>
          <a:prstGeom prst="rect">
            <a:avLst/>
          </a:prstGeom>
          <a:noFill/>
        </p:spPr>
        <p:txBody>
          <a:bodyPr wrap="none" rtlCol="0">
            <a:spAutoFit/>
          </a:bodyPr>
          <a:lstStyle/>
          <a:p>
            <a:r>
              <a:rPr lang="en-US" sz="1100" dirty="0"/>
              <a:t>2</a:t>
            </a:r>
          </a:p>
        </p:txBody>
      </p:sp>
      <p:cxnSp>
        <p:nvCxnSpPr>
          <p:cNvPr id="51" name="Connector: Curved 50">
            <a:extLst>
              <a:ext uri="{FF2B5EF4-FFF2-40B4-BE49-F238E27FC236}">
                <a16:creationId xmlns:a16="http://schemas.microsoft.com/office/drawing/2014/main" id="{A80CF137-5861-F4A9-49C0-64CA4E5D9BBC}"/>
              </a:ext>
            </a:extLst>
          </p:cNvPr>
          <p:cNvCxnSpPr>
            <a:cxnSpLocks/>
            <a:stCxn id="49" idx="3"/>
            <a:endCxn id="16" idx="1"/>
          </p:cNvCxnSpPr>
          <p:nvPr/>
        </p:nvCxnSpPr>
        <p:spPr>
          <a:xfrm>
            <a:off x="324386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28F0798-F80D-F744-9C01-ECAEB4061997}"/>
              </a:ext>
            </a:extLst>
          </p:cNvPr>
          <p:cNvSpPr txBox="1"/>
          <p:nvPr/>
        </p:nvSpPr>
        <p:spPr>
          <a:xfrm>
            <a:off x="3890397" y="5150941"/>
            <a:ext cx="489236" cy="261610"/>
          </a:xfrm>
          <a:prstGeom prst="rect">
            <a:avLst/>
          </a:prstGeom>
          <a:noFill/>
        </p:spPr>
        <p:txBody>
          <a:bodyPr wrap="none" rtlCol="0">
            <a:spAutoFit/>
          </a:bodyPr>
          <a:lstStyle/>
          <a:p>
            <a:r>
              <a:rPr lang="en-US" sz="1100" dirty="0"/>
              <a:t>3 &amp; 4</a:t>
            </a:r>
          </a:p>
        </p:txBody>
      </p:sp>
      <p:sp>
        <p:nvSpPr>
          <p:cNvPr id="53" name="TextBox 52">
            <a:extLst>
              <a:ext uri="{FF2B5EF4-FFF2-40B4-BE49-F238E27FC236}">
                <a16:creationId xmlns:a16="http://schemas.microsoft.com/office/drawing/2014/main" id="{12FB3562-9CAD-F8C5-7E0C-D9F48F296EA0}"/>
              </a:ext>
            </a:extLst>
          </p:cNvPr>
          <p:cNvSpPr txBox="1"/>
          <p:nvPr/>
        </p:nvSpPr>
        <p:spPr>
          <a:xfrm>
            <a:off x="5725487" y="5870648"/>
            <a:ext cx="256802" cy="261610"/>
          </a:xfrm>
          <a:prstGeom prst="rect">
            <a:avLst/>
          </a:prstGeom>
          <a:noFill/>
        </p:spPr>
        <p:txBody>
          <a:bodyPr wrap="none" rtlCol="0">
            <a:spAutoFit/>
          </a:bodyPr>
          <a:lstStyle/>
          <a:p>
            <a:r>
              <a:rPr lang="en-US" sz="1100"/>
              <a:t>4</a:t>
            </a:r>
          </a:p>
        </p:txBody>
      </p:sp>
      <p:sp>
        <p:nvSpPr>
          <p:cNvPr id="54" name="TextBox 53">
            <a:extLst>
              <a:ext uri="{FF2B5EF4-FFF2-40B4-BE49-F238E27FC236}">
                <a16:creationId xmlns:a16="http://schemas.microsoft.com/office/drawing/2014/main" id="{E0BA4F46-097B-C80F-7282-FD2CD4412318}"/>
              </a:ext>
            </a:extLst>
          </p:cNvPr>
          <p:cNvSpPr txBox="1"/>
          <p:nvPr/>
        </p:nvSpPr>
        <p:spPr>
          <a:xfrm>
            <a:off x="5261531" y="5874758"/>
            <a:ext cx="256802" cy="261610"/>
          </a:xfrm>
          <a:prstGeom prst="rect">
            <a:avLst/>
          </a:prstGeom>
          <a:noFill/>
        </p:spPr>
        <p:txBody>
          <a:bodyPr wrap="none" rtlCol="0">
            <a:spAutoFit/>
          </a:bodyPr>
          <a:lstStyle/>
          <a:p>
            <a:r>
              <a:rPr lang="en-US" sz="1100"/>
              <a:t>2</a:t>
            </a:r>
          </a:p>
        </p:txBody>
      </p:sp>
      <p:sp>
        <p:nvSpPr>
          <p:cNvPr id="55" name="Rectangle: Single Corner Snipped 54">
            <a:extLst>
              <a:ext uri="{FF2B5EF4-FFF2-40B4-BE49-F238E27FC236}">
                <a16:creationId xmlns:a16="http://schemas.microsoft.com/office/drawing/2014/main" id="{55996D6F-BC15-CF59-8EFC-BE3D55309AB6}"/>
              </a:ext>
            </a:extLst>
          </p:cNvPr>
          <p:cNvSpPr/>
          <p:nvPr/>
        </p:nvSpPr>
        <p:spPr>
          <a:xfrm>
            <a:off x="448173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56" name="Straight Arrow Connector 55">
            <a:extLst>
              <a:ext uri="{FF2B5EF4-FFF2-40B4-BE49-F238E27FC236}">
                <a16:creationId xmlns:a16="http://schemas.microsoft.com/office/drawing/2014/main" id="{BFF30045-A49C-639A-980D-2D608D62B7E0}"/>
              </a:ext>
            </a:extLst>
          </p:cNvPr>
          <p:cNvCxnSpPr/>
          <p:nvPr/>
        </p:nvCxnSpPr>
        <p:spPr>
          <a:xfrm>
            <a:off x="324386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48DB0C5-737D-41B1-FBCD-A3F6139519DB}"/>
              </a:ext>
            </a:extLst>
          </p:cNvPr>
          <p:cNvSpPr txBox="1"/>
          <p:nvPr/>
        </p:nvSpPr>
        <p:spPr>
          <a:xfrm>
            <a:off x="3762256" y="4336678"/>
            <a:ext cx="256802" cy="261610"/>
          </a:xfrm>
          <a:prstGeom prst="rect">
            <a:avLst/>
          </a:prstGeom>
          <a:noFill/>
        </p:spPr>
        <p:txBody>
          <a:bodyPr wrap="none" rtlCol="0">
            <a:spAutoFit/>
          </a:bodyPr>
          <a:lstStyle/>
          <a:p>
            <a:r>
              <a:rPr lang="en-US" sz="1100"/>
              <a:t>1</a:t>
            </a:r>
          </a:p>
        </p:txBody>
      </p:sp>
      <p:cxnSp>
        <p:nvCxnSpPr>
          <p:cNvPr id="58" name="Straight Arrow Connector 57">
            <a:extLst>
              <a:ext uri="{FF2B5EF4-FFF2-40B4-BE49-F238E27FC236}">
                <a16:creationId xmlns:a16="http://schemas.microsoft.com/office/drawing/2014/main" id="{6BFFE055-F2D3-C266-10EC-8FDFC013EF69}"/>
              </a:ext>
            </a:extLst>
          </p:cNvPr>
          <p:cNvCxnSpPr>
            <a:stCxn id="24" idx="4"/>
          </p:cNvCxnSpPr>
          <p:nvPr/>
        </p:nvCxnSpPr>
        <p:spPr>
          <a:xfrm flipH="1">
            <a:off x="5314480" y="5812951"/>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9" name="Straight Arrow Connector 58">
            <a:extLst>
              <a:ext uri="{FF2B5EF4-FFF2-40B4-BE49-F238E27FC236}">
                <a16:creationId xmlns:a16="http://schemas.microsoft.com/office/drawing/2014/main" id="{910F64F4-0708-EA76-8C1F-A7A7E6A6FBF5}"/>
              </a:ext>
            </a:extLst>
          </p:cNvPr>
          <p:cNvCxnSpPr>
            <a:stCxn id="24" idx="4"/>
          </p:cNvCxnSpPr>
          <p:nvPr/>
        </p:nvCxnSpPr>
        <p:spPr>
          <a:xfrm>
            <a:off x="5615872" y="5812951"/>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0" name="TextBox 59">
            <a:extLst>
              <a:ext uri="{FF2B5EF4-FFF2-40B4-BE49-F238E27FC236}">
                <a16:creationId xmlns:a16="http://schemas.microsoft.com/office/drawing/2014/main" id="{003F762F-D027-3BC9-86ED-C99581E64A15}"/>
              </a:ext>
            </a:extLst>
          </p:cNvPr>
          <p:cNvSpPr txBox="1"/>
          <p:nvPr/>
        </p:nvSpPr>
        <p:spPr>
          <a:xfrm>
            <a:off x="7725445" y="2850055"/>
            <a:ext cx="4445175" cy="3585597"/>
          </a:xfrm>
          <a:prstGeom prst="rect">
            <a:avLst/>
          </a:prstGeom>
          <a:noFill/>
        </p:spPr>
        <p:txBody>
          <a:bodyPr wrap="square" rtlCol="0">
            <a:spAutoFit/>
          </a:bodyPr>
          <a:lstStyle/>
          <a:p>
            <a:r>
              <a:rPr lang="en-US" sz="1400"/>
              <a:t>Race condition #3:    diff between HashMap and table 1</a:t>
            </a:r>
          </a:p>
          <a:p>
            <a:endParaRPr lang="en-US" sz="1200"/>
          </a:p>
          <a:p>
            <a:pPr marL="171450" indent="-171450">
              <a:buFont typeface="Arial" panose="020B0604020202020204" pitchFamily="34" charset="0"/>
              <a:buChar char="•"/>
            </a:pPr>
            <a:r>
              <a:rPr lang="en-US" sz="1100"/>
              <a:t>Table 1 is for best effort to serve local neighbor lookup</a:t>
            </a:r>
          </a:p>
          <a:p>
            <a:pPr marL="171450" indent="-171450">
              <a:buFont typeface="Arial" panose="020B0604020202020204" pitchFamily="34" charset="0"/>
              <a:buChar char="•"/>
            </a:pPr>
            <a:endParaRPr lang="en-US" sz="1100"/>
          </a:p>
          <a:p>
            <a:pPr marL="171450" indent="-171450">
              <a:buFont typeface="Arial" panose="020B0604020202020204" pitchFamily="34" charset="0"/>
              <a:buChar char="•"/>
            </a:pPr>
            <a:r>
              <a:rPr lang="en-US" sz="1100"/>
              <a:t>HashMap is for multi-threading jobs to compete or skip on same </a:t>
            </a:r>
            <a:r>
              <a:rPr lang="en-US" sz="1100" err="1"/>
              <a:t>resource_id</a:t>
            </a:r>
            <a:r>
              <a:rPr lang="en-US" sz="1100"/>
              <a:t>, and required to always succeed</a:t>
            </a:r>
          </a:p>
          <a:p>
            <a:pPr marL="171450" indent="-171450">
              <a:buFont typeface="Arial" panose="020B0604020202020204" pitchFamily="34" charset="0"/>
              <a:buChar char="•"/>
            </a:pPr>
            <a:endParaRPr lang="en-US" sz="1100"/>
          </a:p>
          <a:p>
            <a:pPr marL="171450" indent="-171450">
              <a:buFont typeface="Arial" panose="020B0604020202020204" pitchFamily="34" charset="0"/>
              <a:buChar char="•"/>
            </a:pPr>
            <a:r>
              <a:rPr lang="en-US" sz="1100"/>
              <a:t>After agent restart (when reconcile is triggered), we do not support HashMap recovered from disk. However, the table2 version reconcile will make sure </a:t>
            </a:r>
            <a:r>
              <a:rPr lang="en-US" sz="1100" err="1"/>
              <a:t>ArionMaster</a:t>
            </a:r>
            <a:r>
              <a:rPr lang="en-US" sz="1100"/>
              <a:t> resends the versions to catch up. In this case, it will resend </a:t>
            </a:r>
            <a:r>
              <a:rPr lang="en-US" sz="1100" err="1"/>
              <a:t>ver</a:t>
            </a:r>
            <a:r>
              <a:rPr lang="en-US" sz="1100"/>
              <a:t> 6 &amp; 8, or 8 </a:t>
            </a:r>
          </a:p>
          <a:p>
            <a:endParaRPr lang="en-US" sz="1100"/>
          </a:p>
          <a:p>
            <a:endParaRPr lang="en-US" sz="1100"/>
          </a:p>
          <a:p>
            <a:endParaRPr lang="en-US" sz="1100"/>
          </a:p>
          <a:p>
            <a:r>
              <a:rPr lang="en-US" sz="1400"/>
              <a:t>Observation/philosophy:  </a:t>
            </a:r>
          </a:p>
          <a:p>
            <a:pPr marL="171450" indent="-171450">
              <a:buFont typeface="Arial" panose="020B0604020202020204" pitchFamily="34" charset="0"/>
              <a:buChar char="•"/>
            </a:pPr>
            <a:r>
              <a:rPr lang="en-US" sz="1100"/>
              <a:t>Table1 lagging behind </a:t>
            </a:r>
            <a:r>
              <a:rPr lang="en-US" sz="1100" err="1"/>
              <a:t>MemCache</a:t>
            </a:r>
            <a:r>
              <a:rPr lang="en-US" sz="1100"/>
              <a:t> is safe</a:t>
            </a:r>
          </a:p>
          <a:p>
            <a:pPr marL="171450" indent="-171450">
              <a:buFont typeface="Arial" panose="020B0604020202020204" pitchFamily="34" charset="0"/>
              <a:buChar char="•"/>
            </a:pPr>
            <a:endParaRPr lang="en-US" sz="1100"/>
          </a:p>
          <a:p>
            <a:pPr marL="171450" indent="-171450">
              <a:buFont typeface="Arial" panose="020B0604020202020204" pitchFamily="34" charset="0"/>
              <a:buChar char="•"/>
            </a:pPr>
            <a:r>
              <a:rPr lang="en-US" sz="1100" err="1"/>
              <a:t>MemCache</a:t>
            </a:r>
            <a:r>
              <a:rPr lang="en-US" sz="1100"/>
              <a:t> doesn’t restore from </a:t>
            </a:r>
            <a:r>
              <a:rPr lang="en-US" sz="1100" err="1"/>
              <a:t>db</a:t>
            </a:r>
            <a:r>
              <a:rPr lang="en-US" sz="1100"/>
              <a:t> is acceptable, since it only tracks versioning in Agent lifecycle</a:t>
            </a:r>
          </a:p>
          <a:p>
            <a:endParaRPr lang="en-US" sz="1100"/>
          </a:p>
        </p:txBody>
      </p:sp>
      <p:sp>
        <p:nvSpPr>
          <p:cNvPr id="3" name="Rectangle: Single Corner Snipped 2">
            <a:extLst>
              <a:ext uri="{FF2B5EF4-FFF2-40B4-BE49-F238E27FC236}">
                <a16:creationId xmlns:a16="http://schemas.microsoft.com/office/drawing/2014/main" id="{072A5B3F-8E63-7EDF-8BF7-09F929470E9F}"/>
              </a:ext>
            </a:extLst>
          </p:cNvPr>
          <p:cNvSpPr/>
          <p:nvPr/>
        </p:nvSpPr>
        <p:spPr>
          <a:xfrm>
            <a:off x="7842420" y="1027906"/>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sp>
        <p:nvSpPr>
          <p:cNvPr id="6" name="TextBox 5">
            <a:extLst>
              <a:ext uri="{FF2B5EF4-FFF2-40B4-BE49-F238E27FC236}">
                <a16:creationId xmlns:a16="http://schemas.microsoft.com/office/drawing/2014/main" id="{10DD95E5-CDDC-2D79-486B-149C7C4F4726}"/>
              </a:ext>
            </a:extLst>
          </p:cNvPr>
          <p:cNvSpPr txBox="1"/>
          <p:nvPr/>
        </p:nvSpPr>
        <p:spPr>
          <a:xfrm>
            <a:off x="8010885" y="1469328"/>
            <a:ext cx="489236" cy="261610"/>
          </a:xfrm>
          <a:prstGeom prst="rect">
            <a:avLst/>
          </a:prstGeom>
          <a:noFill/>
        </p:spPr>
        <p:txBody>
          <a:bodyPr wrap="none" rtlCol="0">
            <a:spAutoFit/>
          </a:bodyPr>
          <a:lstStyle/>
          <a:p>
            <a:r>
              <a:rPr lang="en-US" sz="1100"/>
              <a:t>Ver 8</a:t>
            </a:r>
          </a:p>
        </p:txBody>
      </p:sp>
      <p:sp>
        <p:nvSpPr>
          <p:cNvPr id="9" name="Rectangle 8">
            <a:extLst>
              <a:ext uri="{FF2B5EF4-FFF2-40B4-BE49-F238E27FC236}">
                <a16:creationId xmlns:a16="http://schemas.microsoft.com/office/drawing/2014/main" id="{17391CC1-9747-87E0-26BD-7DED6BAC1CEF}"/>
              </a:ext>
            </a:extLst>
          </p:cNvPr>
          <p:cNvSpPr/>
          <p:nvPr/>
        </p:nvSpPr>
        <p:spPr>
          <a:xfrm>
            <a:off x="9133427" y="957034"/>
            <a:ext cx="703849" cy="723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Table 1</a:t>
            </a:r>
          </a:p>
          <a:p>
            <a:pPr algn="ctr"/>
            <a:endParaRPr lang="en-US" sz="1100">
              <a:solidFill>
                <a:schemeClr val="tx1"/>
              </a:solidFill>
            </a:endParaRPr>
          </a:p>
          <a:p>
            <a:pPr algn="ctr"/>
            <a:r>
              <a:rPr lang="en-US" sz="1100">
                <a:solidFill>
                  <a:schemeClr val="tx1"/>
                </a:solidFill>
              </a:rPr>
              <a:t>1 or 6</a:t>
            </a:r>
          </a:p>
        </p:txBody>
      </p:sp>
      <p:sp>
        <p:nvSpPr>
          <p:cNvPr id="10" name="Rectangle 9">
            <a:extLst>
              <a:ext uri="{FF2B5EF4-FFF2-40B4-BE49-F238E27FC236}">
                <a16:creationId xmlns:a16="http://schemas.microsoft.com/office/drawing/2014/main" id="{B69BD0FB-C832-FCD2-E70E-E2C6EF8FC1CE}"/>
              </a:ext>
            </a:extLst>
          </p:cNvPr>
          <p:cNvSpPr/>
          <p:nvPr/>
        </p:nvSpPr>
        <p:spPr>
          <a:xfrm>
            <a:off x="10382259" y="954345"/>
            <a:ext cx="703849" cy="723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Table 2</a:t>
            </a:r>
          </a:p>
          <a:p>
            <a:pPr algn="ctr"/>
            <a:endParaRPr lang="en-US" sz="1100">
              <a:solidFill>
                <a:schemeClr val="tx1"/>
              </a:solidFill>
            </a:endParaRPr>
          </a:p>
          <a:p>
            <a:pPr algn="ctr"/>
            <a:r>
              <a:rPr lang="en-US" sz="1100">
                <a:solidFill>
                  <a:schemeClr val="tx1"/>
                </a:solidFill>
              </a:rPr>
              <a:t>1 or 6</a:t>
            </a:r>
          </a:p>
        </p:txBody>
      </p:sp>
    </p:spTree>
    <p:extLst>
      <p:ext uri="{BB962C8B-B14F-4D97-AF65-F5344CB8AC3E}">
        <p14:creationId xmlns:p14="http://schemas.microsoft.com/office/powerpoint/2010/main" val="3965178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B52E-566B-63D3-80B4-F2A6957ACFCB}"/>
              </a:ext>
            </a:extLst>
          </p:cNvPr>
          <p:cNvSpPr>
            <a:spLocks noGrp="1"/>
          </p:cNvSpPr>
          <p:nvPr>
            <p:ph type="title"/>
          </p:nvPr>
        </p:nvSpPr>
        <p:spPr/>
        <p:txBody>
          <a:bodyPr/>
          <a:lstStyle/>
          <a:p>
            <a:r>
              <a:rPr lang="en-US"/>
              <a:t>Race conditions</a:t>
            </a:r>
          </a:p>
        </p:txBody>
      </p:sp>
      <p:sp>
        <p:nvSpPr>
          <p:cNvPr id="5" name="Rectangle: Rounded Corners 4">
            <a:extLst>
              <a:ext uri="{FF2B5EF4-FFF2-40B4-BE49-F238E27FC236}">
                <a16:creationId xmlns:a16="http://schemas.microsoft.com/office/drawing/2014/main" id="{44C2F6E4-68E8-7BD3-9AA0-3FC6A0F86D05}"/>
              </a:ext>
            </a:extLst>
          </p:cNvPr>
          <p:cNvSpPr/>
          <p:nvPr/>
        </p:nvSpPr>
        <p:spPr>
          <a:xfrm>
            <a:off x="164460" y="2727510"/>
            <a:ext cx="6304073"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7" name="Rectangle: Rounded Corners 6">
            <a:extLst>
              <a:ext uri="{FF2B5EF4-FFF2-40B4-BE49-F238E27FC236}">
                <a16:creationId xmlns:a16="http://schemas.microsoft.com/office/drawing/2014/main" id="{958AB707-D515-1EAF-A3C9-6C726169C230}"/>
              </a:ext>
            </a:extLst>
          </p:cNvPr>
          <p:cNvSpPr/>
          <p:nvPr/>
        </p:nvSpPr>
        <p:spPr>
          <a:xfrm>
            <a:off x="340716" y="2727509"/>
            <a:ext cx="5892545"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8" name="Rectangle: Rounded Corners 7">
            <a:extLst>
              <a:ext uri="{FF2B5EF4-FFF2-40B4-BE49-F238E27FC236}">
                <a16:creationId xmlns:a16="http://schemas.microsoft.com/office/drawing/2014/main" id="{E9479206-2B6F-61B5-11FD-2AEA536AB0F8}"/>
              </a:ext>
            </a:extLst>
          </p:cNvPr>
          <p:cNvSpPr/>
          <p:nvPr/>
        </p:nvSpPr>
        <p:spPr>
          <a:xfrm>
            <a:off x="160039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13" name="Cylinder 12">
            <a:extLst>
              <a:ext uri="{FF2B5EF4-FFF2-40B4-BE49-F238E27FC236}">
                <a16:creationId xmlns:a16="http://schemas.microsoft.com/office/drawing/2014/main" id="{195748CA-E231-A0B8-1080-B97D02CFDBC8}"/>
              </a:ext>
            </a:extLst>
          </p:cNvPr>
          <p:cNvSpPr/>
          <p:nvPr/>
        </p:nvSpPr>
        <p:spPr>
          <a:xfrm>
            <a:off x="4926194" y="6217790"/>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14" name="Oval 13">
            <a:extLst>
              <a:ext uri="{FF2B5EF4-FFF2-40B4-BE49-F238E27FC236}">
                <a16:creationId xmlns:a16="http://schemas.microsoft.com/office/drawing/2014/main" id="{58119580-8723-C375-DABE-F80474FD1677}"/>
              </a:ext>
            </a:extLst>
          </p:cNvPr>
          <p:cNvSpPr/>
          <p:nvPr/>
        </p:nvSpPr>
        <p:spPr>
          <a:xfrm>
            <a:off x="86334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15" name="Oval 14">
            <a:extLst>
              <a:ext uri="{FF2B5EF4-FFF2-40B4-BE49-F238E27FC236}">
                <a16:creationId xmlns:a16="http://schemas.microsoft.com/office/drawing/2014/main" id="{77CBCC49-35DC-9D18-7EF6-70E1016EAF0E}"/>
              </a:ext>
            </a:extLst>
          </p:cNvPr>
          <p:cNvSpPr/>
          <p:nvPr/>
        </p:nvSpPr>
        <p:spPr>
          <a:xfrm>
            <a:off x="368157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16" name="Rectangle 15">
            <a:extLst>
              <a:ext uri="{FF2B5EF4-FFF2-40B4-BE49-F238E27FC236}">
                <a16:creationId xmlns:a16="http://schemas.microsoft.com/office/drawing/2014/main" id="{34830680-9E8D-005F-C442-A64F289322A2}"/>
              </a:ext>
            </a:extLst>
          </p:cNvPr>
          <p:cNvSpPr/>
          <p:nvPr/>
        </p:nvSpPr>
        <p:spPr>
          <a:xfrm>
            <a:off x="441691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A1AB3-E634-CB2C-E4F0-5D24D6961E7D}"/>
              </a:ext>
            </a:extLst>
          </p:cNvPr>
          <p:cNvSpPr/>
          <p:nvPr/>
        </p:nvSpPr>
        <p:spPr>
          <a:xfrm>
            <a:off x="4546564"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BF62025-8990-CE38-CE37-2B444E58DE2C}"/>
              </a:ext>
            </a:extLst>
          </p:cNvPr>
          <p:cNvSpPr/>
          <p:nvPr/>
        </p:nvSpPr>
        <p:spPr>
          <a:xfrm>
            <a:off x="4673938"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1FB807-EE18-CE4A-64BC-5388F12BFB63}"/>
              </a:ext>
            </a:extLst>
          </p:cNvPr>
          <p:cNvSpPr/>
          <p:nvPr/>
        </p:nvSpPr>
        <p:spPr>
          <a:xfrm>
            <a:off x="479790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32D6467-1E25-4D57-3654-6D2A91BA92C6}"/>
              </a:ext>
            </a:extLst>
          </p:cNvPr>
          <p:cNvSpPr/>
          <p:nvPr/>
        </p:nvSpPr>
        <p:spPr>
          <a:xfrm>
            <a:off x="4926701"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3FD66D4-39C6-6AF6-8FC6-9C2DBAFFA5E5}"/>
              </a:ext>
            </a:extLst>
          </p:cNvPr>
          <p:cNvSpPr/>
          <p:nvPr/>
        </p:nvSpPr>
        <p:spPr>
          <a:xfrm>
            <a:off x="5055786"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C9FEA34-87F7-ED32-B550-F43CEFD3ADA2}"/>
              </a:ext>
            </a:extLst>
          </p:cNvPr>
          <p:cNvSpPr/>
          <p:nvPr/>
        </p:nvSpPr>
        <p:spPr>
          <a:xfrm>
            <a:off x="324386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23" name="Oval 22">
            <a:extLst>
              <a:ext uri="{FF2B5EF4-FFF2-40B4-BE49-F238E27FC236}">
                <a16:creationId xmlns:a16="http://schemas.microsoft.com/office/drawing/2014/main" id="{E44C7003-DB9D-C142-0BBB-8C1FAC84E43B}"/>
              </a:ext>
            </a:extLst>
          </p:cNvPr>
          <p:cNvSpPr/>
          <p:nvPr/>
        </p:nvSpPr>
        <p:spPr>
          <a:xfrm>
            <a:off x="384250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24" name="Oval 23">
            <a:extLst>
              <a:ext uri="{FF2B5EF4-FFF2-40B4-BE49-F238E27FC236}">
                <a16:creationId xmlns:a16="http://schemas.microsoft.com/office/drawing/2014/main" id="{0AEACA3F-51A8-EEBB-2128-389907F0B379}"/>
              </a:ext>
            </a:extLst>
          </p:cNvPr>
          <p:cNvSpPr/>
          <p:nvPr/>
        </p:nvSpPr>
        <p:spPr>
          <a:xfrm>
            <a:off x="509209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25" name="Rectangle 24">
            <a:extLst>
              <a:ext uri="{FF2B5EF4-FFF2-40B4-BE49-F238E27FC236}">
                <a16:creationId xmlns:a16="http://schemas.microsoft.com/office/drawing/2014/main" id="{DD007557-97DE-F72A-CB08-8B4D12B1869C}"/>
              </a:ext>
            </a:extLst>
          </p:cNvPr>
          <p:cNvSpPr/>
          <p:nvPr/>
        </p:nvSpPr>
        <p:spPr>
          <a:xfrm>
            <a:off x="22092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16DEFE2-55F4-FA38-8D46-C259E8CF8B55}"/>
              </a:ext>
            </a:extLst>
          </p:cNvPr>
          <p:cNvSpPr/>
          <p:nvPr/>
        </p:nvSpPr>
        <p:spPr>
          <a:xfrm>
            <a:off x="233892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21F7FA-6BAD-AFF6-4534-648F680A505B}"/>
              </a:ext>
            </a:extLst>
          </p:cNvPr>
          <p:cNvSpPr/>
          <p:nvPr/>
        </p:nvSpPr>
        <p:spPr>
          <a:xfrm>
            <a:off x="246629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ABC7C86-7C59-C986-B005-7B26D26A4262}"/>
              </a:ext>
            </a:extLst>
          </p:cNvPr>
          <p:cNvSpPr/>
          <p:nvPr/>
        </p:nvSpPr>
        <p:spPr>
          <a:xfrm>
            <a:off x="259708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1E4B796-5243-A652-C05F-3F78649CF87E}"/>
              </a:ext>
            </a:extLst>
          </p:cNvPr>
          <p:cNvSpPr/>
          <p:nvPr/>
        </p:nvSpPr>
        <p:spPr>
          <a:xfrm>
            <a:off x="272588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2E7E3DD-9654-DB19-8E5A-31802A51439B}"/>
              </a:ext>
            </a:extLst>
          </p:cNvPr>
          <p:cNvSpPr/>
          <p:nvPr/>
        </p:nvSpPr>
        <p:spPr>
          <a:xfrm>
            <a:off x="28549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ctor: Curved 34">
            <a:extLst>
              <a:ext uri="{FF2B5EF4-FFF2-40B4-BE49-F238E27FC236}">
                <a16:creationId xmlns:a16="http://schemas.microsoft.com/office/drawing/2014/main" id="{75AC238C-9DB7-1CAC-992A-D69E944B6929}"/>
              </a:ext>
            </a:extLst>
          </p:cNvPr>
          <p:cNvCxnSpPr>
            <a:cxnSpLocks/>
            <a:stCxn id="30" idx="3"/>
            <a:endCxn id="40" idx="7"/>
          </p:cNvCxnSpPr>
          <p:nvPr/>
        </p:nvCxnSpPr>
        <p:spPr>
          <a:xfrm flipH="1">
            <a:off x="215329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4685D72-24A5-076E-76C0-058258D5C108}"/>
              </a:ext>
            </a:extLst>
          </p:cNvPr>
          <p:cNvSpPr txBox="1"/>
          <p:nvPr/>
        </p:nvSpPr>
        <p:spPr>
          <a:xfrm>
            <a:off x="1980057" y="3272496"/>
            <a:ext cx="1532792" cy="261610"/>
          </a:xfrm>
          <a:prstGeom prst="rect">
            <a:avLst/>
          </a:prstGeom>
          <a:noFill/>
        </p:spPr>
        <p:txBody>
          <a:bodyPr wrap="none" rtlCol="0">
            <a:spAutoFit/>
          </a:bodyPr>
          <a:lstStyle/>
          <a:p>
            <a:r>
              <a:rPr lang="en-US" sz="1100"/>
              <a:t>Thread pool task queue</a:t>
            </a:r>
          </a:p>
        </p:txBody>
      </p:sp>
      <p:sp>
        <p:nvSpPr>
          <p:cNvPr id="40" name="Oval 39">
            <a:extLst>
              <a:ext uri="{FF2B5EF4-FFF2-40B4-BE49-F238E27FC236}">
                <a16:creationId xmlns:a16="http://schemas.microsoft.com/office/drawing/2014/main" id="{3F0A6773-0413-9B27-ABAC-CBEAFF455EC6}"/>
              </a:ext>
            </a:extLst>
          </p:cNvPr>
          <p:cNvSpPr/>
          <p:nvPr/>
        </p:nvSpPr>
        <p:spPr>
          <a:xfrm>
            <a:off x="154142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43" name="Connector: Curved 42">
            <a:extLst>
              <a:ext uri="{FF2B5EF4-FFF2-40B4-BE49-F238E27FC236}">
                <a16:creationId xmlns:a16="http://schemas.microsoft.com/office/drawing/2014/main" id="{CCD051D7-0E60-9379-9295-BE7175E43099}"/>
              </a:ext>
            </a:extLst>
          </p:cNvPr>
          <p:cNvCxnSpPr>
            <a:cxnSpLocks/>
            <a:stCxn id="49" idx="3"/>
            <a:endCxn id="8" idx="0"/>
          </p:cNvCxnSpPr>
          <p:nvPr/>
        </p:nvCxnSpPr>
        <p:spPr>
          <a:xfrm flipH="1">
            <a:off x="204970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44" name="Straight Arrow Connector 43">
            <a:extLst>
              <a:ext uri="{FF2B5EF4-FFF2-40B4-BE49-F238E27FC236}">
                <a16:creationId xmlns:a16="http://schemas.microsoft.com/office/drawing/2014/main" id="{8601FF43-4FC5-0D87-904B-D57B10E7C3E5}"/>
              </a:ext>
            </a:extLst>
          </p:cNvPr>
          <p:cNvCxnSpPr>
            <a:stCxn id="22" idx="2"/>
            <a:endCxn id="15" idx="0"/>
          </p:cNvCxnSpPr>
          <p:nvPr/>
        </p:nvCxnSpPr>
        <p:spPr>
          <a:xfrm>
            <a:off x="420090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D3543BE-5730-B0B8-1A6C-CCFD7625A87E}"/>
              </a:ext>
            </a:extLst>
          </p:cNvPr>
          <p:cNvSpPr/>
          <p:nvPr/>
        </p:nvSpPr>
        <p:spPr>
          <a:xfrm>
            <a:off x="388211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46" name="Oval 45">
            <a:extLst>
              <a:ext uri="{FF2B5EF4-FFF2-40B4-BE49-F238E27FC236}">
                <a16:creationId xmlns:a16="http://schemas.microsoft.com/office/drawing/2014/main" id="{BC839444-C3A9-8E70-D46B-E4758B551D87}"/>
              </a:ext>
            </a:extLst>
          </p:cNvPr>
          <p:cNvSpPr/>
          <p:nvPr/>
        </p:nvSpPr>
        <p:spPr>
          <a:xfrm>
            <a:off x="391661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47" name="Connector: Curved 46">
            <a:extLst>
              <a:ext uri="{FF2B5EF4-FFF2-40B4-BE49-F238E27FC236}">
                <a16:creationId xmlns:a16="http://schemas.microsoft.com/office/drawing/2014/main" id="{0449F6E4-91E3-3C53-4639-9ADCCFB51DB3}"/>
              </a:ext>
            </a:extLst>
          </p:cNvPr>
          <p:cNvCxnSpPr>
            <a:stCxn id="15" idx="2"/>
            <a:endCxn id="25" idx="1"/>
          </p:cNvCxnSpPr>
          <p:nvPr/>
        </p:nvCxnSpPr>
        <p:spPr>
          <a:xfrm rot="10800000" flipV="1">
            <a:off x="220926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C5ABA387-F7C1-5A65-89FC-84D86BCF6531}"/>
              </a:ext>
            </a:extLst>
          </p:cNvPr>
          <p:cNvCxnSpPr>
            <a:cxnSpLocks/>
            <a:stCxn id="30" idx="3"/>
            <a:endCxn id="14" idx="7"/>
          </p:cNvCxnSpPr>
          <p:nvPr/>
        </p:nvCxnSpPr>
        <p:spPr>
          <a:xfrm flipH="1">
            <a:off x="147521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34AB941A-9263-0640-DBCE-A683A1D05375}"/>
              </a:ext>
            </a:extLst>
          </p:cNvPr>
          <p:cNvSpPr/>
          <p:nvPr/>
        </p:nvSpPr>
        <p:spPr>
          <a:xfrm>
            <a:off x="133458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sync-ed job: </a:t>
            </a:r>
          </a:p>
          <a:p>
            <a:pPr marL="228600" indent="-228600">
              <a:buAutoNum type="arabicPeriod"/>
            </a:pPr>
            <a:r>
              <a:rPr lang="en-US" sz="900" dirty="0" err="1">
                <a:solidFill>
                  <a:schemeClr val="tx1"/>
                </a:solidFill>
              </a:rPr>
              <a:t>syncly</a:t>
            </a:r>
            <a:r>
              <a:rPr lang="en-US" sz="900" dirty="0">
                <a:solidFill>
                  <a:schemeClr val="tx1"/>
                </a:solidFill>
              </a:rPr>
              <a:t> check and store key with revision in memory-cache</a:t>
            </a:r>
          </a:p>
          <a:p>
            <a:pPr marL="228600" indent="-228600">
              <a:buAutoNum type="arabicPeriod"/>
            </a:pPr>
            <a:r>
              <a:rPr lang="en-US" sz="900" dirty="0" err="1">
                <a:solidFill>
                  <a:schemeClr val="tx1"/>
                </a:solidFill>
              </a:rPr>
              <a:t>syncly</a:t>
            </a:r>
            <a:r>
              <a:rPr lang="en-US" sz="900" dirty="0">
                <a:solidFill>
                  <a:schemeClr val="tx1"/>
                </a:solidFill>
              </a:rPr>
              <a:t> invoke </a:t>
            </a:r>
            <a:r>
              <a:rPr lang="en-US" sz="900" dirty="0" err="1">
                <a:solidFill>
                  <a:schemeClr val="tx1"/>
                </a:solidFill>
              </a:rPr>
              <a:t>eBPF</a:t>
            </a:r>
            <a:r>
              <a:rPr lang="en-US" sz="900" dirty="0">
                <a:solidFill>
                  <a:schemeClr val="tx1"/>
                </a:solidFill>
              </a:rPr>
              <a:t> </a:t>
            </a:r>
            <a:r>
              <a:rPr lang="en-US" sz="900" dirty="0" err="1">
                <a:solidFill>
                  <a:schemeClr val="tx1"/>
                </a:solidFill>
              </a:rPr>
              <a:t>syscall</a:t>
            </a:r>
            <a:r>
              <a:rPr lang="en-US" sz="900" dirty="0">
                <a:solidFill>
                  <a:schemeClr val="tx1"/>
                </a:solidFill>
              </a:rPr>
              <a:t> with return code</a:t>
            </a:r>
          </a:p>
          <a:p>
            <a:pPr marL="228600" indent="-228600">
              <a:buFontTx/>
              <a:buAutoNum type="arabicPeriod"/>
            </a:pPr>
            <a:r>
              <a:rPr lang="en-US" sz="900" dirty="0">
                <a:solidFill>
                  <a:schemeClr val="tx1"/>
                </a:solidFill>
              </a:rPr>
              <a:t>triggers an async write to table1</a:t>
            </a:r>
          </a:p>
          <a:p>
            <a:pPr marL="228600" indent="-228600">
              <a:buAutoNum type="arabicPeriod"/>
            </a:pPr>
            <a:r>
              <a:rPr lang="en-US" sz="900" dirty="0">
                <a:solidFill>
                  <a:schemeClr val="tx1"/>
                </a:solidFill>
              </a:rPr>
              <a:t>If #3 returns successful, trigger an async write to table2</a:t>
            </a:r>
          </a:p>
        </p:txBody>
      </p:sp>
      <p:sp>
        <p:nvSpPr>
          <p:cNvPr id="50" name="TextBox 49">
            <a:extLst>
              <a:ext uri="{FF2B5EF4-FFF2-40B4-BE49-F238E27FC236}">
                <a16:creationId xmlns:a16="http://schemas.microsoft.com/office/drawing/2014/main" id="{23F661E7-B374-3DD0-2883-C7FC85A09D2D}"/>
              </a:ext>
            </a:extLst>
          </p:cNvPr>
          <p:cNvSpPr txBox="1"/>
          <p:nvPr/>
        </p:nvSpPr>
        <p:spPr>
          <a:xfrm>
            <a:off x="3448734" y="5482410"/>
            <a:ext cx="256802" cy="261610"/>
          </a:xfrm>
          <a:prstGeom prst="rect">
            <a:avLst/>
          </a:prstGeom>
          <a:noFill/>
        </p:spPr>
        <p:txBody>
          <a:bodyPr wrap="none" rtlCol="0">
            <a:spAutoFit/>
          </a:bodyPr>
          <a:lstStyle/>
          <a:p>
            <a:r>
              <a:rPr lang="en-US" sz="1100" dirty="0"/>
              <a:t>2</a:t>
            </a:r>
          </a:p>
        </p:txBody>
      </p:sp>
      <p:cxnSp>
        <p:nvCxnSpPr>
          <p:cNvPr id="51" name="Connector: Curved 50">
            <a:extLst>
              <a:ext uri="{FF2B5EF4-FFF2-40B4-BE49-F238E27FC236}">
                <a16:creationId xmlns:a16="http://schemas.microsoft.com/office/drawing/2014/main" id="{A80CF137-5861-F4A9-49C0-64CA4E5D9BBC}"/>
              </a:ext>
            </a:extLst>
          </p:cNvPr>
          <p:cNvCxnSpPr>
            <a:cxnSpLocks/>
            <a:stCxn id="49" idx="3"/>
            <a:endCxn id="16" idx="1"/>
          </p:cNvCxnSpPr>
          <p:nvPr/>
        </p:nvCxnSpPr>
        <p:spPr>
          <a:xfrm>
            <a:off x="324386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28F0798-F80D-F744-9C01-ECAEB4061997}"/>
              </a:ext>
            </a:extLst>
          </p:cNvPr>
          <p:cNvSpPr txBox="1"/>
          <p:nvPr/>
        </p:nvSpPr>
        <p:spPr>
          <a:xfrm>
            <a:off x="3890397" y="5150941"/>
            <a:ext cx="489236" cy="261610"/>
          </a:xfrm>
          <a:prstGeom prst="rect">
            <a:avLst/>
          </a:prstGeom>
          <a:noFill/>
        </p:spPr>
        <p:txBody>
          <a:bodyPr wrap="none" rtlCol="0">
            <a:spAutoFit/>
          </a:bodyPr>
          <a:lstStyle/>
          <a:p>
            <a:r>
              <a:rPr lang="en-US" sz="1100" dirty="0"/>
              <a:t>3 &amp; 4</a:t>
            </a:r>
          </a:p>
        </p:txBody>
      </p:sp>
      <p:sp>
        <p:nvSpPr>
          <p:cNvPr id="53" name="TextBox 52">
            <a:extLst>
              <a:ext uri="{FF2B5EF4-FFF2-40B4-BE49-F238E27FC236}">
                <a16:creationId xmlns:a16="http://schemas.microsoft.com/office/drawing/2014/main" id="{12FB3562-9CAD-F8C5-7E0C-D9F48F296EA0}"/>
              </a:ext>
            </a:extLst>
          </p:cNvPr>
          <p:cNvSpPr txBox="1"/>
          <p:nvPr/>
        </p:nvSpPr>
        <p:spPr>
          <a:xfrm>
            <a:off x="5725487" y="5870648"/>
            <a:ext cx="256802" cy="261610"/>
          </a:xfrm>
          <a:prstGeom prst="rect">
            <a:avLst/>
          </a:prstGeom>
          <a:noFill/>
        </p:spPr>
        <p:txBody>
          <a:bodyPr wrap="none" rtlCol="0">
            <a:spAutoFit/>
          </a:bodyPr>
          <a:lstStyle/>
          <a:p>
            <a:r>
              <a:rPr lang="en-US" sz="1100"/>
              <a:t>4</a:t>
            </a:r>
          </a:p>
        </p:txBody>
      </p:sp>
      <p:sp>
        <p:nvSpPr>
          <p:cNvPr id="54" name="TextBox 53">
            <a:extLst>
              <a:ext uri="{FF2B5EF4-FFF2-40B4-BE49-F238E27FC236}">
                <a16:creationId xmlns:a16="http://schemas.microsoft.com/office/drawing/2014/main" id="{E0BA4F46-097B-C80F-7282-FD2CD4412318}"/>
              </a:ext>
            </a:extLst>
          </p:cNvPr>
          <p:cNvSpPr txBox="1"/>
          <p:nvPr/>
        </p:nvSpPr>
        <p:spPr>
          <a:xfrm>
            <a:off x="5261531" y="5874758"/>
            <a:ext cx="256802" cy="261610"/>
          </a:xfrm>
          <a:prstGeom prst="rect">
            <a:avLst/>
          </a:prstGeom>
          <a:noFill/>
        </p:spPr>
        <p:txBody>
          <a:bodyPr wrap="none" rtlCol="0">
            <a:spAutoFit/>
          </a:bodyPr>
          <a:lstStyle/>
          <a:p>
            <a:r>
              <a:rPr lang="en-US" sz="1100"/>
              <a:t>2</a:t>
            </a:r>
          </a:p>
        </p:txBody>
      </p:sp>
      <p:sp>
        <p:nvSpPr>
          <p:cNvPr id="55" name="Rectangle: Single Corner Snipped 54">
            <a:extLst>
              <a:ext uri="{FF2B5EF4-FFF2-40B4-BE49-F238E27FC236}">
                <a16:creationId xmlns:a16="http://schemas.microsoft.com/office/drawing/2014/main" id="{55996D6F-BC15-CF59-8EFC-BE3D55309AB6}"/>
              </a:ext>
            </a:extLst>
          </p:cNvPr>
          <p:cNvSpPr/>
          <p:nvPr/>
        </p:nvSpPr>
        <p:spPr>
          <a:xfrm>
            <a:off x="448173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56" name="Straight Arrow Connector 55">
            <a:extLst>
              <a:ext uri="{FF2B5EF4-FFF2-40B4-BE49-F238E27FC236}">
                <a16:creationId xmlns:a16="http://schemas.microsoft.com/office/drawing/2014/main" id="{BFF30045-A49C-639A-980D-2D608D62B7E0}"/>
              </a:ext>
            </a:extLst>
          </p:cNvPr>
          <p:cNvCxnSpPr/>
          <p:nvPr/>
        </p:nvCxnSpPr>
        <p:spPr>
          <a:xfrm>
            <a:off x="324386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48DB0C5-737D-41B1-FBCD-A3F6139519DB}"/>
              </a:ext>
            </a:extLst>
          </p:cNvPr>
          <p:cNvSpPr txBox="1"/>
          <p:nvPr/>
        </p:nvSpPr>
        <p:spPr>
          <a:xfrm>
            <a:off x="3762256" y="4336678"/>
            <a:ext cx="256802" cy="261610"/>
          </a:xfrm>
          <a:prstGeom prst="rect">
            <a:avLst/>
          </a:prstGeom>
          <a:noFill/>
        </p:spPr>
        <p:txBody>
          <a:bodyPr wrap="none" rtlCol="0">
            <a:spAutoFit/>
          </a:bodyPr>
          <a:lstStyle/>
          <a:p>
            <a:r>
              <a:rPr lang="en-US" sz="1100"/>
              <a:t>1</a:t>
            </a:r>
          </a:p>
        </p:txBody>
      </p:sp>
      <p:cxnSp>
        <p:nvCxnSpPr>
          <p:cNvPr id="58" name="Straight Arrow Connector 57">
            <a:extLst>
              <a:ext uri="{FF2B5EF4-FFF2-40B4-BE49-F238E27FC236}">
                <a16:creationId xmlns:a16="http://schemas.microsoft.com/office/drawing/2014/main" id="{6BFFE055-F2D3-C266-10EC-8FDFC013EF69}"/>
              </a:ext>
            </a:extLst>
          </p:cNvPr>
          <p:cNvCxnSpPr>
            <a:stCxn id="24" idx="4"/>
          </p:cNvCxnSpPr>
          <p:nvPr/>
        </p:nvCxnSpPr>
        <p:spPr>
          <a:xfrm flipH="1">
            <a:off x="5314480" y="5812951"/>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9" name="Straight Arrow Connector 58">
            <a:extLst>
              <a:ext uri="{FF2B5EF4-FFF2-40B4-BE49-F238E27FC236}">
                <a16:creationId xmlns:a16="http://schemas.microsoft.com/office/drawing/2014/main" id="{910F64F4-0708-EA76-8C1F-A7A7E6A6FBF5}"/>
              </a:ext>
            </a:extLst>
          </p:cNvPr>
          <p:cNvCxnSpPr>
            <a:stCxn id="24" idx="4"/>
          </p:cNvCxnSpPr>
          <p:nvPr/>
        </p:nvCxnSpPr>
        <p:spPr>
          <a:xfrm>
            <a:off x="5615872" y="5812951"/>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0" name="TextBox 59">
            <a:extLst>
              <a:ext uri="{FF2B5EF4-FFF2-40B4-BE49-F238E27FC236}">
                <a16:creationId xmlns:a16="http://schemas.microsoft.com/office/drawing/2014/main" id="{003F762F-D027-3BC9-86ED-C99581E64A15}"/>
              </a:ext>
            </a:extLst>
          </p:cNvPr>
          <p:cNvSpPr txBox="1"/>
          <p:nvPr/>
        </p:nvSpPr>
        <p:spPr>
          <a:xfrm>
            <a:off x="7116921" y="4307628"/>
            <a:ext cx="4445175" cy="1600438"/>
          </a:xfrm>
          <a:prstGeom prst="rect">
            <a:avLst/>
          </a:prstGeom>
          <a:noFill/>
        </p:spPr>
        <p:txBody>
          <a:bodyPr wrap="square" rtlCol="0">
            <a:spAutoFit/>
          </a:bodyPr>
          <a:lstStyle/>
          <a:p>
            <a:r>
              <a:rPr lang="en-US" sz="1400"/>
              <a:t>Race condition #4:  diff between table 1 and table 2</a:t>
            </a:r>
          </a:p>
          <a:p>
            <a:endParaRPr lang="en-US" sz="1400"/>
          </a:p>
          <a:p>
            <a:endParaRPr lang="en-US" sz="1400"/>
          </a:p>
          <a:p>
            <a:r>
              <a:rPr lang="en-US" sz="1400"/>
              <a:t>Observation: </a:t>
            </a:r>
          </a:p>
          <a:p>
            <a:pPr lvl="1"/>
            <a:r>
              <a:rPr lang="en-US" sz="1400"/>
              <a:t>There is no strong requirement between table 1 and 2, since reconcile only needs table 2</a:t>
            </a:r>
          </a:p>
          <a:p>
            <a:endParaRPr lang="en-US" sz="1400"/>
          </a:p>
        </p:txBody>
      </p:sp>
      <p:graphicFrame>
        <p:nvGraphicFramePr>
          <p:cNvPr id="6" name="Table 6">
            <a:extLst>
              <a:ext uri="{FF2B5EF4-FFF2-40B4-BE49-F238E27FC236}">
                <a16:creationId xmlns:a16="http://schemas.microsoft.com/office/drawing/2014/main" id="{0E69D93F-E11B-C900-FB11-0D30DA1C5E70}"/>
              </a:ext>
            </a:extLst>
          </p:cNvPr>
          <p:cNvGraphicFramePr>
            <a:graphicFrameLocks/>
          </p:cNvGraphicFramePr>
          <p:nvPr>
            <p:extLst>
              <p:ext uri="{D42A27DB-BD31-4B8C-83A1-F6EECF244321}">
                <p14:modId xmlns:p14="http://schemas.microsoft.com/office/powerpoint/2010/main" val="2174829615"/>
              </p:ext>
            </p:extLst>
          </p:nvPr>
        </p:nvGraphicFramePr>
        <p:xfrm>
          <a:off x="5833461" y="870834"/>
          <a:ext cx="3762401" cy="3013770"/>
        </p:xfrm>
        <a:graphic>
          <a:graphicData uri="http://schemas.openxmlformats.org/drawingml/2006/table">
            <a:tbl>
              <a:tblPr firstRow="1" bandRow="1">
                <a:tableStyleId>{5C22544A-7EE6-4342-B048-85BDC9FD1C3A}</a:tableStyleId>
              </a:tblPr>
              <a:tblGrid>
                <a:gridCol w="1361231">
                  <a:extLst>
                    <a:ext uri="{9D8B030D-6E8A-4147-A177-3AD203B41FA5}">
                      <a16:colId xmlns:a16="http://schemas.microsoft.com/office/drawing/2014/main" val="2613236928"/>
                    </a:ext>
                  </a:extLst>
                </a:gridCol>
                <a:gridCol w="1200585">
                  <a:extLst>
                    <a:ext uri="{9D8B030D-6E8A-4147-A177-3AD203B41FA5}">
                      <a16:colId xmlns:a16="http://schemas.microsoft.com/office/drawing/2014/main" val="325984201"/>
                    </a:ext>
                  </a:extLst>
                </a:gridCol>
                <a:gridCol w="1200585">
                  <a:extLst>
                    <a:ext uri="{9D8B030D-6E8A-4147-A177-3AD203B41FA5}">
                      <a16:colId xmlns:a16="http://schemas.microsoft.com/office/drawing/2014/main" val="4200885455"/>
                    </a:ext>
                  </a:extLst>
                </a:gridCol>
              </a:tblGrid>
              <a:tr h="474738">
                <a:tc>
                  <a:txBody>
                    <a:bodyPr/>
                    <a:lstStyle/>
                    <a:p>
                      <a:r>
                        <a:rPr lang="en-US" sz="1200"/>
                        <a:t>Resource Id (key)</a:t>
                      </a:r>
                    </a:p>
                  </a:txBody>
                  <a:tcPr/>
                </a:tc>
                <a:tc>
                  <a:txBody>
                    <a:bodyPr/>
                    <a:lstStyle/>
                    <a:p>
                      <a:r>
                        <a:rPr lang="en-US" sz="1200"/>
                        <a:t>Neighbor</a:t>
                      </a:r>
                    </a:p>
                    <a:p>
                      <a:r>
                        <a:rPr lang="en-US" sz="1200"/>
                        <a:t>Info</a:t>
                      </a:r>
                    </a:p>
                  </a:txBody>
                  <a:tcPr/>
                </a:tc>
                <a:tc>
                  <a:txBody>
                    <a:bodyPr/>
                    <a:lstStyle/>
                    <a:p>
                      <a:r>
                        <a:rPr lang="en-US" sz="1200"/>
                        <a:t>Version</a:t>
                      </a:r>
                    </a:p>
                  </a:txBody>
                  <a:tcPr/>
                </a:tc>
                <a:extLst>
                  <a:ext uri="{0D108BD9-81ED-4DB2-BD59-A6C34878D82A}">
                    <a16:rowId xmlns:a16="http://schemas.microsoft.com/office/drawing/2014/main" val="91540299"/>
                  </a:ext>
                </a:extLst>
              </a:tr>
              <a:tr h="474738">
                <a:tc>
                  <a:txBody>
                    <a:bodyPr/>
                    <a:lstStyle/>
                    <a:p>
                      <a:r>
                        <a:rPr lang="en-US" sz="1200"/>
                        <a:t>VNI + vpc_ip</a:t>
                      </a:r>
                    </a:p>
                  </a:txBody>
                  <a:tcPr/>
                </a:tc>
                <a:tc>
                  <a:txBody>
                    <a:bodyPr/>
                    <a:lstStyle/>
                    <a:p>
                      <a:r>
                        <a:rPr lang="en-US" sz="1200"/>
                        <a:t>Host IP, </a:t>
                      </a:r>
                    </a:p>
                    <a:p>
                      <a:r>
                        <a:rPr lang="en-US" sz="1200"/>
                        <a:t>Host Mac, </a:t>
                      </a:r>
                    </a:p>
                    <a:p>
                      <a:r>
                        <a:rPr lang="en-US" sz="1200"/>
                        <a:t>…</a:t>
                      </a:r>
                    </a:p>
                  </a:txBody>
                  <a:tcPr/>
                </a:tc>
                <a:tc>
                  <a:txBody>
                    <a:bodyPr/>
                    <a:lstStyle/>
                    <a:p>
                      <a:r>
                        <a:rPr lang="en-US" sz="1200"/>
                        <a:t>1 / (and then) 6</a:t>
                      </a:r>
                    </a:p>
                  </a:txBody>
                  <a:tcPr/>
                </a:tc>
                <a:extLst>
                  <a:ext uri="{0D108BD9-81ED-4DB2-BD59-A6C34878D82A}">
                    <a16:rowId xmlns:a16="http://schemas.microsoft.com/office/drawing/2014/main" val="95644299"/>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454885143"/>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339507767"/>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4112895154"/>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977807634"/>
                  </a:ext>
                </a:extLst>
              </a:tr>
            </a:tbl>
          </a:graphicData>
        </a:graphic>
      </p:graphicFrame>
      <p:graphicFrame>
        <p:nvGraphicFramePr>
          <p:cNvPr id="9" name="Table 6">
            <a:extLst>
              <a:ext uri="{FF2B5EF4-FFF2-40B4-BE49-F238E27FC236}">
                <a16:creationId xmlns:a16="http://schemas.microsoft.com/office/drawing/2014/main" id="{5A9B4F45-8BB6-BE8E-F6A3-9BD116EE82DB}"/>
              </a:ext>
            </a:extLst>
          </p:cNvPr>
          <p:cNvGraphicFramePr>
            <a:graphicFrameLocks/>
          </p:cNvGraphicFramePr>
          <p:nvPr>
            <p:extLst>
              <p:ext uri="{D42A27DB-BD31-4B8C-83A1-F6EECF244321}">
                <p14:modId xmlns:p14="http://schemas.microsoft.com/office/powerpoint/2010/main" val="1030442183"/>
              </p:ext>
            </p:extLst>
          </p:nvPr>
        </p:nvGraphicFramePr>
        <p:xfrm>
          <a:off x="9904951" y="870834"/>
          <a:ext cx="1164929" cy="2848428"/>
        </p:xfrm>
        <a:graphic>
          <a:graphicData uri="http://schemas.openxmlformats.org/drawingml/2006/table">
            <a:tbl>
              <a:tblPr firstRow="1" bandRow="1">
                <a:tableStyleId>{5C22544A-7EE6-4342-B048-85BDC9FD1C3A}</a:tableStyleId>
              </a:tblPr>
              <a:tblGrid>
                <a:gridCol w="1164929">
                  <a:extLst>
                    <a:ext uri="{9D8B030D-6E8A-4147-A177-3AD203B41FA5}">
                      <a16:colId xmlns:a16="http://schemas.microsoft.com/office/drawing/2014/main" val="3784944628"/>
                    </a:ext>
                  </a:extLst>
                </a:gridCol>
              </a:tblGrid>
              <a:tr h="474738">
                <a:tc>
                  <a:txBody>
                    <a:bodyPr/>
                    <a:lstStyle/>
                    <a:p>
                      <a:r>
                        <a:rPr lang="en-US" sz="1200"/>
                        <a:t>Version (key)</a:t>
                      </a:r>
                    </a:p>
                  </a:txBody>
                  <a:tcPr/>
                </a:tc>
                <a:extLst>
                  <a:ext uri="{0D108BD9-81ED-4DB2-BD59-A6C34878D82A}">
                    <a16:rowId xmlns:a16="http://schemas.microsoft.com/office/drawing/2014/main" val="91540299"/>
                  </a:ext>
                </a:extLst>
              </a:tr>
              <a:tr h="474738">
                <a:tc>
                  <a:txBody>
                    <a:bodyPr/>
                    <a:lstStyle/>
                    <a:p>
                      <a:r>
                        <a:rPr lang="en-US" sz="1200"/>
                        <a:t>1</a:t>
                      </a:r>
                    </a:p>
                  </a:txBody>
                  <a:tcPr/>
                </a:tc>
                <a:extLst>
                  <a:ext uri="{0D108BD9-81ED-4DB2-BD59-A6C34878D82A}">
                    <a16:rowId xmlns:a16="http://schemas.microsoft.com/office/drawing/2014/main" val="95644299"/>
                  </a:ext>
                </a:extLst>
              </a:tr>
              <a:tr h="474738">
                <a:tc>
                  <a:txBody>
                    <a:bodyPr/>
                    <a:lstStyle/>
                    <a:p>
                      <a:r>
                        <a:rPr lang="en-US" sz="1200"/>
                        <a:t>2</a:t>
                      </a:r>
                    </a:p>
                  </a:txBody>
                  <a:tcPr/>
                </a:tc>
                <a:extLst>
                  <a:ext uri="{0D108BD9-81ED-4DB2-BD59-A6C34878D82A}">
                    <a16:rowId xmlns:a16="http://schemas.microsoft.com/office/drawing/2014/main" val="3454885143"/>
                  </a:ext>
                </a:extLst>
              </a:tr>
              <a:tr h="474738">
                <a:tc>
                  <a:txBody>
                    <a:bodyPr/>
                    <a:lstStyle/>
                    <a:p>
                      <a:r>
                        <a:rPr lang="en-US" sz="1200"/>
                        <a:t>3</a:t>
                      </a:r>
                    </a:p>
                  </a:txBody>
                  <a:tcPr/>
                </a:tc>
                <a:extLst>
                  <a:ext uri="{0D108BD9-81ED-4DB2-BD59-A6C34878D82A}">
                    <a16:rowId xmlns:a16="http://schemas.microsoft.com/office/drawing/2014/main" val="3339507767"/>
                  </a:ext>
                </a:extLst>
              </a:tr>
              <a:tr h="474738">
                <a:tc>
                  <a:txBody>
                    <a:bodyPr/>
                    <a:lstStyle/>
                    <a:p>
                      <a:r>
                        <a:rPr lang="en-US" sz="1200"/>
                        <a:t>4</a:t>
                      </a:r>
                    </a:p>
                  </a:txBody>
                  <a:tcPr/>
                </a:tc>
                <a:extLst>
                  <a:ext uri="{0D108BD9-81ED-4DB2-BD59-A6C34878D82A}">
                    <a16:rowId xmlns:a16="http://schemas.microsoft.com/office/drawing/2014/main" val="4112895154"/>
                  </a:ext>
                </a:extLst>
              </a:tr>
              <a:tr h="474738">
                <a:tc>
                  <a:txBody>
                    <a:bodyPr/>
                    <a:lstStyle/>
                    <a:p>
                      <a:r>
                        <a:rPr lang="en-US" sz="1200" dirty="0"/>
                        <a:t>6</a:t>
                      </a:r>
                    </a:p>
                  </a:txBody>
                  <a:tcPr/>
                </a:tc>
                <a:extLst>
                  <a:ext uri="{0D108BD9-81ED-4DB2-BD59-A6C34878D82A}">
                    <a16:rowId xmlns:a16="http://schemas.microsoft.com/office/drawing/2014/main" val="2977807634"/>
                  </a:ext>
                </a:extLst>
              </a:tr>
            </a:tbl>
          </a:graphicData>
        </a:graphic>
      </p:graphicFrame>
      <p:sp>
        <p:nvSpPr>
          <p:cNvPr id="10" name="TextBox 9">
            <a:extLst>
              <a:ext uri="{FF2B5EF4-FFF2-40B4-BE49-F238E27FC236}">
                <a16:creationId xmlns:a16="http://schemas.microsoft.com/office/drawing/2014/main" id="{F4A4CC84-27A2-3164-E890-B84C648A5B63}"/>
              </a:ext>
            </a:extLst>
          </p:cNvPr>
          <p:cNvSpPr txBox="1"/>
          <p:nvPr/>
        </p:nvSpPr>
        <p:spPr>
          <a:xfrm>
            <a:off x="5761588" y="246694"/>
            <a:ext cx="2793522" cy="369332"/>
          </a:xfrm>
          <a:prstGeom prst="rect">
            <a:avLst/>
          </a:prstGeom>
          <a:noFill/>
        </p:spPr>
        <p:txBody>
          <a:bodyPr wrap="none" rtlCol="0">
            <a:spAutoFit/>
          </a:bodyPr>
          <a:lstStyle/>
          <a:p>
            <a:r>
              <a:rPr lang="en-US"/>
              <a:t>Neighbor rule table (table1)</a:t>
            </a:r>
          </a:p>
        </p:txBody>
      </p:sp>
      <p:sp>
        <p:nvSpPr>
          <p:cNvPr id="11" name="TextBox 10">
            <a:extLst>
              <a:ext uri="{FF2B5EF4-FFF2-40B4-BE49-F238E27FC236}">
                <a16:creationId xmlns:a16="http://schemas.microsoft.com/office/drawing/2014/main" id="{2CB5A42F-9488-6AC2-AEDA-AAA485081268}"/>
              </a:ext>
            </a:extLst>
          </p:cNvPr>
          <p:cNvSpPr txBox="1"/>
          <p:nvPr/>
        </p:nvSpPr>
        <p:spPr>
          <a:xfrm>
            <a:off x="9799206" y="222341"/>
            <a:ext cx="2165529" cy="646331"/>
          </a:xfrm>
          <a:prstGeom prst="rect">
            <a:avLst/>
          </a:prstGeom>
          <a:noFill/>
        </p:spPr>
        <p:txBody>
          <a:bodyPr wrap="none" rtlCol="0">
            <a:spAutoFit/>
          </a:bodyPr>
          <a:lstStyle/>
          <a:p>
            <a:r>
              <a:rPr lang="en-US"/>
              <a:t>Programming journal</a:t>
            </a:r>
          </a:p>
          <a:p>
            <a:r>
              <a:rPr lang="en-US"/>
              <a:t>(table2)</a:t>
            </a:r>
          </a:p>
        </p:txBody>
      </p:sp>
    </p:spTree>
    <p:extLst>
      <p:ext uri="{BB962C8B-B14F-4D97-AF65-F5344CB8AC3E}">
        <p14:creationId xmlns:p14="http://schemas.microsoft.com/office/powerpoint/2010/main" val="3886104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B52E-566B-63D3-80B4-F2A6957ACFCB}"/>
              </a:ext>
            </a:extLst>
          </p:cNvPr>
          <p:cNvSpPr>
            <a:spLocks noGrp="1"/>
          </p:cNvSpPr>
          <p:nvPr>
            <p:ph type="title"/>
          </p:nvPr>
        </p:nvSpPr>
        <p:spPr/>
        <p:txBody>
          <a:bodyPr/>
          <a:lstStyle/>
          <a:p>
            <a:r>
              <a:rPr lang="en-US"/>
              <a:t>Race conditions</a:t>
            </a:r>
          </a:p>
        </p:txBody>
      </p:sp>
      <p:sp>
        <p:nvSpPr>
          <p:cNvPr id="5" name="Rectangle: Rounded Corners 4">
            <a:extLst>
              <a:ext uri="{FF2B5EF4-FFF2-40B4-BE49-F238E27FC236}">
                <a16:creationId xmlns:a16="http://schemas.microsoft.com/office/drawing/2014/main" id="{44C2F6E4-68E8-7BD3-9AA0-3FC6A0F86D05}"/>
              </a:ext>
            </a:extLst>
          </p:cNvPr>
          <p:cNvSpPr/>
          <p:nvPr/>
        </p:nvSpPr>
        <p:spPr>
          <a:xfrm>
            <a:off x="164460" y="2727510"/>
            <a:ext cx="6346407"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7" name="Rectangle: Rounded Corners 6">
            <a:extLst>
              <a:ext uri="{FF2B5EF4-FFF2-40B4-BE49-F238E27FC236}">
                <a16:creationId xmlns:a16="http://schemas.microsoft.com/office/drawing/2014/main" id="{958AB707-D515-1EAF-A3C9-6C726169C230}"/>
              </a:ext>
            </a:extLst>
          </p:cNvPr>
          <p:cNvSpPr/>
          <p:nvPr/>
        </p:nvSpPr>
        <p:spPr>
          <a:xfrm>
            <a:off x="340716" y="2727509"/>
            <a:ext cx="5983884"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8" name="Rectangle: Rounded Corners 7">
            <a:extLst>
              <a:ext uri="{FF2B5EF4-FFF2-40B4-BE49-F238E27FC236}">
                <a16:creationId xmlns:a16="http://schemas.microsoft.com/office/drawing/2014/main" id="{E9479206-2B6F-61B5-11FD-2AEA536AB0F8}"/>
              </a:ext>
            </a:extLst>
          </p:cNvPr>
          <p:cNvSpPr/>
          <p:nvPr/>
        </p:nvSpPr>
        <p:spPr>
          <a:xfrm>
            <a:off x="160039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13" name="Cylinder 12">
            <a:extLst>
              <a:ext uri="{FF2B5EF4-FFF2-40B4-BE49-F238E27FC236}">
                <a16:creationId xmlns:a16="http://schemas.microsoft.com/office/drawing/2014/main" id="{195748CA-E231-A0B8-1080-B97D02CFDBC8}"/>
              </a:ext>
            </a:extLst>
          </p:cNvPr>
          <p:cNvSpPr/>
          <p:nvPr/>
        </p:nvSpPr>
        <p:spPr>
          <a:xfrm>
            <a:off x="4926194" y="6217790"/>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14" name="Oval 13">
            <a:extLst>
              <a:ext uri="{FF2B5EF4-FFF2-40B4-BE49-F238E27FC236}">
                <a16:creationId xmlns:a16="http://schemas.microsoft.com/office/drawing/2014/main" id="{58119580-8723-C375-DABE-F80474FD1677}"/>
              </a:ext>
            </a:extLst>
          </p:cNvPr>
          <p:cNvSpPr/>
          <p:nvPr/>
        </p:nvSpPr>
        <p:spPr>
          <a:xfrm>
            <a:off x="86334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15" name="Oval 14">
            <a:extLst>
              <a:ext uri="{FF2B5EF4-FFF2-40B4-BE49-F238E27FC236}">
                <a16:creationId xmlns:a16="http://schemas.microsoft.com/office/drawing/2014/main" id="{77CBCC49-35DC-9D18-7EF6-70E1016EAF0E}"/>
              </a:ext>
            </a:extLst>
          </p:cNvPr>
          <p:cNvSpPr/>
          <p:nvPr/>
        </p:nvSpPr>
        <p:spPr>
          <a:xfrm>
            <a:off x="368157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16" name="Rectangle 15">
            <a:extLst>
              <a:ext uri="{FF2B5EF4-FFF2-40B4-BE49-F238E27FC236}">
                <a16:creationId xmlns:a16="http://schemas.microsoft.com/office/drawing/2014/main" id="{34830680-9E8D-005F-C442-A64F289322A2}"/>
              </a:ext>
            </a:extLst>
          </p:cNvPr>
          <p:cNvSpPr/>
          <p:nvPr/>
        </p:nvSpPr>
        <p:spPr>
          <a:xfrm>
            <a:off x="441691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A1AB3-E634-CB2C-E4F0-5D24D6961E7D}"/>
              </a:ext>
            </a:extLst>
          </p:cNvPr>
          <p:cNvSpPr/>
          <p:nvPr/>
        </p:nvSpPr>
        <p:spPr>
          <a:xfrm>
            <a:off x="4546564"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BF62025-8990-CE38-CE37-2B444E58DE2C}"/>
              </a:ext>
            </a:extLst>
          </p:cNvPr>
          <p:cNvSpPr/>
          <p:nvPr/>
        </p:nvSpPr>
        <p:spPr>
          <a:xfrm>
            <a:off x="4673938"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1FB807-EE18-CE4A-64BC-5388F12BFB63}"/>
              </a:ext>
            </a:extLst>
          </p:cNvPr>
          <p:cNvSpPr/>
          <p:nvPr/>
        </p:nvSpPr>
        <p:spPr>
          <a:xfrm>
            <a:off x="479790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32D6467-1E25-4D57-3654-6D2A91BA92C6}"/>
              </a:ext>
            </a:extLst>
          </p:cNvPr>
          <p:cNvSpPr/>
          <p:nvPr/>
        </p:nvSpPr>
        <p:spPr>
          <a:xfrm>
            <a:off x="4926701"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3FD66D4-39C6-6AF6-8FC6-9C2DBAFFA5E5}"/>
              </a:ext>
            </a:extLst>
          </p:cNvPr>
          <p:cNvSpPr/>
          <p:nvPr/>
        </p:nvSpPr>
        <p:spPr>
          <a:xfrm>
            <a:off x="5055786"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C9FEA34-87F7-ED32-B550-F43CEFD3ADA2}"/>
              </a:ext>
            </a:extLst>
          </p:cNvPr>
          <p:cNvSpPr/>
          <p:nvPr/>
        </p:nvSpPr>
        <p:spPr>
          <a:xfrm>
            <a:off x="324386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23" name="Oval 22">
            <a:extLst>
              <a:ext uri="{FF2B5EF4-FFF2-40B4-BE49-F238E27FC236}">
                <a16:creationId xmlns:a16="http://schemas.microsoft.com/office/drawing/2014/main" id="{E44C7003-DB9D-C142-0BBB-8C1FAC84E43B}"/>
              </a:ext>
            </a:extLst>
          </p:cNvPr>
          <p:cNvSpPr/>
          <p:nvPr/>
        </p:nvSpPr>
        <p:spPr>
          <a:xfrm>
            <a:off x="384250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24" name="Oval 23">
            <a:extLst>
              <a:ext uri="{FF2B5EF4-FFF2-40B4-BE49-F238E27FC236}">
                <a16:creationId xmlns:a16="http://schemas.microsoft.com/office/drawing/2014/main" id="{0AEACA3F-51A8-EEBB-2128-389907F0B379}"/>
              </a:ext>
            </a:extLst>
          </p:cNvPr>
          <p:cNvSpPr/>
          <p:nvPr/>
        </p:nvSpPr>
        <p:spPr>
          <a:xfrm>
            <a:off x="509209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25" name="Rectangle 24">
            <a:extLst>
              <a:ext uri="{FF2B5EF4-FFF2-40B4-BE49-F238E27FC236}">
                <a16:creationId xmlns:a16="http://schemas.microsoft.com/office/drawing/2014/main" id="{DD007557-97DE-F72A-CB08-8B4D12B1869C}"/>
              </a:ext>
            </a:extLst>
          </p:cNvPr>
          <p:cNvSpPr/>
          <p:nvPr/>
        </p:nvSpPr>
        <p:spPr>
          <a:xfrm>
            <a:off x="22092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16DEFE2-55F4-FA38-8D46-C259E8CF8B55}"/>
              </a:ext>
            </a:extLst>
          </p:cNvPr>
          <p:cNvSpPr/>
          <p:nvPr/>
        </p:nvSpPr>
        <p:spPr>
          <a:xfrm>
            <a:off x="233892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21F7FA-6BAD-AFF6-4534-648F680A505B}"/>
              </a:ext>
            </a:extLst>
          </p:cNvPr>
          <p:cNvSpPr/>
          <p:nvPr/>
        </p:nvSpPr>
        <p:spPr>
          <a:xfrm>
            <a:off x="246629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ABC7C86-7C59-C986-B005-7B26D26A4262}"/>
              </a:ext>
            </a:extLst>
          </p:cNvPr>
          <p:cNvSpPr/>
          <p:nvPr/>
        </p:nvSpPr>
        <p:spPr>
          <a:xfrm>
            <a:off x="259708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1E4B796-5243-A652-C05F-3F78649CF87E}"/>
              </a:ext>
            </a:extLst>
          </p:cNvPr>
          <p:cNvSpPr/>
          <p:nvPr/>
        </p:nvSpPr>
        <p:spPr>
          <a:xfrm>
            <a:off x="272588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2E7E3DD-9654-DB19-8E5A-31802A51439B}"/>
              </a:ext>
            </a:extLst>
          </p:cNvPr>
          <p:cNvSpPr/>
          <p:nvPr/>
        </p:nvSpPr>
        <p:spPr>
          <a:xfrm>
            <a:off x="28549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ctor: Curved 34">
            <a:extLst>
              <a:ext uri="{FF2B5EF4-FFF2-40B4-BE49-F238E27FC236}">
                <a16:creationId xmlns:a16="http://schemas.microsoft.com/office/drawing/2014/main" id="{75AC238C-9DB7-1CAC-992A-D69E944B6929}"/>
              </a:ext>
            </a:extLst>
          </p:cNvPr>
          <p:cNvCxnSpPr>
            <a:cxnSpLocks/>
            <a:stCxn id="30" idx="3"/>
            <a:endCxn id="40" idx="7"/>
          </p:cNvCxnSpPr>
          <p:nvPr/>
        </p:nvCxnSpPr>
        <p:spPr>
          <a:xfrm flipH="1">
            <a:off x="215329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4685D72-24A5-076E-76C0-058258D5C108}"/>
              </a:ext>
            </a:extLst>
          </p:cNvPr>
          <p:cNvSpPr txBox="1"/>
          <p:nvPr/>
        </p:nvSpPr>
        <p:spPr>
          <a:xfrm>
            <a:off x="1980057" y="3272496"/>
            <a:ext cx="1532792" cy="261610"/>
          </a:xfrm>
          <a:prstGeom prst="rect">
            <a:avLst/>
          </a:prstGeom>
          <a:noFill/>
        </p:spPr>
        <p:txBody>
          <a:bodyPr wrap="none" rtlCol="0">
            <a:spAutoFit/>
          </a:bodyPr>
          <a:lstStyle/>
          <a:p>
            <a:r>
              <a:rPr lang="en-US" sz="1100"/>
              <a:t>Thread pool task queue</a:t>
            </a:r>
          </a:p>
        </p:txBody>
      </p:sp>
      <p:sp>
        <p:nvSpPr>
          <p:cNvPr id="40" name="Oval 39">
            <a:extLst>
              <a:ext uri="{FF2B5EF4-FFF2-40B4-BE49-F238E27FC236}">
                <a16:creationId xmlns:a16="http://schemas.microsoft.com/office/drawing/2014/main" id="{3F0A6773-0413-9B27-ABAC-CBEAFF455EC6}"/>
              </a:ext>
            </a:extLst>
          </p:cNvPr>
          <p:cNvSpPr/>
          <p:nvPr/>
        </p:nvSpPr>
        <p:spPr>
          <a:xfrm>
            <a:off x="154142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43" name="Connector: Curved 42">
            <a:extLst>
              <a:ext uri="{FF2B5EF4-FFF2-40B4-BE49-F238E27FC236}">
                <a16:creationId xmlns:a16="http://schemas.microsoft.com/office/drawing/2014/main" id="{CCD051D7-0E60-9379-9295-BE7175E43099}"/>
              </a:ext>
            </a:extLst>
          </p:cNvPr>
          <p:cNvCxnSpPr>
            <a:cxnSpLocks/>
            <a:stCxn id="49" idx="3"/>
            <a:endCxn id="8" idx="0"/>
          </p:cNvCxnSpPr>
          <p:nvPr/>
        </p:nvCxnSpPr>
        <p:spPr>
          <a:xfrm flipH="1">
            <a:off x="204970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44" name="Straight Arrow Connector 43">
            <a:extLst>
              <a:ext uri="{FF2B5EF4-FFF2-40B4-BE49-F238E27FC236}">
                <a16:creationId xmlns:a16="http://schemas.microsoft.com/office/drawing/2014/main" id="{8601FF43-4FC5-0D87-904B-D57B10E7C3E5}"/>
              </a:ext>
            </a:extLst>
          </p:cNvPr>
          <p:cNvCxnSpPr>
            <a:stCxn id="22" idx="2"/>
            <a:endCxn id="15" idx="0"/>
          </p:cNvCxnSpPr>
          <p:nvPr/>
        </p:nvCxnSpPr>
        <p:spPr>
          <a:xfrm>
            <a:off x="420090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D3543BE-5730-B0B8-1A6C-CCFD7625A87E}"/>
              </a:ext>
            </a:extLst>
          </p:cNvPr>
          <p:cNvSpPr/>
          <p:nvPr/>
        </p:nvSpPr>
        <p:spPr>
          <a:xfrm>
            <a:off x="388211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46" name="Oval 45">
            <a:extLst>
              <a:ext uri="{FF2B5EF4-FFF2-40B4-BE49-F238E27FC236}">
                <a16:creationId xmlns:a16="http://schemas.microsoft.com/office/drawing/2014/main" id="{BC839444-C3A9-8E70-D46B-E4758B551D87}"/>
              </a:ext>
            </a:extLst>
          </p:cNvPr>
          <p:cNvSpPr/>
          <p:nvPr/>
        </p:nvSpPr>
        <p:spPr>
          <a:xfrm>
            <a:off x="391661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47" name="Connector: Curved 46">
            <a:extLst>
              <a:ext uri="{FF2B5EF4-FFF2-40B4-BE49-F238E27FC236}">
                <a16:creationId xmlns:a16="http://schemas.microsoft.com/office/drawing/2014/main" id="{0449F6E4-91E3-3C53-4639-9ADCCFB51DB3}"/>
              </a:ext>
            </a:extLst>
          </p:cNvPr>
          <p:cNvCxnSpPr>
            <a:stCxn id="15" idx="2"/>
            <a:endCxn id="25" idx="1"/>
          </p:cNvCxnSpPr>
          <p:nvPr/>
        </p:nvCxnSpPr>
        <p:spPr>
          <a:xfrm rot="10800000" flipV="1">
            <a:off x="220926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C5ABA387-F7C1-5A65-89FC-84D86BCF6531}"/>
              </a:ext>
            </a:extLst>
          </p:cNvPr>
          <p:cNvCxnSpPr>
            <a:cxnSpLocks/>
            <a:stCxn id="30" idx="3"/>
            <a:endCxn id="14" idx="7"/>
          </p:cNvCxnSpPr>
          <p:nvPr/>
        </p:nvCxnSpPr>
        <p:spPr>
          <a:xfrm flipH="1">
            <a:off x="147521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34AB941A-9263-0640-DBCE-A683A1D05375}"/>
              </a:ext>
            </a:extLst>
          </p:cNvPr>
          <p:cNvSpPr/>
          <p:nvPr/>
        </p:nvSpPr>
        <p:spPr>
          <a:xfrm>
            <a:off x="133458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sync-ed job: </a:t>
            </a:r>
          </a:p>
          <a:p>
            <a:pPr marL="228600" indent="-228600">
              <a:buAutoNum type="arabicPeriod"/>
            </a:pPr>
            <a:r>
              <a:rPr lang="en-US" sz="900" dirty="0" err="1">
                <a:solidFill>
                  <a:schemeClr val="tx1"/>
                </a:solidFill>
              </a:rPr>
              <a:t>syncly</a:t>
            </a:r>
            <a:r>
              <a:rPr lang="en-US" sz="900" dirty="0">
                <a:solidFill>
                  <a:schemeClr val="tx1"/>
                </a:solidFill>
              </a:rPr>
              <a:t> check and store key with revision in memory-cache</a:t>
            </a:r>
          </a:p>
          <a:p>
            <a:pPr marL="228600" indent="-228600">
              <a:buAutoNum type="arabicPeriod"/>
            </a:pPr>
            <a:r>
              <a:rPr lang="en-US" sz="900" dirty="0" err="1">
                <a:solidFill>
                  <a:schemeClr val="tx1"/>
                </a:solidFill>
              </a:rPr>
              <a:t>syncly</a:t>
            </a:r>
            <a:r>
              <a:rPr lang="en-US" sz="900" dirty="0">
                <a:solidFill>
                  <a:schemeClr val="tx1"/>
                </a:solidFill>
              </a:rPr>
              <a:t> invoke </a:t>
            </a:r>
            <a:r>
              <a:rPr lang="en-US" sz="900" dirty="0" err="1">
                <a:solidFill>
                  <a:schemeClr val="tx1"/>
                </a:solidFill>
              </a:rPr>
              <a:t>eBPF</a:t>
            </a:r>
            <a:r>
              <a:rPr lang="en-US" sz="900" dirty="0">
                <a:solidFill>
                  <a:schemeClr val="tx1"/>
                </a:solidFill>
              </a:rPr>
              <a:t> </a:t>
            </a:r>
            <a:r>
              <a:rPr lang="en-US" sz="900" dirty="0" err="1">
                <a:solidFill>
                  <a:schemeClr val="tx1"/>
                </a:solidFill>
              </a:rPr>
              <a:t>syscall</a:t>
            </a:r>
            <a:r>
              <a:rPr lang="en-US" sz="900" dirty="0">
                <a:solidFill>
                  <a:schemeClr val="tx1"/>
                </a:solidFill>
              </a:rPr>
              <a:t> with return code</a:t>
            </a:r>
          </a:p>
          <a:p>
            <a:pPr marL="228600" indent="-228600">
              <a:buFontTx/>
              <a:buAutoNum type="arabicPeriod"/>
            </a:pPr>
            <a:r>
              <a:rPr lang="en-US" sz="900" dirty="0">
                <a:solidFill>
                  <a:schemeClr val="tx1"/>
                </a:solidFill>
              </a:rPr>
              <a:t>triggers an async write to table1</a:t>
            </a:r>
          </a:p>
          <a:p>
            <a:pPr marL="228600" indent="-228600">
              <a:buAutoNum type="arabicPeriod"/>
            </a:pPr>
            <a:r>
              <a:rPr lang="en-US" sz="900" dirty="0">
                <a:solidFill>
                  <a:schemeClr val="tx1"/>
                </a:solidFill>
              </a:rPr>
              <a:t>If #3 returns successful, trigger an async write to table2</a:t>
            </a:r>
          </a:p>
        </p:txBody>
      </p:sp>
      <p:sp>
        <p:nvSpPr>
          <p:cNvPr id="50" name="TextBox 49">
            <a:extLst>
              <a:ext uri="{FF2B5EF4-FFF2-40B4-BE49-F238E27FC236}">
                <a16:creationId xmlns:a16="http://schemas.microsoft.com/office/drawing/2014/main" id="{23F661E7-B374-3DD0-2883-C7FC85A09D2D}"/>
              </a:ext>
            </a:extLst>
          </p:cNvPr>
          <p:cNvSpPr txBox="1"/>
          <p:nvPr/>
        </p:nvSpPr>
        <p:spPr>
          <a:xfrm>
            <a:off x="3448734" y="5482410"/>
            <a:ext cx="256802" cy="261610"/>
          </a:xfrm>
          <a:prstGeom prst="rect">
            <a:avLst/>
          </a:prstGeom>
          <a:noFill/>
        </p:spPr>
        <p:txBody>
          <a:bodyPr wrap="none" rtlCol="0">
            <a:spAutoFit/>
          </a:bodyPr>
          <a:lstStyle/>
          <a:p>
            <a:r>
              <a:rPr lang="en-US" sz="1100"/>
              <a:t>3</a:t>
            </a:r>
          </a:p>
        </p:txBody>
      </p:sp>
      <p:cxnSp>
        <p:nvCxnSpPr>
          <p:cNvPr id="51" name="Connector: Curved 50">
            <a:extLst>
              <a:ext uri="{FF2B5EF4-FFF2-40B4-BE49-F238E27FC236}">
                <a16:creationId xmlns:a16="http://schemas.microsoft.com/office/drawing/2014/main" id="{A80CF137-5861-F4A9-49C0-64CA4E5D9BBC}"/>
              </a:ext>
            </a:extLst>
          </p:cNvPr>
          <p:cNvCxnSpPr>
            <a:cxnSpLocks/>
            <a:stCxn id="49" idx="3"/>
            <a:endCxn id="16" idx="1"/>
          </p:cNvCxnSpPr>
          <p:nvPr/>
        </p:nvCxnSpPr>
        <p:spPr>
          <a:xfrm>
            <a:off x="324386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28F0798-F80D-F744-9C01-ECAEB4061997}"/>
              </a:ext>
            </a:extLst>
          </p:cNvPr>
          <p:cNvSpPr txBox="1"/>
          <p:nvPr/>
        </p:nvSpPr>
        <p:spPr>
          <a:xfrm>
            <a:off x="3890397" y="5150941"/>
            <a:ext cx="489236" cy="261610"/>
          </a:xfrm>
          <a:prstGeom prst="rect">
            <a:avLst/>
          </a:prstGeom>
          <a:noFill/>
        </p:spPr>
        <p:txBody>
          <a:bodyPr wrap="none" rtlCol="0">
            <a:spAutoFit/>
          </a:bodyPr>
          <a:lstStyle/>
          <a:p>
            <a:r>
              <a:rPr lang="en-US" sz="1100"/>
              <a:t>2 &amp; 4</a:t>
            </a:r>
          </a:p>
        </p:txBody>
      </p:sp>
      <p:sp>
        <p:nvSpPr>
          <p:cNvPr id="53" name="TextBox 52">
            <a:extLst>
              <a:ext uri="{FF2B5EF4-FFF2-40B4-BE49-F238E27FC236}">
                <a16:creationId xmlns:a16="http://schemas.microsoft.com/office/drawing/2014/main" id="{12FB3562-9CAD-F8C5-7E0C-D9F48F296EA0}"/>
              </a:ext>
            </a:extLst>
          </p:cNvPr>
          <p:cNvSpPr txBox="1"/>
          <p:nvPr/>
        </p:nvSpPr>
        <p:spPr>
          <a:xfrm>
            <a:off x="5725487" y="5870648"/>
            <a:ext cx="256802" cy="261610"/>
          </a:xfrm>
          <a:prstGeom prst="rect">
            <a:avLst/>
          </a:prstGeom>
          <a:noFill/>
        </p:spPr>
        <p:txBody>
          <a:bodyPr wrap="none" rtlCol="0">
            <a:spAutoFit/>
          </a:bodyPr>
          <a:lstStyle/>
          <a:p>
            <a:r>
              <a:rPr lang="en-US" sz="1100"/>
              <a:t>4</a:t>
            </a:r>
          </a:p>
        </p:txBody>
      </p:sp>
      <p:sp>
        <p:nvSpPr>
          <p:cNvPr id="54" name="TextBox 53">
            <a:extLst>
              <a:ext uri="{FF2B5EF4-FFF2-40B4-BE49-F238E27FC236}">
                <a16:creationId xmlns:a16="http://schemas.microsoft.com/office/drawing/2014/main" id="{E0BA4F46-097B-C80F-7282-FD2CD4412318}"/>
              </a:ext>
            </a:extLst>
          </p:cNvPr>
          <p:cNvSpPr txBox="1"/>
          <p:nvPr/>
        </p:nvSpPr>
        <p:spPr>
          <a:xfrm>
            <a:off x="5261531" y="5874758"/>
            <a:ext cx="256802" cy="261610"/>
          </a:xfrm>
          <a:prstGeom prst="rect">
            <a:avLst/>
          </a:prstGeom>
          <a:noFill/>
        </p:spPr>
        <p:txBody>
          <a:bodyPr wrap="none" rtlCol="0">
            <a:spAutoFit/>
          </a:bodyPr>
          <a:lstStyle/>
          <a:p>
            <a:r>
              <a:rPr lang="en-US" sz="1100"/>
              <a:t>2</a:t>
            </a:r>
          </a:p>
        </p:txBody>
      </p:sp>
      <p:sp>
        <p:nvSpPr>
          <p:cNvPr id="55" name="Rectangle: Single Corner Snipped 54">
            <a:extLst>
              <a:ext uri="{FF2B5EF4-FFF2-40B4-BE49-F238E27FC236}">
                <a16:creationId xmlns:a16="http://schemas.microsoft.com/office/drawing/2014/main" id="{55996D6F-BC15-CF59-8EFC-BE3D55309AB6}"/>
              </a:ext>
            </a:extLst>
          </p:cNvPr>
          <p:cNvSpPr/>
          <p:nvPr/>
        </p:nvSpPr>
        <p:spPr>
          <a:xfrm>
            <a:off x="448173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56" name="Straight Arrow Connector 55">
            <a:extLst>
              <a:ext uri="{FF2B5EF4-FFF2-40B4-BE49-F238E27FC236}">
                <a16:creationId xmlns:a16="http://schemas.microsoft.com/office/drawing/2014/main" id="{BFF30045-A49C-639A-980D-2D608D62B7E0}"/>
              </a:ext>
            </a:extLst>
          </p:cNvPr>
          <p:cNvCxnSpPr/>
          <p:nvPr/>
        </p:nvCxnSpPr>
        <p:spPr>
          <a:xfrm>
            <a:off x="324386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48DB0C5-737D-41B1-FBCD-A3F6139519DB}"/>
              </a:ext>
            </a:extLst>
          </p:cNvPr>
          <p:cNvSpPr txBox="1"/>
          <p:nvPr/>
        </p:nvSpPr>
        <p:spPr>
          <a:xfrm>
            <a:off x="3762256" y="4336678"/>
            <a:ext cx="256802" cy="261610"/>
          </a:xfrm>
          <a:prstGeom prst="rect">
            <a:avLst/>
          </a:prstGeom>
          <a:noFill/>
        </p:spPr>
        <p:txBody>
          <a:bodyPr wrap="none" rtlCol="0">
            <a:spAutoFit/>
          </a:bodyPr>
          <a:lstStyle/>
          <a:p>
            <a:r>
              <a:rPr lang="en-US" sz="1100"/>
              <a:t>1</a:t>
            </a:r>
          </a:p>
        </p:txBody>
      </p:sp>
      <p:cxnSp>
        <p:nvCxnSpPr>
          <p:cNvPr id="58" name="Straight Arrow Connector 57">
            <a:extLst>
              <a:ext uri="{FF2B5EF4-FFF2-40B4-BE49-F238E27FC236}">
                <a16:creationId xmlns:a16="http://schemas.microsoft.com/office/drawing/2014/main" id="{6BFFE055-F2D3-C266-10EC-8FDFC013EF69}"/>
              </a:ext>
            </a:extLst>
          </p:cNvPr>
          <p:cNvCxnSpPr>
            <a:stCxn id="24" idx="4"/>
          </p:cNvCxnSpPr>
          <p:nvPr/>
        </p:nvCxnSpPr>
        <p:spPr>
          <a:xfrm flipH="1">
            <a:off x="5314480" y="5812951"/>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9" name="Straight Arrow Connector 58">
            <a:extLst>
              <a:ext uri="{FF2B5EF4-FFF2-40B4-BE49-F238E27FC236}">
                <a16:creationId xmlns:a16="http://schemas.microsoft.com/office/drawing/2014/main" id="{910F64F4-0708-EA76-8C1F-A7A7E6A6FBF5}"/>
              </a:ext>
            </a:extLst>
          </p:cNvPr>
          <p:cNvCxnSpPr>
            <a:stCxn id="24" idx="4"/>
          </p:cNvCxnSpPr>
          <p:nvPr/>
        </p:nvCxnSpPr>
        <p:spPr>
          <a:xfrm>
            <a:off x="5615872" y="5812951"/>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0" name="TextBox 59">
            <a:extLst>
              <a:ext uri="{FF2B5EF4-FFF2-40B4-BE49-F238E27FC236}">
                <a16:creationId xmlns:a16="http://schemas.microsoft.com/office/drawing/2014/main" id="{003F762F-D027-3BC9-86ED-C99581E64A15}"/>
              </a:ext>
            </a:extLst>
          </p:cNvPr>
          <p:cNvSpPr txBox="1"/>
          <p:nvPr/>
        </p:nvSpPr>
        <p:spPr>
          <a:xfrm>
            <a:off x="7087114" y="1680753"/>
            <a:ext cx="4445175" cy="4708981"/>
          </a:xfrm>
          <a:prstGeom prst="rect">
            <a:avLst/>
          </a:prstGeom>
          <a:noFill/>
        </p:spPr>
        <p:txBody>
          <a:bodyPr wrap="square" rtlCol="0">
            <a:spAutoFit/>
          </a:bodyPr>
          <a:lstStyle/>
          <a:p>
            <a:r>
              <a:rPr lang="en-US" sz="1400" dirty="0"/>
              <a:t>Race condition #5:  diff between real </a:t>
            </a:r>
            <a:r>
              <a:rPr lang="en-US" sz="1400" dirty="0" err="1"/>
              <a:t>eBPF</a:t>
            </a:r>
            <a:r>
              <a:rPr lang="en-US" sz="1400" dirty="0"/>
              <a:t> map and table 2</a:t>
            </a:r>
          </a:p>
          <a:p>
            <a:pPr marL="171450" indent="-171450">
              <a:buFont typeface="Arial" panose="020B0604020202020204" pitchFamily="34" charset="0"/>
              <a:buChar char="•"/>
            </a:pPr>
            <a:r>
              <a:rPr lang="en-US" sz="1200" dirty="0" err="1"/>
              <a:t>eBPF</a:t>
            </a:r>
            <a:r>
              <a:rPr lang="en-US" sz="1200" dirty="0"/>
              <a:t> programming is successful</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But later (since the </a:t>
            </a:r>
            <a:r>
              <a:rPr lang="en-US" sz="1200" dirty="0" err="1"/>
              <a:t>db</a:t>
            </a:r>
            <a:r>
              <a:rPr lang="en-US" sz="1200" dirty="0"/>
              <a:t> writer is async) logging to table 2 failed, or agent crashed before it</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a:p>
            <a:r>
              <a:rPr lang="en-US" sz="1400" dirty="0"/>
              <a:t>Result</a:t>
            </a:r>
          </a:p>
          <a:p>
            <a:pPr marL="171450" indent="-171450">
              <a:buFont typeface="Arial" panose="020B0604020202020204" pitchFamily="34" charset="0"/>
              <a:buChar char="•"/>
            </a:pPr>
            <a:r>
              <a:rPr lang="en-US" sz="1200" dirty="0"/>
              <a:t>Table 2 (or server monitoring table) is lagging behind</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Next agent restart (starting point of reconcile) will pick up the version to recover even earlier than needed version</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err="1"/>
              <a:t>eBPF</a:t>
            </a:r>
            <a:r>
              <a:rPr lang="en-US" sz="1200" dirty="0"/>
              <a:t> call does no harm in redo</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If server supports timeout retry/resend later, server will catch it after waiting for a while and resend</a:t>
            </a:r>
          </a:p>
          <a:p>
            <a:pPr lvl="1"/>
            <a:endParaRPr lang="en-US" sz="1200" dirty="0"/>
          </a:p>
          <a:p>
            <a:pPr lvl="1"/>
            <a:endParaRPr lang="en-US" sz="1400" dirty="0"/>
          </a:p>
          <a:p>
            <a:r>
              <a:rPr lang="en-US" sz="1400" dirty="0"/>
              <a:t>Observation/philosophy:  </a:t>
            </a:r>
          </a:p>
          <a:p>
            <a:pPr lvl="1"/>
            <a:r>
              <a:rPr lang="en-US" sz="1200" dirty="0"/>
              <a:t>Table 2 lagging behind (but could never be over-promising/ahead) real </a:t>
            </a:r>
            <a:r>
              <a:rPr lang="en-US" sz="1200" dirty="0" err="1"/>
              <a:t>eBPF</a:t>
            </a:r>
            <a:r>
              <a:rPr lang="en-US" sz="1200" dirty="0"/>
              <a:t> programming status is safer than it is ahead of real status. That’s why we only log to table 2 after </a:t>
            </a:r>
            <a:r>
              <a:rPr lang="en-US" sz="1200" dirty="0" err="1"/>
              <a:t>eBPF</a:t>
            </a:r>
            <a:r>
              <a:rPr lang="en-US" sz="1200" dirty="0"/>
              <a:t> sync call succeeded. </a:t>
            </a:r>
          </a:p>
        </p:txBody>
      </p:sp>
    </p:spTree>
    <p:extLst>
      <p:ext uri="{BB962C8B-B14F-4D97-AF65-F5344CB8AC3E}">
        <p14:creationId xmlns:p14="http://schemas.microsoft.com/office/powerpoint/2010/main" val="680774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6ADA-17B6-D5DB-50DE-36ADFB43D2C4}"/>
              </a:ext>
            </a:extLst>
          </p:cNvPr>
          <p:cNvSpPr>
            <a:spLocks noGrp="1"/>
          </p:cNvSpPr>
          <p:nvPr>
            <p:ph type="title"/>
          </p:nvPr>
        </p:nvSpPr>
        <p:spPr>
          <a:xfrm>
            <a:off x="277458" y="299341"/>
            <a:ext cx="3591809" cy="1325563"/>
          </a:xfrm>
        </p:spPr>
        <p:txBody>
          <a:bodyPr>
            <a:normAutofit/>
          </a:bodyPr>
          <a:lstStyle/>
          <a:p>
            <a:r>
              <a:rPr lang="en-US" sz="3200"/>
              <a:t>Arion Agent </a:t>
            </a:r>
            <a:br>
              <a:rPr lang="en-US" sz="3200"/>
            </a:br>
            <a:r>
              <a:rPr lang="en-US" sz="3200"/>
              <a:t>Reconciliation</a:t>
            </a:r>
          </a:p>
        </p:txBody>
      </p:sp>
      <p:pic>
        <p:nvPicPr>
          <p:cNvPr id="1026" name="Picture 2">
            <a:extLst>
              <a:ext uri="{FF2B5EF4-FFF2-40B4-BE49-F238E27FC236}">
                <a16:creationId xmlns:a16="http://schemas.microsoft.com/office/drawing/2014/main" id="{DC42044C-2543-7AD9-37DA-8D3055ED7B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97120" y="78709"/>
            <a:ext cx="7762957" cy="6717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293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95A4A-C232-172D-F842-A17E2495D506}"/>
              </a:ext>
            </a:extLst>
          </p:cNvPr>
          <p:cNvSpPr>
            <a:spLocks noGrp="1"/>
          </p:cNvSpPr>
          <p:nvPr>
            <p:ph type="title"/>
          </p:nvPr>
        </p:nvSpPr>
        <p:spPr/>
        <p:txBody>
          <a:bodyPr/>
          <a:lstStyle/>
          <a:p>
            <a:r>
              <a:rPr lang="en-US"/>
              <a:t>Limitations</a:t>
            </a:r>
          </a:p>
        </p:txBody>
      </p:sp>
      <p:sp>
        <p:nvSpPr>
          <p:cNvPr id="3" name="Content Placeholder 2">
            <a:extLst>
              <a:ext uri="{FF2B5EF4-FFF2-40B4-BE49-F238E27FC236}">
                <a16:creationId xmlns:a16="http://schemas.microsoft.com/office/drawing/2014/main" id="{1F502D9C-ABD0-7413-6FB8-8ADAC593C6FA}"/>
              </a:ext>
            </a:extLst>
          </p:cNvPr>
          <p:cNvSpPr>
            <a:spLocks noGrp="1"/>
          </p:cNvSpPr>
          <p:nvPr>
            <p:ph idx="1"/>
          </p:nvPr>
        </p:nvSpPr>
        <p:spPr>
          <a:xfrm>
            <a:off x="838200" y="1825625"/>
            <a:ext cx="10515600" cy="4838312"/>
          </a:xfrm>
        </p:spPr>
        <p:txBody>
          <a:bodyPr>
            <a:normAutofit fontScale="85000" lnSpcReduction="20000"/>
          </a:bodyPr>
          <a:lstStyle/>
          <a:p>
            <a:r>
              <a:rPr lang="en-US" dirty="0"/>
              <a:t>The status reporting (Agent -&gt; Master) is not supported yet</a:t>
            </a:r>
          </a:p>
          <a:p>
            <a:pPr lvl="1"/>
            <a:r>
              <a:rPr lang="en-US" dirty="0"/>
              <a:t>Reconciliation is started by Agent only</a:t>
            </a:r>
          </a:p>
          <a:p>
            <a:pPr lvl="1"/>
            <a:r>
              <a:rPr lang="en-US" dirty="0"/>
              <a:t>After it is supported, we’ll use it to show status or relying on </a:t>
            </a:r>
            <a:r>
              <a:rPr lang="en-US" dirty="0" err="1"/>
              <a:t>ArionMaster</a:t>
            </a:r>
            <a:r>
              <a:rPr lang="en-US" dirty="0"/>
              <a:t> to retry</a:t>
            </a:r>
          </a:p>
          <a:p>
            <a:pPr marL="0" indent="0">
              <a:buNone/>
            </a:pPr>
            <a:endParaRPr lang="en-US" dirty="0"/>
          </a:p>
          <a:p>
            <a:r>
              <a:rPr lang="en-US" dirty="0"/>
              <a:t>Self-healing in eBpf is not supported</a:t>
            </a:r>
          </a:p>
          <a:p>
            <a:pPr lvl="1"/>
            <a:r>
              <a:rPr lang="en-US" dirty="0"/>
              <a:t>It heavily relies on performance of eBpf dumping rules (or any other faster mechanism to achieve the same goal)</a:t>
            </a:r>
          </a:p>
          <a:p>
            <a:pPr lvl="1"/>
            <a:r>
              <a:rPr lang="en-US" dirty="0"/>
              <a:t>The best location to put an authority version and self heal the ground truth of eBpf is in user space program of eBpf</a:t>
            </a:r>
          </a:p>
          <a:p>
            <a:pPr lvl="1"/>
            <a:r>
              <a:rPr lang="en-US"/>
              <a:t>Consider merging Agent with user space program of eBpf (like AF_XDP)</a:t>
            </a:r>
          </a:p>
          <a:p>
            <a:endParaRPr lang="en-US" dirty="0"/>
          </a:p>
          <a:p>
            <a:r>
              <a:rPr lang="en-US" strike="sngStrike" dirty="0"/>
              <a:t>In Agent, race condition in a sequence of updating (or deletion) of the same neighbor id</a:t>
            </a:r>
          </a:p>
          <a:p>
            <a:pPr lvl="1"/>
            <a:r>
              <a:rPr lang="en-US" strike="sngStrike" dirty="0"/>
              <a:t>Need to think through sequential tasks in the same worker thread</a:t>
            </a:r>
          </a:p>
          <a:p>
            <a:pPr lvl="1"/>
            <a:r>
              <a:rPr lang="en-US" strike="sngStrike" dirty="0"/>
              <a:t>And fault tolerance</a:t>
            </a:r>
          </a:p>
          <a:p>
            <a:endParaRPr lang="en-US" dirty="0"/>
          </a:p>
        </p:txBody>
      </p:sp>
    </p:spTree>
    <p:extLst>
      <p:ext uri="{BB962C8B-B14F-4D97-AF65-F5344CB8AC3E}">
        <p14:creationId xmlns:p14="http://schemas.microsoft.com/office/powerpoint/2010/main" val="53163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AFD7-3BC7-5F44-F9C2-3EB98471E2C7}"/>
              </a:ext>
            </a:extLst>
          </p:cNvPr>
          <p:cNvSpPr>
            <a:spLocks noGrp="1"/>
          </p:cNvSpPr>
          <p:nvPr>
            <p:ph type="title"/>
          </p:nvPr>
        </p:nvSpPr>
        <p:spPr/>
        <p:txBody>
          <a:bodyPr/>
          <a:lstStyle/>
          <a:p>
            <a:r>
              <a:rPr lang="en-US"/>
              <a:t>Open questions – from review round 1</a:t>
            </a:r>
          </a:p>
        </p:txBody>
      </p:sp>
      <p:sp>
        <p:nvSpPr>
          <p:cNvPr id="3" name="Content Placeholder 2">
            <a:extLst>
              <a:ext uri="{FF2B5EF4-FFF2-40B4-BE49-F238E27FC236}">
                <a16:creationId xmlns:a16="http://schemas.microsoft.com/office/drawing/2014/main" id="{A73BDC55-899C-6298-8188-781579C51283}"/>
              </a:ext>
            </a:extLst>
          </p:cNvPr>
          <p:cNvSpPr>
            <a:spLocks noGrp="1"/>
          </p:cNvSpPr>
          <p:nvPr>
            <p:ph idx="1"/>
          </p:nvPr>
        </p:nvSpPr>
        <p:spPr/>
        <p:txBody>
          <a:bodyPr>
            <a:normAutofit fontScale="85000" lnSpcReduction="20000"/>
          </a:bodyPr>
          <a:lstStyle/>
          <a:p>
            <a:pPr marL="0" indent="0">
              <a:buNone/>
            </a:pPr>
            <a:r>
              <a:rPr lang="en-US"/>
              <a:t>1. how to </a:t>
            </a:r>
            <a:r>
              <a:rPr lang="en-US" err="1"/>
              <a:t>accelarate</a:t>
            </a:r>
            <a:r>
              <a:rPr lang="en-US"/>
              <a:t> Tx of the </a:t>
            </a:r>
            <a:r>
              <a:rPr lang="en-US" err="1"/>
              <a:t>ArionMaster</a:t>
            </a:r>
            <a:r>
              <a:rPr lang="en-US"/>
              <a:t> (and </a:t>
            </a:r>
            <a:r>
              <a:rPr lang="en-US" err="1"/>
              <a:t>Hazelcast</a:t>
            </a:r>
            <a:r>
              <a:rPr lang="en-US"/>
              <a:t>)          - </a:t>
            </a:r>
            <a:r>
              <a:rPr lang="en-US">
                <a:solidFill>
                  <a:schemeClr val="accent6"/>
                </a:solidFill>
              </a:rPr>
              <a:t>Done</a:t>
            </a:r>
          </a:p>
          <a:p>
            <a:pPr marL="0" indent="0">
              <a:buNone/>
            </a:pPr>
            <a:r>
              <a:rPr lang="en-US"/>
              <a:t>    a. analyze the scope of revision (allocation, and lock)</a:t>
            </a:r>
          </a:p>
          <a:p>
            <a:pPr marL="0" indent="0">
              <a:buNone/>
            </a:pPr>
            <a:r>
              <a:rPr lang="en-US"/>
              <a:t>    b. will breaking-down the Tx into sub-</a:t>
            </a:r>
            <a:r>
              <a:rPr lang="en-US" err="1"/>
              <a:t>Txs</a:t>
            </a:r>
            <a:r>
              <a:rPr lang="en-US"/>
              <a:t> help </a:t>
            </a:r>
            <a:r>
              <a:rPr lang="en-US" err="1"/>
              <a:t>accelarate</a:t>
            </a:r>
            <a:endParaRPr lang="en-US"/>
          </a:p>
          <a:p>
            <a:pPr marL="0" indent="0">
              <a:buNone/>
            </a:pPr>
            <a:r>
              <a:rPr lang="en-US"/>
              <a:t>    c. break down the critical scopes (locking scope), like concurrently write to 2 scopes that won't interfere with each other</a:t>
            </a:r>
          </a:p>
          <a:p>
            <a:pPr marL="0" indent="0">
              <a:buNone/>
            </a:pPr>
            <a:r>
              <a:rPr lang="en-US"/>
              <a:t>			</a:t>
            </a:r>
          </a:p>
          <a:p>
            <a:pPr marL="0" indent="0">
              <a:buNone/>
            </a:pPr>
            <a:r>
              <a:rPr lang="en-US"/>
              <a:t>2. join performance when Agent started (2 tables in </a:t>
            </a:r>
            <a:r>
              <a:rPr lang="en-US" err="1"/>
              <a:t>sqlite</a:t>
            </a:r>
            <a:r>
              <a:rPr lang="en-US"/>
              <a:t>)          - </a:t>
            </a:r>
            <a:r>
              <a:rPr lang="en-US">
                <a:solidFill>
                  <a:schemeClr val="accent6"/>
                </a:solidFill>
              </a:rPr>
              <a:t>Done</a:t>
            </a:r>
            <a:r>
              <a:rPr lang="en-US"/>
              <a:t>, not needed</a:t>
            </a:r>
            <a:endParaRPr lang="en-US">
              <a:solidFill>
                <a:schemeClr val="accent2"/>
              </a:solidFill>
            </a:endParaRPr>
          </a:p>
          <a:p>
            <a:pPr marL="0" indent="0">
              <a:buNone/>
            </a:pPr>
            <a:r>
              <a:rPr lang="en-US"/>
              <a:t>			</a:t>
            </a:r>
          </a:p>
          <a:p>
            <a:pPr marL="0" indent="0">
              <a:buNone/>
            </a:pPr>
            <a:r>
              <a:rPr lang="en-US"/>
              <a:t>3. analyze the race conditions          - </a:t>
            </a:r>
            <a:r>
              <a:rPr lang="en-US">
                <a:solidFill>
                  <a:schemeClr val="accent6"/>
                </a:solidFill>
              </a:rPr>
              <a:t>Done</a:t>
            </a:r>
          </a:p>
          <a:p>
            <a:pPr marL="0" indent="0">
              <a:buNone/>
            </a:pPr>
            <a:r>
              <a:rPr lang="en-US"/>
              <a:t>			</a:t>
            </a:r>
          </a:p>
          <a:p>
            <a:pPr marL="0" indent="0">
              <a:buNone/>
            </a:pPr>
            <a:r>
              <a:rPr lang="en-US"/>
              <a:t>4. ordering issue (create, update and then delete the same </a:t>
            </a:r>
            <a:r>
              <a:rPr lang="en-US" err="1"/>
              <a:t>resourceId</a:t>
            </a:r>
            <a:r>
              <a:rPr lang="en-US"/>
              <a:t> sequentially) in thread pool          - </a:t>
            </a:r>
            <a:r>
              <a:rPr lang="en-US">
                <a:solidFill>
                  <a:schemeClr val="accent6"/>
                </a:solidFill>
              </a:rPr>
              <a:t>Done</a:t>
            </a:r>
          </a:p>
        </p:txBody>
      </p:sp>
    </p:spTree>
    <p:extLst>
      <p:ext uri="{BB962C8B-B14F-4D97-AF65-F5344CB8AC3E}">
        <p14:creationId xmlns:p14="http://schemas.microsoft.com/office/powerpoint/2010/main" val="2490432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C535E-8DC9-FCD6-4DA8-CEC1E969C871}"/>
              </a:ext>
            </a:extLst>
          </p:cNvPr>
          <p:cNvSpPr>
            <a:spLocks noGrp="1"/>
          </p:cNvSpPr>
          <p:nvPr>
            <p:ph idx="1"/>
          </p:nvPr>
        </p:nvSpPr>
        <p:spPr>
          <a:xfrm>
            <a:off x="916276" y="1674210"/>
            <a:ext cx="10515600" cy="4351338"/>
          </a:xfrm>
        </p:spPr>
        <p:txBody>
          <a:bodyPr>
            <a:normAutofit/>
          </a:bodyPr>
          <a:lstStyle/>
          <a:p>
            <a:r>
              <a:rPr lang="en-US" sz="1200" err="1"/>
              <a:t>Sharding</a:t>
            </a:r>
            <a:endParaRPr lang="en-US" sz="1200"/>
          </a:p>
        </p:txBody>
      </p:sp>
      <p:sp>
        <p:nvSpPr>
          <p:cNvPr id="13" name="Rectangle: Rounded Corners 12">
            <a:extLst>
              <a:ext uri="{FF2B5EF4-FFF2-40B4-BE49-F238E27FC236}">
                <a16:creationId xmlns:a16="http://schemas.microsoft.com/office/drawing/2014/main" id="{A7C6641C-DFA3-3BA9-C192-77327ABF6A53}"/>
              </a:ext>
            </a:extLst>
          </p:cNvPr>
          <p:cNvSpPr/>
          <p:nvPr/>
        </p:nvSpPr>
        <p:spPr>
          <a:xfrm>
            <a:off x="2578740" y="4346326"/>
            <a:ext cx="5453507" cy="1500451"/>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a:solidFill>
                  <a:schemeClr val="tx1"/>
                </a:solidFill>
              </a:rPr>
              <a:t>Arion Wing</a:t>
            </a:r>
          </a:p>
          <a:p>
            <a:r>
              <a:rPr lang="en-US" sz="1600">
                <a:solidFill>
                  <a:schemeClr val="tx1"/>
                </a:solidFill>
              </a:rPr>
              <a:t>Cluster</a:t>
            </a:r>
          </a:p>
        </p:txBody>
      </p:sp>
      <p:sp>
        <p:nvSpPr>
          <p:cNvPr id="2" name="Title 1">
            <a:extLst>
              <a:ext uri="{FF2B5EF4-FFF2-40B4-BE49-F238E27FC236}">
                <a16:creationId xmlns:a16="http://schemas.microsoft.com/office/drawing/2014/main" id="{B17685E8-C40E-115D-3D31-4A032F951E15}"/>
              </a:ext>
            </a:extLst>
          </p:cNvPr>
          <p:cNvSpPr>
            <a:spLocks noGrp="1"/>
          </p:cNvSpPr>
          <p:nvPr>
            <p:ph type="title"/>
          </p:nvPr>
        </p:nvSpPr>
        <p:spPr/>
        <p:txBody>
          <a:bodyPr/>
          <a:lstStyle/>
          <a:p>
            <a:r>
              <a:rPr lang="en-US"/>
              <a:t>Arion Control Plane</a:t>
            </a:r>
          </a:p>
        </p:txBody>
      </p:sp>
      <p:sp>
        <p:nvSpPr>
          <p:cNvPr id="9" name="Rectangle: Rounded Corners 8">
            <a:extLst>
              <a:ext uri="{FF2B5EF4-FFF2-40B4-BE49-F238E27FC236}">
                <a16:creationId xmlns:a16="http://schemas.microsoft.com/office/drawing/2014/main" id="{07EB4BF2-5AE1-9DD1-68A0-7A28A9841255}"/>
              </a:ext>
            </a:extLst>
          </p:cNvPr>
          <p:cNvSpPr/>
          <p:nvPr/>
        </p:nvSpPr>
        <p:spPr>
          <a:xfrm>
            <a:off x="3013330" y="2043683"/>
            <a:ext cx="4488756" cy="150045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solidFill>
                <a:schemeClr val="accent6">
                  <a:lumMod val="60000"/>
                  <a:lumOff val="40000"/>
                </a:schemeClr>
              </a:solidFill>
            </a:endParaRPr>
          </a:p>
        </p:txBody>
      </p:sp>
      <p:sp>
        <p:nvSpPr>
          <p:cNvPr id="10" name="Rectangle: Rounded Corners 9">
            <a:extLst>
              <a:ext uri="{FF2B5EF4-FFF2-40B4-BE49-F238E27FC236}">
                <a16:creationId xmlns:a16="http://schemas.microsoft.com/office/drawing/2014/main" id="{21232D81-3F09-5755-B94A-86C0A6D77CAF}"/>
              </a:ext>
            </a:extLst>
          </p:cNvPr>
          <p:cNvSpPr/>
          <p:nvPr/>
        </p:nvSpPr>
        <p:spPr>
          <a:xfrm>
            <a:off x="4891463" y="2207575"/>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sp>
        <p:nvSpPr>
          <p:cNvPr id="11" name="Rectangle: Rounded Corners 10">
            <a:extLst>
              <a:ext uri="{FF2B5EF4-FFF2-40B4-BE49-F238E27FC236}">
                <a16:creationId xmlns:a16="http://schemas.microsoft.com/office/drawing/2014/main" id="{2E82E21E-8468-6D9E-1A6C-0F32D8056418}"/>
              </a:ext>
            </a:extLst>
          </p:cNvPr>
          <p:cNvSpPr/>
          <p:nvPr/>
        </p:nvSpPr>
        <p:spPr>
          <a:xfrm>
            <a:off x="6401233" y="2207575"/>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sp>
        <p:nvSpPr>
          <p:cNvPr id="14" name="Rectangle: Rounded Corners 13">
            <a:extLst>
              <a:ext uri="{FF2B5EF4-FFF2-40B4-BE49-F238E27FC236}">
                <a16:creationId xmlns:a16="http://schemas.microsoft.com/office/drawing/2014/main" id="{E7F95CB8-4F52-A949-79FA-96AB0B476304}"/>
              </a:ext>
            </a:extLst>
          </p:cNvPr>
          <p:cNvSpPr/>
          <p:nvPr/>
        </p:nvSpPr>
        <p:spPr>
          <a:xfrm>
            <a:off x="3509595" y="4936078"/>
            <a:ext cx="1161168" cy="740788"/>
          </a:xfrm>
          <a:prstGeom prst="roundRect">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1 </a:t>
            </a:r>
          </a:p>
        </p:txBody>
      </p:sp>
      <p:sp>
        <p:nvSpPr>
          <p:cNvPr id="23" name="Rectangle: Rounded Corners 22">
            <a:extLst>
              <a:ext uri="{FF2B5EF4-FFF2-40B4-BE49-F238E27FC236}">
                <a16:creationId xmlns:a16="http://schemas.microsoft.com/office/drawing/2014/main" id="{368D75A8-4EA1-D93C-6A32-FC012284F192}"/>
              </a:ext>
            </a:extLst>
          </p:cNvPr>
          <p:cNvSpPr/>
          <p:nvPr/>
        </p:nvSpPr>
        <p:spPr>
          <a:xfrm>
            <a:off x="4739187" y="4936078"/>
            <a:ext cx="1133636" cy="740787"/>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2</a:t>
            </a:r>
          </a:p>
        </p:txBody>
      </p:sp>
      <p:sp>
        <p:nvSpPr>
          <p:cNvPr id="24" name="Rectangle: Rounded Corners 23">
            <a:extLst>
              <a:ext uri="{FF2B5EF4-FFF2-40B4-BE49-F238E27FC236}">
                <a16:creationId xmlns:a16="http://schemas.microsoft.com/office/drawing/2014/main" id="{26874399-5DC3-4849-D584-DCCAC62206B7}"/>
              </a:ext>
            </a:extLst>
          </p:cNvPr>
          <p:cNvSpPr/>
          <p:nvPr/>
        </p:nvSpPr>
        <p:spPr>
          <a:xfrm>
            <a:off x="6486938" y="4936078"/>
            <a:ext cx="1015148" cy="740786"/>
          </a:xfrm>
          <a:prstGeom prst="round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n</a:t>
            </a:r>
          </a:p>
        </p:txBody>
      </p:sp>
      <p:cxnSp>
        <p:nvCxnSpPr>
          <p:cNvPr id="26" name="Connector: Curved 25">
            <a:extLst>
              <a:ext uri="{FF2B5EF4-FFF2-40B4-BE49-F238E27FC236}">
                <a16:creationId xmlns:a16="http://schemas.microsoft.com/office/drawing/2014/main" id="{9A0FAEC8-B675-4C66-B819-D44C0E948874}"/>
              </a:ext>
            </a:extLst>
          </p:cNvPr>
          <p:cNvCxnSpPr>
            <a:cxnSpLocks/>
            <a:endCxn id="14" idx="0"/>
          </p:cNvCxnSpPr>
          <p:nvPr/>
        </p:nvCxnSpPr>
        <p:spPr>
          <a:xfrm rot="16200000" flipH="1">
            <a:off x="2579551" y="3425450"/>
            <a:ext cx="2387236" cy="6340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49D2CA4E-C9DF-5885-7E70-92705516F147}"/>
              </a:ext>
            </a:extLst>
          </p:cNvPr>
          <p:cNvCxnSpPr>
            <a:cxnSpLocks/>
            <a:endCxn id="23" idx="0"/>
          </p:cNvCxnSpPr>
          <p:nvPr/>
        </p:nvCxnSpPr>
        <p:spPr>
          <a:xfrm rot="16200000" flipH="1">
            <a:off x="3222033" y="2852105"/>
            <a:ext cx="2387237" cy="17807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013A431-3377-63A7-7C37-17446FB9CB97}"/>
              </a:ext>
            </a:extLst>
          </p:cNvPr>
          <p:cNvSpPr/>
          <p:nvPr/>
        </p:nvSpPr>
        <p:spPr>
          <a:xfrm>
            <a:off x="3232752" y="3192723"/>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8</a:t>
            </a:r>
          </a:p>
        </p:txBody>
      </p:sp>
      <p:sp>
        <p:nvSpPr>
          <p:cNvPr id="30" name="Oval 29">
            <a:extLst>
              <a:ext uri="{FF2B5EF4-FFF2-40B4-BE49-F238E27FC236}">
                <a16:creationId xmlns:a16="http://schemas.microsoft.com/office/drawing/2014/main" id="{D899A70F-A1C3-88A2-5A5F-6CD7D0440CEE}"/>
              </a:ext>
            </a:extLst>
          </p:cNvPr>
          <p:cNvSpPr/>
          <p:nvPr/>
        </p:nvSpPr>
        <p:spPr>
          <a:xfrm>
            <a:off x="3782619" y="4419162"/>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33" name="Oval 32">
            <a:extLst>
              <a:ext uri="{FF2B5EF4-FFF2-40B4-BE49-F238E27FC236}">
                <a16:creationId xmlns:a16="http://schemas.microsoft.com/office/drawing/2014/main" id="{3F2DE195-0F32-0E93-90E4-9BDFC7055A0B}"/>
              </a:ext>
            </a:extLst>
          </p:cNvPr>
          <p:cNvSpPr/>
          <p:nvPr/>
        </p:nvSpPr>
        <p:spPr>
          <a:xfrm>
            <a:off x="3649502" y="3877034"/>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sp>
        <p:nvSpPr>
          <p:cNvPr id="34" name="Oval 33">
            <a:extLst>
              <a:ext uri="{FF2B5EF4-FFF2-40B4-BE49-F238E27FC236}">
                <a16:creationId xmlns:a16="http://schemas.microsoft.com/office/drawing/2014/main" id="{560BB7D0-F4FA-0E91-04AB-95EE2C93CE84}"/>
              </a:ext>
            </a:extLst>
          </p:cNvPr>
          <p:cNvSpPr/>
          <p:nvPr/>
        </p:nvSpPr>
        <p:spPr>
          <a:xfrm>
            <a:off x="3752297" y="2964417"/>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p>
        </p:txBody>
      </p:sp>
      <p:sp>
        <p:nvSpPr>
          <p:cNvPr id="35" name="Oval 34">
            <a:extLst>
              <a:ext uri="{FF2B5EF4-FFF2-40B4-BE49-F238E27FC236}">
                <a16:creationId xmlns:a16="http://schemas.microsoft.com/office/drawing/2014/main" id="{963F1B2A-0071-8E9B-2BE8-6FA1AD231D84}"/>
              </a:ext>
            </a:extLst>
          </p:cNvPr>
          <p:cNvSpPr/>
          <p:nvPr/>
        </p:nvSpPr>
        <p:spPr>
          <a:xfrm>
            <a:off x="4670763" y="3531027"/>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36" name="Oval 35">
            <a:extLst>
              <a:ext uri="{FF2B5EF4-FFF2-40B4-BE49-F238E27FC236}">
                <a16:creationId xmlns:a16="http://schemas.microsoft.com/office/drawing/2014/main" id="{7FE77100-D5A7-DB4C-A38E-0A0501FE0FA4}"/>
              </a:ext>
            </a:extLst>
          </p:cNvPr>
          <p:cNvSpPr/>
          <p:nvPr/>
        </p:nvSpPr>
        <p:spPr>
          <a:xfrm>
            <a:off x="5276111" y="4386638"/>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cxnSp>
        <p:nvCxnSpPr>
          <p:cNvPr id="38" name="Connector: Curved 37">
            <a:extLst>
              <a:ext uri="{FF2B5EF4-FFF2-40B4-BE49-F238E27FC236}">
                <a16:creationId xmlns:a16="http://schemas.microsoft.com/office/drawing/2014/main" id="{FB31BA9F-A62F-BA94-4BA7-84FCEA3F6936}"/>
              </a:ext>
            </a:extLst>
          </p:cNvPr>
          <p:cNvCxnSpPr>
            <a:cxnSpLocks/>
            <a:stCxn id="11" idx="3"/>
            <a:endCxn id="24" idx="0"/>
          </p:cNvCxnSpPr>
          <p:nvPr/>
        </p:nvCxnSpPr>
        <p:spPr>
          <a:xfrm flipH="1">
            <a:off x="6994512" y="2378209"/>
            <a:ext cx="248613" cy="2557869"/>
          </a:xfrm>
          <a:prstGeom prst="curvedConnector4">
            <a:avLst>
              <a:gd name="adj1" fmla="val -57551"/>
              <a:gd name="adj2" fmla="val 58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BB59BCD6-2990-298F-4F9C-F960AF9045BA}"/>
              </a:ext>
            </a:extLst>
          </p:cNvPr>
          <p:cNvCxnSpPr>
            <a:cxnSpLocks/>
          </p:cNvCxnSpPr>
          <p:nvPr/>
        </p:nvCxnSpPr>
        <p:spPr>
          <a:xfrm rot="16200000" flipV="1">
            <a:off x="4288608" y="1990799"/>
            <a:ext cx="629786" cy="17458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256DCB23-DECD-DB43-EA27-96BEEF3B6C49}"/>
              </a:ext>
            </a:extLst>
          </p:cNvPr>
          <p:cNvCxnSpPr>
            <a:cxnSpLocks/>
            <a:stCxn id="63" idx="1"/>
            <a:endCxn id="10" idx="2"/>
          </p:cNvCxnSpPr>
          <p:nvPr/>
        </p:nvCxnSpPr>
        <p:spPr>
          <a:xfrm rot="16200000" flipV="1">
            <a:off x="5120769" y="2740483"/>
            <a:ext cx="547308" cy="164028"/>
          </a:xfrm>
          <a:prstGeom prst="curvedConnector3">
            <a:avLst>
              <a:gd name="adj1" fmla="val 379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99809570-4CE8-8FF4-6655-035BF76250FA}"/>
              </a:ext>
            </a:extLst>
          </p:cNvPr>
          <p:cNvCxnSpPr>
            <a:cxnSpLocks/>
            <a:endCxn id="11" idx="2"/>
          </p:cNvCxnSpPr>
          <p:nvPr/>
        </p:nvCxnSpPr>
        <p:spPr>
          <a:xfrm rot="5400000" flipH="1" flipV="1">
            <a:off x="5834415" y="2190865"/>
            <a:ext cx="629786" cy="13457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7A42F99-DB56-46EC-C9C0-2D91AD8898C0}"/>
              </a:ext>
            </a:extLst>
          </p:cNvPr>
          <p:cNvSpPr txBox="1"/>
          <p:nvPr/>
        </p:nvSpPr>
        <p:spPr>
          <a:xfrm>
            <a:off x="5926260" y="5077751"/>
            <a:ext cx="516488" cy="369332"/>
          </a:xfrm>
          <a:prstGeom prst="rect">
            <a:avLst/>
          </a:prstGeom>
          <a:noFill/>
        </p:spPr>
        <p:txBody>
          <a:bodyPr wrap="none" rtlCol="0">
            <a:spAutoFit/>
          </a:bodyPr>
          <a:lstStyle/>
          <a:p>
            <a:r>
              <a:rPr lang="en-US"/>
              <a:t>……</a:t>
            </a:r>
          </a:p>
        </p:txBody>
      </p:sp>
      <p:sp>
        <p:nvSpPr>
          <p:cNvPr id="52" name="Rectangle: Rounded Corners 51">
            <a:extLst>
              <a:ext uri="{FF2B5EF4-FFF2-40B4-BE49-F238E27FC236}">
                <a16:creationId xmlns:a16="http://schemas.microsoft.com/office/drawing/2014/main" id="{B8E5DE6B-95A9-D921-8F06-03EB9273FE48}"/>
              </a:ext>
            </a:extLst>
          </p:cNvPr>
          <p:cNvSpPr/>
          <p:nvPr/>
        </p:nvSpPr>
        <p:spPr>
          <a:xfrm>
            <a:off x="8544792" y="1943037"/>
            <a:ext cx="1936689" cy="17691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04FD226C-3ADE-5841-1F7A-A63BE9469FFD}"/>
              </a:ext>
            </a:extLst>
          </p:cNvPr>
          <p:cNvSpPr txBox="1"/>
          <p:nvPr/>
        </p:nvSpPr>
        <p:spPr>
          <a:xfrm>
            <a:off x="9336944" y="2126948"/>
            <a:ext cx="2094932" cy="369332"/>
          </a:xfrm>
          <a:prstGeom prst="rect">
            <a:avLst/>
          </a:prstGeom>
          <a:noFill/>
        </p:spPr>
        <p:txBody>
          <a:bodyPr wrap="none" rtlCol="0">
            <a:spAutoFit/>
          </a:bodyPr>
          <a:lstStyle/>
          <a:p>
            <a:r>
              <a:rPr lang="en-US">
                <a:solidFill>
                  <a:srgbClr val="C9FA9C"/>
                </a:solidFill>
              </a:rPr>
              <a:t>Neighbor in Group 1</a:t>
            </a:r>
          </a:p>
        </p:txBody>
      </p:sp>
      <p:sp>
        <p:nvSpPr>
          <p:cNvPr id="58" name="TextBox 57">
            <a:extLst>
              <a:ext uri="{FF2B5EF4-FFF2-40B4-BE49-F238E27FC236}">
                <a16:creationId xmlns:a16="http://schemas.microsoft.com/office/drawing/2014/main" id="{A443BD36-0F41-B32B-837A-F91599AB821D}"/>
              </a:ext>
            </a:extLst>
          </p:cNvPr>
          <p:cNvSpPr txBox="1"/>
          <p:nvPr/>
        </p:nvSpPr>
        <p:spPr>
          <a:xfrm>
            <a:off x="9336944" y="2548842"/>
            <a:ext cx="2094932" cy="369332"/>
          </a:xfrm>
          <a:prstGeom prst="rect">
            <a:avLst/>
          </a:prstGeom>
          <a:noFill/>
        </p:spPr>
        <p:txBody>
          <a:bodyPr wrap="none" rtlCol="0">
            <a:spAutoFit/>
          </a:bodyPr>
          <a:lstStyle/>
          <a:p>
            <a:r>
              <a:rPr lang="en-US">
                <a:solidFill>
                  <a:srgbClr val="75C5FB"/>
                </a:solidFill>
              </a:rPr>
              <a:t>Neighbor in Group 2</a:t>
            </a:r>
          </a:p>
        </p:txBody>
      </p:sp>
      <p:sp>
        <p:nvSpPr>
          <p:cNvPr id="59" name="TextBox 58">
            <a:extLst>
              <a:ext uri="{FF2B5EF4-FFF2-40B4-BE49-F238E27FC236}">
                <a16:creationId xmlns:a16="http://schemas.microsoft.com/office/drawing/2014/main" id="{DD3EF41F-860D-758A-2D5A-2DF8FFA7D046}"/>
              </a:ext>
            </a:extLst>
          </p:cNvPr>
          <p:cNvSpPr txBox="1"/>
          <p:nvPr/>
        </p:nvSpPr>
        <p:spPr>
          <a:xfrm>
            <a:off x="9336944" y="2993963"/>
            <a:ext cx="2099742" cy="369332"/>
          </a:xfrm>
          <a:prstGeom prst="rect">
            <a:avLst/>
          </a:prstGeom>
          <a:noFill/>
        </p:spPr>
        <p:txBody>
          <a:bodyPr wrap="none" rtlCol="0">
            <a:spAutoFit/>
          </a:bodyPr>
          <a:lstStyle/>
          <a:p>
            <a:r>
              <a:rPr lang="en-US">
                <a:solidFill>
                  <a:srgbClr val="C1D2B8"/>
                </a:solidFill>
              </a:rPr>
              <a:t>Neighbor in Group n</a:t>
            </a:r>
          </a:p>
        </p:txBody>
      </p:sp>
      <p:sp>
        <p:nvSpPr>
          <p:cNvPr id="60" name="Rectangle: Rounded Corners 59">
            <a:extLst>
              <a:ext uri="{FF2B5EF4-FFF2-40B4-BE49-F238E27FC236}">
                <a16:creationId xmlns:a16="http://schemas.microsoft.com/office/drawing/2014/main" id="{71FFEF59-C0FF-E8E1-4509-CB1642340CA6}"/>
              </a:ext>
            </a:extLst>
          </p:cNvPr>
          <p:cNvSpPr/>
          <p:nvPr/>
        </p:nvSpPr>
        <p:spPr>
          <a:xfrm>
            <a:off x="3309618" y="2207575"/>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sp>
        <p:nvSpPr>
          <p:cNvPr id="63" name="Cylinder 62">
            <a:extLst>
              <a:ext uri="{FF2B5EF4-FFF2-40B4-BE49-F238E27FC236}">
                <a16:creationId xmlns:a16="http://schemas.microsoft.com/office/drawing/2014/main" id="{4ED5ADA2-DF10-FFD5-E3DD-7149717753B6}"/>
              </a:ext>
            </a:extLst>
          </p:cNvPr>
          <p:cNvSpPr/>
          <p:nvPr/>
        </p:nvSpPr>
        <p:spPr>
          <a:xfrm>
            <a:off x="5026614" y="3096151"/>
            <a:ext cx="899646" cy="329911"/>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err="1">
                <a:solidFill>
                  <a:schemeClr val="tx1"/>
                </a:solidFill>
              </a:rPr>
              <a:t>Hazelcast</a:t>
            </a:r>
            <a:endParaRPr lang="en-US" sz="1100">
              <a:solidFill>
                <a:schemeClr val="tx1"/>
              </a:solidFill>
            </a:endParaRPr>
          </a:p>
        </p:txBody>
      </p:sp>
      <p:sp>
        <p:nvSpPr>
          <p:cNvPr id="64" name="Rectangle 63">
            <a:extLst>
              <a:ext uri="{FF2B5EF4-FFF2-40B4-BE49-F238E27FC236}">
                <a16:creationId xmlns:a16="http://schemas.microsoft.com/office/drawing/2014/main" id="{F82950C8-9EF2-F27F-5E6A-4642C66744EB}"/>
              </a:ext>
            </a:extLst>
          </p:cNvPr>
          <p:cNvSpPr/>
          <p:nvPr/>
        </p:nvSpPr>
        <p:spPr>
          <a:xfrm>
            <a:off x="3573308" y="5370394"/>
            <a:ext cx="445223" cy="169750"/>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wing1</a:t>
            </a:r>
          </a:p>
        </p:txBody>
      </p:sp>
      <p:sp>
        <p:nvSpPr>
          <p:cNvPr id="67" name="Rectangle 66">
            <a:extLst>
              <a:ext uri="{FF2B5EF4-FFF2-40B4-BE49-F238E27FC236}">
                <a16:creationId xmlns:a16="http://schemas.microsoft.com/office/drawing/2014/main" id="{70F37F2A-A0D5-B889-C4E4-38D25681EA4C}"/>
              </a:ext>
            </a:extLst>
          </p:cNvPr>
          <p:cNvSpPr/>
          <p:nvPr/>
        </p:nvSpPr>
        <p:spPr>
          <a:xfrm>
            <a:off x="4125072" y="5369573"/>
            <a:ext cx="445223" cy="169750"/>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wing2</a:t>
            </a:r>
          </a:p>
        </p:txBody>
      </p:sp>
      <p:sp>
        <p:nvSpPr>
          <p:cNvPr id="68" name="Rectangle 67">
            <a:extLst>
              <a:ext uri="{FF2B5EF4-FFF2-40B4-BE49-F238E27FC236}">
                <a16:creationId xmlns:a16="http://schemas.microsoft.com/office/drawing/2014/main" id="{0685ACB1-A294-8564-33C8-3BCE3F19A4CE}"/>
              </a:ext>
            </a:extLst>
          </p:cNvPr>
          <p:cNvSpPr/>
          <p:nvPr/>
        </p:nvSpPr>
        <p:spPr>
          <a:xfrm>
            <a:off x="4820718" y="5373449"/>
            <a:ext cx="445223" cy="169750"/>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wing3</a:t>
            </a:r>
          </a:p>
        </p:txBody>
      </p:sp>
      <p:sp>
        <p:nvSpPr>
          <p:cNvPr id="69" name="Rectangle 68">
            <a:extLst>
              <a:ext uri="{FF2B5EF4-FFF2-40B4-BE49-F238E27FC236}">
                <a16:creationId xmlns:a16="http://schemas.microsoft.com/office/drawing/2014/main" id="{57FCA505-1D47-07C0-5E7A-7AF68C1C3C48}"/>
              </a:ext>
            </a:extLst>
          </p:cNvPr>
          <p:cNvSpPr/>
          <p:nvPr/>
        </p:nvSpPr>
        <p:spPr>
          <a:xfrm>
            <a:off x="5316695" y="5369573"/>
            <a:ext cx="445223" cy="169750"/>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wing4</a:t>
            </a:r>
          </a:p>
        </p:txBody>
      </p:sp>
      <p:sp>
        <p:nvSpPr>
          <p:cNvPr id="18" name="Rectangle 17">
            <a:extLst>
              <a:ext uri="{FF2B5EF4-FFF2-40B4-BE49-F238E27FC236}">
                <a16:creationId xmlns:a16="http://schemas.microsoft.com/office/drawing/2014/main" id="{E1B1500F-C6A8-06A5-1201-E237F49DE094}"/>
              </a:ext>
            </a:extLst>
          </p:cNvPr>
          <p:cNvSpPr/>
          <p:nvPr/>
        </p:nvSpPr>
        <p:spPr>
          <a:xfrm>
            <a:off x="6524536" y="5351526"/>
            <a:ext cx="445223" cy="169750"/>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err="1">
                <a:solidFill>
                  <a:schemeClr val="tx1"/>
                </a:solidFill>
              </a:rPr>
              <a:t>wingX</a:t>
            </a:r>
            <a:endParaRPr lang="en-US" sz="800">
              <a:solidFill>
                <a:schemeClr val="tx1"/>
              </a:solidFill>
            </a:endParaRPr>
          </a:p>
        </p:txBody>
      </p:sp>
      <p:sp>
        <p:nvSpPr>
          <p:cNvPr id="19" name="Rectangle 18">
            <a:extLst>
              <a:ext uri="{FF2B5EF4-FFF2-40B4-BE49-F238E27FC236}">
                <a16:creationId xmlns:a16="http://schemas.microsoft.com/office/drawing/2014/main" id="{C96917F0-6725-3AB1-02EC-3E2C8D65BAA9}"/>
              </a:ext>
            </a:extLst>
          </p:cNvPr>
          <p:cNvSpPr/>
          <p:nvPr/>
        </p:nvSpPr>
        <p:spPr>
          <a:xfrm>
            <a:off x="7020513" y="5347650"/>
            <a:ext cx="445223" cy="169750"/>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err="1">
                <a:solidFill>
                  <a:schemeClr val="tx1"/>
                </a:solidFill>
              </a:rPr>
              <a:t>wingY</a:t>
            </a:r>
            <a:endParaRPr lang="en-US" sz="800">
              <a:solidFill>
                <a:schemeClr val="tx1"/>
              </a:solidFill>
            </a:endParaRPr>
          </a:p>
        </p:txBody>
      </p:sp>
      <p:sp>
        <p:nvSpPr>
          <p:cNvPr id="4" name="Oval 3">
            <a:extLst>
              <a:ext uri="{FF2B5EF4-FFF2-40B4-BE49-F238E27FC236}">
                <a16:creationId xmlns:a16="http://schemas.microsoft.com/office/drawing/2014/main" id="{F135DE70-84FC-3C87-956C-2AA6077E64E9}"/>
              </a:ext>
            </a:extLst>
          </p:cNvPr>
          <p:cNvSpPr/>
          <p:nvPr/>
        </p:nvSpPr>
        <p:spPr>
          <a:xfrm>
            <a:off x="8836650" y="2197819"/>
            <a:ext cx="300801" cy="288705"/>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F5D57A2-31E4-447E-F69D-3A8463FB93D2}"/>
              </a:ext>
            </a:extLst>
          </p:cNvPr>
          <p:cNvSpPr/>
          <p:nvPr/>
        </p:nvSpPr>
        <p:spPr>
          <a:xfrm>
            <a:off x="8836650" y="2601226"/>
            <a:ext cx="300801" cy="288705"/>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57ABDA3-F99F-5499-A016-8D5DAC21DBB2}"/>
              </a:ext>
            </a:extLst>
          </p:cNvPr>
          <p:cNvSpPr/>
          <p:nvPr/>
        </p:nvSpPr>
        <p:spPr>
          <a:xfrm>
            <a:off x="8838549" y="3034276"/>
            <a:ext cx="300801" cy="288705"/>
          </a:xfrm>
          <a:prstGeom prst="ellipse">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EEDC3D0-A230-7BAB-8B91-A6011F4BCF71}"/>
              </a:ext>
            </a:extLst>
          </p:cNvPr>
          <p:cNvSpPr/>
          <p:nvPr/>
        </p:nvSpPr>
        <p:spPr>
          <a:xfrm>
            <a:off x="7054967" y="4419024"/>
            <a:ext cx="266234" cy="296689"/>
          </a:xfrm>
          <a:prstGeom prst="ellipse">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2" name="Oval 11">
            <a:extLst>
              <a:ext uri="{FF2B5EF4-FFF2-40B4-BE49-F238E27FC236}">
                <a16:creationId xmlns:a16="http://schemas.microsoft.com/office/drawing/2014/main" id="{B65711F7-B2F8-CA5E-5190-B4E8B73E2684}"/>
              </a:ext>
            </a:extLst>
          </p:cNvPr>
          <p:cNvSpPr/>
          <p:nvPr/>
        </p:nvSpPr>
        <p:spPr>
          <a:xfrm>
            <a:off x="7344779" y="3593919"/>
            <a:ext cx="266234" cy="296689"/>
          </a:xfrm>
          <a:prstGeom prst="ellipse">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15" name="Oval 14">
            <a:extLst>
              <a:ext uri="{FF2B5EF4-FFF2-40B4-BE49-F238E27FC236}">
                <a16:creationId xmlns:a16="http://schemas.microsoft.com/office/drawing/2014/main" id="{65559BED-64CC-7C02-B33A-FAEF8170A8C6}"/>
              </a:ext>
            </a:extLst>
          </p:cNvPr>
          <p:cNvSpPr/>
          <p:nvPr/>
        </p:nvSpPr>
        <p:spPr>
          <a:xfrm>
            <a:off x="7418603" y="2800783"/>
            <a:ext cx="266234" cy="296689"/>
          </a:xfrm>
          <a:prstGeom prst="ellipse">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spTree>
    <p:extLst>
      <p:ext uri="{BB962C8B-B14F-4D97-AF65-F5344CB8AC3E}">
        <p14:creationId xmlns:p14="http://schemas.microsoft.com/office/powerpoint/2010/main" val="2708604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AFD7-3BC7-5F44-F9C2-3EB98471E2C7}"/>
              </a:ext>
            </a:extLst>
          </p:cNvPr>
          <p:cNvSpPr>
            <a:spLocks noGrp="1"/>
          </p:cNvSpPr>
          <p:nvPr>
            <p:ph type="title"/>
          </p:nvPr>
        </p:nvSpPr>
        <p:spPr/>
        <p:txBody>
          <a:bodyPr/>
          <a:lstStyle/>
          <a:p>
            <a:r>
              <a:rPr lang="en-US"/>
              <a:t>Open questions and pending items – round 2</a:t>
            </a:r>
          </a:p>
        </p:txBody>
      </p:sp>
      <p:sp>
        <p:nvSpPr>
          <p:cNvPr id="3" name="Content Placeholder 2">
            <a:extLst>
              <a:ext uri="{FF2B5EF4-FFF2-40B4-BE49-F238E27FC236}">
                <a16:creationId xmlns:a16="http://schemas.microsoft.com/office/drawing/2014/main" id="{A73BDC55-899C-6298-8188-781579C51283}"/>
              </a:ext>
            </a:extLst>
          </p:cNvPr>
          <p:cNvSpPr>
            <a:spLocks noGrp="1"/>
          </p:cNvSpPr>
          <p:nvPr>
            <p:ph idx="1"/>
          </p:nvPr>
        </p:nvSpPr>
        <p:spPr>
          <a:xfrm>
            <a:off x="838199" y="1825624"/>
            <a:ext cx="11115675" cy="4860925"/>
          </a:xfrm>
        </p:spPr>
        <p:txBody>
          <a:bodyPr>
            <a:normAutofit fontScale="77500" lnSpcReduction="20000"/>
          </a:bodyPr>
          <a:lstStyle/>
          <a:p>
            <a:pPr marL="514350" indent="-514350">
              <a:buAutoNum type="arabicPeriod"/>
            </a:pPr>
            <a:r>
              <a:rPr lang="en-US"/>
              <a:t>Consider combining mem cache with </a:t>
            </a:r>
            <a:r>
              <a:rPr lang="en-US" err="1"/>
              <a:t>db</a:t>
            </a:r>
            <a:r>
              <a:rPr lang="en-US"/>
              <a:t> table 1</a:t>
            </a:r>
          </a:p>
          <a:p>
            <a:pPr lvl="1"/>
            <a:r>
              <a:rPr lang="en-US"/>
              <a:t>Requires the </a:t>
            </a:r>
            <a:r>
              <a:rPr lang="en-US" err="1"/>
              <a:t>db</a:t>
            </a:r>
            <a:r>
              <a:rPr lang="en-US"/>
              <a:t> to provide</a:t>
            </a:r>
          </a:p>
          <a:p>
            <a:pPr lvl="2">
              <a:buFont typeface="Courier New" panose="02070309020205020404" pitchFamily="49" charset="0"/>
              <a:buChar char="o"/>
            </a:pPr>
            <a:r>
              <a:rPr lang="en-US"/>
              <a:t>load specific table data to memory to provide fast lookup</a:t>
            </a:r>
          </a:p>
          <a:p>
            <a:pPr lvl="3">
              <a:buFont typeface="Wingdings" panose="05000000000000000000" pitchFamily="2" charset="2"/>
              <a:buChar char="q"/>
            </a:pPr>
            <a:r>
              <a:rPr lang="en-US"/>
              <a:t>Lookup (concurrent read) and update (concurrent write) resource revision</a:t>
            </a:r>
          </a:p>
          <a:p>
            <a:pPr lvl="3">
              <a:buFont typeface="Wingdings" panose="05000000000000000000" pitchFamily="2" charset="2"/>
              <a:buChar char="q"/>
            </a:pPr>
            <a:r>
              <a:rPr lang="en-US"/>
              <a:t>Lookup (concurrent read) for local on-demand neighbor request</a:t>
            </a:r>
          </a:p>
          <a:p>
            <a:pPr lvl="2">
              <a:buFont typeface="Courier New" panose="02070309020205020404" pitchFamily="49" charset="0"/>
              <a:buChar char="o"/>
            </a:pPr>
            <a:r>
              <a:rPr lang="en-US"/>
              <a:t>write to mem or write to </a:t>
            </a:r>
            <a:r>
              <a:rPr lang="en-US" err="1"/>
              <a:t>db</a:t>
            </a:r>
            <a:r>
              <a:rPr lang="en-US"/>
              <a:t> (then </a:t>
            </a:r>
            <a:r>
              <a:rPr lang="en-US" err="1"/>
              <a:t>db</a:t>
            </a:r>
            <a:r>
              <a:rPr lang="en-US"/>
              <a:t> periodically persists memory states) both need robust persistency on disk</a:t>
            </a:r>
          </a:p>
          <a:p>
            <a:pPr lvl="1"/>
            <a:r>
              <a:rPr lang="en-US"/>
              <a:t>Requires the </a:t>
            </a:r>
            <a:r>
              <a:rPr lang="en-US" err="1"/>
              <a:t>db</a:t>
            </a:r>
            <a:r>
              <a:rPr lang="en-US"/>
              <a:t> to provide decent size of storage</a:t>
            </a:r>
          </a:p>
          <a:p>
            <a:pPr lvl="2">
              <a:buFont typeface="Courier New" panose="02070309020205020404" pitchFamily="49" charset="0"/>
              <a:buChar char="o"/>
            </a:pPr>
            <a:r>
              <a:rPr lang="en-US" sz="2100"/>
              <a:t>&gt; 10GB per table/</a:t>
            </a:r>
            <a:r>
              <a:rPr lang="en-US" sz="2100" err="1"/>
              <a:t>resource_type</a:t>
            </a:r>
            <a:r>
              <a:rPr lang="en-US" sz="2100"/>
              <a:t>, better be some large amount of data volume (like </a:t>
            </a:r>
            <a:r>
              <a:rPr lang="en-US" sz="2100" err="1"/>
              <a:t>xTB</a:t>
            </a:r>
            <a:r>
              <a:rPr lang="en-US" sz="2100"/>
              <a:t>)</a:t>
            </a:r>
          </a:p>
          <a:p>
            <a:pPr lvl="2">
              <a:buFont typeface="Courier New" panose="02070309020205020404" pitchFamily="49" charset="0"/>
              <a:buChar char="o"/>
            </a:pPr>
            <a:r>
              <a:rPr lang="en-US" sz="2100"/>
              <a:t>Even with the large data volume of each table, the </a:t>
            </a:r>
            <a:r>
              <a:rPr lang="en-US" sz="2100" err="1"/>
              <a:t>db</a:t>
            </a:r>
            <a:r>
              <a:rPr lang="en-US" sz="2100"/>
              <a:t> needs to continue supporting relatively fast read and write</a:t>
            </a:r>
          </a:p>
          <a:p>
            <a:pPr lvl="2"/>
            <a:endParaRPr lang="en-US"/>
          </a:p>
          <a:p>
            <a:pPr marL="514350" indent="-514350">
              <a:buFont typeface="+mj-lt"/>
              <a:buAutoNum type="arabicPeriod"/>
            </a:pPr>
            <a:r>
              <a:rPr lang="en-US"/>
              <a:t>Consider combining </a:t>
            </a:r>
            <a:r>
              <a:rPr lang="en-US" err="1"/>
              <a:t>db</a:t>
            </a:r>
            <a:r>
              <a:rPr lang="en-US"/>
              <a:t> table 2 with remote server </a:t>
            </a:r>
            <a:r>
              <a:rPr lang="en-US" err="1"/>
              <a:t>db</a:t>
            </a:r>
            <a:endParaRPr lang="en-US"/>
          </a:p>
          <a:p>
            <a:pPr lvl="1"/>
            <a:r>
              <a:rPr lang="en-US"/>
              <a:t>Since anyway we need to support remotely reporting of revision programming status, for later server-side timeout retry or just for monitoring</a:t>
            </a:r>
          </a:p>
          <a:p>
            <a:pPr lvl="1"/>
            <a:endParaRPr lang="en-US"/>
          </a:p>
          <a:p>
            <a:pPr lvl="1"/>
            <a:r>
              <a:rPr lang="en-US"/>
              <a:t>Current impact of async write to local </a:t>
            </a:r>
            <a:r>
              <a:rPr lang="en-US" err="1"/>
              <a:t>db</a:t>
            </a:r>
            <a:r>
              <a:rPr lang="en-US"/>
              <a:t> to threading is very much like remotely reporting, won’t cause workers to be slowed down</a:t>
            </a:r>
          </a:p>
          <a:p>
            <a:pPr lvl="1"/>
            <a:endParaRPr lang="en-US"/>
          </a:p>
          <a:p>
            <a:pPr lvl="1"/>
            <a:r>
              <a:rPr lang="en-US"/>
              <a:t>With revision programming status stored in server </a:t>
            </a:r>
            <a:r>
              <a:rPr lang="en-US" err="1"/>
              <a:t>db</a:t>
            </a:r>
            <a:r>
              <a:rPr lang="en-US"/>
              <a:t>, Agent reconcile just needs to start and call </a:t>
            </a:r>
            <a:r>
              <a:rPr lang="en-US" i="1"/>
              <a:t>Watch()</a:t>
            </a:r>
            <a:r>
              <a:rPr lang="en-US"/>
              <a:t> with group</a:t>
            </a:r>
          </a:p>
        </p:txBody>
      </p:sp>
    </p:spTree>
    <p:extLst>
      <p:ext uri="{BB962C8B-B14F-4D97-AF65-F5344CB8AC3E}">
        <p14:creationId xmlns:p14="http://schemas.microsoft.com/office/powerpoint/2010/main" val="4267761389"/>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25E7-116B-7B4F-07A4-85BF06F95642}"/>
              </a:ext>
            </a:extLst>
          </p:cNvPr>
          <p:cNvSpPr>
            <a:spLocks noGrp="1"/>
          </p:cNvSpPr>
          <p:nvPr>
            <p:ph type="ctrTitle"/>
          </p:nvPr>
        </p:nvSpPr>
        <p:spPr/>
        <p:txBody>
          <a:bodyPr/>
          <a:lstStyle/>
          <a:p>
            <a:r>
              <a:rPr lang="en-US"/>
              <a:t>Thank you</a:t>
            </a:r>
          </a:p>
        </p:txBody>
      </p:sp>
    </p:spTree>
    <p:extLst>
      <p:ext uri="{BB962C8B-B14F-4D97-AF65-F5344CB8AC3E}">
        <p14:creationId xmlns:p14="http://schemas.microsoft.com/office/powerpoint/2010/main" val="94340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18669AB0-EFCC-2A3F-0DDD-FC7E78979118}"/>
              </a:ext>
            </a:extLst>
          </p:cNvPr>
          <p:cNvSpPr/>
          <p:nvPr/>
        </p:nvSpPr>
        <p:spPr>
          <a:xfrm>
            <a:off x="1281085" y="2952154"/>
            <a:ext cx="3554051" cy="205691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a:solidFill>
                  <a:schemeClr val="tx1"/>
                </a:solidFill>
              </a:rPr>
              <a:t>Arion master</a:t>
            </a:r>
          </a:p>
        </p:txBody>
      </p:sp>
      <p:sp>
        <p:nvSpPr>
          <p:cNvPr id="2" name="Title 1">
            <a:extLst>
              <a:ext uri="{FF2B5EF4-FFF2-40B4-BE49-F238E27FC236}">
                <a16:creationId xmlns:a16="http://schemas.microsoft.com/office/drawing/2014/main" id="{8C0A8A4A-B7F6-DE80-4880-13363228ACCF}"/>
              </a:ext>
            </a:extLst>
          </p:cNvPr>
          <p:cNvSpPr>
            <a:spLocks noGrp="1"/>
          </p:cNvSpPr>
          <p:nvPr>
            <p:ph type="title"/>
          </p:nvPr>
        </p:nvSpPr>
        <p:spPr/>
        <p:txBody>
          <a:bodyPr/>
          <a:lstStyle/>
          <a:p>
            <a:r>
              <a:rPr lang="en-US" err="1"/>
              <a:t>ArionMaster</a:t>
            </a:r>
            <a:r>
              <a:rPr lang="en-US"/>
              <a:t> API - List and Watch</a:t>
            </a:r>
          </a:p>
        </p:txBody>
      </p:sp>
      <p:sp>
        <p:nvSpPr>
          <p:cNvPr id="4" name="Rectangle 3">
            <a:extLst>
              <a:ext uri="{FF2B5EF4-FFF2-40B4-BE49-F238E27FC236}">
                <a16:creationId xmlns:a16="http://schemas.microsoft.com/office/drawing/2014/main" id="{57FD6FD6-2957-A754-F195-4B50F442CB38}"/>
              </a:ext>
            </a:extLst>
          </p:cNvPr>
          <p:cNvSpPr/>
          <p:nvPr/>
        </p:nvSpPr>
        <p:spPr>
          <a:xfrm>
            <a:off x="1542353" y="3362409"/>
            <a:ext cx="1084992" cy="422988"/>
          </a:xfrm>
          <a:prstGeom prst="rect">
            <a:avLst/>
          </a:prstGeom>
          <a:solidFill>
            <a:srgbClr val="DBEC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Hazelcast</a:t>
            </a:r>
            <a:endParaRPr lang="en-US" sz="1400">
              <a:solidFill>
                <a:schemeClr val="tx1"/>
              </a:solidFill>
            </a:endParaRPr>
          </a:p>
        </p:txBody>
      </p:sp>
      <p:sp>
        <p:nvSpPr>
          <p:cNvPr id="5" name="Rectangle 4">
            <a:extLst>
              <a:ext uri="{FF2B5EF4-FFF2-40B4-BE49-F238E27FC236}">
                <a16:creationId xmlns:a16="http://schemas.microsoft.com/office/drawing/2014/main" id="{A3169251-EE91-C5C3-DC4D-F19057A25AFF}"/>
              </a:ext>
            </a:extLst>
          </p:cNvPr>
          <p:cNvSpPr/>
          <p:nvPr/>
        </p:nvSpPr>
        <p:spPr>
          <a:xfrm>
            <a:off x="3390122" y="3362409"/>
            <a:ext cx="1026368" cy="42298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List</a:t>
            </a:r>
          </a:p>
        </p:txBody>
      </p:sp>
      <p:sp>
        <p:nvSpPr>
          <p:cNvPr id="6" name="Rectangle 5">
            <a:extLst>
              <a:ext uri="{FF2B5EF4-FFF2-40B4-BE49-F238E27FC236}">
                <a16:creationId xmlns:a16="http://schemas.microsoft.com/office/drawing/2014/main" id="{6F055C5E-6951-F264-ACD6-A61F0C3442B5}"/>
              </a:ext>
            </a:extLst>
          </p:cNvPr>
          <p:cNvSpPr/>
          <p:nvPr/>
        </p:nvSpPr>
        <p:spPr>
          <a:xfrm>
            <a:off x="3390122" y="4234821"/>
            <a:ext cx="1026368" cy="42298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Watch</a:t>
            </a:r>
          </a:p>
        </p:txBody>
      </p:sp>
      <p:cxnSp>
        <p:nvCxnSpPr>
          <p:cNvPr id="10" name="Straight Arrow Connector 9">
            <a:extLst>
              <a:ext uri="{FF2B5EF4-FFF2-40B4-BE49-F238E27FC236}">
                <a16:creationId xmlns:a16="http://schemas.microsoft.com/office/drawing/2014/main" id="{C0AFFAEC-540F-8AED-C8C7-7829239DC53A}"/>
              </a:ext>
            </a:extLst>
          </p:cNvPr>
          <p:cNvCxnSpPr>
            <a:endCxn id="5" idx="1"/>
          </p:cNvCxnSpPr>
          <p:nvPr/>
        </p:nvCxnSpPr>
        <p:spPr>
          <a:xfrm>
            <a:off x="2618792" y="3573903"/>
            <a:ext cx="77133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7BDD6045-B098-CB0E-6E56-D7FD7A3EE354}"/>
              </a:ext>
            </a:extLst>
          </p:cNvPr>
          <p:cNvCxnSpPr>
            <a:cxnSpLocks/>
            <a:stCxn id="4" idx="3"/>
            <a:endCxn id="6" idx="1"/>
          </p:cNvCxnSpPr>
          <p:nvPr/>
        </p:nvCxnSpPr>
        <p:spPr>
          <a:xfrm>
            <a:off x="2627345" y="3573903"/>
            <a:ext cx="762777" cy="872412"/>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F47E226-B10F-DB72-5E31-5A55D57FD539}"/>
              </a:ext>
            </a:extLst>
          </p:cNvPr>
          <p:cNvSpPr/>
          <p:nvPr/>
        </p:nvSpPr>
        <p:spPr>
          <a:xfrm>
            <a:off x="6598153" y="3362409"/>
            <a:ext cx="1341998" cy="42298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Arion agent</a:t>
            </a:r>
          </a:p>
        </p:txBody>
      </p:sp>
      <p:cxnSp>
        <p:nvCxnSpPr>
          <p:cNvPr id="16" name="Straight Arrow Connector 15">
            <a:extLst>
              <a:ext uri="{FF2B5EF4-FFF2-40B4-BE49-F238E27FC236}">
                <a16:creationId xmlns:a16="http://schemas.microsoft.com/office/drawing/2014/main" id="{A346C1DB-2689-4C59-432F-764018B2C88E}"/>
              </a:ext>
            </a:extLst>
          </p:cNvPr>
          <p:cNvCxnSpPr>
            <a:cxnSpLocks/>
            <a:stCxn id="5" idx="3"/>
            <a:endCxn id="14" idx="1"/>
          </p:cNvCxnSpPr>
          <p:nvPr/>
        </p:nvCxnSpPr>
        <p:spPr>
          <a:xfrm>
            <a:off x="4416490" y="3573903"/>
            <a:ext cx="218166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43E3774-50D2-8D17-417F-2E3902851369}"/>
              </a:ext>
            </a:extLst>
          </p:cNvPr>
          <p:cNvCxnSpPr>
            <a:cxnSpLocks/>
          </p:cNvCxnSpPr>
          <p:nvPr/>
        </p:nvCxnSpPr>
        <p:spPr>
          <a:xfrm flipV="1">
            <a:off x="4416490" y="3573903"/>
            <a:ext cx="2181663" cy="872412"/>
          </a:xfrm>
          <a:prstGeom prst="bentConnector3">
            <a:avLst>
              <a:gd name="adj1" fmla="val 1284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4F331397-62D2-E0FB-1C99-CA3AC6BB4344}"/>
              </a:ext>
            </a:extLst>
          </p:cNvPr>
          <p:cNvSpPr/>
          <p:nvPr/>
        </p:nvSpPr>
        <p:spPr>
          <a:xfrm>
            <a:off x="8600916" y="1914319"/>
            <a:ext cx="2651103" cy="13976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solidFill>
              </a:rPr>
              <a:t>Request:</a:t>
            </a:r>
          </a:p>
          <a:p>
            <a:endParaRPr lang="en-US" sz="1100">
              <a:solidFill>
                <a:schemeClr val="tx1"/>
              </a:solidFill>
            </a:endParaRPr>
          </a:p>
          <a:p>
            <a:r>
              <a:rPr lang="en-US" sz="1100">
                <a:solidFill>
                  <a:schemeClr val="accent6"/>
                </a:solidFill>
              </a:rPr>
              <a:t>{</a:t>
            </a:r>
          </a:p>
          <a:p>
            <a:r>
              <a:rPr lang="en-US" sz="1100">
                <a:solidFill>
                  <a:schemeClr val="accent6"/>
                </a:solidFill>
              </a:rPr>
              <a:t>    group: group1</a:t>
            </a:r>
          </a:p>
          <a:p>
            <a:r>
              <a:rPr lang="en-US" sz="1100">
                <a:solidFill>
                  <a:schemeClr val="accent6"/>
                </a:solidFill>
              </a:rPr>
              <a:t>    version: 1</a:t>
            </a:r>
          </a:p>
          <a:p>
            <a:r>
              <a:rPr lang="en-US" sz="1100">
                <a:solidFill>
                  <a:schemeClr val="accent6"/>
                </a:solidFill>
              </a:rPr>
              <a:t>}</a:t>
            </a:r>
          </a:p>
        </p:txBody>
      </p:sp>
      <p:sp>
        <p:nvSpPr>
          <p:cNvPr id="28" name="Rectangle: Rounded Corners 27">
            <a:extLst>
              <a:ext uri="{FF2B5EF4-FFF2-40B4-BE49-F238E27FC236}">
                <a16:creationId xmlns:a16="http://schemas.microsoft.com/office/drawing/2014/main" id="{A4824AF7-AE96-034A-9F23-95C4122E9A1A}"/>
              </a:ext>
            </a:extLst>
          </p:cNvPr>
          <p:cNvSpPr/>
          <p:nvPr/>
        </p:nvSpPr>
        <p:spPr>
          <a:xfrm>
            <a:off x="8600916" y="3552953"/>
            <a:ext cx="2651103" cy="247028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solidFill>
              </a:rPr>
              <a:t>message </a:t>
            </a:r>
            <a:r>
              <a:rPr lang="en-US" sz="1100" err="1">
                <a:solidFill>
                  <a:schemeClr val="tx1"/>
                </a:solidFill>
              </a:rPr>
              <a:t>NeighborRule</a:t>
            </a:r>
            <a:r>
              <a:rPr lang="en-US" sz="1100">
                <a:solidFill>
                  <a:schemeClr val="tx1"/>
                </a:solidFill>
              </a:rPr>
              <a:t> {</a:t>
            </a:r>
          </a:p>
          <a:p>
            <a:r>
              <a:rPr lang="en-US" sz="1100">
                <a:solidFill>
                  <a:schemeClr val="tx1"/>
                </a:solidFill>
              </a:rPr>
              <a:t>  </a:t>
            </a:r>
            <a:r>
              <a:rPr lang="en-US" sz="1100" err="1">
                <a:solidFill>
                  <a:schemeClr val="tx1"/>
                </a:solidFill>
              </a:rPr>
              <a:t>OperationType</a:t>
            </a:r>
            <a:r>
              <a:rPr lang="en-US" sz="1100">
                <a:solidFill>
                  <a:schemeClr val="tx1"/>
                </a:solidFill>
              </a:rPr>
              <a:t> </a:t>
            </a:r>
            <a:r>
              <a:rPr lang="en-US" sz="1100" err="1">
                <a:solidFill>
                  <a:schemeClr val="tx1"/>
                </a:solidFill>
              </a:rPr>
              <a:t>operation_type</a:t>
            </a:r>
            <a:r>
              <a:rPr lang="en-US" sz="1100">
                <a:solidFill>
                  <a:schemeClr val="tx1"/>
                </a:solidFill>
              </a:rPr>
              <a:t>;</a:t>
            </a:r>
          </a:p>
          <a:p>
            <a:r>
              <a:rPr lang="en-US" sz="1100">
                <a:solidFill>
                  <a:schemeClr val="tx1"/>
                </a:solidFill>
              </a:rPr>
              <a:t>  // add, update, delete</a:t>
            </a:r>
          </a:p>
          <a:p>
            <a:endParaRPr lang="en-US" sz="1100">
              <a:solidFill>
                <a:schemeClr val="tx1"/>
              </a:solidFill>
            </a:endParaRPr>
          </a:p>
          <a:p>
            <a:r>
              <a:rPr lang="en-US" sz="1100">
                <a:solidFill>
                  <a:schemeClr val="tx1"/>
                </a:solidFill>
              </a:rPr>
              <a:t>  string </a:t>
            </a:r>
            <a:r>
              <a:rPr lang="en-US" sz="1100" err="1">
                <a:solidFill>
                  <a:schemeClr val="tx1"/>
                </a:solidFill>
              </a:rPr>
              <a:t>ip</a:t>
            </a:r>
            <a:r>
              <a:rPr lang="en-US" sz="1100">
                <a:solidFill>
                  <a:schemeClr val="tx1"/>
                </a:solidFill>
              </a:rPr>
              <a:t>;</a:t>
            </a:r>
          </a:p>
          <a:p>
            <a:r>
              <a:rPr lang="en-US" sz="1100">
                <a:solidFill>
                  <a:schemeClr val="tx1"/>
                </a:solidFill>
              </a:rPr>
              <a:t>  string </a:t>
            </a:r>
            <a:r>
              <a:rPr lang="en-US" sz="1100" err="1">
                <a:solidFill>
                  <a:schemeClr val="tx1"/>
                </a:solidFill>
              </a:rPr>
              <a:t>hostip</a:t>
            </a:r>
            <a:r>
              <a:rPr lang="en-US" sz="1100">
                <a:solidFill>
                  <a:schemeClr val="tx1"/>
                </a:solidFill>
              </a:rPr>
              <a:t>;</a:t>
            </a:r>
          </a:p>
          <a:p>
            <a:r>
              <a:rPr lang="en-US" sz="1100">
                <a:solidFill>
                  <a:schemeClr val="tx1"/>
                </a:solidFill>
              </a:rPr>
              <a:t>  string mac;</a:t>
            </a:r>
          </a:p>
          <a:p>
            <a:r>
              <a:rPr lang="en-US" sz="1100">
                <a:solidFill>
                  <a:schemeClr val="tx1"/>
                </a:solidFill>
              </a:rPr>
              <a:t>  uint32 </a:t>
            </a:r>
            <a:r>
              <a:rPr lang="en-US" sz="1100" err="1">
                <a:solidFill>
                  <a:schemeClr val="tx1"/>
                </a:solidFill>
              </a:rPr>
              <a:t>tunnel_id</a:t>
            </a:r>
            <a:r>
              <a:rPr lang="en-US" sz="1100">
                <a:solidFill>
                  <a:schemeClr val="tx1"/>
                </a:solidFill>
              </a:rPr>
              <a:t>;</a:t>
            </a:r>
          </a:p>
          <a:p>
            <a:r>
              <a:rPr lang="en-US" sz="1100">
                <a:solidFill>
                  <a:schemeClr val="tx1"/>
                </a:solidFill>
              </a:rPr>
              <a:t>  string </a:t>
            </a:r>
            <a:r>
              <a:rPr lang="en-US" sz="1100" err="1">
                <a:solidFill>
                  <a:schemeClr val="tx1"/>
                </a:solidFill>
              </a:rPr>
              <a:t>hostmac</a:t>
            </a:r>
            <a:r>
              <a:rPr lang="en-US" sz="1100">
                <a:solidFill>
                  <a:schemeClr val="tx1"/>
                </a:solidFill>
              </a:rPr>
              <a:t>;</a:t>
            </a:r>
          </a:p>
          <a:p>
            <a:r>
              <a:rPr lang="en-US" sz="1100">
                <a:solidFill>
                  <a:schemeClr val="tx1"/>
                </a:solidFill>
              </a:rPr>
              <a:t>  string </a:t>
            </a:r>
            <a:r>
              <a:rPr lang="en-US" sz="1100" err="1">
                <a:solidFill>
                  <a:schemeClr val="tx1"/>
                </a:solidFill>
              </a:rPr>
              <a:t>arionwing_group</a:t>
            </a:r>
            <a:r>
              <a:rPr lang="en-US" sz="1100">
                <a:solidFill>
                  <a:schemeClr val="tx1"/>
                </a:solidFill>
              </a:rPr>
              <a:t>;</a:t>
            </a:r>
          </a:p>
          <a:p>
            <a:r>
              <a:rPr lang="en-US" sz="1100">
                <a:solidFill>
                  <a:schemeClr val="tx1"/>
                </a:solidFill>
              </a:rPr>
              <a:t>  uint64 version;</a:t>
            </a:r>
          </a:p>
          <a:p>
            <a:r>
              <a:rPr lang="en-US" sz="1100">
                <a:solidFill>
                  <a:schemeClr val="tx1"/>
                </a:solidFill>
              </a:rPr>
              <a:t>}</a:t>
            </a:r>
          </a:p>
        </p:txBody>
      </p:sp>
      <p:cxnSp>
        <p:nvCxnSpPr>
          <p:cNvPr id="17" name="Connector: Elbow 16">
            <a:extLst>
              <a:ext uri="{FF2B5EF4-FFF2-40B4-BE49-F238E27FC236}">
                <a16:creationId xmlns:a16="http://schemas.microsoft.com/office/drawing/2014/main" id="{5839A391-1AA5-C15E-7058-941E9E461980}"/>
              </a:ext>
            </a:extLst>
          </p:cNvPr>
          <p:cNvCxnSpPr>
            <a:stCxn id="14" idx="0"/>
            <a:endCxn id="11" idx="0"/>
          </p:cNvCxnSpPr>
          <p:nvPr/>
        </p:nvCxnSpPr>
        <p:spPr>
          <a:xfrm rot="16200000" flipV="1">
            <a:off x="4958505" y="1051761"/>
            <a:ext cx="410255" cy="4211041"/>
          </a:xfrm>
          <a:prstGeom prst="bentConnector3">
            <a:avLst>
              <a:gd name="adj1" fmla="val 210240"/>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9B9BE30-D962-F85A-DD47-D33CFF04E923}"/>
              </a:ext>
            </a:extLst>
          </p:cNvPr>
          <p:cNvSpPr txBox="1"/>
          <p:nvPr/>
        </p:nvSpPr>
        <p:spPr>
          <a:xfrm>
            <a:off x="3965419" y="2194953"/>
            <a:ext cx="2396425" cy="307777"/>
          </a:xfrm>
          <a:prstGeom prst="rect">
            <a:avLst/>
          </a:prstGeom>
          <a:noFill/>
        </p:spPr>
        <p:txBody>
          <a:bodyPr wrap="none" rtlCol="0">
            <a:spAutoFit/>
          </a:bodyPr>
          <a:lstStyle/>
          <a:p>
            <a:r>
              <a:rPr lang="en-US" sz="1400"/>
              <a:t>Grpc (</a:t>
            </a:r>
            <a:r>
              <a:rPr lang="en-US" sz="1400" err="1"/>
              <a:t>List&amp;Watch</a:t>
            </a:r>
            <a:r>
              <a:rPr lang="en-US" sz="1400"/>
              <a:t> API) request</a:t>
            </a:r>
          </a:p>
        </p:txBody>
      </p:sp>
      <p:sp>
        <p:nvSpPr>
          <p:cNvPr id="21" name="TextBox 20">
            <a:extLst>
              <a:ext uri="{FF2B5EF4-FFF2-40B4-BE49-F238E27FC236}">
                <a16:creationId xmlns:a16="http://schemas.microsoft.com/office/drawing/2014/main" id="{D1E1A808-9D17-2A55-BB07-4A8CD85378FA}"/>
              </a:ext>
            </a:extLst>
          </p:cNvPr>
          <p:cNvSpPr txBox="1"/>
          <p:nvPr/>
        </p:nvSpPr>
        <p:spPr>
          <a:xfrm>
            <a:off x="4971585" y="3333420"/>
            <a:ext cx="1476110" cy="461665"/>
          </a:xfrm>
          <a:prstGeom prst="rect">
            <a:avLst/>
          </a:prstGeom>
          <a:noFill/>
        </p:spPr>
        <p:txBody>
          <a:bodyPr wrap="none" rtlCol="0">
            <a:spAutoFit/>
          </a:bodyPr>
          <a:lstStyle/>
          <a:p>
            <a:r>
              <a:rPr lang="en-US" sz="1200"/>
              <a:t>Grpc streaming push</a:t>
            </a:r>
          </a:p>
          <a:p>
            <a:r>
              <a:rPr lang="en-US" sz="1200" err="1"/>
              <a:t>NeighborRules</a:t>
            </a:r>
            <a:endParaRPr lang="en-US" sz="1200"/>
          </a:p>
        </p:txBody>
      </p:sp>
    </p:spTree>
    <p:extLst>
      <p:ext uri="{BB962C8B-B14F-4D97-AF65-F5344CB8AC3E}">
        <p14:creationId xmlns:p14="http://schemas.microsoft.com/office/powerpoint/2010/main" val="314632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C3BB-201A-9183-DAE1-5B18B1FE7846}"/>
              </a:ext>
            </a:extLst>
          </p:cNvPr>
          <p:cNvSpPr>
            <a:spLocks noGrp="1"/>
          </p:cNvSpPr>
          <p:nvPr>
            <p:ph type="title"/>
          </p:nvPr>
        </p:nvSpPr>
        <p:spPr/>
        <p:txBody>
          <a:bodyPr/>
          <a:lstStyle/>
          <a:p>
            <a:r>
              <a:rPr lang="en-US"/>
              <a:t>Arion master</a:t>
            </a:r>
          </a:p>
        </p:txBody>
      </p:sp>
      <p:sp>
        <p:nvSpPr>
          <p:cNvPr id="7" name="Rectangle: Rounded Corners 6">
            <a:extLst>
              <a:ext uri="{FF2B5EF4-FFF2-40B4-BE49-F238E27FC236}">
                <a16:creationId xmlns:a16="http://schemas.microsoft.com/office/drawing/2014/main" id="{FD01AD66-893D-5D16-4A01-BF28CF5E20B6}"/>
              </a:ext>
            </a:extLst>
          </p:cNvPr>
          <p:cNvSpPr/>
          <p:nvPr/>
        </p:nvSpPr>
        <p:spPr>
          <a:xfrm>
            <a:off x="3511473" y="1893558"/>
            <a:ext cx="924049" cy="31055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6">
                    <a:lumMod val="60000"/>
                    <a:lumOff val="40000"/>
                  </a:schemeClr>
                </a:solidFill>
              </a:rPr>
              <a:t>DPM</a:t>
            </a:r>
          </a:p>
        </p:txBody>
      </p:sp>
      <p:sp>
        <p:nvSpPr>
          <p:cNvPr id="8" name="Rectangle: Rounded Corners 7">
            <a:extLst>
              <a:ext uri="{FF2B5EF4-FFF2-40B4-BE49-F238E27FC236}">
                <a16:creationId xmlns:a16="http://schemas.microsoft.com/office/drawing/2014/main" id="{721B9E0E-3A58-0310-F0ED-D6E3B640007C}"/>
              </a:ext>
            </a:extLst>
          </p:cNvPr>
          <p:cNvSpPr/>
          <p:nvPr/>
        </p:nvSpPr>
        <p:spPr>
          <a:xfrm>
            <a:off x="1825973" y="2773838"/>
            <a:ext cx="4684009" cy="329259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cxnSp>
        <p:nvCxnSpPr>
          <p:cNvPr id="10" name="Connector: Curved 9">
            <a:extLst>
              <a:ext uri="{FF2B5EF4-FFF2-40B4-BE49-F238E27FC236}">
                <a16:creationId xmlns:a16="http://schemas.microsoft.com/office/drawing/2014/main" id="{C01C3AEF-27A1-868F-1CAE-7D4FEEABF1BC}"/>
              </a:ext>
            </a:extLst>
          </p:cNvPr>
          <p:cNvCxnSpPr>
            <a:cxnSpLocks/>
          </p:cNvCxnSpPr>
          <p:nvPr/>
        </p:nvCxnSpPr>
        <p:spPr>
          <a:xfrm rot="5400000">
            <a:off x="3554673" y="2346996"/>
            <a:ext cx="580272" cy="2734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C4001F15-2CBE-ABC5-8A61-AC3E24873581}"/>
              </a:ext>
            </a:extLst>
          </p:cNvPr>
          <p:cNvSpPr/>
          <p:nvPr/>
        </p:nvSpPr>
        <p:spPr>
          <a:xfrm>
            <a:off x="4070738" y="2279176"/>
            <a:ext cx="97241" cy="12780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E0CAEA5-B2A1-B8BF-4EB6-02867E927E05}"/>
              </a:ext>
            </a:extLst>
          </p:cNvPr>
          <p:cNvSpPr/>
          <p:nvPr/>
        </p:nvSpPr>
        <p:spPr>
          <a:xfrm>
            <a:off x="3992277" y="2434560"/>
            <a:ext cx="97241" cy="12780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1CE27F7-F996-8724-CA61-FC6E8109CFD1}"/>
              </a:ext>
            </a:extLst>
          </p:cNvPr>
          <p:cNvSpPr/>
          <p:nvPr/>
        </p:nvSpPr>
        <p:spPr>
          <a:xfrm>
            <a:off x="3929015" y="2596521"/>
            <a:ext cx="97241" cy="12780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ylinder 13">
            <a:extLst>
              <a:ext uri="{FF2B5EF4-FFF2-40B4-BE49-F238E27FC236}">
                <a16:creationId xmlns:a16="http://schemas.microsoft.com/office/drawing/2014/main" id="{002E72EA-9469-F9A0-5ACE-D3A849A4E515}"/>
              </a:ext>
            </a:extLst>
          </p:cNvPr>
          <p:cNvSpPr/>
          <p:nvPr/>
        </p:nvSpPr>
        <p:spPr>
          <a:xfrm>
            <a:off x="7478795" y="4004710"/>
            <a:ext cx="1235122" cy="754039"/>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Hazelcast</a:t>
            </a:r>
            <a:endParaRPr lang="en-US"/>
          </a:p>
        </p:txBody>
      </p:sp>
      <p:sp>
        <p:nvSpPr>
          <p:cNvPr id="15" name="Rectangle 14">
            <a:extLst>
              <a:ext uri="{FF2B5EF4-FFF2-40B4-BE49-F238E27FC236}">
                <a16:creationId xmlns:a16="http://schemas.microsoft.com/office/drawing/2014/main" id="{8D6CC873-5BD4-C6C7-FA71-96A6D42DB81F}"/>
              </a:ext>
            </a:extLst>
          </p:cNvPr>
          <p:cNvSpPr/>
          <p:nvPr/>
        </p:nvSpPr>
        <p:spPr>
          <a:xfrm>
            <a:off x="3337908" y="3073811"/>
            <a:ext cx="934872" cy="50155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Version Manager</a:t>
            </a:r>
          </a:p>
        </p:txBody>
      </p:sp>
      <p:cxnSp>
        <p:nvCxnSpPr>
          <p:cNvPr id="17" name="Connector: Curved 16">
            <a:extLst>
              <a:ext uri="{FF2B5EF4-FFF2-40B4-BE49-F238E27FC236}">
                <a16:creationId xmlns:a16="http://schemas.microsoft.com/office/drawing/2014/main" id="{883D16E2-0012-2B82-37E4-43CC4EB12C40}"/>
              </a:ext>
            </a:extLst>
          </p:cNvPr>
          <p:cNvCxnSpPr>
            <a:cxnSpLocks/>
            <a:stCxn id="14" idx="2"/>
            <a:endCxn id="15" idx="3"/>
          </p:cNvCxnSpPr>
          <p:nvPr/>
        </p:nvCxnSpPr>
        <p:spPr>
          <a:xfrm rot="10800000">
            <a:off x="4272781" y="3324590"/>
            <a:ext cx="3206015" cy="1057141"/>
          </a:xfrm>
          <a:prstGeom prst="curvedConnector3">
            <a:avLst>
              <a:gd name="adj1" fmla="val 75444"/>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8BEBB60-B158-DF85-26FC-1826AAD51E48}"/>
              </a:ext>
            </a:extLst>
          </p:cNvPr>
          <p:cNvSpPr/>
          <p:nvPr/>
        </p:nvSpPr>
        <p:spPr>
          <a:xfrm>
            <a:off x="4996514" y="3073521"/>
            <a:ext cx="934872" cy="50155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Watch service</a:t>
            </a:r>
          </a:p>
        </p:txBody>
      </p:sp>
      <p:cxnSp>
        <p:nvCxnSpPr>
          <p:cNvPr id="21" name="Connector: Curved 20">
            <a:extLst>
              <a:ext uri="{FF2B5EF4-FFF2-40B4-BE49-F238E27FC236}">
                <a16:creationId xmlns:a16="http://schemas.microsoft.com/office/drawing/2014/main" id="{958F23D8-E08B-4172-51CE-B5F3CE27EFA6}"/>
              </a:ext>
            </a:extLst>
          </p:cNvPr>
          <p:cNvCxnSpPr>
            <a:cxnSpLocks/>
            <a:stCxn id="14" idx="2"/>
            <a:endCxn id="19" idx="3"/>
          </p:cNvCxnSpPr>
          <p:nvPr/>
        </p:nvCxnSpPr>
        <p:spPr>
          <a:xfrm rot="10800000">
            <a:off x="5931387" y="3324300"/>
            <a:ext cx="1547409" cy="105743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21922CFE-87FE-5043-5221-1715CF2481B8}"/>
              </a:ext>
            </a:extLst>
          </p:cNvPr>
          <p:cNvSpPr/>
          <p:nvPr/>
        </p:nvSpPr>
        <p:spPr>
          <a:xfrm>
            <a:off x="2149257" y="4274332"/>
            <a:ext cx="3402881" cy="164964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solidFill>
              </a:rPr>
              <a:t>Neighbor process (Transaction)</a:t>
            </a:r>
          </a:p>
          <a:p>
            <a:endParaRPr lang="en-US" sz="1100">
              <a:solidFill>
                <a:schemeClr val="tx1"/>
              </a:solidFill>
            </a:endParaRPr>
          </a:p>
          <a:p>
            <a:r>
              <a:rPr lang="en-US" sz="1100">
                <a:solidFill>
                  <a:schemeClr val="tx1"/>
                </a:solidFill>
              </a:rPr>
              <a:t>Tx {</a:t>
            </a:r>
          </a:p>
          <a:p>
            <a:r>
              <a:rPr lang="en-US" sz="1100">
                <a:solidFill>
                  <a:schemeClr val="tx1"/>
                </a:solidFill>
              </a:rPr>
              <a:t>           1. get version from </a:t>
            </a:r>
            <a:r>
              <a:rPr lang="en-US" sz="1100" err="1">
                <a:solidFill>
                  <a:schemeClr val="tx1"/>
                </a:solidFill>
              </a:rPr>
              <a:t>Hazelcast</a:t>
            </a:r>
            <a:r>
              <a:rPr lang="en-US" sz="1100">
                <a:solidFill>
                  <a:schemeClr val="tx1"/>
                </a:solidFill>
              </a:rPr>
              <a:t> CP subsystem</a:t>
            </a:r>
          </a:p>
          <a:p>
            <a:r>
              <a:rPr lang="en-US" sz="1100">
                <a:solidFill>
                  <a:schemeClr val="tx1"/>
                </a:solidFill>
              </a:rPr>
              <a:t>           2. set version to neighbor rule</a:t>
            </a:r>
          </a:p>
          <a:p>
            <a:r>
              <a:rPr lang="en-US" sz="1100">
                <a:solidFill>
                  <a:schemeClr val="tx1"/>
                </a:solidFill>
              </a:rPr>
              <a:t>           3. insert to </a:t>
            </a:r>
            <a:r>
              <a:rPr lang="en-US" sz="1100" err="1">
                <a:solidFill>
                  <a:schemeClr val="tx1"/>
                </a:solidFill>
              </a:rPr>
              <a:t>Hazelcast</a:t>
            </a:r>
            <a:r>
              <a:rPr lang="en-US" sz="1100">
                <a:solidFill>
                  <a:schemeClr val="tx1"/>
                </a:solidFill>
              </a:rPr>
              <a:t> DB</a:t>
            </a:r>
          </a:p>
          <a:p>
            <a:r>
              <a:rPr lang="en-US" sz="1100">
                <a:solidFill>
                  <a:schemeClr val="tx1"/>
                </a:solidFill>
              </a:rPr>
              <a:t>}</a:t>
            </a:r>
          </a:p>
        </p:txBody>
      </p:sp>
      <p:cxnSp>
        <p:nvCxnSpPr>
          <p:cNvPr id="38" name="Connector: Curved 37">
            <a:extLst>
              <a:ext uri="{FF2B5EF4-FFF2-40B4-BE49-F238E27FC236}">
                <a16:creationId xmlns:a16="http://schemas.microsoft.com/office/drawing/2014/main" id="{D2C39A99-ABFD-6F9C-D253-C0FB1743BF5F}"/>
              </a:ext>
            </a:extLst>
          </p:cNvPr>
          <p:cNvCxnSpPr>
            <a:cxnSpLocks/>
            <a:stCxn id="15" idx="1"/>
            <a:endCxn id="36" idx="0"/>
          </p:cNvCxnSpPr>
          <p:nvPr/>
        </p:nvCxnSpPr>
        <p:spPr>
          <a:xfrm rot="10800000" flipH="1" flipV="1">
            <a:off x="3337908" y="3324588"/>
            <a:ext cx="512790" cy="949743"/>
          </a:xfrm>
          <a:prstGeom prst="curvedConnector4">
            <a:avLst>
              <a:gd name="adj1" fmla="val -44580"/>
              <a:gd name="adj2" fmla="val 6320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66735D73-49EE-942F-47C5-B0CDEEB57C2A}"/>
              </a:ext>
            </a:extLst>
          </p:cNvPr>
          <p:cNvSpPr/>
          <p:nvPr/>
        </p:nvSpPr>
        <p:spPr>
          <a:xfrm>
            <a:off x="7589991" y="2440366"/>
            <a:ext cx="1235121" cy="85369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5">
                    <a:lumMod val="75000"/>
                  </a:schemeClr>
                </a:solidFill>
              </a:rPr>
              <a:t>Arion wing</a:t>
            </a:r>
          </a:p>
        </p:txBody>
      </p:sp>
      <p:cxnSp>
        <p:nvCxnSpPr>
          <p:cNvPr id="47" name="Connector: Curved 46">
            <a:extLst>
              <a:ext uri="{FF2B5EF4-FFF2-40B4-BE49-F238E27FC236}">
                <a16:creationId xmlns:a16="http://schemas.microsoft.com/office/drawing/2014/main" id="{B79A7665-8691-2BDB-FCAF-470FE2B0EAD5}"/>
              </a:ext>
            </a:extLst>
          </p:cNvPr>
          <p:cNvCxnSpPr>
            <a:cxnSpLocks/>
            <a:stCxn id="19" idx="0"/>
            <a:endCxn id="45" idx="1"/>
          </p:cNvCxnSpPr>
          <p:nvPr/>
        </p:nvCxnSpPr>
        <p:spPr>
          <a:xfrm rot="5400000" flipH="1" flipV="1">
            <a:off x="6423817" y="1907348"/>
            <a:ext cx="206306" cy="212604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CCFBF5ED-2CF1-A17A-DEDD-84B11D195B7F}"/>
              </a:ext>
            </a:extLst>
          </p:cNvPr>
          <p:cNvCxnSpPr>
            <a:cxnSpLocks/>
            <a:stCxn id="36" idx="3"/>
            <a:endCxn id="14" idx="3"/>
          </p:cNvCxnSpPr>
          <p:nvPr/>
        </p:nvCxnSpPr>
        <p:spPr>
          <a:xfrm flipV="1">
            <a:off x="5552138" y="4758749"/>
            <a:ext cx="2544218" cy="3404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DDF63E22-9DA7-ADB2-9C43-1E4E457BCFD4}"/>
              </a:ext>
            </a:extLst>
          </p:cNvPr>
          <p:cNvSpPr/>
          <p:nvPr/>
        </p:nvSpPr>
        <p:spPr>
          <a:xfrm>
            <a:off x="6615222" y="4881001"/>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C57D790-3552-D4D3-F3DB-2F6EA43BC9E9}"/>
              </a:ext>
            </a:extLst>
          </p:cNvPr>
          <p:cNvSpPr/>
          <p:nvPr/>
        </p:nvSpPr>
        <p:spPr>
          <a:xfrm>
            <a:off x="6788768" y="4851634"/>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067273B-960D-1931-322C-868867D18F54}"/>
              </a:ext>
            </a:extLst>
          </p:cNvPr>
          <p:cNvSpPr/>
          <p:nvPr/>
        </p:nvSpPr>
        <p:spPr>
          <a:xfrm>
            <a:off x="6962315" y="4812389"/>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7BC041F-E380-7CB0-0238-4B22F3B47BC0}"/>
              </a:ext>
            </a:extLst>
          </p:cNvPr>
          <p:cNvSpPr/>
          <p:nvPr/>
        </p:nvSpPr>
        <p:spPr>
          <a:xfrm>
            <a:off x="9306702" y="1976495"/>
            <a:ext cx="1809399" cy="1742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t>Neighbor rule:</a:t>
            </a:r>
          </a:p>
          <a:p>
            <a:endParaRPr lang="en-US" sz="1100"/>
          </a:p>
          <a:p>
            <a:r>
              <a:rPr lang="en-US" sz="1100"/>
              <a:t>{</a:t>
            </a:r>
          </a:p>
          <a:p>
            <a:r>
              <a:rPr lang="en-US" sz="1100"/>
              <a:t>    neighbor info</a:t>
            </a:r>
          </a:p>
          <a:p>
            <a:r>
              <a:rPr lang="en-US" sz="1100"/>
              <a:t>    neighbor group</a:t>
            </a:r>
          </a:p>
          <a:p>
            <a:r>
              <a:rPr lang="en-US" sz="1100"/>
              <a:t>}</a:t>
            </a:r>
          </a:p>
        </p:txBody>
      </p:sp>
      <p:sp>
        <p:nvSpPr>
          <p:cNvPr id="80" name="Oval 79">
            <a:extLst>
              <a:ext uri="{FF2B5EF4-FFF2-40B4-BE49-F238E27FC236}">
                <a16:creationId xmlns:a16="http://schemas.microsoft.com/office/drawing/2014/main" id="{02664838-F415-A438-16CE-067D84F580F1}"/>
              </a:ext>
            </a:extLst>
          </p:cNvPr>
          <p:cNvSpPr/>
          <p:nvPr/>
        </p:nvSpPr>
        <p:spPr>
          <a:xfrm>
            <a:off x="9306702" y="4029303"/>
            <a:ext cx="1904934" cy="184605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t>Neighbor rule:</a:t>
            </a:r>
          </a:p>
          <a:p>
            <a:endParaRPr lang="en-US" sz="1100"/>
          </a:p>
          <a:p>
            <a:r>
              <a:rPr lang="en-US" sz="1100"/>
              <a:t>{</a:t>
            </a:r>
          </a:p>
          <a:p>
            <a:r>
              <a:rPr lang="en-US" sz="1100"/>
              <a:t>    neighbor info</a:t>
            </a:r>
          </a:p>
          <a:p>
            <a:r>
              <a:rPr lang="en-US" sz="1100"/>
              <a:t>    neighbor group</a:t>
            </a:r>
          </a:p>
          <a:p>
            <a:r>
              <a:rPr lang="en-US" sz="1100"/>
              <a:t>    neighbor version</a:t>
            </a:r>
          </a:p>
          <a:p>
            <a:r>
              <a:rPr lang="en-US" sz="1100"/>
              <a:t>}</a:t>
            </a:r>
          </a:p>
        </p:txBody>
      </p:sp>
      <p:sp>
        <p:nvSpPr>
          <p:cNvPr id="4" name="Oval 3">
            <a:extLst>
              <a:ext uri="{FF2B5EF4-FFF2-40B4-BE49-F238E27FC236}">
                <a16:creationId xmlns:a16="http://schemas.microsoft.com/office/drawing/2014/main" id="{E2FA79E8-7585-4FE2-89BE-02688E81CE0E}"/>
              </a:ext>
            </a:extLst>
          </p:cNvPr>
          <p:cNvSpPr/>
          <p:nvPr/>
        </p:nvSpPr>
        <p:spPr>
          <a:xfrm>
            <a:off x="6761530" y="3757757"/>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B338254-4DEE-C169-B227-50CA5BE0C940}"/>
              </a:ext>
            </a:extLst>
          </p:cNvPr>
          <p:cNvSpPr/>
          <p:nvPr/>
        </p:nvSpPr>
        <p:spPr>
          <a:xfrm>
            <a:off x="6705091" y="3587603"/>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31A5702-24C5-83A3-4531-03569167D4E3}"/>
              </a:ext>
            </a:extLst>
          </p:cNvPr>
          <p:cNvSpPr/>
          <p:nvPr/>
        </p:nvSpPr>
        <p:spPr>
          <a:xfrm>
            <a:off x="6599942" y="3459796"/>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007E7FE-3FC5-3BA6-E859-83DFA0F8241A}"/>
              </a:ext>
            </a:extLst>
          </p:cNvPr>
          <p:cNvSpPr/>
          <p:nvPr/>
        </p:nvSpPr>
        <p:spPr>
          <a:xfrm>
            <a:off x="6665330" y="2722907"/>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5E42EC2-E18B-F8CB-8BEC-E70EDB1588C9}"/>
              </a:ext>
            </a:extLst>
          </p:cNvPr>
          <p:cNvSpPr/>
          <p:nvPr/>
        </p:nvSpPr>
        <p:spPr>
          <a:xfrm>
            <a:off x="6834317" y="2695609"/>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03388D1-85C4-1119-C591-5540B2078D9F}"/>
              </a:ext>
            </a:extLst>
          </p:cNvPr>
          <p:cNvSpPr/>
          <p:nvPr/>
        </p:nvSpPr>
        <p:spPr>
          <a:xfrm>
            <a:off x="6991571" y="2677778"/>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3A38DD4-79C1-E256-9479-6B42837DBA6F}"/>
              </a:ext>
            </a:extLst>
          </p:cNvPr>
          <p:cNvSpPr txBox="1"/>
          <p:nvPr/>
        </p:nvSpPr>
        <p:spPr>
          <a:xfrm>
            <a:off x="3712724" y="2244040"/>
            <a:ext cx="256802" cy="261610"/>
          </a:xfrm>
          <a:prstGeom prst="rect">
            <a:avLst/>
          </a:prstGeom>
          <a:noFill/>
        </p:spPr>
        <p:txBody>
          <a:bodyPr wrap="none" rtlCol="0">
            <a:spAutoFit/>
          </a:bodyPr>
          <a:lstStyle/>
          <a:p>
            <a:r>
              <a:rPr lang="en-US" sz="1100"/>
              <a:t>0</a:t>
            </a:r>
          </a:p>
        </p:txBody>
      </p:sp>
      <p:sp>
        <p:nvSpPr>
          <p:cNvPr id="22" name="TextBox 21">
            <a:extLst>
              <a:ext uri="{FF2B5EF4-FFF2-40B4-BE49-F238E27FC236}">
                <a16:creationId xmlns:a16="http://schemas.microsoft.com/office/drawing/2014/main" id="{B2D016EB-A733-CDDA-7CF2-4D8815A078ED}"/>
              </a:ext>
            </a:extLst>
          </p:cNvPr>
          <p:cNvSpPr txBox="1"/>
          <p:nvPr/>
        </p:nvSpPr>
        <p:spPr>
          <a:xfrm>
            <a:off x="4366039" y="3340342"/>
            <a:ext cx="256802" cy="261610"/>
          </a:xfrm>
          <a:prstGeom prst="rect">
            <a:avLst/>
          </a:prstGeom>
          <a:noFill/>
        </p:spPr>
        <p:txBody>
          <a:bodyPr wrap="none" rtlCol="0">
            <a:spAutoFit/>
          </a:bodyPr>
          <a:lstStyle/>
          <a:p>
            <a:r>
              <a:rPr lang="en-US" sz="1100"/>
              <a:t>1</a:t>
            </a:r>
          </a:p>
        </p:txBody>
      </p:sp>
      <p:sp>
        <p:nvSpPr>
          <p:cNvPr id="30" name="TextBox 29">
            <a:extLst>
              <a:ext uri="{FF2B5EF4-FFF2-40B4-BE49-F238E27FC236}">
                <a16:creationId xmlns:a16="http://schemas.microsoft.com/office/drawing/2014/main" id="{A08E2068-6203-1317-B1B2-2D39D39C173F}"/>
              </a:ext>
            </a:extLst>
          </p:cNvPr>
          <p:cNvSpPr txBox="1"/>
          <p:nvPr/>
        </p:nvSpPr>
        <p:spPr>
          <a:xfrm>
            <a:off x="6787259" y="4594232"/>
            <a:ext cx="256802" cy="261610"/>
          </a:xfrm>
          <a:prstGeom prst="rect">
            <a:avLst/>
          </a:prstGeom>
          <a:noFill/>
        </p:spPr>
        <p:txBody>
          <a:bodyPr wrap="none" rtlCol="0">
            <a:spAutoFit/>
          </a:bodyPr>
          <a:lstStyle/>
          <a:p>
            <a:r>
              <a:rPr lang="en-US" sz="1100"/>
              <a:t>3</a:t>
            </a:r>
          </a:p>
        </p:txBody>
      </p:sp>
      <p:sp>
        <p:nvSpPr>
          <p:cNvPr id="31" name="TextBox 30">
            <a:extLst>
              <a:ext uri="{FF2B5EF4-FFF2-40B4-BE49-F238E27FC236}">
                <a16:creationId xmlns:a16="http://schemas.microsoft.com/office/drawing/2014/main" id="{2436EEF8-E495-5F1F-F948-CDA337C8A034}"/>
              </a:ext>
            </a:extLst>
          </p:cNvPr>
          <p:cNvSpPr txBox="1"/>
          <p:nvPr/>
        </p:nvSpPr>
        <p:spPr>
          <a:xfrm>
            <a:off x="3126055" y="3801685"/>
            <a:ext cx="256802" cy="261610"/>
          </a:xfrm>
          <a:prstGeom prst="rect">
            <a:avLst/>
          </a:prstGeom>
          <a:noFill/>
        </p:spPr>
        <p:txBody>
          <a:bodyPr wrap="none" rtlCol="0">
            <a:spAutoFit/>
          </a:bodyPr>
          <a:lstStyle/>
          <a:p>
            <a:r>
              <a:rPr lang="en-US" sz="1100"/>
              <a:t>2</a:t>
            </a:r>
          </a:p>
        </p:txBody>
      </p:sp>
      <p:sp>
        <p:nvSpPr>
          <p:cNvPr id="32" name="TextBox 31">
            <a:extLst>
              <a:ext uri="{FF2B5EF4-FFF2-40B4-BE49-F238E27FC236}">
                <a16:creationId xmlns:a16="http://schemas.microsoft.com/office/drawing/2014/main" id="{B81A03C0-A966-E757-7B7A-9EF9330E145A}"/>
              </a:ext>
            </a:extLst>
          </p:cNvPr>
          <p:cNvSpPr txBox="1"/>
          <p:nvPr/>
        </p:nvSpPr>
        <p:spPr>
          <a:xfrm>
            <a:off x="6419141" y="2616148"/>
            <a:ext cx="256802" cy="261610"/>
          </a:xfrm>
          <a:prstGeom prst="rect">
            <a:avLst/>
          </a:prstGeom>
          <a:noFill/>
        </p:spPr>
        <p:txBody>
          <a:bodyPr wrap="none" rtlCol="0">
            <a:spAutoFit/>
          </a:bodyPr>
          <a:lstStyle/>
          <a:p>
            <a:r>
              <a:rPr lang="en-US" sz="1100"/>
              <a:t>5</a:t>
            </a:r>
          </a:p>
        </p:txBody>
      </p:sp>
      <p:sp>
        <p:nvSpPr>
          <p:cNvPr id="35" name="Oval 34">
            <a:extLst>
              <a:ext uri="{FF2B5EF4-FFF2-40B4-BE49-F238E27FC236}">
                <a16:creationId xmlns:a16="http://schemas.microsoft.com/office/drawing/2014/main" id="{AACA5DA1-3A9E-532D-2CC0-55880F57E989}"/>
              </a:ext>
            </a:extLst>
          </p:cNvPr>
          <p:cNvSpPr/>
          <p:nvPr/>
        </p:nvSpPr>
        <p:spPr>
          <a:xfrm>
            <a:off x="3776744" y="3932490"/>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C3B5C68-B345-ECE1-31BA-0591E00A3984}"/>
              </a:ext>
            </a:extLst>
          </p:cNvPr>
          <p:cNvSpPr/>
          <p:nvPr/>
        </p:nvSpPr>
        <p:spPr>
          <a:xfrm>
            <a:off x="3640157" y="3807485"/>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042BACB-9199-5EBE-61B6-C4B804C2666B}"/>
              </a:ext>
            </a:extLst>
          </p:cNvPr>
          <p:cNvSpPr/>
          <p:nvPr/>
        </p:nvSpPr>
        <p:spPr>
          <a:xfrm>
            <a:off x="3462852" y="3757756"/>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ABFE239-DA24-5E43-A765-980BA060E7A6}"/>
              </a:ext>
            </a:extLst>
          </p:cNvPr>
          <p:cNvSpPr txBox="1"/>
          <p:nvPr/>
        </p:nvSpPr>
        <p:spPr>
          <a:xfrm>
            <a:off x="6108096" y="3126888"/>
            <a:ext cx="256802" cy="261610"/>
          </a:xfrm>
          <a:prstGeom prst="rect">
            <a:avLst/>
          </a:prstGeom>
          <a:noFill/>
        </p:spPr>
        <p:txBody>
          <a:bodyPr wrap="none" rtlCol="0">
            <a:spAutoFit/>
          </a:bodyPr>
          <a:lstStyle/>
          <a:p>
            <a:r>
              <a:rPr lang="en-US" sz="1100"/>
              <a:t>4</a:t>
            </a:r>
          </a:p>
        </p:txBody>
      </p:sp>
    </p:spTree>
    <p:extLst>
      <p:ext uri="{BB962C8B-B14F-4D97-AF65-F5344CB8AC3E}">
        <p14:creationId xmlns:p14="http://schemas.microsoft.com/office/powerpoint/2010/main" val="2382032849"/>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B01C6-8A81-CDF5-FC1F-FC596571312A}"/>
              </a:ext>
            </a:extLst>
          </p:cNvPr>
          <p:cNvSpPr>
            <a:spLocks noGrp="1"/>
          </p:cNvSpPr>
          <p:nvPr>
            <p:ph type="title"/>
          </p:nvPr>
        </p:nvSpPr>
        <p:spPr/>
        <p:txBody>
          <a:bodyPr/>
          <a:lstStyle/>
          <a:p>
            <a:r>
              <a:rPr lang="en-US">
                <a:cs typeface="Calibri Light"/>
              </a:rPr>
              <a:t>Topics</a:t>
            </a:r>
            <a:endParaRPr lang="en-US"/>
          </a:p>
        </p:txBody>
      </p:sp>
      <p:sp>
        <p:nvSpPr>
          <p:cNvPr id="3" name="Content Placeholder 2">
            <a:extLst>
              <a:ext uri="{FF2B5EF4-FFF2-40B4-BE49-F238E27FC236}">
                <a16:creationId xmlns:a16="http://schemas.microsoft.com/office/drawing/2014/main" id="{7E69F6E8-DEC5-62A5-0A8D-D69DB105E14D}"/>
              </a:ext>
            </a:extLst>
          </p:cNvPr>
          <p:cNvSpPr>
            <a:spLocks noGrp="1"/>
          </p:cNvSpPr>
          <p:nvPr>
            <p:ph idx="1"/>
          </p:nvPr>
        </p:nvSpPr>
        <p:spPr/>
        <p:txBody>
          <a:bodyPr vert="horz" lIns="91440" tIns="45720" rIns="91440" bIns="45720" rtlCol="0" anchor="t">
            <a:normAutofit/>
          </a:bodyPr>
          <a:lstStyle/>
          <a:p>
            <a:r>
              <a:rPr lang="en-US">
                <a:solidFill>
                  <a:schemeClr val="accent3"/>
                </a:solidFill>
                <a:cs typeface="Calibri"/>
              </a:rPr>
              <a:t>Neighbor level</a:t>
            </a:r>
          </a:p>
          <a:p>
            <a:r>
              <a:rPr lang="en-US">
                <a:cs typeface="Calibri"/>
              </a:rPr>
              <a:t>VPC level</a:t>
            </a:r>
          </a:p>
          <a:p>
            <a:r>
              <a:rPr lang="en-US">
                <a:cs typeface="Calibri"/>
              </a:rPr>
              <a:t>Group level</a:t>
            </a:r>
          </a:p>
        </p:txBody>
      </p:sp>
      <p:sp>
        <p:nvSpPr>
          <p:cNvPr id="5" name="Rectangle: Rounded Corners 4">
            <a:extLst>
              <a:ext uri="{FF2B5EF4-FFF2-40B4-BE49-F238E27FC236}">
                <a16:creationId xmlns:a16="http://schemas.microsoft.com/office/drawing/2014/main" id="{010CD2FC-C765-7C97-CA21-60FE643190D0}"/>
              </a:ext>
            </a:extLst>
          </p:cNvPr>
          <p:cNvSpPr/>
          <p:nvPr/>
        </p:nvSpPr>
        <p:spPr>
          <a:xfrm>
            <a:off x="8613011" y="4206367"/>
            <a:ext cx="2651103" cy="13976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solidFill>
              </a:rPr>
              <a:t>Request:</a:t>
            </a:r>
          </a:p>
          <a:p>
            <a:endParaRPr lang="en-US" sz="1100">
              <a:solidFill>
                <a:schemeClr val="tx1"/>
              </a:solidFill>
            </a:endParaRPr>
          </a:p>
          <a:p>
            <a:r>
              <a:rPr lang="en-US" sz="1100">
                <a:solidFill>
                  <a:schemeClr val="accent6"/>
                </a:solidFill>
              </a:rPr>
              <a:t>{</a:t>
            </a:r>
          </a:p>
          <a:p>
            <a:r>
              <a:rPr lang="en-US" sz="1100">
                <a:solidFill>
                  <a:schemeClr val="accent6"/>
                </a:solidFill>
              </a:rPr>
              <a:t>    group: group1</a:t>
            </a:r>
          </a:p>
          <a:p>
            <a:r>
              <a:rPr lang="en-US" sz="1100">
                <a:solidFill>
                  <a:schemeClr val="accent6"/>
                </a:solidFill>
              </a:rPr>
              <a:t>    version: 1</a:t>
            </a:r>
          </a:p>
          <a:p>
            <a:r>
              <a:rPr lang="en-US" sz="1100">
                <a:solidFill>
                  <a:schemeClr val="accent6"/>
                </a:solidFill>
              </a:rPr>
              <a:t>}</a:t>
            </a:r>
          </a:p>
        </p:txBody>
      </p:sp>
      <p:sp>
        <p:nvSpPr>
          <p:cNvPr id="7" name="Rectangle: Rounded Corners 6">
            <a:extLst>
              <a:ext uri="{FF2B5EF4-FFF2-40B4-BE49-F238E27FC236}">
                <a16:creationId xmlns:a16="http://schemas.microsoft.com/office/drawing/2014/main" id="{8AF8D9D4-32B6-5BED-BEC1-D7BE42BDD535}"/>
              </a:ext>
            </a:extLst>
          </p:cNvPr>
          <p:cNvSpPr/>
          <p:nvPr/>
        </p:nvSpPr>
        <p:spPr>
          <a:xfrm>
            <a:off x="8614221" y="2641243"/>
            <a:ext cx="2651103" cy="13976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US" sz="1100">
                <a:solidFill>
                  <a:schemeClr val="tx1"/>
                </a:solidFill>
              </a:rPr>
              <a:t>Request:</a:t>
            </a:r>
          </a:p>
          <a:p>
            <a:endParaRPr lang="en-US" sz="1100">
              <a:solidFill>
                <a:schemeClr val="tx1"/>
              </a:solidFill>
            </a:endParaRPr>
          </a:p>
          <a:p>
            <a:r>
              <a:rPr lang="en-US" sz="1100">
                <a:solidFill>
                  <a:schemeClr val="accent6"/>
                </a:solidFill>
              </a:rPr>
              <a:t>{</a:t>
            </a:r>
            <a:endParaRPr lang="en-US" sz="1100">
              <a:solidFill>
                <a:schemeClr val="accent6"/>
              </a:solidFill>
              <a:cs typeface="Calibri"/>
            </a:endParaRPr>
          </a:p>
          <a:p>
            <a:r>
              <a:rPr lang="en-US" sz="1100">
                <a:solidFill>
                  <a:schemeClr val="accent6"/>
                </a:solidFill>
              </a:rPr>
              <a:t>    </a:t>
            </a:r>
            <a:r>
              <a:rPr lang="en-US" sz="1100" err="1">
                <a:solidFill>
                  <a:schemeClr val="accent6"/>
                </a:solidFill>
              </a:rPr>
              <a:t>vpc</a:t>
            </a:r>
            <a:r>
              <a:rPr lang="en-US" sz="1100">
                <a:solidFill>
                  <a:schemeClr val="accent6"/>
                </a:solidFill>
              </a:rPr>
              <a:t>: vpc1</a:t>
            </a:r>
            <a:endParaRPr lang="en-US" sz="1100">
              <a:solidFill>
                <a:schemeClr val="accent6"/>
              </a:solidFill>
              <a:cs typeface="Calibri"/>
            </a:endParaRPr>
          </a:p>
          <a:p>
            <a:r>
              <a:rPr lang="en-US" sz="1100">
                <a:solidFill>
                  <a:schemeClr val="accent6"/>
                </a:solidFill>
              </a:rPr>
              <a:t>    version: 1</a:t>
            </a:r>
            <a:endParaRPr lang="en-US" sz="1100">
              <a:solidFill>
                <a:schemeClr val="accent6"/>
              </a:solidFill>
              <a:cs typeface="Calibri"/>
            </a:endParaRPr>
          </a:p>
          <a:p>
            <a:r>
              <a:rPr lang="en-US" sz="1100">
                <a:solidFill>
                  <a:schemeClr val="accent6"/>
                </a:solidFill>
              </a:rPr>
              <a:t>}</a:t>
            </a:r>
            <a:endParaRPr lang="en-US" sz="1100">
              <a:solidFill>
                <a:schemeClr val="accent6"/>
              </a:solidFill>
              <a:cs typeface="Calibri"/>
            </a:endParaRPr>
          </a:p>
        </p:txBody>
      </p:sp>
      <p:sp>
        <p:nvSpPr>
          <p:cNvPr id="9" name="Rectangle: Rounded Corners 8">
            <a:extLst>
              <a:ext uri="{FF2B5EF4-FFF2-40B4-BE49-F238E27FC236}">
                <a16:creationId xmlns:a16="http://schemas.microsoft.com/office/drawing/2014/main" id="{6947C8AD-E0A3-95FD-467A-712F383A58A8}"/>
              </a:ext>
            </a:extLst>
          </p:cNvPr>
          <p:cNvSpPr/>
          <p:nvPr/>
        </p:nvSpPr>
        <p:spPr>
          <a:xfrm>
            <a:off x="8613011" y="1128129"/>
            <a:ext cx="2651103" cy="13976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US" sz="1100">
                <a:solidFill>
                  <a:schemeClr val="tx1"/>
                </a:solidFill>
              </a:rPr>
              <a:t>Request:</a:t>
            </a:r>
          </a:p>
          <a:p>
            <a:endParaRPr lang="en-US" sz="1100">
              <a:solidFill>
                <a:schemeClr val="tx1"/>
              </a:solidFill>
            </a:endParaRPr>
          </a:p>
          <a:p>
            <a:r>
              <a:rPr lang="en-US" sz="1100">
                <a:solidFill>
                  <a:schemeClr val="accent6"/>
                </a:solidFill>
              </a:rPr>
              <a:t>{</a:t>
            </a:r>
            <a:endParaRPr lang="en-US" sz="1100">
              <a:solidFill>
                <a:schemeClr val="accent6"/>
              </a:solidFill>
              <a:cs typeface="Calibri"/>
            </a:endParaRPr>
          </a:p>
          <a:p>
            <a:r>
              <a:rPr lang="en-US" sz="1100">
                <a:solidFill>
                  <a:schemeClr val="accent6"/>
                </a:solidFill>
              </a:rPr>
              <a:t>    Neighbor rule: neighborrule1</a:t>
            </a:r>
            <a:endParaRPr lang="en-US" sz="1100">
              <a:solidFill>
                <a:schemeClr val="accent6"/>
              </a:solidFill>
              <a:cs typeface="Calibri"/>
            </a:endParaRPr>
          </a:p>
          <a:p>
            <a:r>
              <a:rPr lang="en-US" sz="1100">
                <a:solidFill>
                  <a:schemeClr val="accent6"/>
                </a:solidFill>
              </a:rPr>
              <a:t>    version: 1</a:t>
            </a:r>
            <a:endParaRPr lang="en-US" sz="1100">
              <a:solidFill>
                <a:schemeClr val="accent6"/>
              </a:solidFill>
              <a:cs typeface="Calibri"/>
            </a:endParaRPr>
          </a:p>
          <a:p>
            <a:r>
              <a:rPr lang="en-US" sz="1100">
                <a:solidFill>
                  <a:schemeClr val="accent6"/>
                </a:solidFill>
              </a:rPr>
              <a:t>}</a:t>
            </a:r>
            <a:endParaRPr lang="en-US" sz="1100">
              <a:solidFill>
                <a:schemeClr val="accent6"/>
              </a:solidFill>
              <a:cs typeface="Calibri"/>
            </a:endParaRPr>
          </a:p>
        </p:txBody>
      </p:sp>
    </p:spTree>
    <p:extLst>
      <p:ext uri="{BB962C8B-B14F-4D97-AF65-F5344CB8AC3E}">
        <p14:creationId xmlns:p14="http://schemas.microsoft.com/office/powerpoint/2010/main" val="1945770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8B0F-8CF8-72CC-55D3-1A3D6D6F036F}"/>
              </a:ext>
            </a:extLst>
          </p:cNvPr>
          <p:cNvSpPr>
            <a:spLocks noGrp="1"/>
          </p:cNvSpPr>
          <p:nvPr>
            <p:ph type="title"/>
          </p:nvPr>
        </p:nvSpPr>
        <p:spPr/>
        <p:txBody>
          <a:bodyPr/>
          <a:lstStyle/>
          <a:p>
            <a:r>
              <a:rPr lang="en-US">
                <a:cs typeface="Calibri Light"/>
              </a:rPr>
              <a:t>Version</a:t>
            </a:r>
          </a:p>
        </p:txBody>
      </p:sp>
      <p:sp>
        <p:nvSpPr>
          <p:cNvPr id="3" name="Content Placeholder 2">
            <a:extLst>
              <a:ext uri="{FF2B5EF4-FFF2-40B4-BE49-F238E27FC236}">
                <a16:creationId xmlns:a16="http://schemas.microsoft.com/office/drawing/2014/main" id="{4206A41D-DA48-C666-F144-725C9CBD005A}"/>
              </a:ext>
            </a:extLst>
          </p:cNvPr>
          <p:cNvSpPr>
            <a:spLocks noGrp="1"/>
          </p:cNvSpPr>
          <p:nvPr>
            <p:ph idx="1"/>
          </p:nvPr>
        </p:nvSpPr>
        <p:spPr/>
        <p:txBody>
          <a:bodyPr vert="horz" lIns="91440" tIns="45720" rIns="91440" bIns="45720" rtlCol="0" anchor="t">
            <a:normAutofit/>
          </a:bodyPr>
          <a:lstStyle/>
          <a:p>
            <a:r>
              <a:rPr lang="en-US">
                <a:solidFill>
                  <a:schemeClr val="bg1">
                    <a:lumMod val="75000"/>
                  </a:schemeClr>
                </a:solidFill>
                <a:cs typeface="Calibri"/>
              </a:rPr>
              <a:t>Neighbor level</a:t>
            </a:r>
          </a:p>
          <a:p>
            <a:r>
              <a:rPr lang="en-US">
                <a:cs typeface="Calibri"/>
              </a:rPr>
              <a:t>VPC level</a:t>
            </a:r>
          </a:p>
          <a:p>
            <a:r>
              <a:rPr lang="en-US">
                <a:cs typeface="Calibri"/>
              </a:rPr>
              <a:t>Group level</a:t>
            </a:r>
          </a:p>
          <a:p>
            <a:r>
              <a:rPr lang="en-US">
                <a:cs typeface="Calibri"/>
              </a:rPr>
              <a:t>Global level</a:t>
            </a:r>
          </a:p>
        </p:txBody>
      </p:sp>
      <p:sp>
        <p:nvSpPr>
          <p:cNvPr id="4" name="Rectangle: Rounded Corners 3">
            <a:extLst>
              <a:ext uri="{FF2B5EF4-FFF2-40B4-BE49-F238E27FC236}">
                <a16:creationId xmlns:a16="http://schemas.microsoft.com/office/drawing/2014/main" id="{7961B0EF-E5EF-D7BD-C533-F92C88EA30ED}"/>
              </a:ext>
            </a:extLst>
          </p:cNvPr>
          <p:cNvSpPr/>
          <p:nvPr/>
        </p:nvSpPr>
        <p:spPr>
          <a:xfrm>
            <a:off x="4126278" y="1553455"/>
            <a:ext cx="5772539" cy="405570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accent6">
                    <a:lumMod val="75000"/>
                  </a:schemeClr>
                </a:solidFill>
              </a:rPr>
              <a:t>Group level</a:t>
            </a:r>
          </a:p>
        </p:txBody>
      </p:sp>
      <p:sp>
        <p:nvSpPr>
          <p:cNvPr id="5" name="Rectangle: Rounded Corners 4">
            <a:extLst>
              <a:ext uri="{FF2B5EF4-FFF2-40B4-BE49-F238E27FC236}">
                <a16:creationId xmlns:a16="http://schemas.microsoft.com/office/drawing/2014/main" id="{BEA3E482-6EC3-DAC0-90E3-A5429FA3F73A}"/>
              </a:ext>
            </a:extLst>
          </p:cNvPr>
          <p:cNvSpPr/>
          <p:nvPr/>
        </p:nvSpPr>
        <p:spPr>
          <a:xfrm>
            <a:off x="6828975" y="4554128"/>
            <a:ext cx="1161168" cy="740788"/>
          </a:xfrm>
          <a:prstGeom prst="roundRect">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1 </a:t>
            </a:r>
          </a:p>
        </p:txBody>
      </p:sp>
      <p:sp>
        <p:nvSpPr>
          <p:cNvPr id="6" name="Rectangle: Rounded Corners 5">
            <a:extLst>
              <a:ext uri="{FF2B5EF4-FFF2-40B4-BE49-F238E27FC236}">
                <a16:creationId xmlns:a16="http://schemas.microsoft.com/office/drawing/2014/main" id="{C4E41FD8-C2B2-4A7D-096E-563911878DEB}"/>
              </a:ext>
            </a:extLst>
          </p:cNvPr>
          <p:cNvSpPr/>
          <p:nvPr/>
        </p:nvSpPr>
        <p:spPr>
          <a:xfrm>
            <a:off x="8058567" y="4554128"/>
            <a:ext cx="1133636" cy="740787"/>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2</a:t>
            </a:r>
          </a:p>
        </p:txBody>
      </p:sp>
      <p:cxnSp>
        <p:nvCxnSpPr>
          <p:cNvPr id="7" name="Connector: Curved 6">
            <a:extLst>
              <a:ext uri="{FF2B5EF4-FFF2-40B4-BE49-F238E27FC236}">
                <a16:creationId xmlns:a16="http://schemas.microsoft.com/office/drawing/2014/main" id="{7F0B15D0-EEA9-17ED-E35E-EC97A42CC1CD}"/>
              </a:ext>
            </a:extLst>
          </p:cNvPr>
          <p:cNvCxnSpPr>
            <a:cxnSpLocks/>
          </p:cNvCxnSpPr>
          <p:nvPr/>
        </p:nvCxnSpPr>
        <p:spPr>
          <a:xfrm rot="16200000" flipH="1">
            <a:off x="5898931" y="3043500"/>
            <a:ext cx="2387236" cy="6340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054D2D46-CF80-9369-4CC7-890C5FDD9B8A}"/>
              </a:ext>
            </a:extLst>
          </p:cNvPr>
          <p:cNvSpPr/>
          <p:nvPr/>
        </p:nvSpPr>
        <p:spPr>
          <a:xfrm>
            <a:off x="6628998" y="1825625"/>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cxnSp>
        <p:nvCxnSpPr>
          <p:cNvPr id="9" name="Connector: Curved 8">
            <a:extLst>
              <a:ext uri="{FF2B5EF4-FFF2-40B4-BE49-F238E27FC236}">
                <a16:creationId xmlns:a16="http://schemas.microsoft.com/office/drawing/2014/main" id="{DF79FDFB-7B4C-2794-B941-BEB5BC55ED19}"/>
              </a:ext>
            </a:extLst>
          </p:cNvPr>
          <p:cNvCxnSpPr>
            <a:cxnSpLocks/>
          </p:cNvCxnSpPr>
          <p:nvPr/>
        </p:nvCxnSpPr>
        <p:spPr>
          <a:xfrm rot="16200000" flipH="1">
            <a:off x="6837747" y="2470155"/>
            <a:ext cx="2387237" cy="17807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2D11FC9-D9F7-1BC9-9D75-7C2807F81608}"/>
              </a:ext>
            </a:extLst>
          </p:cNvPr>
          <p:cNvSpPr/>
          <p:nvPr/>
        </p:nvSpPr>
        <p:spPr>
          <a:xfrm>
            <a:off x="7089904" y="3964641"/>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1" name="Oval 10">
            <a:extLst>
              <a:ext uri="{FF2B5EF4-FFF2-40B4-BE49-F238E27FC236}">
                <a16:creationId xmlns:a16="http://schemas.microsoft.com/office/drawing/2014/main" id="{235017AE-2841-30CE-94AB-F27E2609153F}"/>
              </a:ext>
            </a:extLst>
          </p:cNvPr>
          <p:cNvSpPr/>
          <p:nvPr/>
        </p:nvSpPr>
        <p:spPr>
          <a:xfrm>
            <a:off x="6872189" y="3420354"/>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2</a:t>
            </a:r>
          </a:p>
        </p:txBody>
      </p:sp>
      <p:sp>
        <p:nvSpPr>
          <p:cNvPr id="12" name="Oval 11">
            <a:extLst>
              <a:ext uri="{FF2B5EF4-FFF2-40B4-BE49-F238E27FC236}">
                <a16:creationId xmlns:a16="http://schemas.microsoft.com/office/drawing/2014/main" id="{7C7438DD-B353-44B8-F7B9-BB4E47FC8BA3}"/>
              </a:ext>
            </a:extLst>
          </p:cNvPr>
          <p:cNvSpPr/>
          <p:nvPr/>
        </p:nvSpPr>
        <p:spPr>
          <a:xfrm>
            <a:off x="6527474" y="2767212"/>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
        <p:nvSpPr>
          <p:cNvPr id="13" name="Oval 12">
            <a:extLst>
              <a:ext uri="{FF2B5EF4-FFF2-40B4-BE49-F238E27FC236}">
                <a16:creationId xmlns:a16="http://schemas.microsoft.com/office/drawing/2014/main" id="{1CE78917-08AD-006E-822B-13B2C4515FDD}"/>
              </a:ext>
            </a:extLst>
          </p:cNvPr>
          <p:cNvSpPr/>
          <p:nvPr/>
        </p:nvSpPr>
        <p:spPr>
          <a:xfrm>
            <a:off x="8922063" y="3962355"/>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1</a:t>
            </a:r>
          </a:p>
        </p:txBody>
      </p:sp>
      <p:sp>
        <p:nvSpPr>
          <p:cNvPr id="14" name="Oval 13">
            <a:extLst>
              <a:ext uri="{FF2B5EF4-FFF2-40B4-BE49-F238E27FC236}">
                <a16:creationId xmlns:a16="http://schemas.microsoft.com/office/drawing/2014/main" id="{94DE2598-F9D6-640F-1D64-495F26AA21D5}"/>
              </a:ext>
            </a:extLst>
          </p:cNvPr>
          <p:cNvSpPr/>
          <p:nvPr/>
        </p:nvSpPr>
        <p:spPr>
          <a:xfrm>
            <a:off x="8178205" y="3067308"/>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5" name="Oval 14">
            <a:extLst>
              <a:ext uri="{FF2B5EF4-FFF2-40B4-BE49-F238E27FC236}">
                <a16:creationId xmlns:a16="http://schemas.microsoft.com/office/drawing/2014/main" id="{BAF455B5-ECC3-B124-0EBF-0E2CC88B0041}"/>
              </a:ext>
            </a:extLst>
          </p:cNvPr>
          <p:cNvSpPr/>
          <p:nvPr/>
        </p:nvSpPr>
        <p:spPr>
          <a:xfrm>
            <a:off x="7373872" y="2571403"/>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Tree>
    <p:extLst>
      <p:ext uri="{BB962C8B-B14F-4D97-AF65-F5344CB8AC3E}">
        <p14:creationId xmlns:p14="http://schemas.microsoft.com/office/powerpoint/2010/main" val="60128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8C79-1474-F194-9E13-5871CEA4BC80}"/>
              </a:ext>
            </a:extLst>
          </p:cNvPr>
          <p:cNvSpPr>
            <a:spLocks noGrp="1"/>
          </p:cNvSpPr>
          <p:nvPr>
            <p:ph type="title"/>
          </p:nvPr>
        </p:nvSpPr>
        <p:spPr/>
        <p:txBody>
          <a:bodyPr/>
          <a:lstStyle/>
          <a:p>
            <a:r>
              <a:rPr lang="en-US"/>
              <a:t>Group level Strict consistency</a:t>
            </a:r>
          </a:p>
        </p:txBody>
      </p:sp>
      <p:sp>
        <p:nvSpPr>
          <p:cNvPr id="4" name="Rectangle: Rounded Corners 3">
            <a:extLst>
              <a:ext uri="{FF2B5EF4-FFF2-40B4-BE49-F238E27FC236}">
                <a16:creationId xmlns:a16="http://schemas.microsoft.com/office/drawing/2014/main" id="{BED60C1B-E05B-7F1C-92DE-2FA804613378}"/>
              </a:ext>
            </a:extLst>
          </p:cNvPr>
          <p:cNvSpPr/>
          <p:nvPr/>
        </p:nvSpPr>
        <p:spPr>
          <a:xfrm>
            <a:off x="1267534" y="1945686"/>
            <a:ext cx="4314081" cy="397056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accent6">
                    <a:lumMod val="75000"/>
                  </a:schemeClr>
                </a:solidFill>
              </a:rPr>
              <a:t>Server side</a:t>
            </a:r>
          </a:p>
        </p:txBody>
      </p:sp>
      <p:sp>
        <p:nvSpPr>
          <p:cNvPr id="5" name="Rectangle: Rounded Corners 4">
            <a:extLst>
              <a:ext uri="{FF2B5EF4-FFF2-40B4-BE49-F238E27FC236}">
                <a16:creationId xmlns:a16="http://schemas.microsoft.com/office/drawing/2014/main" id="{273CB596-4250-D504-D93B-325E8AB170AC}"/>
              </a:ext>
            </a:extLst>
          </p:cNvPr>
          <p:cNvSpPr/>
          <p:nvPr/>
        </p:nvSpPr>
        <p:spPr>
          <a:xfrm>
            <a:off x="2946416" y="4883836"/>
            <a:ext cx="1161168" cy="740788"/>
          </a:xfrm>
          <a:prstGeom prst="roundRect">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1 </a:t>
            </a:r>
          </a:p>
        </p:txBody>
      </p:sp>
      <p:sp>
        <p:nvSpPr>
          <p:cNvPr id="6" name="Rectangle: Rounded Corners 5">
            <a:extLst>
              <a:ext uri="{FF2B5EF4-FFF2-40B4-BE49-F238E27FC236}">
                <a16:creationId xmlns:a16="http://schemas.microsoft.com/office/drawing/2014/main" id="{D3FEC05E-5662-96B7-0A2B-1467A724347C}"/>
              </a:ext>
            </a:extLst>
          </p:cNvPr>
          <p:cNvSpPr/>
          <p:nvPr/>
        </p:nvSpPr>
        <p:spPr>
          <a:xfrm>
            <a:off x="4176008" y="4883836"/>
            <a:ext cx="1133636" cy="740787"/>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2</a:t>
            </a:r>
          </a:p>
        </p:txBody>
      </p:sp>
      <p:cxnSp>
        <p:nvCxnSpPr>
          <p:cNvPr id="7" name="Connector: Curved 6">
            <a:extLst>
              <a:ext uri="{FF2B5EF4-FFF2-40B4-BE49-F238E27FC236}">
                <a16:creationId xmlns:a16="http://schemas.microsoft.com/office/drawing/2014/main" id="{62F1D9BB-D700-ECB5-A8AD-FDC13E89989B}"/>
              </a:ext>
            </a:extLst>
          </p:cNvPr>
          <p:cNvCxnSpPr>
            <a:cxnSpLocks/>
          </p:cNvCxnSpPr>
          <p:nvPr/>
        </p:nvCxnSpPr>
        <p:spPr>
          <a:xfrm rot="16200000" flipH="1">
            <a:off x="2016372" y="3373208"/>
            <a:ext cx="2387236" cy="6340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58E70F93-C359-3B8D-80BC-26563A87950C}"/>
              </a:ext>
            </a:extLst>
          </p:cNvPr>
          <p:cNvSpPr/>
          <p:nvPr/>
        </p:nvSpPr>
        <p:spPr>
          <a:xfrm>
            <a:off x="2746439" y="2155333"/>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cxnSp>
        <p:nvCxnSpPr>
          <p:cNvPr id="9" name="Connector: Curved 8">
            <a:extLst>
              <a:ext uri="{FF2B5EF4-FFF2-40B4-BE49-F238E27FC236}">
                <a16:creationId xmlns:a16="http://schemas.microsoft.com/office/drawing/2014/main" id="{01E55809-8ADE-C460-5A49-E9664D78A9A4}"/>
              </a:ext>
            </a:extLst>
          </p:cNvPr>
          <p:cNvCxnSpPr>
            <a:cxnSpLocks/>
          </p:cNvCxnSpPr>
          <p:nvPr/>
        </p:nvCxnSpPr>
        <p:spPr>
          <a:xfrm rot="16200000" flipH="1">
            <a:off x="2955188" y="2799863"/>
            <a:ext cx="2387237" cy="17807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109169-AD83-ECD7-3627-8F8F339C4C86}"/>
              </a:ext>
            </a:extLst>
          </p:cNvPr>
          <p:cNvSpPr/>
          <p:nvPr/>
        </p:nvSpPr>
        <p:spPr>
          <a:xfrm>
            <a:off x="3207345" y="4294349"/>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1" name="Oval 10">
            <a:extLst>
              <a:ext uri="{FF2B5EF4-FFF2-40B4-BE49-F238E27FC236}">
                <a16:creationId xmlns:a16="http://schemas.microsoft.com/office/drawing/2014/main" id="{5176347C-C033-C344-0C80-9C16949E91B0}"/>
              </a:ext>
            </a:extLst>
          </p:cNvPr>
          <p:cNvSpPr/>
          <p:nvPr/>
        </p:nvSpPr>
        <p:spPr>
          <a:xfrm>
            <a:off x="2989630" y="3750062"/>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2</a:t>
            </a:r>
          </a:p>
        </p:txBody>
      </p:sp>
      <p:sp>
        <p:nvSpPr>
          <p:cNvPr id="12" name="Oval 11">
            <a:extLst>
              <a:ext uri="{FF2B5EF4-FFF2-40B4-BE49-F238E27FC236}">
                <a16:creationId xmlns:a16="http://schemas.microsoft.com/office/drawing/2014/main" id="{7CE464F4-009D-5706-108A-912793519ED5}"/>
              </a:ext>
            </a:extLst>
          </p:cNvPr>
          <p:cNvSpPr/>
          <p:nvPr/>
        </p:nvSpPr>
        <p:spPr>
          <a:xfrm>
            <a:off x="2644915" y="3096920"/>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
        <p:nvSpPr>
          <p:cNvPr id="13" name="Oval 12">
            <a:extLst>
              <a:ext uri="{FF2B5EF4-FFF2-40B4-BE49-F238E27FC236}">
                <a16:creationId xmlns:a16="http://schemas.microsoft.com/office/drawing/2014/main" id="{30C66876-64F1-51EE-7A13-2D2576F7FC6D}"/>
              </a:ext>
            </a:extLst>
          </p:cNvPr>
          <p:cNvSpPr/>
          <p:nvPr/>
        </p:nvSpPr>
        <p:spPr>
          <a:xfrm>
            <a:off x="5039504" y="4292063"/>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1</a:t>
            </a:r>
          </a:p>
        </p:txBody>
      </p:sp>
      <p:sp>
        <p:nvSpPr>
          <p:cNvPr id="14" name="Oval 13">
            <a:extLst>
              <a:ext uri="{FF2B5EF4-FFF2-40B4-BE49-F238E27FC236}">
                <a16:creationId xmlns:a16="http://schemas.microsoft.com/office/drawing/2014/main" id="{F271EBAD-81F0-23E2-9CDB-AA4460B76311}"/>
              </a:ext>
            </a:extLst>
          </p:cNvPr>
          <p:cNvSpPr/>
          <p:nvPr/>
        </p:nvSpPr>
        <p:spPr>
          <a:xfrm>
            <a:off x="4295646" y="3397016"/>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5" name="Oval 14">
            <a:extLst>
              <a:ext uri="{FF2B5EF4-FFF2-40B4-BE49-F238E27FC236}">
                <a16:creationId xmlns:a16="http://schemas.microsoft.com/office/drawing/2014/main" id="{2F49F14E-841C-4972-065C-DDE06FA7345F}"/>
              </a:ext>
            </a:extLst>
          </p:cNvPr>
          <p:cNvSpPr/>
          <p:nvPr/>
        </p:nvSpPr>
        <p:spPr>
          <a:xfrm>
            <a:off x="3491313" y="2901111"/>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
        <p:nvSpPr>
          <p:cNvPr id="30" name="Rectangle: Rounded Corners 29">
            <a:extLst>
              <a:ext uri="{FF2B5EF4-FFF2-40B4-BE49-F238E27FC236}">
                <a16:creationId xmlns:a16="http://schemas.microsoft.com/office/drawing/2014/main" id="{AC7A4769-3D06-E30A-A813-EA6C00014F06}"/>
              </a:ext>
            </a:extLst>
          </p:cNvPr>
          <p:cNvSpPr/>
          <p:nvPr/>
        </p:nvSpPr>
        <p:spPr>
          <a:xfrm>
            <a:off x="5950374" y="1945685"/>
            <a:ext cx="4584764" cy="405652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accent6">
                    <a:lumMod val="75000"/>
                  </a:schemeClr>
                </a:solidFill>
              </a:rPr>
              <a:t>Client side</a:t>
            </a:r>
          </a:p>
        </p:txBody>
      </p:sp>
      <p:sp>
        <p:nvSpPr>
          <p:cNvPr id="31" name="Rectangle: Rounded Corners 30">
            <a:extLst>
              <a:ext uri="{FF2B5EF4-FFF2-40B4-BE49-F238E27FC236}">
                <a16:creationId xmlns:a16="http://schemas.microsoft.com/office/drawing/2014/main" id="{B7AAD4F2-EDA8-524F-53A0-266C77CBB86E}"/>
              </a:ext>
            </a:extLst>
          </p:cNvPr>
          <p:cNvSpPr/>
          <p:nvPr/>
        </p:nvSpPr>
        <p:spPr>
          <a:xfrm>
            <a:off x="6571066" y="4453600"/>
            <a:ext cx="2494780" cy="1462646"/>
          </a:xfrm>
          <a:prstGeom prst="roundRect">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1 </a:t>
            </a:r>
          </a:p>
        </p:txBody>
      </p:sp>
      <p:sp>
        <p:nvSpPr>
          <p:cNvPr id="32" name="Rectangle: Rounded Corners 31">
            <a:extLst>
              <a:ext uri="{FF2B5EF4-FFF2-40B4-BE49-F238E27FC236}">
                <a16:creationId xmlns:a16="http://schemas.microsoft.com/office/drawing/2014/main" id="{6284D124-FC9D-2D84-253F-0D15E9C94898}"/>
              </a:ext>
            </a:extLst>
          </p:cNvPr>
          <p:cNvSpPr/>
          <p:nvPr/>
        </p:nvSpPr>
        <p:spPr>
          <a:xfrm>
            <a:off x="9155181" y="4883836"/>
            <a:ext cx="1133636" cy="740787"/>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2</a:t>
            </a:r>
          </a:p>
        </p:txBody>
      </p:sp>
      <p:cxnSp>
        <p:nvCxnSpPr>
          <p:cNvPr id="33" name="Connector: Curved 32">
            <a:extLst>
              <a:ext uri="{FF2B5EF4-FFF2-40B4-BE49-F238E27FC236}">
                <a16:creationId xmlns:a16="http://schemas.microsoft.com/office/drawing/2014/main" id="{D322CC1F-A713-8F4C-1FAE-874BCA8DA39B}"/>
              </a:ext>
            </a:extLst>
          </p:cNvPr>
          <p:cNvCxnSpPr>
            <a:cxnSpLocks/>
          </p:cNvCxnSpPr>
          <p:nvPr/>
        </p:nvCxnSpPr>
        <p:spPr>
          <a:xfrm rot="16200000" flipH="1">
            <a:off x="6919007" y="3153411"/>
            <a:ext cx="1943809" cy="6301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7E18618A-1368-27B8-2466-2A7639C2DF94}"/>
              </a:ext>
            </a:extLst>
          </p:cNvPr>
          <p:cNvSpPr/>
          <p:nvPr/>
        </p:nvSpPr>
        <p:spPr>
          <a:xfrm>
            <a:off x="7429278" y="2155333"/>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cxnSp>
        <p:nvCxnSpPr>
          <p:cNvPr id="35" name="Connector: Curved 34">
            <a:extLst>
              <a:ext uri="{FF2B5EF4-FFF2-40B4-BE49-F238E27FC236}">
                <a16:creationId xmlns:a16="http://schemas.microsoft.com/office/drawing/2014/main" id="{C148C84A-0018-D9F2-016A-1ECA1E47982A}"/>
              </a:ext>
            </a:extLst>
          </p:cNvPr>
          <p:cNvCxnSpPr>
            <a:cxnSpLocks/>
          </p:cNvCxnSpPr>
          <p:nvPr/>
        </p:nvCxnSpPr>
        <p:spPr>
          <a:xfrm rot="16200000" flipH="1">
            <a:off x="7638027" y="2799863"/>
            <a:ext cx="2387237" cy="17807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FD3144B3-72E1-7F9E-B8D4-B0BBB0BF8813}"/>
              </a:ext>
            </a:extLst>
          </p:cNvPr>
          <p:cNvSpPr/>
          <p:nvPr/>
        </p:nvSpPr>
        <p:spPr>
          <a:xfrm>
            <a:off x="7841154" y="3979265"/>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37" name="Oval 36">
            <a:extLst>
              <a:ext uri="{FF2B5EF4-FFF2-40B4-BE49-F238E27FC236}">
                <a16:creationId xmlns:a16="http://schemas.microsoft.com/office/drawing/2014/main" id="{FED6288B-E504-2EBD-054C-D9543F7F549B}"/>
              </a:ext>
            </a:extLst>
          </p:cNvPr>
          <p:cNvSpPr/>
          <p:nvPr/>
        </p:nvSpPr>
        <p:spPr>
          <a:xfrm>
            <a:off x="7311394" y="2902426"/>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2</a:t>
            </a:r>
          </a:p>
        </p:txBody>
      </p:sp>
      <p:sp>
        <p:nvSpPr>
          <p:cNvPr id="38" name="Oval 37">
            <a:extLst>
              <a:ext uri="{FF2B5EF4-FFF2-40B4-BE49-F238E27FC236}">
                <a16:creationId xmlns:a16="http://schemas.microsoft.com/office/drawing/2014/main" id="{58F46E68-577D-056B-39F9-5E9A3CA0E635}"/>
              </a:ext>
            </a:extLst>
          </p:cNvPr>
          <p:cNvSpPr/>
          <p:nvPr/>
        </p:nvSpPr>
        <p:spPr>
          <a:xfrm>
            <a:off x="7444511" y="3461344"/>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
        <p:nvSpPr>
          <p:cNvPr id="39" name="Oval 38">
            <a:extLst>
              <a:ext uri="{FF2B5EF4-FFF2-40B4-BE49-F238E27FC236}">
                <a16:creationId xmlns:a16="http://schemas.microsoft.com/office/drawing/2014/main" id="{D53CF492-9A6D-5085-B64E-367BF5865AF1}"/>
              </a:ext>
            </a:extLst>
          </p:cNvPr>
          <p:cNvSpPr/>
          <p:nvPr/>
        </p:nvSpPr>
        <p:spPr>
          <a:xfrm>
            <a:off x="9722343" y="4292063"/>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1</a:t>
            </a:r>
          </a:p>
        </p:txBody>
      </p:sp>
      <p:sp>
        <p:nvSpPr>
          <p:cNvPr id="40" name="Oval 39">
            <a:extLst>
              <a:ext uri="{FF2B5EF4-FFF2-40B4-BE49-F238E27FC236}">
                <a16:creationId xmlns:a16="http://schemas.microsoft.com/office/drawing/2014/main" id="{E1CF2C3B-F9F1-E076-44BA-06848365D64C}"/>
              </a:ext>
            </a:extLst>
          </p:cNvPr>
          <p:cNvSpPr/>
          <p:nvPr/>
        </p:nvSpPr>
        <p:spPr>
          <a:xfrm>
            <a:off x="8978485" y="3397016"/>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41" name="Oval 40">
            <a:extLst>
              <a:ext uri="{FF2B5EF4-FFF2-40B4-BE49-F238E27FC236}">
                <a16:creationId xmlns:a16="http://schemas.microsoft.com/office/drawing/2014/main" id="{F015CE2A-C44C-4C81-E31B-A32BF8BC7C0A}"/>
              </a:ext>
            </a:extLst>
          </p:cNvPr>
          <p:cNvSpPr/>
          <p:nvPr/>
        </p:nvSpPr>
        <p:spPr>
          <a:xfrm>
            <a:off x="8174152" y="2901111"/>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pic>
        <p:nvPicPr>
          <p:cNvPr id="43" name="Picture 42">
            <a:extLst>
              <a:ext uri="{FF2B5EF4-FFF2-40B4-BE49-F238E27FC236}">
                <a16:creationId xmlns:a16="http://schemas.microsoft.com/office/drawing/2014/main" id="{61691CF9-AC7D-2A8C-D2B3-BC3330A94C04}"/>
              </a:ext>
            </a:extLst>
          </p:cNvPr>
          <p:cNvPicPr>
            <a:picLocks noChangeAspect="1"/>
          </p:cNvPicPr>
          <p:nvPr/>
        </p:nvPicPr>
        <p:blipFill>
          <a:blip r:embed="rId2"/>
          <a:stretch>
            <a:fillRect/>
          </a:stretch>
        </p:blipFill>
        <p:spPr>
          <a:xfrm>
            <a:off x="6842033" y="4772668"/>
            <a:ext cx="1987601" cy="1067908"/>
          </a:xfrm>
          <a:prstGeom prst="rect">
            <a:avLst/>
          </a:prstGeom>
        </p:spPr>
      </p:pic>
    </p:spTree>
    <p:extLst>
      <p:ext uri="{BB962C8B-B14F-4D97-AF65-F5344CB8AC3E}">
        <p14:creationId xmlns:p14="http://schemas.microsoft.com/office/powerpoint/2010/main" val="63073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D585-6BF5-A850-B17E-30C2ADE2D6EB}"/>
              </a:ext>
            </a:extLst>
          </p:cNvPr>
          <p:cNvSpPr>
            <a:spLocks noGrp="1"/>
          </p:cNvSpPr>
          <p:nvPr>
            <p:ph type="title"/>
          </p:nvPr>
        </p:nvSpPr>
        <p:spPr/>
        <p:txBody>
          <a:bodyPr/>
          <a:lstStyle/>
          <a:p>
            <a:r>
              <a:rPr lang="en-US"/>
              <a:t>Eventually consistency</a:t>
            </a:r>
          </a:p>
        </p:txBody>
      </p:sp>
      <p:sp>
        <p:nvSpPr>
          <p:cNvPr id="16" name="Rectangle: Rounded Corners 15">
            <a:extLst>
              <a:ext uri="{FF2B5EF4-FFF2-40B4-BE49-F238E27FC236}">
                <a16:creationId xmlns:a16="http://schemas.microsoft.com/office/drawing/2014/main" id="{815EA6E0-34B8-1618-9FC9-D29F59F0FBCE}"/>
              </a:ext>
            </a:extLst>
          </p:cNvPr>
          <p:cNvSpPr/>
          <p:nvPr/>
        </p:nvSpPr>
        <p:spPr>
          <a:xfrm>
            <a:off x="3876298" y="2013944"/>
            <a:ext cx="5772539" cy="405570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accent6">
                    <a:lumMod val="75000"/>
                  </a:schemeClr>
                </a:solidFill>
              </a:rPr>
              <a:t>Group level</a:t>
            </a:r>
          </a:p>
        </p:txBody>
      </p:sp>
      <p:sp>
        <p:nvSpPr>
          <p:cNvPr id="17" name="Rectangle: Rounded Corners 16">
            <a:extLst>
              <a:ext uri="{FF2B5EF4-FFF2-40B4-BE49-F238E27FC236}">
                <a16:creationId xmlns:a16="http://schemas.microsoft.com/office/drawing/2014/main" id="{A54290FF-396B-5128-A798-EC61A72049C4}"/>
              </a:ext>
            </a:extLst>
          </p:cNvPr>
          <p:cNvSpPr/>
          <p:nvPr/>
        </p:nvSpPr>
        <p:spPr>
          <a:xfrm>
            <a:off x="6578995" y="5014617"/>
            <a:ext cx="1161168" cy="740788"/>
          </a:xfrm>
          <a:prstGeom prst="roundRect">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1 </a:t>
            </a:r>
          </a:p>
        </p:txBody>
      </p:sp>
      <p:sp>
        <p:nvSpPr>
          <p:cNvPr id="18" name="Rectangle: Rounded Corners 17">
            <a:extLst>
              <a:ext uri="{FF2B5EF4-FFF2-40B4-BE49-F238E27FC236}">
                <a16:creationId xmlns:a16="http://schemas.microsoft.com/office/drawing/2014/main" id="{3F3F76B7-89CA-29A4-F68C-02F772E27F09}"/>
              </a:ext>
            </a:extLst>
          </p:cNvPr>
          <p:cNvSpPr/>
          <p:nvPr/>
        </p:nvSpPr>
        <p:spPr>
          <a:xfrm>
            <a:off x="7808587" y="5014617"/>
            <a:ext cx="1133636" cy="740787"/>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2</a:t>
            </a:r>
          </a:p>
        </p:txBody>
      </p:sp>
      <p:cxnSp>
        <p:nvCxnSpPr>
          <p:cNvPr id="19" name="Connector: Curved 18">
            <a:extLst>
              <a:ext uri="{FF2B5EF4-FFF2-40B4-BE49-F238E27FC236}">
                <a16:creationId xmlns:a16="http://schemas.microsoft.com/office/drawing/2014/main" id="{BAAF6D79-FA2E-6B4B-6438-34BE85EFBCB6}"/>
              </a:ext>
            </a:extLst>
          </p:cNvPr>
          <p:cNvCxnSpPr>
            <a:cxnSpLocks/>
          </p:cNvCxnSpPr>
          <p:nvPr/>
        </p:nvCxnSpPr>
        <p:spPr>
          <a:xfrm rot="16200000" flipH="1">
            <a:off x="5648951" y="3503989"/>
            <a:ext cx="2387236" cy="6340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139F7AF9-9562-A1A2-0DE7-D2B1BFB0D1A2}"/>
              </a:ext>
            </a:extLst>
          </p:cNvPr>
          <p:cNvSpPr/>
          <p:nvPr/>
        </p:nvSpPr>
        <p:spPr>
          <a:xfrm>
            <a:off x="6379018" y="2286114"/>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cxnSp>
        <p:nvCxnSpPr>
          <p:cNvPr id="21" name="Connector: Curved 20">
            <a:extLst>
              <a:ext uri="{FF2B5EF4-FFF2-40B4-BE49-F238E27FC236}">
                <a16:creationId xmlns:a16="http://schemas.microsoft.com/office/drawing/2014/main" id="{1139F613-5CA9-CACE-E6EA-3288C390CAFD}"/>
              </a:ext>
            </a:extLst>
          </p:cNvPr>
          <p:cNvCxnSpPr>
            <a:cxnSpLocks/>
          </p:cNvCxnSpPr>
          <p:nvPr/>
        </p:nvCxnSpPr>
        <p:spPr>
          <a:xfrm rot="16200000" flipH="1">
            <a:off x="6587767" y="2930644"/>
            <a:ext cx="2387237" cy="17807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912AEEA-F20B-B1E7-D86E-6980CF6CD7FC}"/>
              </a:ext>
            </a:extLst>
          </p:cNvPr>
          <p:cNvSpPr/>
          <p:nvPr/>
        </p:nvSpPr>
        <p:spPr>
          <a:xfrm>
            <a:off x="6575179" y="3843152"/>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23" name="Oval 22">
            <a:extLst>
              <a:ext uri="{FF2B5EF4-FFF2-40B4-BE49-F238E27FC236}">
                <a16:creationId xmlns:a16="http://schemas.microsoft.com/office/drawing/2014/main" id="{8EF3AD99-F390-6177-5D0E-CC8421914E4E}"/>
              </a:ext>
            </a:extLst>
          </p:cNvPr>
          <p:cNvSpPr/>
          <p:nvPr/>
        </p:nvSpPr>
        <p:spPr>
          <a:xfrm>
            <a:off x="6834003" y="4332537"/>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2</a:t>
            </a:r>
          </a:p>
        </p:txBody>
      </p:sp>
      <p:sp>
        <p:nvSpPr>
          <p:cNvPr id="24" name="Oval 23">
            <a:extLst>
              <a:ext uri="{FF2B5EF4-FFF2-40B4-BE49-F238E27FC236}">
                <a16:creationId xmlns:a16="http://schemas.microsoft.com/office/drawing/2014/main" id="{4AC6C944-E0B7-18D3-D003-65F59110C6EB}"/>
              </a:ext>
            </a:extLst>
          </p:cNvPr>
          <p:cNvSpPr/>
          <p:nvPr/>
        </p:nvSpPr>
        <p:spPr>
          <a:xfrm>
            <a:off x="6277494" y="3227701"/>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
        <p:nvSpPr>
          <p:cNvPr id="25" name="Oval 24">
            <a:extLst>
              <a:ext uri="{FF2B5EF4-FFF2-40B4-BE49-F238E27FC236}">
                <a16:creationId xmlns:a16="http://schemas.microsoft.com/office/drawing/2014/main" id="{B49EB325-81A8-6EC6-61F5-4EE162200B34}"/>
              </a:ext>
            </a:extLst>
          </p:cNvPr>
          <p:cNvSpPr/>
          <p:nvPr/>
        </p:nvSpPr>
        <p:spPr>
          <a:xfrm>
            <a:off x="7121535" y="3006554"/>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1</a:t>
            </a:r>
          </a:p>
        </p:txBody>
      </p:sp>
      <p:sp>
        <p:nvSpPr>
          <p:cNvPr id="26" name="Oval 25">
            <a:extLst>
              <a:ext uri="{FF2B5EF4-FFF2-40B4-BE49-F238E27FC236}">
                <a16:creationId xmlns:a16="http://schemas.microsoft.com/office/drawing/2014/main" id="{40BDA48F-64F7-EBB4-4977-BB0752647BC2}"/>
              </a:ext>
            </a:extLst>
          </p:cNvPr>
          <p:cNvSpPr/>
          <p:nvPr/>
        </p:nvSpPr>
        <p:spPr>
          <a:xfrm>
            <a:off x="8004857" y="3571582"/>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27" name="Oval 26">
            <a:extLst>
              <a:ext uri="{FF2B5EF4-FFF2-40B4-BE49-F238E27FC236}">
                <a16:creationId xmlns:a16="http://schemas.microsoft.com/office/drawing/2014/main" id="{D17AE132-4DFE-FCAF-0A02-ADF857D35688}"/>
              </a:ext>
            </a:extLst>
          </p:cNvPr>
          <p:cNvSpPr/>
          <p:nvPr/>
        </p:nvSpPr>
        <p:spPr>
          <a:xfrm>
            <a:off x="8595651" y="4275213"/>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Tree>
    <p:extLst>
      <p:ext uri="{BB962C8B-B14F-4D97-AF65-F5344CB8AC3E}">
        <p14:creationId xmlns:p14="http://schemas.microsoft.com/office/powerpoint/2010/main" val="146754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52754-0708-59FD-3721-3477549ACE06}"/>
              </a:ext>
            </a:extLst>
          </p:cNvPr>
          <p:cNvSpPr>
            <a:spLocks noGrp="1"/>
          </p:cNvSpPr>
          <p:nvPr>
            <p:ph type="title"/>
          </p:nvPr>
        </p:nvSpPr>
        <p:spPr/>
        <p:txBody>
          <a:bodyPr/>
          <a:lstStyle/>
          <a:p>
            <a:r>
              <a:rPr lang="en-US"/>
              <a:t>Compare and Swap</a:t>
            </a:r>
          </a:p>
        </p:txBody>
      </p:sp>
      <p:pic>
        <p:nvPicPr>
          <p:cNvPr id="5" name="Picture 4">
            <a:extLst>
              <a:ext uri="{FF2B5EF4-FFF2-40B4-BE49-F238E27FC236}">
                <a16:creationId xmlns:a16="http://schemas.microsoft.com/office/drawing/2014/main" id="{91B2D574-53A1-5370-3C84-C69B8E841C83}"/>
              </a:ext>
            </a:extLst>
          </p:cNvPr>
          <p:cNvPicPr>
            <a:picLocks noChangeAspect="1"/>
          </p:cNvPicPr>
          <p:nvPr/>
        </p:nvPicPr>
        <p:blipFill>
          <a:blip r:embed="rId2"/>
          <a:stretch>
            <a:fillRect/>
          </a:stretch>
        </p:blipFill>
        <p:spPr>
          <a:xfrm>
            <a:off x="0" y="1380066"/>
            <a:ext cx="6905227" cy="5477934"/>
          </a:xfrm>
          <a:prstGeom prst="rect">
            <a:avLst/>
          </a:prstGeom>
        </p:spPr>
      </p:pic>
      <p:pic>
        <p:nvPicPr>
          <p:cNvPr id="7" name="Picture 6">
            <a:extLst>
              <a:ext uri="{FF2B5EF4-FFF2-40B4-BE49-F238E27FC236}">
                <a16:creationId xmlns:a16="http://schemas.microsoft.com/office/drawing/2014/main" id="{0CA6A32E-78D1-B2D5-E03D-5DF7493F6E19}"/>
              </a:ext>
            </a:extLst>
          </p:cNvPr>
          <p:cNvPicPr>
            <a:picLocks noChangeAspect="1"/>
          </p:cNvPicPr>
          <p:nvPr/>
        </p:nvPicPr>
        <p:blipFill>
          <a:blip r:embed="rId3"/>
          <a:stretch>
            <a:fillRect/>
          </a:stretch>
        </p:blipFill>
        <p:spPr>
          <a:xfrm>
            <a:off x="5648611" y="2253122"/>
            <a:ext cx="6543389" cy="2203849"/>
          </a:xfrm>
          <a:prstGeom prst="rect">
            <a:avLst/>
          </a:prstGeom>
        </p:spPr>
      </p:pic>
    </p:spTree>
    <p:extLst>
      <p:ext uri="{BB962C8B-B14F-4D97-AF65-F5344CB8AC3E}">
        <p14:creationId xmlns:p14="http://schemas.microsoft.com/office/powerpoint/2010/main" val="2219941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8DCA3F9799F84EB786617034B87B4B" ma:contentTypeVersion="8" ma:contentTypeDescription="Create a new document." ma:contentTypeScope="" ma:versionID="8440f912e6145357c4e91939283b6f17">
  <xsd:schema xmlns:xsd="http://www.w3.org/2001/XMLSchema" xmlns:xs="http://www.w3.org/2001/XMLSchema" xmlns:p="http://schemas.microsoft.com/office/2006/metadata/properties" xmlns:ns2="35b0bf06-ef8c-497b-921c-5cf98f14bf1b" xmlns:ns3="84223b59-851b-4b03-9e37-5703e473df94" targetNamespace="http://schemas.microsoft.com/office/2006/metadata/properties" ma:root="true" ma:fieldsID="c83020f031b34d1b310e2c9459af3078" ns2:_="" ns3:_="">
    <xsd:import namespace="35b0bf06-ef8c-497b-921c-5cf98f14bf1b"/>
    <xsd:import namespace="84223b59-851b-4b03-9e37-5703e473df9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b0bf06-ef8c-497b-921c-5cf98f14bf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4223b59-851b-4b03-9e37-5703e473df9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293F35-9906-43DD-B482-C73EF3D806CF}">
  <ds:schemaRefs>
    <ds:schemaRef ds:uri="35b0bf06-ef8c-497b-921c-5cf98f14bf1b"/>
    <ds:schemaRef ds:uri="84223b59-851b-4b03-9e37-5703e473df9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92D77E9-6185-4E29-B64B-7B8B7F07795F}">
  <ds:schemaRefs>
    <ds:schemaRef ds:uri="http://schemas.microsoft.com/sharepoint/v3/contenttype/forms"/>
  </ds:schemaRefs>
</ds:datastoreItem>
</file>

<file path=customXml/itemProps3.xml><?xml version="1.0" encoding="utf-8"?>
<ds:datastoreItem xmlns:ds="http://schemas.openxmlformats.org/officeDocument/2006/customXml" ds:itemID="{7153B77C-8669-490D-A1AF-B6547AA76D9B}">
  <ds:schemaRefs>
    <ds:schemaRef ds:uri="http://purl.org/dc/term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dcmitype/"/>
    <ds:schemaRef ds:uri="http://schemas.openxmlformats.org/package/2006/metadata/core-properties"/>
    <ds:schemaRef ds:uri="84223b59-851b-4b03-9e37-5703e473df94"/>
    <ds:schemaRef ds:uri="35b0bf06-ef8c-497b-921c-5cf98f14bf1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2679</Words>
  <Application>Microsoft Office PowerPoint</Application>
  <PresentationFormat>Widescreen</PresentationFormat>
  <Paragraphs>747</Paragraphs>
  <Slides>21</Slides>
  <Notes>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State Reconciliation</vt:lpstr>
      <vt:lpstr>Arion Control Plane</vt:lpstr>
      <vt:lpstr>ArionMaster API - List and Watch</vt:lpstr>
      <vt:lpstr>Arion master</vt:lpstr>
      <vt:lpstr>Topics</vt:lpstr>
      <vt:lpstr>Version</vt:lpstr>
      <vt:lpstr>Group level Strict consistency</vt:lpstr>
      <vt:lpstr>Eventually consistency</vt:lpstr>
      <vt:lpstr>Compare and Swap</vt:lpstr>
      <vt:lpstr>Arion wing</vt:lpstr>
      <vt:lpstr>DB schema</vt:lpstr>
      <vt:lpstr>Race conditions</vt:lpstr>
      <vt:lpstr>Race conditions</vt:lpstr>
      <vt:lpstr>Race conditions</vt:lpstr>
      <vt:lpstr>Race conditions</vt:lpstr>
      <vt:lpstr>Race conditions</vt:lpstr>
      <vt:lpstr>Arion Agent  Reconciliation</vt:lpstr>
      <vt:lpstr>Limitations</vt:lpstr>
      <vt:lpstr>Open questions – from review round 1</vt:lpstr>
      <vt:lpstr>Open questions and pending items – round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Reconciliation</dc:title>
  <dc:creator>Dahai Liu</dc:creator>
  <cp:lastModifiedBy>Longzhang Fu</cp:lastModifiedBy>
  <cp:revision>2</cp:revision>
  <dcterms:created xsi:type="dcterms:W3CDTF">2022-09-01T00:22:23Z</dcterms:created>
  <dcterms:modified xsi:type="dcterms:W3CDTF">2022-10-12T22:39:18Z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0x0101003B8DCA3F9799F84EB786617034B87B4B</vt:lpwstr>
  </property>
</Properties>
</file>