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256" r:id="rId5"/>
    <p:sldId id="305" r:id="rId6"/>
    <p:sldId id="2147469898" r:id="rId7"/>
    <p:sldId id="4278" r:id="rId8"/>
    <p:sldId id="2147469903" r:id="rId9"/>
    <p:sldId id="2147469899" r:id="rId10"/>
    <p:sldId id="2147469897" r:id="rId11"/>
    <p:sldId id="4332" r:id="rId12"/>
    <p:sldId id="2147469901" r:id="rId13"/>
    <p:sldId id="2147469907" r:id="rId14"/>
    <p:sldId id="2147469908" r:id="rId15"/>
    <p:sldId id="310" r:id="rId16"/>
    <p:sldId id="315" r:id="rId17"/>
    <p:sldId id="2147469909" r:id="rId18"/>
    <p:sldId id="2147469904" r:id="rId19"/>
    <p:sldId id="2147469905" r:id="rId20"/>
    <p:sldId id="343" r:id="rId21"/>
    <p:sldId id="367" r:id="rId22"/>
    <p:sldId id="317" r:id="rId23"/>
    <p:sldId id="361" r:id="rId24"/>
    <p:sldId id="350" r:id="rId25"/>
    <p:sldId id="340" r:id="rId26"/>
    <p:sldId id="318" r:id="rId27"/>
    <p:sldId id="339" r:id="rId28"/>
    <p:sldId id="369" r:id="rId29"/>
    <p:sldId id="373" r:id="rId30"/>
    <p:sldId id="376" r:id="rId31"/>
    <p:sldId id="359" r:id="rId32"/>
    <p:sldId id="4341" r:id="rId33"/>
    <p:sldId id="2147469912" r:id="rId34"/>
    <p:sldId id="2147469914" r:id="rId35"/>
    <p:sldId id="2147469913" r:id="rId36"/>
    <p:sldId id="372" r:id="rId37"/>
    <p:sldId id="382" r:id="rId38"/>
    <p:sldId id="393" r:id="rId39"/>
    <p:sldId id="214746991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8888"/>
    <a:srgbClr val="FF9900"/>
    <a:srgbClr val="5BE6A0"/>
    <a:srgbClr val="F96F6F"/>
    <a:srgbClr val="CC8800"/>
    <a:srgbClr val="5FA4E9"/>
    <a:srgbClr val="DD6644"/>
    <a:srgbClr val="123456"/>
    <a:srgbClr val="C484D1"/>
    <a:srgbClr val="FFBB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1DA6BA-8888-4600-A66B-5596C2CF2F1C}" v="724" dt="2025-01-30T14:56:15.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0639" autoAdjust="0"/>
  </p:normalViewPr>
  <p:slideViewPr>
    <p:cSldViewPr snapToGrid="0">
      <p:cViewPr>
        <p:scale>
          <a:sx n="70" d="100"/>
          <a:sy n="70" d="100"/>
        </p:scale>
        <p:origin x="907"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37860802855452136"/>
          <c:y val="3.428859159610019E-2"/>
          <c:w val="0.59693243558662545"/>
          <c:h val="0.89115262090609626"/>
        </c:manualLayout>
      </c:layout>
      <c:barChart>
        <c:barDir val="bar"/>
        <c:grouping val="clustered"/>
        <c:varyColors val="0"/>
        <c:ser>
          <c:idx val="0"/>
          <c:order val="0"/>
          <c:tx>
            <c:strRef>
              <c:f>Sheet1!$B$1</c:f>
              <c:strCache>
                <c:ptCount val="1"/>
                <c:pt idx="0">
                  <c:v>Series 1</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Sheet1!$A$2:$A$8</c:f>
              <c:strCache>
                <c:ptCount val="7"/>
                <c:pt idx="0">
                  <c:v>Generative AI in Testing</c:v>
                </c:pt>
                <c:pt idx="1">
                  <c:v>Increasing Investment in Generative Al </c:v>
                </c:pt>
                <c:pt idx="2">
                  <c:v>Driving Business Innovation with Data</c:v>
                </c:pt>
                <c:pt idx="3">
                  <c:v>Investments in Generative Al a Top Organizational Priority</c:v>
                </c:pt>
                <c:pt idx="4">
                  <c:v>Competing on Data and Analytics</c:v>
                </c:pt>
                <c:pt idx="5">
                  <c:v>Managing Data as Business Asset</c:v>
                </c:pt>
                <c:pt idx="6">
                  <c:v>Created a Data-Driven Organization</c:v>
                </c:pt>
              </c:strCache>
            </c:strRef>
          </c:cat>
          <c:val>
            <c:numRef>
              <c:f>Sheet1!$B$2:$B$8</c:f>
              <c:numCache>
                <c:formatCode>0.00%</c:formatCode>
                <c:ptCount val="7"/>
                <c:pt idx="0" formatCode="0%">
                  <c:v>0.60399999999999998</c:v>
                </c:pt>
                <c:pt idx="1">
                  <c:v>0.89600000000000002</c:v>
                </c:pt>
                <c:pt idx="2">
                  <c:v>0.77600000000000002</c:v>
                </c:pt>
                <c:pt idx="3">
                  <c:v>0.623</c:v>
                </c:pt>
                <c:pt idx="4">
                  <c:v>0.5</c:v>
                </c:pt>
                <c:pt idx="5">
                  <c:v>0.49099999999999999</c:v>
                </c:pt>
                <c:pt idx="6">
                  <c:v>0.48099999999999998</c:v>
                </c:pt>
              </c:numCache>
            </c:numRef>
          </c:val>
          <c:extLst>
            <c:ext xmlns:c16="http://schemas.microsoft.com/office/drawing/2014/chart" uri="{C3380CC4-5D6E-409C-BE32-E72D297353CC}">
              <c16:uniqueId val="{00000000-BAA4-4050-89D6-8A8F787F2268}"/>
            </c:ext>
          </c:extLst>
        </c:ser>
        <c:dLbls>
          <c:showLegendKey val="0"/>
          <c:showVal val="0"/>
          <c:showCatName val="0"/>
          <c:showSerName val="0"/>
          <c:showPercent val="0"/>
          <c:showBubbleSize val="0"/>
        </c:dLbls>
        <c:gapWidth val="115"/>
        <c:overlap val="-20"/>
        <c:axId val="1344434607"/>
        <c:axId val="1358724031"/>
      </c:barChart>
      <c:catAx>
        <c:axId val="1344434607"/>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58724031"/>
        <c:crosses val="autoZero"/>
        <c:auto val="1"/>
        <c:lblAlgn val="ctr"/>
        <c:lblOffset val="100"/>
        <c:noMultiLvlLbl val="0"/>
      </c:catAx>
      <c:valAx>
        <c:axId val="135872403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4434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hyperlink" Target="https://www.whitecase.com/insight-our-thinking/ai-watch-global-regulatory-tracker" TargetMode="Externa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hyperlink" Target="https://www.whitecase.com/insight-our-thinking/ai-watch-global-regulatory-tracker" TargetMode="External"/><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A20F99-EEE0-49B8-AB65-0E187C8961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DA34D38-CB43-4EBB-8643-3CB1CF25FC3B}">
      <dgm:prSet/>
      <dgm:spPr/>
      <dgm:t>
        <a:bodyPr/>
        <a:lstStyle/>
        <a:p>
          <a:pPr>
            <a:lnSpc>
              <a:spcPct val="100000"/>
            </a:lnSpc>
          </a:pPr>
          <a:r>
            <a:rPr lang="en-US" dirty="0"/>
            <a:t>Regulations are set by different government and organizations worldwide..</a:t>
          </a:r>
        </a:p>
      </dgm:t>
    </dgm:pt>
    <dgm:pt modelId="{E247D43D-0B7E-447C-A799-1D332FB7A316}" type="parTrans" cxnId="{0C54FEC1-08A4-4F96-8959-919A9BA18649}">
      <dgm:prSet/>
      <dgm:spPr/>
      <dgm:t>
        <a:bodyPr/>
        <a:lstStyle/>
        <a:p>
          <a:endParaRPr lang="en-US"/>
        </a:p>
      </dgm:t>
    </dgm:pt>
    <dgm:pt modelId="{7CE96AF3-5692-4870-B290-F12A9FCD6311}" type="sibTrans" cxnId="{0C54FEC1-08A4-4F96-8959-919A9BA18649}">
      <dgm:prSet/>
      <dgm:spPr/>
      <dgm:t>
        <a:bodyPr/>
        <a:lstStyle/>
        <a:p>
          <a:endParaRPr lang="en-US"/>
        </a:p>
      </dgm:t>
    </dgm:pt>
    <dgm:pt modelId="{00336573-2993-4BEF-B18D-A083BEAC73FE}">
      <dgm:prSet/>
      <dgm:spPr/>
      <dgm:t>
        <a:bodyPr/>
        <a:lstStyle/>
        <a:p>
          <a:pPr>
            <a:lnSpc>
              <a:spcPct val="100000"/>
            </a:lnSpc>
          </a:pPr>
          <a:r>
            <a:rPr lang="en-US" dirty="0"/>
            <a:t>The word AI may mean different things in different places and context.</a:t>
          </a:r>
        </a:p>
      </dgm:t>
    </dgm:pt>
    <dgm:pt modelId="{B6EFD84F-F5A1-47D1-A14D-0971ADC4C224}" type="parTrans" cxnId="{B6490DAB-A8AE-4961-816C-8D137EDD7BE9}">
      <dgm:prSet/>
      <dgm:spPr/>
      <dgm:t>
        <a:bodyPr/>
        <a:lstStyle/>
        <a:p>
          <a:endParaRPr lang="en-US"/>
        </a:p>
      </dgm:t>
    </dgm:pt>
    <dgm:pt modelId="{3E83979C-4647-4C2E-BF10-3E5BF7951BC5}" type="sibTrans" cxnId="{B6490DAB-A8AE-4961-816C-8D137EDD7BE9}">
      <dgm:prSet/>
      <dgm:spPr/>
      <dgm:t>
        <a:bodyPr/>
        <a:lstStyle/>
        <a:p>
          <a:endParaRPr lang="en-US"/>
        </a:p>
      </dgm:t>
    </dgm:pt>
    <dgm:pt modelId="{F6ABF995-5F2F-4AD6-B453-D782F6F8C754}">
      <dgm:prSet/>
      <dgm:spPr/>
      <dgm:t>
        <a:bodyPr/>
        <a:lstStyle/>
        <a:p>
          <a:pPr>
            <a:lnSpc>
              <a:spcPct val="100000"/>
            </a:lnSpc>
          </a:pPr>
          <a:r>
            <a:rPr lang="en-US" dirty="0"/>
            <a:t>Regulations are used to protect us from current and future threats, including superintelligence.</a:t>
          </a:r>
        </a:p>
      </dgm:t>
    </dgm:pt>
    <dgm:pt modelId="{2815DF28-01BA-49C0-BCEB-162AF0F7FD1B}" type="parTrans" cxnId="{B58FE374-37FE-42AE-A976-63EB4F972CC9}">
      <dgm:prSet/>
      <dgm:spPr/>
      <dgm:t>
        <a:bodyPr/>
        <a:lstStyle/>
        <a:p>
          <a:endParaRPr lang="en-US"/>
        </a:p>
      </dgm:t>
    </dgm:pt>
    <dgm:pt modelId="{3F0F9D14-8951-439E-BB67-C19889420AA3}" type="sibTrans" cxnId="{B58FE374-37FE-42AE-A976-63EB4F972CC9}">
      <dgm:prSet/>
      <dgm:spPr/>
      <dgm:t>
        <a:bodyPr/>
        <a:lstStyle/>
        <a:p>
          <a:endParaRPr lang="en-US"/>
        </a:p>
      </dgm:t>
    </dgm:pt>
    <dgm:pt modelId="{AF3A68B7-B1C5-4809-A4CC-E5886EA49B08}">
      <dgm:prSet/>
      <dgm:spPr/>
      <dgm:t>
        <a:bodyPr/>
        <a:lstStyle/>
        <a:p>
          <a:pPr>
            <a:lnSpc>
              <a:spcPct val="100000"/>
            </a:lnSpc>
          </a:pPr>
          <a:r>
            <a:rPr lang="en-US" dirty="0"/>
            <a:t>Ethics are evolving with many debates.</a:t>
          </a:r>
        </a:p>
      </dgm:t>
    </dgm:pt>
    <dgm:pt modelId="{49846FD2-1747-4D4B-9F95-3F7C19FE3D98}" type="parTrans" cxnId="{B3D43DDB-B75E-4BED-903E-74F0C20F79A6}">
      <dgm:prSet/>
      <dgm:spPr/>
      <dgm:t>
        <a:bodyPr/>
        <a:lstStyle/>
        <a:p>
          <a:endParaRPr lang="en-US"/>
        </a:p>
      </dgm:t>
    </dgm:pt>
    <dgm:pt modelId="{344D4CCA-B352-459D-AA4B-0B038C1DB7EE}" type="sibTrans" cxnId="{B3D43DDB-B75E-4BED-903E-74F0C20F79A6}">
      <dgm:prSet/>
      <dgm:spPr/>
      <dgm:t>
        <a:bodyPr/>
        <a:lstStyle/>
        <a:p>
          <a:endParaRPr lang="en-US"/>
        </a:p>
      </dgm:t>
    </dgm:pt>
    <dgm:pt modelId="{5C656C29-AAFA-4A5A-9226-3F236F16FB63}">
      <dgm:prSet/>
      <dgm:spPr/>
      <dgm:t>
        <a:bodyPr/>
        <a:lstStyle/>
        <a:p>
          <a:pPr>
            <a:lnSpc>
              <a:spcPct val="100000"/>
            </a:lnSpc>
          </a:pPr>
          <a:r>
            <a:rPr lang="en-US">
              <a:hlinkClick xmlns:r="http://schemas.openxmlformats.org/officeDocument/2006/relationships" r:id="rId1"/>
            </a:rPr>
            <a:t>AI Watch: Global regulatory tracker | White &amp; Case LLP</a:t>
          </a:r>
          <a:endParaRPr lang="en-US"/>
        </a:p>
      </dgm:t>
    </dgm:pt>
    <dgm:pt modelId="{80075AF1-765D-4A69-BF7B-660F84B2DB1E}" type="parTrans" cxnId="{52B85344-4377-4AB7-8E60-99261DC9C90F}">
      <dgm:prSet/>
      <dgm:spPr/>
      <dgm:t>
        <a:bodyPr/>
        <a:lstStyle/>
        <a:p>
          <a:endParaRPr lang="en-US"/>
        </a:p>
      </dgm:t>
    </dgm:pt>
    <dgm:pt modelId="{4C4E73FC-5794-473E-A819-3BF4CF014A0A}" type="sibTrans" cxnId="{52B85344-4377-4AB7-8E60-99261DC9C90F}">
      <dgm:prSet/>
      <dgm:spPr/>
      <dgm:t>
        <a:bodyPr/>
        <a:lstStyle/>
        <a:p>
          <a:endParaRPr lang="en-US"/>
        </a:p>
      </dgm:t>
    </dgm:pt>
    <dgm:pt modelId="{98DDC33C-C237-4DBD-BEB4-A22DB49C8A7B}" type="pres">
      <dgm:prSet presAssocID="{9EA20F99-EEE0-49B8-AB65-0E187C896127}" presName="root" presStyleCnt="0">
        <dgm:presLayoutVars>
          <dgm:dir/>
          <dgm:resizeHandles val="exact"/>
        </dgm:presLayoutVars>
      </dgm:prSet>
      <dgm:spPr/>
    </dgm:pt>
    <dgm:pt modelId="{D045E0CB-F234-4ABC-8CDC-FF51B866596E}" type="pres">
      <dgm:prSet presAssocID="{CDA34D38-CB43-4EBB-8643-3CB1CF25FC3B}" presName="compNode" presStyleCnt="0"/>
      <dgm:spPr/>
    </dgm:pt>
    <dgm:pt modelId="{DBBB26D2-3983-42A2-8C4A-831AB1285D22}" type="pres">
      <dgm:prSet presAssocID="{CDA34D38-CB43-4EBB-8643-3CB1CF25FC3B}" presName="bgRect" presStyleLbl="bgShp" presStyleIdx="0" presStyleCnt="5"/>
      <dgm:spPr/>
    </dgm:pt>
    <dgm:pt modelId="{E4E16956-70ED-4936-8FDA-1411C34FFEBC}" type="pres">
      <dgm:prSet presAssocID="{CDA34D38-CB43-4EBB-8643-3CB1CF25FC3B}"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Gavel"/>
        </a:ext>
      </dgm:extLst>
    </dgm:pt>
    <dgm:pt modelId="{E0B0FAF5-046E-408C-90AA-24A35BE4DFE7}" type="pres">
      <dgm:prSet presAssocID="{CDA34D38-CB43-4EBB-8643-3CB1CF25FC3B}" presName="spaceRect" presStyleCnt="0"/>
      <dgm:spPr/>
    </dgm:pt>
    <dgm:pt modelId="{BFE65EB1-1CC6-48BE-80A3-60972C88D3B1}" type="pres">
      <dgm:prSet presAssocID="{CDA34D38-CB43-4EBB-8643-3CB1CF25FC3B}" presName="parTx" presStyleLbl="revTx" presStyleIdx="0" presStyleCnt="5">
        <dgm:presLayoutVars>
          <dgm:chMax val="0"/>
          <dgm:chPref val="0"/>
        </dgm:presLayoutVars>
      </dgm:prSet>
      <dgm:spPr/>
    </dgm:pt>
    <dgm:pt modelId="{7794CE0A-A550-44CE-9ABC-C1C2BC5C2752}" type="pres">
      <dgm:prSet presAssocID="{7CE96AF3-5692-4870-B290-F12A9FCD6311}" presName="sibTrans" presStyleCnt="0"/>
      <dgm:spPr/>
    </dgm:pt>
    <dgm:pt modelId="{43C78616-C42E-464D-9DCE-63D80732DA40}" type="pres">
      <dgm:prSet presAssocID="{00336573-2993-4BEF-B18D-A083BEAC73FE}" presName="compNode" presStyleCnt="0"/>
      <dgm:spPr/>
    </dgm:pt>
    <dgm:pt modelId="{93BC61A6-4191-40BE-A993-B3BE42AB6D2E}" type="pres">
      <dgm:prSet presAssocID="{00336573-2993-4BEF-B18D-A083BEAC73FE}" presName="bgRect" presStyleLbl="bgShp" presStyleIdx="1" presStyleCnt="5"/>
      <dgm:spPr/>
    </dgm:pt>
    <dgm:pt modelId="{52AA5CC2-D0D0-4036-B7F9-B639AFADAF21}" type="pres">
      <dgm:prSet presAssocID="{00336573-2993-4BEF-B18D-A083BEAC73FE}"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Robot"/>
        </a:ext>
      </dgm:extLst>
    </dgm:pt>
    <dgm:pt modelId="{C2DDBE86-C96A-498E-9E32-B613B5009B48}" type="pres">
      <dgm:prSet presAssocID="{00336573-2993-4BEF-B18D-A083BEAC73FE}" presName="spaceRect" presStyleCnt="0"/>
      <dgm:spPr/>
    </dgm:pt>
    <dgm:pt modelId="{FB01499C-D0BB-4822-AD93-DCD891B2F517}" type="pres">
      <dgm:prSet presAssocID="{00336573-2993-4BEF-B18D-A083BEAC73FE}" presName="parTx" presStyleLbl="revTx" presStyleIdx="1" presStyleCnt="5">
        <dgm:presLayoutVars>
          <dgm:chMax val="0"/>
          <dgm:chPref val="0"/>
        </dgm:presLayoutVars>
      </dgm:prSet>
      <dgm:spPr/>
    </dgm:pt>
    <dgm:pt modelId="{79FE9797-B362-4E68-A3B4-2AB416E1277D}" type="pres">
      <dgm:prSet presAssocID="{3E83979C-4647-4C2E-BF10-3E5BF7951BC5}" presName="sibTrans" presStyleCnt="0"/>
      <dgm:spPr/>
    </dgm:pt>
    <dgm:pt modelId="{471475A5-150C-485B-BC40-77BC8D1FF47F}" type="pres">
      <dgm:prSet presAssocID="{F6ABF995-5F2F-4AD6-B453-D782F6F8C754}" presName="compNode" presStyleCnt="0"/>
      <dgm:spPr/>
    </dgm:pt>
    <dgm:pt modelId="{0AE7D150-1B2E-4B61-BE36-7F0AA91E6992}" type="pres">
      <dgm:prSet presAssocID="{F6ABF995-5F2F-4AD6-B453-D782F6F8C754}" presName="bgRect" presStyleLbl="bgShp" presStyleIdx="2" presStyleCnt="5"/>
      <dgm:spPr/>
    </dgm:pt>
    <dgm:pt modelId="{48789F9F-295E-4CB0-B537-C52F03411448}" type="pres">
      <dgm:prSet presAssocID="{F6ABF995-5F2F-4AD6-B453-D782F6F8C754}"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Bank"/>
        </a:ext>
      </dgm:extLst>
    </dgm:pt>
    <dgm:pt modelId="{F3A36FA5-D1B3-4A29-BB0B-CFDB3BFE8FFE}" type="pres">
      <dgm:prSet presAssocID="{F6ABF995-5F2F-4AD6-B453-D782F6F8C754}" presName="spaceRect" presStyleCnt="0"/>
      <dgm:spPr/>
    </dgm:pt>
    <dgm:pt modelId="{C1C7912A-F186-479F-8852-CF807F517350}" type="pres">
      <dgm:prSet presAssocID="{F6ABF995-5F2F-4AD6-B453-D782F6F8C754}" presName="parTx" presStyleLbl="revTx" presStyleIdx="2" presStyleCnt="5">
        <dgm:presLayoutVars>
          <dgm:chMax val="0"/>
          <dgm:chPref val="0"/>
        </dgm:presLayoutVars>
      </dgm:prSet>
      <dgm:spPr/>
    </dgm:pt>
    <dgm:pt modelId="{28A55CBE-E50C-4E27-91BF-10545FF2E16A}" type="pres">
      <dgm:prSet presAssocID="{3F0F9D14-8951-439E-BB67-C19889420AA3}" presName="sibTrans" presStyleCnt="0"/>
      <dgm:spPr/>
    </dgm:pt>
    <dgm:pt modelId="{1A4C6602-AA9B-43AD-AFB6-B6EFD0E59C80}" type="pres">
      <dgm:prSet presAssocID="{AF3A68B7-B1C5-4809-A4CC-E5886EA49B08}" presName="compNode" presStyleCnt="0"/>
      <dgm:spPr/>
    </dgm:pt>
    <dgm:pt modelId="{AB96FC90-76C0-40C1-863E-44A1D2AB1FC1}" type="pres">
      <dgm:prSet presAssocID="{AF3A68B7-B1C5-4809-A4CC-E5886EA49B08}" presName="bgRect" presStyleLbl="bgShp" presStyleIdx="3" presStyleCnt="5"/>
      <dgm:spPr/>
    </dgm:pt>
    <dgm:pt modelId="{6F628319-8C5F-4E55-8F37-68A6B96FDEC0}" type="pres">
      <dgm:prSet presAssocID="{AF3A68B7-B1C5-4809-A4CC-E5886EA49B08}"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Newspaper"/>
        </a:ext>
      </dgm:extLst>
    </dgm:pt>
    <dgm:pt modelId="{F29B0E9F-883B-4A18-B534-17B37BBBC8AD}" type="pres">
      <dgm:prSet presAssocID="{AF3A68B7-B1C5-4809-A4CC-E5886EA49B08}" presName="spaceRect" presStyleCnt="0"/>
      <dgm:spPr/>
    </dgm:pt>
    <dgm:pt modelId="{35400114-76E2-4D22-9D57-0285729B694A}" type="pres">
      <dgm:prSet presAssocID="{AF3A68B7-B1C5-4809-A4CC-E5886EA49B08}" presName="parTx" presStyleLbl="revTx" presStyleIdx="3" presStyleCnt="5">
        <dgm:presLayoutVars>
          <dgm:chMax val="0"/>
          <dgm:chPref val="0"/>
        </dgm:presLayoutVars>
      </dgm:prSet>
      <dgm:spPr/>
    </dgm:pt>
    <dgm:pt modelId="{C17749CD-FF83-4B04-9A83-76176D46511E}" type="pres">
      <dgm:prSet presAssocID="{344D4CCA-B352-459D-AA4B-0B038C1DB7EE}" presName="sibTrans" presStyleCnt="0"/>
      <dgm:spPr/>
    </dgm:pt>
    <dgm:pt modelId="{12FE51F7-5F39-43EA-AAE4-DE5B8B0DC2C6}" type="pres">
      <dgm:prSet presAssocID="{5C656C29-AAFA-4A5A-9226-3F236F16FB63}" presName="compNode" presStyleCnt="0"/>
      <dgm:spPr/>
    </dgm:pt>
    <dgm:pt modelId="{BD0AA666-DF33-4739-8763-3148AC1A0ACC}" type="pres">
      <dgm:prSet presAssocID="{5C656C29-AAFA-4A5A-9226-3F236F16FB63}" presName="bgRect" presStyleLbl="bgShp" presStyleIdx="4" presStyleCnt="5"/>
      <dgm:spPr/>
    </dgm:pt>
    <dgm:pt modelId="{927C2DDF-67B6-4E1E-8565-FB3241D7584C}" type="pres">
      <dgm:prSet presAssocID="{5C656C29-AAFA-4A5A-9226-3F236F16FB63}"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Magnifying glass"/>
        </a:ext>
      </dgm:extLst>
    </dgm:pt>
    <dgm:pt modelId="{B8CC5CA6-C22B-427E-86EF-301F754EB73A}" type="pres">
      <dgm:prSet presAssocID="{5C656C29-AAFA-4A5A-9226-3F236F16FB63}" presName="spaceRect" presStyleCnt="0"/>
      <dgm:spPr/>
    </dgm:pt>
    <dgm:pt modelId="{E91B90E9-338D-4BAE-AB79-EC0248D77679}" type="pres">
      <dgm:prSet presAssocID="{5C656C29-AAFA-4A5A-9226-3F236F16FB63}" presName="parTx" presStyleLbl="revTx" presStyleIdx="4" presStyleCnt="5">
        <dgm:presLayoutVars>
          <dgm:chMax val="0"/>
          <dgm:chPref val="0"/>
        </dgm:presLayoutVars>
      </dgm:prSet>
      <dgm:spPr/>
    </dgm:pt>
  </dgm:ptLst>
  <dgm:cxnLst>
    <dgm:cxn modelId="{B111D400-09DD-41C4-9FE7-C87C24257E36}" type="presOf" srcId="{AF3A68B7-B1C5-4809-A4CC-E5886EA49B08}" destId="{35400114-76E2-4D22-9D57-0285729B694A}" srcOrd="0" destOrd="0" presId="urn:microsoft.com/office/officeart/2018/2/layout/IconVerticalSolidList"/>
    <dgm:cxn modelId="{DC4BD706-8ACC-4B5C-8F35-5DF1480418F6}" type="presOf" srcId="{CDA34D38-CB43-4EBB-8643-3CB1CF25FC3B}" destId="{BFE65EB1-1CC6-48BE-80A3-60972C88D3B1}" srcOrd="0" destOrd="0" presId="urn:microsoft.com/office/officeart/2018/2/layout/IconVerticalSolidList"/>
    <dgm:cxn modelId="{1AAE3424-8060-4342-AD35-8E65819BD97D}" type="presOf" srcId="{9EA20F99-EEE0-49B8-AB65-0E187C896127}" destId="{98DDC33C-C237-4DBD-BEB4-A22DB49C8A7B}" srcOrd="0" destOrd="0" presId="urn:microsoft.com/office/officeart/2018/2/layout/IconVerticalSolidList"/>
    <dgm:cxn modelId="{52B85344-4377-4AB7-8E60-99261DC9C90F}" srcId="{9EA20F99-EEE0-49B8-AB65-0E187C896127}" destId="{5C656C29-AAFA-4A5A-9226-3F236F16FB63}" srcOrd="4" destOrd="0" parTransId="{80075AF1-765D-4A69-BF7B-660F84B2DB1E}" sibTransId="{4C4E73FC-5794-473E-A819-3BF4CF014A0A}"/>
    <dgm:cxn modelId="{B58FE374-37FE-42AE-A976-63EB4F972CC9}" srcId="{9EA20F99-EEE0-49B8-AB65-0E187C896127}" destId="{F6ABF995-5F2F-4AD6-B453-D782F6F8C754}" srcOrd="2" destOrd="0" parTransId="{2815DF28-01BA-49C0-BCEB-162AF0F7FD1B}" sibTransId="{3F0F9D14-8951-439E-BB67-C19889420AA3}"/>
    <dgm:cxn modelId="{B6490DAB-A8AE-4961-816C-8D137EDD7BE9}" srcId="{9EA20F99-EEE0-49B8-AB65-0E187C896127}" destId="{00336573-2993-4BEF-B18D-A083BEAC73FE}" srcOrd="1" destOrd="0" parTransId="{B6EFD84F-F5A1-47D1-A14D-0971ADC4C224}" sibTransId="{3E83979C-4647-4C2E-BF10-3E5BF7951BC5}"/>
    <dgm:cxn modelId="{0C54FEC1-08A4-4F96-8959-919A9BA18649}" srcId="{9EA20F99-EEE0-49B8-AB65-0E187C896127}" destId="{CDA34D38-CB43-4EBB-8643-3CB1CF25FC3B}" srcOrd="0" destOrd="0" parTransId="{E247D43D-0B7E-447C-A799-1D332FB7A316}" sibTransId="{7CE96AF3-5692-4870-B290-F12A9FCD6311}"/>
    <dgm:cxn modelId="{6EF55ECF-D4DB-4005-8EB4-DA1EB16B6812}" type="presOf" srcId="{5C656C29-AAFA-4A5A-9226-3F236F16FB63}" destId="{E91B90E9-338D-4BAE-AB79-EC0248D77679}" srcOrd="0" destOrd="0" presId="urn:microsoft.com/office/officeart/2018/2/layout/IconVerticalSolidList"/>
    <dgm:cxn modelId="{B3D43DDB-B75E-4BED-903E-74F0C20F79A6}" srcId="{9EA20F99-EEE0-49B8-AB65-0E187C896127}" destId="{AF3A68B7-B1C5-4809-A4CC-E5886EA49B08}" srcOrd="3" destOrd="0" parTransId="{49846FD2-1747-4D4B-9F95-3F7C19FE3D98}" sibTransId="{344D4CCA-B352-459D-AA4B-0B038C1DB7EE}"/>
    <dgm:cxn modelId="{385E13DC-B9B6-4FB3-A1BF-68956584D4B7}" type="presOf" srcId="{00336573-2993-4BEF-B18D-A083BEAC73FE}" destId="{FB01499C-D0BB-4822-AD93-DCD891B2F517}" srcOrd="0" destOrd="0" presId="urn:microsoft.com/office/officeart/2018/2/layout/IconVerticalSolidList"/>
    <dgm:cxn modelId="{77B542F9-934B-47EA-8B74-FEF81241C40C}" type="presOf" srcId="{F6ABF995-5F2F-4AD6-B453-D782F6F8C754}" destId="{C1C7912A-F186-479F-8852-CF807F517350}" srcOrd="0" destOrd="0" presId="urn:microsoft.com/office/officeart/2018/2/layout/IconVerticalSolidList"/>
    <dgm:cxn modelId="{F9986846-62C6-4F01-97F1-DAFF38F68BD7}" type="presParOf" srcId="{98DDC33C-C237-4DBD-BEB4-A22DB49C8A7B}" destId="{D045E0CB-F234-4ABC-8CDC-FF51B866596E}" srcOrd="0" destOrd="0" presId="urn:microsoft.com/office/officeart/2018/2/layout/IconVerticalSolidList"/>
    <dgm:cxn modelId="{BA24AA3E-3919-4CD1-BC76-55D0544D0334}" type="presParOf" srcId="{D045E0CB-F234-4ABC-8CDC-FF51B866596E}" destId="{DBBB26D2-3983-42A2-8C4A-831AB1285D22}" srcOrd="0" destOrd="0" presId="urn:microsoft.com/office/officeart/2018/2/layout/IconVerticalSolidList"/>
    <dgm:cxn modelId="{101D8A97-7298-4AC7-A31E-BBB73524C9DC}" type="presParOf" srcId="{D045E0CB-F234-4ABC-8CDC-FF51B866596E}" destId="{E4E16956-70ED-4936-8FDA-1411C34FFEBC}" srcOrd="1" destOrd="0" presId="urn:microsoft.com/office/officeart/2018/2/layout/IconVerticalSolidList"/>
    <dgm:cxn modelId="{CA4D9E86-B164-4A73-830A-A2BDC2BE406B}" type="presParOf" srcId="{D045E0CB-F234-4ABC-8CDC-FF51B866596E}" destId="{E0B0FAF5-046E-408C-90AA-24A35BE4DFE7}" srcOrd="2" destOrd="0" presId="urn:microsoft.com/office/officeart/2018/2/layout/IconVerticalSolidList"/>
    <dgm:cxn modelId="{3A8074BC-60A3-4222-B808-B65E015AF320}" type="presParOf" srcId="{D045E0CB-F234-4ABC-8CDC-FF51B866596E}" destId="{BFE65EB1-1CC6-48BE-80A3-60972C88D3B1}" srcOrd="3" destOrd="0" presId="urn:microsoft.com/office/officeart/2018/2/layout/IconVerticalSolidList"/>
    <dgm:cxn modelId="{134990F0-7117-497D-B826-3F7DDCEED1D2}" type="presParOf" srcId="{98DDC33C-C237-4DBD-BEB4-A22DB49C8A7B}" destId="{7794CE0A-A550-44CE-9ABC-C1C2BC5C2752}" srcOrd="1" destOrd="0" presId="urn:microsoft.com/office/officeart/2018/2/layout/IconVerticalSolidList"/>
    <dgm:cxn modelId="{BCB64CA1-19FF-44DF-A284-CBDDEC54D111}" type="presParOf" srcId="{98DDC33C-C237-4DBD-BEB4-A22DB49C8A7B}" destId="{43C78616-C42E-464D-9DCE-63D80732DA40}" srcOrd="2" destOrd="0" presId="urn:microsoft.com/office/officeart/2018/2/layout/IconVerticalSolidList"/>
    <dgm:cxn modelId="{80935C3D-B9C2-407D-8337-C4B9D5B5B3FF}" type="presParOf" srcId="{43C78616-C42E-464D-9DCE-63D80732DA40}" destId="{93BC61A6-4191-40BE-A993-B3BE42AB6D2E}" srcOrd="0" destOrd="0" presId="urn:microsoft.com/office/officeart/2018/2/layout/IconVerticalSolidList"/>
    <dgm:cxn modelId="{C814565D-C163-4B7D-8F9C-439AB95BF2D9}" type="presParOf" srcId="{43C78616-C42E-464D-9DCE-63D80732DA40}" destId="{52AA5CC2-D0D0-4036-B7F9-B639AFADAF21}" srcOrd="1" destOrd="0" presId="urn:microsoft.com/office/officeart/2018/2/layout/IconVerticalSolidList"/>
    <dgm:cxn modelId="{3EECA056-C52F-4A32-8B7C-1F32D2CBF466}" type="presParOf" srcId="{43C78616-C42E-464D-9DCE-63D80732DA40}" destId="{C2DDBE86-C96A-498E-9E32-B613B5009B48}" srcOrd="2" destOrd="0" presId="urn:microsoft.com/office/officeart/2018/2/layout/IconVerticalSolidList"/>
    <dgm:cxn modelId="{E518462A-89F3-4C77-81E0-364E7A4394E6}" type="presParOf" srcId="{43C78616-C42E-464D-9DCE-63D80732DA40}" destId="{FB01499C-D0BB-4822-AD93-DCD891B2F517}" srcOrd="3" destOrd="0" presId="urn:microsoft.com/office/officeart/2018/2/layout/IconVerticalSolidList"/>
    <dgm:cxn modelId="{B1BF2E95-7F22-4E22-BD10-33DF480FAB45}" type="presParOf" srcId="{98DDC33C-C237-4DBD-BEB4-A22DB49C8A7B}" destId="{79FE9797-B362-4E68-A3B4-2AB416E1277D}" srcOrd="3" destOrd="0" presId="urn:microsoft.com/office/officeart/2018/2/layout/IconVerticalSolidList"/>
    <dgm:cxn modelId="{4490FA39-A49A-43F1-B747-5F2EA7351CA7}" type="presParOf" srcId="{98DDC33C-C237-4DBD-BEB4-A22DB49C8A7B}" destId="{471475A5-150C-485B-BC40-77BC8D1FF47F}" srcOrd="4" destOrd="0" presId="urn:microsoft.com/office/officeart/2018/2/layout/IconVerticalSolidList"/>
    <dgm:cxn modelId="{17A8C075-A39E-4F03-8B5B-C2D9551827D6}" type="presParOf" srcId="{471475A5-150C-485B-BC40-77BC8D1FF47F}" destId="{0AE7D150-1B2E-4B61-BE36-7F0AA91E6992}" srcOrd="0" destOrd="0" presId="urn:microsoft.com/office/officeart/2018/2/layout/IconVerticalSolidList"/>
    <dgm:cxn modelId="{1A12B6FE-126B-46ED-84BB-9964039701F2}" type="presParOf" srcId="{471475A5-150C-485B-BC40-77BC8D1FF47F}" destId="{48789F9F-295E-4CB0-B537-C52F03411448}" srcOrd="1" destOrd="0" presId="urn:microsoft.com/office/officeart/2018/2/layout/IconVerticalSolidList"/>
    <dgm:cxn modelId="{4A72CC8B-F122-4064-B98D-1CEEEB88CCCF}" type="presParOf" srcId="{471475A5-150C-485B-BC40-77BC8D1FF47F}" destId="{F3A36FA5-D1B3-4A29-BB0B-CFDB3BFE8FFE}" srcOrd="2" destOrd="0" presId="urn:microsoft.com/office/officeart/2018/2/layout/IconVerticalSolidList"/>
    <dgm:cxn modelId="{A56E657B-95EE-4B61-86BC-93DEC2FBA35F}" type="presParOf" srcId="{471475A5-150C-485B-BC40-77BC8D1FF47F}" destId="{C1C7912A-F186-479F-8852-CF807F517350}" srcOrd="3" destOrd="0" presId="urn:microsoft.com/office/officeart/2018/2/layout/IconVerticalSolidList"/>
    <dgm:cxn modelId="{7B906AD3-0ECE-4E5C-81B4-2587F53E2D69}" type="presParOf" srcId="{98DDC33C-C237-4DBD-BEB4-A22DB49C8A7B}" destId="{28A55CBE-E50C-4E27-91BF-10545FF2E16A}" srcOrd="5" destOrd="0" presId="urn:microsoft.com/office/officeart/2018/2/layout/IconVerticalSolidList"/>
    <dgm:cxn modelId="{85AAF3AE-1434-4C3D-BDC9-508073A6F58D}" type="presParOf" srcId="{98DDC33C-C237-4DBD-BEB4-A22DB49C8A7B}" destId="{1A4C6602-AA9B-43AD-AFB6-B6EFD0E59C80}" srcOrd="6" destOrd="0" presId="urn:microsoft.com/office/officeart/2018/2/layout/IconVerticalSolidList"/>
    <dgm:cxn modelId="{A838F943-A5AC-4D1B-9920-061D03DBB08C}" type="presParOf" srcId="{1A4C6602-AA9B-43AD-AFB6-B6EFD0E59C80}" destId="{AB96FC90-76C0-40C1-863E-44A1D2AB1FC1}" srcOrd="0" destOrd="0" presId="urn:microsoft.com/office/officeart/2018/2/layout/IconVerticalSolidList"/>
    <dgm:cxn modelId="{786E345D-958E-41EC-8B3F-41FF0366F507}" type="presParOf" srcId="{1A4C6602-AA9B-43AD-AFB6-B6EFD0E59C80}" destId="{6F628319-8C5F-4E55-8F37-68A6B96FDEC0}" srcOrd="1" destOrd="0" presId="urn:microsoft.com/office/officeart/2018/2/layout/IconVerticalSolidList"/>
    <dgm:cxn modelId="{725ACC87-0EED-4AF1-A587-EB25AD06A6EB}" type="presParOf" srcId="{1A4C6602-AA9B-43AD-AFB6-B6EFD0E59C80}" destId="{F29B0E9F-883B-4A18-B534-17B37BBBC8AD}" srcOrd="2" destOrd="0" presId="urn:microsoft.com/office/officeart/2018/2/layout/IconVerticalSolidList"/>
    <dgm:cxn modelId="{A6346D05-6561-4F04-8AA3-E5997556366F}" type="presParOf" srcId="{1A4C6602-AA9B-43AD-AFB6-B6EFD0E59C80}" destId="{35400114-76E2-4D22-9D57-0285729B694A}" srcOrd="3" destOrd="0" presId="urn:microsoft.com/office/officeart/2018/2/layout/IconVerticalSolidList"/>
    <dgm:cxn modelId="{D71DB28C-E875-405D-8694-FB0B240ABAD9}" type="presParOf" srcId="{98DDC33C-C237-4DBD-BEB4-A22DB49C8A7B}" destId="{C17749CD-FF83-4B04-9A83-76176D46511E}" srcOrd="7" destOrd="0" presId="urn:microsoft.com/office/officeart/2018/2/layout/IconVerticalSolidList"/>
    <dgm:cxn modelId="{DEA3A68B-749D-4924-BCAE-FF086D13DF7A}" type="presParOf" srcId="{98DDC33C-C237-4DBD-BEB4-A22DB49C8A7B}" destId="{12FE51F7-5F39-43EA-AAE4-DE5B8B0DC2C6}" srcOrd="8" destOrd="0" presId="urn:microsoft.com/office/officeart/2018/2/layout/IconVerticalSolidList"/>
    <dgm:cxn modelId="{548B9C1A-7B4C-4647-9335-D4A60AF0D0A7}" type="presParOf" srcId="{12FE51F7-5F39-43EA-AAE4-DE5B8B0DC2C6}" destId="{BD0AA666-DF33-4739-8763-3148AC1A0ACC}" srcOrd="0" destOrd="0" presId="urn:microsoft.com/office/officeart/2018/2/layout/IconVerticalSolidList"/>
    <dgm:cxn modelId="{9C226E33-52D8-43F4-A527-671486AC5F50}" type="presParOf" srcId="{12FE51F7-5F39-43EA-AAE4-DE5B8B0DC2C6}" destId="{927C2DDF-67B6-4E1E-8565-FB3241D7584C}" srcOrd="1" destOrd="0" presId="urn:microsoft.com/office/officeart/2018/2/layout/IconVerticalSolidList"/>
    <dgm:cxn modelId="{4DA88F38-093F-4B95-BF0C-9645CD7A9621}" type="presParOf" srcId="{12FE51F7-5F39-43EA-AAE4-DE5B8B0DC2C6}" destId="{B8CC5CA6-C22B-427E-86EF-301F754EB73A}" srcOrd="2" destOrd="0" presId="urn:microsoft.com/office/officeart/2018/2/layout/IconVerticalSolidList"/>
    <dgm:cxn modelId="{D17D4386-BFEF-436B-A803-9B4DCD1CDD95}" type="presParOf" srcId="{12FE51F7-5F39-43EA-AAE4-DE5B8B0DC2C6}" destId="{E91B90E9-338D-4BAE-AB79-EC0248D7767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975CC6-EC0E-400B-9482-C380A82B69E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D5C2EC7-3760-4F97-8D8F-142842553099}">
      <dgm:prSet/>
      <dgm:spPr/>
      <dgm:t>
        <a:bodyPr/>
        <a:lstStyle/>
        <a:p>
          <a:pPr>
            <a:lnSpc>
              <a:spcPct val="100000"/>
            </a:lnSpc>
          </a:pPr>
          <a:r>
            <a:rPr lang="en-US" b="1">
              <a:latin typeface="Arial Nova Cond Light" panose="020B0306020202020204" pitchFamily="34" charset="0"/>
            </a:rPr>
            <a:t>1. Data Collection: </a:t>
          </a:r>
          <a:r>
            <a:rPr lang="en-US">
              <a:latin typeface="Arial Nova Cond Light" panose="020B0306020202020204" pitchFamily="34" charset="0"/>
            </a:rPr>
            <a:t>Gather relevant and high-quality data to train your model or system.</a:t>
          </a:r>
        </a:p>
      </dgm:t>
    </dgm:pt>
    <dgm:pt modelId="{77949647-6AD1-4C0C-900B-1D1E24B88606}" type="parTrans" cxnId="{1B9E3D3B-1422-48AC-8168-CB0846B31E5F}">
      <dgm:prSet/>
      <dgm:spPr/>
      <dgm:t>
        <a:bodyPr/>
        <a:lstStyle/>
        <a:p>
          <a:endParaRPr lang="en-US">
            <a:latin typeface="Arial Nova Cond Light" panose="020B0306020202020204" pitchFamily="34" charset="0"/>
          </a:endParaRPr>
        </a:p>
      </dgm:t>
    </dgm:pt>
    <dgm:pt modelId="{847A87B5-3B3F-436B-BD02-6310CA43A5E7}" type="sibTrans" cxnId="{1B9E3D3B-1422-48AC-8168-CB0846B31E5F}">
      <dgm:prSet/>
      <dgm:spPr/>
      <dgm:t>
        <a:bodyPr/>
        <a:lstStyle/>
        <a:p>
          <a:endParaRPr lang="en-US">
            <a:latin typeface="Arial Nova Cond Light" panose="020B0306020202020204" pitchFamily="34" charset="0"/>
          </a:endParaRPr>
        </a:p>
      </dgm:t>
    </dgm:pt>
    <dgm:pt modelId="{03D8A213-6020-4F4B-BA92-A048868670F3}">
      <dgm:prSet/>
      <dgm:spPr/>
      <dgm:t>
        <a:bodyPr/>
        <a:lstStyle/>
        <a:p>
          <a:pPr>
            <a:lnSpc>
              <a:spcPct val="100000"/>
            </a:lnSpc>
          </a:pPr>
          <a:r>
            <a:rPr lang="en-US" b="1">
              <a:latin typeface="Arial Nova Cond Light" panose="020B0306020202020204" pitchFamily="34" charset="0"/>
            </a:rPr>
            <a:t>2. Data Preparation: </a:t>
          </a:r>
          <a:r>
            <a:rPr lang="en-US">
              <a:latin typeface="Arial Nova Cond Light" panose="020B0306020202020204" pitchFamily="34" charset="0"/>
            </a:rPr>
            <a:t>Clean, preprocess, and transform the data into a usable format.</a:t>
          </a:r>
        </a:p>
      </dgm:t>
    </dgm:pt>
    <dgm:pt modelId="{DE42E650-CEAE-49AF-B724-989FF4077F17}" type="parTrans" cxnId="{5355453D-CCD5-47ED-ABF1-3BD3C3115C33}">
      <dgm:prSet/>
      <dgm:spPr/>
      <dgm:t>
        <a:bodyPr/>
        <a:lstStyle/>
        <a:p>
          <a:endParaRPr lang="en-US">
            <a:latin typeface="Arial Nova Cond Light" panose="020B0306020202020204" pitchFamily="34" charset="0"/>
          </a:endParaRPr>
        </a:p>
      </dgm:t>
    </dgm:pt>
    <dgm:pt modelId="{52A628EA-4AEC-4AB4-B0AB-792085BD6282}" type="sibTrans" cxnId="{5355453D-CCD5-47ED-ABF1-3BD3C3115C33}">
      <dgm:prSet/>
      <dgm:spPr/>
      <dgm:t>
        <a:bodyPr/>
        <a:lstStyle/>
        <a:p>
          <a:endParaRPr lang="en-US">
            <a:latin typeface="Arial Nova Cond Light" panose="020B0306020202020204" pitchFamily="34" charset="0"/>
          </a:endParaRPr>
        </a:p>
      </dgm:t>
    </dgm:pt>
    <dgm:pt modelId="{33980CAF-51D0-471E-8EE7-EF52F74D9EB9}">
      <dgm:prSet/>
      <dgm:spPr/>
      <dgm:t>
        <a:bodyPr/>
        <a:lstStyle/>
        <a:p>
          <a:pPr>
            <a:lnSpc>
              <a:spcPct val="100000"/>
            </a:lnSpc>
          </a:pPr>
          <a:r>
            <a:rPr lang="en-US" b="1">
              <a:latin typeface="Arial Nova Cond Light" panose="020B0306020202020204" pitchFamily="34" charset="0"/>
            </a:rPr>
            <a:t>3. Model Training: </a:t>
          </a:r>
          <a:r>
            <a:rPr lang="en-US">
              <a:latin typeface="Arial Nova Cond Light" panose="020B0306020202020204" pitchFamily="34" charset="0"/>
            </a:rPr>
            <a:t>Use the prepared data to train the model, optimizing it over iterations.</a:t>
          </a:r>
        </a:p>
      </dgm:t>
    </dgm:pt>
    <dgm:pt modelId="{B4575E5C-342F-4913-913C-8B2A4EC55F61}" type="parTrans" cxnId="{74EFD85C-3F14-4B44-A964-5EBD34FFABDA}">
      <dgm:prSet/>
      <dgm:spPr/>
      <dgm:t>
        <a:bodyPr/>
        <a:lstStyle/>
        <a:p>
          <a:endParaRPr lang="en-US">
            <a:latin typeface="Arial Nova Cond Light" panose="020B0306020202020204" pitchFamily="34" charset="0"/>
          </a:endParaRPr>
        </a:p>
      </dgm:t>
    </dgm:pt>
    <dgm:pt modelId="{DB9CA2D2-9B5D-4DBC-9114-7B36AA43C642}" type="sibTrans" cxnId="{74EFD85C-3F14-4B44-A964-5EBD34FFABDA}">
      <dgm:prSet/>
      <dgm:spPr/>
      <dgm:t>
        <a:bodyPr/>
        <a:lstStyle/>
        <a:p>
          <a:endParaRPr lang="en-US">
            <a:latin typeface="Arial Nova Cond Light" panose="020B0306020202020204" pitchFamily="34" charset="0"/>
          </a:endParaRPr>
        </a:p>
      </dgm:t>
    </dgm:pt>
    <dgm:pt modelId="{7CF0DA01-601A-4BE5-897F-B1B4A2A252E7}">
      <dgm:prSet/>
      <dgm:spPr/>
      <dgm:t>
        <a:bodyPr/>
        <a:lstStyle/>
        <a:p>
          <a:pPr>
            <a:lnSpc>
              <a:spcPct val="100000"/>
            </a:lnSpc>
          </a:pPr>
          <a:r>
            <a:rPr lang="en-US" b="1">
              <a:latin typeface="Arial Nova Cond Light" panose="020B0306020202020204" pitchFamily="34" charset="0"/>
            </a:rPr>
            <a:t>4. Evaluation: </a:t>
          </a:r>
          <a:r>
            <a:rPr lang="en-US">
              <a:latin typeface="Arial Nova Cond Light" panose="020B0306020202020204" pitchFamily="34" charset="0"/>
            </a:rPr>
            <a:t>Test the model on validation data to measure performance and identify issues.</a:t>
          </a:r>
        </a:p>
      </dgm:t>
    </dgm:pt>
    <dgm:pt modelId="{99768FB7-4D29-493D-A63B-10A63E2DFFCE}" type="parTrans" cxnId="{CD4DFCB1-F143-480C-91FF-9781D9E42BF9}">
      <dgm:prSet/>
      <dgm:spPr/>
      <dgm:t>
        <a:bodyPr/>
        <a:lstStyle/>
        <a:p>
          <a:endParaRPr lang="en-US">
            <a:latin typeface="Arial Nova Cond Light" panose="020B0306020202020204" pitchFamily="34" charset="0"/>
          </a:endParaRPr>
        </a:p>
      </dgm:t>
    </dgm:pt>
    <dgm:pt modelId="{34A30925-E7A2-4D75-9631-81C85775CE54}" type="sibTrans" cxnId="{CD4DFCB1-F143-480C-91FF-9781D9E42BF9}">
      <dgm:prSet/>
      <dgm:spPr/>
      <dgm:t>
        <a:bodyPr/>
        <a:lstStyle/>
        <a:p>
          <a:endParaRPr lang="en-US">
            <a:latin typeface="Arial Nova Cond Light" panose="020B0306020202020204" pitchFamily="34" charset="0"/>
          </a:endParaRPr>
        </a:p>
      </dgm:t>
    </dgm:pt>
    <dgm:pt modelId="{70690783-A9C9-4095-943D-BB93BDC3E3EE}">
      <dgm:prSet/>
      <dgm:spPr/>
      <dgm:t>
        <a:bodyPr/>
        <a:lstStyle/>
        <a:p>
          <a:pPr>
            <a:lnSpc>
              <a:spcPct val="100000"/>
            </a:lnSpc>
          </a:pPr>
          <a:r>
            <a:rPr lang="en-US" b="1">
              <a:latin typeface="Arial Nova Cond Light" panose="020B0306020202020204" pitchFamily="34" charset="0"/>
            </a:rPr>
            <a:t>5. Deployment: </a:t>
          </a:r>
          <a:r>
            <a:rPr lang="en-US">
              <a:latin typeface="Arial Nova Cond Light" panose="020B0306020202020204" pitchFamily="34" charset="0"/>
            </a:rPr>
            <a:t>Integrate the trained model into real-world applications or systems.</a:t>
          </a:r>
        </a:p>
      </dgm:t>
    </dgm:pt>
    <dgm:pt modelId="{9FABCA26-70AD-4D4C-80E1-DB998BACA24C}" type="parTrans" cxnId="{758CCAB8-E88C-4F46-BA99-8925B89D7400}">
      <dgm:prSet/>
      <dgm:spPr/>
      <dgm:t>
        <a:bodyPr/>
        <a:lstStyle/>
        <a:p>
          <a:endParaRPr lang="en-US">
            <a:latin typeface="Arial Nova Cond Light" panose="020B0306020202020204" pitchFamily="34" charset="0"/>
          </a:endParaRPr>
        </a:p>
      </dgm:t>
    </dgm:pt>
    <dgm:pt modelId="{66E71EE1-9533-4319-81B8-8A59F24D6828}" type="sibTrans" cxnId="{758CCAB8-E88C-4F46-BA99-8925B89D7400}">
      <dgm:prSet/>
      <dgm:spPr/>
      <dgm:t>
        <a:bodyPr/>
        <a:lstStyle/>
        <a:p>
          <a:endParaRPr lang="en-US">
            <a:latin typeface="Arial Nova Cond Light" panose="020B0306020202020204" pitchFamily="34" charset="0"/>
          </a:endParaRPr>
        </a:p>
      </dgm:t>
    </dgm:pt>
    <dgm:pt modelId="{9A9543A5-8CAD-4535-91C4-A360B15A01C7}">
      <dgm:prSet/>
      <dgm:spPr/>
      <dgm:t>
        <a:bodyPr/>
        <a:lstStyle/>
        <a:p>
          <a:pPr>
            <a:lnSpc>
              <a:spcPct val="100000"/>
            </a:lnSpc>
          </a:pPr>
          <a:r>
            <a:rPr lang="en-US" b="1">
              <a:latin typeface="Arial Nova Cond Light" panose="020B0306020202020204" pitchFamily="34" charset="0"/>
            </a:rPr>
            <a:t>6. Monitoring: </a:t>
          </a:r>
          <a:r>
            <a:rPr lang="en-US">
              <a:latin typeface="Arial Nova Cond Light" panose="020B0306020202020204" pitchFamily="34" charset="0"/>
            </a:rPr>
            <a:t>Continuously monitor the model's performance and update as needed.</a:t>
          </a:r>
        </a:p>
      </dgm:t>
    </dgm:pt>
    <dgm:pt modelId="{C8B06CAC-77D2-41F6-BDB8-DD82931C08C5}" type="parTrans" cxnId="{17EDFBA2-ADE6-436F-AD98-F43FEE36A82C}">
      <dgm:prSet/>
      <dgm:spPr/>
      <dgm:t>
        <a:bodyPr/>
        <a:lstStyle/>
        <a:p>
          <a:endParaRPr lang="en-US">
            <a:latin typeface="Arial Nova Cond Light" panose="020B0306020202020204" pitchFamily="34" charset="0"/>
          </a:endParaRPr>
        </a:p>
      </dgm:t>
    </dgm:pt>
    <dgm:pt modelId="{24D743BC-9D60-4792-B2EE-7625C2DE57C3}" type="sibTrans" cxnId="{17EDFBA2-ADE6-436F-AD98-F43FEE36A82C}">
      <dgm:prSet/>
      <dgm:spPr/>
      <dgm:t>
        <a:bodyPr/>
        <a:lstStyle/>
        <a:p>
          <a:endParaRPr lang="en-US">
            <a:latin typeface="Arial Nova Cond Light" panose="020B0306020202020204" pitchFamily="34" charset="0"/>
          </a:endParaRPr>
        </a:p>
      </dgm:t>
    </dgm:pt>
    <dgm:pt modelId="{DAABC538-CAB8-4A41-9ABF-132F5146CD16}" type="pres">
      <dgm:prSet presAssocID="{AA975CC6-EC0E-400B-9482-C380A82B69ED}" presName="root" presStyleCnt="0">
        <dgm:presLayoutVars>
          <dgm:dir/>
          <dgm:resizeHandles val="exact"/>
        </dgm:presLayoutVars>
      </dgm:prSet>
      <dgm:spPr/>
    </dgm:pt>
    <dgm:pt modelId="{02E15F52-D060-43C9-B0BA-89F14D5C02D6}" type="pres">
      <dgm:prSet presAssocID="{4D5C2EC7-3760-4F97-8D8F-142842553099}" presName="compNode" presStyleCnt="0"/>
      <dgm:spPr/>
    </dgm:pt>
    <dgm:pt modelId="{A0E45560-42C4-4728-A64B-CFF47996FA0C}" type="pres">
      <dgm:prSet presAssocID="{4D5C2EC7-3760-4F97-8D8F-142842553099}" presName="bgRect" presStyleLbl="bgShp" presStyleIdx="0" presStyleCnt="6"/>
      <dgm:spPr/>
    </dgm:pt>
    <dgm:pt modelId="{40E3015F-BD21-48D8-B7AB-075E944D3B51}" type="pres">
      <dgm:prSet presAssocID="{4D5C2EC7-3760-4F97-8D8F-14284255309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
        </a:ext>
      </dgm:extLst>
    </dgm:pt>
    <dgm:pt modelId="{B95ED4AE-1E0F-48D7-BC6E-CFDA623B5A80}" type="pres">
      <dgm:prSet presAssocID="{4D5C2EC7-3760-4F97-8D8F-142842553099}" presName="spaceRect" presStyleCnt="0"/>
      <dgm:spPr/>
    </dgm:pt>
    <dgm:pt modelId="{177FA340-5170-4DB7-8607-A1E8AEBAD14C}" type="pres">
      <dgm:prSet presAssocID="{4D5C2EC7-3760-4F97-8D8F-142842553099}" presName="parTx" presStyleLbl="revTx" presStyleIdx="0" presStyleCnt="6">
        <dgm:presLayoutVars>
          <dgm:chMax val="0"/>
          <dgm:chPref val="0"/>
        </dgm:presLayoutVars>
      </dgm:prSet>
      <dgm:spPr/>
    </dgm:pt>
    <dgm:pt modelId="{A9942358-49A1-46EA-B0D0-FB4DB64B7308}" type="pres">
      <dgm:prSet presAssocID="{847A87B5-3B3F-436B-BD02-6310CA43A5E7}" presName="sibTrans" presStyleCnt="0"/>
      <dgm:spPr/>
    </dgm:pt>
    <dgm:pt modelId="{D728C516-685F-4EC9-B1B6-3CDAF2D5DA72}" type="pres">
      <dgm:prSet presAssocID="{03D8A213-6020-4F4B-BA92-A048868670F3}" presName="compNode" presStyleCnt="0"/>
      <dgm:spPr/>
    </dgm:pt>
    <dgm:pt modelId="{CE21BFA6-98BE-465A-BC44-1B951063740D}" type="pres">
      <dgm:prSet presAssocID="{03D8A213-6020-4F4B-BA92-A048868670F3}" presName="bgRect" presStyleLbl="bgShp" presStyleIdx="1" presStyleCnt="6"/>
      <dgm:spPr/>
    </dgm:pt>
    <dgm:pt modelId="{FAB1D559-AF2F-4D8A-A1AE-9E5120FFB23D}" type="pres">
      <dgm:prSet presAssocID="{03D8A213-6020-4F4B-BA92-A048868670F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3F7E2F4-87F1-4DF4-9830-6B4B3AAE9540}" type="pres">
      <dgm:prSet presAssocID="{03D8A213-6020-4F4B-BA92-A048868670F3}" presName="spaceRect" presStyleCnt="0"/>
      <dgm:spPr/>
    </dgm:pt>
    <dgm:pt modelId="{0F95E00A-C8D8-4D85-BF0A-C4DB1E437A94}" type="pres">
      <dgm:prSet presAssocID="{03D8A213-6020-4F4B-BA92-A048868670F3}" presName="parTx" presStyleLbl="revTx" presStyleIdx="1" presStyleCnt="6">
        <dgm:presLayoutVars>
          <dgm:chMax val="0"/>
          <dgm:chPref val="0"/>
        </dgm:presLayoutVars>
      </dgm:prSet>
      <dgm:spPr/>
    </dgm:pt>
    <dgm:pt modelId="{4B4E3D2E-A75F-488A-9AEC-E4E7636CF3B3}" type="pres">
      <dgm:prSet presAssocID="{52A628EA-4AEC-4AB4-B0AB-792085BD6282}" presName="sibTrans" presStyleCnt="0"/>
      <dgm:spPr/>
    </dgm:pt>
    <dgm:pt modelId="{A2EF3D6E-CC53-4103-A4F0-CCF8B1CF9097}" type="pres">
      <dgm:prSet presAssocID="{33980CAF-51D0-471E-8EE7-EF52F74D9EB9}" presName="compNode" presStyleCnt="0"/>
      <dgm:spPr/>
    </dgm:pt>
    <dgm:pt modelId="{2E0B5829-FBB9-40F7-A842-D038BA7FC16E}" type="pres">
      <dgm:prSet presAssocID="{33980CAF-51D0-471E-8EE7-EF52F74D9EB9}" presName="bgRect" presStyleLbl="bgShp" presStyleIdx="2" presStyleCnt="6"/>
      <dgm:spPr/>
    </dgm:pt>
    <dgm:pt modelId="{BB24F9F5-22B0-410F-8905-8D3996F2CB73}" type="pres">
      <dgm:prSet presAssocID="{33980CAF-51D0-471E-8EE7-EF52F74D9EB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13C9AB60-C134-4790-B76C-0315663B02DF}" type="pres">
      <dgm:prSet presAssocID="{33980CAF-51D0-471E-8EE7-EF52F74D9EB9}" presName="spaceRect" presStyleCnt="0"/>
      <dgm:spPr/>
    </dgm:pt>
    <dgm:pt modelId="{83A2894B-612D-4D02-BECE-9EAB074F2E97}" type="pres">
      <dgm:prSet presAssocID="{33980CAF-51D0-471E-8EE7-EF52F74D9EB9}" presName="parTx" presStyleLbl="revTx" presStyleIdx="2" presStyleCnt="6">
        <dgm:presLayoutVars>
          <dgm:chMax val="0"/>
          <dgm:chPref val="0"/>
        </dgm:presLayoutVars>
      </dgm:prSet>
      <dgm:spPr/>
    </dgm:pt>
    <dgm:pt modelId="{240F5D1F-4B7B-4899-B637-D8702B888B1C}" type="pres">
      <dgm:prSet presAssocID="{DB9CA2D2-9B5D-4DBC-9114-7B36AA43C642}" presName="sibTrans" presStyleCnt="0"/>
      <dgm:spPr/>
    </dgm:pt>
    <dgm:pt modelId="{344F1667-412A-43C8-98AD-402ED75554C5}" type="pres">
      <dgm:prSet presAssocID="{7CF0DA01-601A-4BE5-897F-B1B4A2A252E7}" presName="compNode" presStyleCnt="0"/>
      <dgm:spPr/>
    </dgm:pt>
    <dgm:pt modelId="{A5149FE8-EA5D-4620-B35F-5DD243CFDF22}" type="pres">
      <dgm:prSet presAssocID="{7CF0DA01-601A-4BE5-897F-B1B4A2A252E7}" presName="bgRect" presStyleLbl="bgShp" presStyleIdx="3" presStyleCnt="6"/>
      <dgm:spPr/>
    </dgm:pt>
    <dgm:pt modelId="{ED1DBDE5-70BF-437A-9691-62A6A69D65AD}" type="pres">
      <dgm:prSet presAssocID="{7CF0DA01-601A-4BE5-897F-B1B4A2A252E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975C0F49-23BB-4F27-BCEF-D130217DD7F8}" type="pres">
      <dgm:prSet presAssocID="{7CF0DA01-601A-4BE5-897F-B1B4A2A252E7}" presName="spaceRect" presStyleCnt="0"/>
      <dgm:spPr/>
    </dgm:pt>
    <dgm:pt modelId="{EF14B517-8109-4601-B664-E519304119D8}" type="pres">
      <dgm:prSet presAssocID="{7CF0DA01-601A-4BE5-897F-B1B4A2A252E7}" presName="parTx" presStyleLbl="revTx" presStyleIdx="3" presStyleCnt="6">
        <dgm:presLayoutVars>
          <dgm:chMax val="0"/>
          <dgm:chPref val="0"/>
        </dgm:presLayoutVars>
      </dgm:prSet>
      <dgm:spPr/>
    </dgm:pt>
    <dgm:pt modelId="{206AAEF6-BA52-4393-A795-7C827A22F722}" type="pres">
      <dgm:prSet presAssocID="{34A30925-E7A2-4D75-9631-81C85775CE54}" presName="sibTrans" presStyleCnt="0"/>
      <dgm:spPr/>
    </dgm:pt>
    <dgm:pt modelId="{A0F1AC2D-BA07-4E2E-A516-70C0F88EA3F6}" type="pres">
      <dgm:prSet presAssocID="{70690783-A9C9-4095-943D-BB93BDC3E3EE}" presName="compNode" presStyleCnt="0"/>
      <dgm:spPr/>
    </dgm:pt>
    <dgm:pt modelId="{3A6E3439-E6B0-4213-A8F3-5FE156F3A738}" type="pres">
      <dgm:prSet presAssocID="{70690783-A9C9-4095-943D-BB93BDC3E3EE}" presName="bgRect" presStyleLbl="bgShp" presStyleIdx="4" presStyleCnt="6"/>
      <dgm:spPr/>
    </dgm:pt>
    <dgm:pt modelId="{9E060BAD-C8D1-470A-8E3A-1248FAFF1FC5}" type="pres">
      <dgm:prSet presAssocID="{70690783-A9C9-4095-943D-BB93BDC3E3E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B3E14337-601F-4E7D-88A0-CC01339081B1}" type="pres">
      <dgm:prSet presAssocID="{70690783-A9C9-4095-943D-BB93BDC3E3EE}" presName="spaceRect" presStyleCnt="0"/>
      <dgm:spPr/>
    </dgm:pt>
    <dgm:pt modelId="{9E039497-897D-4BB5-9FD9-FC8A79B47ED6}" type="pres">
      <dgm:prSet presAssocID="{70690783-A9C9-4095-943D-BB93BDC3E3EE}" presName="parTx" presStyleLbl="revTx" presStyleIdx="4" presStyleCnt="6">
        <dgm:presLayoutVars>
          <dgm:chMax val="0"/>
          <dgm:chPref val="0"/>
        </dgm:presLayoutVars>
      </dgm:prSet>
      <dgm:spPr/>
    </dgm:pt>
    <dgm:pt modelId="{39D0D939-FB89-4F2C-9C06-938F3842E3EB}" type="pres">
      <dgm:prSet presAssocID="{66E71EE1-9533-4319-81B8-8A59F24D6828}" presName="sibTrans" presStyleCnt="0"/>
      <dgm:spPr/>
    </dgm:pt>
    <dgm:pt modelId="{205E19AA-8BEC-48B2-8540-7EAB376FB7A0}" type="pres">
      <dgm:prSet presAssocID="{9A9543A5-8CAD-4535-91C4-A360B15A01C7}" presName="compNode" presStyleCnt="0"/>
      <dgm:spPr/>
    </dgm:pt>
    <dgm:pt modelId="{9FE088C7-474B-4CF9-81A3-83A588B56CCE}" type="pres">
      <dgm:prSet presAssocID="{9A9543A5-8CAD-4535-91C4-A360B15A01C7}" presName="bgRect" presStyleLbl="bgShp" presStyleIdx="5" presStyleCnt="6"/>
      <dgm:spPr/>
    </dgm:pt>
    <dgm:pt modelId="{F2902E2B-C999-4350-AEDD-69DF21904897}" type="pres">
      <dgm:prSet presAssocID="{9A9543A5-8CAD-4535-91C4-A360B15A01C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Gauge"/>
        </a:ext>
      </dgm:extLst>
    </dgm:pt>
    <dgm:pt modelId="{E1F45EDF-51C4-4D9B-8443-7E9E163EB70A}" type="pres">
      <dgm:prSet presAssocID="{9A9543A5-8CAD-4535-91C4-A360B15A01C7}" presName="spaceRect" presStyleCnt="0"/>
      <dgm:spPr/>
    </dgm:pt>
    <dgm:pt modelId="{5FB5DC5F-5E3B-4F8B-8248-D7F1279DD00B}" type="pres">
      <dgm:prSet presAssocID="{9A9543A5-8CAD-4535-91C4-A360B15A01C7}" presName="parTx" presStyleLbl="revTx" presStyleIdx="5" presStyleCnt="6">
        <dgm:presLayoutVars>
          <dgm:chMax val="0"/>
          <dgm:chPref val="0"/>
        </dgm:presLayoutVars>
      </dgm:prSet>
      <dgm:spPr/>
    </dgm:pt>
  </dgm:ptLst>
  <dgm:cxnLst>
    <dgm:cxn modelId="{1B9E3D3B-1422-48AC-8168-CB0846B31E5F}" srcId="{AA975CC6-EC0E-400B-9482-C380A82B69ED}" destId="{4D5C2EC7-3760-4F97-8D8F-142842553099}" srcOrd="0" destOrd="0" parTransId="{77949647-6AD1-4C0C-900B-1D1E24B88606}" sibTransId="{847A87B5-3B3F-436B-BD02-6310CA43A5E7}"/>
    <dgm:cxn modelId="{5355453D-CCD5-47ED-ABF1-3BD3C3115C33}" srcId="{AA975CC6-EC0E-400B-9482-C380A82B69ED}" destId="{03D8A213-6020-4F4B-BA92-A048868670F3}" srcOrd="1" destOrd="0" parTransId="{DE42E650-CEAE-49AF-B724-989FF4077F17}" sibTransId="{52A628EA-4AEC-4AB4-B0AB-792085BD6282}"/>
    <dgm:cxn modelId="{CA3FDE40-1567-4815-B7E5-F56EE720DC40}" type="presOf" srcId="{4D5C2EC7-3760-4F97-8D8F-142842553099}" destId="{177FA340-5170-4DB7-8607-A1E8AEBAD14C}" srcOrd="0" destOrd="0" presId="urn:microsoft.com/office/officeart/2018/2/layout/IconVerticalSolidList"/>
    <dgm:cxn modelId="{74EFD85C-3F14-4B44-A964-5EBD34FFABDA}" srcId="{AA975CC6-EC0E-400B-9482-C380A82B69ED}" destId="{33980CAF-51D0-471E-8EE7-EF52F74D9EB9}" srcOrd="2" destOrd="0" parTransId="{B4575E5C-342F-4913-913C-8B2A4EC55F61}" sibTransId="{DB9CA2D2-9B5D-4DBC-9114-7B36AA43C642}"/>
    <dgm:cxn modelId="{817C8D72-AC77-42BC-AAEC-CB592F5A6272}" type="presOf" srcId="{7CF0DA01-601A-4BE5-897F-B1B4A2A252E7}" destId="{EF14B517-8109-4601-B664-E519304119D8}" srcOrd="0" destOrd="0" presId="urn:microsoft.com/office/officeart/2018/2/layout/IconVerticalSolidList"/>
    <dgm:cxn modelId="{44D84754-6425-4AFD-8C3F-91E851020081}" type="presOf" srcId="{70690783-A9C9-4095-943D-BB93BDC3E3EE}" destId="{9E039497-897D-4BB5-9FD9-FC8A79B47ED6}" srcOrd="0" destOrd="0" presId="urn:microsoft.com/office/officeart/2018/2/layout/IconVerticalSolidList"/>
    <dgm:cxn modelId="{17EDFBA2-ADE6-436F-AD98-F43FEE36A82C}" srcId="{AA975CC6-EC0E-400B-9482-C380A82B69ED}" destId="{9A9543A5-8CAD-4535-91C4-A360B15A01C7}" srcOrd="5" destOrd="0" parTransId="{C8B06CAC-77D2-41F6-BDB8-DD82931C08C5}" sibTransId="{24D743BC-9D60-4792-B2EE-7625C2DE57C3}"/>
    <dgm:cxn modelId="{09A410AD-DF30-4BA1-85CE-F280F7B54B05}" type="presOf" srcId="{9A9543A5-8CAD-4535-91C4-A360B15A01C7}" destId="{5FB5DC5F-5E3B-4F8B-8248-D7F1279DD00B}" srcOrd="0" destOrd="0" presId="urn:microsoft.com/office/officeart/2018/2/layout/IconVerticalSolidList"/>
    <dgm:cxn modelId="{CD4DFCB1-F143-480C-91FF-9781D9E42BF9}" srcId="{AA975CC6-EC0E-400B-9482-C380A82B69ED}" destId="{7CF0DA01-601A-4BE5-897F-B1B4A2A252E7}" srcOrd="3" destOrd="0" parTransId="{99768FB7-4D29-493D-A63B-10A63E2DFFCE}" sibTransId="{34A30925-E7A2-4D75-9631-81C85775CE54}"/>
    <dgm:cxn modelId="{758CCAB8-E88C-4F46-BA99-8925B89D7400}" srcId="{AA975CC6-EC0E-400B-9482-C380A82B69ED}" destId="{70690783-A9C9-4095-943D-BB93BDC3E3EE}" srcOrd="4" destOrd="0" parTransId="{9FABCA26-70AD-4D4C-80E1-DB998BACA24C}" sibTransId="{66E71EE1-9533-4319-81B8-8A59F24D6828}"/>
    <dgm:cxn modelId="{7E5766E5-DE1F-4480-8FC5-357A8D788062}" type="presOf" srcId="{33980CAF-51D0-471E-8EE7-EF52F74D9EB9}" destId="{83A2894B-612D-4D02-BECE-9EAB074F2E97}" srcOrd="0" destOrd="0" presId="urn:microsoft.com/office/officeart/2018/2/layout/IconVerticalSolidList"/>
    <dgm:cxn modelId="{BEB56CF3-852F-4140-87BF-6D70DA413B84}" type="presOf" srcId="{03D8A213-6020-4F4B-BA92-A048868670F3}" destId="{0F95E00A-C8D8-4D85-BF0A-C4DB1E437A94}" srcOrd="0" destOrd="0" presId="urn:microsoft.com/office/officeart/2018/2/layout/IconVerticalSolidList"/>
    <dgm:cxn modelId="{0872D5F8-2E0D-48E2-A320-567DADB03E97}" type="presOf" srcId="{AA975CC6-EC0E-400B-9482-C380A82B69ED}" destId="{DAABC538-CAB8-4A41-9ABF-132F5146CD16}" srcOrd="0" destOrd="0" presId="urn:microsoft.com/office/officeart/2018/2/layout/IconVerticalSolidList"/>
    <dgm:cxn modelId="{2E2D702A-684B-4950-A4E8-661BD3CEFFBA}" type="presParOf" srcId="{DAABC538-CAB8-4A41-9ABF-132F5146CD16}" destId="{02E15F52-D060-43C9-B0BA-89F14D5C02D6}" srcOrd="0" destOrd="0" presId="urn:microsoft.com/office/officeart/2018/2/layout/IconVerticalSolidList"/>
    <dgm:cxn modelId="{975E75BC-139B-4783-B544-AF596E612444}" type="presParOf" srcId="{02E15F52-D060-43C9-B0BA-89F14D5C02D6}" destId="{A0E45560-42C4-4728-A64B-CFF47996FA0C}" srcOrd="0" destOrd="0" presId="urn:microsoft.com/office/officeart/2018/2/layout/IconVerticalSolidList"/>
    <dgm:cxn modelId="{841C3D64-FBEC-4EFC-AF90-E58EA0A5D551}" type="presParOf" srcId="{02E15F52-D060-43C9-B0BA-89F14D5C02D6}" destId="{40E3015F-BD21-48D8-B7AB-075E944D3B51}" srcOrd="1" destOrd="0" presId="urn:microsoft.com/office/officeart/2018/2/layout/IconVerticalSolidList"/>
    <dgm:cxn modelId="{6F895D49-9541-4B0D-9E04-800BBF8641B0}" type="presParOf" srcId="{02E15F52-D060-43C9-B0BA-89F14D5C02D6}" destId="{B95ED4AE-1E0F-48D7-BC6E-CFDA623B5A80}" srcOrd="2" destOrd="0" presId="urn:microsoft.com/office/officeart/2018/2/layout/IconVerticalSolidList"/>
    <dgm:cxn modelId="{07E79A3F-66B8-4205-A3D7-9CF4E2D3C09A}" type="presParOf" srcId="{02E15F52-D060-43C9-B0BA-89F14D5C02D6}" destId="{177FA340-5170-4DB7-8607-A1E8AEBAD14C}" srcOrd="3" destOrd="0" presId="urn:microsoft.com/office/officeart/2018/2/layout/IconVerticalSolidList"/>
    <dgm:cxn modelId="{A6AF3EEB-3827-452A-8B40-8D363BDAAA76}" type="presParOf" srcId="{DAABC538-CAB8-4A41-9ABF-132F5146CD16}" destId="{A9942358-49A1-46EA-B0D0-FB4DB64B7308}" srcOrd="1" destOrd="0" presId="urn:microsoft.com/office/officeart/2018/2/layout/IconVerticalSolidList"/>
    <dgm:cxn modelId="{2C7F8412-7FB4-479F-B827-93F6B9E4C683}" type="presParOf" srcId="{DAABC538-CAB8-4A41-9ABF-132F5146CD16}" destId="{D728C516-685F-4EC9-B1B6-3CDAF2D5DA72}" srcOrd="2" destOrd="0" presId="urn:microsoft.com/office/officeart/2018/2/layout/IconVerticalSolidList"/>
    <dgm:cxn modelId="{4E0035D0-EE67-45AD-AD90-3342943E531B}" type="presParOf" srcId="{D728C516-685F-4EC9-B1B6-3CDAF2D5DA72}" destId="{CE21BFA6-98BE-465A-BC44-1B951063740D}" srcOrd="0" destOrd="0" presId="urn:microsoft.com/office/officeart/2018/2/layout/IconVerticalSolidList"/>
    <dgm:cxn modelId="{0452A0FE-B5DE-4AAE-80C9-0F3F4BC29FCB}" type="presParOf" srcId="{D728C516-685F-4EC9-B1B6-3CDAF2D5DA72}" destId="{FAB1D559-AF2F-4D8A-A1AE-9E5120FFB23D}" srcOrd="1" destOrd="0" presId="urn:microsoft.com/office/officeart/2018/2/layout/IconVerticalSolidList"/>
    <dgm:cxn modelId="{95511AC9-E6AF-40CB-A533-4915DD4FFDF3}" type="presParOf" srcId="{D728C516-685F-4EC9-B1B6-3CDAF2D5DA72}" destId="{93F7E2F4-87F1-4DF4-9830-6B4B3AAE9540}" srcOrd="2" destOrd="0" presId="urn:microsoft.com/office/officeart/2018/2/layout/IconVerticalSolidList"/>
    <dgm:cxn modelId="{90588855-BD49-439A-BD87-2E26D34461C2}" type="presParOf" srcId="{D728C516-685F-4EC9-B1B6-3CDAF2D5DA72}" destId="{0F95E00A-C8D8-4D85-BF0A-C4DB1E437A94}" srcOrd="3" destOrd="0" presId="urn:microsoft.com/office/officeart/2018/2/layout/IconVerticalSolidList"/>
    <dgm:cxn modelId="{1B9725FF-AE0D-4CA4-AD49-ABCD447C8CA8}" type="presParOf" srcId="{DAABC538-CAB8-4A41-9ABF-132F5146CD16}" destId="{4B4E3D2E-A75F-488A-9AEC-E4E7636CF3B3}" srcOrd="3" destOrd="0" presId="urn:microsoft.com/office/officeart/2018/2/layout/IconVerticalSolidList"/>
    <dgm:cxn modelId="{C66369DD-BEEE-49D1-A240-E2E2EB1BE921}" type="presParOf" srcId="{DAABC538-CAB8-4A41-9ABF-132F5146CD16}" destId="{A2EF3D6E-CC53-4103-A4F0-CCF8B1CF9097}" srcOrd="4" destOrd="0" presId="urn:microsoft.com/office/officeart/2018/2/layout/IconVerticalSolidList"/>
    <dgm:cxn modelId="{534CE140-35D3-439D-9716-8DC3668CA043}" type="presParOf" srcId="{A2EF3D6E-CC53-4103-A4F0-CCF8B1CF9097}" destId="{2E0B5829-FBB9-40F7-A842-D038BA7FC16E}" srcOrd="0" destOrd="0" presId="urn:microsoft.com/office/officeart/2018/2/layout/IconVerticalSolidList"/>
    <dgm:cxn modelId="{4CAFD3A7-B290-4AC9-96ED-D15E32C3E183}" type="presParOf" srcId="{A2EF3D6E-CC53-4103-A4F0-CCF8B1CF9097}" destId="{BB24F9F5-22B0-410F-8905-8D3996F2CB73}" srcOrd="1" destOrd="0" presId="urn:microsoft.com/office/officeart/2018/2/layout/IconVerticalSolidList"/>
    <dgm:cxn modelId="{B3AED3EC-4EDD-4285-A992-0A2E27B48097}" type="presParOf" srcId="{A2EF3D6E-CC53-4103-A4F0-CCF8B1CF9097}" destId="{13C9AB60-C134-4790-B76C-0315663B02DF}" srcOrd="2" destOrd="0" presId="urn:microsoft.com/office/officeart/2018/2/layout/IconVerticalSolidList"/>
    <dgm:cxn modelId="{0A8063ED-DC9A-4399-8373-D4333759FA73}" type="presParOf" srcId="{A2EF3D6E-CC53-4103-A4F0-CCF8B1CF9097}" destId="{83A2894B-612D-4D02-BECE-9EAB074F2E97}" srcOrd="3" destOrd="0" presId="urn:microsoft.com/office/officeart/2018/2/layout/IconVerticalSolidList"/>
    <dgm:cxn modelId="{FCDBC51B-9B62-4ECD-9C2C-CD3E1746F56A}" type="presParOf" srcId="{DAABC538-CAB8-4A41-9ABF-132F5146CD16}" destId="{240F5D1F-4B7B-4899-B637-D8702B888B1C}" srcOrd="5" destOrd="0" presId="urn:microsoft.com/office/officeart/2018/2/layout/IconVerticalSolidList"/>
    <dgm:cxn modelId="{6ED7B849-B23F-48E3-8848-42F068C2343C}" type="presParOf" srcId="{DAABC538-CAB8-4A41-9ABF-132F5146CD16}" destId="{344F1667-412A-43C8-98AD-402ED75554C5}" srcOrd="6" destOrd="0" presId="urn:microsoft.com/office/officeart/2018/2/layout/IconVerticalSolidList"/>
    <dgm:cxn modelId="{038F4DF3-72DD-4717-9EF8-B0DCC49A12E3}" type="presParOf" srcId="{344F1667-412A-43C8-98AD-402ED75554C5}" destId="{A5149FE8-EA5D-4620-B35F-5DD243CFDF22}" srcOrd="0" destOrd="0" presId="urn:microsoft.com/office/officeart/2018/2/layout/IconVerticalSolidList"/>
    <dgm:cxn modelId="{3DA9E15B-319A-4EF5-9CFD-00AB61705542}" type="presParOf" srcId="{344F1667-412A-43C8-98AD-402ED75554C5}" destId="{ED1DBDE5-70BF-437A-9691-62A6A69D65AD}" srcOrd="1" destOrd="0" presId="urn:microsoft.com/office/officeart/2018/2/layout/IconVerticalSolidList"/>
    <dgm:cxn modelId="{CA477C92-F58E-4C55-BAAE-DF42989FA848}" type="presParOf" srcId="{344F1667-412A-43C8-98AD-402ED75554C5}" destId="{975C0F49-23BB-4F27-BCEF-D130217DD7F8}" srcOrd="2" destOrd="0" presId="urn:microsoft.com/office/officeart/2018/2/layout/IconVerticalSolidList"/>
    <dgm:cxn modelId="{E032315E-25EC-4E2F-9E5A-223359F68A76}" type="presParOf" srcId="{344F1667-412A-43C8-98AD-402ED75554C5}" destId="{EF14B517-8109-4601-B664-E519304119D8}" srcOrd="3" destOrd="0" presId="urn:microsoft.com/office/officeart/2018/2/layout/IconVerticalSolidList"/>
    <dgm:cxn modelId="{E188A133-EC7D-4286-B870-A663107E7F80}" type="presParOf" srcId="{DAABC538-CAB8-4A41-9ABF-132F5146CD16}" destId="{206AAEF6-BA52-4393-A795-7C827A22F722}" srcOrd="7" destOrd="0" presId="urn:microsoft.com/office/officeart/2018/2/layout/IconVerticalSolidList"/>
    <dgm:cxn modelId="{AEC0A3C5-1E80-4B58-A944-A8BE4DB97310}" type="presParOf" srcId="{DAABC538-CAB8-4A41-9ABF-132F5146CD16}" destId="{A0F1AC2D-BA07-4E2E-A516-70C0F88EA3F6}" srcOrd="8" destOrd="0" presId="urn:microsoft.com/office/officeart/2018/2/layout/IconVerticalSolidList"/>
    <dgm:cxn modelId="{25A8C500-9919-4E96-A103-870F09D07F3E}" type="presParOf" srcId="{A0F1AC2D-BA07-4E2E-A516-70C0F88EA3F6}" destId="{3A6E3439-E6B0-4213-A8F3-5FE156F3A738}" srcOrd="0" destOrd="0" presId="urn:microsoft.com/office/officeart/2018/2/layout/IconVerticalSolidList"/>
    <dgm:cxn modelId="{98060404-0BF7-4AF5-91D1-F2EC97B74EDB}" type="presParOf" srcId="{A0F1AC2D-BA07-4E2E-A516-70C0F88EA3F6}" destId="{9E060BAD-C8D1-470A-8E3A-1248FAFF1FC5}" srcOrd="1" destOrd="0" presId="urn:microsoft.com/office/officeart/2018/2/layout/IconVerticalSolidList"/>
    <dgm:cxn modelId="{CF813E3F-0BA3-44D7-BA4D-76E093352469}" type="presParOf" srcId="{A0F1AC2D-BA07-4E2E-A516-70C0F88EA3F6}" destId="{B3E14337-601F-4E7D-88A0-CC01339081B1}" srcOrd="2" destOrd="0" presId="urn:microsoft.com/office/officeart/2018/2/layout/IconVerticalSolidList"/>
    <dgm:cxn modelId="{B370C0EF-11E2-439D-BC0C-30E869DF3681}" type="presParOf" srcId="{A0F1AC2D-BA07-4E2E-A516-70C0F88EA3F6}" destId="{9E039497-897D-4BB5-9FD9-FC8A79B47ED6}" srcOrd="3" destOrd="0" presId="urn:microsoft.com/office/officeart/2018/2/layout/IconVerticalSolidList"/>
    <dgm:cxn modelId="{1536D280-59DA-4EBE-9A57-6E890D71E7A3}" type="presParOf" srcId="{DAABC538-CAB8-4A41-9ABF-132F5146CD16}" destId="{39D0D939-FB89-4F2C-9C06-938F3842E3EB}" srcOrd="9" destOrd="0" presId="urn:microsoft.com/office/officeart/2018/2/layout/IconVerticalSolidList"/>
    <dgm:cxn modelId="{43D2E498-174F-429E-BAB6-45067ACEFFD4}" type="presParOf" srcId="{DAABC538-CAB8-4A41-9ABF-132F5146CD16}" destId="{205E19AA-8BEC-48B2-8540-7EAB376FB7A0}" srcOrd="10" destOrd="0" presId="urn:microsoft.com/office/officeart/2018/2/layout/IconVerticalSolidList"/>
    <dgm:cxn modelId="{43DECAF2-9268-4505-9752-B99502992D61}" type="presParOf" srcId="{205E19AA-8BEC-48B2-8540-7EAB376FB7A0}" destId="{9FE088C7-474B-4CF9-81A3-83A588B56CCE}" srcOrd="0" destOrd="0" presId="urn:microsoft.com/office/officeart/2018/2/layout/IconVerticalSolidList"/>
    <dgm:cxn modelId="{49EDF1B5-87E1-4141-BFC8-30EF8CC23BBE}" type="presParOf" srcId="{205E19AA-8BEC-48B2-8540-7EAB376FB7A0}" destId="{F2902E2B-C999-4350-AEDD-69DF21904897}" srcOrd="1" destOrd="0" presId="urn:microsoft.com/office/officeart/2018/2/layout/IconVerticalSolidList"/>
    <dgm:cxn modelId="{2E53E9D9-97B6-4FF6-B8D9-67B2C603688A}" type="presParOf" srcId="{205E19AA-8BEC-48B2-8540-7EAB376FB7A0}" destId="{E1F45EDF-51C4-4D9B-8443-7E9E163EB70A}" srcOrd="2" destOrd="0" presId="urn:microsoft.com/office/officeart/2018/2/layout/IconVerticalSolidList"/>
    <dgm:cxn modelId="{8596DDBC-47D1-4825-A102-123CC56B3A86}" type="presParOf" srcId="{205E19AA-8BEC-48B2-8540-7EAB376FB7A0}" destId="{5FB5DC5F-5E3B-4F8B-8248-D7F1279DD00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D626EB-9F67-4AC4-9532-B5FFAF128BFC}"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1048B0B2-1549-46C4-9E8C-490D8E3B0798}">
      <dgm:prSet/>
      <dgm:spPr/>
      <dgm:t>
        <a:bodyPr/>
        <a:lstStyle/>
        <a:p>
          <a:r>
            <a:rPr lang="en-US">
              <a:latin typeface="Arial Nova Cond Light" panose="020B0306020202020204" pitchFamily="34" charset="0"/>
            </a:rPr>
            <a:t>AI has been rapidly expended into production </a:t>
          </a:r>
        </a:p>
      </dgm:t>
    </dgm:pt>
    <dgm:pt modelId="{1A708187-4A56-48A3-8471-D10F9BA76EF0}" type="parTrans" cxnId="{CB893F7A-47C4-4E8A-B923-036D29214EB3}">
      <dgm:prSet/>
      <dgm:spPr/>
      <dgm:t>
        <a:bodyPr/>
        <a:lstStyle/>
        <a:p>
          <a:endParaRPr lang="en-US">
            <a:latin typeface="Arial Nova Cond Light" panose="020B0306020202020204" pitchFamily="34" charset="0"/>
          </a:endParaRPr>
        </a:p>
      </dgm:t>
    </dgm:pt>
    <dgm:pt modelId="{616E0111-E2CE-4DCD-8871-C7C7E39757FD}" type="sibTrans" cxnId="{CB893F7A-47C4-4E8A-B923-036D29214EB3}">
      <dgm:prSet/>
      <dgm:spPr/>
      <dgm:t>
        <a:bodyPr/>
        <a:lstStyle/>
        <a:p>
          <a:endParaRPr lang="en-US">
            <a:latin typeface="Arial Nova Cond Light" panose="020B0306020202020204" pitchFamily="34" charset="0"/>
          </a:endParaRPr>
        </a:p>
      </dgm:t>
    </dgm:pt>
    <dgm:pt modelId="{031469E7-C015-4176-9609-C91C237734A5}">
      <dgm:prSet/>
      <dgm:spPr/>
      <dgm:t>
        <a:bodyPr/>
        <a:lstStyle/>
        <a:p>
          <a:pPr>
            <a:buNone/>
          </a:pPr>
          <a:r>
            <a:rPr lang="en-US" dirty="0">
              <a:latin typeface="Arial Nova Cond Light" panose="020B0306020202020204" pitchFamily="34" charset="0"/>
            </a:rPr>
            <a:t>=&gt; Enterprises need to be ready</a:t>
          </a:r>
        </a:p>
      </dgm:t>
    </dgm:pt>
    <dgm:pt modelId="{7B38B775-8984-4989-8BFE-545137BB618C}" type="parTrans" cxnId="{B30629EA-AF66-472F-AB37-7BCAB65CC60A}">
      <dgm:prSet/>
      <dgm:spPr/>
      <dgm:t>
        <a:bodyPr/>
        <a:lstStyle/>
        <a:p>
          <a:endParaRPr lang="en-US">
            <a:latin typeface="Arial Nova Cond Light" panose="020B0306020202020204" pitchFamily="34" charset="0"/>
          </a:endParaRPr>
        </a:p>
      </dgm:t>
    </dgm:pt>
    <dgm:pt modelId="{086E214F-10D6-49BF-8564-AA55874390B4}" type="sibTrans" cxnId="{B30629EA-AF66-472F-AB37-7BCAB65CC60A}">
      <dgm:prSet/>
      <dgm:spPr/>
      <dgm:t>
        <a:bodyPr/>
        <a:lstStyle/>
        <a:p>
          <a:endParaRPr lang="en-US">
            <a:latin typeface="Arial Nova Cond Light" panose="020B0306020202020204" pitchFamily="34" charset="0"/>
          </a:endParaRPr>
        </a:p>
      </dgm:t>
    </dgm:pt>
    <dgm:pt modelId="{A0E03EE1-7367-4009-923A-A9156324EF02}">
      <dgm:prSet/>
      <dgm:spPr/>
      <dgm:t>
        <a:bodyPr/>
        <a:lstStyle/>
        <a:p>
          <a:r>
            <a:rPr lang="en-US">
              <a:latin typeface="Arial Nova Cond Light" panose="020B0306020202020204" pitchFamily="34" charset="0"/>
            </a:rPr>
            <a:t>Open-source models are ready </a:t>
          </a:r>
        </a:p>
      </dgm:t>
    </dgm:pt>
    <dgm:pt modelId="{5E6038E3-B457-41F3-A076-A327467CB9DB}" type="parTrans" cxnId="{0BA5903D-FC87-4E15-B0D7-0E7DA9FF7AD6}">
      <dgm:prSet/>
      <dgm:spPr/>
      <dgm:t>
        <a:bodyPr/>
        <a:lstStyle/>
        <a:p>
          <a:endParaRPr lang="en-US">
            <a:latin typeface="Arial Nova Cond Light" panose="020B0306020202020204" pitchFamily="34" charset="0"/>
          </a:endParaRPr>
        </a:p>
      </dgm:t>
    </dgm:pt>
    <dgm:pt modelId="{6D285D1F-231F-4CBC-BDD6-A94EB3C4DCA8}" type="sibTrans" cxnId="{0BA5903D-FC87-4E15-B0D7-0E7DA9FF7AD6}">
      <dgm:prSet/>
      <dgm:spPr/>
      <dgm:t>
        <a:bodyPr/>
        <a:lstStyle/>
        <a:p>
          <a:endParaRPr lang="en-US">
            <a:latin typeface="Arial Nova Cond Light" panose="020B0306020202020204" pitchFamily="34" charset="0"/>
          </a:endParaRPr>
        </a:p>
      </dgm:t>
    </dgm:pt>
    <dgm:pt modelId="{DC0CA7DF-2EB4-46B5-9400-ABC5D3E88902}">
      <dgm:prSet/>
      <dgm:spPr/>
      <dgm:t>
        <a:bodyPr/>
        <a:lstStyle/>
        <a:p>
          <a:pPr>
            <a:buNone/>
          </a:pPr>
          <a:r>
            <a:rPr lang="en-US" dirty="0">
              <a:latin typeface="Arial Nova Cond Light" panose="020B0306020202020204" pitchFamily="34" charset="0"/>
            </a:rPr>
            <a:t>=&gt; On-prem deployment is ready for enterprises</a:t>
          </a:r>
        </a:p>
      </dgm:t>
    </dgm:pt>
    <dgm:pt modelId="{A3D5206B-0B46-4C8D-84FF-C6F89B99EFF5}" type="parTrans" cxnId="{A9F89938-CDB4-4C3B-956B-C8ADB6A89328}">
      <dgm:prSet/>
      <dgm:spPr/>
      <dgm:t>
        <a:bodyPr/>
        <a:lstStyle/>
        <a:p>
          <a:endParaRPr lang="en-US">
            <a:latin typeface="Arial Nova Cond Light" panose="020B0306020202020204" pitchFamily="34" charset="0"/>
          </a:endParaRPr>
        </a:p>
      </dgm:t>
    </dgm:pt>
    <dgm:pt modelId="{DAC1D36F-20A8-4FA0-9647-C58CA80674A2}" type="sibTrans" cxnId="{A9F89938-CDB4-4C3B-956B-C8ADB6A89328}">
      <dgm:prSet/>
      <dgm:spPr/>
      <dgm:t>
        <a:bodyPr/>
        <a:lstStyle/>
        <a:p>
          <a:endParaRPr lang="en-US">
            <a:latin typeface="Arial Nova Cond Light" panose="020B0306020202020204" pitchFamily="34" charset="0"/>
          </a:endParaRPr>
        </a:p>
      </dgm:t>
    </dgm:pt>
    <dgm:pt modelId="{240BFBFB-B07F-4245-AF60-EB5A9491F2E3}">
      <dgm:prSet/>
      <dgm:spPr/>
      <dgm:t>
        <a:bodyPr/>
        <a:lstStyle/>
        <a:p>
          <a:r>
            <a:rPr lang="en-US">
              <a:latin typeface="Arial Nova Cond Light" panose="020B0306020202020204" pitchFamily="34" charset="0"/>
            </a:rPr>
            <a:t>Pretraining is converging, inferencing becomes more and more important </a:t>
          </a:r>
        </a:p>
      </dgm:t>
    </dgm:pt>
    <dgm:pt modelId="{CF1E8D02-AFB6-498F-9F44-6644D4325C42}" type="parTrans" cxnId="{59B41B4C-E06A-4BE1-8863-E9936AD61EF5}">
      <dgm:prSet/>
      <dgm:spPr/>
      <dgm:t>
        <a:bodyPr/>
        <a:lstStyle/>
        <a:p>
          <a:endParaRPr lang="en-US">
            <a:latin typeface="Arial Nova Cond Light" panose="020B0306020202020204" pitchFamily="34" charset="0"/>
          </a:endParaRPr>
        </a:p>
      </dgm:t>
    </dgm:pt>
    <dgm:pt modelId="{84F807A7-819A-4DE6-9E49-BF2DA7FEC9FC}" type="sibTrans" cxnId="{59B41B4C-E06A-4BE1-8863-E9936AD61EF5}">
      <dgm:prSet/>
      <dgm:spPr/>
      <dgm:t>
        <a:bodyPr/>
        <a:lstStyle/>
        <a:p>
          <a:endParaRPr lang="en-US">
            <a:latin typeface="Arial Nova Cond Light" panose="020B0306020202020204" pitchFamily="34" charset="0"/>
          </a:endParaRPr>
        </a:p>
      </dgm:t>
    </dgm:pt>
    <dgm:pt modelId="{770DF4E6-D722-4E22-8A92-5542297E6D8E}">
      <dgm:prSet/>
      <dgm:spPr/>
      <dgm:t>
        <a:bodyPr/>
        <a:lstStyle/>
        <a:p>
          <a:pPr>
            <a:buNone/>
          </a:pPr>
          <a:r>
            <a:rPr lang="en-US" dirty="0">
              <a:latin typeface="Arial Nova Cond Light" panose="020B0306020202020204" pitchFamily="34" charset="0"/>
            </a:rPr>
            <a:t>=&gt; Enterprises need to invest into the right infrastructure</a:t>
          </a:r>
        </a:p>
      </dgm:t>
    </dgm:pt>
    <dgm:pt modelId="{2C2281DE-0664-4C40-B129-2DEDD3FDC264}" type="parTrans" cxnId="{FCCFF0CA-98CC-476F-872C-54DB220115B9}">
      <dgm:prSet/>
      <dgm:spPr/>
      <dgm:t>
        <a:bodyPr/>
        <a:lstStyle/>
        <a:p>
          <a:endParaRPr lang="en-US">
            <a:latin typeface="Arial Nova Cond Light" panose="020B0306020202020204" pitchFamily="34" charset="0"/>
          </a:endParaRPr>
        </a:p>
      </dgm:t>
    </dgm:pt>
    <dgm:pt modelId="{0827F138-CB5F-487D-8860-A2D30350A6F5}" type="sibTrans" cxnId="{FCCFF0CA-98CC-476F-872C-54DB220115B9}">
      <dgm:prSet/>
      <dgm:spPr/>
      <dgm:t>
        <a:bodyPr/>
        <a:lstStyle/>
        <a:p>
          <a:endParaRPr lang="en-US">
            <a:latin typeface="Arial Nova Cond Light" panose="020B0306020202020204" pitchFamily="34" charset="0"/>
          </a:endParaRPr>
        </a:p>
      </dgm:t>
    </dgm:pt>
    <dgm:pt modelId="{A0F0FDEA-5222-4F19-A446-6F1D8888A0E3}">
      <dgm:prSet/>
      <dgm:spPr/>
      <dgm:t>
        <a:bodyPr/>
        <a:lstStyle/>
        <a:p>
          <a:r>
            <a:rPr lang="en-US">
              <a:latin typeface="Arial Nova Cond Light" panose="020B0306020202020204" pitchFamily="34" charset="0"/>
            </a:rPr>
            <a:t>RAG provides ways to increase accuracy, consistency, and ROI </a:t>
          </a:r>
        </a:p>
      </dgm:t>
    </dgm:pt>
    <dgm:pt modelId="{AC76A86B-2674-4798-90DA-3B43B95CE5A6}" type="parTrans" cxnId="{E338EDEA-4BB9-491B-AE4B-93FF03DDC6B8}">
      <dgm:prSet/>
      <dgm:spPr/>
      <dgm:t>
        <a:bodyPr/>
        <a:lstStyle/>
        <a:p>
          <a:endParaRPr lang="en-US">
            <a:latin typeface="Arial Nova Cond Light" panose="020B0306020202020204" pitchFamily="34" charset="0"/>
          </a:endParaRPr>
        </a:p>
      </dgm:t>
    </dgm:pt>
    <dgm:pt modelId="{95664941-846D-49C0-8D80-EBD9136820EA}" type="sibTrans" cxnId="{E338EDEA-4BB9-491B-AE4B-93FF03DDC6B8}">
      <dgm:prSet/>
      <dgm:spPr/>
      <dgm:t>
        <a:bodyPr/>
        <a:lstStyle/>
        <a:p>
          <a:endParaRPr lang="en-US">
            <a:latin typeface="Arial Nova Cond Light" panose="020B0306020202020204" pitchFamily="34" charset="0"/>
          </a:endParaRPr>
        </a:p>
      </dgm:t>
    </dgm:pt>
    <dgm:pt modelId="{626C0FAB-584D-41B5-A63F-E598A2359B44}">
      <dgm:prSet/>
      <dgm:spPr/>
      <dgm:t>
        <a:bodyPr/>
        <a:lstStyle/>
        <a:p>
          <a:pPr>
            <a:buNone/>
          </a:pPr>
          <a:r>
            <a:rPr lang="en-US" dirty="0">
              <a:latin typeface="Arial Nova Cond Light" panose="020B0306020202020204" pitchFamily="34" charset="0"/>
            </a:rPr>
            <a:t>=&gt; Enterprise need to build up advanced knowledge retrieval system</a:t>
          </a:r>
        </a:p>
      </dgm:t>
    </dgm:pt>
    <dgm:pt modelId="{E09D8642-C775-42EB-AADA-0F7BDE826BDC}" type="parTrans" cxnId="{A00B5097-F917-4002-9B0A-4217E6FAEF89}">
      <dgm:prSet/>
      <dgm:spPr/>
      <dgm:t>
        <a:bodyPr/>
        <a:lstStyle/>
        <a:p>
          <a:endParaRPr lang="en-US">
            <a:latin typeface="Arial Nova Cond Light" panose="020B0306020202020204" pitchFamily="34" charset="0"/>
          </a:endParaRPr>
        </a:p>
      </dgm:t>
    </dgm:pt>
    <dgm:pt modelId="{92F00343-59AF-4618-91FA-4A42D54714E6}" type="sibTrans" cxnId="{A00B5097-F917-4002-9B0A-4217E6FAEF89}">
      <dgm:prSet/>
      <dgm:spPr/>
      <dgm:t>
        <a:bodyPr/>
        <a:lstStyle/>
        <a:p>
          <a:endParaRPr lang="en-US">
            <a:latin typeface="Arial Nova Cond Light" panose="020B0306020202020204" pitchFamily="34" charset="0"/>
          </a:endParaRPr>
        </a:p>
      </dgm:t>
    </dgm:pt>
    <dgm:pt modelId="{A0521666-46E3-4C0C-9C11-7FFD2B761987}">
      <dgm:prSet/>
      <dgm:spPr/>
      <dgm:t>
        <a:bodyPr/>
        <a:lstStyle/>
        <a:p>
          <a:r>
            <a:rPr lang="en-US">
              <a:latin typeface="Arial Nova Cond Light" panose="020B0306020202020204" pitchFamily="34" charset="0"/>
            </a:rPr>
            <a:t>Agentic AI are developing, LLM is just part of the system </a:t>
          </a:r>
        </a:p>
      </dgm:t>
    </dgm:pt>
    <dgm:pt modelId="{C54E6FDD-6706-4C78-86A5-BB97F343712A}" type="parTrans" cxnId="{A22E0F05-CD87-4AF5-AB2B-929D8D0519F8}">
      <dgm:prSet/>
      <dgm:spPr/>
      <dgm:t>
        <a:bodyPr/>
        <a:lstStyle/>
        <a:p>
          <a:endParaRPr lang="en-US">
            <a:latin typeface="Arial Nova Cond Light" panose="020B0306020202020204" pitchFamily="34" charset="0"/>
          </a:endParaRPr>
        </a:p>
      </dgm:t>
    </dgm:pt>
    <dgm:pt modelId="{46C43423-4133-45CA-B782-962466216E8A}" type="sibTrans" cxnId="{A22E0F05-CD87-4AF5-AB2B-929D8D0519F8}">
      <dgm:prSet/>
      <dgm:spPr/>
      <dgm:t>
        <a:bodyPr/>
        <a:lstStyle/>
        <a:p>
          <a:endParaRPr lang="en-US">
            <a:latin typeface="Arial Nova Cond Light" panose="020B0306020202020204" pitchFamily="34" charset="0"/>
          </a:endParaRPr>
        </a:p>
      </dgm:t>
    </dgm:pt>
    <dgm:pt modelId="{F9EECA49-AAA8-4D4C-BEEF-2A3C86EA1E9B}">
      <dgm:prSet/>
      <dgm:spPr/>
      <dgm:t>
        <a:bodyPr/>
        <a:lstStyle/>
        <a:p>
          <a:pPr>
            <a:buNone/>
          </a:pPr>
          <a:r>
            <a:rPr lang="en-US" dirty="0">
              <a:latin typeface="Arial Nova Cond Light" panose="020B0306020202020204" pitchFamily="34" charset="0"/>
            </a:rPr>
            <a:t>=&gt; Enterprises need system thinking and investment</a:t>
          </a:r>
        </a:p>
      </dgm:t>
    </dgm:pt>
    <dgm:pt modelId="{911B441F-1ABE-4E39-824E-B0F196763A88}" type="parTrans" cxnId="{C64200EC-4057-46FF-8CFD-292A9A68EFA0}">
      <dgm:prSet/>
      <dgm:spPr/>
      <dgm:t>
        <a:bodyPr/>
        <a:lstStyle/>
        <a:p>
          <a:endParaRPr lang="en-US">
            <a:latin typeface="Arial Nova Cond Light" panose="020B0306020202020204" pitchFamily="34" charset="0"/>
          </a:endParaRPr>
        </a:p>
      </dgm:t>
    </dgm:pt>
    <dgm:pt modelId="{2514F3DE-4371-46C9-A9CA-AE2B314583E9}" type="sibTrans" cxnId="{C64200EC-4057-46FF-8CFD-292A9A68EFA0}">
      <dgm:prSet/>
      <dgm:spPr/>
      <dgm:t>
        <a:bodyPr/>
        <a:lstStyle/>
        <a:p>
          <a:endParaRPr lang="en-US">
            <a:latin typeface="Arial Nova Cond Light" panose="020B0306020202020204" pitchFamily="34" charset="0"/>
          </a:endParaRPr>
        </a:p>
      </dgm:t>
    </dgm:pt>
    <dgm:pt modelId="{292ACDC6-D000-4F75-A448-F3852E5ACFB5}" type="pres">
      <dgm:prSet presAssocID="{54D626EB-9F67-4AC4-9532-B5FFAF128BFC}" presName="Name0" presStyleCnt="0">
        <dgm:presLayoutVars>
          <dgm:dir/>
          <dgm:animLvl val="lvl"/>
          <dgm:resizeHandles val="exact"/>
        </dgm:presLayoutVars>
      </dgm:prSet>
      <dgm:spPr/>
    </dgm:pt>
    <dgm:pt modelId="{7DADE665-2653-4B38-B7CB-B4AA2E37488A}" type="pres">
      <dgm:prSet presAssocID="{1048B0B2-1549-46C4-9E8C-490D8E3B0798}" presName="linNode" presStyleCnt="0"/>
      <dgm:spPr/>
    </dgm:pt>
    <dgm:pt modelId="{EC536516-DCAB-4377-AB13-3E188FD0C91B}" type="pres">
      <dgm:prSet presAssocID="{1048B0B2-1549-46C4-9E8C-490D8E3B0798}" presName="parentText" presStyleLbl="node1" presStyleIdx="0" presStyleCnt="5">
        <dgm:presLayoutVars>
          <dgm:chMax val="1"/>
          <dgm:bulletEnabled val="1"/>
        </dgm:presLayoutVars>
      </dgm:prSet>
      <dgm:spPr/>
    </dgm:pt>
    <dgm:pt modelId="{A9992799-A747-47F9-8132-56B62A081139}" type="pres">
      <dgm:prSet presAssocID="{1048B0B2-1549-46C4-9E8C-490D8E3B0798}" presName="descendantText" presStyleLbl="alignAccFollowNode1" presStyleIdx="0" presStyleCnt="5">
        <dgm:presLayoutVars>
          <dgm:bulletEnabled val="1"/>
        </dgm:presLayoutVars>
      </dgm:prSet>
      <dgm:spPr/>
    </dgm:pt>
    <dgm:pt modelId="{3058AA04-24C6-415A-9945-B1541497EE7A}" type="pres">
      <dgm:prSet presAssocID="{616E0111-E2CE-4DCD-8871-C7C7E39757FD}" presName="sp" presStyleCnt="0"/>
      <dgm:spPr/>
    </dgm:pt>
    <dgm:pt modelId="{055DE58B-6CE4-4C1D-8168-1D7D68E36D7C}" type="pres">
      <dgm:prSet presAssocID="{A0E03EE1-7367-4009-923A-A9156324EF02}" presName="linNode" presStyleCnt="0"/>
      <dgm:spPr/>
    </dgm:pt>
    <dgm:pt modelId="{738C659B-BA9C-456B-B208-694B97E56B02}" type="pres">
      <dgm:prSet presAssocID="{A0E03EE1-7367-4009-923A-A9156324EF02}" presName="parentText" presStyleLbl="node1" presStyleIdx="1" presStyleCnt="5">
        <dgm:presLayoutVars>
          <dgm:chMax val="1"/>
          <dgm:bulletEnabled val="1"/>
        </dgm:presLayoutVars>
      </dgm:prSet>
      <dgm:spPr/>
    </dgm:pt>
    <dgm:pt modelId="{AC7B6728-A316-4700-8F94-335691DAA1D4}" type="pres">
      <dgm:prSet presAssocID="{A0E03EE1-7367-4009-923A-A9156324EF02}" presName="descendantText" presStyleLbl="alignAccFollowNode1" presStyleIdx="1" presStyleCnt="5">
        <dgm:presLayoutVars>
          <dgm:bulletEnabled val="1"/>
        </dgm:presLayoutVars>
      </dgm:prSet>
      <dgm:spPr/>
    </dgm:pt>
    <dgm:pt modelId="{2AA95529-0C2E-4BE7-8C0C-489BA98D54CB}" type="pres">
      <dgm:prSet presAssocID="{6D285D1F-231F-4CBC-BDD6-A94EB3C4DCA8}" presName="sp" presStyleCnt="0"/>
      <dgm:spPr/>
    </dgm:pt>
    <dgm:pt modelId="{E2786272-E804-4F4C-B3D4-14EB6F35E38F}" type="pres">
      <dgm:prSet presAssocID="{240BFBFB-B07F-4245-AF60-EB5A9491F2E3}" presName="linNode" presStyleCnt="0"/>
      <dgm:spPr/>
    </dgm:pt>
    <dgm:pt modelId="{DE30BBF5-C798-49B1-8C1F-51BFA14E346C}" type="pres">
      <dgm:prSet presAssocID="{240BFBFB-B07F-4245-AF60-EB5A9491F2E3}" presName="parentText" presStyleLbl="node1" presStyleIdx="2" presStyleCnt="5">
        <dgm:presLayoutVars>
          <dgm:chMax val="1"/>
          <dgm:bulletEnabled val="1"/>
        </dgm:presLayoutVars>
      </dgm:prSet>
      <dgm:spPr/>
    </dgm:pt>
    <dgm:pt modelId="{8210B749-C410-451F-A864-32A79B5E6CB8}" type="pres">
      <dgm:prSet presAssocID="{240BFBFB-B07F-4245-AF60-EB5A9491F2E3}" presName="descendantText" presStyleLbl="alignAccFollowNode1" presStyleIdx="2" presStyleCnt="5">
        <dgm:presLayoutVars>
          <dgm:bulletEnabled val="1"/>
        </dgm:presLayoutVars>
      </dgm:prSet>
      <dgm:spPr/>
    </dgm:pt>
    <dgm:pt modelId="{83F493C6-1ADC-47B2-AE37-57823DE576A0}" type="pres">
      <dgm:prSet presAssocID="{84F807A7-819A-4DE6-9E49-BF2DA7FEC9FC}" presName="sp" presStyleCnt="0"/>
      <dgm:spPr/>
    </dgm:pt>
    <dgm:pt modelId="{9F4B0783-3715-415E-AB2B-8FE48B46A9FC}" type="pres">
      <dgm:prSet presAssocID="{A0F0FDEA-5222-4F19-A446-6F1D8888A0E3}" presName="linNode" presStyleCnt="0"/>
      <dgm:spPr/>
    </dgm:pt>
    <dgm:pt modelId="{2510F012-9FDA-43FB-AC39-1514D527B75C}" type="pres">
      <dgm:prSet presAssocID="{A0F0FDEA-5222-4F19-A446-6F1D8888A0E3}" presName="parentText" presStyleLbl="node1" presStyleIdx="3" presStyleCnt="5">
        <dgm:presLayoutVars>
          <dgm:chMax val="1"/>
          <dgm:bulletEnabled val="1"/>
        </dgm:presLayoutVars>
      </dgm:prSet>
      <dgm:spPr/>
    </dgm:pt>
    <dgm:pt modelId="{CF278E17-80A7-442C-8F11-58AC0449CA0E}" type="pres">
      <dgm:prSet presAssocID="{A0F0FDEA-5222-4F19-A446-6F1D8888A0E3}" presName="descendantText" presStyleLbl="alignAccFollowNode1" presStyleIdx="3" presStyleCnt="5">
        <dgm:presLayoutVars>
          <dgm:bulletEnabled val="1"/>
        </dgm:presLayoutVars>
      </dgm:prSet>
      <dgm:spPr/>
    </dgm:pt>
    <dgm:pt modelId="{A5ECD8D0-75EE-4B80-AE8A-F2F6FE5E630D}" type="pres">
      <dgm:prSet presAssocID="{95664941-846D-49C0-8D80-EBD9136820EA}" presName="sp" presStyleCnt="0"/>
      <dgm:spPr/>
    </dgm:pt>
    <dgm:pt modelId="{49B1C046-33C2-46A6-9407-E098BBA6F9F1}" type="pres">
      <dgm:prSet presAssocID="{A0521666-46E3-4C0C-9C11-7FFD2B761987}" presName="linNode" presStyleCnt="0"/>
      <dgm:spPr/>
    </dgm:pt>
    <dgm:pt modelId="{D635C64B-4648-4EE2-9926-9D516401B660}" type="pres">
      <dgm:prSet presAssocID="{A0521666-46E3-4C0C-9C11-7FFD2B761987}" presName="parentText" presStyleLbl="node1" presStyleIdx="4" presStyleCnt="5">
        <dgm:presLayoutVars>
          <dgm:chMax val="1"/>
          <dgm:bulletEnabled val="1"/>
        </dgm:presLayoutVars>
      </dgm:prSet>
      <dgm:spPr/>
    </dgm:pt>
    <dgm:pt modelId="{2293F7FC-5DA8-4835-806D-EB0F25BB0332}" type="pres">
      <dgm:prSet presAssocID="{A0521666-46E3-4C0C-9C11-7FFD2B761987}" presName="descendantText" presStyleLbl="alignAccFollowNode1" presStyleIdx="4" presStyleCnt="5">
        <dgm:presLayoutVars>
          <dgm:bulletEnabled val="1"/>
        </dgm:presLayoutVars>
      </dgm:prSet>
      <dgm:spPr/>
    </dgm:pt>
  </dgm:ptLst>
  <dgm:cxnLst>
    <dgm:cxn modelId="{A22E0F05-CD87-4AF5-AB2B-929D8D0519F8}" srcId="{54D626EB-9F67-4AC4-9532-B5FFAF128BFC}" destId="{A0521666-46E3-4C0C-9C11-7FFD2B761987}" srcOrd="4" destOrd="0" parTransId="{C54E6FDD-6706-4C78-86A5-BB97F343712A}" sibTransId="{46C43423-4133-45CA-B782-962466216E8A}"/>
    <dgm:cxn modelId="{FB041C1F-55F7-4BEE-A872-F942665DB76A}" type="presOf" srcId="{A0F0FDEA-5222-4F19-A446-6F1D8888A0E3}" destId="{2510F012-9FDA-43FB-AC39-1514D527B75C}" srcOrd="0" destOrd="0" presId="urn:microsoft.com/office/officeart/2005/8/layout/vList5"/>
    <dgm:cxn modelId="{A9F89938-CDB4-4C3B-956B-C8ADB6A89328}" srcId="{A0E03EE1-7367-4009-923A-A9156324EF02}" destId="{DC0CA7DF-2EB4-46B5-9400-ABC5D3E88902}" srcOrd="0" destOrd="0" parTransId="{A3D5206B-0B46-4C8D-84FF-C6F89B99EFF5}" sibTransId="{DAC1D36F-20A8-4FA0-9647-C58CA80674A2}"/>
    <dgm:cxn modelId="{0BA5903D-FC87-4E15-B0D7-0E7DA9FF7AD6}" srcId="{54D626EB-9F67-4AC4-9532-B5FFAF128BFC}" destId="{A0E03EE1-7367-4009-923A-A9156324EF02}" srcOrd="1" destOrd="0" parTransId="{5E6038E3-B457-41F3-A076-A327467CB9DB}" sibTransId="{6D285D1F-231F-4CBC-BDD6-A94EB3C4DCA8}"/>
    <dgm:cxn modelId="{F9BC965B-F4C1-43EB-B6FA-6C9204DE7BC2}" type="presOf" srcId="{770DF4E6-D722-4E22-8A92-5542297E6D8E}" destId="{8210B749-C410-451F-A864-32A79B5E6CB8}" srcOrd="0" destOrd="0" presId="urn:microsoft.com/office/officeart/2005/8/layout/vList5"/>
    <dgm:cxn modelId="{7CF9FF61-6D81-41C0-A55A-9622CBFBE3E4}" type="presOf" srcId="{54D626EB-9F67-4AC4-9532-B5FFAF128BFC}" destId="{292ACDC6-D000-4F75-A448-F3852E5ACFB5}" srcOrd="0" destOrd="0" presId="urn:microsoft.com/office/officeart/2005/8/layout/vList5"/>
    <dgm:cxn modelId="{59E1586A-4EE5-4A2B-A5B6-CEC4CAF800BD}" type="presOf" srcId="{F9EECA49-AAA8-4D4C-BEEF-2A3C86EA1E9B}" destId="{2293F7FC-5DA8-4835-806D-EB0F25BB0332}" srcOrd="0" destOrd="0" presId="urn:microsoft.com/office/officeart/2005/8/layout/vList5"/>
    <dgm:cxn modelId="{59B41B4C-E06A-4BE1-8863-E9936AD61EF5}" srcId="{54D626EB-9F67-4AC4-9532-B5FFAF128BFC}" destId="{240BFBFB-B07F-4245-AF60-EB5A9491F2E3}" srcOrd="2" destOrd="0" parTransId="{CF1E8D02-AFB6-498F-9F44-6644D4325C42}" sibTransId="{84F807A7-819A-4DE6-9E49-BF2DA7FEC9FC}"/>
    <dgm:cxn modelId="{4F119471-F53E-4332-B33F-4A8547E81446}" type="presOf" srcId="{626C0FAB-584D-41B5-A63F-E598A2359B44}" destId="{CF278E17-80A7-442C-8F11-58AC0449CA0E}" srcOrd="0" destOrd="0" presId="urn:microsoft.com/office/officeart/2005/8/layout/vList5"/>
    <dgm:cxn modelId="{CB893F7A-47C4-4E8A-B923-036D29214EB3}" srcId="{54D626EB-9F67-4AC4-9532-B5FFAF128BFC}" destId="{1048B0B2-1549-46C4-9E8C-490D8E3B0798}" srcOrd="0" destOrd="0" parTransId="{1A708187-4A56-48A3-8471-D10F9BA76EF0}" sibTransId="{616E0111-E2CE-4DCD-8871-C7C7E39757FD}"/>
    <dgm:cxn modelId="{A00B5097-F917-4002-9B0A-4217E6FAEF89}" srcId="{A0F0FDEA-5222-4F19-A446-6F1D8888A0E3}" destId="{626C0FAB-584D-41B5-A63F-E598A2359B44}" srcOrd="0" destOrd="0" parTransId="{E09D8642-C775-42EB-AADA-0F7BDE826BDC}" sibTransId="{92F00343-59AF-4618-91FA-4A42D54714E6}"/>
    <dgm:cxn modelId="{1B45E49F-8B51-4E11-83B5-F24D15397941}" type="presOf" srcId="{1048B0B2-1549-46C4-9E8C-490D8E3B0798}" destId="{EC536516-DCAB-4377-AB13-3E188FD0C91B}" srcOrd="0" destOrd="0" presId="urn:microsoft.com/office/officeart/2005/8/layout/vList5"/>
    <dgm:cxn modelId="{0E471BAC-EEF7-4491-9B9A-790B8CD608F4}" type="presOf" srcId="{A0E03EE1-7367-4009-923A-A9156324EF02}" destId="{738C659B-BA9C-456B-B208-694B97E56B02}" srcOrd="0" destOrd="0" presId="urn:microsoft.com/office/officeart/2005/8/layout/vList5"/>
    <dgm:cxn modelId="{1BB8F2AE-7784-491A-9710-33D4D4EF4BDF}" type="presOf" srcId="{A0521666-46E3-4C0C-9C11-7FFD2B761987}" destId="{D635C64B-4648-4EE2-9926-9D516401B660}" srcOrd="0" destOrd="0" presId="urn:microsoft.com/office/officeart/2005/8/layout/vList5"/>
    <dgm:cxn modelId="{79FB8CB1-8C38-457A-8D9E-4982D6F82B94}" type="presOf" srcId="{240BFBFB-B07F-4245-AF60-EB5A9491F2E3}" destId="{DE30BBF5-C798-49B1-8C1F-51BFA14E346C}" srcOrd="0" destOrd="0" presId="urn:microsoft.com/office/officeart/2005/8/layout/vList5"/>
    <dgm:cxn modelId="{9CC7FCBE-9A3E-4112-8BA9-67B648291E69}" type="presOf" srcId="{031469E7-C015-4176-9609-C91C237734A5}" destId="{A9992799-A747-47F9-8132-56B62A081139}" srcOrd="0" destOrd="0" presId="urn:microsoft.com/office/officeart/2005/8/layout/vList5"/>
    <dgm:cxn modelId="{FCCFF0CA-98CC-476F-872C-54DB220115B9}" srcId="{240BFBFB-B07F-4245-AF60-EB5A9491F2E3}" destId="{770DF4E6-D722-4E22-8A92-5542297E6D8E}" srcOrd="0" destOrd="0" parTransId="{2C2281DE-0664-4C40-B129-2DEDD3FDC264}" sibTransId="{0827F138-CB5F-487D-8860-A2D30350A6F5}"/>
    <dgm:cxn modelId="{C8305DD5-855C-4280-8B14-649E22AB0267}" type="presOf" srcId="{DC0CA7DF-2EB4-46B5-9400-ABC5D3E88902}" destId="{AC7B6728-A316-4700-8F94-335691DAA1D4}" srcOrd="0" destOrd="0" presId="urn:microsoft.com/office/officeart/2005/8/layout/vList5"/>
    <dgm:cxn modelId="{B30629EA-AF66-472F-AB37-7BCAB65CC60A}" srcId="{1048B0B2-1549-46C4-9E8C-490D8E3B0798}" destId="{031469E7-C015-4176-9609-C91C237734A5}" srcOrd="0" destOrd="0" parTransId="{7B38B775-8984-4989-8BFE-545137BB618C}" sibTransId="{086E214F-10D6-49BF-8564-AA55874390B4}"/>
    <dgm:cxn modelId="{E338EDEA-4BB9-491B-AE4B-93FF03DDC6B8}" srcId="{54D626EB-9F67-4AC4-9532-B5FFAF128BFC}" destId="{A0F0FDEA-5222-4F19-A446-6F1D8888A0E3}" srcOrd="3" destOrd="0" parTransId="{AC76A86B-2674-4798-90DA-3B43B95CE5A6}" sibTransId="{95664941-846D-49C0-8D80-EBD9136820EA}"/>
    <dgm:cxn modelId="{C64200EC-4057-46FF-8CFD-292A9A68EFA0}" srcId="{A0521666-46E3-4C0C-9C11-7FFD2B761987}" destId="{F9EECA49-AAA8-4D4C-BEEF-2A3C86EA1E9B}" srcOrd="0" destOrd="0" parTransId="{911B441F-1ABE-4E39-824E-B0F196763A88}" sibTransId="{2514F3DE-4371-46C9-A9CA-AE2B314583E9}"/>
    <dgm:cxn modelId="{AA4F6856-4C0E-4965-A810-E4F47EAABD3C}" type="presParOf" srcId="{292ACDC6-D000-4F75-A448-F3852E5ACFB5}" destId="{7DADE665-2653-4B38-B7CB-B4AA2E37488A}" srcOrd="0" destOrd="0" presId="urn:microsoft.com/office/officeart/2005/8/layout/vList5"/>
    <dgm:cxn modelId="{1AD91C2A-0DE1-48F0-8328-EF0D0F324122}" type="presParOf" srcId="{7DADE665-2653-4B38-B7CB-B4AA2E37488A}" destId="{EC536516-DCAB-4377-AB13-3E188FD0C91B}" srcOrd="0" destOrd="0" presId="urn:microsoft.com/office/officeart/2005/8/layout/vList5"/>
    <dgm:cxn modelId="{D254B6AA-5B41-4C57-84C6-F08FD5113A83}" type="presParOf" srcId="{7DADE665-2653-4B38-B7CB-B4AA2E37488A}" destId="{A9992799-A747-47F9-8132-56B62A081139}" srcOrd="1" destOrd="0" presId="urn:microsoft.com/office/officeart/2005/8/layout/vList5"/>
    <dgm:cxn modelId="{F4ED908A-DD97-4A6F-B403-4FE013E84ED0}" type="presParOf" srcId="{292ACDC6-D000-4F75-A448-F3852E5ACFB5}" destId="{3058AA04-24C6-415A-9945-B1541497EE7A}" srcOrd="1" destOrd="0" presId="urn:microsoft.com/office/officeart/2005/8/layout/vList5"/>
    <dgm:cxn modelId="{F1003853-A9ED-4A2A-86F4-C56E3349CCB8}" type="presParOf" srcId="{292ACDC6-D000-4F75-A448-F3852E5ACFB5}" destId="{055DE58B-6CE4-4C1D-8168-1D7D68E36D7C}" srcOrd="2" destOrd="0" presId="urn:microsoft.com/office/officeart/2005/8/layout/vList5"/>
    <dgm:cxn modelId="{53C7AB7C-5BA8-4D0C-B548-AEB89C8F3C1C}" type="presParOf" srcId="{055DE58B-6CE4-4C1D-8168-1D7D68E36D7C}" destId="{738C659B-BA9C-456B-B208-694B97E56B02}" srcOrd="0" destOrd="0" presId="urn:microsoft.com/office/officeart/2005/8/layout/vList5"/>
    <dgm:cxn modelId="{9A1F1EBB-424A-4C2A-B5FF-344F60FFB988}" type="presParOf" srcId="{055DE58B-6CE4-4C1D-8168-1D7D68E36D7C}" destId="{AC7B6728-A316-4700-8F94-335691DAA1D4}" srcOrd="1" destOrd="0" presId="urn:microsoft.com/office/officeart/2005/8/layout/vList5"/>
    <dgm:cxn modelId="{44FAB254-0C80-4E8E-8D06-D4D2691CA6CF}" type="presParOf" srcId="{292ACDC6-D000-4F75-A448-F3852E5ACFB5}" destId="{2AA95529-0C2E-4BE7-8C0C-489BA98D54CB}" srcOrd="3" destOrd="0" presId="urn:microsoft.com/office/officeart/2005/8/layout/vList5"/>
    <dgm:cxn modelId="{8166E147-4DD4-43C8-8D99-8D5795394640}" type="presParOf" srcId="{292ACDC6-D000-4F75-A448-F3852E5ACFB5}" destId="{E2786272-E804-4F4C-B3D4-14EB6F35E38F}" srcOrd="4" destOrd="0" presId="urn:microsoft.com/office/officeart/2005/8/layout/vList5"/>
    <dgm:cxn modelId="{38AD16ED-84D4-4F2D-BDE6-96F3E46D0B04}" type="presParOf" srcId="{E2786272-E804-4F4C-B3D4-14EB6F35E38F}" destId="{DE30BBF5-C798-49B1-8C1F-51BFA14E346C}" srcOrd="0" destOrd="0" presId="urn:microsoft.com/office/officeart/2005/8/layout/vList5"/>
    <dgm:cxn modelId="{7AC5738E-2C1D-41CD-BFE1-6B1ECD718966}" type="presParOf" srcId="{E2786272-E804-4F4C-B3D4-14EB6F35E38F}" destId="{8210B749-C410-451F-A864-32A79B5E6CB8}" srcOrd="1" destOrd="0" presId="urn:microsoft.com/office/officeart/2005/8/layout/vList5"/>
    <dgm:cxn modelId="{CB767F47-3B32-41E5-8C56-1998AEAD70BC}" type="presParOf" srcId="{292ACDC6-D000-4F75-A448-F3852E5ACFB5}" destId="{83F493C6-1ADC-47B2-AE37-57823DE576A0}" srcOrd="5" destOrd="0" presId="urn:microsoft.com/office/officeart/2005/8/layout/vList5"/>
    <dgm:cxn modelId="{8BCEE525-35FF-492C-9E64-469B3AA264BD}" type="presParOf" srcId="{292ACDC6-D000-4F75-A448-F3852E5ACFB5}" destId="{9F4B0783-3715-415E-AB2B-8FE48B46A9FC}" srcOrd="6" destOrd="0" presId="urn:microsoft.com/office/officeart/2005/8/layout/vList5"/>
    <dgm:cxn modelId="{05D0461B-358C-4E97-833E-8DB56B4CAD38}" type="presParOf" srcId="{9F4B0783-3715-415E-AB2B-8FE48B46A9FC}" destId="{2510F012-9FDA-43FB-AC39-1514D527B75C}" srcOrd="0" destOrd="0" presId="urn:microsoft.com/office/officeart/2005/8/layout/vList5"/>
    <dgm:cxn modelId="{B12ED5AB-3B79-46EA-B032-713F0DC4D7E5}" type="presParOf" srcId="{9F4B0783-3715-415E-AB2B-8FE48B46A9FC}" destId="{CF278E17-80A7-442C-8F11-58AC0449CA0E}" srcOrd="1" destOrd="0" presId="urn:microsoft.com/office/officeart/2005/8/layout/vList5"/>
    <dgm:cxn modelId="{6457A06F-36A0-4E11-832B-45AC69DCA91B}" type="presParOf" srcId="{292ACDC6-D000-4F75-A448-F3852E5ACFB5}" destId="{A5ECD8D0-75EE-4B80-AE8A-F2F6FE5E630D}" srcOrd="7" destOrd="0" presId="urn:microsoft.com/office/officeart/2005/8/layout/vList5"/>
    <dgm:cxn modelId="{17EB7830-3ECF-46BE-B12C-08887A841C2F}" type="presParOf" srcId="{292ACDC6-D000-4F75-A448-F3852E5ACFB5}" destId="{49B1C046-33C2-46A6-9407-E098BBA6F9F1}" srcOrd="8" destOrd="0" presId="urn:microsoft.com/office/officeart/2005/8/layout/vList5"/>
    <dgm:cxn modelId="{7202DEA0-AFC5-4F6C-85EE-9916EB8C6A20}" type="presParOf" srcId="{49B1C046-33C2-46A6-9407-E098BBA6F9F1}" destId="{D635C64B-4648-4EE2-9926-9D516401B660}" srcOrd="0" destOrd="0" presId="urn:microsoft.com/office/officeart/2005/8/layout/vList5"/>
    <dgm:cxn modelId="{25CB3B79-BAA3-48C4-8D24-6F7ECCA06F6D}" type="presParOf" srcId="{49B1C046-33C2-46A6-9407-E098BBA6F9F1}" destId="{2293F7FC-5DA8-4835-806D-EB0F25BB0332}"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BB26D2-3983-42A2-8C4A-831AB1285D22}">
      <dsp:nvSpPr>
        <dsp:cNvPr id="0" name=""/>
        <dsp:cNvSpPr/>
      </dsp:nvSpPr>
      <dsp:spPr>
        <a:xfrm>
          <a:off x="0" y="3101"/>
          <a:ext cx="5156835" cy="6606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E16956-70ED-4936-8FDA-1411C34FFEBC}">
      <dsp:nvSpPr>
        <dsp:cNvPr id="0" name=""/>
        <dsp:cNvSpPr/>
      </dsp:nvSpPr>
      <dsp:spPr>
        <a:xfrm>
          <a:off x="199857" y="151756"/>
          <a:ext cx="363377" cy="3633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E65EB1-1CC6-48BE-80A3-60972C88D3B1}">
      <dsp:nvSpPr>
        <dsp:cNvPr id="0" name=""/>
        <dsp:cNvSpPr/>
      </dsp:nvSpPr>
      <dsp:spPr>
        <a:xfrm>
          <a:off x="763092" y="3101"/>
          <a:ext cx="4393742" cy="660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23" tIns="69923" rIns="69923" bIns="69923" numCol="1" spcCol="1270" anchor="ctr" anchorCtr="0">
          <a:noAutofit/>
        </a:bodyPr>
        <a:lstStyle/>
        <a:p>
          <a:pPr marL="0" lvl="0" indent="0" algn="l" defTabSz="711200">
            <a:lnSpc>
              <a:spcPct val="100000"/>
            </a:lnSpc>
            <a:spcBef>
              <a:spcPct val="0"/>
            </a:spcBef>
            <a:spcAft>
              <a:spcPct val="35000"/>
            </a:spcAft>
            <a:buNone/>
          </a:pPr>
          <a:r>
            <a:rPr lang="en-US" sz="1600" kern="1200" dirty="0"/>
            <a:t>Regulations are set by different government and organizations worldwide..</a:t>
          </a:r>
        </a:p>
      </dsp:txBody>
      <dsp:txXfrm>
        <a:off x="763092" y="3101"/>
        <a:ext cx="4393742" cy="660685"/>
      </dsp:txXfrm>
    </dsp:sp>
    <dsp:sp modelId="{93BC61A6-4191-40BE-A993-B3BE42AB6D2E}">
      <dsp:nvSpPr>
        <dsp:cNvPr id="0" name=""/>
        <dsp:cNvSpPr/>
      </dsp:nvSpPr>
      <dsp:spPr>
        <a:xfrm>
          <a:off x="0" y="828958"/>
          <a:ext cx="5156835" cy="6606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AA5CC2-D0D0-4036-B7F9-B639AFADAF21}">
      <dsp:nvSpPr>
        <dsp:cNvPr id="0" name=""/>
        <dsp:cNvSpPr/>
      </dsp:nvSpPr>
      <dsp:spPr>
        <a:xfrm>
          <a:off x="199857" y="977613"/>
          <a:ext cx="363377" cy="3633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01499C-D0BB-4822-AD93-DCD891B2F517}">
      <dsp:nvSpPr>
        <dsp:cNvPr id="0" name=""/>
        <dsp:cNvSpPr/>
      </dsp:nvSpPr>
      <dsp:spPr>
        <a:xfrm>
          <a:off x="763092" y="828958"/>
          <a:ext cx="4393742" cy="660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23" tIns="69923" rIns="69923" bIns="69923" numCol="1" spcCol="1270" anchor="ctr" anchorCtr="0">
          <a:noAutofit/>
        </a:bodyPr>
        <a:lstStyle/>
        <a:p>
          <a:pPr marL="0" lvl="0" indent="0" algn="l" defTabSz="711200">
            <a:lnSpc>
              <a:spcPct val="100000"/>
            </a:lnSpc>
            <a:spcBef>
              <a:spcPct val="0"/>
            </a:spcBef>
            <a:spcAft>
              <a:spcPct val="35000"/>
            </a:spcAft>
            <a:buNone/>
          </a:pPr>
          <a:r>
            <a:rPr lang="en-US" sz="1600" kern="1200" dirty="0"/>
            <a:t>The word AI may mean different things in different places and context.</a:t>
          </a:r>
        </a:p>
      </dsp:txBody>
      <dsp:txXfrm>
        <a:off x="763092" y="828958"/>
        <a:ext cx="4393742" cy="660685"/>
      </dsp:txXfrm>
    </dsp:sp>
    <dsp:sp modelId="{0AE7D150-1B2E-4B61-BE36-7F0AA91E6992}">
      <dsp:nvSpPr>
        <dsp:cNvPr id="0" name=""/>
        <dsp:cNvSpPr/>
      </dsp:nvSpPr>
      <dsp:spPr>
        <a:xfrm>
          <a:off x="0" y="1654816"/>
          <a:ext cx="5156835" cy="6606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89F9F-295E-4CB0-B537-C52F03411448}">
      <dsp:nvSpPr>
        <dsp:cNvPr id="0" name=""/>
        <dsp:cNvSpPr/>
      </dsp:nvSpPr>
      <dsp:spPr>
        <a:xfrm>
          <a:off x="199857" y="1803470"/>
          <a:ext cx="363377" cy="3633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C7912A-F186-479F-8852-CF807F517350}">
      <dsp:nvSpPr>
        <dsp:cNvPr id="0" name=""/>
        <dsp:cNvSpPr/>
      </dsp:nvSpPr>
      <dsp:spPr>
        <a:xfrm>
          <a:off x="763092" y="1654816"/>
          <a:ext cx="4393742" cy="660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23" tIns="69923" rIns="69923" bIns="69923" numCol="1" spcCol="1270" anchor="ctr" anchorCtr="0">
          <a:noAutofit/>
        </a:bodyPr>
        <a:lstStyle/>
        <a:p>
          <a:pPr marL="0" lvl="0" indent="0" algn="l" defTabSz="711200">
            <a:lnSpc>
              <a:spcPct val="100000"/>
            </a:lnSpc>
            <a:spcBef>
              <a:spcPct val="0"/>
            </a:spcBef>
            <a:spcAft>
              <a:spcPct val="35000"/>
            </a:spcAft>
            <a:buNone/>
          </a:pPr>
          <a:r>
            <a:rPr lang="en-US" sz="1600" kern="1200" dirty="0"/>
            <a:t>Regulations are used to protect us from current and future threats, including superintelligence.</a:t>
          </a:r>
        </a:p>
      </dsp:txBody>
      <dsp:txXfrm>
        <a:off x="763092" y="1654816"/>
        <a:ext cx="4393742" cy="660685"/>
      </dsp:txXfrm>
    </dsp:sp>
    <dsp:sp modelId="{AB96FC90-76C0-40C1-863E-44A1D2AB1FC1}">
      <dsp:nvSpPr>
        <dsp:cNvPr id="0" name=""/>
        <dsp:cNvSpPr/>
      </dsp:nvSpPr>
      <dsp:spPr>
        <a:xfrm>
          <a:off x="0" y="2480673"/>
          <a:ext cx="5156835" cy="6606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628319-8C5F-4E55-8F37-68A6B96FDEC0}">
      <dsp:nvSpPr>
        <dsp:cNvPr id="0" name=""/>
        <dsp:cNvSpPr/>
      </dsp:nvSpPr>
      <dsp:spPr>
        <a:xfrm>
          <a:off x="199857" y="2629327"/>
          <a:ext cx="363377" cy="3633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400114-76E2-4D22-9D57-0285729B694A}">
      <dsp:nvSpPr>
        <dsp:cNvPr id="0" name=""/>
        <dsp:cNvSpPr/>
      </dsp:nvSpPr>
      <dsp:spPr>
        <a:xfrm>
          <a:off x="763092" y="2480673"/>
          <a:ext cx="4393742" cy="660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23" tIns="69923" rIns="69923" bIns="69923" numCol="1" spcCol="1270" anchor="ctr" anchorCtr="0">
          <a:noAutofit/>
        </a:bodyPr>
        <a:lstStyle/>
        <a:p>
          <a:pPr marL="0" lvl="0" indent="0" algn="l" defTabSz="711200">
            <a:lnSpc>
              <a:spcPct val="100000"/>
            </a:lnSpc>
            <a:spcBef>
              <a:spcPct val="0"/>
            </a:spcBef>
            <a:spcAft>
              <a:spcPct val="35000"/>
            </a:spcAft>
            <a:buNone/>
          </a:pPr>
          <a:r>
            <a:rPr lang="en-US" sz="1600" kern="1200" dirty="0"/>
            <a:t>Ethics are evolving with many debates.</a:t>
          </a:r>
        </a:p>
      </dsp:txBody>
      <dsp:txXfrm>
        <a:off x="763092" y="2480673"/>
        <a:ext cx="4393742" cy="660685"/>
      </dsp:txXfrm>
    </dsp:sp>
    <dsp:sp modelId="{BD0AA666-DF33-4739-8763-3148AC1A0ACC}">
      <dsp:nvSpPr>
        <dsp:cNvPr id="0" name=""/>
        <dsp:cNvSpPr/>
      </dsp:nvSpPr>
      <dsp:spPr>
        <a:xfrm>
          <a:off x="0" y="3306530"/>
          <a:ext cx="5156835" cy="6606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7C2DDF-67B6-4E1E-8565-FB3241D7584C}">
      <dsp:nvSpPr>
        <dsp:cNvPr id="0" name=""/>
        <dsp:cNvSpPr/>
      </dsp:nvSpPr>
      <dsp:spPr>
        <a:xfrm>
          <a:off x="199857" y="3455184"/>
          <a:ext cx="363377" cy="36337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1B90E9-338D-4BAE-AB79-EC0248D77679}">
      <dsp:nvSpPr>
        <dsp:cNvPr id="0" name=""/>
        <dsp:cNvSpPr/>
      </dsp:nvSpPr>
      <dsp:spPr>
        <a:xfrm>
          <a:off x="763092" y="3306530"/>
          <a:ext cx="4393742" cy="6606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923" tIns="69923" rIns="69923" bIns="69923" numCol="1" spcCol="1270" anchor="ctr" anchorCtr="0">
          <a:noAutofit/>
        </a:bodyPr>
        <a:lstStyle/>
        <a:p>
          <a:pPr marL="0" lvl="0" indent="0" algn="l" defTabSz="711200">
            <a:lnSpc>
              <a:spcPct val="100000"/>
            </a:lnSpc>
            <a:spcBef>
              <a:spcPct val="0"/>
            </a:spcBef>
            <a:spcAft>
              <a:spcPct val="35000"/>
            </a:spcAft>
            <a:buNone/>
          </a:pPr>
          <a:r>
            <a:rPr lang="en-US" sz="1600" kern="1200">
              <a:hlinkClick xmlns:r="http://schemas.openxmlformats.org/officeDocument/2006/relationships" r:id="rId11"/>
            </a:rPr>
            <a:t>AI Watch: Global regulatory tracker | White &amp; Case LLP</a:t>
          </a:r>
          <a:endParaRPr lang="en-US" sz="1600" kern="1200"/>
        </a:p>
      </dsp:txBody>
      <dsp:txXfrm>
        <a:off x="763092" y="3306530"/>
        <a:ext cx="4393742" cy="6606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E45560-42C4-4728-A64B-CFF47996FA0C}">
      <dsp:nvSpPr>
        <dsp:cNvPr id="0" name=""/>
        <dsp:cNvSpPr/>
      </dsp:nvSpPr>
      <dsp:spPr>
        <a:xfrm>
          <a:off x="0" y="1901"/>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3015F-BD21-48D8-B7AB-075E944D3B51}">
      <dsp:nvSpPr>
        <dsp:cNvPr id="0" name=""/>
        <dsp:cNvSpPr/>
      </dsp:nvSpPr>
      <dsp:spPr>
        <a:xfrm>
          <a:off x="245129" y="184229"/>
          <a:ext cx="445690" cy="445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7FA340-5170-4DB7-8607-A1E8AEBAD14C}">
      <dsp:nvSpPr>
        <dsp:cNvPr id="0" name=""/>
        <dsp:cNvSpPr/>
      </dsp:nvSpPr>
      <dsp:spPr>
        <a:xfrm>
          <a:off x="935949" y="1901"/>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US" sz="1900" b="1" kern="1200">
              <a:latin typeface="Arial Nova Cond Light" panose="020B0306020202020204" pitchFamily="34" charset="0"/>
            </a:rPr>
            <a:t>1. Data Collection: </a:t>
          </a:r>
          <a:r>
            <a:rPr lang="en-US" sz="1900" kern="1200">
              <a:latin typeface="Arial Nova Cond Light" panose="020B0306020202020204" pitchFamily="34" charset="0"/>
            </a:rPr>
            <a:t>Gather relevant and high-quality data to train your model or system.</a:t>
          </a:r>
        </a:p>
      </dsp:txBody>
      <dsp:txXfrm>
        <a:off x="935949" y="1901"/>
        <a:ext cx="5365651" cy="810345"/>
      </dsp:txXfrm>
    </dsp:sp>
    <dsp:sp modelId="{CE21BFA6-98BE-465A-BC44-1B951063740D}">
      <dsp:nvSpPr>
        <dsp:cNvPr id="0" name=""/>
        <dsp:cNvSpPr/>
      </dsp:nvSpPr>
      <dsp:spPr>
        <a:xfrm>
          <a:off x="0" y="1014833"/>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B1D559-AF2F-4D8A-A1AE-9E5120FFB23D}">
      <dsp:nvSpPr>
        <dsp:cNvPr id="0" name=""/>
        <dsp:cNvSpPr/>
      </dsp:nvSpPr>
      <dsp:spPr>
        <a:xfrm>
          <a:off x="245129" y="1197161"/>
          <a:ext cx="445690" cy="445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95E00A-C8D8-4D85-BF0A-C4DB1E437A94}">
      <dsp:nvSpPr>
        <dsp:cNvPr id="0" name=""/>
        <dsp:cNvSpPr/>
      </dsp:nvSpPr>
      <dsp:spPr>
        <a:xfrm>
          <a:off x="935949" y="1014833"/>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US" sz="1900" b="1" kern="1200">
              <a:latin typeface="Arial Nova Cond Light" panose="020B0306020202020204" pitchFamily="34" charset="0"/>
            </a:rPr>
            <a:t>2. Data Preparation: </a:t>
          </a:r>
          <a:r>
            <a:rPr lang="en-US" sz="1900" kern="1200">
              <a:latin typeface="Arial Nova Cond Light" panose="020B0306020202020204" pitchFamily="34" charset="0"/>
            </a:rPr>
            <a:t>Clean, preprocess, and transform the data into a usable format.</a:t>
          </a:r>
        </a:p>
      </dsp:txBody>
      <dsp:txXfrm>
        <a:off x="935949" y="1014833"/>
        <a:ext cx="5365651" cy="810345"/>
      </dsp:txXfrm>
    </dsp:sp>
    <dsp:sp modelId="{2E0B5829-FBB9-40F7-A842-D038BA7FC16E}">
      <dsp:nvSpPr>
        <dsp:cNvPr id="0" name=""/>
        <dsp:cNvSpPr/>
      </dsp:nvSpPr>
      <dsp:spPr>
        <a:xfrm>
          <a:off x="0" y="2027765"/>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24F9F5-22B0-410F-8905-8D3996F2CB73}">
      <dsp:nvSpPr>
        <dsp:cNvPr id="0" name=""/>
        <dsp:cNvSpPr/>
      </dsp:nvSpPr>
      <dsp:spPr>
        <a:xfrm>
          <a:off x="245129" y="2210093"/>
          <a:ext cx="445690" cy="445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A2894B-612D-4D02-BECE-9EAB074F2E97}">
      <dsp:nvSpPr>
        <dsp:cNvPr id="0" name=""/>
        <dsp:cNvSpPr/>
      </dsp:nvSpPr>
      <dsp:spPr>
        <a:xfrm>
          <a:off x="935949" y="2027765"/>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US" sz="1900" b="1" kern="1200">
              <a:latin typeface="Arial Nova Cond Light" panose="020B0306020202020204" pitchFamily="34" charset="0"/>
            </a:rPr>
            <a:t>3. Model Training: </a:t>
          </a:r>
          <a:r>
            <a:rPr lang="en-US" sz="1900" kern="1200">
              <a:latin typeface="Arial Nova Cond Light" panose="020B0306020202020204" pitchFamily="34" charset="0"/>
            </a:rPr>
            <a:t>Use the prepared data to train the model, optimizing it over iterations.</a:t>
          </a:r>
        </a:p>
      </dsp:txBody>
      <dsp:txXfrm>
        <a:off x="935949" y="2027765"/>
        <a:ext cx="5365651" cy="810345"/>
      </dsp:txXfrm>
    </dsp:sp>
    <dsp:sp modelId="{A5149FE8-EA5D-4620-B35F-5DD243CFDF22}">
      <dsp:nvSpPr>
        <dsp:cNvPr id="0" name=""/>
        <dsp:cNvSpPr/>
      </dsp:nvSpPr>
      <dsp:spPr>
        <a:xfrm>
          <a:off x="0" y="3040697"/>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1DBDE5-70BF-437A-9691-62A6A69D65AD}">
      <dsp:nvSpPr>
        <dsp:cNvPr id="0" name=""/>
        <dsp:cNvSpPr/>
      </dsp:nvSpPr>
      <dsp:spPr>
        <a:xfrm>
          <a:off x="245129" y="3223025"/>
          <a:ext cx="445690" cy="445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14B517-8109-4601-B664-E519304119D8}">
      <dsp:nvSpPr>
        <dsp:cNvPr id="0" name=""/>
        <dsp:cNvSpPr/>
      </dsp:nvSpPr>
      <dsp:spPr>
        <a:xfrm>
          <a:off x="935949" y="3040697"/>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US" sz="1900" b="1" kern="1200">
              <a:latin typeface="Arial Nova Cond Light" panose="020B0306020202020204" pitchFamily="34" charset="0"/>
            </a:rPr>
            <a:t>4. Evaluation: </a:t>
          </a:r>
          <a:r>
            <a:rPr lang="en-US" sz="1900" kern="1200">
              <a:latin typeface="Arial Nova Cond Light" panose="020B0306020202020204" pitchFamily="34" charset="0"/>
            </a:rPr>
            <a:t>Test the model on validation data to measure performance and identify issues.</a:t>
          </a:r>
        </a:p>
      </dsp:txBody>
      <dsp:txXfrm>
        <a:off x="935949" y="3040697"/>
        <a:ext cx="5365651" cy="810345"/>
      </dsp:txXfrm>
    </dsp:sp>
    <dsp:sp modelId="{3A6E3439-E6B0-4213-A8F3-5FE156F3A738}">
      <dsp:nvSpPr>
        <dsp:cNvPr id="0" name=""/>
        <dsp:cNvSpPr/>
      </dsp:nvSpPr>
      <dsp:spPr>
        <a:xfrm>
          <a:off x="0" y="4053629"/>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060BAD-C8D1-470A-8E3A-1248FAFF1FC5}">
      <dsp:nvSpPr>
        <dsp:cNvPr id="0" name=""/>
        <dsp:cNvSpPr/>
      </dsp:nvSpPr>
      <dsp:spPr>
        <a:xfrm>
          <a:off x="245129" y="4235957"/>
          <a:ext cx="445690" cy="445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039497-897D-4BB5-9FD9-FC8A79B47ED6}">
      <dsp:nvSpPr>
        <dsp:cNvPr id="0" name=""/>
        <dsp:cNvSpPr/>
      </dsp:nvSpPr>
      <dsp:spPr>
        <a:xfrm>
          <a:off x="935949" y="4053629"/>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US" sz="1900" b="1" kern="1200">
              <a:latin typeface="Arial Nova Cond Light" panose="020B0306020202020204" pitchFamily="34" charset="0"/>
            </a:rPr>
            <a:t>5. Deployment: </a:t>
          </a:r>
          <a:r>
            <a:rPr lang="en-US" sz="1900" kern="1200">
              <a:latin typeface="Arial Nova Cond Light" panose="020B0306020202020204" pitchFamily="34" charset="0"/>
            </a:rPr>
            <a:t>Integrate the trained model into real-world applications or systems.</a:t>
          </a:r>
        </a:p>
      </dsp:txBody>
      <dsp:txXfrm>
        <a:off x="935949" y="4053629"/>
        <a:ext cx="5365651" cy="810345"/>
      </dsp:txXfrm>
    </dsp:sp>
    <dsp:sp modelId="{9FE088C7-474B-4CF9-81A3-83A588B56CCE}">
      <dsp:nvSpPr>
        <dsp:cNvPr id="0" name=""/>
        <dsp:cNvSpPr/>
      </dsp:nvSpPr>
      <dsp:spPr>
        <a:xfrm>
          <a:off x="0" y="5066561"/>
          <a:ext cx="6301601" cy="8103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902E2B-C999-4350-AEDD-69DF21904897}">
      <dsp:nvSpPr>
        <dsp:cNvPr id="0" name=""/>
        <dsp:cNvSpPr/>
      </dsp:nvSpPr>
      <dsp:spPr>
        <a:xfrm>
          <a:off x="245129" y="5248889"/>
          <a:ext cx="445690" cy="4456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B5DC5F-5E3B-4F8B-8248-D7F1279DD00B}">
      <dsp:nvSpPr>
        <dsp:cNvPr id="0" name=""/>
        <dsp:cNvSpPr/>
      </dsp:nvSpPr>
      <dsp:spPr>
        <a:xfrm>
          <a:off x="935949" y="5066561"/>
          <a:ext cx="5365651" cy="810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762" tIns="85762" rIns="85762" bIns="85762" numCol="1" spcCol="1270" anchor="ctr" anchorCtr="0">
          <a:noAutofit/>
        </a:bodyPr>
        <a:lstStyle/>
        <a:p>
          <a:pPr marL="0" lvl="0" indent="0" algn="l" defTabSz="844550">
            <a:lnSpc>
              <a:spcPct val="100000"/>
            </a:lnSpc>
            <a:spcBef>
              <a:spcPct val="0"/>
            </a:spcBef>
            <a:spcAft>
              <a:spcPct val="35000"/>
            </a:spcAft>
            <a:buNone/>
          </a:pPr>
          <a:r>
            <a:rPr lang="en-US" sz="1900" b="1" kern="1200">
              <a:latin typeface="Arial Nova Cond Light" panose="020B0306020202020204" pitchFamily="34" charset="0"/>
            </a:rPr>
            <a:t>6. Monitoring: </a:t>
          </a:r>
          <a:r>
            <a:rPr lang="en-US" sz="1900" kern="1200">
              <a:latin typeface="Arial Nova Cond Light" panose="020B0306020202020204" pitchFamily="34" charset="0"/>
            </a:rPr>
            <a:t>Continuously monitor the model's performance and update as needed.</a:t>
          </a:r>
        </a:p>
      </dsp:txBody>
      <dsp:txXfrm>
        <a:off x="935949" y="5066561"/>
        <a:ext cx="5365651" cy="810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92799-A747-47F9-8132-56B62A081139}">
      <dsp:nvSpPr>
        <dsp:cNvPr id="0" name=""/>
        <dsp:cNvSpPr/>
      </dsp:nvSpPr>
      <dsp:spPr>
        <a:xfrm rot="5400000">
          <a:off x="6816183" y="-2945049"/>
          <a:ext cx="668848" cy="6729984"/>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None/>
          </a:pPr>
          <a:r>
            <a:rPr lang="en-US" sz="2100" kern="1200" dirty="0">
              <a:latin typeface="Arial Nova Cond Light" panose="020B0306020202020204" pitchFamily="34" charset="0"/>
            </a:rPr>
            <a:t>=&gt; Enterprises need to be ready</a:t>
          </a:r>
        </a:p>
      </dsp:txBody>
      <dsp:txXfrm rot="-5400000">
        <a:off x="3785615" y="118169"/>
        <a:ext cx="6697334" cy="603548"/>
      </dsp:txXfrm>
    </dsp:sp>
    <dsp:sp modelId="{EC536516-DCAB-4377-AB13-3E188FD0C91B}">
      <dsp:nvSpPr>
        <dsp:cNvPr id="0" name=""/>
        <dsp:cNvSpPr/>
      </dsp:nvSpPr>
      <dsp:spPr>
        <a:xfrm>
          <a:off x="0" y="1912"/>
          <a:ext cx="3785616" cy="8360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latin typeface="Arial Nova Cond Light" panose="020B0306020202020204" pitchFamily="34" charset="0"/>
            </a:rPr>
            <a:t>AI has been rapidly expended into production </a:t>
          </a:r>
        </a:p>
      </dsp:txBody>
      <dsp:txXfrm>
        <a:off x="40813" y="42725"/>
        <a:ext cx="3703990" cy="754434"/>
      </dsp:txXfrm>
    </dsp:sp>
    <dsp:sp modelId="{AC7B6728-A316-4700-8F94-335691DAA1D4}">
      <dsp:nvSpPr>
        <dsp:cNvPr id="0" name=""/>
        <dsp:cNvSpPr/>
      </dsp:nvSpPr>
      <dsp:spPr>
        <a:xfrm rot="5400000">
          <a:off x="6816183" y="-2067186"/>
          <a:ext cx="668848" cy="6729984"/>
        </a:xfrm>
        <a:prstGeom prst="round2SameRect">
          <a:avLst/>
        </a:prstGeom>
        <a:solidFill>
          <a:schemeClr val="accent5">
            <a:tint val="40000"/>
            <a:alpha val="90000"/>
            <a:hueOff val="-1847939"/>
            <a:satOff val="-3204"/>
            <a:lumOff val="-322"/>
            <a:alphaOff val="0"/>
          </a:schemeClr>
        </a:solidFill>
        <a:ln w="12700" cap="flat" cmpd="sng" algn="ctr">
          <a:solidFill>
            <a:schemeClr val="accent5">
              <a:tint val="40000"/>
              <a:alpha val="90000"/>
              <a:hueOff val="-1847939"/>
              <a:satOff val="-3204"/>
              <a:lumOff val="-3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None/>
          </a:pPr>
          <a:r>
            <a:rPr lang="en-US" sz="2100" kern="1200" dirty="0">
              <a:latin typeface="Arial Nova Cond Light" panose="020B0306020202020204" pitchFamily="34" charset="0"/>
            </a:rPr>
            <a:t>=&gt; On-prem deployment is ready for enterprises</a:t>
          </a:r>
        </a:p>
      </dsp:txBody>
      <dsp:txXfrm rot="-5400000">
        <a:off x="3785615" y="996032"/>
        <a:ext cx="6697334" cy="603548"/>
      </dsp:txXfrm>
    </dsp:sp>
    <dsp:sp modelId="{738C659B-BA9C-456B-B208-694B97E56B02}">
      <dsp:nvSpPr>
        <dsp:cNvPr id="0" name=""/>
        <dsp:cNvSpPr/>
      </dsp:nvSpPr>
      <dsp:spPr>
        <a:xfrm>
          <a:off x="0" y="879775"/>
          <a:ext cx="3785616" cy="836060"/>
        </a:xfrm>
        <a:prstGeom prst="roundRect">
          <a:avLst/>
        </a:prstGeom>
        <a:solidFill>
          <a:schemeClr val="accent5">
            <a:hueOff val="-1838336"/>
            <a:satOff val="-2557"/>
            <a:lumOff val="-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latin typeface="Arial Nova Cond Light" panose="020B0306020202020204" pitchFamily="34" charset="0"/>
            </a:rPr>
            <a:t>Open-source models are ready </a:t>
          </a:r>
        </a:p>
      </dsp:txBody>
      <dsp:txXfrm>
        <a:off x="40813" y="920588"/>
        <a:ext cx="3703990" cy="754434"/>
      </dsp:txXfrm>
    </dsp:sp>
    <dsp:sp modelId="{8210B749-C410-451F-A864-32A79B5E6CB8}">
      <dsp:nvSpPr>
        <dsp:cNvPr id="0" name=""/>
        <dsp:cNvSpPr/>
      </dsp:nvSpPr>
      <dsp:spPr>
        <a:xfrm rot="5400000">
          <a:off x="6816183" y="-1189323"/>
          <a:ext cx="668848" cy="6729984"/>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None/>
          </a:pPr>
          <a:r>
            <a:rPr lang="en-US" sz="2100" kern="1200" dirty="0">
              <a:latin typeface="Arial Nova Cond Light" panose="020B0306020202020204" pitchFamily="34" charset="0"/>
            </a:rPr>
            <a:t>=&gt; Enterprises need to invest into the right infrastructure</a:t>
          </a:r>
        </a:p>
      </dsp:txBody>
      <dsp:txXfrm rot="-5400000">
        <a:off x="3785615" y="1873895"/>
        <a:ext cx="6697334" cy="603548"/>
      </dsp:txXfrm>
    </dsp:sp>
    <dsp:sp modelId="{DE30BBF5-C798-49B1-8C1F-51BFA14E346C}">
      <dsp:nvSpPr>
        <dsp:cNvPr id="0" name=""/>
        <dsp:cNvSpPr/>
      </dsp:nvSpPr>
      <dsp:spPr>
        <a:xfrm>
          <a:off x="0" y="1757638"/>
          <a:ext cx="3785616" cy="836060"/>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latin typeface="Arial Nova Cond Light" panose="020B0306020202020204" pitchFamily="34" charset="0"/>
            </a:rPr>
            <a:t>Pretraining is converging, inferencing becomes more and more important </a:t>
          </a:r>
        </a:p>
      </dsp:txBody>
      <dsp:txXfrm>
        <a:off x="40813" y="1798451"/>
        <a:ext cx="3703990" cy="754434"/>
      </dsp:txXfrm>
    </dsp:sp>
    <dsp:sp modelId="{CF278E17-80A7-442C-8F11-58AC0449CA0E}">
      <dsp:nvSpPr>
        <dsp:cNvPr id="0" name=""/>
        <dsp:cNvSpPr/>
      </dsp:nvSpPr>
      <dsp:spPr>
        <a:xfrm rot="5400000">
          <a:off x="6816183" y="-311459"/>
          <a:ext cx="668848" cy="6729984"/>
        </a:xfrm>
        <a:prstGeom prst="round2SameRect">
          <a:avLst/>
        </a:prstGeom>
        <a:solidFill>
          <a:schemeClr val="accent5">
            <a:tint val="40000"/>
            <a:alpha val="90000"/>
            <a:hueOff val="-5543816"/>
            <a:satOff val="-9612"/>
            <a:lumOff val="-967"/>
            <a:alphaOff val="0"/>
          </a:schemeClr>
        </a:solidFill>
        <a:ln w="12700" cap="flat" cmpd="sng" algn="ctr">
          <a:solidFill>
            <a:schemeClr val="accent5">
              <a:tint val="40000"/>
              <a:alpha val="90000"/>
              <a:hueOff val="-5543816"/>
              <a:satOff val="-9612"/>
              <a:lumOff val="-9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None/>
          </a:pPr>
          <a:r>
            <a:rPr lang="en-US" sz="2100" kern="1200" dirty="0">
              <a:latin typeface="Arial Nova Cond Light" panose="020B0306020202020204" pitchFamily="34" charset="0"/>
            </a:rPr>
            <a:t>=&gt; Enterprise need to build up advanced knowledge retrieval system</a:t>
          </a:r>
        </a:p>
      </dsp:txBody>
      <dsp:txXfrm rot="-5400000">
        <a:off x="3785615" y="2751759"/>
        <a:ext cx="6697334" cy="603548"/>
      </dsp:txXfrm>
    </dsp:sp>
    <dsp:sp modelId="{2510F012-9FDA-43FB-AC39-1514D527B75C}">
      <dsp:nvSpPr>
        <dsp:cNvPr id="0" name=""/>
        <dsp:cNvSpPr/>
      </dsp:nvSpPr>
      <dsp:spPr>
        <a:xfrm>
          <a:off x="0" y="2635502"/>
          <a:ext cx="3785616" cy="836060"/>
        </a:xfrm>
        <a:prstGeom prst="roundRect">
          <a:avLst/>
        </a:prstGeom>
        <a:solidFill>
          <a:schemeClr val="accent5">
            <a:hueOff val="-5515009"/>
            <a:satOff val="-7671"/>
            <a:lumOff val="-29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latin typeface="Arial Nova Cond Light" panose="020B0306020202020204" pitchFamily="34" charset="0"/>
            </a:rPr>
            <a:t>RAG provides ways to increase accuracy, consistency, and ROI </a:t>
          </a:r>
        </a:p>
      </dsp:txBody>
      <dsp:txXfrm>
        <a:off x="40813" y="2676315"/>
        <a:ext cx="3703990" cy="754434"/>
      </dsp:txXfrm>
    </dsp:sp>
    <dsp:sp modelId="{2293F7FC-5DA8-4835-806D-EB0F25BB0332}">
      <dsp:nvSpPr>
        <dsp:cNvPr id="0" name=""/>
        <dsp:cNvSpPr/>
      </dsp:nvSpPr>
      <dsp:spPr>
        <a:xfrm rot="5400000">
          <a:off x="6816183" y="566403"/>
          <a:ext cx="668848" cy="6729984"/>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None/>
          </a:pPr>
          <a:r>
            <a:rPr lang="en-US" sz="2100" kern="1200" dirty="0">
              <a:latin typeface="Arial Nova Cond Light" panose="020B0306020202020204" pitchFamily="34" charset="0"/>
            </a:rPr>
            <a:t>=&gt; Enterprises need system thinking and investment</a:t>
          </a:r>
        </a:p>
      </dsp:txBody>
      <dsp:txXfrm rot="-5400000">
        <a:off x="3785615" y="3629621"/>
        <a:ext cx="6697334" cy="603548"/>
      </dsp:txXfrm>
    </dsp:sp>
    <dsp:sp modelId="{D635C64B-4648-4EE2-9926-9D516401B660}">
      <dsp:nvSpPr>
        <dsp:cNvPr id="0" name=""/>
        <dsp:cNvSpPr/>
      </dsp:nvSpPr>
      <dsp:spPr>
        <a:xfrm>
          <a:off x="0" y="3513365"/>
          <a:ext cx="3785616" cy="83606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a:latin typeface="Arial Nova Cond Light" panose="020B0306020202020204" pitchFamily="34" charset="0"/>
            </a:rPr>
            <a:t>Agentic AI are developing, LLM is just part of the system </a:t>
          </a:r>
        </a:p>
      </dsp:txBody>
      <dsp:txXfrm>
        <a:off x="40813" y="3554178"/>
        <a:ext cx="3703990" cy="7544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5DA23-342D-4B14-A957-CC2A4DC5F563}" type="datetimeFigureOut">
              <a:rPr lang="en-US" smtClean="0"/>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FAF9BF-ACAB-42B0-8B13-775681E0B65B}" type="slidenum">
              <a:rPr lang="en-US" smtClean="0"/>
              <a:t>‹#›</a:t>
            </a:fld>
            <a:endParaRPr lang="en-US"/>
          </a:p>
        </p:txBody>
      </p:sp>
    </p:spTree>
    <p:extLst>
      <p:ext uri="{BB962C8B-B14F-4D97-AF65-F5344CB8AC3E}">
        <p14:creationId xmlns:p14="http://schemas.microsoft.com/office/powerpoint/2010/main" val="3860515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AF9BF-ACAB-42B0-8B13-775681E0B65B}" type="slidenum">
              <a:rPr lang="en-US" smtClean="0"/>
              <a:t>1</a:t>
            </a:fld>
            <a:endParaRPr lang="en-US"/>
          </a:p>
        </p:txBody>
      </p:sp>
    </p:spTree>
    <p:extLst>
      <p:ext uri="{BB962C8B-B14F-4D97-AF65-F5344CB8AC3E}">
        <p14:creationId xmlns:p14="http://schemas.microsoft.com/office/powerpoint/2010/main" val="3930392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5516D-9656-2528-7723-46DDF780CA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71E6B8-3573-BA67-0C7C-D52141D827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42B030-B11A-D030-4D4B-3A3151562A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DAC5FD-0CF8-107B-1F33-BED2B843E8A2}"/>
              </a:ext>
            </a:extLst>
          </p:cNvPr>
          <p:cNvSpPr>
            <a:spLocks noGrp="1"/>
          </p:cNvSpPr>
          <p:nvPr>
            <p:ph type="sldNum" sz="quarter" idx="5"/>
          </p:nvPr>
        </p:nvSpPr>
        <p:spPr/>
        <p:txBody>
          <a:bodyPr/>
          <a:lstStyle/>
          <a:p>
            <a:fld id="{8FFAF9BF-ACAB-42B0-8B13-775681E0B65B}" type="slidenum">
              <a:rPr lang="en-US" smtClean="0"/>
              <a:t>27</a:t>
            </a:fld>
            <a:endParaRPr lang="en-US"/>
          </a:p>
        </p:txBody>
      </p:sp>
    </p:spTree>
    <p:extLst>
      <p:ext uri="{BB962C8B-B14F-4D97-AF65-F5344CB8AC3E}">
        <p14:creationId xmlns:p14="http://schemas.microsoft.com/office/powerpoint/2010/main" val="2971744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3359C-0AEC-F5A2-50CC-C6AECA1158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3240C2-75A5-FD9C-4947-7747C5DC4B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823DA6-87FB-5200-4794-3C9A27B994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E76959-348D-3D5A-AEB7-4F247E8B8707}"/>
              </a:ext>
            </a:extLst>
          </p:cNvPr>
          <p:cNvSpPr>
            <a:spLocks noGrp="1"/>
          </p:cNvSpPr>
          <p:nvPr>
            <p:ph type="sldNum" sz="quarter" idx="5"/>
          </p:nvPr>
        </p:nvSpPr>
        <p:spPr/>
        <p:txBody>
          <a:bodyPr/>
          <a:lstStyle/>
          <a:p>
            <a:fld id="{8FFAF9BF-ACAB-42B0-8B13-775681E0B65B}" type="slidenum">
              <a:rPr lang="en-US" smtClean="0"/>
              <a:t>33</a:t>
            </a:fld>
            <a:endParaRPr lang="en-US"/>
          </a:p>
        </p:txBody>
      </p:sp>
    </p:spTree>
    <p:extLst>
      <p:ext uri="{BB962C8B-B14F-4D97-AF65-F5344CB8AC3E}">
        <p14:creationId xmlns:p14="http://schemas.microsoft.com/office/powerpoint/2010/main" val="2603284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83132-9231-6CA7-7336-487ABDA30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EE53CD-7D33-655C-6AF8-0238739675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DA9080-B8D8-A0EE-6408-33740906D5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0221BC-D265-14B0-1820-6C241533DC46}"/>
              </a:ext>
            </a:extLst>
          </p:cNvPr>
          <p:cNvSpPr>
            <a:spLocks noGrp="1"/>
          </p:cNvSpPr>
          <p:nvPr>
            <p:ph type="sldNum" sz="quarter" idx="5"/>
          </p:nvPr>
        </p:nvSpPr>
        <p:spPr/>
        <p:txBody>
          <a:bodyPr/>
          <a:lstStyle/>
          <a:p>
            <a:fld id="{8FFAF9BF-ACAB-42B0-8B13-775681E0B65B}" type="slidenum">
              <a:rPr lang="en-US" smtClean="0"/>
              <a:t>34</a:t>
            </a:fld>
            <a:endParaRPr lang="en-US"/>
          </a:p>
        </p:txBody>
      </p:sp>
    </p:spTree>
    <p:extLst>
      <p:ext uri="{BB962C8B-B14F-4D97-AF65-F5344CB8AC3E}">
        <p14:creationId xmlns:p14="http://schemas.microsoft.com/office/powerpoint/2010/main" val="1245076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endParaRPr lang="zh-CN" altLang="en-US">
              <a:latin typeface="Arial" panose="020B0604020202020204" pitchFamily="34" charset="0"/>
            </a:endParaRPr>
          </a:p>
        </p:txBody>
      </p:sp>
      <p:sp>
        <p:nvSpPr>
          <p:cNvPr id="4" name="灯片编号占位符 3"/>
          <p:cNvSpPr>
            <a:spLocks noGrp="1"/>
          </p:cNvSpPr>
          <p:nvPr>
            <p:ph type="sldNum" sz="quarter" idx="10"/>
          </p:nvPr>
        </p:nvSpPr>
        <p:spPr/>
        <p:txBody>
          <a:bodyPr/>
          <a:lstStyle/>
          <a:p>
            <a:pPr marL="0" marR="0" lvl="0" indent="0" algn="r" defTabSz="914478" rtl="0" eaLnBrk="1" fontAlgn="auto" latinLnBrk="0" hangingPunct="1">
              <a:lnSpc>
                <a:spcPct val="100000"/>
              </a:lnSpc>
              <a:spcBef>
                <a:spcPts val="0"/>
              </a:spcBef>
              <a:spcAft>
                <a:spcPts val="0"/>
              </a:spcAft>
              <a:buClrTx/>
              <a:buSzTx/>
              <a:buFontTx/>
              <a:buNone/>
              <a:tabLst/>
              <a:defRPr/>
            </a:pPr>
            <a:fld id="{F07326F3-4732-B74B-9C70-D0992466E499}"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7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08499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AF9BF-ACAB-42B0-8B13-775681E0B65B}" type="slidenum">
              <a:rPr lang="en-US" smtClean="0"/>
              <a:t>9</a:t>
            </a:fld>
            <a:endParaRPr lang="en-US"/>
          </a:p>
        </p:txBody>
      </p:sp>
    </p:spTree>
    <p:extLst>
      <p:ext uri="{BB962C8B-B14F-4D97-AF65-F5344CB8AC3E}">
        <p14:creationId xmlns:p14="http://schemas.microsoft.com/office/powerpoint/2010/main" val="154259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AF9BF-ACAB-42B0-8B13-775681E0B65B}" type="slidenum">
              <a:rPr lang="en-US" smtClean="0"/>
              <a:t>14</a:t>
            </a:fld>
            <a:endParaRPr lang="en-US"/>
          </a:p>
        </p:txBody>
      </p:sp>
    </p:spTree>
    <p:extLst>
      <p:ext uri="{BB962C8B-B14F-4D97-AF65-F5344CB8AC3E}">
        <p14:creationId xmlns:p14="http://schemas.microsoft.com/office/powerpoint/2010/main" val="2356687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AF9BF-ACAB-42B0-8B13-775681E0B65B}" type="slidenum">
              <a:rPr lang="en-US" smtClean="0"/>
              <a:t>17</a:t>
            </a:fld>
            <a:endParaRPr lang="en-US"/>
          </a:p>
        </p:txBody>
      </p:sp>
    </p:spTree>
    <p:extLst>
      <p:ext uri="{BB962C8B-B14F-4D97-AF65-F5344CB8AC3E}">
        <p14:creationId xmlns:p14="http://schemas.microsoft.com/office/powerpoint/2010/main" val="123196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AF9BF-ACAB-42B0-8B13-775681E0B65B}" type="slidenum">
              <a:rPr lang="en-US" smtClean="0"/>
              <a:t>19</a:t>
            </a:fld>
            <a:endParaRPr lang="en-US"/>
          </a:p>
        </p:txBody>
      </p:sp>
    </p:spTree>
    <p:extLst>
      <p:ext uri="{BB962C8B-B14F-4D97-AF65-F5344CB8AC3E}">
        <p14:creationId xmlns:p14="http://schemas.microsoft.com/office/powerpoint/2010/main" val="403504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AF9BF-ACAB-42B0-8B13-775681E0B65B}" type="slidenum">
              <a:rPr lang="en-US" smtClean="0"/>
              <a:t>23</a:t>
            </a:fld>
            <a:endParaRPr lang="en-US"/>
          </a:p>
        </p:txBody>
      </p:sp>
    </p:spTree>
    <p:extLst>
      <p:ext uri="{BB962C8B-B14F-4D97-AF65-F5344CB8AC3E}">
        <p14:creationId xmlns:p14="http://schemas.microsoft.com/office/powerpoint/2010/main" val="1140893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AF9BF-ACAB-42B0-8B13-775681E0B65B}" type="slidenum">
              <a:rPr lang="en-US" smtClean="0"/>
              <a:t>25</a:t>
            </a:fld>
            <a:endParaRPr lang="en-US"/>
          </a:p>
        </p:txBody>
      </p:sp>
    </p:spTree>
    <p:extLst>
      <p:ext uri="{BB962C8B-B14F-4D97-AF65-F5344CB8AC3E}">
        <p14:creationId xmlns:p14="http://schemas.microsoft.com/office/powerpoint/2010/main" val="1060000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FAF9BF-ACAB-42B0-8B13-775681E0B65B}" type="slidenum">
              <a:rPr lang="en-US" smtClean="0"/>
              <a:t>26</a:t>
            </a:fld>
            <a:endParaRPr lang="en-US"/>
          </a:p>
        </p:txBody>
      </p:sp>
    </p:spTree>
    <p:extLst>
      <p:ext uri="{BB962C8B-B14F-4D97-AF65-F5344CB8AC3E}">
        <p14:creationId xmlns:p14="http://schemas.microsoft.com/office/powerpoint/2010/main" val="3840134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Page 6</a:t>
            </a:r>
          </a:p>
        </p:txBody>
      </p:sp>
      <p:sp>
        <p:nvSpPr>
          <p:cNvPr id="6" name="Slide Number Placeholder 5"/>
          <p:cNvSpPr>
            <a:spLocks noGrp="1"/>
          </p:cNvSpPr>
          <p:nvPr>
            <p:ph type="sldNum" sz="quarter" idx="12"/>
          </p:nvPr>
        </p:nvSpPr>
        <p:spPr/>
        <p:txBody>
          <a:bodyPr/>
          <a:lstStyle/>
          <a:p>
            <a:fld id="{FA187FF1-8CC0-461D-A383-DE7656B67DC1}" type="slidenum">
              <a:rPr lang="en-US" smtClean="0"/>
              <a:t>‹#›</a:t>
            </a:fld>
            <a:endParaRPr lang="en-US"/>
          </a:p>
        </p:txBody>
      </p:sp>
    </p:spTree>
    <p:extLst>
      <p:ext uri="{BB962C8B-B14F-4D97-AF65-F5344CB8AC3E}">
        <p14:creationId xmlns:p14="http://schemas.microsoft.com/office/powerpoint/2010/main" val="242576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Page 6</a:t>
            </a:r>
          </a:p>
        </p:txBody>
      </p:sp>
      <p:sp>
        <p:nvSpPr>
          <p:cNvPr id="6" name="Slide Number Placeholder 5"/>
          <p:cNvSpPr>
            <a:spLocks noGrp="1"/>
          </p:cNvSpPr>
          <p:nvPr>
            <p:ph type="sldNum" sz="quarter" idx="12"/>
          </p:nvPr>
        </p:nvSpPr>
        <p:spPr/>
        <p:txBody>
          <a:bodyPr/>
          <a:lstStyle/>
          <a:p>
            <a:fld id="{FA187FF1-8CC0-461D-A383-DE7656B67DC1}" type="slidenum">
              <a:rPr lang="en-US" smtClean="0"/>
              <a:t>‹#›</a:t>
            </a:fld>
            <a:endParaRPr lang="en-US"/>
          </a:p>
        </p:txBody>
      </p:sp>
    </p:spTree>
    <p:extLst>
      <p:ext uri="{BB962C8B-B14F-4D97-AF65-F5344CB8AC3E}">
        <p14:creationId xmlns:p14="http://schemas.microsoft.com/office/powerpoint/2010/main" val="4113533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Page 6</a:t>
            </a:r>
          </a:p>
        </p:txBody>
      </p:sp>
      <p:sp>
        <p:nvSpPr>
          <p:cNvPr id="6" name="Slide Number Placeholder 5"/>
          <p:cNvSpPr>
            <a:spLocks noGrp="1"/>
          </p:cNvSpPr>
          <p:nvPr>
            <p:ph type="sldNum" sz="quarter" idx="12"/>
          </p:nvPr>
        </p:nvSpPr>
        <p:spPr/>
        <p:txBody>
          <a:bodyPr/>
          <a:lstStyle/>
          <a:p>
            <a:fld id="{FA187FF1-8CC0-461D-A383-DE7656B67DC1}" type="slidenum">
              <a:rPr lang="en-US" smtClean="0"/>
              <a:t>‹#›</a:t>
            </a:fld>
            <a:endParaRPr lang="en-US"/>
          </a:p>
        </p:txBody>
      </p:sp>
    </p:spTree>
    <p:extLst>
      <p:ext uri="{BB962C8B-B14F-4D97-AF65-F5344CB8AC3E}">
        <p14:creationId xmlns:p14="http://schemas.microsoft.com/office/powerpoint/2010/main" val="3862207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1026" name="Picture 2" descr="E:\杨静-刘乙成 美化胶片\模板\media\image4.jpe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37" y="0"/>
            <a:ext cx="1218832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977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
    <p:spTree>
      <p:nvGrpSpPr>
        <p:cNvPr id="1" name=""/>
        <p:cNvGrpSpPr/>
        <p:nvPr/>
      </p:nvGrpSpPr>
      <p:grpSpPr>
        <a:xfrm>
          <a:off x="0" y="0"/>
          <a:ext cx="0" cy="0"/>
          <a:chOff x="0" y="0"/>
          <a:chExt cx="0" cy="0"/>
        </a:xfrm>
      </p:grpSpPr>
      <p:sp>
        <p:nvSpPr>
          <p:cNvPr id="8" name="标题 7"/>
          <p:cNvSpPr>
            <a:spLocks noGrp="1"/>
          </p:cNvSpPr>
          <p:nvPr>
            <p:ph type="title"/>
          </p:nvPr>
        </p:nvSpPr>
        <p:spPr>
          <a:xfrm>
            <a:off x="649378" y="428738"/>
            <a:ext cx="10848209" cy="1066111"/>
          </a:xfrm>
          <a:prstGeom prst="rect">
            <a:avLst/>
          </a:prstGeom>
        </p:spPr>
        <p:txBody>
          <a:bodyPr anchor="ctr"/>
          <a:lstStyle>
            <a:lvl1pPr>
              <a:defRPr sz="3199">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Tree>
    <p:extLst>
      <p:ext uri="{BB962C8B-B14F-4D97-AF65-F5344CB8AC3E}">
        <p14:creationId xmlns:p14="http://schemas.microsoft.com/office/powerpoint/2010/main" val="2425705421"/>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Nova Cond" panose="020B0506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Nova Cond Light" panose="020B0306020202020204" pitchFamily="34" charset="0"/>
              </a:defRPr>
            </a:lvl1pPr>
            <a:lvl2pPr>
              <a:defRPr>
                <a:latin typeface="Arial Nova Cond Light" panose="020B0306020202020204" pitchFamily="34" charset="0"/>
              </a:defRPr>
            </a:lvl2pPr>
            <a:lvl3pPr>
              <a:defRPr>
                <a:latin typeface="Arial Nova Cond Light" panose="020B0306020202020204" pitchFamily="34" charset="0"/>
              </a:defRPr>
            </a:lvl3pPr>
            <a:lvl4pPr>
              <a:defRPr>
                <a:latin typeface="Arial Nova Cond Light" panose="020B0306020202020204" pitchFamily="34" charset="0"/>
              </a:defRPr>
            </a:lvl4pPr>
            <a:lvl5pPr>
              <a:defRPr>
                <a:latin typeface="Arial Nova Cond Light" panose="020B0306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Arial Nova Cond Light" panose="020B0306020202020204" pitchFamily="34" charset="0"/>
              </a:defRPr>
            </a:lvl1pPr>
          </a:lstStyle>
          <a:p>
            <a:r>
              <a:rPr lang="en-US" dirty="0"/>
              <a:t>Page 6</a:t>
            </a:r>
          </a:p>
        </p:txBody>
      </p:sp>
      <p:sp>
        <p:nvSpPr>
          <p:cNvPr id="6" name="Slide Number Placeholder 5"/>
          <p:cNvSpPr>
            <a:spLocks noGrp="1"/>
          </p:cNvSpPr>
          <p:nvPr>
            <p:ph type="sldNum" sz="quarter" idx="12"/>
          </p:nvPr>
        </p:nvSpPr>
        <p:spPr/>
        <p:txBody>
          <a:bodyPr/>
          <a:lstStyle/>
          <a:p>
            <a:fld id="{FA187FF1-8CC0-461D-A383-DE7656B67DC1}" type="slidenum">
              <a:rPr lang="en-US" smtClean="0"/>
              <a:t>‹#›</a:t>
            </a:fld>
            <a:endParaRPr lang="en-US"/>
          </a:p>
        </p:txBody>
      </p:sp>
    </p:spTree>
    <p:extLst>
      <p:ext uri="{BB962C8B-B14F-4D97-AF65-F5344CB8AC3E}">
        <p14:creationId xmlns:p14="http://schemas.microsoft.com/office/powerpoint/2010/main" val="3938270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Page 6</a:t>
            </a:r>
          </a:p>
        </p:txBody>
      </p:sp>
      <p:sp>
        <p:nvSpPr>
          <p:cNvPr id="6" name="Slide Number Placeholder 5"/>
          <p:cNvSpPr>
            <a:spLocks noGrp="1"/>
          </p:cNvSpPr>
          <p:nvPr>
            <p:ph type="sldNum" sz="quarter" idx="12"/>
          </p:nvPr>
        </p:nvSpPr>
        <p:spPr/>
        <p:txBody>
          <a:bodyPr/>
          <a:lstStyle/>
          <a:p>
            <a:fld id="{FA187FF1-8CC0-461D-A383-DE7656B67DC1}" type="slidenum">
              <a:rPr lang="en-US" smtClean="0"/>
              <a:t>‹#›</a:t>
            </a:fld>
            <a:endParaRPr lang="en-US"/>
          </a:p>
        </p:txBody>
      </p:sp>
    </p:spTree>
    <p:extLst>
      <p:ext uri="{BB962C8B-B14F-4D97-AF65-F5344CB8AC3E}">
        <p14:creationId xmlns:p14="http://schemas.microsoft.com/office/powerpoint/2010/main" val="141815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Page 6</a:t>
            </a:r>
          </a:p>
        </p:txBody>
      </p:sp>
      <p:sp>
        <p:nvSpPr>
          <p:cNvPr id="7" name="Slide Number Placeholder 6"/>
          <p:cNvSpPr>
            <a:spLocks noGrp="1"/>
          </p:cNvSpPr>
          <p:nvPr>
            <p:ph type="sldNum" sz="quarter" idx="12"/>
          </p:nvPr>
        </p:nvSpPr>
        <p:spPr/>
        <p:txBody>
          <a:bodyPr/>
          <a:lstStyle/>
          <a:p>
            <a:fld id="{FA187FF1-8CC0-461D-A383-DE7656B67DC1}" type="slidenum">
              <a:rPr lang="en-US" smtClean="0"/>
              <a:t>‹#›</a:t>
            </a:fld>
            <a:endParaRPr lang="en-US"/>
          </a:p>
        </p:txBody>
      </p:sp>
    </p:spTree>
    <p:extLst>
      <p:ext uri="{BB962C8B-B14F-4D97-AF65-F5344CB8AC3E}">
        <p14:creationId xmlns:p14="http://schemas.microsoft.com/office/powerpoint/2010/main" val="1646366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Page 6</a:t>
            </a:r>
          </a:p>
        </p:txBody>
      </p:sp>
      <p:sp>
        <p:nvSpPr>
          <p:cNvPr id="9" name="Slide Number Placeholder 8"/>
          <p:cNvSpPr>
            <a:spLocks noGrp="1"/>
          </p:cNvSpPr>
          <p:nvPr>
            <p:ph type="sldNum" sz="quarter" idx="12"/>
          </p:nvPr>
        </p:nvSpPr>
        <p:spPr/>
        <p:txBody>
          <a:bodyPr/>
          <a:lstStyle/>
          <a:p>
            <a:fld id="{FA187FF1-8CC0-461D-A383-DE7656B67DC1}" type="slidenum">
              <a:rPr lang="en-US" smtClean="0"/>
              <a:t>‹#›</a:t>
            </a:fld>
            <a:endParaRPr lang="en-US"/>
          </a:p>
        </p:txBody>
      </p:sp>
    </p:spTree>
    <p:extLst>
      <p:ext uri="{BB962C8B-B14F-4D97-AF65-F5344CB8AC3E}">
        <p14:creationId xmlns:p14="http://schemas.microsoft.com/office/powerpoint/2010/main" val="2327518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Page 6</a:t>
            </a:r>
          </a:p>
        </p:txBody>
      </p:sp>
      <p:sp>
        <p:nvSpPr>
          <p:cNvPr id="5" name="Slide Number Placeholder 4"/>
          <p:cNvSpPr>
            <a:spLocks noGrp="1"/>
          </p:cNvSpPr>
          <p:nvPr>
            <p:ph type="sldNum" sz="quarter" idx="12"/>
          </p:nvPr>
        </p:nvSpPr>
        <p:spPr/>
        <p:txBody>
          <a:bodyPr/>
          <a:lstStyle/>
          <a:p>
            <a:fld id="{FA187FF1-8CC0-461D-A383-DE7656B67DC1}" type="slidenum">
              <a:rPr lang="en-US" smtClean="0"/>
              <a:t>‹#›</a:t>
            </a:fld>
            <a:endParaRPr lang="en-US"/>
          </a:p>
        </p:txBody>
      </p:sp>
    </p:spTree>
    <p:extLst>
      <p:ext uri="{BB962C8B-B14F-4D97-AF65-F5344CB8AC3E}">
        <p14:creationId xmlns:p14="http://schemas.microsoft.com/office/powerpoint/2010/main" val="293479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Page 6</a:t>
            </a:r>
          </a:p>
        </p:txBody>
      </p:sp>
      <p:sp>
        <p:nvSpPr>
          <p:cNvPr id="4" name="Slide Number Placeholder 3"/>
          <p:cNvSpPr>
            <a:spLocks noGrp="1"/>
          </p:cNvSpPr>
          <p:nvPr>
            <p:ph type="sldNum" sz="quarter" idx="12"/>
          </p:nvPr>
        </p:nvSpPr>
        <p:spPr/>
        <p:txBody>
          <a:bodyPr/>
          <a:lstStyle/>
          <a:p>
            <a:fld id="{FA187FF1-8CC0-461D-A383-DE7656B67DC1}" type="slidenum">
              <a:rPr lang="en-US" smtClean="0"/>
              <a:t>‹#›</a:t>
            </a:fld>
            <a:endParaRPr lang="en-US"/>
          </a:p>
        </p:txBody>
      </p:sp>
    </p:spTree>
    <p:extLst>
      <p:ext uri="{BB962C8B-B14F-4D97-AF65-F5344CB8AC3E}">
        <p14:creationId xmlns:p14="http://schemas.microsoft.com/office/powerpoint/2010/main" val="322377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Page 6</a:t>
            </a:r>
          </a:p>
        </p:txBody>
      </p:sp>
      <p:sp>
        <p:nvSpPr>
          <p:cNvPr id="7" name="Slide Number Placeholder 6"/>
          <p:cNvSpPr>
            <a:spLocks noGrp="1"/>
          </p:cNvSpPr>
          <p:nvPr>
            <p:ph type="sldNum" sz="quarter" idx="12"/>
          </p:nvPr>
        </p:nvSpPr>
        <p:spPr/>
        <p:txBody>
          <a:bodyPr/>
          <a:lstStyle/>
          <a:p>
            <a:fld id="{FA187FF1-8CC0-461D-A383-DE7656B67DC1}" type="slidenum">
              <a:rPr lang="en-US" smtClean="0"/>
              <a:t>‹#›</a:t>
            </a:fld>
            <a:endParaRPr lang="en-US"/>
          </a:p>
        </p:txBody>
      </p:sp>
    </p:spTree>
    <p:extLst>
      <p:ext uri="{BB962C8B-B14F-4D97-AF65-F5344CB8AC3E}">
        <p14:creationId xmlns:p14="http://schemas.microsoft.com/office/powerpoint/2010/main" val="3601696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a:t>Page 6</a:t>
            </a:r>
          </a:p>
        </p:txBody>
      </p:sp>
      <p:sp>
        <p:nvSpPr>
          <p:cNvPr id="7" name="Slide Number Placeholder 6"/>
          <p:cNvSpPr>
            <a:spLocks noGrp="1"/>
          </p:cNvSpPr>
          <p:nvPr>
            <p:ph type="sldNum" sz="quarter" idx="12"/>
          </p:nvPr>
        </p:nvSpPr>
        <p:spPr/>
        <p:txBody>
          <a:bodyPr/>
          <a:lstStyle/>
          <a:p>
            <a:fld id="{FA187FF1-8CC0-461D-A383-DE7656B67DC1}" type="slidenum">
              <a:rPr lang="en-US" smtClean="0"/>
              <a:t>‹#›</a:t>
            </a:fld>
            <a:endParaRPr lang="en-US"/>
          </a:p>
        </p:txBody>
      </p:sp>
    </p:spTree>
    <p:extLst>
      <p:ext uri="{BB962C8B-B14F-4D97-AF65-F5344CB8AC3E}">
        <p14:creationId xmlns:p14="http://schemas.microsoft.com/office/powerpoint/2010/main" val="3350326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Nova Cond Light" panose="020B0306020202020204" pitchFamily="34" charset="0"/>
              </a:defRPr>
            </a:lvl1pPr>
          </a:lstStyle>
          <a:p>
            <a:r>
              <a:rPr lang="en-US" dirty="0"/>
              <a:t>Page 6</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187FF1-8CC0-461D-A383-DE7656B67DC1}" type="slidenum">
              <a:rPr lang="en-US" smtClean="0"/>
              <a:t>‹#›</a:t>
            </a:fld>
            <a:endParaRPr lang="en-US"/>
          </a:p>
        </p:txBody>
      </p:sp>
    </p:spTree>
    <p:extLst>
      <p:ext uri="{BB962C8B-B14F-4D97-AF65-F5344CB8AC3E}">
        <p14:creationId xmlns:p14="http://schemas.microsoft.com/office/powerpoint/2010/main" val="650909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400" kern="1200">
          <a:solidFill>
            <a:schemeClr val="tx1"/>
          </a:solidFill>
          <a:latin typeface="Arial Nova Cond" panose="020B0506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Nova Cond Light" panose="020B0306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Nova Cond Light" panose="020B0306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ova Cond Light" panose="020B0306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ova Cond Light" panose="020B0306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ova Cond Light" panose="020B0306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hyperlink" Target="https://en.wikipedia.org/wiki/Neural_network_(machine_learning)" TargetMode="Externa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hyperlink" Target="https://en.wikipedia.org/wiki/Recurrent_neural_networ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hyperlink" Target="https://en.wikipedia.org/wiki/Convolutional_neural_network"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arxiv.org/abs/2201.11903"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en.wikipedia.org/wiki/Backpropagatio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Machine" TargetMode="External"/><Relationship Id="rId2" Type="http://schemas.openxmlformats.org/officeDocument/2006/relationships/hyperlink" Target="https://en.wikipedia.org/wiki/Intelligence" TargetMode="External"/><Relationship Id="rId1" Type="http://schemas.openxmlformats.org/officeDocument/2006/relationships/slideLayout" Target="../slideLayouts/slideLayout2.xml"/><Relationship Id="rId6" Type="http://schemas.openxmlformats.org/officeDocument/2006/relationships/hyperlink" Target="https://en.wikipedia.org/wiki/Timeline_of_artificial_intelligence" TargetMode="External"/><Relationship Id="rId5" Type="http://schemas.openxmlformats.org/officeDocument/2006/relationships/hyperlink" Target="https://en.wikipedia.org/wiki/Artificial_intelligence" TargetMode="External"/><Relationship Id="rId4" Type="http://schemas.openxmlformats.org/officeDocument/2006/relationships/hyperlink" Target="https://en.wikipedia.org/wiki/Computer"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2304.13712" TargetMode="External"/><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en.wikipedia.org/wiki/Bias%E2%80%93variance_tradeoff" TargetMode="Externa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hyperlink" Target="https://en.wikipedia.org/wiki/Precision_and_recall" TargetMode="External"/><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arxiv.org/abs/2309.10305" TargetMode="External"/><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rxiv.org/abs/2404.1613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en.wikipedia.org/wiki/Retrieval-augmented_generation" TargetMode="Externa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hyperlink" Target="https://www.thebusinessresearchcompany.com/report/vector-database-global-market-repor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rxiv.org/abs/2203.15556" TargetMode="External"/><Relationship Id="rId2" Type="http://schemas.openxmlformats.org/officeDocument/2006/relationships/hyperlink" Target="https://arxiv.org/abs/2001.08361"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docs.vllm.ai/en/latest/" TargetMode="External"/><Relationship Id="rId2" Type="http://schemas.openxmlformats.org/officeDocument/2006/relationships/hyperlink" Target="https://www.deepspeed.ai/"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en.wikipedia.org/wiki/Intelligent_agent"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python.langchain.com/docs/introducti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huggingface.co/" TargetMode="External"/><Relationship Id="rId4" Type="http://schemas.openxmlformats.org/officeDocument/2006/relationships/hyperlink" Target="https://www.llamaindex.ai/" TargetMode="Externa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aiindex.stanford.edu/repor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tatista.com/outlook/tmo/artificial-intelligence/generative-ai/worldwide" TargetMode="External"/><Relationship Id="rId2" Type="http://schemas.openxmlformats.org/officeDocument/2006/relationships/hyperlink" Target="https://www.forbes.com/sites/bernardmarr/2023/11/29/the-most-thought-provoking-generative-artificial-intelligence-quotes-of-202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wavestone.com/app/uploads/2023/12/DataAI-ExecutiveLeadershipSurveyFinalAsset.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descr="Abstract particle graph background">
            <a:extLst>
              <a:ext uri="{FF2B5EF4-FFF2-40B4-BE49-F238E27FC236}">
                <a16:creationId xmlns:a16="http://schemas.microsoft.com/office/drawing/2014/main" id="{4BACDB69-AF21-BC41-CC55-AC6F327B53DB}"/>
              </a:ext>
            </a:extLst>
          </p:cNvPr>
          <p:cNvPicPr>
            <a:picLocks noChangeAspect="1"/>
          </p:cNvPicPr>
          <p:nvPr/>
        </p:nvPicPr>
        <p:blipFill>
          <a:blip r:embed="rId3"/>
          <a:srcRect l="187" t="9091" r="23111"/>
          <a:stretch/>
        </p:blipFill>
        <p:spPr>
          <a:xfrm>
            <a:off x="3523488" y="10"/>
            <a:ext cx="8668512" cy="6857990"/>
          </a:xfrm>
          <a:prstGeom prst="rect">
            <a:avLst/>
          </a:prstGeom>
        </p:spPr>
      </p:pic>
      <p:sp>
        <p:nvSpPr>
          <p:cNvPr id="50" name="Rectangle 4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77981" y="1122363"/>
            <a:ext cx="4023360" cy="3204134"/>
          </a:xfrm>
        </p:spPr>
        <p:txBody>
          <a:bodyPr anchor="b">
            <a:normAutofit fontScale="90000"/>
          </a:bodyPr>
          <a:lstStyle/>
          <a:p>
            <a:pPr algn="l"/>
            <a:r>
              <a:rPr lang="en-US" sz="4800" dirty="0">
                <a:solidFill>
                  <a:schemeClr val="bg1"/>
                </a:solidFill>
                <a:latin typeface="Arial Nova Cond" panose="020B0506020202020204" pitchFamily="34" charset="0"/>
              </a:rPr>
              <a:t>AI/ML Fundamentals: </a:t>
            </a:r>
            <a:r>
              <a:rPr lang="en-US" sz="4800" dirty="0">
                <a:solidFill>
                  <a:schemeClr val="bg1"/>
                </a:solidFill>
              </a:rPr>
              <a:t>Introduction and Market Trends</a:t>
            </a:r>
            <a:endParaRPr lang="en-US" sz="4800" dirty="0">
              <a:solidFill>
                <a:schemeClr val="bg1"/>
              </a:solidFill>
              <a:latin typeface="Arial Nova Cond" panose="020B0506020202020204" pitchFamily="34" charset="0"/>
            </a:endParaRPr>
          </a:p>
        </p:txBody>
      </p:sp>
      <p:sp>
        <p:nvSpPr>
          <p:cNvPr id="3" name="Subtitle 2"/>
          <p:cNvSpPr>
            <a:spLocks noGrp="1"/>
          </p:cNvSpPr>
          <p:nvPr>
            <p:ph type="subTitle" idx="1"/>
          </p:nvPr>
        </p:nvSpPr>
        <p:spPr>
          <a:xfrm>
            <a:off x="477980" y="4872922"/>
            <a:ext cx="4023359" cy="1208141"/>
          </a:xfrm>
        </p:spPr>
        <p:txBody>
          <a:bodyPr>
            <a:normAutofit/>
          </a:bodyPr>
          <a:lstStyle/>
          <a:p>
            <a:pPr algn="l"/>
            <a:r>
              <a:rPr lang="en-US" sz="2000" dirty="0">
                <a:solidFill>
                  <a:schemeClr val="bg1"/>
                </a:solidFill>
                <a:latin typeface="Arial Nova Cond Light" panose="020B0306020202020204" pitchFamily="34" charset="0"/>
              </a:rPr>
              <a:t>Jan. 2025</a:t>
            </a:r>
          </a:p>
        </p:txBody>
      </p:sp>
      <p:sp>
        <p:nvSpPr>
          <p:cNvPr id="52" name="Rectangle 5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4" name="Rectangle 5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a:xfrm>
            <a:off x="8970819" y="6356350"/>
            <a:ext cx="2743200" cy="365125"/>
          </a:xfrm>
        </p:spPr>
        <p:txBody>
          <a:bodyPr>
            <a:normAutofit/>
          </a:bodyPr>
          <a:lstStyle/>
          <a:p>
            <a:pPr>
              <a:spcAft>
                <a:spcPts val="600"/>
              </a:spcAft>
            </a:pPr>
            <a:fld id="{FA187FF1-8CC0-461D-A383-DE7656B67DC1}" type="slidenum">
              <a:rPr lang="en-US">
                <a:solidFill>
                  <a:schemeClr val="bg1"/>
                </a:solidFill>
              </a:rPr>
              <a:pPr>
                <a:spcAft>
                  <a:spcPts val="600"/>
                </a:spcAft>
              </a:pPr>
              <a:t>1</a:t>
            </a:fld>
            <a:endParaRPr lang="en-US">
              <a:solidFill>
                <a:schemeClr val="bg1"/>
              </a:solidFill>
            </a:endParaRPr>
          </a:p>
        </p:txBody>
      </p:sp>
    </p:spTree>
    <p:extLst>
      <p:ext uri="{BB962C8B-B14F-4D97-AF65-F5344CB8AC3E}">
        <p14:creationId xmlns:p14="http://schemas.microsoft.com/office/powerpoint/2010/main" val="275347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6B9857-87FC-217F-0570-75767341828F}"/>
              </a:ext>
            </a:extLst>
          </p:cNvPr>
          <p:cNvSpPr>
            <a:spLocks noGrp="1"/>
          </p:cNvSpPr>
          <p:nvPr>
            <p:ph type="sldNum" sz="quarter" idx="12"/>
          </p:nvPr>
        </p:nvSpPr>
        <p:spPr/>
        <p:txBody>
          <a:bodyPr/>
          <a:lstStyle/>
          <a:p>
            <a:fld id="{FA187FF1-8CC0-461D-A383-DE7656B67DC1}" type="slidenum">
              <a:rPr lang="en-US" smtClean="0"/>
              <a:t>10</a:t>
            </a:fld>
            <a:endParaRPr lang="en-US"/>
          </a:p>
        </p:txBody>
      </p:sp>
      <p:sp>
        <p:nvSpPr>
          <p:cNvPr id="5" name="TextBox 4">
            <a:extLst>
              <a:ext uri="{FF2B5EF4-FFF2-40B4-BE49-F238E27FC236}">
                <a16:creationId xmlns:a16="http://schemas.microsoft.com/office/drawing/2014/main" id="{74813672-6DBE-CB88-397E-57AD79FC5227}"/>
              </a:ext>
            </a:extLst>
          </p:cNvPr>
          <p:cNvSpPr txBox="1"/>
          <p:nvPr/>
        </p:nvSpPr>
        <p:spPr>
          <a:xfrm>
            <a:off x="3467100" y="1490001"/>
            <a:ext cx="3248025" cy="1384995"/>
          </a:xfrm>
          <a:prstGeom prst="rect">
            <a:avLst/>
          </a:prstGeom>
          <a:noFill/>
        </p:spPr>
        <p:txBody>
          <a:bodyPr wrap="square" rtlCol="0">
            <a:spAutoFit/>
          </a:bodyPr>
          <a:lstStyle/>
          <a:p>
            <a:r>
              <a:rPr lang="en-US" sz="2800" dirty="0">
                <a:latin typeface="Arial Nova Cond Light" panose="020B0306020202020204" pitchFamily="34" charset="0"/>
              </a:rPr>
              <a:t>Algorithms</a:t>
            </a:r>
          </a:p>
          <a:p>
            <a:r>
              <a:rPr lang="en-US" sz="2800" dirty="0">
                <a:latin typeface="Arial Nova Cond Light" panose="020B0306020202020204" pitchFamily="34" charset="0"/>
              </a:rPr>
              <a:t>(e.g., Models, NN, Transformers, etc.)</a:t>
            </a:r>
          </a:p>
        </p:txBody>
      </p:sp>
      <p:sp>
        <p:nvSpPr>
          <p:cNvPr id="6" name="TextBox 5">
            <a:extLst>
              <a:ext uri="{FF2B5EF4-FFF2-40B4-BE49-F238E27FC236}">
                <a16:creationId xmlns:a16="http://schemas.microsoft.com/office/drawing/2014/main" id="{3937980E-955E-0727-DB38-CD328FA51450}"/>
              </a:ext>
            </a:extLst>
          </p:cNvPr>
          <p:cNvSpPr txBox="1"/>
          <p:nvPr/>
        </p:nvSpPr>
        <p:spPr>
          <a:xfrm>
            <a:off x="5724882" y="3401564"/>
            <a:ext cx="3313986" cy="1384995"/>
          </a:xfrm>
          <a:prstGeom prst="rect">
            <a:avLst/>
          </a:prstGeom>
          <a:noFill/>
        </p:spPr>
        <p:txBody>
          <a:bodyPr wrap="square" rtlCol="0">
            <a:spAutoFit/>
          </a:bodyPr>
          <a:lstStyle/>
          <a:p>
            <a:r>
              <a:rPr lang="en-US" sz="2800" dirty="0">
                <a:latin typeface="Arial Nova Cond Light" panose="020B0306020202020204" pitchFamily="34" charset="0"/>
              </a:rPr>
              <a:t>Computation</a:t>
            </a:r>
          </a:p>
          <a:p>
            <a:r>
              <a:rPr lang="en-US" sz="2800" dirty="0">
                <a:latin typeface="Arial Nova Cond Light" panose="020B0306020202020204" pitchFamily="34" charset="0"/>
              </a:rPr>
              <a:t>(e.g., accelerators, GPUs, etc.)</a:t>
            </a:r>
          </a:p>
        </p:txBody>
      </p:sp>
      <p:sp>
        <p:nvSpPr>
          <p:cNvPr id="7" name="TextBox 6">
            <a:extLst>
              <a:ext uri="{FF2B5EF4-FFF2-40B4-BE49-F238E27FC236}">
                <a16:creationId xmlns:a16="http://schemas.microsoft.com/office/drawing/2014/main" id="{4C555076-C361-E500-A490-2919DF0DAA69}"/>
              </a:ext>
            </a:extLst>
          </p:cNvPr>
          <p:cNvSpPr txBox="1"/>
          <p:nvPr/>
        </p:nvSpPr>
        <p:spPr>
          <a:xfrm>
            <a:off x="1538286" y="3301146"/>
            <a:ext cx="2547939" cy="1384995"/>
          </a:xfrm>
          <a:prstGeom prst="rect">
            <a:avLst/>
          </a:prstGeom>
          <a:noFill/>
        </p:spPr>
        <p:txBody>
          <a:bodyPr wrap="square" rtlCol="0">
            <a:spAutoFit/>
          </a:bodyPr>
          <a:lstStyle/>
          <a:p>
            <a:r>
              <a:rPr lang="en-US" sz="2800" dirty="0">
                <a:latin typeface="Arial Nova Cond Light" panose="020B0306020202020204" pitchFamily="34" charset="0"/>
              </a:rPr>
              <a:t>Data</a:t>
            </a:r>
          </a:p>
          <a:p>
            <a:r>
              <a:rPr lang="en-US" sz="2800" dirty="0">
                <a:latin typeface="Arial Nova Cond Light" panose="020B0306020202020204" pitchFamily="34" charset="0"/>
              </a:rPr>
              <a:t>(e.g., Text, Video, Images, etc. </a:t>
            </a:r>
          </a:p>
        </p:txBody>
      </p:sp>
      <p:sp>
        <p:nvSpPr>
          <p:cNvPr id="8" name="Oval 7">
            <a:extLst>
              <a:ext uri="{FF2B5EF4-FFF2-40B4-BE49-F238E27FC236}">
                <a16:creationId xmlns:a16="http://schemas.microsoft.com/office/drawing/2014/main" id="{8D580BDB-1237-8A38-4ADF-D7F98B51E80A}"/>
              </a:ext>
            </a:extLst>
          </p:cNvPr>
          <p:cNvSpPr/>
          <p:nvPr/>
        </p:nvSpPr>
        <p:spPr>
          <a:xfrm>
            <a:off x="3947756" y="2954376"/>
            <a:ext cx="1433869" cy="13849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Core Enablers of AI</a:t>
            </a:r>
          </a:p>
        </p:txBody>
      </p:sp>
      <p:sp>
        <p:nvSpPr>
          <p:cNvPr id="9" name="TextBox 8">
            <a:extLst>
              <a:ext uri="{FF2B5EF4-FFF2-40B4-BE49-F238E27FC236}">
                <a16:creationId xmlns:a16="http://schemas.microsoft.com/office/drawing/2014/main" id="{2DE9FE31-BA1A-6F10-4906-DA927802991F}"/>
              </a:ext>
            </a:extLst>
          </p:cNvPr>
          <p:cNvSpPr txBox="1"/>
          <p:nvPr/>
        </p:nvSpPr>
        <p:spPr>
          <a:xfrm>
            <a:off x="3262312" y="167637"/>
            <a:ext cx="386384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Nova Cond Light" panose="020B0306020202020204" pitchFamily="34" charset="0"/>
              </a:rPr>
              <a:t>More varieties</a:t>
            </a:r>
          </a:p>
          <a:p>
            <a:pPr marL="285750" indent="-285750">
              <a:buFont typeface="Arial" panose="020B0604020202020204" pitchFamily="34" charset="0"/>
              <a:buChar char="•"/>
            </a:pPr>
            <a:r>
              <a:rPr lang="en-US" sz="1600" dirty="0">
                <a:latin typeface="Arial Nova Cond Light" panose="020B0306020202020204" pitchFamily="34" charset="0"/>
              </a:rPr>
              <a:t>Beat common human performance in</a:t>
            </a:r>
          </a:p>
          <a:p>
            <a:pPr marL="742950" lvl="1" indent="-285750">
              <a:buFont typeface="Arial" panose="020B0604020202020204" pitchFamily="34" charset="0"/>
              <a:buChar char="•"/>
            </a:pPr>
            <a:r>
              <a:rPr lang="en-US" sz="1600" dirty="0">
                <a:latin typeface="Arial Nova Cond Light" panose="020B0306020202020204" pitchFamily="34" charset="0"/>
              </a:rPr>
              <a:t>Math/Coding</a:t>
            </a:r>
          </a:p>
          <a:p>
            <a:pPr marL="742950" lvl="1" indent="-285750">
              <a:buFont typeface="Arial" panose="020B0604020202020204" pitchFamily="34" charset="0"/>
              <a:buChar char="•"/>
            </a:pPr>
            <a:r>
              <a:rPr lang="en-US" sz="1600" dirty="0">
                <a:latin typeface="Arial Nova Cond Light" panose="020B0306020202020204" pitchFamily="34" charset="0"/>
              </a:rPr>
              <a:t>Painting </a:t>
            </a:r>
          </a:p>
          <a:p>
            <a:pPr marL="742950" lvl="1" indent="-285750">
              <a:buFont typeface="Arial" panose="020B0604020202020204" pitchFamily="34" charset="0"/>
              <a:buChar char="•"/>
            </a:pPr>
            <a:r>
              <a:rPr lang="en-US" sz="1600" dirty="0">
                <a:latin typeface="Arial Nova Cond Light" panose="020B0306020202020204" pitchFamily="34" charset="0"/>
              </a:rPr>
              <a:t>… more</a:t>
            </a:r>
          </a:p>
        </p:txBody>
      </p:sp>
      <p:sp>
        <p:nvSpPr>
          <p:cNvPr id="10" name="TextBox 9">
            <a:extLst>
              <a:ext uri="{FF2B5EF4-FFF2-40B4-BE49-F238E27FC236}">
                <a16:creationId xmlns:a16="http://schemas.microsoft.com/office/drawing/2014/main" id="{5F9DC2F0-CCD5-C07D-8565-510D383880DD}"/>
              </a:ext>
            </a:extLst>
          </p:cNvPr>
          <p:cNvSpPr txBox="1"/>
          <p:nvPr/>
        </p:nvSpPr>
        <p:spPr>
          <a:xfrm>
            <a:off x="1307483" y="4727262"/>
            <a:ext cx="300954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Nova Cond Light" panose="020B0306020202020204" pitchFamily="34" charset="0"/>
              </a:rPr>
              <a:t>Data widely exist on Internet and in enterprises</a:t>
            </a:r>
          </a:p>
          <a:p>
            <a:pPr marL="742950" lvl="1" indent="-285750">
              <a:buFont typeface="Arial" panose="020B0604020202020204" pitchFamily="34" charset="0"/>
              <a:buChar char="•"/>
            </a:pPr>
            <a:r>
              <a:rPr lang="en-US" sz="1600" dirty="0">
                <a:latin typeface="Arial Nova Cond Light" panose="020B0306020202020204" pitchFamily="34" charset="0"/>
              </a:rPr>
              <a:t>Document</a:t>
            </a:r>
          </a:p>
          <a:p>
            <a:pPr marL="742950" lvl="1" indent="-285750">
              <a:buFont typeface="Arial" panose="020B0604020202020204" pitchFamily="34" charset="0"/>
              <a:buChar char="•"/>
            </a:pPr>
            <a:r>
              <a:rPr lang="en-US" sz="1600" dirty="0">
                <a:latin typeface="Arial Nova Cond Light" panose="020B0306020202020204" pitchFamily="34" charset="0"/>
              </a:rPr>
              <a:t>Data lake</a:t>
            </a:r>
          </a:p>
          <a:p>
            <a:pPr marL="285750" indent="-285750">
              <a:buFont typeface="Arial" panose="020B0604020202020204" pitchFamily="34" charset="0"/>
              <a:buChar char="•"/>
            </a:pPr>
            <a:r>
              <a:rPr lang="en-US" sz="1600" dirty="0">
                <a:latin typeface="Arial Nova Cond Light" panose="020B0306020202020204" pitchFamily="34" charset="0"/>
              </a:rPr>
              <a:t>Simulation and synthetic data</a:t>
            </a:r>
          </a:p>
          <a:p>
            <a:pPr marL="285750" indent="-285750">
              <a:buFont typeface="Arial" panose="020B0604020202020204" pitchFamily="34" charset="0"/>
              <a:buChar char="•"/>
            </a:pPr>
            <a:r>
              <a:rPr lang="en-US" sz="1600" dirty="0">
                <a:latin typeface="Arial Nova Cond Light" panose="020B0306020202020204" pitchFamily="34" charset="0"/>
              </a:rPr>
              <a:t>Multi-modal</a:t>
            </a:r>
          </a:p>
        </p:txBody>
      </p:sp>
      <p:sp>
        <p:nvSpPr>
          <p:cNvPr id="12" name="TextBox 11">
            <a:extLst>
              <a:ext uri="{FF2B5EF4-FFF2-40B4-BE49-F238E27FC236}">
                <a16:creationId xmlns:a16="http://schemas.microsoft.com/office/drawing/2014/main" id="{B04B245C-5482-66AE-AA50-D62859D4B633}"/>
              </a:ext>
            </a:extLst>
          </p:cNvPr>
          <p:cNvSpPr txBox="1"/>
          <p:nvPr/>
        </p:nvSpPr>
        <p:spPr>
          <a:xfrm>
            <a:off x="5724882" y="4778996"/>
            <a:ext cx="300954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Nova Cond Light" panose="020B0306020202020204" pitchFamily="34" charset="0"/>
              </a:rPr>
              <a:t>Faster GPUs every year</a:t>
            </a:r>
          </a:p>
          <a:p>
            <a:pPr marL="285750" indent="-285750">
              <a:buFont typeface="Arial" panose="020B0604020202020204" pitchFamily="34" charset="0"/>
              <a:buChar char="•"/>
            </a:pPr>
            <a:r>
              <a:rPr lang="en-US" sz="1600" dirty="0">
                <a:latin typeface="Arial Nova Cond Light" panose="020B0306020202020204" pitchFamily="34" charset="0"/>
              </a:rPr>
              <a:t>More varieties of accelerators</a:t>
            </a:r>
          </a:p>
        </p:txBody>
      </p:sp>
      <p:sp>
        <p:nvSpPr>
          <p:cNvPr id="13" name="Arrow: Right 12">
            <a:extLst>
              <a:ext uri="{FF2B5EF4-FFF2-40B4-BE49-F238E27FC236}">
                <a16:creationId xmlns:a16="http://schemas.microsoft.com/office/drawing/2014/main" id="{F84F3E73-35E0-0D3E-AEAE-CD5886A04C02}"/>
              </a:ext>
            </a:extLst>
          </p:cNvPr>
          <p:cNvSpPr/>
          <p:nvPr/>
        </p:nvSpPr>
        <p:spPr>
          <a:xfrm rot="20221819">
            <a:off x="6540225" y="2745433"/>
            <a:ext cx="971857" cy="2069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8322B70-059C-680F-BCDC-AEBEB1D62AD9}"/>
              </a:ext>
            </a:extLst>
          </p:cNvPr>
          <p:cNvSpPr/>
          <p:nvPr/>
        </p:nvSpPr>
        <p:spPr>
          <a:xfrm>
            <a:off x="7776626" y="1029183"/>
            <a:ext cx="2009775" cy="18458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Artificial General Intelligence (AGI)</a:t>
            </a:r>
            <a:endParaRPr lang="en-US" dirty="0"/>
          </a:p>
        </p:txBody>
      </p:sp>
      <p:sp>
        <p:nvSpPr>
          <p:cNvPr id="15" name="TextBox 14">
            <a:extLst>
              <a:ext uri="{FF2B5EF4-FFF2-40B4-BE49-F238E27FC236}">
                <a16:creationId xmlns:a16="http://schemas.microsoft.com/office/drawing/2014/main" id="{D5D2BA5B-5AEF-CE1E-E090-9B7089F8D44D}"/>
              </a:ext>
            </a:extLst>
          </p:cNvPr>
          <p:cNvSpPr txBox="1"/>
          <p:nvPr/>
        </p:nvSpPr>
        <p:spPr>
          <a:xfrm>
            <a:off x="8281629" y="2962592"/>
            <a:ext cx="3009543" cy="338554"/>
          </a:xfrm>
          <a:prstGeom prst="rect">
            <a:avLst/>
          </a:prstGeom>
          <a:noFill/>
        </p:spPr>
        <p:txBody>
          <a:bodyPr wrap="square" rtlCol="0">
            <a:spAutoFit/>
          </a:bodyPr>
          <a:lstStyle/>
          <a:p>
            <a:r>
              <a:rPr lang="en-US" sz="1600" dirty="0">
                <a:latin typeface="Arial Nova Cond Light" panose="020B0306020202020204" pitchFamily="34" charset="0"/>
              </a:rPr>
              <a:t>The standards are still vague</a:t>
            </a:r>
          </a:p>
        </p:txBody>
      </p:sp>
      <p:sp>
        <p:nvSpPr>
          <p:cNvPr id="16" name="TextBox 15">
            <a:extLst>
              <a:ext uri="{FF2B5EF4-FFF2-40B4-BE49-F238E27FC236}">
                <a16:creationId xmlns:a16="http://schemas.microsoft.com/office/drawing/2014/main" id="{E09F59B2-9B57-A939-776A-E143BF39127B}"/>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Model</a:t>
            </a:r>
          </a:p>
        </p:txBody>
      </p:sp>
      <p:sp>
        <p:nvSpPr>
          <p:cNvPr id="17" name="TextBox 16">
            <a:extLst>
              <a:ext uri="{FF2B5EF4-FFF2-40B4-BE49-F238E27FC236}">
                <a16:creationId xmlns:a16="http://schemas.microsoft.com/office/drawing/2014/main" id="{C88BC2BD-561C-1B8B-BCFF-00418544B05E}"/>
              </a:ext>
            </a:extLst>
          </p:cNvPr>
          <p:cNvSpPr txBox="1"/>
          <p:nvPr/>
        </p:nvSpPr>
        <p:spPr>
          <a:xfrm>
            <a:off x="10995660" y="-131"/>
            <a:ext cx="484908"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18" name="TextBox 17">
            <a:extLst>
              <a:ext uri="{FF2B5EF4-FFF2-40B4-BE49-F238E27FC236}">
                <a16:creationId xmlns:a16="http://schemas.microsoft.com/office/drawing/2014/main" id="{1A6F7E10-D7C2-8885-011C-478949B079E2}"/>
              </a:ext>
            </a:extLst>
          </p:cNvPr>
          <p:cNvSpPr txBox="1"/>
          <p:nvPr/>
        </p:nvSpPr>
        <p:spPr>
          <a:xfrm>
            <a:off x="11480568" y="-262"/>
            <a:ext cx="650472"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19" name="TextBox 18">
            <a:extLst>
              <a:ext uri="{FF2B5EF4-FFF2-40B4-BE49-F238E27FC236}">
                <a16:creationId xmlns:a16="http://schemas.microsoft.com/office/drawing/2014/main" id="{7F8E32E8-BA25-2C39-188F-6D36FC8A8452}"/>
              </a:ext>
            </a:extLst>
          </p:cNvPr>
          <p:cNvSpPr txBox="1"/>
          <p:nvPr/>
        </p:nvSpPr>
        <p:spPr>
          <a:xfrm>
            <a:off x="9901548" y="0"/>
            <a:ext cx="547056" cy="261610"/>
          </a:xfrm>
          <a:prstGeom prst="rect">
            <a:avLst/>
          </a:prstGeom>
          <a:solidFill>
            <a:srgbClr val="5FA4E9"/>
          </a:solidFill>
          <a:ln>
            <a:solidFill>
              <a:srgbClr val="5FA4E9"/>
            </a:solidFill>
          </a:ln>
        </p:spPr>
        <p:txBody>
          <a:bodyPr wrap="square" rtlCol="0">
            <a:spAutoFit/>
          </a:bodyPr>
          <a:lstStyle/>
          <a:p>
            <a:r>
              <a:rPr lang="en-US" sz="1100" dirty="0">
                <a:solidFill>
                  <a:schemeClr val="bg1"/>
                </a:solidFill>
                <a:latin typeface="Arial Nova Cond Light" panose="020B0306020202020204" pitchFamily="34" charset="0"/>
              </a:rPr>
              <a:t>Intro</a:t>
            </a:r>
          </a:p>
        </p:txBody>
      </p:sp>
      <p:pic>
        <p:nvPicPr>
          <p:cNvPr id="21" name="Picture 20">
            <a:extLst>
              <a:ext uri="{FF2B5EF4-FFF2-40B4-BE49-F238E27FC236}">
                <a16:creationId xmlns:a16="http://schemas.microsoft.com/office/drawing/2014/main" id="{2CCEE57A-855F-3A5A-1C40-8B3C93F5FC02}"/>
              </a:ext>
            </a:extLst>
          </p:cNvPr>
          <p:cNvPicPr>
            <a:picLocks noChangeAspect="1"/>
          </p:cNvPicPr>
          <p:nvPr/>
        </p:nvPicPr>
        <p:blipFill>
          <a:blip r:embed="rId2"/>
          <a:stretch>
            <a:fillRect/>
          </a:stretch>
        </p:blipFill>
        <p:spPr>
          <a:xfrm>
            <a:off x="10244037" y="837194"/>
            <a:ext cx="1109763" cy="1607440"/>
          </a:xfrm>
          <a:prstGeom prst="rect">
            <a:avLst/>
          </a:prstGeom>
        </p:spPr>
      </p:pic>
      <p:sp>
        <p:nvSpPr>
          <p:cNvPr id="23" name="TextBox 22">
            <a:extLst>
              <a:ext uri="{FF2B5EF4-FFF2-40B4-BE49-F238E27FC236}">
                <a16:creationId xmlns:a16="http://schemas.microsoft.com/office/drawing/2014/main" id="{CFE8A28A-3136-6D41-C101-88C0F2DEB93A}"/>
              </a:ext>
            </a:extLst>
          </p:cNvPr>
          <p:cNvSpPr txBox="1"/>
          <p:nvPr/>
        </p:nvSpPr>
        <p:spPr>
          <a:xfrm>
            <a:off x="10114076" y="2502628"/>
            <a:ext cx="1590675" cy="461665"/>
          </a:xfrm>
          <a:prstGeom prst="rect">
            <a:avLst/>
          </a:prstGeom>
          <a:noFill/>
        </p:spPr>
        <p:txBody>
          <a:bodyPr wrap="square" rtlCol="0">
            <a:spAutoFit/>
          </a:bodyPr>
          <a:lstStyle/>
          <a:p>
            <a:r>
              <a:rPr lang="en-US" sz="1200" dirty="0">
                <a:latin typeface="Arial Nova Cond Light" panose="020B0306020202020204" pitchFamily="34" charset="0"/>
              </a:rPr>
              <a:t>Book by Nick Bostrom, 2014</a:t>
            </a:r>
          </a:p>
        </p:txBody>
      </p:sp>
      <p:sp>
        <p:nvSpPr>
          <p:cNvPr id="24" name="TextBox 23">
            <a:extLst>
              <a:ext uri="{FF2B5EF4-FFF2-40B4-BE49-F238E27FC236}">
                <a16:creationId xmlns:a16="http://schemas.microsoft.com/office/drawing/2014/main" id="{F29491D6-66FE-4467-1CA9-338C67F198D4}"/>
              </a:ext>
            </a:extLst>
          </p:cNvPr>
          <p:cNvSpPr txBox="1"/>
          <p:nvPr/>
        </p:nvSpPr>
        <p:spPr>
          <a:xfrm>
            <a:off x="6660318" y="2355093"/>
            <a:ext cx="634385"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2264812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6DB3-290B-BAAE-6953-95E0815C32F4}"/>
              </a:ext>
            </a:extLst>
          </p:cNvPr>
          <p:cNvSpPr>
            <a:spLocks noGrp="1"/>
          </p:cNvSpPr>
          <p:nvPr>
            <p:ph type="title"/>
          </p:nvPr>
        </p:nvSpPr>
        <p:spPr/>
        <p:txBody>
          <a:bodyPr/>
          <a:lstStyle/>
          <a:p>
            <a:r>
              <a:rPr lang="en-US" dirty="0"/>
              <a:t>AI Ethics</a:t>
            </a:r>
          </a:p>
        </p:txBody>
      </p:sp>
      <p:sp>
        <p:nvSpPr>
          <p:cNvPr id="3" name="Content Placeholder 2">
            <a:extLst>
              <a:ext uri="{FF2B5EF4-FFF2-40B4-BE49-F238E27FC236}">
                <a16:creationId xmlns:a16="http://schemas.microsoft.com/office/drawing/2014/main" id="{442D2EA3-09BB-6075-06A5-204BF2705E6C}"/>
              </a:ext>
            </a:extLst>
          </p:cNvPr>
          <p:cNvSpPr>
            <a:spLocks noGrp="1"/>
          </p:cNvSpPr>
          <p:nvPr>
            <p:ph idx="1"/>
          </p:nvPr>
        </p:nvSpPr>
        <p:spPr/>
        <p:txBody>
          <a:bodyPr>
            <a:normAutofit/>
          </a:bodyPr>
          <a:lstStyle/>
          <a:p>
            <a:pPr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tx1"/>
                </a:solidFill>
                <a:effectLst/>
              </a:rPr>
              <a:t>Fairness</a:t>
            </a:r>
            <a:r>
              <a:rPr kumimoji="0" lang="en-US" altLang="en-US" sz="1900" b="0" i="0" u="none" strike="noStrike" cap="none" normalizeH="0" baseline="0" dirty="0">
                <a:ln>
                  <a:noFill/>
                </a:ln>
                <a:solidFill>
                  <a:schemeClr val="tx1"/>
                </a:solidFill>
                <a:effectLst/>
              </a:rPr>
              <a:t>: </a:t>
            </a:r>
          </a:p>
          <a:p>
            <a:pPr lvl="1" eaLnBrk="0" fontAlgn="base" hangingPunct="0">
              <a:lnSpc>
                <a:spcPct val="100000"/>
              </a:lnSpc>
              <a:spcBef>
                <a:spcPct val="0"/>
              </a:spcBef>
              <a:spcAft>
                <a:spcPct val="0"/>
              </a:spcAft>
            </a:pPr>
            <a:r>
              <a:rPr kumimoji="0" lang="en-US" altLang="en-US" sz="1500" b="0" i="0" u="none" strike="noStrike" cap="none" normalizeH="0" baseline="0" dirty="0">
                <a:ln>
                  <a:noFill/>
                </a:ln>
                <a:solidFill>
                  <a:schemeClr val="tx1"/>
                </a:solidFill>
                <a:effectLst/>
              </a:rPr>
              <a:t>Make AI treat everyone equally.</a:t>
            </a:r>
          </a:p>
          <a:p>
            <a:pPr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tx1"/>
                </a:solidFill>
                <a:effectLst/>
              </a:rPr>
              <a:t>Transparency</a:t>
            </a:r>
            <a:r>
              <a:rPr kumimoji="0" lang="en-US" altLang="en-US" sz="1900" b="0" i="0" u="none" strike="noStrike" cap="none" normalizeH="0" baseline="0" dirty="0">
                <a:ln>
                  <a:noFill/>
                </a:ln>
                <a:solidFill>
                  <a:schemeClr val="tx1"/>
                </a:solidFill>
                <a:effectLst/>
              </a:rPr>
              <a:t>: </a:t>
            </a:r>
          </a:p>
          <a:p>
            <a:pPr lvl="1" eaLnBrk="0" fontAlgn="base" hangingPunct="0">
              <a:lnSpc>
                <a:spcPct val="100000"/>
              </a:lnSpc>
              <a:spcBef>
                <a:spcPct val="0"/>
              </a:spcBef>
              <a:spcAft>
                <a:spcPct val="0"/>
              </a:spcAft>
            </a:pPr>
            <a:r>
              <a:rPr kumimoji="0" lang="en-US" altLang="en-US" sz="1500" b="0" i="0" u="none" strike="noStrike" cap="none" normalizeH="0" baseline="0" dirty="0">
                <a:ln>
                  <a:noFill/>
                </a:ln>
                <a:solidFill>
                  <a:schemeClr val="tx1"/>
                </a:solidFill>
                <a:effectLst/>
              </a:rPr>
              <a:t>Ensure people understand how AI works.</a:t>
            </a:r>
          </a:p>
          <a:p>
            <a:pPr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tx1"/>
                </a:solidFill>
                <a:effectLst/>
              </a:rPr>
              <a:t>Responsibility</a:t>
            </a:r>
            <a:r>
              <a:rPr kumimoji="0" lang="en-US" altLang="en-US" sz="1900" b="0" i="0" u="none" strike="noStrike" cap="none" normalizeH="0" baseline="0" dirty="0">
                <a:ln>
                  <a:noFill/>
                </a:ln>
                <a:solidFill>
                  <a:schemeClr val="tx1"/>
                </a:solidFill>
                <a:effectLst/>
              </a:rPr>
              <a:t>: </a:t>
            </a:r>
          </a:p>
          <a:p>
            <a:pPr lvl="1" eaLnBrk="0" fontAlgn="base" hangingPunct="0">
              <a:lnSpc>
                <a:spcPct val="100000"/>
              </a:lnSpc>
              <a:spcBef>
                <a:spcPct val="0"/>
              </a:spcBef>
              <a:spcAft>
                <a:spcPct val="0"/>
              </a:spcAft>
            </a:pPr>
            <a:r>
              <a:rPr kumimoji="0" lang="en-US" altLang="en-US" sz="1500" b="0" i="0" u="none" strike="noStrike" cap="none" normalizeH="0" baseline="0" dirty="0">
                <a:ln>
                  <a:noFill/>
                </a:ln>
                <a:solidFill>
                  <a:schemeClr val="tx1"/>
                </a:solidFill>
                <a:effectLst/>
              </a:rPr>
              <a:t>Hold someone accountable for AI decisions.</a:t>
            </a:r>
          </a:p>
          <a:p>
            <a:pPr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tx1"/>
                </a:solidFill>
                <a:effectLst/>
              </a:rPr>
              <a:t>Privacy</a:t>
            </a:r>
            <a:r>
              <a:rPr kumimoji="0" lang="en-US" altLang="en-US" sz="1900" b="0" i="0" u="none" strike="noStrike" cap="none" normalizeH="0" baseline="0" dirty="0">
                <a:ln>
                  <a:noFill/>
                </a:ln>
                <a:solidFill>
                  <a:schemeClr val="tx1"/>
                </a:solidFill>
                <a:effectLst/>
              </a:rPr>
              <a:t>: </a:t>
            </a:r>
          </a:p>
          <a:p>
            <a:pPr lvl="1" eaLnBrk="0" fontAlgn="base" hangingPunct="0">
              <a:lnSpc>
                <a:spcPct val="100000"/>
              </a:lnSpc>
              <a:spcBef>
                <a:spcPct val="0"/>
              </a:spcBef>
              <a:spcAft>
                <a:spcPct val="0"/>
              </a:spcAft>
            </a:pPr>
            <a:r>
              <a:rPr kumimoji="0" lang="en-US" altLang="en-US" sz="1500" b="0" i="0" u="none" strike="noStrike" cap="none" normalizeH="0" baseline="0" dirty="0">
                <a:ln>
                  <a:noFill/>
                </a:ln>
                <a:solidFill>
                  <a:schemeClr val="tx1"/>
                </a:solidFill>
                <a:effectLst/>
              </a:rPr>
              <a:t>Protect personal data and respect user rights.</a:t>
            </a:r>
          </a:p>
          <a:p>
            <a:pPr eaLnBrk="0" fontAlgn="base" hangingPunct="0">
              <a:lnSpc>
                <a:spcPct val="100000"/>
              </a:lnSpc>
              <a:spcBef>
                <a:spcPct val="0"/>
              </a:spcBef>
              <a:spcAft>
                <a:spcPct val="0"/>
              </a:spcAft>
            </a:pPr>
            <a:r>
              <a:rPr lang="en-US" altLang="en-US" sz="1900" b="1" dirty="0"/>
              <a:t>Human alignment</a:t>
            </a:r>
            <a:r>
              <a:rPr kumimoji="0" lang="en-US" altLang="en-US" sz="1900" b="0" i="0" u="none" strike="noStrike" cap="none" normalizeH="0" baseline="0" dirty="0">
                <a:ln>
                  <a:noFill/>
                </a:ln>
                <a:solidFill>
                  <a:schemeClr val="tx1"/>
                </a:solidFill>
                <a:effectLst/>
              </a:rPr>
              <a:t>: </a:t>
            </a:r>
          </a:p>
          <a:p>
            <a:pPr lvl="1" eaLnBrk="0" fontAlgn="base" hangingPunct="0">
              <a:lnSpc>
                <a:spcPct val="100000"/>
              </a:lnSpc>
              <a:spcBef>
                <a:spcPct val="0"/>
              </a:spcBef>
              <a:spcAft>
                <a:spcPct val="0"/>
              </a:spcAft>
            </a:pPr>
            <a:r>
              <a:rPr kumimoji="0" lang="en-US" altLang="en-US" sz="1500" b="0" i="0" u="none" strike="noStrike" cap="none" normalizeH="0" baseline="0" dirty="0">
                <a:ln>
                  <a:noFill/>
                </a:ln>
                <a:solidFill>
                  <a:schemeClr val="tx1"/>
                </a:solidFill>
                <a:effectLst/>
              </a:rPr>
              <a:t>Ensure AI follows human values. </a:t>
            </a:r>
          </a:p>
          <a:p>
            <a:pPr marL="0" indent="0">
              <a:buNone/>
            </a:pPr>
            <a:endParaRPr lang="en-US" dirty="0"/>
          </a:p>
        </p:txBody>
      </p:sp>
      <p:sp>
        <p:nvSpPr>
          <p:cNvPr id="4" name="Slide Number Placeholder 3">
            <a:extLst>
              <a:ext uri="{FF2B5EF4-FFF2-40B4-BE49-F238E27FC236}">
                <a16:creationId xmlns:a16="http://schemas.microsoft.com/office/drawing/2014/main" id="{9228C36B-9E66-6274-CA4E-8F227CF84329}"/>
              </a:ext>
            </a:extLst>
          </p:cNvPr>
          <p:cNvSpPr>
            <a:spLocks noGrp="1"/>
          </p:cNvSpPr>
          <p:nvPr>
            <p:ph type="sldNum" sz="quarter" idx="12"/>
          </p:nvPr>
        </p:nvSpPr>
        <p:spPr/>
        <p:txBody>
          <a:bodyPr/>
          <a:lstStyle/>
          <a:p>
            <a:fld id="{FA187FF1-8CC0-461D-A383-DE7656B67DC1}" type="slidenum">
              <a:rPr lang="en-US" smtClean="0"/>
              <a:t>11</a:t>
            </a:fld>
            <a:endParaRPr lang="en-US"/>
          </a:p>
        </p:txBody>
      </p:sp>
      <p:sp>
        <p:nvSpPr>
          <p:cNvPr id="5" name="TextBox 4">
            <a:extLst>
              <a:ext uri="{FF2B5EF4-FFF2-40B4-BE49-F238E27FC236}">
                <a16:creationId xmlns:a16="http://schemas.microsoft.com/office/drawing/2014/main" id="{DA7E739D-8D99-723F-3ED6-A2000D83EF1E}"/>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Model</a:t>
            </a:r>
          </a:p>
        </p:txBody>
      </p:sp>
      <p:sp>
        <p:nvSpPr>
          <p:cNvPr id="6" name="TextBox 5">
            <a:extLst>
              <a:ext uri="{FF2B5EF4-FFF2-40B4-BE49-F238E27FC236}">
                <a16:creationId xmlns:a16="http://schemas.microsoft.com/office/drawing/2014/main" id="{3B7682E8-CD9B-6EBF-4877-AED78535D02D}"/>
              </a:ext>
            </a:extLst>
          </p:cNvPr>
          <p:cNvSpPr txBox="1"/>
          <p:nvPr/>
        </p:nvSpPr>
        <p:spPr>
          <a:xfrm>
            <a:off x="10995660" y="-131"/>
            <a:ext cx="484908"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7" name="TextBox 6">
            <a:extLst>
              <a:ext uri="{FF2B5EF4-FFF2-40B4-BE49-F238E27FC236}">
                <a16:creationId xmlns:a16="http://schemas.microsoft.com/office/drawing/2014/main" id="{62C980DE-AC4C-8DD3-E8A5-2F3EE228F85D}"/>
              </a:ext>
            </a:extLst>
          </p:cNvPr>
          <p:cNvSpPr txBox="1"/>
          <p:nvPr/>
        </p:nvSpPr>
        <p:spPr>
          <a:xfrm>
            <a:off x="11480568" y="-262"/>
            <a:ext cx="650472"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8" name="TextBox 7">
            <a:extLst>
              <a:ext uri="{FF2B5EF4-FFF2-40B4-BE49-F238E27FC236}">
                <a16:creationId xmlns:a16="http://schemas.microsoft.com/office/drawing/2014/main" id="{FC1B235C-4284-5E64-457A-0DAA21F5F5EE}"/>
              </a:ext>
            </a:extLst>
          </p:cNvPr>
          <p:cNvSpPr txBox="1"/>
          <p:nvPr/>
        </p:nvSpPr>
        <p:spPr>
          <a:xfrm>
            <a:off x="9901548" y="0"/>
            <a:ext cx="547056" cy="261610"/>
          </a:xfrm>
          <a:prstGeom prst="rect">
            <a:avLst/>
          </a:prstGeom>
          <a:solidFill>
            <a:srgbClr val="5FA4E9"/>
          </a:solidFill>
          <a:ln>
            <a:solidFill>
              <a:srgbClr val="5FA4E9"/>
            </a:solidFill>
          </a:ln>
        </p:spPr>
        <p:txBody>
          <a:bodyPr wrap="square" rtlCol="0">
            <a:spAutoFit/>
          </a:bodyPr>
          <a:lstStyle/>
          <a:p>
            <a:r>
              <a:rPr lang="en-US" sz="1100" dirty="0">
                <a:solidFill>
                  <a:schemeClr val="bg1"/>
                </a:solidFill>
                <a:latin typeface="Arial Nova Cond Light" panose="020B0306020202020204" pitchFamily="34" charset="0"/>
              </a:rPr>
              <a:t>Intro</a:t>
            </a:r>
          </a:p>
        </p:txBody>
      </p:sp>
      <p:graphicFrame>
        <p:nvGraphicFramePr>
          <p:cNvPr id="16" name="TextBox 11">
            <a:extLst>
              <a:ext uri="{FF2B5EF4-FFF2-40B4-BE49-F238E27FC236}">
                <a16:creationId xmlns:a16="http://schemas.microsoft.com/office/drawing/2014/main" id="{A4F9704E-CC38-9579-B4AD-4A889629CC6F}"/>
              </a:ext>
            </a:extLst>
          </p:cNvPr>
          <p:cNvGraphicFramePr/>
          <p:nvPr>
            <p:extLst>
              <p:ext uri="{D42A27DB-BD31-4B8C-83A1-F6EECF244321}">
                <p14:modId xmlns:p14="http://schemas.microsoft.com/office/powerpoint/2010/main" val="3846647290"/>
              </p:ext>
            </p:extLst>
          </p:nvPr>
        </p:nvGraphicFramePr>
        <p:xfrm>
          <a:off x="6032182" y="1825625"/>
          <a:ext cx="5156835"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9601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4F30D-708E-DAFF-4BA3-7101AFEA9D54}"/>
              </a:ext>
            </a:extLst>
          </p:cNvPr>
          <p:cNvSpPr>
            <a:spLocks noGrp="1"/>
          </p:cNvSpPr>
          <p:nvPr>
            <p:ph type="title"/>
          </p:nvPr>
        </p:nvSpPr>
        <p:spPr/>
        <p:txBody>
          <a:bodyPr/>
          <a:lstStyle/>
          <a:p>
            <a:r>
              <a:rPr lang="en-US"/>
              <a:t>Task Examples</a:t>
            </a:r>
            <a:endParaRPr lang="en-US" dirty="0"/>
          </a:p>
        </p:txBody>
      </p:sp>
      <p:sp>
        <p:nvSpPr>
          <p:cNvPr id="5" name="Slide Number Placeholder 4">
            <a:extLst>
              <a:ext uri="{FF2B5EF4-FFF2-40B4-BE49-F238E27FC236}">
                <a16:creationId xmlns:a16="http://schemas.microsoft.com/office/drawing/2014/main" id="{2D4BB0A5-785E-0804-5E41-54C4FAB5C55A}"/>
              </a:ext>
            </a:extLst>
          </p:cNvPr>
          <p:cNvSpPr>
            <a:spLocks noGrp="1"/>
          </p:cNvSpPr>
          <p:nvPr>
            <p:ph type="sldNum" sz="quarter" idx="12"/>
          </p:nvPr>
        </p:nvSpPr>
        <p:spPr/>
        <p:txBody>
          <a:bodyPr/>
          <a:lstStyle/>
          <a:p>
            <a:fld id="{FA187FF1-8CC0-461D-A383-DE7656B67DC1}" type="slidenum">
              <a:rPr lang="en-US" smtClean="0"/>
              <a:t>12</a:t>
            </a:fld>
            <a:endParaRPr lang="en-US"/>
          </a:p>
        </p:txBody>
      </p:sp>
      <p:sp>
        <p:nvSpPr>
          <p:cNvPr id="10" name="TextBox 9">
            <a:extLst>
              <a:ext uri="{FF2B5EF4-FFF2-40B4-BE49-F238E27FC236}">
                <a16:creationId xmlns:a16="http://schemas.microsoft.com/office/drawing/2014/main" id="{FBBDF19F-5EEC-69C4-D12C-34EDEF7A2679}"/>
              </a:ext>
            </a:extLst>
          </p:cNvPr>
          <p:cNvSpPr txBox="1"/>
          <p:nvPr/>
        </p:nvSpPr>
        <p:spPr>
          <a:xfrm>
            <a:off x="800101" y="1403013"/>
            <a:ext cx="4343399" cy="3877985"/>
          </a:xfrm>
          <a:prstGeom prst="rect">
            <a:avLst/>
          </a:prstGeom>
          <a:noFill/>
        </p:spPr>
        <p:txBody>
          <a:bodyPr wrap="square" rtlCol="0">
            <a:spAutoFit/>
          </a:bodyPr>
          <a:lstStyle/>
          <a:p>
            <a:r>
              <a:rPr lang="en-US">
                <a:latin typeface="Arial Nova Cond Light" panose="020B0306020202020204" pitchFamily="34" charset="0"/>
              </a:rPr>
              <a:t>Traditional task examples:</a:t>
            </a:r>
          </a:p>
          <a:p>
            <a:endParaRPr lang="en-US">
              <a:latin typeface="Arial Nova Cond Light" panose="020B0306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a:ln>
                  <a:noFill/>
                </a:ln>
                <a:solidFill>
                  <a:schemeClr val="tx1"/>
                </a:solidFill>
                <a:effectLst/>
                <a:latin typeface="Arial Nova Cond Light" panose="020B0306020202020204" pitchFamily="34" charset="0"/>
              </a:rPr>
              <a:t>Classification</a:t>
            </a:r>
            <a:r>
              <a:rPr kumimoji="0" lang="en-US" altLang="en-US" sz="1600" b="0" i="0" u="none" strike="noStrike" cap="none" normalizeH="0" baseline="0">
                <a:ln>
                  <a:noFill/>
                </a:ln>
                <a:solidFill>
                  <a:schemeClr val="tx1"/>
                </a:solidFill>
                <a:effectLst/>
                <a:latin typeface="Arial Nova Cond Light" panose="020B0306020202020204" pitchFamily="34" charset="0"/>
              </a:rPr>
              <a:t>: Assign labels (e.g., spam detection).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a:ln>
                  <a:noFill/>
                </a:ln>
                <a:solidFill>
                  <a:schemeClr val="tx1"/>
                </a:solidFill>
                <a:effectLst/>
                <a:latin typeface="Arial Nova Cond Light" panose="020B0306020202020204" pitchFamily="34" charset="0"/>
              </a:rPr>
              <a:t>Regression</a:t>
            </a:r>
            <a:r>
              <a:rPr kumimoji="0" lang="en-US" altLang="en-US" sz="1600" b="0" i="0" u="none" strike="noStrike" cap="none" normalizeH="0" baseline="0">
                <a:ln>
                  <a:noFill/>
                </a:ln>
                <a:solidFill>
                  <a:schemeClr val="tx1"/>
                </a:solidFill>
                <a:effectLst/>
                <a:latin typeface="Arial Nova Cond Light" panose="020B0306020202020204" pitchFamily="34" charset="0"/>
              </a:rPr>
              <a:t>: Predict continuous values (e.g., price prediction).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a:ln>
                  <a:noFill/>
                </a:ln>
                <a:solidFill>
                  <a:schemeClr val="tx1"/>
                </a:solidFill>
                <a:effectLst/>
                <a:latin typeface="Arial Nova Cond Light" panose="020B0306020202020204" pitchFamily="34" charset="0"/>
              </a:rPr>
              <a:t>Clustering</a:t>
            </a:r>
            <a:r>
              <a:rPr kumimoji="0" lang="en-US" altLang="en-US" sz="1600" b="0" i="0" u="none" strike="noStrike" cap="none" normalizeH="0" baseline="0">
                <a:ln>
                  <a:noFill/>
                </a:ln>
                <a:solidFill>
                  <a:schemeClr val="tx1"/>
                </a:solidFill>
                <a:effectLst/>
                <a:latin typeface="Arial Nova Cond Light" panose="020B0306020202020204" pitchFamily="34" charset="0"/>
              </a:rPr>
              <a:t>: Group similar data (e.g., customer segmentation).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a:ln>
                  <a:noFill/>
                </a:ln>
                <a:solidFill>
                  <a:schemeClr val="tx1"/>
                </a:solidFill>
                <a:effectLst/>
                <a:latin typeface="Arial Nova Cond Light" panose="020B0306020202020204" pitchFamily="34" charset="0"/>
              </a:rPr>
              <a:t>Anomaly Detection</a:t>
            </a:r>
            <a:r>
              <a:rPr kumimoji="0" lang="en-US" altLang="en-US" sz="1600" b="0" i="0" u="none" strike="noStrike" cap="none" normalizeH="0" baseline="0">
                <a:ln>
                  <a:noFill/>
                </a:ln>
                <a:solidFill>
                  <a:schemeClr val="tx1"/>
                </a:solidFill>
                <a:effectLst/>
                <a:latin typeface="Arial Nova Cond Light" panose="020B0306020202020204" pitchFamily="34" charset="0"/>
              </a:rPr>
              <a:t>: Identify unusual patterns (e.g., fraud detection).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a:ln>
                  <a:noFill/>
                </a:ln>
                <a:solidFill>
                  <a:schemeClr val="tx1"/>
                </a:solidFill>
                <a:effectLst/>
                <a:latin typeface="Arial Nova Cond Light" panose="020B0306020202020204" pitchFamily="34" charset="0"/>
              </a:rPr>
              <a:t>Recommendation Systems</a:t>
            </a:r>
            <a:r>
              <a:rPr kumimoji="0" lang="en-US" altLang="en-US" sz="1600" b="0" i="0" u="none" strike="noStrike" cap="none" normalizeH="0" baseline="0">
                <a:ln>
                  <a:noFill/>
                </a:ln>
                <a:solidFill>
                  <a:schemeClr val="tx1"/>
                </a:solidFill>
                <a:effectLst/>
                <a:latin typeface="Arial Nova Cond Light" panose="020B0306020202020204" pitchFamily="34" charset="0"/>
              </a:rPr>
              <a:t>: Suggest items (e.g., Music recommendations).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a:ln>
                  <a:noFill/>
                </a:ln>
                <a:solidFill>
                  <a:schemeClr val="tx1"/>
                </a:solidFill>
                <a:effectLst/>
                <a:latin typeface="Arial Nova Cond Light" panose="020B0306020202020204" pitchFamily="34" charset="0"/>
              </a:rPr>
              <a:t>Time Series Forecasting</a:t>
            </a:r>
            <a:r>
              <a:rPr kumimoji="0" lang="en-US" altLang="en-US" sz="1600" b="0" i="0" u="none" strike="noStrike" cap="none" normalizeH="0" baseline="0">
                <a:ln>
                  <a:noFill/>
                </a:ln>
                <a:solidFill>
                  <a:schemeClr val="tx1"/>
                </a:solidFill>
                <a:effectLst/>
                <a:latin typeface="Arial Nova Cond Light" panose="020B0306020202020204" pitchFamily="34" charset="0"/>
              </a:rPr>
              <a:t>: Predict sequential data (e.g., sales forecasting).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a:ln>
                  <a:noFill/>
                </a:ln>
                <a:solidFill>
                  <a:schemeClr val="tx1"/>
                </a:solidFill>
                <a:effectLst/>
                <a:latin typeface="Arial Nova Cond Light" panose="020B0306020202020204" pitchFamily="34" charset="0"/>
              </a:rPr>
              <a:t>Computer Vision</a:t>
            </a:r>
            <a:r>
              <a:rPr kumimoji="0" lang="en-US" altLang="en-US" sz="1600" b="0" i="0" u="none" strike="noStrike" cap="none" normalizeH="0" baseline="0">
                <a:ln>
                  <a:noFill/>
                </a:ln>
                <a:solidFill>
                  <a:schemeClr val="tx1"/>
                </a:solidFill>
                <a:effectLst/>
                <a:latin typeface="Arial Nova Cond Light" panose="020B0306020202020204" pitchFamily="34" charset="0"/>
              </a:rPr>
              <a:t>: Tasks like object detection or face recognition.</a:t>
            </a:r>
            <a:r>
              <a:rPr lang="en-US"/>
              <a:t> </a:t>
            </a:r>
            <a:endParaRPr lang="en-US" dirty="0"/>
          </a:p>
        </p:txBody>
      </p:sp>
      <p:sp>
        <p:nvSpPr>
          <p:cNvPr id="12" name="TextBox 11">
            <a:extLst>
              <a:ext uri="{FF2B5EF4-FFF2-40B4-BE49-F238E27FC236}">
                <a16:creationId xmlns:a16="http://schemas.microsoft.com/office/drawing/2014/main" id="{1DBBC509-F45D-50BB-2E4B-06CCB637CC72}"/>
              </a:ext>
            </a:extLst>
          </p:cNvPr>
          <p:cNvSpPr txBox="1"/>
          <p:nvPr/>
        </p:nvSpPr>
        <p:spPr>
          <a:xfrm>
            <a:off x="5638801" y="1419225"/>
            <a:ext cx="4343399" cy="4124206"/>
          </a:xfrm>
          <a:prstGeom prst="rect">
            <a:avLst/>
          </a:prstGeom>
          <a:noFill/>
        </p:spPr>
        <p:txBody>
          <a:bodyPr wrap="square" rtlCol="0">
            <a:spAutoFit/>
          </a:bodyPr>
          <a:lstStyle/>
          <a:p>
            <a:r>
              <a:rPr lang="en-US" dirty="0">
                <a:latin typeface="Arial Nova Cond Light" panose="020B0306020202020204" pitchFamily="34" charset="0"/>
              </a:rPr>
              <a:t>LLM-based task examples:</a:t>
            </a:r>
          </a:p>
          <a:p>
            <a:endParaRPr lang="en-US" dirty="0">
              <a:latin typeface="Arial Nova Cond Light" panose="020B0306020202020204" pitchFamily="34" charset="0"/>
            </a:endParaRPr>
          </a:p>
          <a:p>
            <a:pPr marL="285750" indent="-285750">
              <a:buFont typeface="Arial" panose="020B0604020202020204" pitchFamily="34" charset="0"/>
              <a:buChar char="•"/>
            </a:pPr>
            <a:r>
              <a:rPr lang="en-US" sz="1600" b="1" dirty="0">
                <a:latin typeface="Arial Nova Cond Light" panose="020B0306020202020204" pitchFamily="34" charset="0"/>
              </a:rPr>
              <a:t>Text Generation</a:t>
            </a:r>
            <a:r>
              <a:rPr lang="en-US" sz="1600" dirty="0">
                <a:latin typeface="Arial Nova Cond Light" panose="020B0306020202020204" pitchFamily="34" charset="0"/>
              </a:rPr>
              <a:t>: Create coherent, context-aware text.</a:t>
            </a:r>
          </a:p>
          <a:p>
            <a:pPr marL="285750" indent="-285750">
              <a:buFont typeface="Arial" panose="020B0604020202020204" pitchFamily="34" charset="0"/>
              <a:buChar char="•"/>
            </a:pPr>
            <a:r>
              <a:rPr lang="en-US" sz="1600" b="1" dirty="0">
                <a:latin typeface="Arial Nova Cond Light" panose="020B0306020202020204" pitchFamily="34" charset="0"/>
              </a:rPr>
              <a:t>Question Answering (QA)</a:t>
            </a:r>
            <a:r>
              <a:rPr lang="en-US" sz="1600" dirty="0">
                <a:latin typeface="Arial Nova Cond Light" panose="020B0306020202020204" pitchFamily="34" charset="0"/>
              </a:rPr>
              <a:t>: Provide accurate answers to queries.</a:t>
            </a:r>
          </a:p>
          <a:p>
            <a:pPr marL="285750" indent="-285750">
              <a:buFont typeface="Arial" panose="020B0604020202020204" pitchFamily="34" charset="0"/>
              <a:buChar char="•"/>
            </a:pPr>
            <a:r>
              <a:rPr lang="en-US" sz="1600" b="1" dirty="0">
                <a:latin typeface="Arial Nova Cond Light" panose="020B0306020202020204" pitchFamily="34" charset="0"/>
              </a:rPr>
              <a:t>Conversational AI</a:t>
            </a:r>
            <a:r>
              <a:rPr lang="en-US" sz="1600" dirty="0">
                <a:latin typeface="Arial Nova Cond Light" panose="020B0306020202020204" pitchFamily="34" charset="0"/>
              </a:rPr>
              <a:t>: Enable human-like dialogue (e.g., chatbots) for customer service.</a:t>
            </a:r>
          </a:p>
          <a:p>
            <a:pPr marL="285750" indent="-285750">
              <a:buFont typeface="Arial" panose="020B0604020202020204" pitchFamily="34" charset="0"/>
              <a:buChar char="•"/>
            </a:pPr>
            <a:r>
              <a:rPr lang="en-US" sz="1600" b="1" dirty="0">
                <a:latin typeface="Arial Nova Cond Light" panose="020B0306020202020204" pitchFamily="34" charset="0"/>
              </a:rPr>
              <a:t>Code Generation</a:t>
            </a:r>
            <a:r>
              <a:rPr lang="en-US" sz="1600" dirty="0">
                <a:latin typeface="Arial Nova Cond Light" panose="020B0306020202020204" pitchFamily="34" charset="0"/>
              </a:rPr>
              <a:t>: Write or debug code.</a:t>
            </a:r>
          </a:p>
          <a:p>
            <a:pPr marL="285750" indent="-285750">
              <a:buFont typeface="Arial" panose="020B0604020202020204" pitchFamily="34" charset="0"/>
              <a:buChar char="•"/>
            </a:pPr>
            <a:r>
              <a:rPr lang="en-US" sz="1600" b="1" dirty="0">
                <a:latin typeface="Arial Nova Cond Light" panose="020B0306020202020204" pitchFamily="34" charset="0"/>
              </a:rPr>
              <a:t>Sentiment Analysis</a:t>
            </a:r>
            <a:r>
              <a:rPr lang="en-US" sz="1600" dirty="0">
                <a:latin typeface="Arial Nova Cond Light" panose="020B0306020202020204" pitchFamily="34" charset="0"/>
              </a:rPr>
              <a:t>: Extract sentiment from nuanced text.</a:t>
            </a:r>
          </a:p>
          <a:p>
            <a:pPr marL="285750" indent="-285750">
              <a:buFont typeface="Arial" panose="020B0604020202020204" pitchFamily="34" charset="0"/>
              <a:buChar char="•"/>
            </a:pPr>
            <a:r>
              <a:rPr lang="en-US" sz="1600" b="1" dirty="0">
                <a:latin typeface="Arial Nova Cond Light" panose="020B0306020202020204" pitchFamily="34" charset="0"/>
              </a:rPr>
              <a:t>Multimodal Tasks</a:t>
            </a:r>
            <a:r>
              <a:rPr lang="en-US" sz="1600" dirty="0">
                <a:latin typeface="Arial Nova Cond Light" panose="020B0306020202020204" pitchFamily="34" charset="0"/>
              </a:rPr>
              <a:t>: Process text, images, or audio together.</a:t>
            </a:r>
          </a:p>
          <a:p>
            <a:pPr marL="285750" indent="-285750">
              <a:buFont typeface="Arial" panose="020B0604020202020204" pitchFamily="34" charset="0"/>
              <a:buChar char="•"/>
            </a:pPr>
            <a:r>
              <a:rPr lang="en-US" sz="1600" b="1" dirty="0">
                <a:latin typeface="Arial Nova Cond Light" panose="020B0306020202020204" pitchFamily="34" charset="0"/>
              </a:rPr>
              <a:t>Creative Applications</a:t>
            </a:r>
            <a:r>
              <a:rPr lang="en-US" sz="1600" dirty="0">
                <a:latin typeface="Arial Nova Cond Light" panose="020B0306020202020204" pitchFamily="34" charset="0"/>
              </a:rPr>
              <a:t>: Assist with storytelling and content creation.</a:t>
            </a:r>
          </a:p>
          <a:p>
            <a:pPr marL="285750" indent="-285750">
              <a:buFont typeface="Arial" panose="020B0604020202020204" pitchFamily="34" charset="0"/>
              <a:buChar char="•"/>
            </a:pPr>
            <a:r>
              <a:rPr lang="en-US" sz="1600" b="1" dirty="0">
                <a:latin typeface="Arial Nova Cond Light" panose="020B0306020202020204" pitchFamily="34" charset="0"/>
              </a:rPr>
              <a:t>Personalization</a:t>
            </a:r>
            <a:r>
              <a:rPr lang="en-US" sz="1600" dirty="0">
                <a:latin typeface="Arial Nova Cond Light" panose="020B0306020202020204" pitchFamily="34" charset="0"/>
              </a:rPr>
              <a:t>: Adapt solutions to user preferences.</a:t>
            </a:r>
          </a:p>
          <a:p>
            <a:endParaRPr lang="en-US" dirty="0">
              <a:latin typeface="Arial Nova Cond Light" panose="020B0306020202020204" pitchFamily="34" charset="0"/>
            </a:endParaRPr>
          </a:p>
        </p:txBody>
      </p:sp>
      <p:sp>
        <p:nvSpPr>
          <p:cNvPr id="13" name="Rectangle 12">
            <a:extLst>
              <a:ext uri="{FF2B5EF4-FFF2-40B4-BE49-F238E27FC236}">
                <a16:creationId xmlns:a16="http://schemas.microsoft.com/office/drawing/2014/main" id="{D7AF6949-E52D-ED10-89AE-EB4B85CBDF0E}"/>
              </a:ext>
            </a:extLst>
          </p:cNvPr>
          <p:cNvSpPr/>
          <p:nvPr/>
        </p:nvSpPr>
        <p:spPr>
          <a:xfrm>
            <a:off x="495300" y="5805863"/>
            <a:ext cx="10515600" cy="4330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Vertical Industries</a:t>
            </a:r>
          </a:p>
        </p:txBody>
      </p:sp>
      <p:sp>
        <p:nvSpPr>
          <p:cNvPr id="21" name="TextBox 20">
            <a:extLst>
              <a:ext uri="{FF2B5EF4-FFF2-40B4-BE49-F238E27FC236}">
                <a16:creationId xmlns:a16="http://schemas.microsoft.com/office/drawing/2014/main" id="{6FBFE046-0B5E-F4E9-FB2F-B69BEAFBD32B}"/>
              </a:ext>
            </a:extLst>
          </p:cNvPr>
          <p:cNvSpPr txBox="1"/>
          <p:nvPr/>
        </p:nvSpPr>
        <p:spPr>
          <a:xfrm>
            <a:off x="10448604" y="0"/>
            <a:ext cx="547056" cy="261610"/>
          </a:xfrm>
          <a:prstGeom prst="rect">
            <a:avLst/>
          </a:prstGeom>
          <a:solidFill>
            <a:srgbClr val="CC8800"/>
          </a:solidFill>
          <a:ln>
            <a:solidFill>
              <a:srgbClr val="CC8800"/>
            </a:solidFill>
          </a:ln>
        </p:spPr>
        <p:txBody>
          <a:bodyPr wrap="square" rtlCol="0">
            <a:spAutoFit/>
          </a:bodyPr>
          <a:lstStyle/>
          <a:p>
            <a:r>
              <a:rPr lang="en-US" sz="1100" dirty="0">
                <a:solidFill>
                  <a:schemeClr val="bg1"/>
                </a:solidFill>
                <a:latin typeface="Arial Nova Cond Light" panose="020B0306020202020204" pitchFamily="34" charset="0"/>
              </a:rPr>
              <a:t>Model</a:t>
            </a:r>
          </a:p>
        </p:txBody>
      </p:sp>
      <p:sp>
        <p:nvSpPr>
          <p:cNvPr id="22" name="TextBox 21">
            <a:extLst>
              <a:ext uri="{FF2B5EF4-FFF2-40B4-BE49-F238E27FC236}">
                <a16:creationId xmlns:a16="http://schemas.microsoft.com/office/drawing/2014/main" id="{CAA043A2-4099-B280-25BD-CD2D84BB78CA}"/>
              </a:ext>
            </a:extLst>
          </p:cNvPr>
          <p:cNvSpPr txBox="1"/>
          <p:nvPr/>
        </p:nvSpPr>
        <p:spPr>
          <a:xfrm>
            <a:off x="10995660" y="-131"/>
            <a:ext cx="484908"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23" name="TextBox 22">
            <a:extLst>
              <a:ext uri="{FF2B5EF4-FFF2-40B4-BE49-F238E27FC236}">
                <a16:creationId xmlns:a16="http://schemas.microsoft.com/office/drawing/2014/main" id="{F7F11D7B-4464-A6A9-9537-1BD828FAE930}"/>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24" name="TextBox 23">
            <a:extLst>
              <a:ext uri="{FF2B5EF4-FFF2-40B4-BE49-F238E27FC236}">
                <a16:creationId xmlns:a16="http://schemas.microsoft.com/office/drawing/2014/main" id="{A52FFFEC-F2A0-DA16-6F59-0ED3145F1068}"/>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
        <p:nvSpPr>
          <p:cNvPr id="25" name="Rectangle 24">
            <a:extLst>
              <a:ext uri="{FF2B5EF4-FFF2-40B4-BE49-F238E27FC236}">
                <a16:creationId xmlns:a16="http://schemas.microsoft.com/office/drawing/2014/main" id="{F5B95351-5C71-6D32-457C-EB211B2D2727}"/>
              </a:ext>
            </a:extLst>
          </p:cNvPr>
          <p:cNvSpPr/>
          <p:nvPr/>
        </p:nvSpPr>
        <p:spPr>
          <a:xfrm>
            <a:off x="711432" y="5454987"/>
            <a:ext cx="1688868" cy="35087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Healthcare</a:t>
            </a:r>
          </a:p>
        </p:txBody>
      </p:sp>
      <p:sp>
        <p:nvSpPr>
          <p:cNvPr id="26" name="Rectangle 25">
            <a:extLst>
              <a:ext uri="{FF2B5EF4-FFF2-40B4-BE49-F238E27FC236}">
                <a16:creationId xmlns:a16="http://schemas.microsoft.com/office/drawing/2014/main" id="{22995DEC-A51C-4062-C118-D27E5E44CA9E}"/>
              </a:ext>
            </a:extLst>
          </p:cNvPr>
          <p:cNvSpPr/>
          <p:nvPr/>
        </p:nvSpPr>
        <p:spPr>
          <a:xfrm>
            <a:off x="2616432" y="5454987"/>
            <a:ext cx="1307868" cy="35087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Finance</a:t>
            </a:r>
          </a:p>
        </p:txBody>
      </p:sp>
      <p:sp>
        <p:nvSpPr>
          <p:cNvPr id="27" name="Rectangle 26">
            <a:extLst>
              <a:ext uri="{FF2B5EF4-FFF2-40B4-BE49-F238E27FC236}">
                <a16:creationId xmlns:a16="http://schemas.microsoft.com/office/drawing/2014/main" id="{9C4268C7-CBCE-D105-3DBA-5E64ACD61694}"/>
              </a:ext>
            </a:extLst>
          </p:cNvPr>
          <p:cNvSpPr/>
          <p:nvPr/>
        </p:nvSpPr>
        <p:spPr>
          <a:xfrm>
            <a:off x="4140432" y="5454987"/>
            <a:ext cx="1955568" cy="35087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Manufacturing</a:t>
            </a:r>
          </a:p>
        </p:txBody>
      </p:sp>
      <p:sp>
        <p:nvSpPr>
          <p:cNvPr id="28" name="Rectangle 27">
            <a:extLst>
              <a:ext uri="{FF2B5EF4-FFF2-40B4-BE49-F238E27FC236}">
                <a16:creationId xmlns:a16="http://schemas.microsoft.com/office/drawing/2014/main" id="{D3036026-52C0-B348-1ABF-A1B129838747}"/>
              </a:ext>
            </a:extLst>
          </p:cNvPr>
          <p:cNvSpPr/>
          <p:nvPr/>
        </p:nvSpPr>
        <p:spPr>
          <a:xfrm>
            <a:off x="6312132" y="5454987"/>
            <a:ext cx="1498369" cy="35087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Education</a:t>
            </a:r>
          </a:p>
        </p:txBody>
      </p:sp>
      <p:sp>
        <p:nvSpPr>
          <p:cNvPr id="29" name="Rectangle 28">
            <a:extLst>
              <a:ext uri="{FF2B5EF4-FFF2-40B4-BE49-F238E27FC236}">
                <a16:creationId xmlns:a16="http://schemas.microsoft.com/office/drawing/2014/main" id="{EAA0F5E4-E1DC-8780-668D-47212E273750}"/>
              </a:ext>
            </a:extLst>
          </p:cNvPr>
          <p:cNvSpPr/>
          <p:nvPr/>
        </p:nvSpPr>
        <p:spPr>
          <a:xfrm>
            <a:off x="8026634" y="5454987"/>
            <a:ext cx="1088792" cy="350876"/>
          </a:xfrm>
          <a:prstGeom prst="rect">
            <a:avLst/>
          </a:prstGeom>
          <a:solidFill>
            <a:srgbClr val="668888"/>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Retail</a:t>
            </a:r>
          </a:p>
        </p:txBody>
      </p:sp>
      <p:sp>
        <p:nvSpPr>
          <p:cNvPr id="30" name="Rectangle 29">
            <a:extLst>
              <a:ext uri="{FF2B5EF4-FFF2-40B4-BE49-F238E27FC236}">
                <a16:creationId xmlns:a16="http://schemas.microsoft.com/office/drawing/2014/main" id="{DBEFC594-5A65-4F33-58A5-4FBC4A10A2C3}"/>
              </a:ext>
            </a:extLst>
          </p:cNvPr>
          <p:cNvSpPr/>
          <p:nvPr/>
        </p:nvSpPr>
        <p:spPr>
          <a:xfrm>
            <a:off x="9331559" y="5454987"/>
            <a:ext cx="1441216" cy="350876"/>
          </a:xfrm>
          <a:prstGeom prst="rect">
            <a:avLst/>
          </a:prstGeom>
          <a:solidFill>
            <a:srgbClr val="F96F6F"/>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and More</a:t>
            </a:r>
          </a:p>
        </p:txBody>
      </p:sp>
    </p:spTree>
    <p:extLst>
      <p:ext uri="{BB962C8B-B14F-4D97-AF65-F5344CB8AC3E}">
        <p14:creationId xmlns:p14="http://schemas.microsoft.com/office/powerpoint/2010/main" val="2422617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3434B-6B83-F827-19AD-EC4C15F236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9A5BCB-63E8-8B6A-9F58-3AD6E916E165}"/>
              </a:ext>
            </a:extLst>
          </p:cNvPr>
          <p:cNvSpPr>
            <a:spLocks noGrp="1"/>
          </p:cNvSpPr>
          <p:nvPr>
            <p:ph type="title"/>
          </p:nvPr>
        </p:nvSpPr>
        <p:spPr/>
        <p:txBody>
          <a:bodyPr/>
          <a:lstStyle/>
          <a:p>
            <a:r>
              <a:rPr lang="en-US" dirty="0"/>
              <a:t>Training </a:t>
            </a:r>
          </a:p>
        </p:txBody>
      </p:sp>
      <p:sp>
        <p:nvSpPr>
          <p:cNvPr id="5" name="Slide Number Placeholder 4">
            <a:extLst>
              <a:ext uri="{FF2B5EF4-FFF2-40B4-BE49-F238E27FC236}">
                <a16:creationId xmlns:a16="http://schemas.microsoft.com/office/drawing/2014/main" id="{FC023CAF-A7AF-1CA2-0182-5AD03B59BDA1}"/>
              </a:ext>
            </a:extLst>
          </p:cNvPr>
          <p:cNvSpPr>
            <a:spLocks noGrp="1"/>
          </p:cNvSpPr>
          <p:nvPr>
            <p:ph type="sldNum" sz="quarter" idx="12"/>
          </p:nvPr>
        </p:nvSpPr>
        <p:spPr/>
        <p:txBody>
          <a:bodyPr/>
          <a:lstStyle/>
          <a:p>
            <a:fld id="{FA187FF1-8CC0-461D-A383-DE7656B67DC1}" type="slidenum">
              <a:rPr lang="en-US" smtClean="0"/>
              <a:t>13</a:t>
            </a:fld>
            <a:endParaRPr lang="en-US" dirty="0"/>
          </a:p>
        </p:txBody>
      </p:sp>
      <p:sp>
        <p:nvSpPr>
          <p:cNvPr id="6" name="TextBox 5">
            <a:extLst>
              <a:ext uri="{FF2B5EF4-FFF2-40B4-BE49-F238E27FC236}">
                <a16:creationId xmlns:a16="http://schemas.microsoft.com/office/drawing/2014/main" id="{0AD2FEF5-1D44-1D62-A1DF-44E5AD9D01A8}"/>
              </a:ext>
            </a:extLst>
          </p:cNvPr>
          <p:cNvSpPr txBox="1"/>
          <p:nvPr/>
        </p:nvSpPr>
        <p:spPr>
          <a:xfrm>
            <a:off x="10448604" y="0"/>
            <a:ext cx="547056" cy="261610"/>
          </a:xfrm>
          <a:prstGeom prst="rect">
            <a:avLst/>
          </a:prstGeom>
          <a:solidFill>
            <a:srgbClr val="CC8800"/>
          </a:solidFill>
          <a:ln>
            <a:solidFill>
              <a:srgbClr val="CC8800"/>
            </a:solidFill>
          </a:ln>
        </p:spPr>
        <p:txBody>
          <a:bodyPr wrap="square" rtlCol="0">
            <a:spAutoFit/>
          </a:bodyPr>
          <a:lstStyle/>
          <a:p>
            <a:r>
              <a:rPr lang="en-US" sz="1100" dirty="0">
                <a:solidFill>
                  <a:schemeClr val="bg1"/>
                </a:solidFill>
                <a:latin typeface="Arial Nova Cond Light" panose="020B0306020202020204" pitchFamily="34" charset="0"/>
              </a:rPr>
              <a:t>Model</a:t>
            </a:r>
          </a:p>
        </p:txBody>
      </p:sp>
      <p:sp>
        <p:nvSpPr>
          <p:cNvPr id="7" name="TextBox 6">
            <a:extLst>
              <a:ext uri="{FF2B5EF4-FFF2-40B4-BE49-F238E27FC236}">
                <a16:creationId xmlns:a16="http://schemas.microsoft.com/office/drawing/2014/main" id="{27ED7772-9AF8-8BAF-7082-0DFEFC11EAAB}"/>
              </a:ext>
            </a:extLst>
          </p:cNvPr>
          <p:cNvSpPr txBox="1"/>
          <p:nvPr/>
        </p:nvSpPr>
        <p:spPr>
          <a:xfrm>
            <a:off x="10995660" y="-131"/>
            <a:ext cx="484908"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8" name="TextBox 7">
            <a:extLst>
              <a:ext uri="{FF2B5EF4-FFF2-40B4-BE49-F238E27FC236}">
                <a16:creationId xmlns:a16="http://schemas.microsoft.com/office/drawing/2014/main" id="{4761368A-B182-0C22-A269-C0A4F2BC0D05}"/>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9" name="TextBox 8">
            <a:extLst>
              <a:ext uri="{FF2B5EF4-FFF2-40B4-BE49-F238E27FC236}">
                <a16:creationId xmlns:a16="http://schemas.microsoft.com/office/drawing/2014/main" id="{62AD2B32-53B1-30ED-F5DF-583252FE5CF8}"/>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
        <p:nvSpPr>
          <p:cNvPr id="10" name="Rectangle: Rounded Corners 9">
            <a:extLst>
              <a:ext uri="{FF2B5EF4-FFF2-40B4-BE49-F238E27FC236}">
                <a16:creationId xmlns:a16="http://schemas.microsoft.com/office/drawing/2014/main" id="{E2953585-D7FA-E225-46C8-70202CEA35C9}"/>
              </a:ext>
            </a:extLst>
          </p:cNvPr>
          <p:cNvSpPr/>
          <p:nvPr/>
        </p:nvSpPr>
        <p:spPr>
          <a:xfrm>
            <a:off x="3867490" y="1798046"/>
            <a:ext cx="1141030" cy="884195"/>
          </a:xfrm>
          <a:prstGeom prst="roundRect">
            <a:avLst/>
          </a:prstGeom>
          <a:solidFill>
            <a:srgbClr val="BB33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Arial Nova Cond Light" panose="020B0306020202020204" pitchFamily="34" charset="0"/>
              </a:rPr>
              <a:t>Unsupervised Learning</a:t>
            </a:r>
            <a:endParaRPr lang="en-US" sz="1200" dirty="0">
              <a:latin typeface="Arial Nova Cond Light" panose="020B0306020202020204" pitchFamily="34" charset="0"/>
            </a:endParaRPr>
          </a:p>
        </p:txBody>
      </p:sp>
      <p:sp>
        <p:nvSpPr>
          <p:cNvPr id="11" name="Rectangle: Rounded Corners 10">
            <a:extLst>
              <a:ext uri="{FF2B5EF4-FFF2-40B4-BE49-F238E27FC236}">
                <a16:creationId xmlns:a16="http://schemas.microsoft.com/office/drawing/2014/main" id="{CB20AE3A-BD5D-7BB8-333D-C9226D438D48}"/>
              </a:ext>
            </a:extLst>
          </p:cNvPr>
          <p:cNvSpPr/>
          <p:nvPr/>
        </p:nvSpPr>
        <p:spPr>
          <a:xfrm>
            <a:off x="9288465" y="1794203"/>
            <a:ext cx="1141030" cy="884194"/>
          </a:xfrm>
          <a:prstGeom prst="roundRect">
            <a:avLst/>
          </a:prstGeom>
          <a:solidFill>
            <a:srgbClr val="6688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Nova Cond Light" panose="020B0306020202020204" pitchFamily="34" charset="0"/>
              </a:rPr>
              <a:t>Reinforcement Learning</a:t>
            </a:r>
          </a:p>
        </p:txBody>
      </p:sp>
      <p:sp>
        <p:nvSpPr>
          <p:cNvPr id="12" name="Rectangle: Rounded Corners 11">
            <a:extLst>
              <a:ext uri="{FF2B5EF4-FFF2-40B4-BE49-F238E27FC236}">
                <a16:creationId xmlns:a16="http://schemas.microsoft.com/office/drawing/2014/main" id="{161E32E6-E9BF-5657-7641-080EC701221B}"/>
              </a:ext>
            </a:extLst>
          </p:cNvPr>
          <p:cNvSpPr/>
          <p:nvPr/>
        </p:nvSpPr>
        <p:spPr>
          <a:xfrm>
            <a:off x="1028894" y="1798047"/>
            <a:ext cx="1141030" cy="884194"/>
          </a:xfrm>
          <a:prstGeom prst="roundRect">
            <a:avLst/>
          </a:prstGeom>
          <a:solidFill>
            <a:srgbClr val="6699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Nova Cond Light" panose="020B0306020202020204" pitchFamily="34" charset="0"/>
              </a:rPr>
              <a:t>Supervised</a:t>
            </a:r>
          </a:p>
          <a:p>
            <a:pPr algn="ctr"/>
            <a:r>
              <a:rPr lang="en-US" sz="1200" dirty="0">
                <a:latin typeface="Arial Nova Cond Light" panose="020B0306020202020204" pitchFamily="34" charset="0"/>
              </a:rPr>
              <a:t>Learning</a:t>
            </a:r>
          </a:p>
        </p:txBody>
      </p:sp>
      <p:sp>
        <p:nvSpPr>
          <p:cNvPr id="13" name="Rectangle: Rounded Corners 12">
            <a:extLst>
              <a:ext uri="{FF2B5EF4-FFF2-40B4-BE49-F238E27FC236}">
                <a16:creationId xmlns:a16="http://schemas.microsoft.com/office/drawing/2014/main" id="{8EC9ED96-9FEA-CBD8-1574-D64E247CC65D}"/>
              </a:ext>
            </a:extLst>
          </p:cNvPr>
          <p:cNvSpPr/>
          <p:nvPr/>
        </p:nvSpPr>
        <p:spPr>
          <a:xfrm>
            <a:off x="6639623" y="1798046"/>
            <a:ext cx="1141030" cy="884195"/>
          </a:xfrm>
          <a:prstGeom prst="roundRect">
            <a:avLst/>
          </a:prstGeom>
          <a:solidFill>
            <a:srgbClr val="6699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Nova Cond Light" panose="020B0306020202020204" pitchFamily="34" charset="0"/>
              </a:rPr>
              <a:t>Semi-supervised Learning</a:t>
            </a:r>
          </a:p>
        </p:txBody>
      </p:sp>
      <p:sp>
        <p:nvSpPr>
          <p:cNvPr id="16" name="TextBox 15">
            <a:extLst>
              <a:ext uri="{FF2B5EF4-FFF2-40B4-BE49-F238E27FC236}">
                <a16:creationId xmlns:a16="http://schemas.microsoft.com/office/drawing/2014/main" id="{032C79C6-1E6F-1BCC-73D9-631A83D61083}"/>
              </a:ext>
            </a:extLst>
          </p:cNvPr>
          <p:cNvSpPr txBox="1"/>
          <p:nvPr/>
        </p:nvSpPr>
        <p:spPr>
          <a:xfrm>
            <a:off x="441169" y="3017519"/>
            <a:ext cx="2736371" cy="2523768"/>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Nova Cond Light" panose="020B0306020202020204" pitchFamily="34" charset="0"/>
              </a:rPr>
              <a:t>Trains on labeled data to map inputs to outputs.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Nova Cond Light" panose="020B0306020202020204" pitchFamily="34" charset="0"/>
              </a:rPr>
              <a:t>Used for classification (e.g., spam detection) and regression (e.g., price prediction).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Nova Cond Light" panose="020B0306020202020204" pitchFamily="34" charset="0"/>
              </a:rPr>
              <a:t>Minimizes prediction errors using a loss function.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Nova Cond Light" panose="020B0306020202020204" pitchFamily="34" charset="0"/>
              </a:rPr>
              <a:t>Common algorithms: linear regression, decision trees, neural networks. </a:t>
            </a:r>
          </a:p>
          <a:p>
            <a:endParaRPr lang="en-US" dirty="0"/>
          </a:p>
        </p:txBody>
      </p:sp>
      <p:sp>
        <p:nvSpPr>
          <p:cNvPr id="20" name="TextBox 19">
            <a:extLst>
              <a:ext uri="{FF2B5EF4-FFF2-40B4-BE49-F238E27FC236}">
                <a16:creationId xmlns:a16="http://schemas.microsoft.com/office/drawing/2014/main" id="{CBD9F411-8C6A-E3C8-F77B-BEE96539BF68}"/>
              </a:ext>
            </a:extLst>
          </p:cNvPr>
          <p:cNvSpPr txBox="1"/>
          <p:nvPr/>
        </p:nvSpPr>
        <p:spPr>
          <a:xfrm>
            <a:off x="3291049" y="3017519"/>
            <a:ext cx="2804951" cy="2308324"/>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Nova Cond Light" panose="020B0306020202020204" pitchFamily="34" charset="0"/>
              </a:rPr>
              <a:t>Works with unlabeled data to identify patterns or structures.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Nova Cond Light" panose="020B0306020202020204" pitchFamily="34" charset="0"/>
              </a:rPr>
              <a:t>Used for clustering, anomaly detection, and dimensionality reduction.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Nova Cond Light" panose="020B0306020202020204" pitchFamily="34" charset="0"/>
              </a:rPr>
              <a:t>Algorithms: k-means, hierarchical clustering, PCA.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Nova Cond Light" panose="020B0306020202020204" pitchFamily="34" charset="0"/>
              </a:rPr>
              <a:t>Evaluated using domain expertise or indirect metrics. </a:t>
            </a:r>
          </a:p>
          <a:p>
            <a:endParaRPr lang="en-US" dirty="0"/>
          </a:p>
        </p:txBody>
      </p:sp>
      <p:sp>
        <p:nvSpPr>
          <p:cNvPr id="25" name="TextBox 24">
            <a:extLst>
              <a:ext uri="{FF2B5EF4-FFF2-40B4-BE49-F238E27FC236}">
                <a16:creationId xmlns:a16="http://schemas.microsoft.com/office/drawing/2014/main" id="{22D3B1D8-4415-DE8F-4109-18EDF50A8625}"/>
              </a:ext>
            </a:extLst>
          </p:cNvPr>
          <p:cNvSpPr txBox="1"/>
          <p:nvPr/>
        </p:nvSpPr>
        <p:spPr>
          <a:xfrm>
            <a:off x="6172200" y="3015972"/>
            <a:ext cx="2438400" cy="2092881"/>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Nova Cond Light" panose="020B0306020202020204" pitchFamily="34" charset="0"/>
              </a:rPr>
              <a:t>Combines small labeled data with large unlabeled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Nova Cond Light" panose="020B0306020202020204" pitchFamily="34" charset="0"/>
              </a:rPr>
              <a:t>Enhances generalization by leveraging both data types.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Nova Cond Light" panose="020B0306020202020204" pitchFamily="34" charset="0"/>
              </a:rPr>
              <a:t>Applied in NLP and fields where labeled data is costly.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Nova Cond Light" panose="020B0306020202020204" pitchFamily="34" charset="0"/>
              </a:rPr>
              <a:t>Methods: self-training and iterative labeling. </a:t>
            </a:r>
          </a:p>
          <a:p>
            <a:endParaRPr lang="en-US" dirty="0"/>
          </a:p>
        </p:txBody>
      </p:sp>
      <p:sp>
        <p:nvSpPr>
          <p:cNvPr id="26" name="TextBox 25">
            <a:extLst>
              <a:ext uri="{FF2B5EF4-FFF2-40B4-BE49-F238E27FC236}">
                <a16:creationId xmlns:a16="http://schemas.microsoft.com/office/drawing/2014/main" id="{CB868F4D-45A6-6C69-B3E2-4661963BE304}"/>
              </a:ext>
            </a:extLst>
          </p:cNvPr>
          <p:cNvSpPr txBox="1"/>
          <p:nvPr/>
        </p:nvSpPr>
        <p:spPr>
          <a:xfrm>
            <a:off x="8763000" y="3015971"/>
            <a:ext cx="2438400" cy="2523768"/>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Nova Cond Light" panose="020B0306020202020204" pitchFamily="34" charset="0"/>
              </a:rPr>
              <a:t>Agents learn by interacting with an environment and receiving rewards/penalties.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Nova Cond Light" panose="020B0306020202020204" pitchFamily="34" charset="0"/>
              </a:rPr>
              <a:t>Focuses on optimizing cumulative rewards.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Nova Cond Light" panose="020B0306020202020204" pitchFamily="34" charset="0"/>
              </a:rPr>
              <a:t>Applied in games, robotics, and autonomous systems.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Arial Nova Cond Light" panose="020B0306020202020204" pitchFamily="34" charset="0"/>
              </a:rPr>
              <a:t>Key algorithms: Q-learning, DQN, policy gradients. </a:t>
            </a:r>
          </a:p>
          <a:p>
            <a:pPr marR="0" lvl="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Nova Cond Light" panose="020B0306020202020204" pitchFamily="34" charset="0"/>
            </a:endParaRPr>
          </a:p>
          <a:p>
            <a:endParaRPr lang="en-US" dirty="0"/>
          </a:p>
        </p:txBody>
      </p:sp>
    </p:spTree>
    <p:extLst>
      <p:ext uri="{BB962C8B-B14F-4D97-AF65-F5344CB8AC3E}">
        <p14:creationId xmlns:p14="http://schemas.microsoft.com/office/powerpoint/2010/main" val="930007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B7494E0-9356-6642-65BB-0517357825B9}"/>
              </a:ext>
            </a:extLst>
          </p:cNvPr>
          <p:cNvSpPr>
            <a:spLocks noGrp="1"/>
          </p:cNvSpPr>
          <p:nvPr>
            <p:ph type="title"/>
          </p:nvPr>
        </p:nvSpPr>
        <p:spPr>
          <a:xfrm>
            <a:off x="838200" y="1195697"/>
            <a:ext cx="3200400" cy="1318903"/>
          </a:xfrm>
        </p:spPr>
        <p:txBody>
          <a:bodyPr>
            <a:normAutofit/>
          </a:bodyPr>
          <a:lstStyle/>
          <a:p>
            <a:r>
              <a:rPr lang="en-US" sz="3200" dirty="0">
                <a:solidFill>
                  <a:schemeClr val="bg1"/>
                </a:solidFill>
              </a:rPr>
              <a:t>Training and Serving Pipeline</a:t>
            </a:r>
          </a:p>
        </p:txBody>
      </p:sp>
      <p:grpSp>
        <p:nvGrpSpPr>
          <p:cNvPr id="46"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7" name="Freeform: Shape 1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48" name="Oval 4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9" name="Oval 4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0"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5" name="Freeform: Shape 24">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Slide Number Placeholder 3">
            <a:extLst>
              <a:ext uri="{FF2B5EF4-FFF2-40B4-BE49-F238E27FC236}">
                <a16:creationId xmlns:a16="http://schemas.microsoft.com/office/drawing/2014/main" id="{350F50C4-9CDE-B58E-51C6-2A9AF71BD288}"/>
              </a:ext>
            </a:extLst>
          </p:cNvPr>
          <p:cNvSpPr>
            <a:spLocks noGrp="1"/>
          </p:cNvSpPr>
          <p:nvPr>
            <p:ph type="sldNum" sz="quarter" idx="12"/>
          </p:nvPr>
        </p:nvSpPr>
        <p:spPr>
          <a:xfrm>
            <a:off x="8610600" y="6356350"/>
            <a:ext cx="2743200" cy="365125"/>
          </a:xfrm>
        </p:spPr>
        <p:txBody>
          <a:bodyPr>
            <a:normAutofit/>
          </a:bodyPr>
          <a:lstStyle/>
          <a:p>
            <a:pPr>
              <a:spcAft>
                <a:spcPts val="600"/>
              </a:spcAft>
            </a:pPr>
            <a:fld id="{FA187FF1-8CC0-461D-A383-DE7656B67DC1}" type="slidenum">
              <a:rPr lang="en-US" smtClean="0">
                <a:solidFill>
                  <a:schemeClr val="tx1"/>
                </a:solidFill>
              </a:rPr>
              <a:pPr>
                <a:spcAft>
                  <a:spcPts val="600"/>
                </a:spcAft>
              </a:pPr>
              <a:t>14</a:t>
            </a:fld>
            <a:endParaRPr lang="en-US">
              <a:solidFill>
                <a:schemeClr val="tx1"/>
              </a:solidFill>
            </a:endParaRPr>
          </a:p>
        </p:txBody>
      </p:sp>
      <p:graphicFrame>
        <p:nvGraphicFramePr>
          <p:cNvPr id="51" name="TextBox 5">
            <a:extLst>
              <a:ext uri="{FF2B5EF4-FFF2-40B4-BE49-F238E27FC236}">
                <a16:creationId xmlns:a16="http://schemas.microsoft.com/office/drawing/2014/main" id="{86ADFAA4-BF2D-3AF0-649D-9563511A3F05}"/>
              </a:ext>
            </a:extLst>
          </p:cNvPr>
          <p:cNvGraphicFramePr/>
          <p:nvPr>
            <p:extLst>
              <p:ext uri="{D42A27DB-BD31-4B8C-83A1-F6EECF244321}">
                <p14:modId xmlns:p14="http://schemas.microsoft.com/office/powerpoint/2010/main" val="1731690636"/>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1AF1947B-2019-D8FD-3A1E-FF96B5076C86}"/>
              </a:ext>
            </a:extLst>
          </p:cNvPr>
          <p:cNvSpPr txBox="1"/>
          <p:nvPr/>
        </p:nvSpPr>
        <p:spPr>
          <a:xfrm>
            <a:off x="406260" y="2762250"/>
            <a:ext cx="389851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Arial Nova Cond Light" panose="020B0306020202020204" pitchFamily="34" charset="0"/>
              </a:rPr>
              <a:t>Training Goal: Generate or finetune the model.</a:t>
            </a:r>
          </a:p>
          <a:p>
            <a:pPr marL="285750" indent="-285750">
              <a:buFont typeface="Arial" panose="020B0604020202020204" pitchFamily="34" charset="0"/>
              <a:buChar char="•"/>
            </a:pPr>
            <a:r>
              <a:rPr lang="en-US" dirty="0">
                <a:solidFill>
                  <a:schemeClr val="bg1"/>
                </a:solidFill>
                <a:latin typeface="Arial Nova Cond Light" panose="020B0306020202020204" pitchFamily="34" charset="0"/>
              </a:rPr>
              <a:t>Serving (aka Inferencing or deployment) Goal: Use the model to finish the task in hand.  </a:t>
            </a:r>
          </a:p>
        </p:txBody>
      </p:sp>
      <p:sp>
        <p:nvSpPr>
          <p:cNvPr id="39" name="TextBox 38">
            <a:extLst>
              <a:ext uri="{FF2B5EF4-FFF2-40B4-BE49-F238E27FC236}">
                <a16:creationId xmlns:a16="http://schemas.microsoft.com/office/drawing/2014/main" id="{AA4EC1EA-1C91-6AD2-D215-F986823C4802}"/>
              </a:ext>
            </a:extLst>
          </p:cNvPr>
          <p:cNvSpPr txBox="1"/>
          <p:nvPr/>
        </p:nvSpPr>
        <p:spPr>
          <a:xfrm>
            <a:off x="10448604" y="0"/>
            <a:ext cx="547056" cy="261610"/>
          </a:xfrm>
          <a:prstGeom prst="rect">
            <a:avLst/>
          </a:prstGeom>
          <a:solidFill>
            <a:srgbClr val="CC8800"/>
          </a:solidFill>
          <a:ln>
            <a:solidFill>
              <a:srgbClr val="CC8800"/>
            </a:solidFill>
          </a:ln>
        </p:spPr>
        <p:txBody>
          <a:bodyPr wrap="square" rtlCol="0">
            <a:spAutoFit/>
          </a:bodyPr>
          <a:lstStyle/>
          <a:p>
            <a:r>
              <a:rPr lang="en-US" sz="1100" dirty="0">
                <a:solidFill>
                  <a:schemeClr val="bg1"/>
                </a:solidFill>
                <a:latin typeface="Arial Nova Cond Light" panose="020B0306020202020204" pitchFamily="34" charset="0"/>
              </a:rPr>
              <a:t>Model</a:t>
            </a:r>
          </a:p>
        </p:txBody>
      </p:sp>
      <p:sp>
        <p:nvSpPr>
          <p:cNvPr id="43" name="TextBox 42">
            <a:extLst>
              <a:ext uri="{FF2B5EF4-FFF2-40B4-BE49-F238E27FC236}">
                <a16:creationId xmlns:a16="http://schemas.microsoft.com/office/drawing/2014/main" id="{1BBE6B26-8344-175C-179B-A9A0B89A9322}"/>
              </a:ext>
            </a:extLst>
          </p:cNvPr>
          <p:cNvSpPr txBox="1"/>
          <p:nvPr/>
        </p:nvSpPr>
        <p:spPr>
          <a:xfrm>
            <a:off x="10995660" y="-131"/>
            <a:ext cx="484908"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52" name="TextBox 51">
            <a:extLst>
              <a:ext uri="{FF2B5EF4-FFF2-40B4-BE49-F238E27FC236}">
                <a16:creationId xmlns:a16="http://schemas.microsoft.com/office/drawing/2014/main" id="{29DD6109-1E46-0B43-F7A5-00EA174A5F2C}"/>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53" name="TextBox 52">
            <a:extLst>
              <a:ext uri="{FF2B5EF4-FFF2-40B4-BE49-F238E27FC236}">
                <a16:creationId xmlns:a16="http://schemas.microsoft.com/office/drawing/2014/main" id="{4D92D3AC-9C38-1324-374C-1F9C831E2285}"/>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Tree>
    <p:extLst>
      <p:ext uri="{BB962C8B-B14F-4D97-AF65-F5344CB8AC3E}">
        <p14:creationId xmlns:p14="http://schemas.microsoft.com/office/powerpoint/2010/main" val="3058789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CBFE-98FF-8735-3195-689A18D344E3}"/>
              </a:ext>
            </a:extLst>
          </p:cNvPr>
          <p:cNvSpPr>
            <a:spLocks noGrp="1"/>
          </p:cNvSpPr>
          <p:nvPr>
            <p:ph type="title"/>
          </p:nvPr>
        </p:nvSpPr>
        <p:spPr/>
        <p:txBody>
          <a:bodyPr/>
          <a:lstStyle/>
          <a:p>
            <a:r>
              <a:rPr lang="en-US" dirty="0"/>
              <a:t>Transfer learning</a:t>
            </a:r>
          </a:p>
        </p:txBody>
      </p:sp>
      <p:sp>
        <p:nvSpPr>
          <p:cNvPr id="4" name="Slide Number Placeholder 3">
            <a:extLst>
              <a:ext uri="{FF2B5EF4-FFF2-40B4-BE49-F238E27FC236}">
                <a16:creationId xmlns:a16="http://schemas.microsoft.com/office/drawing/2014/main" id="{5893ECF2-86A0-02E6-2FEA-446F4DDDC9AF}"/>
              </a:ext>
            </a:extLst>
          </p:cNvPr>
          <p:cNvSpPr>
            <a:spLocks noGrp="1"/>
          </p:cNvSpPr>
          <p:nvPr>
            <p:ph type="sldNum" sz="quarter" idx="12"/>
          </p:nvPr>
        </p:nvSpPr>
        <p:spPr/>
        <p:txBody>
          <a:bodyPr/>
          <a:lstStyle/>
          <a:p>
            <a:fld id="{FA187FF1-8CC0-461D-A383-DE7656B67DC1}" type="slidenum">
              <a:rPr lang="en-US" smtClean="0"/>
              <a:t>15</a:t>
            </a:fld>
            <a:endParaRPr lang="en-US"/>
          </a:p>
        </p:txBody>
      </p:sp>
      <p:sp>
        <p:nvSpPr>
          <p:cNvPr id="5" name="Rectangle 1">
            <a:extLst>
              <a:ext uri="{FF2B5EF4-FFF2-40B4-BE49-F238E27FC236}">
                <a16:creationId xmlns:a16="http://schemas.microsoft.com/office/drawing/2014/main" id="{1FE88A03-6134-3585-79A0-FFACFBB811F3}"/>
              </a:ext>
            </a:extLst>
          </p:cNvPr>
          <p:cNvSpPr>
            <a:spLocks noGrp="1" noChangeArrowheads="1"/>
          </p:cNvSpPr>
          <p:nvPr>
            <p:ph idx="1"/>
          </p:nvPr>
        </p:nvSpPr>
        <p:spPr bwMode="auto">
          <a:xfrm>
            <a:off x="838200" y="1364834"/>
            <a:ext cx="435102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rPr>
              <a:t>Utilizes knowledge from a pre-trained model to solve a new but related task.</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rPr>
              <a:t>Reduces training time and improves performance with limited data.</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rPr>
              <a:t>Common in computer vision (e.g., using ImageNet models) and NLP (e.g., BERT, GPT).</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rPr>
              <a:t>Fine-tuning or feature extraction adapts the pre-trained model to the new task.</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rPr>
              <a:t>Effective when tasks share similarities, such as domain or data structure. </a:t>
            </a:r>
          </a:p>
        </p:txBody>
      </p:sp>
      <p:sp>
        <p:nvSpPr>
          <p:cNvPr id="7" name="TextBox 6">
            <a:extLst>
              <a:ext uri="{FF2B5EF4-FFF2-40B4-BE49-F238E27FC236}">
                <a16:creationId xmlns:a16="http://schemas.microsoft.com/office/drawing/2014/main" id="{E44AF074-612E-2890-C4FA-F61BB019FE62}"/>
              </a:ext>
            </a:extLst>
          </p:cNvPr>
          <p:cNvSpPr txBox="1"/>
          <p:nvPr/>
        </p:nvSpPr>
        <p:spPr>
          <a:xfrm>
            <a:off x="10448604" y="0"/>
            <a:ext cx="547056" cy="261610"/>
          </a:xfrm>
          <a:prstGeom prst="rect">
            <a:avLst/>
          </a:prstGeom>
          <a:solidFill>
            <a:srgbClr val="CC8800"/>
          </a:solidFill>
          <a:ln>
            <a:solidFill>
              <a:srgbClr val="CC8800"/>
            </a:solidFill>
          </a:ln>
        </p:spPr>
        <p:txBody>
          <a:bodyPr wrap="square" rtlCol="0">
            <a:spAutoFit/>
          </a:bodyPr>
          <a:lstStyle/>
          <a:p>
            <a:r>
              <a:rPr lang="en-US" sz="1100" dirty="0">
                <a:solidFill>
                  <a:schemeClr val="bg1"/>
                </a:solidFill>
                <a:latin typeface="Arial Nova Cond Light" panose="020B0306020202020204" pitchFamily="34" charset="0"/>
              </a:rPr>
              <a:t>Model</a:t>
            </a:r>
          </a:p>
        </p:txBody>
      </p:sp>
      <p:sp>
        <p:nvSpPr>
          <p:cNvPr id="8" name="TextBox 7">
            <a:extLst>
              <a:ext uri="{FF2B5EF4-FFF2-40B4-BE49-F238E27FC236}">
                <a16:creationId xmlns:a16="http://schemas.microsoft.com/office/drawing/2014/main" id="{713CC888-82DF-73F8-15DF-0D2B8EB5EC95}"/>
              </a:ext>
            </a:extLst>
          </p:cNvPr>
          <p:cNvSpPr txBox="1"/>
          <p:nvPr/>
        </p:nvSpPr>
        <p:spPr>
          <a:xfrm>
            <a:off x="10995660" y="-131"/>
            <a:ext cx="484908"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9" name="TextBox 8">
            <a:extLst>
              <a:ext uri="{FF2B5EF4-FFF2-40B4-BE49-F238E27FC236}">
                <a16:creationId xmlns:a16="http://schemas.microsoft.com/office/drawing/2014/main" id="{5BCF9B6E-F7DD-A7A7-2905-FDB686447C6C}"/>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10" name="TextBox 9">
            <a:extLst>
              <a:ext uri="{FF2B5EF4-FFF2-40B4-BE49-F238E27FC236}">
                <a16:creationId xmlns:a16="http://schemas.microsoft.com/office/drawing/2014/main" id="{1C2FC3DC-B8B1-D5E6-656D-54DDEC80A119}"/>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grpSp>
        <p:nvGrpSpPr>
          <p:cNvPr id="11" name="Group 10">
            <a:extLst>
              <a:ext uri="{FF2B5EF4-FFF2-40B4-BE49-F238E27FC236}">
                <a16:creationId xmlns:a16="http://schemas.microsoft.com/office/drawing/2014/main" id="{6663D8EC-4959-FF1E-AD65-3E4EFD3F3C28}"/>
              </a:ext>
            </a:extLst>
          </p:cNvPr>
          <p:cNvGrpSpPr/>
          <p:nvPr/>
        </p:nvGrpSpPr>
        <p:grpSpPr>
          <a:xfrm>
            <a:off x="6366840" y="1346407"/>
            <a:ext cx="2903856" cy="665715"/>
            <a:chOff x="1180146" y="2280842"/>
            <a:chExt cx="2903856" cy="665715"/>
          </a:xfrm>
        </p:grpSpPr>
        <p:sp>
          <p:nvSpPr>
            <p:cNvPr id="12" name="Rectangle 11">
              <a:extLst>
                <a:ext uri="{FF2B5EF4-FFF2-40B4-BE49-F238E27FC236}">
                  <a16:creationId xmlns:a16="http://schemas.microsoft.com/office/drawing/2014/main" id="{A2D83D47-54B3-1EE3-2CB3-8381EB65AD3B}"/>
                </a:ext>
              </a:extLst>
            </p:cNvPr>
            <p:cNvSpPr/>
            <p:nvPr/>
          </p:nvSpPr>
          <p:spPr>
            <a:xfrm>
              <a:off x="1180146" y="2281914"/>
              <a:ext cx="579670" cy="664643"/>
            </a:xfrm>
            <a:prstGeom prst="rect">
              <a:avLst/>
            </a:prstGeom>
            <a:solidFill>
              <a:srgbClr val="6699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Arial Nova Cond Light" panose="020B0306020202020204" pitchFamily="34" charset="0"/>
                </a:rPr>
                <a:t>Data</a:t>
              </a:r>
            </a:p>
            <a:p>
              <a:pPr algn="ctr"/>
              <a:r>
                <a:rPr lang="en-US" sz="1000" dirty="0">
                  <a:latin typeface="Arial Nova Cond Light" panose="020B0306020202020204" pitchFamily="34" charset="0"/>
                </a:rPr>
                <a:t>Source</a:t>
              </a:r>
            </a:p>
          </p:txBody>
        </p:sp>
        <p:sp>
          <p:nvSpPr>
            <p:cNvPr id="14" name="Rectangle 13">
              <a:extLst>
                <a:ext uri="{FF2B5EF4-FFF2-40B4-BE49-F238E27FC236}">
                  <a16:creationId xmlns:a16="http://schemas.microsoft.com/office/drawing/2014/main" id="{CA3169C1-080B-E852-D911-BAC6CA4FA581}"/>
                </a:ext>
              </a:extLst>
            </p:cNvPr>
            <p:cNvSpPr/>
            <p:nvPr/>
          </p:nvSpPr>
          <p:spPr>
            <a:xfrm>
              <a:off x="2254465" y="2455622"/>
              <a:ext cx="852054" cy="306018"/>
            </a:xfrm>
            <a:prstGeom prst="rect">
              <a:avLst/>
            </a:prstGeom>
            <a:solidFill>
              <a:srgbClr val="6699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Arial Nova Cond Light" panose="020B0306020202020204" pitchFamily="34" charset="0"/>
                </a:rPr>
                <a:t>Training</a:t>
              </a:r>
            </a:p>
          </p:txBody>
        </p:sp>
        <p:sp>
          <p:nvSpPr>
            <p:cNvPr id="15" name="Rectangle 14">
              <a:extLst>
                <a:ext uri="{FF2B5EF4-FFF2-40B4-BE49-F238E27FC236}">
                  <a16:creationId xmlns:a16="http://schemas.microsoft.com/office/drawing/2014/main" id="{DB318EF1-461E-2CF1-81BD-1B70E98A6289}"/>
                </a:ext>
              </a:extLst>
            </p:cNvPr>
            <p:cNvSpPr/>
            <p:nvPr/>
          </p:nvSpPr>
          <p:spPr>
            <a:xfrm>
              <a:off x="3504332" y="2280842"/>
              <a:ext cx="579670" cy="664643"/>
            </a:xfrm>
            <a:prstGeom prst="rect">
              <a:avLst/>
            </a:prstGeom>
            <a:solidFill>
              <a:srgbClr val="CC8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Arial Nova Cond Light" panose="020B0306020202020204" pitchFamily="34" charset="0"/>
                </a:rPr>
                <a:t>Model</a:t>
              </a:r>
            </a:p>
          </p:txBody>
        </p:sp>
        <p:cxnSp>
          <p:nvCxnSpPr>
            <p:cNvPr id="20" name="Straight Arrow Connector 19">
              <a:extLst>
                <a:ext uri="{FF2B5EF4-FFF2-40B4-BE49-F238E27FC236}">
                  <a16:creationId xmlns:a16="http://schemas.microsoft.com/office/drawing/2014/main" id="{F0EC3C36-549B-C0B7-CED7-D4E840AECD37}"/>
                </a:ext>
              </a:extLst>
            </p:cNvPr>
            <p:cNvCxnSpPr>
              <a:cxnSpLocks/>
              <a:stCxn id="12" idx="3"/>
              <a:endCxn id="14" idx="1"/>
            </p:cNvCxnSpPr>
            <p:nvPr/>
          </p:nvCxnSpPr>
          <p:spPr>
            <a:xfrm flipV="1">
              <a:off x="1759816" y="2608631"/>
              <a:ext cx="494649" cy="560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9C8115-4F7B-1B5B-1EB0-5AA60975CCA5}"/>
                </a:ext>
              </a:extLst>
            </p:cNvPr>
            <p:cNvCxnSpPr>
              <a:cxnSpLocks/>
              <a:stCxn id="14" idx="3"/>
              <a:endCxn id="15" idx="1"/>
            </p:cNvCxnSpPr>
            <p:nvPr/>
          </p:nvCxnSpPr>
          <p:spPr>
            <a:xfrm>
              <a:off x="3106519" y="2608631"/>
              <a:ext cx="397813" cy="453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55C45FDE-DEDD-C0F2-E47D-916864C10F4C}"/>
              </a:ext>
            </a:extLst>
          </p:cNvPr>
          <p:cNvSpPr/>
          <p:nvPr/>
        </p:nvSpPr>
        <p:spPr>
          <a:xfrm>
            <a:off x="6366926" y="2669459"/>
            <a:ext cx="579670" cy="664643"/>
          </a:xfrm>
          <a:prstGeom prst="rect">
            <a:avLst/>
          </a:prstGeom>
          <a:solidFill>
            <a:srgbClr val="CC8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Arial Nova Cond Light" panose="020B0306020202020204" pitchFamily="34" charset="0"/>
              </a:rPr>
              <a:t>Model</a:t>
            </a:r>
          </a:p>
        </p:txBody>
      </p:sp>
      <p:sp>
        <p:nvSpPr>
          <p:cNvPr id="33" name="TextBox 32">
            <a:extLst>
              <a:ext uri="{FF2B5EF4-FFF2-40B4-BE49-F238E27FC236}">
                <a16:creationId xmlns:a16="http://schemas.microsoft.com/office/drawing/2014/main" id="{F71D2005-BA1C-84B1-4327-E57A729338B6}"/>
              </a:ext>
            </a:extLst>
          </p:cNvPr>
          <p:cNvSpPr txBox="1"/>
          <p:nvPr/>
        </p:nvSpPr>
        <p:spPr>
          <a:xfrm>
            <a:off x="10158723" y="1690688"/>
            <a:ext cx="1590675" cy="461665"/>
          </a:xfrm>
          <a:prstGeom prst="rect">
            <a:avLst/>
          </a:prstGeom>
          <a:noFill/>
        </p:spPr>
        <p:txBody>
          <a:bodyPr wrap="square" rtlCol="0">
            <a:spAutoFit/>
          </a:bodyPr>
          <a:lstStyle/>
          <a:p>
            <a:r>
              <a:rPr lang="en-US" sz="1200" dirty="0">
                <a:latin typeface="Arial Nova Cond Light" panose="020B0306020202020204" pitchFamily="34" charset="0"/>
              </a:rPr>
              <a:t>a. Obtaining a pretrained model via training</a:t>
            </a:r>
          </a:p>
        </p:txBody>
      </p:sp>
      <p:sp>
        <p:nvSpPr>
          <p:cNvPr id="46" name="Rectangle 45">
            <a:extLst>
              <a:ext uri="{FF2B5EF4-FFF2-40B4-BE49-F238E27FC236}">
                <a16:creationId xmlns:a16="http://schemas.microsoft.com/office/drawing/2014/main" id="{E502A375-2FD6-0630-DD23-CEB1D92C418E}"/>
              </a:ext>
            </a:extLst>
          </p:cNvPr>
          <p:cNvSpPr/>
          <p:nvPr/>
        </p:nvSpPr>
        <p:spPr>
          <a:xfrm>
            <a:off x="7317333" y="2860156"/>
            <a:ext cx="1378991" cy="276120"/>
          </a:xfrm>
          <a:prstGeom prst="rect">
            <a:avLst/>
          </a:prstGeom>
          <a:solidFill>
            <a:srgbClr val="6644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Nova Cond Light" panose="020B0306020202020204" pitchFamily="34" charset="0"/>
              </a:rPr>
              <a:t>Prompt Engineering</a:t>
            </a:r>
          </a:p>
        </p:txBody>
      </p:sp>
      <p:cxnSp>
        <p:nvCxnSpPr>
          <p:cNvPr id="48" name="Straight Arrow Connector 47">
            <a:extLst>
              <a:ext uri="{FF2B5EF4-FFF2-40B4-BE49-F238E27FC236}">
                <a16:creationId xmlns:a16="http://schemas.microsoft.com/office/drawing/2014/main" id="{3391367E-E052-E93B-69CA-6D134D186836}"/>
              </a:ext>
            </a:extLst>
          </p:cNvPr>
          <p:cNvCxnSpPr>
            <a:stCxn id="46" idx="1"/>
            <a:endCxn id="30" idx="3"/>
          </p:cNvCxnSpPr>
          <p:nvPr/>
        </p:nvCxnSpPr>
        <p:spPr>
          <a:xfrm flipH="1">
            <a:off x="6946596" y="2998216"/>
            <a:ext cx="370737" cy="3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E0DEC6B-DAAF-E8C1-76AA-90F82BC081BB}"/>
              </a:ext>
            </a:extLst>
          </p:cNvPr>
          <p:cNvCxnSpPr>
            <a:endCxn id="46" idx="3"/>
          </p:cNvCxnSpPr>
          <p:nvPr/>
        </p:nvCxnSpPr>
        <p:spPr>
          <a:xfrm flipH="1">
            <a:off x="8696324" y="2669459"/>
            <a:ext cx="450547" cy="328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04C3C74-2EA7-44CB-ECAF-FC1F38FC2486}"/>
              </a:ext>
            </a:extLst>
          </p:cNvPr>
          <p:cNvCxnSpPr>
            <a:endCxn id="46" idx="3"/>
          </p:cNvCxnSpPr>
          <p:nvPr/>
        </p:nvCxnSpPr>
        <p:spPr>
          <a:xfrm flipH="1" flipV="1">
            <a:off x="8696324" y="2998216"/>
            <a:ext cx="450547" cy="335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A1D094D-2234-013D-EA0D-9A9F08914FB3}"/>
              </a:ext>
            </a:extLst>
          </p:cNvPr>
          <p:cNvSpPr txBox="1"/>
          <p:nvPr/>
        </p:nvSpPr>
        <p:spPr>
          <a:xfrm>
            <a:off x="9099246" y="2513688"/>
            <a:ext cx="1076004" cy="461665"/>
          </a:xfrm>
          <a:prstGeom prst="rect">
            <a:avLst/>
          </a:prstGeom>
          <a:noFill/>
        </p:spPr>
        <p:txBody>
          <a:bodyPr wrap="square" rtlCol="0">
            <a:spAutoFit/>
          </a:bodyPr>
          <a:lstStyle/>
          <a:p>
            <a:r>
              <a:rPr lang="en-US" sz="1200" dirty="0">
                <a:latin typeface="Arial Nova Cond Light" panose="020B0306020202020204" pitchFamily="34" charset="0"/>
              </a:rPr>
              <a:t>Zero-shot</a:t>
            </a:r>
          </a:p>
          <a:p>
            <a:r>
              <a:rPr lang="en-US" sz="1200" dirty="0">
                <a:latin typeface="Arial Nova Cond Light" panose="020B0306020202020204" pitchFamily="34" charset="0"/>
              </a:rPr>
              <a:t>(no examples)</a:t>
            </a:r>
          </a:p>
        </p:txBody>
      </p:sp>
      <p:sp>
        <p:nvSpPr>
          <p:cNvPr id="54" name="TextBox 53">
            <a:extLst>
              <a:ext uri="{FF2B5EF4-FFF2-40B4-BE49-F238E27FC236}">
                <a16:creationId xmlns:a16="http://schemas.microsoft.com/office/drawing/2014/main" id="{BFA0F0C3-17E2-D501-C3EB-AB5578949E1C}"/>
              </a:ext>
            </a:extLst>
          </p:cNvPr>
          <p:cNvSpPr txBox="1"/>
          <p:nvPr/>
        </p:nvSpPr>
        <p:spPr>
          <a:xfrm>
            <a:off x="9099246" y="3188473"/>
            <a:ext cx="1076004" cy="461665"/>
          </a:xfrm>
          <a:prstGeom prst="rect">
            <a:avLst/>
          </a:prstGeom>
          <a:noFill/>
        </p:spPr>
        <p:txBody>
          <a:bodyPr wrap="square" rtlCol="0">
            <a:spAutoFit/>
          </a:bodyPr>
          <a:lstStyle/>
          <a:p>
            <a:r>
              <a:rPr lang="en-US" sz="1200" dirty="0">
                <a:latin typeface="Arial Nova Cond Light" panose="020B0306020202020204" pitchFamily="34" charset="0"/>
              </a:rPr>
              <a:t>Few-shot</a:t>
            </a:r>
          </a:p>
          <a:p>
            <a:r>
              <a:rPr lang="en-US" sz="1200" dirty="0">
                <a:latin typeface="Arial Nova Cond Light" panose="020B0306020202020204" pitchFamily="34" charset="0"/>
              </a:rPr>
              <a:t>(few examples)</a:t>
            </a:r>
          </a:p>
        </p:txBody>
      </p:sp>
      <p:sp>
        <p:nvSpPr>
          <p:cNvPr id="55" name="TextBox 54">
            <a:extLst>
              <a:ext uri="{FF2B5EF4-FFF2-40B4-BE49-F238E27FC236}">
                <a16:creationId xmlns:a16="http://schemas.microsoft.com/office/drawing/2014/main" id="{26243A12-9DF8-47F1-F58D-28EB4208F639}"/>
              </a:ext>
            </a:extLst>
          </p:cNvPr>
          <p:cNvSpPr txBox="1"/>
          <p:nvPr/>
        </p:nvSpPr>
        <p:spPr>
          <a:xfrm>
            <a:off x="10183969" y="2905443"/>
            <a:ext cx="1590675" cy="461665"/>
          </a:xfrm>
          <a:prstGeom prst="rect">
            <a:avLst/>
          </a:prstGeom>
          <a:noFill/>
        </p:spPr>
        <p:txBody>
          <a:bodyPr wrap="square" rtlCol="0">
            <a:spAutoFit/>
          </a:bodyPr>
          <a:lstStyle/>
          <a:p>
            <a:r>
              <a:rPr lang="en-US" sz="1200" dirty="0">
                <a:latin typeface="Arial Nova Cond Light" panose="020B0306020202020204" pitchFamily="34" charset="0"/>
              </a:rPr>
              <a:t>b. Using it with prompt engineering</a:t>
            </a:r>
          </a:p>
        </p:txBody>
      </p:sp>
      <p:sp>
        <p:nvSpPr>
          <p:cNvPr id="56" name="Rectangle 55">
            <a:extLst>
              <a:ext uri="{FF2B5EF4-FFF2-40B4-BE49-F238E27FC236}">
                <a16:creationId xmlns:a16="http://schemas.microsoft.com/office/drawing/2014/main" id="{0C65BE4D-BA12-1B36-2FE1-225703F23E58}"/>
              </a:ext>
            </a:extLst>
          </p:cNvPr>
          <p:cNvSpPr/>
          <p:nvPr/>
        </p:nvSpPr>
        <p:spPr>
          <a:xfrm>
            <a:off x="6366840" y="3976987"/>
            <a:ext cx="579670" cy="664643"/>
          </a:xfrm>
          <a:prstGeom prst="rect">
            <a:avLst/>
          </a:prstGeom>
          <a:solidFill>
            <a:srgbClr val="CC8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Arial Nova Cond Light" panose="020B0306020202020204" pitchFamily="34" charset="0"/>
              </a:rPr>
              <a:t>Model</a:t>
            </a:r>
          </a:p>
        </p:txBody>
      </p:sp>
      <p:sp>
        <p:nvSpPr>
          <p:cNvPr id="57" name="Rectangle 56">
            <a:extLst>
              <a:ext uri="{FF2B5EF4-FFF2-40B4-BE49-F238E27FC236}">
                <a16:creationId xmlns:a16="http://schemas.microsoft.com/office/drawing/2014/main" id="{2A4D3C28-32AF-C252-B813-94E368BEE54B}"/>
              </a:ext>
            </a:extLst>
          </p:cNvPr>
          <p:cNvSpPr/>
          <p:nvPr/>
        </p:nvSpPr>
        <p:spPr>
          <a:xfrm>
            <a:off x="6377676" y="4845878"/>
            <a:ext cx="579670" cy="664643"/>
          </a:xfrm>
          <a:prstGeom prst="rect">
            <a:avLst/>
          </a:prstGeom>
          <a:solidFill>
            <a:srgbClr val="6699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Arial Nova Cond Light" panose="020B0306020202020204" pitchFamily="34" charset="0"/>
              </a:rPr>
              <a:t>More</a:t>
            </a:r>
          </a:p>
          <a:p>
            <a:pPr algn="ctr"/>
            <a:r>
              <a:rPr lang="en-US" sz="1000" dirty="0">
                <a:latin typeface="Arial Nova Cond Light" panose="020B0306020202020204" pitchFamily="34" charset="0"/>
              </a:rPr>
              <a:t>Data</a:t>
            </a:r>
          </a:p>
        </p:txBody>
      </p:sp>
      <p:sp>
        <p:nvSpPr>
          <p:cNvPr id="58" name="Rectangle 57">
            <a:extLst>
              <a:ext uri="{FF2B5EF4-FFF2-40B4-BE49-F238E27FC236}">
                <a16:creationId xmlns:a16="http://schemas.microsoft.com/office/drawing/2014/main" id="{ED19E67B-E069-D344-8F04-E0045511AC66}"/>
              </a:ext>
            </a:extLst>
          </p:cNvPr>
          <p:cNvSpPr/>
          <p:nvPr/>
        </p:nvSpPr>
        <p:spPr>
          <a:xfrm>
            <a:off x="7441159" y="4539860"/>
            <a:ext cx="852054" cy="306018"/>
          </a:xfrm>
          <a:prstGeom prst="rect">
            <a:avLst/>
          </a:prstGeom>
          <a:solidFill>
            <a:srgbClr val="6699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Arial Nova Cond Light" panose="020B0306020202020204" pitchFamily="34" charset="0"/>
              </a:rPr>
              <a:t>Fine tuning</a:t>
            </a:r>
          </a:p>
        </p:txBody>
      </p:sp>
      <p:cxnSp>
        <p:nvCxnSpPr>
          <p:cNvPr id="60" name="Straight Arrow Connector 59">
            <a:extLst>
              <a:ext uri="{FF2B5EF4-FFF2-40B4-BE49-F238E27FC236}">
                <a16:creationId xmlns:a16="http://schemas.microsoft.com/office/drawing/2014/main" id="{95CAEC8B-AC47-1D4A-4476-5B11A1D4E075}"/>
              </a:ext>
            </a:extLst>
          </p:cNvPr>
          <p:cNvCxnSpPr>
            <a:stCxn id="56" idx="3"/>
            <a:endCxn id="58" idx="1"/>
          </p:cNvCxnSpPr>
          <p:nvPr/>
        </p:nvCxnSpPr>
        <p:spPr>
          <a:xfrm>
            <a:off x="6946510" y="4309309"/>
            <a:ext cx="494649" cy="383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A3C6216-0815-F3E9-84C8-F260AACF3C43}"/>
              </a:ext>
            </a:extLst>
          </p:cNvPr>
          <p:cNvCxnSpPr>
            <a:stCxn id="57" idx="3"/>
            <a:endCxn id="58" idx="1"/>
          </p:cNvCxnSpPr>
          <p:nvPr/>
        </p:nvCxnSpPr>
        <p:spPr>
          <a:xfrm flipV="1">
            <a:off x="6957346" y="4692869"/>
            <a:ext cx="483813" cy="485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9C8CC596-AC34-6AD3-26F1-720B5CF1F6D7}"/>
              </a:ext>
            </a:extLst>
          </p:cNvPr>
          <p:cNvSpPr/>
          <p:nvPr/>
        </p:nvSpPr>
        <p:spPr>
          <a:xfrm>
            <a:off x="8691026" y="4356412"/>
            <a:ext cx="579670" cy="664643"/>
          </a:xfrm>
          <a:prstGeom prst="rect">
            <a:avLst/>
          </a:prstGeom>
          <a:solidFill>
            <a:srgbClr val="CC8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err="1">
                <a:latin typeface="Arial Nova Cond Light" panose="020B0306020202020204" pitchFamily="34" charset="0"/>
              </a:rPr>
              <a:t>FT’ed</a:t>
            </a:r>
            <a:endParaRPr lang="en-US" sz="1000" dirty="0">
              <a:latin typeface="Arial Nova Cond Light" panose="020B0306020202020204" pitchFamily="34" charset="0"/>
            </a:endParaRPr>
          </a:p>
          <a:p>
            <a:pPr algn="ctr"/>
            <a:r>
              <a:rPr lang="en-US" sz="1000" dirty="0">
                <a:latin typeface="Arial Nova Cond Light" panose="020B0306020202020204" pitchFamily="34" charset="0"/>
              </a:rPr>
              <a:t>Model</a:t>
            </a:r>
          </a:p>
        </p:txBody>
      </p:sp>
      <p:cxnSp>
        <p:nvCxnSpPr>
          <p:cNvPr id="65" name="Straight Arrow Connector 64">
            <a:extLst>
              <a:ext uri="{FF2B5EF4-FFF2-40B4-BE49-F238E27FC236}">
                <a16:creationId xmlns:a16="http://schemas.microsoft.com/office/drawing/2014/main" id="{27027A73-E203-1A0C-FB1D-31F796F3EE39}"/>
              </a:ext>
            </a:extLst>
          </p:cNvPr>
          <p:cNvCxnSpPr>
            <a:stCxn id="58" idx="3"/>
            <a:endCxn id="63" idx="1"/>
          </p:cNvCxnSpPr>
          <p:nvPr/>
        </p:nvCxnSpPr>
        <p:spPr>
          <a:xfrm flipV="1">
            <a:off x="8293213" y="4688734"/>
            <a:ext cx="397813" cy="4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FCFC10D8-22D9-1BE1-FC41-30DAA7B8A8CA}"/>
              </a:ext>
            </a:extLst>
          </p:cNvPr>
          <p:cNvSpPr txBox="1"/>
          <p:nvPr/>
        </p:nvSpPr>
        <p:spPr>
          <a:xfrm>
            <a:off x="10130394" y="4843989"/>
            <a:ext cx="1590675" cy="461665"/>
          </a:xfrm>
          <a:prstGeom prst="rect">
            <a:avLst/>
          </a:prstGeom>
          <a:noFill/>
        </p:spPr>
        <p:txBody>
          <a:bodyPr wrap="square" rtlCol="0">
            <a:spAutoFit/>
          </a:bodyPr>
          <a:lstStyle/>
          <a:p>
            <a:r>
              <a:rPr lang="en-US" sz="1200" dirty="0">
                <a:latin typeface="Arial Nova Cond Light" panose="020B0306020202020204" pitchFamily="34" charset="0"/>
              </a:rPr>
              <a:t>c. Finetuning the model for downstream tasks</a:t>
            </a:r>
          </a:p>
        </p:txBody>
      </p:sp>
    </p:spTree>
    <p:extLst>
      <p:ext uri="{BB962C8B-B14F-4D97-AF65-F5344CB8AC3E}">
        <p14:creationId xmlns:p14="http://schemas.microsoft.com/office/powerpoint/2010/main" val="1910477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3B337C2F-F4B9-764C-45E5-86A1306E17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76" y="5338644"/>
            <a:ext cx="12202176" cy="1519355"/>
            <a:chOff x="-10176" y="5338644"/>
            <a:chExt cx="12202176" cy="1519355"/>
          </a:xfrm>
        </p:grpSpPr>
        <p:sp>
          <p:nvSpPr>
            <p:cNvPr id="3080" name="Rectangle 3079">
              <a:extLst>
                <a:ext uri="{FF2B5EF4-FFF2-40B4-BE49-F238E27FC236}">
                  <a16:creationId xmlns:a16="http://schemas.microsoft.com/office/drawing/2014/main" id="{DE1E11FF-4A87-A65F-DAEC-E20057A3F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5331238" y="-2767"/>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1719AAC3-64F6-CEDF-0B56-5C0C6BD3C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V="1">
              <a:off x="8906919" y="3566802"/>
              <a:ext cx="1507122" cy="5063040"/>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2" name="Rectangle 3081">
              <a:extLst>
                <a:ext uri="{FF2B5EF4-FFF2-40B4-BE49-F238E27FC236}">
                  <a16:creationId xmlns:a16="http://schemas.microsoft.com/office/drawing/2014/main" id="{BA0DE637-E8FB-63A7-A5E2-E28DBE1A41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V="1">
              <a:off x="3921534" y="1406934"/>
              <a:ext cx="1519355" cy="9382775"/>
            </a:xfrm>
            <a:prstGeom prst="rect">
              <a:avLst/>
            </a:prstGeom>
            <a:gradFill>
              <a:gsLst>
                <a:gs pos="29000">
                  <a:schemeClr val="accent5">
                    <a:lumMod val="60000"/>
                    <a:lumOff val="40000"/>
                    <a:alpha val="0"/>
                  </a:schemeClr>
                </a:gs>
                <a:gs pos="100000">
                  <a:schemeClr val="accent5">
                    <a:lumMod val="7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24DD406-B520-FE16-F770-860F25934BCD}"/>
              </a:ext>
            </a:extLst>
          </p:cNvPr>
          <p:cNvSpPr>
            <a:spLocks noGrp="1"/>
          </p:cNvSpPr>
          <p:nvPr>
            <p:ph type="title"/>
          </p:nvPr>
        </p:nvSpPr>
        <p:spPr>
          <a:xfrm>
            <a:off x="838200" y="5595614"/>
            <a:ext cx="6850488" cy="913975"/>
          </a:xfrm>
        </p:spPr>
        <p:txBody>
          <a:bodyPr vert="horz" lIns="91440" tIns="45720" rIns="91440" bIns="45720" rtlCol="0" anchor="ctr">
            <a:normAutofit/>
          </a:bodyPr>
          <a:lstStyle/>
          <a:p>
            <a:r>
              <a:rPr lang="en-US" sz="3200">
                <a:solidFill>
                  <a:srgbClr val="FFFFFF"/>
                </a:solidFill>
                <a:latin typeface="+mj-lt"/>
              </a:rPr>
              <a:t>Neural Network</a:t>
            </a:r>
          </a:p>
        </p:txBody>
      </p:sp>
      <p:pic>
        <p:nvPicPr>
          <p:cNvPr id="3074" name="Picture 2">
            <a:extLst>
              <a:ext uri="{FF2B5EF4-FFF2-40B4-BE49-F238E27FC236}">
                <a16:creationId xmlns:a16="http://schemas.microsoft.com/office/drawing/2014/main" id="{7FEBCA38-A472-19AA-0199-CDEC6E42F4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2451" y="348411"/>
            <a:ext cx="3558760" cy="18861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83A48A4-DB84-6B0E-0A00-4FE7C8AEB8D2}"/>
              </a:ext>
            </a:extLst>
          </p:cNvPr>
          <p:cNvPicPr>
            <a:picLocks noChangeAspect="1"/>
          </p:cNvPicPr>
          <p:nvPr/>
        </p:nvPicPr>
        <p:blipFill>
          <a:blip r:embed="rId3"/>
          <a:stretch>
            <a:fillRect/>
          </a:stretch>
        </p:blipFill>
        <p:spPr>
          <a:xfrm>
            <a:off x="7296150" y="817988"/>
            <a:ext cx="2792634" cy="3209925"/>
          </a:xfrm>
          <a:prstGeom prst="rect">
            <a:avLst/>
          </a:prstGeom>
        </p:spPr>
      </p:pic>
      <p:sp>
        <p:nvSpPr>
          <p:cNvPr id="4" name="Slide Number Placeholder 3">
            <a:extLst>
              <a:ext uri="{FF2B5EF4-FFF2-40B4-BE49-F238E27FC236}">
                <a16:creationId xmlns:a16="http://schemas.microsoft.com/office/drawing/2014/main" id="{CF4181D3-52AC-314C-24E8-6BECE7751B5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A187FF1-8CC0-461D-A383-DE7656B67DC1}" type="slidenum">
              <a:rPr lang="en-US">
                <a:solidFill>
                  <a:srgbClr val="FFFFFF"/>
                </a:solidFill>
              </a:rPr>
              <a:pPr>
                <a:spcAft>
                  <a:spcPts val="600"/>
                </a:spcAft>
              </a:pPr>
              <a:t>16</a:t>
            </a:fld>
            <a:endParaRPr lang="en-US">
              <a:solidFill>
                <a:srgbClr val="FFFFFF"/>
              </a:solidFill>
            </a:endParaRPr>
          </a:p>
        </p:txBody>
      </p:sp>
      <p:pic>
        <p:nvPicPr>
          <p:cNvPr id="3076" name="Picture 4" descr="A two-layer feedforward artificial neural network with 8 inputs, 2x8 hidden nodes and 2 outputs. Given position state, direction and other environment values, it outputs thruster based control values.">
            <a:extLst>
              <a:ext uri="{FF2B5EF4-FFF2-40B4-BE49-F238E27FC236}">
                <a16:creationId xmlns:a16="http://schemas.microsoft.com/office/drawing/2014/main" id="{8BF8DF2F-AB64-2B17-6D8F-86C7A755B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41" y="2788136"/>
            <a:ext cx="4319270" cy="2422021"/>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692269C9-B5EB-C593-28E2-F54E605607B4}"/>
              </a:ext>
            </a:extLst>
          </p:cNvPr>
          <p:cNvSpPr/>
          <p:nvPr/>
        </p:nvSpPr>
        <p:spPr>
          <a:xfrm rot="574704">
            <a:off x="5235523" y="1250472"/>
            <a:ext cx="828675" cy="3905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884D30A2-B610-379C-2B86-B70886283AC0}"/>
              </a:ext>
            </a:extLst>
          </p:cNvPr>
          <p:cNvSpPr/>
          <p:nvPr/>
        </p:nvSpPr>
        <p:spPr>
          <a:xfrm rot="9611052">
            <a:off x="5235523" y="2363451"/>
            <a:ext cx="828675" cy="3905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4E2191C-E0EF-7AF3-916B-32D2906448E7}"/>
              </a:ext>
            </a:extLst>
          </p:cNvPr>
          <p:cNvSpPr txBox="1"/>
          <p:nvPr/>
        </p:nvSpPr>
        <p:spPr>
          <a:xfrm>
            <a:off x="2019299" y="2234553"/>
            <a:ext cx="2792633" cy="307777"/>
          </a:xfrm>
          <a:prstGeom prst="rect">
            <a:avLst/>
          </a:prstGeom>
          <a:noFill/>
        </p:spPr>
        <p:txBody>
          <a:bodyPr wrap="square" rtlCol="0">
            <a:spAutoFit/>
          </a:bodyPr>
          <a:lstStyle/>
          <a:p>
            <a:r>
              <a:rPr lang="en-US" sz="1400" dirty="0">
                <a:latin typeface="Arial Nova Cond Light" panose="020B0306020202020204" pitchFamily="34" charset="0"/>
              </a:rPr>
              <a:t>a. Real neurons and neural network</a:t>
            </a:r>
          </a:p>
        </p:txBody>
      </p:sp>
      <p:sp>
        <p:nvSpPr>
          <p:cNvPr id="10" name="TextBox 9">
            <a:extLst>
              <a:ext uri="{FF2B5EF4-FFF2-40B4-BE49-F238E27FC236}">
                <a16:creationId xmlns:a16="http://schemas.microsoft.com/office/drawing/2014/main" id="{83592A39-97CA-6785-36FA-D05C60DA4F9B}"/>
              </a:ext>
            </a:extLst>
          </p:cNvPr>
          <p:cNvSpPr txBox="1"/>
          <p:nvPr/>
        </p:nvSpPr>
        <p:spPr>
          <a:xfrm>
            <a:off x="9882514" y="3308287"/>
            <a:ext cx="2309486" cy="523220"/>
          </a:xfrm>
          <a:prstGeom prst="rect">
            <a:avLst/>
          </a:prstGeom>
          <a:noFill/>
        </p:spPr>
        <p:txBody>
          <a:bodyPr wrap="square" rtlCol="0">
            <a:spAutoFit/>
          </a:bodyPr>
          <a:lstStyle/>
          <a:p>
            <a:r>
              <a:rPr lang="en-US" sz="1400" dirty="0">
                <a:latin typeface="Arial Nova Cond Light" panose="020B0306020202020204" pitchFamily="34" charset="0"/>
              </a:rPr>
              <a:t>b. Artificial Neural Network, a single layer ANN</a:t>
            </a:r>
          </a:p>
        </p:txBody>
      </p:sp>
      <p:sp>
        <p:nvSpPr>
          <p:cNvPr id="11" name="TextBox 10">
            <a:extLst>
              <a:ext uri="{FF2B5EF4-FFF2-40B4-BE49-F238E27FC236}">
                <a16:creationId xmlns:a16="http://schemas.microsoft.com/office/drawing/2014/main" id="{B1DEA1AD-15E2-58FB-63F2-BE2B57A2E063}"/>
              </a:ext>
            </a:extLst>
          </p:cNvPr>
          <p:cNvSpPr txBox="1"/>
          <p:nvPr/>
        </p:nvSpPr>
        <p:spPr>
          <a:xfrm>
            <a:off x="4936170" y="4911557"/>
            <a:ext cx="2309486" cy="307777"/>
          </a:xfrm>
          <a:prstGeom prst="rect">
            <a:avLst/>
          </a:prstGeom>
          <a:noFill/>
        </p:spPr>
        <p:txBody>
          <a:bodyPr wrap="square" rtlCol="0">
            <a:spAutoFit/>
          </a:bodyPr>
          <a:lstStyle/>
          <a:p>
            <a:r>
              <a:rPr lang="en-US" sz="1400" dirty="0">
                <a:latin typeface="Arial Nova Cond Light" panose="020B0306020202020204" pitchFamily="34" charset="0"/>
              </a:rPr>
              <a:t>c. A 2-layer feedforward ANN</a:t>
            </a:r>
          </a:p>
        </p:txBody>
      </p:sp>
      <p:sp>
        <p:nvSpPr>
          <p:cNvPr id="14" name="TextBox 13">
            <a:extLst>
              <a:ext uri="{FF2B5EF4-FFF2-40B4-BE49-F238E27FC236}">
                <a16:creationId xmlns:a16="http://schemas.microsoft.com/office/drawing/2014/main" id="{54A41CCA-822B-5DD2-8713-21EA743D4B22}"/>
              </a:ext>
            </a:extLst>
          </p:cNvPr>
          <p:cNvSpPr txBox="1"/>
          <p:nvPr/>
        </p:nvSpPr>
        <p:spPr>
          <a:xfrm>
            <a:off x="8081223" y="4777892"/>
            <a:ext cx="3092669" cy="523220"/>
          </a:xfrm>
          <a:prstGeom prst="rect">
            <a:avLst/>
          </a:prstGeom>
          <a:noFill/>
        </p:spPr>
        <p:txBody>
          <a:bodyPr wrap="square" rtlCol="0">
            <a:spAutoFit/>
          </a:bodyPr>
          <a:lstStyle/>
          <a:p>
            <a:r>
              <a:rPr lang="en-US" sz="1400" dirty="0">
                <a:latin typeface="Arial Nova Cond Light" panose="020B0306020202020204" pitchFamily="34" charset="0"/>
              </a:rPr>
              <a:t>Source: </a:t>
            </a:r>
            <a:r>
              <a:rPr lang="en-US" sz="1400" dirty="0">
                <a:latin typeface="Arial Nova Cond Light" panose="020B0306020202020204" pitchFamily="34" charset="0"/>
                <a:hlinkClick r:id="rId5"/>
              </a:rPr>
              <a:t>Neural network (machine learning) - Wikipedia</a:t>
            </a:r>
            <a:endParaRPr lang="en-US" sz="1400" dirty="0">
              <a:latin typeface="Arial Nova Cond Light" panose="020B0306020202020204" pitchFamily="34" charset="0"/>
            </a:endParaRPr>
          </a:p>
        </p:txBody>
      </p:sp>
      <p:sp>
        <p:nvSpPr>
          <p:cNvPr id="15" name="TextBox 14">
            <a:extLst>
              <a:ext uri="{FF2B5EF4-FFF2-40B4-BE49-F238E27FC236}">
                <a16:creationId xmlns:a16="http://schemas.microsoft.com/office/drawing/2014/main" id="{A88F26E5-B8B6-373B-22A9-5C3261CDAE55}"/>
              </a:ext>
            </a:extLst>
          </p:cNvPr>
          <p:cNvSpPr txBox="1"/>
          <p:nvPr/>
        </p:nvSpPr>
        <p:spPr>
          <a:xfrm>
            <a:off x="10240442" y="2234553"/>
            <a:ext cx="933450" cy="430887"/>
          </a:xfrm>
          <a:prstGeom prst="rect">
            <a:avLst/>
          </a:prstGeom>
          <a:noFill/>
        </p:spPr>
        <p:txBody>
          <a:bodyPr wrap="square" rtlCol="0">
            <a:spAutoFit/>
          </a:bodyPr>
          <a:lstStyle/>
          <a:p>
            <a:r>
              <a:rPr lang="en-US" sz="1100" dirty="0">
                <a:latin typeface="Arial Nova Cond Light" panose="020B0306020202020204" pitchFamily="34" charset="0"/>
              </a:rPr>
              <a:t>2 Neurons as output</a:t>
            </a:r>
          </a:p>
        </p:txBody>
      </p:sp>
      <p:sp>
        <p:nvSpPr>
          <p:cNvPr id="16" name="TextBox 15">
            <a:extLst>
              <a:ext uri="{FF2B5EF4-FFF2-40B4-BE49-F238E27FC236}">
                <a16:creationId xmlns:a16="http://schemas.microsoft.com/office/drawing/2014/main" id="{DC37BC64-161C-BE99-F8AE-AD242A0A79AF}"/>
              </a:ext>
            </a:extLst>
          </p:cNvPr>
          <p:cNvSpPr txBox="1"/>
          <p:nvPr/>
        </p:nvSpPr>
        <p:spPr>
          <a:xfrm>
            <a:off x="6494826" y="2234553"/>
            <a:ext cx="933450" cy="430887"/>
          </a:xfrm>
          <a:prstGeom prst="rect">
            <a:avLst/>
          </a:prstGeom>
          <a:noFill/>
        </p:spPr>
        <p:txBody>
          <a:bodyPr wrap="square" rtlCol="0">
            <a:spAutoFit/>
          </a:bodyPr>
          <a:lstStyle/>
          <a:p>
            <a:r>
              <a:rPr lang="en-US" sz="1100" dirty="0">
                <a:latin typeface="Arial Nova Cond Light" panose="020B0306020202020204" pitchFamily="34" charset="0"/>
              </a:rPr>
              <a:t>3 Neurons as input</a:t>
            </a:r>
          </a:p>
        </p:txBody>
      </p:sp>
      <p:sp>
        <p:nvSpPr>
          <p:cNvPr id="17" name="TextBox 16">
            <a:extLst>
              <a:ext uri="{FF2B5EF4-FFF2-40B4-BE49-F238E27FC236}">
                <a16:creationId xmlns:a16="http://schemas.microsoft.com/office/drawing/2014/main" id="{185891B0-FE6F-A210-456C-7745074980A1}"/>
              </a:ext>
            </a:extLst>
          </p:cNvPr>
          <p:cNvSpPr txBox="1"/>
          <p:nvPr/>
        </p:nvSpPr>
        <p:spPr>
          <a:xfrm>
            <a:off x="8225741" y="4108856"/>
            <a:ext cx="1556433" cy="430887"/>
          </a:xfrm>
          <a:prstGeom prst="rect">
            <a:avLst/>
          </a:prstGeom>
          <a:noFill/>
        </p:spPr>
        <p:txBody>
          <a:bodyPr wrap="square" rtlCol="0">
            <a:spAutoFit/>
          </a:bodyPr>
          <a:lstStyle/>
          <a:p>
            <a:r>
              <a:rPr lang="en-US" sz="1100" dirty="0">
                <a:latin typeface="Arial Nova Cond Light" panose="020B0306020202020204" pitchFamily="34" charset="0"/>
              </a:rPr>
              <a:t>4 Neurons (aka nodes) in the hidden layer</a:t>
            </a:r>
          </a:p>
        </p:txBody>
      </p:sp>
      <p:sp>
        <p:nvSpPr>
          <p:cNvPr id="18" name="TextBox 17">
            <a:extLst>
              <a:ext uri="{FF2B5EF4-FFF2-40B4-BE49-F238E27FC236}">
                <a16:creationId xmlns:a16="http://schemas.microsoft.com/office/drawing/2014/main" id="{4B5AC4B1-4277-5BB5-DD08-8744A5418060}"/>
              </a:ext>
            </a:extLst>
          </p:cNvPr>
          <p:cNvSpPr txBox="1"/>
          <p:nvPr/>
        </p:nvSpPr>
        <p:spPr>
          <a:xfrm>
            <a:off x="4745669" y="3738775"/>
            <a:ext cx="1556433" cy="430887"/>
          </a:xfrm>
          <a:prstGeom prst="rect">
            <a:avLst/>
          </a:prstGeom>
          <a:noFill/>
        </p:spPr>
        <p:txBody>
          <a:bodyPr wrap="square" rtlCol="0">
            <a:spAutoFit/>
          </a:bodyPr>
          <a:lstStyle/>
          <a:p>
            <a:r>
              <a:rPr lang="en-US" sz="1100" dirty="0">
                <a:latin typeface="Arial Nova Cond Light" panose="020B0306020202020204" pitchFamily="34" charset="0"/>
              </a:rPr>
              <a:t>2x8 Neurons (aka nodes) in the 2 hidden layers</a:t>
            </a:r>
          </a:p>
        </p:txBody>
      </p:sp>
      <p:sp>
        <p:nvSpPr>
          <p:cNvPr id="19" name="TextBox 18">
            <a:extLst>
              <a:ext uri="{FF2B5EF4-FFF2-40B4-BE49-F238E27FC236}">
                <a16:creationId xmlns:a16="http://schemas.microsoft.com/office/drawing/2014/main" id="{E394A6AC-58FB-57A6-7052-E162B617C432}"/>
              </a:ext>
            </a:extLst>
          </p:cNvPr>
          <p:cNvSpPr txBox="1"/>
          <p:nvPr/>
        </p:nvSpPr>
        <p:spPr>
          <a:xfrm>
            <a:off x="4745669" y="3167390"/>
            <a:ext cx="1382356" cy="261610"/>
          </a:xfrm>
          <a:prstGeom prst="rect">
            <a:avLst/>
          </a:prstGeom>
          <a:noFill/>
        </p:spPr>
        <p:txBody>
          <a:bodyPr wrap="square" rtlCol="0">
            <a:spAutoFit/>
          </a:bodyPr>
          <a:lstStyle/>
          <a:p>
            <a:r>
              <a:rPr lang="en-US" sz="1100" dirty="0">
                <a:latin typeface="Arial Nova Cond Light" panose="020B0306020202020204" pitchFamily="34" charset="0"/>
              </a:rPr>
              <a:t>8 Neurons as input</a:t>
            </a:r>
          </a:p>
        </p:txBody>
      </p:sp>
      <p:sp>
        <p:nvSpPr>
          <p:cNvPr id="20" name="TextBox 19">
            <a:extLst>
              <a:ext uri="{FF2B5EF4-FFF2-40B4-BE49-F238E27FC236}">
                <a16:creationId xmlns:a16="http://schemas.microsoft.com/office/drawing/2014/main" id="{E565CEC5-814F-8466-2B54-695588488627}"/>
              </a:ext>
            </a:extLst>
          </p:cNvPr>
          <p:cNvSpPr txBox="1"/>
          <p:nvPr/>
        </p:nvSpPr>
        <p:spPr>
          <a:xfrm>
            <a:off x="4745669" y="4507406"/>
            <a:ext cx="1484503" cy="261610"/>
          </a:xfrm>
          <a:prstGeom prst="rect">
            <a:avLst/>
          </a:prstGeom>
          <a:noFill/>
        </p:spPr>
        <p:txBody>
          <a:bodyPr wrap="square" rtlCol="0">
            <a:spAutoFit/>
          </a:bodyPr>
          <a:lstStyle/>
          <a:p>
            <a:r>
              <a:rPr lang="en-US" sz="1100" dirty="0">
                <a:latin typeface="Arial Nova Cond Light" panose="020B0306020202020204" pitchFamily="34" charset="0"/>
              </a:rPr>
              <a:t>2 Neurons as output</a:t>
            </a:r>
          </a:p>
        </p:txBody>
      </p:sp>
      <p:sp>
        <p:nvSpPr>
          <p:cNvPr id="21" name="TextBox 20">
            <a:extLst>
              <a:ext uri="{FF2B5EF4-FFF2-40B4-BE49-F238E27FC236}">
                <a16:creationId xmlns:a16="http://schemas.microsoft.com/office/drawing/2014/main" id="{C26A3FB4-FAE4-2CCF-A036-5D02C02AE859}"/>
              </a:ext>
            </a:extLst>
          </p:cNvPr>
          <p:cNvSpPr txBox="1"/>
          <p:nvPr/>
        </p:nvSpPr>
        <p:spPr>
          <a:xfrm>
            <a:off x="5961262" y="5693211"/>
            <a:ext cx="5276852" cy="369332"/>
          </a:xfrm>
          <a:prstGeom prst="rect">
            <a:avLst/>
          </a:prstGeom>
          <a:noFill/>
        </p:spPr>
        <p:txBody>
          <a:bodyPr wrap="square" rtlCol="0">
            <a:spAutoFit/>
          </a:bodyPr>
          <a:lstStyle/>
          <a:p>
            <a:r>
              <a:rPr lang="en-US" dirty="0"/>
              <a:t>Simulate real biological neural networks with math</a:t>
            </a:r>
          </a:p>
        </p:txBody>
      </p:sp>
      <p:sp>
        <p:nvSpPr>
          <p:cNvPr id="22" name="TextBox 21">
            <a:extLst>
              <a:ext uri="{FF2B5EF4-FFF2-40B4-BE49-F238E27FC236}">
                <a16:creationId xmlns:a16="http://schemas.microsoft.com/office/drawing/2014/main" id="{94861585-B451-9DDD-AC1D-D2CD144305CF}"/>
              </a:ext>
            </a:extLst>
          </p:cNvPr>
          <p:cNvSpPr txBox="1"/>
          <p:nvPr/>
        </p:nvSpPr>
        <p:spPr>
          <a:xfrm>
            <a:off x="10448604" y="0"/>
            <a:ext cx="547056" cy="261610"/>
          </a:xfrm>
          <a:prstGeom prst="rect">
            <a:avLst/>
          </a:prstGeom>
          <a:solidFill>
            <a:srgbClr val="CC8800"/>
          </a:solidFill>
          <a:ln>
            <a:solidFill>
              <a:srgbClr val="CC8800"/>
            </a:solidFill>
          </a:ln>
        </p:spPr>
        <p:txBody>
          <a:bodyPr wrap="square" rtlCol="0">
            <a:spAutoFit/>
          </a:bodyPr>
          <a:lstStyle/>
          <a:p>
            <a:r>
              <a:rPr lang="en-US" sz="1100" dirty="0">
                <a:solidFill>
                  <a:schemeClr val="bg1"/>
                </a:solidFill>
                <a:latin typeface="Arial Nova Cond Light" panose="020B0306020202020204" pitchFamily="34" charset="0"/>
              </a:rPr>
              <a:t>Model</a:t>
            </a:r>
          </a:p>
        </p:txBody>
      </p:sp>
      <p:sp>
        <p:nvSpPr>
          <p:cNvPr id="23" name="TextBox 22">
            <a:extLst>
              <a:ext uri="{FF2B5EF4-FFF2-40B4-BE49-F238E27FC236}">
                <a16:creationId xmlns:a16="http://schemas.microsoft.com/office/drawing/2014/main" id="{3F007C42-90DE-D006-72CC-82760D1D78FE}"/>
              </a:ext>
            </a:extLst>
          </p:cNvPr>
          <p:cNvSpPr txBox="1"/>
          <p:nvPr/>
        </p:nvSpPr>
        <p:spPr>
          <a:xfrm>
            <a:off x="10995660" y="-131"/>
            <a:ext cx="484908"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24" name="TextBox 23">
            <a:extLst>
              <a:ext uri="{FF2B5EF4-FFF2-40B4-BE49-F238E27FC236}">
                <a16:creationId xmlns:a16="http://schemas.microsoft.com/office/drawing/2014/main" id="{65CF74A7-1F5D-4A97-B7A6-A9932B1B2C02}"/>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25" name="TextBox 24">
            <a:extLst>
              <a:ext uri="{FF2B5EF4-FFF2-40B4-BE49-F238E27FC236}">
                <a16:creationId xmlns:a16="http://schemas.microsoft.com/office/drawing/2014/main" id="{D1A41702-9560-3D2E-9E8C-5721831E8D0A}"/>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Tree>
    <p:extLst>
      <p:ext uri="{BB962C8B-B14F-4D97-AF65-F5344CB8AC3E}">
        <p14:creationId xmlns:p14="http://schemas.microsoft.com/office/powerpoint/2010/main" val="145329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A9DE5-0C5F-7F77-2C1B-ABB762C45EFA}"/>
              </a:ext>
            </a:extLst>
          </p:cNvPr>
          <p:cNvSpPr>
            <a:spLocks noGrp="1"/>
          </p:cNvSpPr>
          <p:nvPr>
            <p:ph type="title"/>
          </p:nvPr>
        </p:nvSpPr>
        <p:spPr>
          <a:xfrm>
            <a:off x="439947" y="374244"/>
            <a:ext cx="10515600" cy="1325563"/>
          </a:xfrm>
        </p:spPr>
        <p:txBody>
          <a:bodyPr/>
          <a:lstStyle/>
          <a:p>
            <a:r>
              <a:rPr lang="en-US" dirty="0"/>
              <a:t>NN Architectures </a:t>
            </a:r>
          </a:p>
        </p:txBody>
      </p:sp>
      <p:sp>
        <p:nvSpPr>
          <p:cNvPr id="5" name="Slide Number Placeholder 4">
            <a:extLst>
              <a:ext uri="{FF2B5EF4-FFF2-40B4-BE49-F238E27FC236}">
                <a16:creationId xmlns:a16="http://schemas.microsoft.com/office/drawing/2014/main" id="{610D4F7E-BBFE-DCE5-EC66-1E8CAD67663A}"/>
              </a:ext>
            </a:extLst>
          </p:cNvPr>
          <p:cNvSpPr>
            <a:spLocks noGrp="1"/>
          </p:cNvSpPr>
          <p:nvPr>
            <p:ph type="sldNum" sz="quarter" idx="12"/>
          </p:nvPr>
        </p:nvSpPr>
        <p:spPr/>
        <p:txBody>
          <a:bodyPr/>
          <a:lstStyle/>
          <a:p>
            <a:fld id="{FA187FF1-8CC0-461D-A383-DE7656B67DC1}" type="slidenum">
              <a:rPr lang="en-US" smtClean="0"/>
              <a:t>17</a:t>
            </a:fld>
            <a:endParaRPr lang="en-US"/>
          </a:p>
        </p:txBody>
      </p:sp>
      <p:sp>
        <p:nvSpPr>
          <p:cNvPr id="9" name="Content Placeholder 8">
            <a:extLst>
              <a:ext uri="{FF2B5EF4-FFF2-40B4-BE49-F238E27FC236}">
                <a16:creationId xmlns:a16="http://schemas.microsoft.com/office/drawing/2014/main" id="{7A0A17CA-E894-BB09-F0D9-2FBEBD11EF2B}"/>
              </a:ext>
            </a:extLst>
          </p:cNvPr>
          <p:cNvSpPr>
            <a:spLocks noGrp="1"/>
          </p:cNvSpPr>
          <p:nvPr>
            <p:ph idx="1"/>
          </p:nvPr>
        </p:nvSpPr>
        <p:spPr>
          <a:xfrm>
            <a:off x="439947" y="1646237"/>
            <a:ext cx="4615132" cy="4351338"/>
          </a:xfrm>
        </p:spPr>
        <p:txBody>
          <a:bodyPr>
            <a:normAutofit/>
          </a:bodyPr>
          <a:lstStyle/>
          <a:p>
            <a:r>
              <a:rPr lang="en-US" sz="1600" b="1" i="0" dirty="0">
                <a:solidFill>
                  <a:srgbClr val="575757"/>
                </a:solidFill>
                <a:effectLst/>
              </a:rPr>
              <a:t>Standard artificial neural network (ANN)</a:t>
            </a:r>
            <a:r>
              <a:rPr lang="en-US" sz="1600" b="0" i="0" dirty="0">
                <a:solidFill>
                  <a:srgbClr val="575757"/>
                </a:solidFill>
                <a:effectLst/>
              </a:rPr>
              <a:t>: Standard deep ANN are neural networks with multiple hidden layers with interconnected neurons, that communicate through synapses.</a:t>
            </a:r>
          </a:p>
          <a:p>
            <a:r>
              <a:rPr lang="en-US" sz="1600" b="1" i="0" dirty="0">
                <a:solidFill>
                  <a:srgbClr val="575757"/>
                </a:solidFill>
                <a:effectLst/>
              </a:rPr>
              <a:t>Convolutional neural network (CNN)</a:t>
            </a:r>
            <a:r>
              <a:rPr lang="en-US" sz="1600" b="0" i="0" dirty="0">
                <a:solidFill>
                  <a:srgbClr val="575757"/>
                </a:solidFill>
                <a:effectLst/>
              </a:rPr>
              <a:t>: CNNs are a type of neural network that are well-suited for image classification tasks. CNNs are composed of a series of convolutional layers, which extract features from images, and pooling layers, which down sample the feature maps.</a:t>
            </a:r>
            <a:endParaRPr lang="en-US" sz="1600" dirty="0">
              <a:solidFill>
                <a:srgbClr val="575757"/>
              </a:solidFill>
            </a:endParaRPr>
          </a:p>
          <a:p>
            <a:r>
              <a:rPr lang="en-US" sz="1600" b="1" i="0" dirty="0">
                <a:solidFill>
                  <a:srgbClr val="575757"/>
                </a:solidFill>
                <a:effectLst/>
              </a:rPr>
              <a:t>Recurrent neural network (RNN)</a:t>
            </a:r>
            <a:r>
              <a:rPr lang="en-US" sz="1600" b="0" i="0" dirty="0">
                <a:solidFill>
                  <a:srgbClr val="575757"/>
                </a:solidFill>
                <a:effectLst/>
              </a:rPr>
              <a:t>: RNNs are deep neural networks that has the ability to store information from previous computations and passes it forward so as to work upon this data in a sequential manner. LSTM (Long Short-term Memory) is a sub-category of RNN</a:t>
            </a:r>
          </a:p>
          <a:p>
            <a:r>
              <a:rPr lang="en-US" sz="1600" b="1" dirty="0">
                <a:solidFill>
                  <a:srgbClr val="575757"/>
                </a:solidFill>
              </a:rPr>
              <a:t>Transformer and beyond </a:t>
            </a:r>
            <a:r>
              <a:rPr lang="en-US" sz="1600" dirty="0">
                <a:solidFill>
                  <a:srgbClr val="575757"/>
                </a:solidFill>
              </a:rPr>
              <a:t>(see next section)</a:t>
            </a:r>
            <a:endParaRPr lang="en-US" sz="1600" dirty="0"/>
          </a:p>
        </p:txBody>
      </p:sp>
      <p:pic>
        <p:nvPicPr>
          <p:cNvPr id="8194" name="Picture 2">
            <a:extLst>
              <a:ext uri="{FF2B5EF4-FFF2-40B4-BE49-F238E27FC236}">
                <a16:creationId xmlns:a16="http://schemas.microsoft.com/office/drawing/2014/main" id="{6B4DA8C0-E8D9-FE70-2748-390DCD23D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9132" y="604597"/>
            <a:ext cx="4953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9BB9FF6-94EB-1E27-EAA5-5AFC8A2FFD85}"/>
              </a:ext>
            </a:extLst>
          </p:cNvPr>
          <p:cNvSpPr txBox="1"/>
          <p:nvPr/>
        </p:nvSpPr>
        <p:spPr>
          <a:xfrm>
            <a:off x="5731032" y="2290432"/>
            <a:ext cx="5084553" cy="646331"/>
          </a:xfrm>
          <a:prstGeom prst="rect">
            <a:avLst/>
          </a:prstGeom>
          <a:noFill/>
        </p:spPr>
        <p:txBody>
          <a:bodyPr wrap="square" rtlCol="0">
            <a:spAutoFit/>
          </a:bodyPr>
          <a:lstStyle/>
          <a:p>
            <a:r>
              <a:rPr lang="en-US" sz="1200" dirty="0">
                <a:latin typeface="Arial Nova Cond Light" panose="020B0306020202020204" pitchFamily="34" charset="0"/>
              </a:rPr>
              <a:t>CNN mimics how humans recognize patterns, like identifying shapes and objects in pictures, by breaking the image into small pieces and analyzing them. Convolutions are filters capturing features such as an edges, corners, or textures. </a:t>
            </a:r>
          </a:p>
        </p:txBody>
      </p:sp>
      <p:sp>
        <p:nvSpPr>
          <p:cNvPr id="6" name="TextBox 5">
            <a:extLst>
              <a:ext uri="{FF2B5EF4-FFF2-40B4-BE49-F238E27FC236}">
                <a16:creationId xmlns:a16="http://schemas.microsoft.com/office/drawing/2014/main" id="{4D1573A7-E2A9-8733-6577-5AF86477492F}"/>
              </a:ext>
            </a:extLst>
          </p:cNvPr>
          <p:cNvSpPr txBox="1"/>
          <p:nvPr/>
        </p:nvSpPr>
        <p:spPr>
          <a:xfrm>
            <a:off x="7991690" y="2936763"/>
            <a:ext cx="3133725" cy="246221"/>
          </a:xfrm>
          <a:prstGeom prst="rect">
            <a:avLst/>
          </a:prstGeom>
          <a:noFill/>
        </p:spPr>
        <p:txBody>
          <a:bodyPr wrap="square" rtlCol="0">
            <a:spAutoFit/>
          </a:bodyPr>
          <a:lstStyle/>
          <a:p>
            <a:r>
              <a:rPr lang="en-US" sz="1000" dirty="0">
                <a:latin typeface="Arial Nova Cond Light" panose="020B0306020202020204" pitchFamily="34" charset="0"/>
              </a:rPr>
              <a:t>Source: </a:t>
            </a:r>
            <a:r>
              <a:rPr lang="en-US" sz="1000" dirty="0">
                <a:latin typeface="Arial Nova Cond Light" panose="020B0306020202020204" pitchFamily="34" charset="0"/>
                <a:hlinkClick r:id="rId4"/>
              </a:rPr>
              <a:t>Convolutional neural network - Wikipedia</a:t>
            </a:r>
            <a:endParaRPr lang="en-US" sz="1000" dirty="0">
              <a:latin typeface="Arial Nova Cond Light" panose="020B0306020202020204" pitchFamily="34" charset="0"/>
            </a:endParaRPr>
          </a:p>
        </p:txBody>
      </p:sp>
      <p:sp>
        <p:nvSpPr>
          <p:cNvPr id="7" name="TextBox 6">
            <a:extLst>
              <a:ext uri="{FF2B5EF4-FFF2-40B4-BE49-F238E27FC236}">
                <a16:creationId xmlns:a16="http://schemas.microsoft.com/office/drawing/2014/main" id="{53FB2D10-FD15-3EA5-99D9-5AFE54EBE056}"/>
              </a:ext>
            </a:extLst>
          </p:cNvPr>
          <p:cNvSpPr txBox="1"/>
          <p:nvPr/>
        </p:nvSpPr>
        <p:spPr>
          <a:xfrm>
            <a:off x="10448604" y="0"/>
            <a:ext cx="547056" cy="261610"/>
          </a:xfrm>
          <a:prstGeom prst="rect">
            <a:avLst/>
          </a:prstGeom>
          <a:solidFill>
            <a:srgbClr val="CC8800"/>
          </a:solidFill>
          <a:ln>
            <a:solidFill>
              <a:srgbClr val="CC8800"/>
            </a:solidFill>
          </a:ln>
        </p:spPr>
        <p:txBody>
          <a:bodyPr wrap="square" rtlCol="0">
            <a:spAutoFit/>
          </a:bodyPr>
          <a:lstStyle/>
          <a:p>
            <a:r>
              <a:rPr lang="en-US" sz="1100" dirty="0">
                <a:solidFill>
                  <a:schemeClr val="bg1"/>
                </a:solidFill>
                <a:latin typeface="Arial Nova Cond Light" panose="020B0306020202020204" pitchFamily="34" charset="0"/>
              </a:rPr>
              <a:t>Model</a:t>
            </a:r>
          </a:p>
        </p:txBody>
      </p:sp>
      <p:sp>
        <p:nvSpPr>
          <p:cNvPr id="8" name="TextBox 7">
            <a:extLst>
              <a:ext uri="{FF2B5EF4-FFF2-40B4-BE49-F238E27FC236}">
                <a16:creationId xmlns:a16="http://schemas.microsoft.com/office/drawing/2014/main" id="{E937AB04-8EB1-73C8-CB30-711B4BDBED81}"/>
              </a:ext>
            </a:extLst>
          </p:cNvPr>
          <p:cNvSpPr txBox="1"/>
          <p:nvPr/>
        </p:nvSpPr>
        <p:spPr>
          <a:xfrm>
            <a:off x="10995660" y="-131"/>
            <a:ext cx="484908"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11" name="TextBox 10">
            <a:extLst>
              <a:ext uri="{FF2B5EF4-FFF2-40B4-BE49-F238E27FC236}">
                <a16:creationId xmlns:a16="http://schemas.microsoft.com/office/drawing/2014/main" id="{6AC696D7-909E-C04D-092C-4426A6279279}"/>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12" name="TextBox 11">
            <a:extLst>
              <a:ext uri="{FF2B5EF4-FFF2-40B4-BE49-F238E27FC236}">
                <a16:creationId xmlns:a16="http://schemas.microsoft.com/office/drawing/2014/main" id="{0BF67200-6B85-11C7-8B84-4AA5F141830B}"/>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pic>
        <p:nvPicPr>
          <p:cNvPr id="14" name="Graphic 13">
            <a:extLst>
              <a:ext uri="{FF2B5EF4-FFF2-40B4-BE49-F238E27FC236}">
                <a16:creationId xmlns:a16="http://schemas.microsoft.com/office/drawing/2014/main" id="{571C591B-E924-F1BD-061C-F805B66B167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9357" y="3451735"/>
            <a:ext cx="5809230" cy="1936410"/>
          </a:xfrm>
          <a:prstGeom prst="rect">
            <a:avLst/>
          </a:prstGeom>
        </p:spPr>
      </p:pic>
      <p:sp>
        <p:nvSpPr>
          <p:cNvPr id="15" name="TextBox 14">
            <a:extLst>
              <a:ext uri="{FF2B5EF4-FFF2-40B4-BE49-F238E27FC236}">
                <a16:creationId xmlns:a16="http://schemas.microsoft.com/office/drawing/2014/main" id="{3A95EC42-36C8-6B7A-49CA-27A5FF30AF53}"/>
              </a:ext>
            </a:extLst>
          </p:cNvPr>
          <p:cNvSpPr txBox="1"/>
          <p:nvPr/>
        </p:nvSpPr>
        <p:spPr>
          <a:xfrm>
            <a:off x="5831695" y="5211806"/>
            <a:ext cx="5084553" cy="461665"/>
          </a:xfrm>
          <a:prstGeom prst="rect">
            <a:avLst/>
          </a:prstGeom>
          <a:noFill/>
        </p:spPr>
        <p:txBody>
          <a:bodyPr wrap="square" rtlCol="0">
            <a:spAutoFit/>
          </a:bodyPr>
          <a:lstStyle/>
          <a:p>
            <a:r>
              <a:rPr lang="en-US" sz="1200" dirty="0">
                <a:latin typeface="Arial Nova Cond Light" panose="020B0306020202020204" pitchFamily="34" charset="0"/>
              </a:rPr>
              <a:t>RNN was designed to process a sequence of data. At each step, RNN combines the new input with the previous state, which is often referred to as “memory”.</a:t>
            </a:r>
          </a:p>
        </p:txBody>
      </p:sp>
      <p:sp>
        <p:nvSpPr>
          <p:cNvPr id="16" name="TextBox 15">
            <a:extLst>
              <a:ext uri="{FF2B5EF4-FFF2-40B4-BE49-F238E27FC236}">
                <a16:creationId xmlns:a16="http://schemas.microsoft.com/office/drawing/2014/main" id="{CB629AC1-BEA4-A32C-8658-3A7D91A5FFDD}"/>
              </a:ext>
            </a:extLst>
          </p:cNvPr>
          <p:cNvSpPr txBox="1"/>
          <p:nvPr/>
        </p:nvSpPr>
        <p:spPr>
          <a:xfrm>
            <a:off x="7938350" y="5768689"/>
            <a:ext cx="3133725" cy="246221"/>
          </a:xfrm>
          <a:prstGeom prst="rect">
            <a:avLst/>
          </a:prstGeom>
          <a:noFill/>
        </p:spPr>
        <p:txBody>
          <a:bodyPr wrap="square" rtlCol="0">
            <a:spAutoFit/>
          </a:bodyPr>
          <a:lstStyle/>
          <a:p>
            <a:r>
              <a:rPr lang="en-US" sz="1000" dirty="0">
                <a:latin typeface="Arial Nova Cond Light" panose="020B0306020202020204" pitchFamily="34" charset="0"/>
              </a:rPr>
              <a:t>Source: </a:t>
            </a:r>
            <a:r>
              <a:rPr lang="en-US" sz="1000" dirty="0">
                <a:latin typeface="Arial Nova Cond Light" panose="020B0306020202020204" pitchFamily="34" charset="0"/>
                <a:hlinkClick r:id="rId7"/>
              </a:rPr>
              <a:t>Recurrent neural network - Wikipedia</a:t>
            </a:r>
            <a:endParaRPr lang="en-US" sz="1000" dirty="0">
              <a:latin typeface="Arial Nova Cond Light" panose="020B0306020202020204" pitchFamily="34" charset="0"/>
            </a:endParaRPr>
          </a:p>
        </p:txBody>
      </p:sp>
    </p:spTree>
    <p:extLst>
      <p:ext uri="{BB962C8B-B14F-4D97-AF65-F5344CB8AC3E}">
        <p14:creationId xmlns:p14="http://schemas.microsoft.com/office/powerpoint/2010/main" val="4031080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13820-0AB4-B35B-A3D0-4C45C8988BFE}"/>
              </a:ext>
            </a:extLst>
          </p:cNvPr>
          <p:cNvSpPr>
            <a:spLocks noGrp="1"/>
          </p:cNvSpPr>
          <p:nvPr>
            <p:ph type="title"/>
          </p:nvPr>
        </p:nvSpPr>
        <p:spPr/>
        <p:txBody>
          <a:bodyPr/>
          <a:lstStyle/>
          <a:p>
            <a:r>
              <a:rPr lang="en-US" dirty="0"/>
              <a:t>Transformer  </a:t>
            </a:r>
          </a:p>
        </p:txBody>
      </p:sp>
      <p:sp>
        <p:nvSpPr>
          <p:cNvPr id="5" name="Slide Number Placeholder 4">
            <a:extLst>
              <a:ext uri="{FF2B5EF4-FFF2-40B4-BE49-F238E27FC236}">
                <a16:creationId xmlns:a16="http://schemas.microsoft.com/office/drawing/2014/main" id="{ACAB70BF-008A-D142-73B0-42EFF741B854}"/>
              </a:ext>
            </a:extLst>
          </p:cNvPr>
          <p:cNvSpPr>
            <a:spLocks noGrp="1"/>
          </p:cNvSpPr>
          <p:nvPr>
            <p:ph type="sldNum" sz="quarter" idx="12"/>
          </p:nvPr>
        </p:nvSpPr>
        <p:spPr/>
        <p:txBody>
          <a:bodyPr/>
          <a:lstStyle/>
          <a:p>
            <a:fld id="{FA187FF1-8CC0-461D-A383-DE7656B67DC1}" type="slidenum">
              <a:rPr lang="en-US" smtClean="0"/>
              <a:t>18</a:t>
            </a:fld>
            <a:endParaRPr lang="en-US"/>
          </a:p>
        </p:txBody>
      </p:sp>
      <p:pic>
        <p:nvPicPr>
          <p:cNvPr id="8" name="Picture 7">
            <a:extLst>
              <a:ext uri="{FF2B5EF4-FFF2-40B4-BE49-F238E27FC236}">
                <a16:creationId xmlns:a16="http://schemas.microsoft.com/office/drawing/2014/main" id="{D93C2181-EDDF-37BC-9404-DAE9E44DC3AB}"/>
              </a:ext>
            </a:extLst>
          </p:cNvPr>
          <p:cNvPicPr>
            <a:picLocks noChangeAspect="1"/>
          </p:cNvPicPr>
          <p:nvPr/>
        </p:nvPicPr>
        <p:blipFill>
          <a:blip r:embed="rId2"/>
          <a:stretch>
            <a:fillRect/>
          </a:stretch>
        </p:blipFill>
        <p:spPr>
          <a:xfrm>
            <a:off x="838200" y="1537491"/>
            <a:ext cx="3090863" cy="4210846"/>
          </a:xfrm>
          <a:prstGeom prst="rect">
            <a:avLst/>
          </a:prstGeom>
        </p:spPr>
      </p:pic>
      <p:sp>
        <p:nvSpPr>
          <p:cNvPr id="9" name="TextBox 8">
            <a:extLst>
              <a:ext uri="{FF2B5EF4-FFF2-40B4-BE49-F238E27FC236}">
                <a16:creationId xmlns:a16="http://schemas.microsoft.com/office/drawing/2014/main" id="{4F49196D-2D4E-703A-BD2D-B755AA9BA9BE}"/>
              </a:ext>
            </a:extLst>
          </p:cNvPr>
          <p:cNvSpPr txBox="1"/>
          <p:nvPr/>
        </p:nvSpPr>
        <p:spPr>
          <a:xfrm>
            <a:off x="447675" y="5886450"/>
            <a:ext cx="4733925" cy="276999"/>
          </a:xfrm>
          <a:prstGeom prst="rect">
            <a:avLst/>
          </a:prstGeom>
          <a:noFill/>
        </p:spPr>
        <p:txBody>
          <a:bodyPr wrap="square" rtlCol="0">
            <a:spAutoFit/>
          </a:bodyPr>
          <a:lstStyle/>
          <a:p>
            <a:r>
              <a:rPr lang="en-US" sz="1200" dirty="0">
                <a:latin typeface="Arial Nova Cond Light" panose="020B0306020202020204" pitchFamily="34" charset="0"/>
              </a:rPr>
              <a:t>Source: Vas</a:t>
            </a:r>
            <a:r>
              <a:rPr lang="en-US" altLang="zh-CN" sz="1200" dirty="0">
                <a:latin typeface="Arial Nova Cond Light" panose="020B0306020202020204" pitchFamily="34" charset="0"/>
              </a:rPr>
              <a:t>wani et al. 2017 </a:t>
            </a:r>
            <a:r>
              <a:rPr lang="en-US" sz="1200" dirty="0">
                <a:latin typeface="Arial Nova Cond Light" panose="020B0306020202020204" pitchFamily="34" charset="0"/>
                <a:hlinkClick r:id="rId3"/>
              </a:rPr>
              <a:t>[1706.03762] Attention Is All You Need</a:t>
            </a:r>
            <a:endParaRPr lang="en-US" sz="1200" dirty="0">
              <a:latin typeface="Arial Nova Cond Light" panose="020B0306020202020204" pitchFamily="34" charset="0"/>
            </a:endParaRPr>
          </a:p>
        </p:txBody>
      </p:sp>
      <p:sp>
        <p:nvSpPr>
          <p:cNvPr id="10" name="TextBox 9">
            <a:extLst>
              <a:ext uri="{FF2B5EF4-FFF2-40B4-BE49-F238E27FC236}">
                <a16:creationId xmlns:a16="http://schemas.microsoft.com/office/drawing/2014/main" id="{36A0E3CA-D0C1-3DA5-3BE6-A100A4260E21}"/>
              </a:ext>
            </a:extLst>
          </p:cNvPr>
          <p:cNvSpPr txBox="1"/>
          <p:nvPr/>
        </p:nvSpPr>
        <p:spPr>
          <a:xfrm>
            <a:off x="10448604" y="0"/>
            <a:ext cx="547056" cy="261610"/>
          </a:xfrm>
          <a:prstGeom prst="rect">
            <a:avLst/>
          </a:prstGeom>
          <a:solidFill>
            <a:srgbClr val="CC8800"/>
          </a:solidFill>
          <a:ln>
            <a:solidFill>
              <a:srgbClr val="CC8800"/>
            </a:solidFill>
          </a:ln>
        </p:spPr>
        <p:txBody>
          <a:bodyPr wrap="square" rtlCol="0">
            <a:spAutoFit/>
          </a:bodyPr>
          <a:lstStyle/>
          <a:p>
            <a:r>
              <a:rPr lang="en-US" sz="1100" dirty="0">
                <a:solidFill>
                  <a:schemeClr val="bg1"/>
                </a:solidFill>
                <a:latin typeface="Arial Nova Cond Light" panose="020B0306020202020204" pitchFamily="34" charset="0"/>
              </a:rPr>
              <a:t>Model</a:t>
            </a:r>
          </a:p>
        </p:txBody>
      </p:sp>
      <p:sp>
        <p:nvSpPr>
          <p:cNvPr id="11" name="TextBox 10">
            <a:extLst>
              <a:ext uri="{FF2B5EF4-FFF2-40B4-BE49-F238E27FC236}">
                <a16:creationId xmlns:a16="http://schemas.microsoft.com/office/drawing/2014/main" id="{31E362CC-1CCA-F7D4-84DE-D5B4367C4DA1}"/>
              </a:ext>
            </a:extLst>
          </p:cNvPr>
          <p:cNvSpPr txBox="1"/>
          <p:nvPr/>
        </p:nvSpPr>
        <p:spPr>
          <a:xfrm>
            <a:off x="10995660" y="-131"/>
            <a:ext cx="484908"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12" name="TextBox 11">
            <a:extLst>
              <a:ext uri="{FF2B5EF4-FFF2-40B4-BE49-F238E27FC236}">
                <a16:creationId xmlns:a16="http://schemas.microsoft.com/office/drawing/2014/main" id="{50BA422E-3710-DD15-C133-DDB85724C05D}"/>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13" name="TextBox 12">
            <a:extLst>
              <a:ext uri="{FF2B5EF4-FFF2-40B4-BE49-F238E27FC236}">
                <a16:creationId xmlns:a16="http://schemas.microsoft.com/office/drawing/2014/main" id="{958AC1AE-DD4D-E204-2A1F-17F272D0A9FF}"/>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
        <p:nvSpPr>
          <p:cNvPr id="14" name="TextBox 13">
            <a:extLst>
              <a:ext uri="{FF2B5EF4-FFF2-40B4-BE49-F238E27FC236}">
                <a16:creationId xmlns:a16="http://schemas.microsoft.com/office/drawing/2014/main" id="{83ADE1CC-2AC4-8B96-BC4F-E4E62954CE37}"/>
              </a:ext>
            </a:extLst>
          </p:cNvPr>
          <p:cNvSpPr txBox="1"/>
          <p:nvPr/>
        </p:nvSpPr>
        <p:spPr>
          <a:xfrm>
            <a:off x="447675" y="2486025"/>
            <a:ext cx="1114425" cy="461665"/>
          </a:xfrm>
          <a:prstGeom prst="rect">
            <a:avLst/>
          </a:prstGeom>
          <a:noFill/>
        </p:spPr>
        <p:txBody>
          <a:bodyPr wrap="square" rtlCol="0">
            <a:spAutoFit/>
          </a:bodyPr>
          <a:lstStyle/>
          <a:p>
            <a:r>
              <a:rPr lang="en-US" sz="1200" dirty="0">
                <a:latin typeface="Arial Nova Cond Light" panose="020B0306020202020204" pitchFamily="34" charset="0"/>
              </a:rPr>
              <a:t>Encoder</a:t>
            </a:r>
          </a:p>
          <a:p>
            <a:r>
              <a:rPr lang="en-US" sz="1200" dirty="0">
                <a:latin typeface="Arial Nova Cond Light" panose="020B0306020202020204" pitchFamily="34" charset="0"/>
              </a:rPr>
              <a:t>Part</a:t>
            </a:r>
          </a:p>
        </p:txBody>
      </p:sp>
      <p:sp>
        <p:nvSpPr>
          <p:cNvPr id="15" name="TextBox 14">
            <a:extLst>
              <a:ext uri="{FF2B5EF4-FFF2-40B4-BE49-F238E27FC236}">
                <a16:creationId xmlns:a16="http://schemas.microsoft.com/office/drawing/2014/main" id="{38467DB9-F49E-997E-A83F-31EF09B8C6DA}"/>
              </a:ext>
            </a:extLst>
          </p:cNvPr>
          <p:cNvSpPr txBox="1"/>
          <p:nvPr/>
        </p:nvSpPr>
        <p:spPr>
          <a:xfrm>
            <a:off x="3602831" y="1839694"/>
            <a:ext cx="1114425" cy="1015663"/>
          </a:xfrm>
          <a:prstGeom prst="rect">
            <a:avLst/>
          </a:prstGeom>
          <a:noFill/>
        </p:spPr>
        <p:txBody>
          <a:bodyPr wrap="square" rtlCol="0">
            <a:spAutoFit/>
          </a:bodyPr>
          <a:lstStyle/>
          <a:p>
            <a:r>
              <a:rPr lang="en-US" sz="1200" dirty="0">
                <a:latin typeface="Arial Nova Cond Light" panose="020B0306020202020204" pitchFamily="34" charset="0"/>
              </a:rPr>
              <a:t>Decoder</a:t>
            </a:r>
          </a:p>
          <a:p>
            <a:r>
              <a:rPr lang="en-US" sz="1200" dirty="0">
                <a:latin typeface="Arial Nova Cond Light" panose="020B0306020202020204" pitchFamily="34" charset="0"/>
              </a:rPr>
              <a:t>Part (most gen AI models are decoder only today)</a:t>
            </a:r>
          </a:p>
        </p:txBody>
      </p:sp>
      <p:sp>
        <p:nvSpPr>
          <p:cNvPr id="18" name="TextBox 17">
            <a:extLst>
              <a:ext uri="{FF2B5EF4-FFF2-40B4-BE49-F238E27FC236}">
                <a16:creationId xmlns:a16="http://schemas.microsoft.com/office/drawing/2014/main" id="{1F7EFDDF-94B7-F474-C5AF-E2A0AB4E1563}"/>
              </a:ext>
            </a:extLst>
          </p:cNvPr>
          <p:cNvSpPr txBox="1"/>
          <p:nvPr/>
        </p:nvSpPr>
        <p:spPr>
          <a:xfrm>
            <a:off x="4894066" y="1551682"/>
            <a:ext cx="6737746" cy="3046988"/>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Nova Cond Light" panose="020B0306020202020204" pitchFamily="34" charset="0"/>
              </a:rPr>
              <a:t>Foundation for Pretrained Models</a:t>
            </a:r>
            <a:r>
              <a:rPr kumimoji="0" lang="en-US" altLang="en-US" sz="1600" b="0" i="0" u="none" strike="noStrike" cap="none" normalizeH="0" baseline="0" dirty="0">
                <a:ln>
                  <a:noFill/>
                </a:ln>
                <a:solidFill>
                  <a:schemeClr val="tx1"/>
                </a:solidFill>
                <a:effectLst/>
                <a:latin typeface="Arial Nova Cond Light" panose="020B0306020202020204" pitchFamily="34" charset="0"/>
              </a:rPr>
              <a:t>: Powers modern AI advancements in text, vision, and science.</a:t>
            </a: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Nova Cond Light" panose="020B0306020202020204" pitchFamily="34" charset="0"/>
              </a:rPr>
              <a:t>The models for NLP tasks are called Large Language Models (LLM).</a:t>
            </a:r>
          </a:p>
          <a:p>
            <a:pPr marL="742950" lvl="1" indent="-285750" eaLnBrk="0" fontAlgn="base" hangingPunct="0">
              <a:spcBef>
                <a:spcPct val="0"/>
              </a:spcBef>
              <a:spcAft>
                <a:spcPct val="0"/>
              </a:spcAft>
              <a:buFont typeface="Arial" panose="020B0604020202020204" pitchFamily="34" charset="0"/>
              <a:buChar char="•"/>
            </a:pPr>
            <a:r>
              <a:rPr lang="en-US" altLang="en-US" sz="1600" dirty="0">
                <a:latin typeface="Arial Nova Cond Light" panose="020B0306020202020204" pitchFamily="34" charset="0"/>
              </a:rPr>
              <a:t>The models for vision tasks are called large vision models.</a:t>
            </a: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Nova Cond Light" panose="020B0306020202020204" pitchFamily="34" charset="0"/>
              </a:rPr>
              <a:t>The models </a:t>
            </a:r>
            <a:r>
              <a:rPr lang="en-US" altLang="en-US" sz="1600" dirty="0">
                <a:latin typeface="Arial Nova Cond Light" panose="020B0306020202020204" pitchFamily="34" charset="0"/>
              </a:rPr>
              <a:t>for a mixed range of tasks are called multi-modal models.</a:t>
            </a:r>
          </a:p>
          <a:p>
            <a:pPr marL="285750"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Nova Cond Light" panose="020B0306020202020204" pitchFamily="34" charset="0"/>
              </a:rPr>
              <a:t>When the scale of transformers is large (into the billions), the models show the capability of reasoning besides memorizing.</a:t>
            </a:r>
          </a:p>
          <a:p>
            <a:pPr marL="742950" lvl="1" indent="-285750" eaLnBrk="0" fontAlgn="base" hangingPunct="0">
              <a:spcBef>
                <a:spcPct val="0"/>
              </a:spcBef>
              <a:spcAft>
                <a:spcPct val="0"/>
              </a:spcAft>
              <a:buFont typeface="Arial" panose="020B0604020202020204" pitchFamily="34" charset="0"/>
              <a:buChar char="•"/>
            </a:pPr>
            <a:r>
              <a:rPr lang="en-US" altLang="en-US" sz="1600" dirty="0">
                <a:latin typeface="Arial Nova Cond Light" panose="020B0306020202020204" pitchFamily="34" charset="0"/>
              </a:rPr>
              <a:t>It is called emergent behavior.</a:t>
            </a:r>
          </a:p>
          <a:p>
            <a:pPr marL="742950" lvl="1"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Nova Cond Light" panose="020B0306020202020204" pitchFamily="34" charset="0"/>
              </a:rPr>
              <a:t>The performance is better if the prom</a:t>
            </a:r>
            <a:r>
              <a:rPr lang="en-US" altLang="en-US" sz="1600" dirty="0">
                <a:latin typeface="Arial Nova Cond Light" panose="020B0306020202020204" pitchFamily="34" charset="0"/>
              </a:rPr>
              <a:t>pt is explaining the thinking steps. It is referred to as Chain of Thought or </a:t>
            </a:r>
            <a:r>
              <a:rPr lang="en-US" altLang="en-US" sz="1600" dirty="0" err="1">
                <a:latin typeface="Arial Nova Cond Light" panose="020B0306020202020204" pitchFamily="34" charset="0"/>
              </a:rPr>
              <a:t>CoT</a:t>
            </a:r>
            <a:r>
              <a:rPr lang="en-US" altLang="en-US" sz="1600" dirty="0">
                <a:latin typeface="Arial Nova Cond Light" panose="020B0306020202020204" pitchFamily="34" charset="0"/>
              </a:rPr>
              <a:t> (Wei et al. 2022, </a:t>
            </a:r>
            <a:r>
              <a:rPr lang="en-US" sz="1600" dirty="0">
                <a:latin typeface="Arial Nova Cond Light" panose="020B0306020202020204" pitchFamily="34" charset="0"/>
                <a:hlinkClick r:id="rId4"/>
              </a:rPr>
              <a:t>[2201.11903] Chain-of-Thought Prompting Elicits Reasoning in Large Language Models</a:t>
            </a:r>
            <a:r>
              <a:rPr lang="en-US" altLang="en-US" sz="1600" dirty="0">
                <a:latin typeface="Arial Nova Cond Light" panose="020B0306020202020204" pitchFamily="34" charset="0"/>
              </a:rPr>
              <a:t>)</a:t>
            </a:r>
          </a:p>
          <a:p>
            <a:pPr marL="285750" indent="-285750" eaLnBrk="0" fontAlgn="base" hangingPunct="0">
              <a:spcBef>
                <a:spcPct val="0"/>
              </a:spcBef>
              <a:spcAft>
                <a:spcPct val="0"/>
              </a:spcAft>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Arial Nova Cond Light" panose="020B0306020202020204" pitchFamily="34" charset="0"/>
              </a:rPr>
              <a:t>Today many of the models can generate </a:t>
            </a:r>
            <a:r>
              <a:rPr kumimoji="0" lang="en-US" altLang="en-US" sz="1600" b="0" i="0" u="none" strike="noStrike" cap="none" normalizeH="0" baseline="0" dirty="0" err="1">
                <a:ln>
                  <a:noFill/>
                </a:ln>
                <a:solidFill>
                  <a:schemeClr val="tx1"/>
                </a:solidFill>
                <a:effectLst/>
                <a:latin typeface="Arial Nova Cond Light" panose="020B0306020202020204" pitchFamily="34" charset="0"/>
              </a:rPr>
              <a:t>CoT</a:t>
            </a:r>
            <a:r>
              <a:rPr kumimoji="0" lang="en-US" altLang="en-US" sz="1600" b="0" i="0" u="none" strike="noStrike" cap="none" normalizeH="0" baseline="0" dirty="0">
                <a:ln>
                  <a:noFill/>
                </a:ln>
                <a:solidFill>
                  <a:schemeClr val="tx1"/>
                </a:solidFill>
                <a:effectLst/>
                <a:latin typeface="Arial Nova Cond Light" panose="020B0306020202020204" pitchFamily="34" charset="0"/>
              </a:rPr>
              <a:t> during the inference time.</a:t>
            </a:r>
          </a:p>
        </p:txBody>
      </p:sp>
      <p:sp>
        <p:nvSpPr>
          <p:cNvPr id="21" name="Rectangle 20">
            <a:extLst>
              <a:ext uri="{FF2B5EF4-FFF2-40B4-BE49-F238E27FC236}">
                <a16:creationId xmlns:a16="http://schemas.microsoft.com/office/drawing/2014/main" id="{343851F4-1DAB-B03F-2CDC-89ADBB91F843}"/>
              </a:ext>
            </a:extLst>
          </p:cNvPr>
          <p:cNvSpPr/>
          <p:nvPr/>
        </p:nvSpPr>
        <p:spPr>
          <a:xfrm>
            <a:off x="2495549" y="3771900"/>
            <a:ext cx="2193131" cy="695325"/>
          </a:xfrm>
          <a:prstGeom prst="rect">
            <a:avLst/>
          </a:prstGeom>
          <a:solidFill>
            <a:schemeClr val="accent1">
              <a:alpha val="2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9D9539E1-4458-96F5-CFB1-45DB4A3DAFE5}"/>
              </a:ext>
            </a:extLst>
          </p:cNvPr>
          <p:cNvSpPr txBox="1"/>
          <p:nvPr/>
        </p:nvSpPr>
        <p:spPr>
          <a:xfrm>
            <a:off x="3574256" y="3812917"/>
            <a:ext cx="1114425" cy="646331"/>
          </a:xfrm>
          <a:prstGeom prst="rect">
            <a:avLst/>
          </a:prstGeom>
          <a:noFill/>
        </p:spPr>
        <p:txBody>
          <a:bodyPr wrap="square" rtlCol="0">
            <a:spAutoFit/>
          </a:bodyPr>
          <a:lstStyle/>
          <a:p>
            <a:r>
              <a:rPr lang="en-US" sz="1200" dirty="0">
                <a:latin typeface="Arial Nova Cond Light" panose="020B0306020202020204" pitchFamily="34" charset="0"/>
              </a:rPr>
              <a:t>This is called a transformer layer or block</a:t>
            </a:r>
          </a:p>
        </p:txBody>
      </p:sp>
      <p:cxnSp>
        <p:nvCxnSpPr>
          <p:cNvPr id="24" name="Straight Connector 23">
            <a:extLst>
              <a:ext uri="{FF2B5EF4-FFF2-40B4-BE49-F238E27FC236}">
                <a16:creationId xmlns:a16="http://schemas.microsoft.com/office/drawing/2014/main" id="{7CCE23C5-7CD9-817B-C017-3A4F6A695766}"/>
              </a:ext>
            </a:extLst>
          </p:cNvPr>
          <p:cNvCxnSpPr>
            <a:stCxn id="21" idx="2"/>
          </p:cNvCxnSpPr>
          <p:nvPr/>
        </p:nvCxnSpPr>
        <p:spPr>
          <a:xfrm>
            <a:off x="3592115" y="4467225"/>
            <a:ext cx="1589485" cy="70485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8F3322-CBB7-5854-9175-86A2DBD5882D}"/>
              </a:ext>
            </a:extLst>
          </p:cNvPr>
          <p:cNvSpPr txBox="1"/>
          <p:nvPr/>
        </p:nvSpPr>
        <p:spPr>
          <a:xfrm>
            <a:off x="5276850" y="5010150"/>
            <a:ext cx="2486025" cy="954107"/>
          </a:xfrm>
          <a:prstGeom prst="rect">
            <a:avLst/>
          </a:prstGeom>
          <a:noFill/>
        </p:spPr>
        <p:txBody>
          <a:bodyPr wrap="square" rtlCol="0">
            <a:spAutoFit/>
          </a:bodyPr>
          <a:lstStyle/>
          <a:p>
            <a:r>
              <a:rPr lang="en-US" sz="1400" dirty="0">
                <a:latin typeface="Arial Nova Cond Light" panose="020B0306020202020204" pitchFamily="34" charset="0"/>
              </a:rPr>
              <a:t>For example, the LLaMA-7b model </a:t>
            </a:r>
          </a:p>
          <a:p>
            <a:r>
              <a:rPr lang="en-US" sz="1400" dirty="0">
                <a:latin typeface="Arial Nova Cond Light" panose="020B0306020202020204" pitchFamily="34" charset="0"/>
              </a:rPr>
              <a:t>has 32 transformer layers and it is decoder only. A larger model has more layers.</a:t>
            </a:r>
          </a:p>
        </p:txBody>
      </p:sp>
      <p:sp>
        <p:nvSpPr>
          <p:cNvPr id="26" name="TextBox 25">
            <a:extLst>
              <a:ext uri="{FF2B5EF4-FFF2-40B4-BE49-F238E27FC236}">
                <a16:creationId xmlns:a16="http://schemas.microsoft.com/office/drawing/2014/main" id="{380F5E27-FA79-FA9F-E598-06D9CD7DA5F3}"/>
              </a:ext>
            </a:extLst>
          </p:cNvPr>
          <p:cNvSpPr txBox="1"/>
          <p:nvPr/>
        </p:nvSpPr>
        <p:spPr>
          <a:xfrm>
            <a:off x="7911702" y="5009673"/>
            <a:ext cx="2486025" cy="1169551"/>
          </a:xfrm>
          <a:prstGeom prst="rect">
            <a:avLst/>
          </a:prstGeom>
          <a:noFill/>
        </p:spPr>
        <p:txBody>
          <a:bodyPr wrap="square" rtlCol="0">
            <a:spAutoFit/>
          </a:bodyPr>
          <a:lstStyle/>
          <a:p>
            <a:r>
              <a:rPr lang="en-US" sz="1400" dirty="0">
                <a:latin typeface="Arial Nova Cond Light" panose="020B0306020202020204" pitchFamily="34" charset="0"/>
              </a:rPr>
              <a:t>Larger models often have a better performance than smaller models today. For example, a 70b model likely has a better benchmark score than a 7b model.</a:t>
            </a:r>
          </a:p>
        </p:txBody>
      </p:sp>
    </p:spTree>
    <p:extLst>
      <p:ext uri="{BB962C8B-B14F-4D97-AF65-F5344CB8AC3E}">
        <p14:creationId xmlns:p14="http://schemas.microsoft.com/office/powerpoint/2010/main" val="1488486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FFDD4-20DC-261A-FC8A-AF8846DA4CEE}"/>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C01BD01-AE30-AB0B-843C-CFE3E91481B8}"/>
              </a:ext>
            </a:extLst>
          </p:cNvPr>
          <p:cNvSpPr>
            <a:spLocks noGrp="1"/>
          </p:cNvSpPr>
          <p:nvPr>
            <p:ph type="sldNum" sz="quarter" idx="12"/>
          </p:nvPr>
        </p:nvSpPr>
        <p:spPr/>
        <p:txBody>
          <a:bodyPr/>
          <a:lstStyle/>
          <a:p>
            <a:fld id="{FA187FF1-8CC0-461D-A383-DE7656B67DC1}" type="slidenum">
              <a:rPr lang="en-US" smtClean="0"/>
              <a:t>19</a:t>
            </a:fld>
            <a:endParaRPr lang="en-US"/>
          </a:p>
        </p:txBody>
      </p:sp>
      <p:sp>
        <p:nvSpPr>
          <p:cNvPr id="15" name="Title 1">
            <a:extLst>
              <a:ext uri="{FF2B5EF4-FFF2-40B4-BE49-F238E27FC236}">
                <a16:creationId xmlns:a16="http://schemas.microsoft.com/office/drawing/2014/main" id="{DE734324-2369-3170-AE83-A2A3447B6426}"/>
              </a:ext>
            </a:extLst>
          </p:cNvPr>
          <p:cNvSpPr>
            <a:spLocks noGrp="1"/>
          </p:cNvSpPr>
          <p:nvPr>
            <p:ph type="title"/>
          </p:nvPr>
        </p:nvSpPr>
        <p:spPr>
          <a:xfrm>
            <a:off x="809625" y="304573"/>
            <a:ext cx="7734300" cy="1325563"/>
          </a:xfrm>
        </p:spPr>
        <p:txBody>
          <a:bodyPr/>
          <a:lstStyle/>
          <a:p>
            <a:r>
              <a:rPr lang="en-US" dirty="0"/>
              <a:t>Learning Process</a:t>
            </a:r>
          </a:p>
        </p:txBody>
      </p:sp>
      <p:sp>
        <p:nvSpPr>
          <p:cNvPr id="3" name="TextBox 2">
            <a:extLst>
              <a:ext uri="{FF2B5EF4-FFF2-40B4-BE49-F238E27FC236}">
                <a16:creationId xmlns:a16="http://schemas.microsoft.com/office/drawing/2014/main" id="{BC1CE62E-3036-7EA2-A5E7-88FD58378922}"/>
              </a:ext>
            </a:extLst>
          </p:cNvPr>
          <p:cNvSpPr txBox="1"/>
          <p:nvPr/>
        </p:nvSpPr>
        <p:spPr>
          <a:xfrm>
            <a:off x="809625" y="1744266"/>
            <a:ext cx="3267075" cy="3970318"/>
          </a:xfrm>
          <a:prstGeom prst="rect">
            <a:avLst/>
          </a:prstGeom>
          <a:noFill/>
        </p:spPr>
        <p:txBody>
          <a:bodyPr wrap="square">
            <a:spAutoFit/>
          </a:bodyPr>
          <a:lstStyle/>
          <a:p>
            <a:pPr marL="285750" indent="-285750">
              <a:buFont typeface="Arial" panose="020B0604020202020204" pitchFamily="34" charset="0"/>
              <a:buChar char="•"/>
            </a:pPr>
            <a:r>
              <a:rPr lang="en-US" b="1" dirty="0">
                <a:effectLst/>
                <a:latin typeface="Arial Nova Cond Light" panose="020B0306020202020204" pitchFamily="34" charset="0"/>
              </a:rPr>
              <a:t>Loss Function</a:t>
            </a:r>
          </a:p>
          <a:p>
            <a:r>
              <a:rPr lang="en-US" dirty="0">
                <a:effectLst/>
                <a:latin typeface="Arial Nova Cond Light" panose="020B0306020202020204" pitchFamily="34" charset="0"/>
              </a:rPr>
              <a:t>A loss function measures the difference between predicted and actual values. The goal is to minimize this difference, improving model accuracy. </a:t>
            </a:r>
          </a:p>
          <a:p>
            <a:endParaRPr lang="en-US" dirty="0">
              <a:effectLst/>
              <a:latin typeface="Arial Nova Cond Light" panose="020B0306020202020204" pitchFamily="34" charset="0"/>
            </a:endParaRPr>
          </a:p>
          <a:p>
            <a:pPr marL="285750" indent="-285750">
              <a:buFont typeface="Arial" panose="020B0604020202020204" pitchFamily="34" charset="0"/>
              <a:buChar char="•"/>
            </a:pPr>
            <a:r>
              <a:rPr lang="en-US" b="1" dirty="0">
                <a:effectLst/>
                <a:latin typeface="Arial Nova Cond Light" panose="020B0306020202020204" pitchFamily="34" charset="0"/>
              </a:rPr>
              <a:t>Gradient Descent</a:t>
            </a:r>
          </a:p>
          <a:p>
            <a:r>
              <a:rPr lang="en-US" dirty="0">
                <a:effectLst/>
                <a:latin typeface="Arial Nova Cond Light" panose="020B0306020202020204" pitchFamily="34" charset="0"/>
              </a:rPr>
              <a:t>Gradient Descent is an optimization algorithm used to minimize the loss function. It works by iteratively adjusting model parameters based on the gradients, with the step size controlled by the learning rate. </a:t>
            </a:r>
          </a:p>
        </p:txBody>
      </p:sp>
      <p:cxnSp>
        <p:nvCxnSpPr>
          <p:cNvPr id="9" name="Straight Arrow Connector 8">
            <a:extLst>
              <a:ext uri="{FF2B5EF4-FFF2-40B4-BE49-F238E27FC236}">
                <a16:creationId xmlns:a16="http://schemas.microsoft.com/office/drawing/2014/main" id="{DC0D4562-D8A9-7E16-23EC-FBE38CC242C2}"/>
              </a:ext>
            </a:extLst>
          </p:cNvPr>
          <p:cNvCxnSpPr>
            <a:cxnSpLocks/>
          </p:cNvCxnSpPr>
          <p:nvPr/>
        </p:nvCxnSpPr>
        <p:spPr>
          <a:xfrm>
            <a:off x="4972050" y="2196845"/>
            <a:ext cx="0" cy="1876425"/>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7E2718E-A0F6-C06B-DA2C-97596F343EDF}"/>
              </a:ext>
            </a:extLst>
          </p:cNvPr>
          <p:cNvCxnSpPr>
            <a:cxnSpLocks/>
          </p:cNvCxnSpPr>
          <p:nvPr/>
        </p:nvCxnSpPr>
        <p:spPr>
          <a:xfrm>
            <a:off x="4467225" y="3796594"/>
            <a:ext cx="34861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A853D8D-1868-5FD6-7613-B16A16B953CE}"/>
              </a:ext>
            </a:extLst>
          </p:cNvPr>
          <p:cNvSpPr txBox="1"/>
          <p:nvPr/>
        </p:nvSpPr>
        <p:spPr>
          <a:xfrm>
            <a:off x="4100513" y="1865023"/>
            <a:ext cx="904874" cy="600164"/>
          </a:xfrm>
          <a:prstGeom prst="rect">
            <a:avLst/>
          </a:prstGeom>
          <a:noFill/>
        </p:spPr>
        <p:txBody>
          <a:bodyPr wrap="square" rtlCol="0">
            <a:spAutoFit/>
          </a:bodyPr>
          <a:lstStyle/>
          <a:p>
            <a:r>
              <a:rPr lang="en-US" sz="1100" dirty="0">
                <a:latin typeface="Arial Nova Cond Light" panose="020B0306020202020204" pitchFamily="34" charset="0"/>
              </a:rPr>
              <a:t>Loss function</a:t>
            </a:r>
          </a:p>
          <a:p>
            <a:r>
              <a:rPr lang="en-US" sz="1100" dirty="0">
                <a:latin typeface="Arial Nova Cond Light" panose="020B0306020202020204" pitchFamily="34" charset="0"/>
              </a:rPr>
              <a:t>of variable weight</a:t>
            </a:r>
          </a:p>
        </p:txBody>
      </p:sp>
      <p:sp>
        <p:nvSpPr>
          <p:cNvPr id="17" name="TextBox 16">
            <a:extLst>
              <a:ext uri="{FF2B5EF4-FFF2-40B4-BE49-F238E27FC236}">
                <a16:creationId xmlns:a16="http://schemas.microsoft.com/office/drawing/2014/main" id="{5B1572DB-113D-DEE3-30E3-8AFB119FB002}"/>
              </a:ext>
            </a:extLst>
          </p:cNvPr>
          <p:cNvSpPr txBox="1"/>
          <p:nvPr/>
        </p:nvSpPr>
        <p:spPr>
          <a:xfrm>
            <a:off x="7300912" y="3906970"/>
            <a:ext cx="904874" cy="261610"/>
          </a:xfrm>
          <a:prstGeom prst="rect">
            <a:avLst/>
          </a:prstGeom>
          <a:noFill/>
        </p:spPr>
        <p:txBody>
          <a:bodyPr wrap="square" rtlCol="0">
            <a:spAutoFit/>
          </a:bodyPr>
          <a:lstStyle/>
          <a:p>
            <a:r>
              <a:rPr lang="en-US" sz="1100" dirty="0">
                <a:latin typeface="Arial Nova Cond Light" panose="020B0306020202020204" pitchFamily="34" charset="0"/>
              </a:rPr>
              <a:t>Weight value</a:t>
            </a:r>
          </a:p>
        </p:txBody>
      </p:sp>
      <p:pic>
        <p:nvPicPr>
          <p:cNvPr id="23" name="Picture 22">
            <a:extLst>
              <a:ext uri="{FF2B5EF4-FFF2-40B4-BE49-F238E27FC236}">
                <a16:creationId xmlns:a16="http://schemas.microsoft.com/office/drawing/2014/main" id="{6FAAEAE2-97A8-918B-866D-8CF94527192E}"/>
              </a:ext>
            </a:extLst>
          </p:cNvPr>
          <p:cNvPicPr>
            <a:picLocks noChangeAspect="1"/>
          </p:cNvPicPr>
          <p:nvPr/>
        </p:nvPicPr>
        <p:blipFill>
          <a:blip r:embed="rId3"/>
          <a:stretch>
            <a:fillRect/>
          </a:stretch>
        </p:blipFill>
        <p:spPr>
          <a:xfrm>
            <a:off x="5005387" y="2786944"/>
            <a:ext cx="2181225" cy="1009650"/>
          </a:xfrm>
          <a:prstGeom prst="rect">
            <a:avLst/>
          </a:prstGeom>
        </p:spPr>
      </p:pic>
      <p:sp>
        <p:nvSpPr>
          <p:cNvPr id="26" name="Rectangle 25">
            <a:extLst>
              <a:ext uri="{FF2B5EF4-FFF2-40B4-BE49-F238E27FC236}">
                <a16:creationId xmlns:a16="http://schemas.microsoft.com/office/drawing/2014/main" id="{1D89CCA4-994F-34A2-AFF2-DCC6DE272C1A}"/>
              </a:ext>
            </a:extLst>
          </p:cNvPr>
          <p:cNvSpPr/>
          <p:nvPr/>
        </p:nvSpPr>
        <p:spPr>
          <a:xfrm>
            <a:off x="6010275" y="3536134"/>
            <a:ext cx="104775" cy="150076"/>
          </a:xfrm>
          <a:prstGeom prst="rect">
            <a:avLst/>
          </a:prstGeom>
          <a:solidFill>
            <a:schemeClr val="accent1">
              <a:alpha val="3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FA5682B-C351-285F-A3BE-708F6F4A7FC3}"/>
              </a:ext>
            </a:extLst>
          </p:cNvPr>
          <p:cNvSpPr txBox="1"/>
          <p:nvPr/>
        </p:nvSpPr>
        <p:spPr>
          <a:xfrm>
            <a:off x="5443537" y="4249888"/>
            <a:ext cx="1533525" cy="1200329"/>
          </a:xfrm>
          <a:prstGeom prst="rect">
            <a:avLst/>
          </a:prstGeom>
          <a:noFill/>
        </p:spPr>
        <p:txBody>
          <a:bodyPr wrap="square" rtlCol="0">
            <a:spAutoFit/>
          </a:bodyPr>
          <a:lstStyle/>
          <a:p>
            <a:r>
              <a:rPr lang="en-US" dirty="0">
                <a:latin typeface="Arial Nova Cond Light" panose="020B0306020202020204" pitchFamily="34" charset="0"/>
              </a:rPr>
              <a:t>Goal: Find the weight point to minimize the loss function.</a:t>
            </a:r>
          </a:p>
        </p:txBody>
      </p:sp>
      <p:sp>
        <p:nvSpPr>
          <p:cNvPr id="32" name="TextBox 31">
            <a:extLst>
              <a:ext uri="{FF2B5EF4-FFF2-40B4-BE49-F238E27FC236}">
                <a16:creationId xmlns:a16="http://schemas.microsoft.com/office/drawing/2014/main" id="{E0589B5A-1D0D-A997-A3AA-147A16D40F5F}"/>
              </a:ext>
            </a:extLst>
          </p:cNvPr>
          <p:cNvSpPr txBox="1"/>
          <p:nvPr/>
        </p:nvSpPr>
        <p:spPr>
          <a:xfrm>
            <a:off x="5338764" y="1248226"/>
            <a:ext cx="2047874" cy="1477328"/>
          </a:xfrm>
          <a:prstGeom prst="rect">
            <a:avLst/>
          </a:prstGeom>
          <a:noFill/>
        </p:spPr>
        <p:txBody>
          <a:bodyPr wrap="square" rtlCol="0">
            <a:spAutoFit/>
          </a:bodyPr>
          <a:lstStyle/>
          <a:p>
            <a:r>
              <a:rPr lang="en-US" dirty="0">
                <a:latin typeface="Arial Nova Cond Light" panose="020B0306020202020204" pitchFamily="34" charset="0"/>
              </a:rPr>
              <a:t>Gradient descent will try different values (grey points) to lower the value of the loss function.</a:t>
            </a:r>
          </a:p>
        </p:txBody>
      </p:sp>
      <p:cxnSp>
        <p:nvCxnSpPr>
          <p:cNvPr id="34" name="Straight Arrow Connector 33">
            <a:extLst>
              <a:ext uri="{FF2B5EF4-FFF2-40B4-BE49-F238E27FC236}">
                <a16:creationId xmlns:a16="http://schemas.microsoft.com/office/drawing/2014/main" id="{3FFE6355-B221-DEC1-BEBD-E98A24E005E7}"/>
              </a:ext>
            </a:extLst>
          </p:cNvPr>
          <p:cNvCxnSpPr/>
          <p:nvPr/>
        </p:nvCxnSpPr>
        <p:spPr>
          <a:xfrm>
            <a:off x="5600700" y="2955113"/>
            <a:ext cx="76200" cy="132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289FCFB-7612-1AA1-5212-E03C38C2D71E}"/>
              </a:ext>
            </a:extLst>
          </p:cNvPr>
          <p:cNvCxnSpPr>
            <a:cxnSpLocks/>
          </p:cNvCxnSpPr>
          <p:nvPr/>
        </p:nvCxnSpPr>
        <p:spPr>
          <a:xfrm>
            <a:off x="5667375" y="3145613"/>
            <a:ext cx="76200" cy="132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68C5D2-42DD-C08F-42A5-82798DB1E49B}"/>
              </a:ext>
            </a:extLst>
          </p:cNvPr>
          <p:cNvCxnSpPr>
            <a:cxnSpLocks/>
          </p:cNvCxnSpPr>
          <p:nvPr/>
        </p:nvCxnSpPr>
        <p:spPr>
          <a:xfrm>
            <a:off x="5800725" y="3288488"/>
            <a:ext cx="76200" cy="132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45A5041-A5FE-1B36-24ED-04DAEDE5E37F}"/>
              </a:ext>
            </a:extLst>
          </p:cNvPr>
          <p:cNvCxnSpPr>
            <a:cxnSpLocks/>
          </p:cNvCxnSpPr>
          <p:nvPr/>
        </p:nvCxnSpPr>
        <p:spPr>
          <a:xfrm>
            <a:off x="6029325" y="3412313"/>
            <a:ext cx="76200" cy="132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2F8BCB3-57AC-075A-ACBD-AFDF61BFF91B}"/>
              </a:ext>
            </a:extLst>
          </p:cNvPr>
          <p:cNvCxnSpPr>
            <a:cxnSpLocks/>
          </p:cNvCxnSpPr>
          <p:nvPr/>
        </p:nvCxnSpPr>
        <p:spPr>
          <a:xfrm>
            <a:off x="5934075" y="3374213"/>
            <a:ext cx="76200" cy="132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A0FAD9E-8A37-FF82-41A4-E1B1A47E9341}"/>
              </a:ext>
            </a:extLst>
          </p:cNvPr>
          <p:cNvSpPr txBox="1"/>
          <p:nvPr/>
        </p:nvSpPr>
        <p:spPr>
          <a:xfrm>
            <a:off x="5253038" y="3769044"/>
            <a:ext cx="904874" cy="430887"/>
          </a:xfrm>
          <a:prstGeom prst="rect">
            <a:avLst/>
          </a:prstGeom>
          <a:noFill/>
        </p:spPr>
        <p:txBody>
          <a:bodyPr wrap="square" rtlCol="0">
            <a:spAutoFit/>
          </a:bodyPr>
          <a:lstStyle/>
          <a:p>
            <a:r>
              <a:rPr lang="en-US" sz="1100" dirty="0">
                <a:latin typeface="Arial Nova Cond Light" panose="020B0306020202020204" pitchFamily="34" charset="0"/>
              </a:rPr>
              <a:t>Initial</a:t>
            </a:r>
          </a:p>
          <a:p>
            <a:r>
              <a:rPr lang="en-US" sz="1100" dirty="0">
                <a:latin typeface="Arial Nova Cond Light" panose="020B0306020202020204" pitchFamily="34" charset="0"/>
              </a:rPr>
              <a:t>value</a:t>
            </a:r>
          </a:p>
        </p:txBody>
      </p:sp>
      <p:sp>
        <p:nvSpPr>
          <p:cNvPr id="41" name="TextBox 40">
            <a:extLst>
              <a:ext uri="{FF2B5EF4-FFF2-40B4-BE49-F238E27FC236}">
                <a16:creationId xmlns:a16="http://schemas.microsoft.com/office/drawing/2014/main" id="{0993F870-92BD-D04E-0329-58B35D9EACFD}"/>
              </a:ext>
            </a:extLst>
          </p:cNvPr>
          <p:cNvSpPr txBox="1"/>
          <p:nvPr/>
        </p:nvSpPr>
        <p:spPr>
          <a:xfrm>
            <a:off x="5869782" y="3776242"/>
            <a:ext cx="904874" cy="430887"/>
          </a:xfrm>
          <a:prstGeom prst="rect">
            <a:avLst/>
          </a:prstGeom>
          <a:noFill/>
        </p:spPr>
        <p:txBody>
          <a:bodyPr wrap="square" rtlCol="0">
            <a:spAutoFit/>
          </a:bodyPr>
          <a:lstStyle/>
          <a:p>
            <a:r>
              <a:rPr lang="en-US" sz="1100" dirty="0">
                <a:latin typeface="Arial Nova Cond Light" panose="020B0306020202020204" pitchFamily="34" charset="0"/>
              </a:rPr>
              <a:t>Final</a:t>
            </a:r>
          </a:p>
          <a:p>
            <a:r>
              <a:rPr lang="en-US" sz="1100" dirty="0">
                <a:latin typeface="Arial Nova Cond Light" panose="020B0306020202020204" pitchFamily="34" charset="0"/>
              </a:rPr>
              <a:t>value</a:t>
            </a:r>
          </a:p>
        </p:txBody>
      </p:sp>
      <p:sp>
        <p:nvSpPr>
          <p:cNvPr id="42" name="TextBox 41">
            <a:extLst>
              <a:ext uri="{FF2B5EF4-FFF2-40B4-BE49-F238E27FC236}">
                <a16:creationId xmlns:a16="http://schemas.microsoft.com/office/drawing/2014/main" id="{B0186AB0-D56E-3440-9D14-F39F6CA8AD26}"/>
              </a:ext>
            </a:extLst>
          </p:cNvPr>
          <p:cNvSpPr txBox="1"/>
          <p:nvPr/>
        </p:nvSpPr>
        <p:spPr>
          <a:xfrm>
            <a:off x="10448604" y="0"/>
            <a:ext cx="547056" cy="261610"/>
          </a:xfrm>
          <a:prstGeom prst="rect">
            <a:avLst/>
          </a:prstGeom>
          <a:solidFill>
            <a:srgbClr val="CC8800"/>
          </a:solidFill>
          <a:ln>
            <a:solidFill>
              <a:srgbClr val="CC8800"/>
            </a:solidFill>
          </a:ln>
        </p:spPr>
        <p:txBody>
          <a:bodyPr wrap="square" rtlCol="0">
            <a:spAutoFit/>
          </a:bodyPr>
          <a:lstStyle/>
          <a:p>
            <a:r>
              <a:rPr lang="en-US" sz="1100" dirty="0">
                <a:solidFill>
                  <a:schemeClr val="bg1"/>
                </a:solidFill>
                <a:latin typeface="Arial Nova Cond Light" panose="020B0306020202020204" pitchFamily="34" charset="0"/>
              </a:rPr>
              <a:t>Model</a:t>
            </a:r>
          </a:p>
        </p:txBody>
      </p:sp>
      <p:sp>
        <p:nvSpPr>
          <p:cNvPr id="43" name="TextBox 42">
            <a:extLst>
              <a:ext uri="{FF2B5EF4-FFF2-40B4-BE49-F238E27FC236}">
                <a16:creationId xmlns:a16="http://schemas.microsoft.com/office/drawing/2014/main" id="{523B4B73-B042-A2AA-F79B-2FFF21045E23}"/>
              </a:ext>
            </a:extLst>
          </p:cNvPr>
          <p:cNvSpPr txBox="1"/>
          <p:nvPr/>
        </p:nvSpPr>
        <p:spPr>
          <a:xfrm>
            <a:off x="10995660" y="-131"/>
            <a:ext cx="484908"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44" name="TextBox 43">
            <a:extLst>
              <a:ext uri="{FF2B5EF4-FFF2-40B4-BE49-F238E27FC236}">
                <a16:creationId xmlns:a16="http://schemas.microsoft.com/office/drawing/2014/main" id="{9525713F-3AE0-9FD6-0C11-5D8420823AE9}"/>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45" name="TextBox 44">
            <a:extLst>
              <a:ext uri="{FF2B5EF4-FFF2-40B4-BE49-F238E27FC236}">
                <a16:creationId xmlns:a16="http://schemas.microsoft.com/office/drawing/2014/main" id="{FF03AB81-23A3-1B30-497C-4CC7442EC1BD}"/>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
        <p:nvSpPr>
          <p:cNvPr id="47" name="TextBox 46">
            <a:extLst>
              <a:ext uri="{FF2B5EF4-FFF2-40B4-BE49-F238E27FC236}">
                <a16:creationId xmlns:a16="http://schemas.microsoft.com/office/drawing/2014/main" id="{75642635-578D-360B-01CB-F9B64D021990}"/>
              </a:ext>
            </a:extLst>
          </p:cNvPr>
          <p:cNvSpPr txBox="1"/>
          <p:nvPr/>
        </p:nvSpPr>
        <p:spPr>
          <a:xfrm>
            <a:off x="8372155" y="1218805"/>
            <a:ext cx="3700029" cy="2326278"/>
          </a:xfrm>
          <a:prstGeom prst="rect">
            <a:avLst/>
          </a:prstGeom>
          <a:noFill/>
        </p:spPr>
        <p:txBody>
          <a:bodyPr wrap="square">
            <a:spAutoFit/>
          </a:bodyPr>
          <a:lstStyle/>
          <a:p>
            <a:pPr marL="285750" indent="-285750" algn="l">
              <a:spcBef>
                <a:spcPts val="750"/>
              </a:spcBef>
              <a:spcAft>
                <a:spcPts val="1500"/>
              </a:spcAft>
              <a:buFont typeface="Arial" panose="020B0604020202020204" pitchFamily="34" charset="0"/>
              <a:buChar char="•"/>
            </a:pPr>
            <a:r>
              <a:rPr lang="en-US" sz="1800" b="1" i="0" dirty="0">
                <a:effectLst/>
                <a:latin typeface="Arial Nova Cond Light" panose="020B0306020202020204" pitchFamily="34" charset="0"/>
                <a:cs typeface="Arial" panose="020B0604020202020204" pitchFamily="34" charset="0"/>
              </a:rPr>
              <a:t>Backpropagation</a:t>
            </a:r>
            <a:endParaRPr lang="en-US" b="1" dirty="0">
              <a:latin typeface="Arial Nova Cond Light" panose="020B0306020202020204" pitchFamily="34" charset="0"/>
              <a:cs typeface="Arial" panose="020B0604020202020204" pitchFamily="34" charset="0"/>
            </a:endParaRPr>
          </a:p>
          <a:p>
            <a:pPr algn="l">
              <a:spcBef>
                <a:spcPts val="750"/>
              </a:spcBef>
              <a:spcAft>
                <a:spcPts val="1500"/>
              </a:spcAft>
            </a:pPr>
            <a:r>
              <a:rPr lang="en-US" sz="1800" b="0" i="0" dirty="0">
                <a:effectLst/>
                <a:latin typeface="Arial Nova Cond Light" panose="020B0306020202020204" pitchFamily="34" charset="0"/>
                <a:cs typeface="Arial" panose="020B0604020202020204" pitchFamily="34" charset="0"/>
              </a:rPr>
              <a:t>An algorithm that calculates the error between the network's predicted output and the actual target, then propagates this error backwards through the network, adjusting the weights and biases of each neuron proportionally to minimize the error. </a:t>
            </a:r>
          </a:p>
        </p:txBody>
      </p:sp>
      <p:sp>
        <p:nvSpPr>
          <p:cNvPr id="48" name="TextBox 47">
            <a:extLst>
              <a:ext uri="{FF2B5EF4-FFF2-40B4-BE49-F238E27FC236}">
                <a16:creationId xmlns:a16="http://schemas.microsoft.com/office/drawing/2014/main" id="{0CCBA514-94D5-43C9-881A-FD37C6CABE9C}"/>
              </a:ext>
            </a:extLst>
          </p:cNvPr>
          <p:cNvSpPr txBox="1"/>
          <p:nvPr/>
        </p:nvSpPr>
        <p:spPr>
          <a:xfrm>
            <a:off x="8801099" y="3866898"/>
            <a:ext cx="3495675" cy="276999"/>
          </a:xfrm>
          <a:prstGeom prst="rect">
            <a:avLst/>
          </a:prstGeom>
          <a:noFill/>
        </p:spPr>
        <p:txBody>
          <a:bodyPr wrap="square" rtlCol="0">
            <a:spAutoFit/>
          </a:bodyPr>
          <a:lstStyle/>
          <a:p>
            <a:r>
              <a:rPr lang="en-US" sz="1200" dirty="0">
                <a:latin typeface="Arial Nova Cond Light" panose="020B0306020202020204" pitchFamily="34" charset="0"/>
              </a:rPr>
              <a:t>Source: </a:t>
            </a:r>
            <a:r>
              <a:rPr lang="en-US" sz="1200" dirty="0">
                <a:latin typeface="Arial Nova Cond Light" panose="020B0306020202020204" pitchFamily="34" charset="0"/>
                <a:hlinkClick r:id="rId4"/>
              </a:rPr>
              <a:t>Backpropagation - Wikipedia</a:t>
            </a:r>
            <a:endParaRPr lang="en-US" sz="1200" dirty="0">
              <a:latin typeface="Arial Nova Cond Light" panose="020B0306020202020204" pitchFamily="34" charset="0"/>
            </a:endParaRPr>
          </a:p>
        </p:txBody>
      </p:sp>
    </p:spTree>
    <p:extLst>
      <p:ext uri="{BB962C8B-B14F-4D97-AF65-F5344CB8AC3E}">
        <p14:creationId xmlns:p14="http://schemas.microsoft.com/office/powerpoint/2010/main" val="207589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745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F6E4A3-C50B-1235-46A7-4DA9B4AEB4F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Arial Nova Cond Light" panose="020B0306020202020204" pitchFamily="34" charset="0"/>
              </a:rPr>
              <a:t>AI: definition, history and evolution</a:t>
            </a:r>
          </a:p>
        </p:txBody>
      </p:sp>
      <p:sp>
        <p:nvSpPr>
          <p:cNvPr id="5" name="Slide Number Placeholder 4">
            <a:extLst>
              <a:ext uri="{FF2B5EF4-FFF2-40B4-BE49-F238E27FC236}">
                <a16:creationId xmlns:a16="http://schemas.microsoft.com/office/drawing/2014/main" id="{D03C2BE6-3CA3-0A65-D949-0E3B542D6D91}"/>
              </a:ext>
            </a:extLst>
          </p:cNvPr>
          <p:cNvSpPr>
            <a:spLocks noGrp="1"/>
          </p:cNvSpPr>
          <p:nvPr>
            <p:ph type="sldNum" sz="quarter" idx="12"/>
          </p:nvPr>
        </p:nvSpPr>
        <p:spPr>
          <a:xfrm>
            <a:off x="11310257" y="6356350"/>
            <a:ext cx="560009" cy="365125"/>
          </a:xfrm>
        </p:spPr>
        <p:txBody>
          <a:bodyPr vert="horz" lIns="91440" tIns="45720" rIns="91440" bIns="45720" rtlCol="0" anchor="ctr">
            <a:normAutofit/>
          </a:bodyPr>
          <a:lstStyle/>
          <a:p>
            <a:pPr>
              <a:spcAft>
                <a:spcPts val="600"/>
              </a:spcAft>
            </a:pPr>
            <a:fld id="{FA187FF1-8CC0-461D-A383-DE7656B67DC1}" type="slidenum">
              <a:rPr lang="en-US">
                <a:solidFill>
                  <a:srgbClr val="898989"/>
                </a:solidFill>
              </a:rPr>
              <a:pPr>
                <a:spcAft>
                  <a:spcPts val="600"/>
                </a:spcAft>
              </a:pPr>
              <a:t>2</a:t>
            </a:fld>
            <a:endParaRPr lang="en-US">
              <a:solidFill>
                <a:srgbClr val="898989"/>
              </a:solidFill>
            </a:endParaRPr>
          </a:p>
        </p:txBody>
      </p:sp>
      <p:sp>
        <p:nvSpPr>
          <p:cNvPr id="7" name="TextBox 6">
            <a:extLst>
              <a:ext uri="{FF2B5EF4-FFF2-40B4-BE49-F238E27FC236}">
                <a16:creationId xmlns:a16="http://schemas.microsoft.com/office/drawing/2014/main" id="{995F166C-D17F-2D24-80A6-FE35D8A574D7}"/>
              </a:ext>
            </a:extLst>
          </p:cNvPr>
          <p:cNvSpPr txBox="1"/>
          <p:nvPr/>
        </p:nvSpPr>
        <p:spPr>
          <a:xfrm>
            <a:off x="2376053" y="278289"/>
            <a:ext cx="7710055" cy="1107996"/>
          </a:xfrm>
          <a:prstGeom prst="rect">
            <a:avLst/>
          </a:prstGeom>
          <a:noFill/>
        </p:spPr>
        <p:txBody>
          <a:bodyPr wrap="square" rtlCol="0">
            <a:spAutoFit/>
          </a:bodyPr>
          <a:lstStyle/>
          <a:p>
            <a:r>
              <a:rPr lang="en-US" dirty="0">
                <a:latin typeface="Arial Nova Cond Light" panose="020B0306020202020204" pitchFamily="34" charset="0"/>
              </a:rPr>
              <a:t>“</a:t>
            </a:r>
            <a:r>
              <a:rPr lang="en-US" b="1" i="0" dirty="0">
                <a:solidFill>
                  <a:srgbClr val="202122"/>
                </a:solidFill>
                <a:effectLst/>
                <a:latin typeface="Arial Nova Cond Light" panose="020B0306020202020204" pitchFamily="34" charset="0"/>
              </a:rPr>
              <a:t>Artificial intelligence</a:t>
            </a:r>
            <a:r>
              <a:rPr lang="en-US" b="0" i="0" dirty="0">
                <a:solidFill>
                  <a:srgbClr val="202122"/>
                </a:solidFill>
                <a:effectLst/>
                <a:latin typeface="Arial Nova Cond Light" panose="020B0306020202020204" pitchFamily="34" charset="0"/>
              </a:rPr>
              <a:t> (</a:t>
            </a:r>
            <a:r>
              <a:rPr lang="en-US" b="1" i="0" dirty="0">
                <a:solidFill>
                  <a:srgbClr val="202122"/>
                </a:solidFill>
                <a:effectLst/>
                <a:latin typeface="Arial Nova Cond Light" panose="020B0306020202020204" pitchFamily="34" charset="0"/>
              </a:rPr>
              <a:t>AI</a:t>
            </a:r>
            <a:r>
              <a:rPr lang="en-US" b="0" i="0" dirty="0">
                <a:solidFill>
                  <a:srgbClr val="202122"/>
                </a:solidFill>
                <a:effectLst/>
                <a:latin typeface="Arial Nova Cond Light" panose="020B0306020202020204" pitchFamily="34" charset="0"/>
              </a:rPr>
              <a:t>), in its broadest sense, is </a:t>
            </a:r>
            <a:r>
              <a:rPr lang="en-US" b="0" i="0" u="none" strike="noStrike" dirty="0">
                <a:effectLst/>
                <a:latin typeface="Arial Nova Cond Light" panose="020B0306020202020204" pitchFamily="34" charset="0"/>
                <a:hlinkClick r:id="rId2" tooltip="Intelligence"/>
              </a:rPr>
              <a:t>intelligence</a:t>
            </a:r>
            <a:r>
              <a:rPr lang="en-US" b="0" i="0" dirty="0">
                <a:solidFill>
                  <a:srgbClr val="202122"/>
                </a:solidFill>
                <a:effectLst/>
                <a:latin typeface="Arial Nova Cond Light" panose="020B0306020202020204" pitchFamily="34" charset="0"/>
              </a:rPr>
              <a:t> exhibited by </a:t>
            </a:r>
            <a:r>
              <a:rPr lang="en-US" b="0" i="0" u="none" strike="noStrike" dirty="0">
                <a:effectLst/>
                <a:latin typeface="Arial Nova Cond Light" panose="020B0306020202020204" pitchFamily="34" charset="0"/>
                <a:hlinkClick r:id="rId3" tooltip="Machine"/>
              </a:rPr>
              <a:t>machines</a:t>
            </a:r>
            <a:r>
              <a:rPr lang="en-US" b="0" i="0" dirty="0">
                <a:solidFill>
                  <a:srgbClr val="202122"/>
                </a:solidFill>
                <a:effectLst/>
                <a:latin typeface="Arial Nova Cond Light" panose="020B0306020202020204" pitchFamily="34" charset="0"/>
              </a:rPr>
              <a:t>, particularly </a:t>
            </a:r>
            <a:r>
              <a:rPr lang="en-US" b="0" i="0" u="none" strike="noStrike" dirty="0">
                <a:effectLst/>
                <a:latin typeface="Arial Nova Cond Light" panose="020B0306020202020204" pitchFamily="34" charset="0"/>
                <a:hlinkClick r:id="rId4" tooltip="Computer"/>
              </a:rPr>
              <a:t>computer systems</a:t>
            </a:r>
            <a:r>
              <a:rPr lang="en-US" b="0" i="0" dirty="0">
                <a:solidFill>
                  <a:srgbClr val="202122"/>
                </a:solidFill>
                <a:effectLst/>
                <a:latin typeface="Arial Nova Cond Light" panose="020B0306020202020204" pitchFamily="34" charset="0"/>
              </a:rPr>
              <a:t>.” </a:t>
            </a:r>
          </a:p>
          <a:p>
            <a:endParaRPr lang="en-US" dirty="0">
              <a:solidFill>
                <a:srgbClr val="202122"/>
              </a:solidFill>
              <a:latin typeface="Arial Nova Cond Light" panose="020B0306020202020204" pitchFamily="34" charset="0"/>
            </a:endParaRPr>
          </a:p>
          <a:p>
            <a:r>
              <a:rPr lang="en-US" sz="1200" dirty="0">
                <a:solidFill>
                  <a:srgbClr val="202122"/>
                </a:solidFill>
                <a:latin typeface="Arial Nova Cond Light" panose="020B0306020202020204" pitchFamily="34" charset="0"/>
              </a:rPr>
              <a:t>Source:</a:t>
            </a:r>
            <a:r>
              <a:rPr lang="en-US" sz="1200" b="0" i="0" dirty="0">
                <a:solidFill>
                  <a:srgbClr val="202122"/>
                </a:solidFill>
                <a:effectLst/>
                <a:latin typeface="Arial Nova Cond Light" panose="020B0306020202020204" pitchFamily="34" charset="0"/>
              </a:rPr>
              <a:t> </a:t>
            </a:r>
            <a:r>
              <a:rPr lang="en-US" sz="1200" dirty="0">
                <a:latin typeface="Arial Nova Cond Light" panose="020B0306020202020204" pitchFamily="34" charset="0"/>
                <a:hlinkClick r:id="rId5"/>
              </a:rPr>
              <a:t>Artificial intelligence - Wikipedia</a:t>
            </a:r>
            <a:endParaRPr lang="en-US" sz="1200" dirty="0">
              <a:latin typeface="Arial Nova Cond Light" panose="020B0306020202020204" pitchFamily="34" charset="0"/>
            </a:endParaRPr>
          </a:p>
        </p:txBody>
      </p:sp>
      <p:sp>
        <p:nvSpPr>
          <p:cNvPr id="12" name="TextBox 11">
            <a:extLst>
              <a:ext uri="{FF2B5EF4-FFF2-40B4-BE49-F238E27FC236}">
                <a16:creationId xmlns:a16="http://schemas.microsoft.com/office/drawing/2014/main" id="{64A487EB-3FE4-33DD-A015-1F4AC2691B38}"/>
              </a:ext>
            </a:extLst>
          </p:cNvPr>
          <p:cNvSpPr txBox="1"/>
          <p:nvPr/>
        </p:nvSpPr>
        <p:spPr>
          <a:xfrm>
            <a:off x="6011908" y="1978830"/>
            <a:ext cx="4074200" cy="369332"/>
          </a:xfrm>
          <a:prstGeom prst="rect">
            <a:avLst/>
          </a:prstGeom>
          <a:noFill/>
        </p:spPr>
        <p:txBody>
          <a:bodyPr wrap="square" rtlCol="0">
            <a:spAutoFit/>
          </a:bodyPr>
          <a:lstStyle/>
          <a:p>
            <a:r>
              <a:rPr lang="en-US" dirty="0">
                <a:latin typeface="Arial Nova Cond Light" panose="020B0306020202020204" pitchFamily="34" charset="0"/>
              </a:rPr>
              <a:t>AI Development Highlights (2000- Jan 2025)</a:t>
            </a:r>
          </a:p>
        </p:txBody>
      </p:sp>
      <p:sp>
        <p:nvSpPr>
          <p:cNvPr id="14" name="TextBox 13">
            <a:extLst>
              <a:ext uri="{FF2B5EF4-FFF2-40B4-BE49-F238E27FC236}">
                <a16:creationId xmlns:a16="http://schemas.microsoft.com/office/drawing/2014/main" id="{789E07B8-47C2-595E-BE15-25B44EAD2264}"/>
              </a:ext>
            </a:extLst>
          </p:cNvPr>
          <p:cNvSpPr txBox="1"/>
          <p:nvPr/>
        </p:nvSpPr>
        <p:spPr>
          <a:xfrm>
            <a:off x="3713018" y="2487305"/>
            <a:ext cx="3733800" cy="1231106"/>
          </a:xfrm>
          <a:prstGeom prst="rect">
            <a:avLst/>
          </a:prstGeom>
          <a:noFill/>
        </p:spPr>
        <p:txBody>
          <a:bodyPr wrap="square" rtlCol="0">
            <a:spAutoFit/>
          </a:bodyPr>
          <a:lstStyle/>
          <a:p>
            <a:r>
              <a:rPr lang="en-US" sz="1400" b="1" dirty="0">
                <a:latin typeface="Arial Nova Cond Light" panose="020B0306020202020204" pitchFamily="34" charset="0"/>
              </a:rPr>
              <a:t>2000-2009: Foundations</a:t>
            </a:r>
            <a:endParaRPr lang="en-US" sz="1400" dirty="0">
              <a:latin typeface="Arial Nova Cond Light" panose="020B0306020202020204" pitchFamily="34" charset="0"/>
            </a:endParaRPr>
          </a:p>
          <a:p>
            <a:pPr>
              <a:buFont typeface="Arial" panose="020B0604020202020204" pitchFamily="34" charset="0"/>
              <a:buChar char="•"/>
            </a:pPr>
            <a:r>
              <a:rPr lang="en-US" sz="1400" dirty="0">
                <a:latin typeface="Arial Nova Cond Light" panose="020B0306020202020204" pitchFamily="34" charset="0"/>
              </a:rPr>
              <a:t>Roomba® launched as an autonomous vacuum (2002).</a:t>
            </a:r>
          </a:p>
          <a:p>
            <a:pPr>
              <a:buFont typeface="Arial" panose="020B0604020202020204" pitchFamily="34" charset="0"/>
              <a:buChar char="•"/>
            </a:pPr>
            <a:r>
              <a:rPr lang="en-US" sz="1400" b="1" dirty="0">
                <a:latin typeface="Arial Nova Cond Light" panose="020B0306020202020204" pitchFamily="34" charset="0"/>
              </a:rPr>
              <a:t>ImageNet</a:t>
            </a:r>
            <a:r>
              <a:rPr lang="en-US" sz="1400" dirty="0">
                <a:latin typeface="Arial Nova Cond Light" panose="020B0306020202020204" pitchFamily="34" charset="0"/>
              </a:rPr>
              <a:t> established as a benchmark for image recognition research.</a:t>
            </a:r>
          </a:p>
          <a:p>
            <a:endParaRPr lang="en-US" dirty="0"/>
          </a:p>
        </p:txBody>
      </p:sp>
      <p:sp>
        <p:nvSpPr>
          <p:cNvPr id="16" name="TextBox 15">
            <a:extLst>
              <a:ext uri="{FF2B5EF4-FFF2-40B4-BE49-F238E27FC236}">
                <a16:creationId xmlns:a16="http://schemas.microsoft.com/office/drawing/2014/main" id="{30F2EBC8-9A6D-DFED-7A67-D76241208F9F}"/>
              </a:ext>
            </a:extLst>
          </p:cNvPr>
          <p:cNvSpPr txBox="1"/>
          <p:nvPr/>
        </p:nvSpPr>
        <p:spPr>
          <a:xfrm>
            <a:off x="3713018" y="3664941"/>
            <a:ext cx="3920838" cy="1231106"/>
          </a:xfrm>
          <a:prstGeom prst="rect">
            <a:avLst/>
          </a:prstGeom>
          <a:noFill/>
        </p:spPr>
        <p:txBody>
          <a:bodyPr wrap="square" rtlCol="0">
            <a:spAutoFit/>
          </a:bodyPr>
          <a:lstStyle/>
          <a:p>
            <a:r>
              <a:rPr lang="en-US" sz="1400" b="1" dirty="0">
                <a:latin typeface="Arial Nova Cond Light" panose="020B0306020202020204" pitchFamily="34" charset="0"/>
              </a:rPr>
              <a:t>2010-2019: Deep Learning Era</a:t>
            </a:r>
            <a:endParaRPr lang="en-US" sz="1400" dirty="0">
              <a:latin typeface="Arial Nova Cond Light" panose="020B0306020202020204" pitchFamily="34" charset="0"/>
            </a:endParaRPr>
          </a:p>
          <a:p>
            <a:pPr>
              <a:buFont typeface="Arial" panose="020B0604020202020204" pitchFamily="34" charset="0"/>
              <a:buChar char="•"/>
            </a:pPr>
            <a:r>
              <a:rPr lang="en-US" sz="1400" dirty="0" err="1">
                <a:latin typeface="Arial Nova Cond Light" panose="020B0306020202020204" pitchFamily="34" charset="0"/>
              </a:rPr>
              <a:t>AlexNet</a:t>
            </a:r>
            <a:r>
              <a:rPr lang="en-US" sz="1400" dirty="0">
                <a:latin typeface="Arial Nova Cond Light" panose="020B0306020202020204" pitchFamily="34" charset="0"/>
              </a:rPr>
              <a:t> transformed image recognition.</a:t>
            </a:r>
          </a:p>
          <a:p>
            <a:pPr>
              <a:buFont typeface="Arial" panose="020B0604020202020204" pitchFamily="34" charset="0"/>
              <a:buChar char="•"/>
            </a:pPr>
            <a:r>
              <a:rPr lang="en-US" sz="1400" dirty="0" err="1">
                <a:latin typeface="Arial Nova Cond Light" panose="020B0306020202020204" pitchFamily="34" charset="0"/>
              </a:rPr>
              <a:t>DeepMind®’s</a:t>
            </a:r>
            <a:r>
              <a:rPr lang="en-US" sz="1400" dirty="0">
                <a:latin typeface="Arial Nova Cond Light" panose="020B0306020202020204" pitchFamily="34" charset="0"/>
              </a:rPr>
              <a:t> AlphaGo defeated world champions in Go</a:t>
            </a:r>
          </a:p>
          <a:p>
            <a:pPr>
              <a:buFont typeface="Arial" panose="020B0604020202020204" pitchFamily="34" charset="0"/>
              <a:buChar char="•"/>
            </a:pPr>
            <a:r>
              <a:rPr lang="en-US" sz="1400" dirty="0">
                <a:latin typeface="Arial Nova Cond Light" panose="020B0306020202020204" pitchFamily="34" charset="0"/>
              </a:rPr>
              <a:t>AlphaFold® predicted protein structures</a:t>
            </a:r>
          </a:p>
          <a:p>
            <a:endParaRPr lang="en-US" dirty="0"/>
          </a:p>
        </p:txBody>
      </p:sp>
      <p:sp>
        <p:nvSpPr>
          <p:cNvPr id="18" name="TextBox 17">
            <a:extLst>
              <a:ext uri="{FF2B5EF4-FFF2-40B4-BE49-F238E27FC236}">
                <a16:creationId xmlns:a16="http://schemas.microsoft.com/office/drawing/2014/main" id="{E6537CA5-63E8-34CF-39A7-2B362137EE8B}"/>
              </a:ext>
            </a:extLst>
          </p:cNvPr>
          <p:cNvSpPr txBox="1"/>
          <p:nvPr/>
        </p:nvSpPr>
        <p:spPr>
          <a:xfrm>
            <a:off x="3713018" y="4896047"/>
            <a:ext cx="3920838" cy="1661993"/>
          </a:xfrm>
          <a:prstGeom prst="rect">
            <a:avLst/>
          </a:prstGeom>
          <a:noFill/>
        </p:spPr>
        <p:txBody>
          <a:bodyPr wrap="square" rtlCol="0">
            <a:spAutoFit/>
          </a:bodyPr>
          <a:lstStyle/>
          <a:p>
            <a:r>
              <a:rPr lang="en-US" sz="1400" b="1" dirty="0">
                <a:latin typeface="Arial Nova Cond Light" panose="020B0306020202020204" pitchFamily="34" charset="0"/>
              </a:rPr>
              <a:t>2020-2023: AI Revolution</a:t>
            </a:r>
            <a:endParaRPr lang="en-US" sz="1400" dirty="0">
              <a:latin typeface="Arial Nova Cond Light" panose="020B0306020202020204" pitchFamily="34" charset="0"/>
            </a:endParaRPr>
          </a:p>
          <a:p>
            <a:pPr>
              <a:buFont typeface="Arial" panose="020B0604020202020204" pitchFamily="34" charset="0"/>
              <a:buChar char="•"/>
            </a:pPr>
            <a:r>
              <a:rPr lang="en-US" sz="1400" dirty="0">
                <a:latin typeface="Arial Nova Cond Light" panose="020B0306020202020204" pitchFamily="34" charset="0"/>
              </a:rPr>
              <a:t>GPT-3® and ChatGPT® advanced natural language understanding.</a:t>
            </a:r>
          </a:p>
          <a:p>
            <a:pPr>
              <a:buFont typeface="Arial" panose="020B0604020202020204" pitchFamily="34" charset="0"/>
              <a:buChar char="•"/>
            </a:pPr>
            <a:r>
              <a:rPr lang="en-US" sz="1400" dirty="0">
                <a:latin typeface="Arial Nova Cond Light" panose="020B0306020202020204" pitchFamily="34" charset="0"/>
              </a:rPr>
              <a:t>AlphaFold® 2 set new benchmarks in protein prediction.</a:t>
            </a:r>
          </a:p>
          <a:p>
            <a:pPr>
              <a:buFont typeface="Arial" panose="020B0604020202020204" pitchFamily="34" charset="0"/>
              <a:buChar char="•"/>
            </a:pPr>
            <a:r>
              <a:rPr lang="en-US" sz="1400" dirty="0">
                <a:latin typeface="Arial Nova Cond Light" panose="020B0306020202020204" pitchFamily="34" charset="0"/>
              </a:rPr>
              <a:t>Governments and organizations began regulating AI with forums and safety summits.</a:t>
            </a:r>
          </a:p>
          <a:p>
            <a:endParaRPr lang="en-US" dirty="0"/>
          </a:p>
        </p:txBody>
      </p:sp>
      <p:sp>
        <p:nvSpPr>
          <p:cNvPr id="22" name="TextBox 21">
            <a:extLst>
              <a:ext uri="{FF2B5EF4-FFF2-40B4-BE49-F238E27FC236}">
                <a16:creationId xmlns:a16="http://schemas.microsoft.com/office/drawing/2014/main" id="{CD102E1C-C3EB-8628-5A13-E04393A49A6E}"/>
              </a:ext>
            </a:extLst>
          </p:cNvPr>
          <p:cNvSpPr txBox="1"/>
          <p:nvPr/>
        </p:nvSpPr>
        <p:spPr>
          <a:xfrm>
            <a:off x="7792217" y="2490281"/>
            <a:ext cx="4198585" cy="2092881"/>
          </a:xfrm>
          <a:prstGeom prst="rect">
            <a:avLst/>
          </a:prstGeom>
          <a:noFill/>
        </p:spPr>
        <p:txBody>
          <a:bodyPr wrap="square" rtlCol="0">
            <a:spAutoFit/>
          </a:bodyPr>
          <a:lstStyle/>
          <a:p>
            <a:r>
              <a:rPr lang="en-US" sz="1400" b="1" dirty="0">
                <a:latin typeface="Arial Nova Cond Light" panose="020B0306020202020204" pitchFamily="34" charset="0"/>
              </a:rPr>
              <a:t>2024: More Applications</a:t>
            </a:r>
            <a:endParaRPr lang="en-US" sz="1400" dirty="0">
              <a:latin typeface="Arial Nova Cond Light" panose="020B0306020202020204" pitchFamily="34" charset="0"/>
            </a:endParaRPr>
          </a:p>
          <a:p>
            <a:pPr>
              <a:buFont typeface="Arial" panose="020B0604020202020204" pitchFamily="34" charset="0"/>
              <a:buChar char="•"/>
            </a:pPr>
            <a:r>
              <a:rPr lang="en-US" sz="1400" dirty="0" err="1">
                <a:latin typeface="Arial Nova Cond Light" panose="020B0306020202020204" pitchFamily="34" charset="0"/>
              </a:rPr>
              <a:t>Google®’s</a:t>
            </a:r>
            <a:r>
              <a:rPr lang="en-US" sz="1400" dirty="0">
                <a:latin typeface="Arial Nova Cond Light" panose="020B0306020202020204" pitchFamily="34" charset="0"/>
              </a:rPr>
              <a:t> Gemini® 1.5 and </a:t>
            </a:r>
            <a:r>
              <a:rPr lang="en-US" sz="1400" dirty="0" err="1">
                <a:latin typeface="Arial Nova Cond Light" panose="020B0306020202020204" pitchFamily="34" charset="0"/>
              </a:rPr>
              <a:t>OpenAI®’s</a:t>
            </a:r>
            <a:r>
              <a:rPr lang="en-US" sz="1400" dirty="0">
                <a:latin typeface="Arial Nova Cond Light" panose="020B0306020202020204" pitchFamily="34" charset="0"/>
              </a:rPr>
              <a:t> Sora® debuted advanced AI systems.</a:t>
            </a:r>
          </a:p>
          <a:p>
            <a:pPr>
              <a:buFont typeface="Arial" panose="020B0604020202020204" pitchFamily="34" charset="0"/>
              <a:buChar char="•"/>
            </a:pPr>
            <a:r>
              <a:rPr lang="en-US" sz="1400" dirty="0">
                <a:latin typeface="Arial Nova Cond Light" panose="020B0306020202020204" pitchFamily="34" charset="0"/>
              </a:rPr>
              <a:t>Apple® launched "Apple Intelligence," integrating AI into Siri® and iPhones®.</a:t>
            </a:r>
          </a:p>
          <a:p>
            <a:pPr>
              <a:buFont typeface="Arial" panose="020B0604020202020204" pitchFamily="34" charset="0"/>
              <a:buChar char="•"/>
            </a:pPr>
            <a:r>
              <a:rPr lang="en-US" sz="1400" dirty="0">
                <a:latin typeface="Arial Nova Cond Light" panose="020B0306020202020204" pitchFamily="34" charset="0"/>
              </a:rPr>
              <a:t>GPT-o1® applied inference thinking into the model </a:t>
            </a:r>
          </a:p>
          <a:p>
            <a:pPr>
              <a:buFont typeface="Arial" panose="020B0604020202020204" pitchFamily="34" charset="0"/>
              <a:buChar char="•"/>
            </a:pPr>
            <a:r>
              <a:rPr lang="en-US" sz="1400" dirty="0">
                <a:latin typeface="Arial Nova Cond Light" panose="020B0306020202020204" pitchFamily="34" charset="0"/>
              </a:rPr>
              <a:t>AlphaFold® won the Nobel Prize in Chemistry for revolutionizing protein research.</a:t>
            </a:r>
          </a:p>
          <a:p>
            <a:endParaRPr lang="en-US" dirty="0"/>
          </a:p>
        </p:txBody>
      </p:sp>
      <p:sp>
        <p:nvSpPr>
          <p:cNvPr id="29" name="TextBox 28">
            <a:extLst>
              <a:ext uri="{FF2B5EF4-FFF2-40B4-BE49-F238E27FC236}">
                <a16:creationId xmlns:a16="http://schemas.microsoft.com/office/drawing/2014/main" id="{BAC79C39-7A52-C022-762A-F47D9908722B}"/>
              </a:ext>
            </a:extLst>
          </p:cNvPr>
          <p:cNvSpPr txBox="1"/>
          <p:nvPr/>
        </p:nvSpPr>
        <p:spPr>
          <a:xfrm>
            <a:off x="7792217" y="4440662"/>
            <a:ext cx="4198585" cy="523220"/>
          </a:xfrm>
          <a:prstGeom prst="rect">
            <a:avLst/>
          </a:prstGeom>
          <a:noFill/>
        </p:spPr>
        <p:txBody>
          <a:bodyPr wrap="square" rtlCol="0">
            <a:spAutoFit/>
          </a:bodyPr>
          <a:lstStyle/>
          <a:p>
            <a:r>
              <a:rPr lang="en-US" sz="1400" b="1" dirty="0">
                <a:latin typeface="Arial Nova Cond Light" panose="020B0306020202020204" pitchFamily="34" charset="0"/>
              </a:rPr>
              <a:t>2025: Cost-efficient, Open-Source, and Beyond</a:t>
            </a:r>
            <a:endParaRPr lang="en-US" sz="1400" dirty="0">
              <a:latin typeface="Arial Nova Cond Light" panose="020B0306020202020204" pitchFamily="34" charset="0"/>
            </a:endParaRPr>
          </a:p>
          <a:p>
            <a:pPr>
              <a:buFont typeface="Arial" panose="020B0604020202020204" pitchFamily="34" charset="0"/>
              <a:buChar char="•"/>
            </a:pPr>
            <a:r>
              <a:rPr lang="en-US" sz="1400" dirty="0" err="1">
                <a:latin typeface="Arial Nova Cond Light" panose="020B0306020202020204" pitchFamily="34" charset="0"/>
              </a:rPr>
              <a:t>Deepseek</a:t>
            </a:r>
            <a:r>
              <a:rPr lang="en-US" sz="1400" dirty="0">
                <a:latin typeface="Arial Nova Cond Light" panose="020B0306020202020204" pitchFamily="34" charset="0"/>
              </a:rPr>
              <a:t>® series with new RL process and low-cost training.</a:t>
            </a:r>
            <a:endParaRPr lang="en-US" dirty="0"/>
          </a:p>
        </p:txBody>
      </p:sp>
      <p:sp>
        <p:nvSpPr>
          <p:cNvPr id="31" name="TextBox 30">
            <a:extLst>
              <a:ext uri="{FF2B5EF4-FFF2-40B4-BE49-F238E27FC236}">
                <a16:creationId xmlns:a16="http://schemas.microsoft.com/office/drawing/2014/main" id="{6A3289B2-E6C3-A079-5406-087CFF2FD0E3}"/>
              </a:ext>
            </a:extLst>
          </p:cNvPr>
          <p:cNvSpPr txBox="1"/>
          <p:nvPr/>
        </p:nvSpPr>
        <p:spPr>
          <a:xfrm>
            <a:off x="8535388" y="5942826"/>
            <a:ext cx="3101439" cy="276999"/>
          </a:xfrm>
          <a:prstGeom prst="rect">
            <a:avLst/>
          </a:prstGeom>
          <a:noFill/>
        </p:spPr>
        <p:txBody>
          <a:bodyPr wrap="square">
            <a:spAutoFit/>
          </a:bodyPr>
          <a:lstStyle/>
          <a:p>
            <a:r>
              <a:rPr lang="en-US" sz="1200" dirty="0">
                <a:solidFill>
                  <a:srgbClr val="202122"/>
                </a:solidFill>
                <a:latin typeface="Arial Nova Cond Light" panose="020B0306020202020204" pitchFamily="34" charset="0"/>
              </a:rPr>
              <a:t>Source:</a:t>
            </a:r>
            <a:r>
              <a:rPr lang="en-US" sz="1200" b="0" i="0" dirty="0">
                <a:solidFill>
                  <a:srgbClr val="202122"/>
                </a:solidFill>
                <a:effectLst/>
                <a:latin typeface="Arial Nova Cond Light" panose="020B0306020202020204" pitchFamily="34" charset="0"/>
              </a:rPr>
              <a:t> </a:t>
            </a:r>
            <a:r>
              <a:rPr lang="en-US" sz="1200" dirty="0">
                <a:latin typeface="Arial Nova Cond Light" panose="020B0306020202020204" pitchFamily="34" charset="0"/>
                <a:hlinkClick r:id="rId6"/>
              </a:rPr>
              <a:t>Timeline of artificial intelligence - Wikipedia</a:t>
            </a:r>
            <a:endParaRPr lang="en-US" sz="1200" dirty="0">
              <a:latin typeface="Arial Nova Cond Light" panose="020B0306020202020204" pitchFamily="34" charset="0"/>
            </a:endParaRPr>
          </a:p>
        </p:txBody>
      </p:sp>
      <p:sp>
        <p:nvSpPr>
          <p:cNvPr id="33" name="TextBox 32">
            <a:extLst>
              <a:ext uri="{FF2B5EF4-FFF2-40B4-BE49-F238E27FC236}">
                <a16:creationId xmlns:a16="http://schemas.microsoft.com/office/drawing/2014/main" id="{3C69743D-58BF-FE2E-9F82-555487D3BD8B}"/>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Model</a:t>
            </a:r>
          </a:p>
        </p:txBody>
      </p:sp>
      <p:sp>
        <p:nvSpPr>
          <p:cNvPr id="34" name="TextBox 33">
            <a:extLst>
              <a:ext uri="{FF2B5EF4-FFF2-40B4-BE49-F238E27FC236}">
                <a16:creationId xmlns:a16="http://schemas.microsoft.com/office/drawing/2014/main" id="{D1E81E6C-D45C-F961-6D3F-DCEFA069CDA3}"/>
              </a:ext>
            </a:extLst>
          </p:cNvPr>
          <p:cNvSpPr txBox="1"/>
          <p:nvPr/>
        </p:nvSpPr>
        <p:spPr>
          <a:xfrm>
            <a:off x="10995660" y="-131"/>
            <a:ext cx="484908"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35" name="TextBox 34">
            <a:extLst>
              <a:ext uri="{FF2B5EF4-FFF2-40B4-BE49-F238E27FC236}">
                <a16:creationId xmlns:a16="http://schemas.microsoft.com/office/drawing/2014/main" id="{4A4CA3D9-55AD-2554-16D7-24D9AAA04444}"/>
              </a:ext>
            </a:extLst>
          </p:cNvPr>
          <p:cNvSpPr txBox="1"/>
          <p:nvPr/>
        </p:nvSpPr>
        <p:spPr>
          <a:xfrm>
            <a:off x="11480568" y="-262"/>
            <a:ext cx="650472"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36" name="TextBox 35">
            <a:extLst>
              <a:ext uri="{FF2B5EF4-FFF2-40B4-BE49-F238E27FC236}">
                <a16:creationId xmlns:a16="http://schemas.microsoft.com/office/drawing/2014/main" id="{106BB459-A46F-8069-D243-94AAD19BA760}"/>
              </a:ext>
            </a:extLst>
          </p:cNvPr>
          <p:cNvSpPr txBox="1"/>
          <p:nvPr/>
        </p:nvSpPr>
        <p:spPr>
          <a:xfrm>
            <a:off x="9901548" y="0"/>
            <a:ext cx="547056" cy="261610"/>
          </a:xfrm>
          <a:prstGeom prst="rect">
            <a:avLst/>
          </a:prstGeom>
          <a:solidFill>
            <a:srgbClr val="5FA4E9"/>
          </a:solidFill>
          <a:ln>
            <a:solidFill>
              <a:srgbClr val="5FA4E9"/>
            </a:solidFill>
          </a:ln>
        </p:spPr>
        <p:txBody>
          <a:bodyPr wrap="square" rtlCol="0">
            <a:spAutoFit/>
          </a:bodyPr>
          <a:lstStyle/>
          <a:p>
            <a:r>
              <a:rPr lang="en-US" sz="1100" dirty="0">
                <a:solidFill>
                  <a:schemeClr val="bg1"/>
                </a:solidFill>
                <a:latin typeface="Arial Nova Cond Light" panose="020B0306020202020204" pitchFamily="34" charset="0"/>
              </a:rPr>
              <a:t>Intro</a:t>
            </a:r>
          </a:p>
        </p:txBody>
      </p:sp>
    </p:spTree>
    <p:extLst>
      <p:ext uri="{BB962C8B-B14F-4D97-AF65-F5344CB8AC3E}">
        <p14:creationId xmlns:p14="http://schemas.microsoft.com/office/powerpoint/2010/main" val="2681084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37A7-04CB-4DB4-4081-CE2F4232B8E8}"/>
              </a:ext>
            </a:extLst>
          </p:cNvPr>
          <p:cNvSpPr>
            <a:spLocks noGrp="1"/>
          </p:cNvSpPr>
          <p:nvPr>
            <p:ph type="title"/>
          </p:nvPr>
        </p:nvSpPr>
        <p:spPr>
          <a:xfrm>
            <a:off x="428625" y="0"/>
            <a:ext cx="10515600" cy="1325563"/>
          </a:xfrm>
        </p:spPr>
        <p:txBody>
          <a:bodyPr/>
          <a:lstStyle/>
          <a:p>
            <a:r>
              <a:rPr lang="en-US" dirty="0"/>
              <a:t>LLM Evolution History</a:t>
            </a:r>
          </a:p>
        </p:txBody>
      </p:sp>
      <p:sp>
        <p:nvSpPr>
          <p:cNvPr id="5" name="Slide Number Placeholder 4">
            <a:extLst>
              <a:ext uri="{FF2B5EF4-FFF2-40B4-BE49-F238E27FC236}">
                <a16:creationId xmlns:a16="http://schemas.microsoft.com/office/drawing/2014/main" id="{C4D6ECF1-B3FA-F7CF-B798-8E6FF67EC545}"/>
              </a:ext>
            </a:extLst>
          </p:cNvPr>
          <p:cNvSpPr>
            <a:spLocks noGrp="1"/>
          </p:cNvSpPr>
          <p:nvPr>
            <p:ph type="sldNum" sz="quarter" idx="12"/>
          </p:nvPr>
        </p:nvSpPr>
        <p:spPr/>
        <p:txBody>
          <a:bodyPr/>
          <a:lstStyle/>
          <a:p>
            <a:fld id="{FA187FF1-8CC0-461D-A383-DE7656B67DC1}" type="slidenum">
              <a:rPr lang="en-US" smtClean="0"/>
              <a:t>20</a:t>
            </a:fld>
            <a:endParaRPr lang="en-US"/>
          </a:p>
        </p:txBody>
      </p:sp>
      <p:pic>
        <p:nvPicPr>
          <p:cNvPr id="7" name="Picture 6">
            <a:extLst>
              <a:ext uri="{FF2B5EF4-FFF2-40B4-BE49-F238E27FC236}">
                <a16:creationId xmlns:a16="http://schemas.microsoft.com/office/drawing/2014/main" id="{9C430ECC-3AB5-FB64-80C5-73DB8B4A6E52}"/>
              </a:ext>
            </a:extLst>
          </p:cNvPr>
          <p:cNvPicPr>
            <a:picLocks noChangeAspect="1"/>
          </p:cNvPicPr>
          <p:nvPr/>
        </p:nvPicPr>
        <p:blipFill>
          <a:blip r:embed="rId2"/>
          <a:stretch>
            <a:fillRect/>
          </a:stretch>
        </p:blipFill>
        <p:spPr>
          <a:xfrm>
            <a:off x="1423399" y="1091698"/>
            <a:ext cx="7187201" cy="5498518"/>
          </a:xfrm>
          <a:prstGeom prst="rect">
            <a:avLst/>
          </a:prstGeom>
        </p:spPr>
      </p:pic>
      <p:sp>
        <p:nvSpPr>
          <p:cNvPr id="8" name="TextBox 7">
            <a:extLst>
              <a:ext uri="{FF2B5EF4-FFF2-40B4-BE49-F238E27FC236}">
                <a16:creationId xmlns:a16="http://schemas.microsoft.com/office/drawing/2014/main" id="{1EBADC4E-08B5-0DF5-5B14-6529A1DDED22}"/>
              </a:ext>
            </a:extLst>
          </p:cNvPr>
          <p:cNvSpPr txBox="1"/>
          <p:nvPr/>
        </p:nvSpPr>
        <p:spPr>
          <a:xfrm>
            <a:off x="8791575" y="5390898"/>
            <a:ext cx="3133726" cy="646331"/>
          </a:xfrm>
          <a:prstGeom prst="rect">
            <a:avLst/>
          </a:prstGeom>
          <a:noFill/>
        </p:spPr>
        <p:txBody>
          <a:bodyPr wrap="square" rtlCol="0">
            <a:spAutoFit/>
          </a:bodyPr>
          <a:lstStyle/>
          <a:p>
            <a:r>
              <a:rPr lang="en-US" sz="1200" dirty="0">
                <a:latin typeface="Arial Nova Cond Light" panose="020B0306020202020204" pitchFamily="34" charset="0"/>
              </a:rPr>
              <a:t>Source: Yang et al.,</a:t>
            </a:r>
            <a:r>
              <a:rPr lang="zh-CN" altLang="en-US" sz="1200" dirty="0">
                <a:latin typeface="Arial Nova Cond Light" panose="020B0306020202020204" pitchFamily="34" charset="0"/>
              </a:rPr>
              <a:t> </a:t>
            </a:r>
            <a:r>
              <a:rPr lang="en-US" altLang="zh-CN" sz="1200" dirty="0">
                <a:latin typeface="Arial Nova Cond Light" panose="020B0306020202020204" pitchFamily="34" charset="0"/>
              </a:rPr>
              <a:t>2023</a:t>
            </a:r>
            <a:r>
              <a:rPr lang="en-US" sz="1200" dirty="0">
                <a:latin typeface="Arial Nova Cond Light" panose="020B0306020202020204" pitchFamily="34" charset="0"/>
              </a:rPr>
              <a:t>,  </a:t>
            </a:r>
            <a:r>
              <a:rPr lang="en-US" sz="1200" dirty="0">
                <a:latin typeface="Arial Nova Cond Light" panose="020B0306020202020204" pitchFamily="34" charset="0"/>
                <a:hlinkClick r:id="rId3"/>
              </a:rPr>
              <a:t>[2304.13712] Harnessing the Power of LLMs in Practice: A Survey on ChatGPT and Beyond</a:t>
            </a:r>
            <a:endParaRPr lang="en-US" sz="1200" dirty="0">
              <a:latin typeface="Arial Nova Cond Light" panose="020B0306020202020204" pitchFamily="34" charset="0"/>
            </a:endParaRPr>
          </a:p>
        </p:txBody>
      </p:sp>
      <p:sp>
        <p:nvSpPr>
          <p:cNvPr id="9" name="TextBox 8">
            <a:extLst>
              <a:ext uri="{FF2B5EF4-FFF2-40B4-BE49-F238E27FC236}">
                <a16:creationId xmlns:a16="http://schemas.microsoft.com/office/drawing/2014/main" id="{C00AEB5E-A083-6EE3-EEA9-01081608805E}"/>
              </a:ext>
            </a:extLst>
          </p:cNvPr>
          <p:cNvSpPr txBox="1"/>
          <p:nvPr/>
        </p:nvSpPr>
        <p:spPr>
          <a:xfrm>
            <a:off x="10448604" y="0"/>
            <a:ext cx="547056" cy="261610"/>
          </a:xfrm>
          <a:prstGeom prst="rect">
            <a:avLst/>
          </a:prstGeom>
          <a:solidFill>
            <a:srgbClr val="CC8800"/>
          </a:solidFill>
          <a:ln>
            <a:solidFill>
              <a:srgbClr val="CC8800"/>
            </a:solidFill>
          </a:ln>
        </p:spPr>
        <p:txBody>
          <a:bodyPr wrap="square" rtlCol="0">
            <a:spAutoFit/>
          </a:bodyPr>
          <a:lstStyle/>
          <a:p>
            <a:r>
              <a:rPr lang="en-US" sz="1100" dirty="0">
                <a:solidFill>
                  <a:schemeClr val="bg1"/>
                </a:solidFill>
                <a:latin typeface="Arial Nova Cond Light" panose="020B0306020202020204" pitchFamily="34" charset="0"/>
              </a:rPr>
              <a:t>Model</a:t>
            </a:r>
          </a:p>
        </p:txBody>
      </p:sp>
      <p:sp>
        <p:nvSpPr>
          <p:cNvPr id="10" name="TextBox 9">
            <a:extLst>
              <a:ext uri="{FF2B5EF4-FFF2-40B4-BE49-F238E27FC236}">
                <a16:creationId xmlns:a16="http://schemas.microsoft.com/office/drawing/2014/main" id="{FDD9FB11-284B-7FEA-7B55-0296E19B8682}"/>
              </a:ext>
            </a:extLst>
          </p:cNvPr>
          <p:cNvSpPr txBox="1"/>
          <p:nvPr/>
        </p:nvSpPr>
        <p:spPr>
          <a:xfrm>
            <a:off x="10995660" y="-131"/>
            <a:ext cx="484908"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11" name="TextBox 10">
            <a:extLst>
              <a:ext uri="{FF2B5EF4-FFF2-40B4-BE49-F238E27FC236}">
                <a16:creationId xmlns:a16="http://schemas.microsoft.com/office/drawing/2014/main" id="{F6F310FF-DB57-5961-4D9E-F1B1889BE8D9}"/>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12" name="TextBox 11">
            <a:extLst>
              <a:ext uri="{FF2B5EF4-FFF2-40B4-BE49-F238E27FC236}">
                <a16:creationId xmlns:a16="http://schemas.microsoft.com/office/drawing/2014/main" id="{F8BE28BC-306C-D545-C0DD-3DD4A294D937}"/>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Tree>
    <p:extLst>
      <p:ext uri="{BB962C8B-B14F-4D97-AF65-F5344CB8AC3E}">
        <p14:creationId xmlns:p14="http://schemas.microsoft.com/office/powerpoint/2010/main" val="94399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C74F-9282-23C7-BFC1-2E160ED3D226}"/>
              </a:ext>
            </a:extLst>
          </p:cNvPr>
          <p:cNvSpPr>
            <a:spLocks noGrp="1"/>
          </p:cNvSpPr>
          <p:nvPr>
            <p:ph type="title"/>
          </p:nvPr>
        </p:nvSpPr>
        <p:spPr/>
        <p:txBody>
          <a:bodyPr/>
          <a:lstStyle/>
          <a:p>
            <a:r>
              <a:rPr lang="en-US" dirty="0"/>
              <a:t>Data Needs Preparation</a:t>
            </a:r>
          </a:p>
        </p:txBody>
      </p:sp>
      <p:sp>
        <p:nvSpPr>
          <p:cNvPr id="5" name="Slide Number Placeholder 4">
            <a:extLst>
              <a:ext uri="{FF2B5EF4-FFF2-40B4-BE49-F238E27FC236}">
                <a16:creationId xmlns:a16="http://schemas.microsoft.com/office/drawing/2014/main" id="{4ED52487-D117-D65C-EB2A-D3C093AD4FD2}"/>
              </a:ext>
            </a:extLst>
          </p:cNvPr>
          <p:cNvSpPr>
            <a:spLocks noGrp="1"/>
          </p:cNvSpPr>
          <p:nvPr>
            <p:ph type="sldNum" sz="quarter" idx="12"/>
          </p:nvPr>
        </p:nvSpPr>
        <p:spPr/>
        <p:txBody>
          <a:bodyPr/>
          <a:lstStyle/>
          <a:p>
            <a:fld id="{FA187FF1-8CC0-461D-A383-DE7656B67DC1}" type="slidenum">
              <a:rPr lang="en-US" smtClean="0"/>
              <a:t>21</a:t>
            </a:fld>
            <a:endParaRPr lang="en-US"/>
          </a:p>
        </p:txBody>
      </p:sp>
      <p:sp>
        <p:nvSpPr>
          <p:cNvPr id="3" name="TextBox 2">
            <a:extLst>
              <a:ext uri="{FF2B5EF4-FFF2-40B4-BE49-F238E27FC236}">
                <a16:creationId xmlns:a16="http://schemas.microsoft.com/office/drawing/2014/main" id="{6648724E-3CE9-EDEB-16EB-F17D7F344C4F}"/>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Model</a:t>
            </a:r>
          </a:p>
        </p:txBody>
      </p:sp>
      <p:sp>
        <p:nvSpPr>
          <p:cNvPr id="6" name="TextBox 5">
            <a:extLst>
              <a:ext uri="{FF2B5EF4-FFF2-40B4-BE49-F238E27FC236}">
                <a16:creationId xmlns:a16="http://schemas.microsoft.com/office/drawing/2014/main" id="{10457F4E-E444-26CE-6BD9-4BE2D7C85BA4}"/>
              </a:ext>
            </a:extLst>
          </p:cNvPr>
          <p:cNvSpPr txBox="1"/>
          <p:nvPr/>
        </p:nvSpPr>
        <p:spPr>
          <a:xfrm>
            <a:off x="10995660" y="-131"/>
            <a:ext cx="484908" cy="261610"/>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100" dirty="0">
                <a:solidFill>
                  <a:schemeClr val="bg1"/>
                </a:solidFill>
                <a:latin typeface="Arial Nova Cond Light" panose="020B0306020202020204" pitchFamily="34" charset="0"/>
              </a:rPr>
              <a:t>Data</a:t>
            </a:r>
          </a:p>
        </p:txBody>
      </p:sp>
      <p:sp>
        <p:nvSpPr>
          <p:cNvPr id="7" name="TextBox 6">
            <a:extLst>
              <a:ext uri="{FF2B5EF4-FFF2-40B4-BE49-F238E27FC236}">
                <a16:creationId xmlns:a16="http://schemas.microsoft.com/office/drawing/2014/main" id="{45666A63-F820-7F0E-4E8E-6F6CE77D9181}"/>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8" name="TextBox 7">
            <a:extLst>
              <a:ext uri="{FF2B5EF4-FFF2-40B4-BE49-F238E27FC236}">
                <a16:creationId xmlns:a16="http://schemas.microsoft.com/office/drawing/2014/main" id="{82C03259-AE2B-9C19-4892-838A6084D80C}"/>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
        <p:nvSpPr>
          <p:cNvPr id="10" name="TextBox 9">
            <a:extLst>
              <a:ext uri="{FF2B5EF4-FFF2-40B4-BE49-F238E27FC236}">
                <a16:creationId xmlns:a16="http://schemas.microsoft.com/office/drawing/2014/main" id="{4905A761-3812-C18B-69F4-CCF826BE23E6}"/>
              </a:ext>
            </a:extLst>
          </p:cNvPr>
          <p:cNvSpPr txBox="1"/>
          <p:nvPr/>
        </p:nvSpPr>
        <p:spPr>
          <a:xfrm>
            <a:off x="1076325" y="1690688"/>
            <a:ext cx="5019675" cy="1569660"/>
          </a:xfrm>
          <a:prstGeom prst="rect">
            <a:avLst/>
          </a:prstGeom>
          <a:noFill/>
        </p:spPr>
        <p:txBody>
          <a:bodyPr wrap="square" rtlCol="0">
            <a:spAutoFit/>
          </a:bodyPr>
          <a:lstStyle/>
          <a:p>
            <a:r>
              <a:rPr lang="en-US" sz="2400" dirty="0">
                <a:latin typeface="Arial Nova Cond Light" panose="020B0306020202020204" pitchFamily="34" charset="0"/>
              </a:rPr>
              <a:t>“Garbage in, garbage out”</a:t>
            </a:r>
          </a:p>
          <a:p>
            <a:r>
              <a:rPr lang="en-US" dirty="0">
                <a:latin typeface="Arial Nova Cond Light" panose="020B0306020202020204" pitchFamily="34" charset="0"/>
              </a:rPr>
              <a:t>Data needs preparation to be used.</a:t>
            </a:r>
          </a:p>
          <a:p>
            <a:pPr marL="285750" indent="-285750">
              <a:buFont typeface="Arial" panose="020B0604020202020204" pitchFamily="34" charset="0"/>
              <a:buChar char="•"/>
            </a:pPr>
            <a:r>
              <a:rPr lang="en-US" dirty="0">
                <a:latin typeface="Arial Nova Cond Light" panose="020B0306020202020204" pitchFamily="34" charset="0"/>
              </a:rPr>
              <a:t>Cleaning and possibly labeling</a:t>
            </a:r>
          </a:p>
          <a:p>
            <a:pPr marL="285750" indent="-285750">
              <a:buFont typeface="Arial" panose="020B0604020202020204" pitchFamily="34" charset="0"/>
              <a:buChar char="•"/>
            </a:pPr>
            <a:r>
              <a:rPr lang="en-US" dirty="0">
                <a:latin typeface="Arial Nova Cond Light" panose="020B0306020202020204" pitchFamily="34" charset="0"/>
              </a:rPr>
              <a:t>Reformatting</a:t>
            </a:r>
          </a:p>
          <a:p>
            <a:pPr marL="285750" indent="-285750">
              <a:buFont typeface="Arial" panose="020B0604020202020204" pitchFamily="34" charset="0"/>
              <a:buChar char="•"/>
            </a:pPr>
            <a:r>
              <a:rPr lang="en-US" dirty="0">
                <a:latin typeface="Arial Nova Cond Light" panose="020B0306020202020204" pitchFamily="34" charset="0"/>
              </a:rPr>
              <a:t>Refreshing knowledge</a:t>
            </a:r>
          </a:p>
        </p:txBody>
      </p:sp>
      <p:grpSp>
        <p:nvGrpSpPr>
          <p:cNvPr id="13" name="Group 12">
            <a:extLst>
              <a:ext uri="{FF2B5EF4-FFF2-40B4-BE49-F238E27FC236}">
                <a16:creationId xmlns:a16="http://schemas.microsoft.com/office/drawing/2014/main" id="{1F6377AD-12C2-A383-887B-68ECB29C4347}"/>
              </a:ext>
            </a:extLst>
          </p:cNvPr>
          <p:cNvGrpSpPr/>
          <p:nvPr/>
        </p:nvGrpSpPr>
        <p:grpSpPr>
          <a:xfrm>
            <a:off x="1355762" y="3870016"/>
            <a:ext cx="9480475" cy="2114512"/>
            <a:chOff x="1167802" y="2198689"/>
            <a:chExt cx="9480475" cy="2114512"/>
          </a:xfrm>
        </p:grpSpPr>
        <p:sp>
          <p:nvSpPr>
            <p:cNvPr id="14" name="Cube 13">
              <a:extLst>
                <a:ext uri="{FF2B5EF4-FFF2-40B4-BE49-F238E27FC236}">
                  <a16:creationId xmlns:a16="http://schemas.microsoft.com/office/drawing/2014/main" id="{FC8D7BE1-26DD-DD28-5A6F-56A09D6529AC}"/>
                </a:ext>
              </a:extLst>
            </p:cNvPr>
            <p:cNvSpPr/>
            <p:nvPr/>
          </p:nvSpPr>
          <p:spPr>
            <a:xfrm>
              <a:off x="1167802" y="3818725"/>
              <a:ext cx="9480475" cy="494476"/>
            </a:xfrm>
            <a:prstGeom prst="cube">
              <a:avLst/>
            </a:prstGeom>
            <a:solidFill>
              <a:srgbClr val="6644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Nova Cond Light" panose="020B0306020202020204" pitchFamily="34" charset="0"/>
                </a:rPr>
                <a:t>Data Platform with pipeline observability</a:t>
              </a:r>
            </a:p>
          </p:txBody>
        </p:sp>
        <p:sp>
          <p:nvSpPr>
            <p:cNvPr id="15" name="Arrow: Right 14">
              <a:extLst>
                <a:ext uri="{FF2B5EF4-FFF2-40B4-BE49-F238E27FC236}">
                  <a16:creationId xmlns:a16="http://schemas.microsoft.com/office/drawing/2014/main" id="{9626F97F-8A75-1BED-8E33-F00D71E31A35}"/>
                </a:ext>
              </a:extLst>
            </p:cNvPr>
            <p:cNvSpPr/>
            <p:nvPr/>
          </p:nvSpPr>
          <p:spPr>
            <a:xfrm>
              <a:off x="1491780" y="3068356"/>
              <a:ext cx="7925825" cy="263207"/>
            </a:xfrm>
            <a:prstGeom prst="rightArrow">
              <a:avLst/>
            </a:prstGeom>
            <a:solidFill>
              <a:srgbClr val="C9C9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75FD516B-E3A7-37BC-CC54-817EA870B5B2}"/>
                </a:ext>
              </a:extLst>
            </p:cNvPr>
            <p:cNvSpPr/>
            <p:nvPr/>
          </p:nvSpPr>
          <p:spPr>
            <a:xfrm>
              <a:off x="2968330" y="2468937"/>
              <a:ext cx="1141030" cy="1449407"/>
            </a:xfrm>
            <a:prstGeom prst="roundRect">
              <a:avLst/>
            </a:prstGeom>
            <a:solidFill>
              <a:srgbClr val="BB33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Data</a:t>
              </a:r>
            </a:p>
            <a:p>
              <a:pPr algn="ctr"/>
              <a:r>
                <a:rPr lang="en-US" altLang="zh-CN" sz="1200" dirty="0"/>
                <a:t>Cleaning and</a:t>
              </a:r>
            </a:p>
            <a:p>
              <a:pPr algn="ctr"/>
              <a:r>
                <a:rPr lang="en-US" sz="1200" dirty="0"/>
                <a:t>preparation</a:t>
              </a:r>
            </a:p>
          </p:txBody>
        </p:sp>
        <p:sp>
          <p:nvSpPr>
            <p:cNvPr id="17" name="Rectangle: Rounded Corners 16">
              <a:extLst>
                <a:ext uri="{FF2B5EF4-FFF2-40B4-BE49-F238E27FC236}">
                  <a16:creationId xmlns:a16="http://schemas.microsoft.com/office/drawing/2014/main" id="{8547A873-F83B-8B44-15BA-AC6B8C4E9518}"/>
                </a:ext>
              </a:extLst>
            </p:cNvPr>
            <p:cNvSpPr/>
            <p:nvPr/>
          </p:nvSpPr>
          <p:spPr>
            <a:xfrm>
              <a:off x="6126165" y="2465094"/>
              <a:ext cx="1141030" cy="1453250"/>
            </a:xfrm>
            <a:prstGeom prst="roundRect">
              <a:avLst/>
            </a:prstGeom>
            <a:solidFill>
              <a:srgbClr val="6688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Data Governance</a:t>
              </a:r>
              <a:endParaRPr lang="en-US" sz="1200" dirty="0"/>
            </a:p>
          </p:txBody>
        </p:sp>
        <p:sp>
          <p:nvSpPr>
            <p:cNvPr id="18" name="Rectangle: Rounded Corners 17">
              <a:extLst>
                <a:ext uri="{FF2B5EF4-FFF2-40B4-BE49-F238E27FC236}">
                  <a16:creationId xmlns:a16="http://schemas.microsoft.com/office/drawing/2014/main" id="{0F951F66-685F-6D07-DFFB-1F45150E8712}"/>
                </a:ext>
              </a:extLst>
            </p:cNvPr>
            <p:cNvSpPr/>
            <p:nvPr/>
          </p:nvSpPr>
          <p:spPr>
            <a:xfrm>
              <a:off x="1341314" y="2468937"/>
              <a:ext cx="1141030" cy="1449407"/>
            </a:xfrm>
            <a:prstGeom prst="roundRect">
              <a:avLst/>
            </a:prstGeom>
            <a:solidFill>
              <a:srgbClr val="6699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Data</a:t>
              </a:r>
            </a:p>
            <a:p>
              <a:pPr algn="ctr"/>
              <a:r>
                <a:rPr lang="en-US" altLang="zh-CN" sz="1200" dirty="0"/>
                <a:t>Acquisition</a:t>
              </a:r>
              <a:endParaRPr lang="en-US" sz="1200" dirty="0"/>
            </a:p>
          </p:txBody>
        </p:sp>
        <p:sp>
          <p:nvSpPr>
            <p:cNvPr id="19" name="Rectangle: Rounded Corners 18">
              <a:extLst>
                <a:ext uri="{FF2B5EF4-FFF2-40B4-BE49-F238E27FC236}">
                  <a16:creationId xmlns:a16="http://schemas.microsoft.com/office/drawing/2014/main" id="{F575D05F-3B49-7E78-5685-D6C07CD4B98E}"/>
                </a:ext>
              </a:extLst>
            </p:cNvPr>
            <p:cNvSpPr/>
            <p:nvPr/>
          </p:nvSpPr>
          <p:spPr>
            <a:xfrm>
              <a:off x="4498403" y="2468937"/>
              <a:ext cx="1141030" cy="1449407"/>
            </a:xfrm>
            <a:prstGeom prst="roundRect">
              <a:avLst/>
            </a:prstGeom>
            <a:solidFill>
              <a:srgbClr val="6699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Data</a:t>
              </a:r>
            </a:p>
            <a:p>
              <a:pPr algn="ctr"/>
              <a:r>
                <a:rPr lang="en-US" altLang="zh-CN" sz="1200" dirty="0"/>
                <a:t>Repository</a:t>
              </a:r>
              <a:endParaRPr lang="en-US" sz="1200" dirty="0"/>
            </a:p>
          </p:txBody>
        </p:sp>
        <p:sp>
          <p:nvSpPr>
            <p:cNvPr id="20" name="Rectangle: Rounded Corners 19">
              <a:extLst>
                <a:ext uri="{FF2B5EF4-FFF2-40B4-BE49-F238E27FC236}">
                  <a16:creationId xmlns:a16="http://schemas.microsoft.com/office/drawing/2014/main" id="{BB7224BC-29A3-9BDA-2185-2C4A3AD35737}"/>
                </a:ext>
              </a:extLst>
            </p:cNvPr>
            <p:cNvSpPr/>
            <p:nvPr/>
          </p:nvSpPr>
          <p:spPr>
            <a:xfrm>
              <a:off x="7672413" y="2465094"/>
              <a:ext cx="1141030" cy="1453250"/>
            </a:xfrm>
            <a:prstGeom prst="roundRect">
              <a:avLst/>
            </a:prstGeom>
            <a:solidFill>
              <a:srgbClr val="DD66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Data </a:t>
              </a:r>
            </a:p>
            <a:p>
              <a:pPr algn="ctr"/>
              <a:r>
                <a:rPr lang="en-US" sz="1200" dirty="0" err="1"/>
                <a:t>Transfor</a:t>
              </a:r>
              <a:r>
                <a:rPr lang="en-US" sz="1200" dirty="0"/>
                <a:t>-</a:t>
              </a:r>
            </a:p>
            <a:p>
              <a:pPr algn="ctr"/>
              <a:r>
                <a:rPr lang="en-US" sz="1200" dirty="0" err="1"/>
                <a:t>mation</a:t>
              </a:r>
              <a:endParaRPr lang="en-US" sz="1200" dirty="0"/>
            </a:p>
          </p:txBody>
        </p:sp>
        <p:sp>
          <p:nvSpPr>
            <p:cNvPr id="21" name="Rectangle: Rounded Corners 20">
              <a:extLst>
                <a:ext uri="{FF2B5EF4-FFF2-40B4-BE49-F238E27FC236}">
                  <a16:creationId xmlns:a16="http://schemas.microsoft.com/office/drawing/2014/main" id="{675DD063-D1F4-5B03-136E-8C7E5B03268A}"/>
                </a:ext>
              </a:extLst>
            </p:cNvPr>
            <p:cNvSpPr/>
            <p:nvPr/>
          </p:nvSpPr>
          <p:spPr>
            <a:xfrm>
              <a:off x="9378007" y="2465093"/>
              <a:ext cx="1141030" cy="1453250"/>
            </a:xfrm>
            <a:prstGeom prst="roundRect">
              <a:avLst/>
            </a:prstGeom>
            <a:solidFill>
              <a:srgbClr val="CC8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Data Analysis</a:t>
              </a:r>
              <a:endParaRPr lang="en-US" sz="1200" dirty="0"/>
            </a:p>
          </p:txBody>
        </p:sp>
        <p:sp>
          <p:nvSpPr>
            <p:cNvPr id="22" name="Arrow: Bent-Up 21">
              <a:extLst>
                <a:ext uri="{FF2B5EF4-FFF2-40B4-BE49-F238E27FC236}">
                  <a16:creationId xmlns:a16="http://schemas.microsoft.com/office/drawing/2014/main" id="{4D0F6998-6CB5-D2A1-2359-2BAF81AE798D}"/>
                </a:ext>
              </a:extLst>
            </p:cNvPr>
            <p:cNvSpPr/>
            <p:nvPr/>
          </p:nvSpPr>
          <p:spPr>
            <a:xfrm rot="10800000">
              <a:off x="2570125" y="2198689"/>
              <a:ext cx="6525600" cy="968720"/>
            </a:xfrm>
            <a:prstGeom prst="bentUpArrow">
              <a:avLst>
                <a:gd name="adj1" fmla="val 14078"/>
                <a:gd name="adj2" fmla="val 14179"/>
                <a:gd name="adj3" fmla="val 27834"/>
              </a:avLst>
            </a:prstGeom>
            <a:solidFill>
              <a:srgbClr val="C9C9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6E963BB-A987-75FA-6487-88DE33F628CE}"/>
                </a:ext>
              </a:extLst>
            </p:cNvPr>
            <p:cNvSpPr/>
            <p:nvPr/>
          </p:nvSpPr>
          <p:spPr>
            <a:xfrm>
              <a:off x="8963908" y="2208383"/>
              <a:ext cx="131816" cy="959026"/>
            </a:xfrm>
            <a:prstGeom prst="rect">
              <a:avLst/>
            </a:prstGeom>
            <a:solidFill>
              <a:srgbClr val="C9C9C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907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1B80C-2019-0394-DD64-DCB56A9AB0DD}"/>
              </a:ext>
            </a:extLst>
          </p:cNvPr>
          <p:cNvSpPr>
            <a:spLocks noGrp="1"/>
          </p:cNvSpPr>
          <p:nvPr>
            <p:ph type="title"/>
          </p:nvPr>
        </p:nvSpPr>
        <p:spPr>
          <a:xfrm>
            <a:off x="876998" y="357060"/>
            <a:ext cx="12015158" cy="1325563"/>
          </a:xfrm>
        </p:spPr>
        <p:txBody>
          <a:bodyPr/>
          <a:lstStyle/>
          <a:p>
            <a:r>
              <a:rPr lang="en-US" dirty="0"/>
              <a:t>Data Storage Needs</a:t>
            </a:r>
          </a:p>
        </p:txBody>
      </p:sp>
      <p:sp>
        <p:nvSpPr>
          <p:cNvPr id="5" name="Slide Number Placeholder 4">
            <a:extLst>
              <a:ext uri="{FF2B5EF4-FFF2-40B4-BE49-F238E27FC236}">
                <a16:creationId xmlns:a16="http://schemas.microsoft.com/office/drawing/2014/main" id="{85A51895-B21A-9582-B7ED-247D8A66DD88}"/>
              </a:ext>
            </a:extLst>
          </p:cNvPr>
          <p:cNvSpPr>
            <a:spLocks noGrp="1"/>
          </p:cNvSpPr>
          <p:nvPr>
            <p:ph type="sldNum" sz="quarter" idx="12"/>
          </p:nvPr>
        </p:nvSpPr>
        <p:spPr/>
        <p:txBody>
          <a:bodyPr/>
          <a:lstStyle/>
          <a:p>
            <a:fld id="{FA187FF1-8CC0-461D-A383-DE7656B67DC1}" type="slidenum">
              <a:rPr lang="en-US" smtClean="0"/>
              <a:t>22</a:t>
            </a:fld>
            <a:endParaRPr lang="en-US"/>
          </a:p>
        </p:txBody>
      </p:sp>
      <p:sp>
        <p:nvSpPr>
          <p:cNvPr id="14" name="矩形 125">
            <a:extLst>
              <a:ext uri="{FF2B5EF4-FFF2-40B4-BE49-F238E27FC236}">
                <a16:creationId xmlns:a16="http://schemas.microsoft.com/office/drawing/2014/main" id="{694642E8-6E06-A57B-664C-C91762CC6EC5}"/>
              </a:ext>
            </a:extLst>
          </p:cNvPr>
          <p:cNvSpPr/>
          <p:nvPr/>
        </p:nvSpPr>
        <p:spPr>
          <a:xfrm>
            <a:off x="2130264" y="5164406"/>
            <a:ext cx="1495820" cy="1231106"/>
          </a:xfrm>
          <a:prstGeom prst="rect">
            <a:avLst/>
          </a:prstGeom>
        </p:spPr>
        <p:txBody>
          <a:bodyPr wrap="square" lIns="0" tIns="0" rIns="0" bIns="0">
            <a:spAutoFit/>
          </a:bodyPr>
          <a:lstStyle/>
          <a:p>
            <a:pPr marR="0" lvl="0" algn="l" defTabSz="914112" rtl="0" eaLnBrk="1" fontAlgn="auto" latinLnBrk="0" hangingPunct="1">
              <a:lnSpc>
                <a:spcPct val="100000"/>
              </a:lnSpc>
              <a:spcBef>
                <a:spcPts val="600"/>
              </a:spcBef>
              <a:spcAft>
                <a:spcPts val="0"/>
              </a:spcAft>
              <a:buClrTx/>
              <a:buSzTx/>
              <a:tabLst/>
              <a:defRPr/>
            </a:pPr>
            <a:r>
              <a:rPr kumimoji="1" lang="en-US" sz="1200" b="1"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Data Ingestion</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Multi-protocol access</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High parallelization</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dirty="0">
                <a:latin typeface="Arial Nova Cond Light" panose="020B0306020202020204" pitchFamily="34" charset="0"/>
                <a:ea typeface="微软雅黑" panose="020B0503020204020204" pitchFamily="34" charset="-122"/>
                <a:cs typeface="Arial"/>
                <a:sym typeface="Arial"/>
              </a:rPr>
              <a:t>High bandwidth</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Large capacity</a:t>
            </a:r>
          </a:p>
        </p:txBody>
      </p:sp>
      <p:sp>
        <p:nvSpPr>
          <p:cNvPr id="15" name="矩形 125">
            <a:extLst>
              <a:ext uri="{FF2B5EF4-FFF2-40B4-BE49-F238E27FC236}">
                <a16:creationId xmlns:a16="http://schemas.microsoft.com/office/drawing/2014/main" id="{E983D2E9-EB95-9B5C-5806-3FAC8AA43929}"/>
              </a:ext>
            </a:extLst>
          </p:cNvPr>
          <p:cNvSpPr/>
          <p:nvPr/>
        </p:nvSpPr>
        <p:spPr>
          <a:xfrm>
            <a:off x="3376113" y="1750673"/>
            <a:ext cx="1660705" cy="1231106"/>
          </a:xfrm>
          <a:prstGeom prst="rect">
            <a:avLst/>
          </a:prstGeom>
        </p:spPr>
        <p:txBody>
          <a:bodyPr wrap="square" lIns="0" tIns="0" rIns="0" bIns="0">
            <a:spAutoFit/>
          </a:bodyPr>
          <a:lstStyle/>
          <a:p>
            <a:pPr marR="0" lvl="0" algn="l" defTabSz="914112" rtl="0" eaLnBrk="1" fontAlgn="auto" latinLnBrk="0" hangingPunct="1">
              <a:lnSpc>
                <a:spcPct val="100000"/>
              </a:lnSpc>
              <a:spcBef>
                <a:spcPts val="600"/>
              </a:spcBef>
              <a:spcAft>
                <a:spcPts val="0"/>
              </a:spcAft>
              <a:buClrTx/>
              <a:buSzTx/>
              <a:tabLst/>
              <a:defRPr/>
            </a:pPr>
            <a:r>
              <a:rPr kumimoji="1" lang="en-US" sz="1200" b="1"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Data Pre-Processing</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Multi-protocol access</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High-speed search </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dirty="0">
                <a:latin typeface="Arial Nova Cond Light" panose="020B0306020202020204" pitchFamily="34" charset="0"/>
                <a:ea typeface="微软雅黑" panose="020B0503020204020204" pitchFamily="34" charset="-122"/>
                <a:cs typeface="Arial"/>
                <a:sym typeface="Arial"/>
              </a:rPr>
              <a:t>Mix of large and small I/O</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Mix of IO read and write</a:t>
            </a:r>
          </a:p>
        </p:txBody>
      </p:sp>
      <p:sp>
        <p:nvSpPr>
          <p:cNvPr id="16" name="矩形 125">
            <a:extLst>
              <a:ext uri="{FF2B5EF4-FFF2-40B4-BE49-F238E27FC236}">
                <a16:creationId xmlns:a16="http://schemas.microsoft.com/office/drawing/2014/main" id="{9A7E3690-57F8-4926-8703-A4C5070C0E55}"/>
              </a:ext>
            </a:extLst>
          </p:cNvPr>
          <p:cNvSpPr/>
          <p:nvPr/>
        </p:nvSpPr>
        <p:spPr>
          <a:xfrm>
            <a:off x="4859609" y="5164406"/>
            <a:ext cx="1495820" cy="1415772"/>
          </a:xfrm>
          <a:prstGeom prst="rect">
            <a:avLst/>
          </a:prstGeom>
        </p:spPr>
        <p:txBody>
          <a:bodyPr wrap="square" lIns="0" tIns="0" rIns="0" bIns="0">
            <a:spAutoFit/>
          </a:bodyPr>
          <a:lstStyle/>
          <a:p>
            <a:pPr marR="0" lvl="0" algn="l" defTabSz="914112" rtl="0" eaLnBrk="1" fontAlgn="auto" latinLnBrk="0" hangingPunct="1">
              <a:lnSpc>
                <a:spcPct val="100000"/>
              </a:lnSpc>
              <a:spcBef>
                <a:spcPts val="600"/>
              </a:spcBef>
              <a:spcAft>
                <a:spcPts val="0"/>
              </a:spcAft>
              <a:buClrTx/>
              <a:buSzTx/>
              <a:tabLst/>
              <a:defRPr/>
            </a:pPr>
            <a:r>
              <a:rPr kumimoji="1" lang="en-US" sz="1200" b="1"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Data Training</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Large amount of read requests</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dirty="0">
                <a:latin typeface="Arial Nova Cond Light" panose="020B0306020202020204" pitchFamily="34" charset="0"/>
                <a:ea typeface="微软雅黑" panose="020B0503020204020204" pitchFamily="34" charset="-122"/>
                <a:cs typeface="Arial"/>
                <a:sym typeface="Arial"/>
              </a:rPr>
              <a:t>High bandwidth</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Low latency</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Checkpoints</a:t>
            </a:r>
          </a:p>
        </p:txBody>
      </p:sp>
      <p:sp>
        <p:nvSpPr>
          <p:cNvPr id="17" name="矩形 125">
            <a:extLst>
              <a:ext uri="{FF2B5EF4-FFF2-40B4-BE49-F238E27FC236}">
                <a16:creationId xmlns:a16="http://schemas.microsoft.com/office/drawing/2014/main" id="{E92FDC77-EB81-7638-4935-EDA0F452EDCF}"/>
              </a:ext>
            </a:extLst>
          </p:cNvPr>
          <p:cNvSpPr/>
          <p:nvPr/>
        </p:nvSpPr>
        <p:spPr>
          <a:xfrm>
            <a:off x="7543433" y="5186799"/>
            <a:ext cx="1495820" cy="1154162"/>
          </a:xfrm>
          <a:prstGeom prst="rect">
            <a:avLst/>
          </a:prstGeom>
        </p:spPr>
        <p:txBody>
          <a:bodyPr wrap="square" lIns="0" tIns="0" rIns="0" bIns="0">
            <a:spAutoFit/>
          </a:bodyPr>
          <a:lstStyle/>
          <a:p>
            <a:pPr marR="0" lvl="0" algn="l" defTabSz="914112" rtl="0" eaLnBrk="1" fontAlgn="auto" latinLnBrk="0" hangingPunct="1">
              <a:lnSpc>
                <a:spcPct val="100000"/>
              </a:lnSpc>
              <a:spcBef>
                <a:spcPts val="600"/>
              </a:spcBef>
              <a:spcAft>
                <a:spcPts val="0"/>
              </a:spcAft>
              <a:buClrTx/>
              <a:buSzTx/>
              <a:tabLst/>
              <a:defRPr/>
            </a:pPr>
            <a:r>
              <a:rPr kumimoji="1" lang="en-US" sz="1200" b="1"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Model Inferencing</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High parallelization</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dirty="0">
                <a:latin typeface="Arial Nova Cond Light" panose="020B0306020202020204" pitchFamily="34" charset="0"/>
                <a:ea typeface="微软雅黑" panose="020B0503020204020204" pitchFamily="34" charset="-122"/>
                <a:cs typeface="Arial"/>
                <a:sym typeface="Arial"/>
              </a:rPr>
              <a:t>Low latency</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Model repository and deployment</a:t>
            </a:r>
          </a:p>
        </p:txBody>
      </p:sp>
      <p:sp>
        <p:nvSpPr>
          <p:cNvPr id="18" name="矩形 125">
            <a:extLst>
              <a:ext uri="{FF2B5EF4-FFF2-40B4-BE49-F238E27FC236}">
                <a16:creationId xmlns:a16="http://schemas.microsoft.com/office/drawing/2014/main" id="{81562DB7-651B-D478-30ED-84AA96426144}"/>
              </a:ext>
            </a:extLst>
          </p:cNvPr>
          <p:cNvSpPr/>
          <p:nvPr/>
        </p:nvSpPr>
        <p:spPr>
          <a:xfrm>
            <a:off x="6136667" y="1733955"/>
            <a:ext cx="1495820" cy="969496"/>
          </a:xfrm>
          <a:prstGeom prst="rect">
            <a:avLst/>
          </a:prstGeom>
        </p:spPr>
        <p:txBody>
          <a:bodyPr wrap="square" lIns="0" tIns="0" rIns="0" bIns="0">
            <a:spAutoFit/>
          </a:bodyPr>
          <a:lstStyle/>
          <a:p>
            <a:pPr marR="0" lvl="0" algn="l" defTabSz="914112" rtl="0" eaLnBrk="1" fontAlgn="auto" latinLnBrk="0" hangingPunct="1">
              <a:lnSpc>
                <a:spcPct val="100000"/>
              </a:lnSpc>
              <a:spcBef>
                <a:spcPts val="600"/>
              </a:spcBef>
              <a:spcAft>
                <a:spcPts val="0"/>
              </a:spcAft>
              <a:buClrTx/>
              <a:buSzTx/>
              <a:tabLst/>
              <a:defRPr/>
            </a:pPr>
            <a:r>
              <a:rPr kumimoji="1" lang="en-US" sz="1200" b="1"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Model </a:t>
            </a:r>
            <a:r>
              <a:rPr kumimoji="1" lang="en-US" sz="1200" b="1" dirty="0">
                <a:latin typeface="Arial Nova Cond Light" panose="020B0306020202020204" pitchFamily="34" charset="0"/>
                <a:ea typeface="微软雅黑" panose="020B0503020204020204" pitchFamily="34" charset="-122"/>
                <a:cs typeface="Arial"/>
                <a:sym typeface="Arial"/>
              </a:rPr>
              <a:t>Evaluation</a:t>
            </a:r>
            <a:endParaRPr kumimoji="1" lang="en-US" sz="1200" b="1"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endParaRP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I/O Read Dominant</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dirty="0">
                <a:latin typeface="Arial Nova Cond Light" panose="020B0306020202020204" pitchFamily="34" charset="0"/>
                <a:ea typeface="微软雅黑" panose="020B0503020204020204" pitchFamily="34" charset="-122"/>
                <a:cs typeface="Arial"/>
                <a:sym typeface="Arial"/>
              </a:rPr>
              <a:t>High bandwidth</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Low latency</a:t>
            </a:r>
          </a:p>
        </p:txBody>
      </p:sp>
      <p:sp>
        <p:nvSpPr>
          <p:cNvPr id="19" name="矩形 125">
            <a:extLst>
              <a:ext uri="{FF2B5EF4-FFF2-40B4-BE49-F238E27FC236}">
                <a16:creationId xmlns:a16="http://schemas.microsoft.com/office/drawing/2014/main" id="{354E38DA-1DB3-3895-AF67-FA8763235CC9}"/>
              </a:ext>
            </a:extLst>
          </p:cNvPr>
          <p:cNvSpPr/>
          <p:nvPr/>
        </p:nvSpPr>
        <p:spPr>
          <a:xfrm>
            <a:off x="8897219" y="1733955"/>
            <a:ext cx="1495820" cy="1154162"/>
          </a:xfrm>
          <a:prstGeom prst="rect">
            <a:avLst/>
          </a:prstGeom>
        </p:spPr>
        <p:txBody>
          <a:bodyPr wrap="square" lIns="0" tIns="0" rIns="0" bIns="0">
            <a:spAutoFit/>
          </a:bodyPr>
          <a:lstStyle/>
          <a:p>
            <a:pPr marR="0" lvl="0" algn="l" defTabSz="914112" rtl="0" eaLnBrk="1" fontAlgn="auto" latinLnBrk="0" hangingPunct="1">
              <a:lnSpc>
                <a:spcPct val="100000"/>
              </a:lnSpc>
              <a:spcBef>
                <a:spcPts val="600"/>
              </a:spcBef>
              <a:spcAft>
                <a:spcPts val="0"/>
              </a:spcAft>
              <a:buClrTx/>
              <a:buSzTx/>
              <a:tabLst/>
              <a:defRPr/>
            </a:pPr>
            <a:r>
              <a:rPr kumimoji="1" lang="en-US" sz="1200" b="1"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Data Archiving</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Data lifecycle management</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dirty="0">
                <a:latin typeface="Arial Nova Cond Light" panose="020B0306020202020204" pitchFamily="34" charset="0"/>
                <a:ea typeface="微软雅黑" panose="020B0503020204020204" pitchFamily="34" charset="-122"/>
                <a:cs typeface="Arial"/>
                <a:sym typeface="Arial"/>
              </a:rPr>
              <a:t>Low cost</a:t>
            </a:r>
          </a:p>
          <a:p>
            <a:pPr marL="171381" marR="0" lvl="0" indent="-171381" algn="l" defTabSz="914112"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1" lang="en-US" sz="1200" i="0" u="none" strike="noStrike" kern="1200" cap="none" spc="0" normalizeH="0" baseline="0" noProof="0" dirty="0">
                <a:ln>
                  <a:noFill/>
                </a:ln>
                <a:effectLst/>
                <a:uLnTx/>
                <a:uFillTx/>
                <a:latin typeface="Arial Nova Cond Light" panose="020B0306020202020204" pitchFamily="34" charset="0"/>
                <a:ea typeface="微软雅黑" panose="020B0503020204020204" pitchFamily="34" charset="-122"/>
                <a:cs typeface="Arial"/>
                <a:sym typeface="Arial"/>
              </a:rPr>
              <a:t>Frequent access</a:t>
            </a:r>
          </a:p>
        </p:txBody>
      </p:sp>
      <p:cxnSp>
        <p:nvCxnSpPr>
          <p:cNvPr id="6" name="Straight Connector 5">
            <a:extLst>
              <a:ext uri="{FF2B5EF4-FFF2-40B4-BE49-F238E27FC236}">
                <a16:creationId xmlns:a16="http://schemas.microsoft.com/office/drawing/2014/main" id="{BA82B7D7-4AD1-D24E-BE5B-0064C61A275F}"/>
              </a:ext>
            </a:extLst>
          </p:cNvPr>
          <p:cNvCxnSpPr>
            <a:cxnSpLocks/>
          </p:cNvCxnSpPr>
          <p:nvPr/>
        </p:nvCxnSpPr>
        <p:spPr>
          <a:xfrm flipH="1">
            <a:off x="2765086" y="4557922"/>
            <a:ext cx="1" cy="47038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8ECFFBA-2C6D-3662-17E9-8CF8FA0897B4}"/>
              </a:ext>
            </a:extLst>
          </p:cNvPr>
          <p:cNvCxnSpPr/>
          <p:nvPr/>
        </p:nvCxnSpPr>
        <p:spPr>
          <a:xfrm flipH="1">
            <a:off x="4206464" y="3037605"/>
            <a:ext cx="1" cy="47038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C47DD97-878F-E046-A742-87F70827292B}"/>
              </a:ext>
            </a:extLst>
          </p:cNvPr>
          <p:cNvCxnSpPr/>
          <p:nvPr/>
        </p:nvCxnSpPr>
        <p:spPr>
          <a:xfrm flipH="1">
            <a:off x="5405528" y="4576376"/>
            <a:ext cx="1" cy="47038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CEEC3A4-1701-CCA4-457A-E10F16E0251D}"/>
              </a:ext>
            </a:extLst>
          </p:cNvPr>
          <p:cNvCxnSpPr/>
          <p:nvPr/>
        </p:nvCxnSpPr>
        <p:spPr>
          <a:xfrm flipH="1">
            <a:off x="6786642" y="3047726"/>
            <a:ext cx="1" cy="470384"/>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03ACE24-A918-F7D8-DDC4-E9947EECFED6}"/>
              </a:ext>
            </a:extLst>
          </p:cNvPr>
          <p:cNvSpPr/>
          <p:nvPr/>
        </p:nvSpPr>
        <p:spPr>
          <a:xfrm>
            <a:off x="7543433" y="3371372"/>
            <a:ext cx="1067167" cy="1324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Nova Cond Light" panose="020B0306020202020204" pitchFamily="34" charset="0"/>
              </a:rPr>
              <a:t>Inferencing</a:t>
            </a:r>
          </a:p>
          <a:p>
            <a:pPr algn="ctr"/>
            <a:r>
              <a:rPr lang="en-US" sz="1400" dirty="0">
                <a:latin typeface="Arial Nova Cond Light" panose="020B0306020202020204" pitchFamily="34" charset="0"/>
              </a:rPr>
              <a:t>/Serving</a:t>
            </a:r>
          </a:p>
        </p:txBody>
      </p:sp>
      <p:sp>
        <p:nvSpPr>
          <p:cNvPr id="24" name="Rectangle 23">
            <a:extLst>
              <a:ext uri="{FF2B5EF4-FFF2-40B4-BE49-F238E27FC236}">
                <a16:creationId xmlns:a16="http://schemas.microsoft.com/office/drawing/2014/main" id="{31DC506C-4E69-BC6C-2333-2399BB7B9F79}"/>
              </a:ext>
            </a:extLst>
          </p:cNvPr>
          <p:cNvSpPr/>
          <p:nvPr/>
        </p:nvSpPr>
        <p:spPr>
          <a:xfrm>
            <a:off x="6213703" y="3371372"/>
            <a:ext cx="1067167" cy="1324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Nova Cond Light" panose="020B0306020202020204" pitchFamily="34" charset="0"/>
              </a:rPr>
              <a:t>Evaluation</a:t>
            </a:r>
          </a:p>
        </p:txBody>
      </p:sp>
      <p:sp>
        <p:nvSpPr>
          <p:cNvPr id="25" name="Rectangle 24">
            <a:extLst>
              <a:ext uri="{FF2B5EF4-FFF2-40B4-BE49-F238E27FC236}">
                <a16:creationId xmlns:a16="http://schemas.microsoft.com/office/drawing/2014/main" id="{5BE88700-91FE-56D2-E65E-39FB654CF692}"/>
              </a:ext>
            </a:extLst>
          </p:cNvPr>
          <p:cNvSpPr/>
          <p:nvPr/>
        </p:nvSpPr>
        <p:spPr>
          <a:xfrm>
            <a:off x="8897219" y="3362021"/>
            <a:ext cx="1067167" cy="1324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Nova Cond Light" panose="020B0306020202020204" pitchFamily="34" charset="0"/>
              </a:rPr>
              <a:t>Archiving</a:t>
            </a:r>
          </a:p>
        </p:txBody>
      </p:sp>
      <p:cxnSp>
        <p:nvCxnSpPr>
          <p:cNvPr id="26" name="Straight Connector 25">
            <a:extLst>
              <a:ext uri="{FF2B5EF4-FFF2-40B4-BE49-F238E27FC236}">
                <a16:creationId xmlns:a16="http://schemas.microsoft.com/office/drawing/2014/main" id="{3E964C20-02EC-9E80-6018-48C9FA68547E}"/>
              </a:ext>
            </a:extLst>
          </p:cNvPr>
          <p:cNvCxnSpPr/>
          <p:nvPr/>
        </p:nvCxnSpPr>
        <p:spPr>
          <a:xfrm flipH="1">
            <a:off x="8077015" y="4576376"/>
            <a:ext cx="1" cy="470384"/>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1234C0-FC7E-03C1-936C-042E524DA886}"/>
              </a:ext>
            </a:extLst>
          </p:cNvPr>
          <p:cNvCxnSpPr/>
          <p:nvPr/>
        </p:nvCxnSpPr>
        <p:spPr>
          <a:xfrm flipH="1">
            <a:off x="9444725" y="3037605"/>
            <a:ext cx="1" cy="470384"/>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A4426B7-C8F6-4F05-5C67-587AD1775183}"/>
              </a:ext>
            </a:extLst>
          </p:cNvPr>
          <p:cNvSpPr/>
          <p:nvPr/>
        </p:nvSpPr>
        <p:spPr>
          <a:xfrm>
            <a:off x="4899422" y="3371372"/>
            <a:ext cx="1067167" cy="1324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Nova Cond Light" panose="020B0306020202020204" pitchFamily="34" charset="0"/>
              </a:rPr>
              <a:t>Training</a:t>
            </a:r>
          </a:p>
        </p:txBody>
      </p:sp>
      <p:sp>
        <p:nvSpPr>
          <p:cNvPr id="29" name="Rectangle 28">
            <a:extLst>
              <a:ext uri="{FF2B5EF4-FFF2-40B4-BE49-F238E27FC236}">
                <a16:creationId xmlns:a16="http://schemas.microsoft.com/office/drawing/2014/main" id="{0CE9A243-059B-E940-EDD2-7131FC9184B5}"/>
              </a:ext>
            </a:extLst>
          </p:cNvPr>
          <p:cNvSpPr/>
          <p:nvPr/>
        </p:nvSpPr>
        <p:spPr>
          <a:xfrm>
            <a:off x="3585141" y="3371372"/>
            <a:ext cx="1067167" cy="1324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Nova Cond Light" panose="020B0306020202020204" pitchFamily="34" charset="0"/>
              </a:rPr>
              <a:t>Pre-processing</a:t>
            </a:r>
          </a:p>
        </p:txBody>
      </p:sp>
      <p:sp>
        <p:nvSpPr>
          <p:cNvPr id="30" name="Rectangle 29">
            <a:extLst>
              <a:ext uri="{FF2B5EF4-FFF2-40B4-BE49-F238E27FC236}">
                <a16:creationId xmlns:a16="http://schemas.microsoft.com/office/drawing/2014/main" id="{F670F682-E005-AE63-8D70-212035AFD2B2}"/>
              </a:ext>
            </a:extLst>
          </p:cNvPr>
          <p:cNvSpPr/>
          <p:nvPr/>
        </p:nvSpPr>
        <p:spPr>
          <a:xfrm>
            <a:off x="2231504" y="3371372"/>
            <a:ext cx="1067167" cy="13241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Nova Cond Light" panose="020B0306020202020204" pitchFamily="34" charset="0"/>
              </a:rPr>
              <a:t>Ingestion</a:t>
            </a:r>
          </a:p>
        </p:txBody>
      </p:sp>
      <p:sp>
        <p:nvSpPr>
          <p:cNvPr id="31" name="TextBox 30">
            <a:extLst>
              <a:ext uri="{FF2B5EF4-FFF2-40B4-BE49-F238E27FC236}">
                <a16:creationId xmlns:a16="http://schemas.microsoft.com/office/drawing/2014/main" id="{E00E7C59-B3C1-3666-BEFF-FE720C9BA1BD}"/>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Model</a:t>
            </a:r>
          </a:p>
        </p:txBody>
      </p:sp>
      <p:sp>
        <p:nvSpPr>
          <p:cNvPr id="32" name="TextBox 31">
            <a:extLst>
              <a:ext uri="{FF2B5EF4-FFF2-40B4-BE49-F238E27FC236}">
                <a16:creationId xmlns:a16="http://schemas.microsoft.com/office/drawing/2014/main" id="{460AEFB6-27E4-A244-BDE7-32351CF2FE6D}"/>
              </a:ext>
            </a:extLst>
          </p:cNvPr>
          <p:cNvSpPr txBox="1"/>
          <p:nvPr/>
        </p:nvSpPr>
        <p:spPr>
          <a:xfrm>
            <a:off x="10995660" y="-131"/>
            <a:ext cx="484908" cy="261610"/>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100" dirty="0">
                <a:solidFill>
                  <a:schemeClr val="bg1"/>
                </a:solidFill>
                <a:latin typeface="Arial Nova Cond Light" panose="020B0306020202020204" pitchFamily="34" charset="0"/>
              </a:rPr>
              <a:t>Data</a:t>
            </a:r>
          </a:p>
        </p:txBody>
      </p:sp>
      <p:sp>
        <p:nvSpPr>
          <p:cNvPr id="33" name="TextBox 32">
            <a:extLst>
              <a:ext uri="{FF2B5EF4-FFF2-40B4-BE49-F238E27FC236}">
                <a16:creationId xmlns:a16="http://schemas.microsoft.com/office/drawing/2014/main" id="{347987A1-7EDD-7FE7-0636-CFDA8A0FEB0D}"/>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34" name="TextBox 33">
            <a:extLst>
              <a:ext uri="{FF2B5EF4-FFF2-40B4-BE49-F238E27FC236}">
                <a16:creationId xmlns:a16="http://schemas.microsoft.com/office/drawing/2014/main" id="{F0484D75-0C76-E93C-BD57-7F8962F42FD7}"/>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Tree>
    <p:extLst>
      <p:ext uri="{BB962C8B-B14F-4D97-AF65-F5344CB8AC3E}">
        <p14:creationId xmlns:p14="http://schemas.microsoft.com/office/powerpoint/2010/main" val="2467275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F7F20-145E-06A7-86D1-24925FF63526}"/>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1D2EB92-9CF7-05AF-4299-1195960220E6}"/>
              </a:ext>
            </a:extLst>
          </p:cNvPr>
          <p:cNvSpPr>
            <a:spLocks noGrp="1"/>
          </p:cNvSpPr>
          <p:nvPr>
            <p:ph type="sldNum" sz="quarter" idx="12"/>
          </p:nvPr>
        </p:nvSpPr>
        <p:spPr/>
        <p:txBody>
          <a:bodyPr/>
          <a:lstStyle/>
          <a:p>
            <a:fld id="{FA187FF1-8CC0-461D-A383-DE7656B67DC1}" type="slidenum">
              <a:rPr lang="en-US" smtClean="0"/>
              <a:t>23</a:t>
            </a:fld>
            <a:endParaRPr lang="en-US"/>
          </a:p>
        </p:txBody>
      </p:sp>
      <p:sp>
        <p:nvSpPr>
          <p:cNvPr id="12" name="Content Placeholder 11">
            <a:extLst>
              <a:ext uri="{FF2B5EF4-FFF2-40B4-BE49-F238E27FC236}">
                <a16:creationId xmlns:a16="http://schemas.microsoft.com/office/drawing/2014/main" id="{653FA5AA-E838-885F-66B8-4FBCD73EA2B1}"/>
              </a:ext>
            </a:extLst>
          </p:cNvPr>
          <p:cNvSpPr>
            <a:spLocks noGrp="1"/>
          </p:cNvSpPr>
          <p:nvPr>
            <p:ph idx="1"/>
          </p:nvPr>
        </p:nvSpPr>
        <p:spPr>
          <a:xfrm>
            <a:off x="299931" y="1812811"/>
            <a:ext cx="5186469" cy="4351338"/>
          </a:xfrm>
        </p:spPr>
        <p:txBody>
          <a:bodyPr/>
          <a:lstStyle/>
          <a:p>
            <a:r>
              <a:rPr lang="en-US" dirty="0"/>
              <a:t>Train-test split, cross-validation</a:t>
            </a:r>
          </a:p>
          <a:p>
            <a:pPr lvl="1"/>
            <a:r>
              <a:rPr lang="en-US" dirty="0"/>
              <a:t>Don’t allow test data leak into the training data set</a:t>
            </a:r>
          </a:p>
          <a:p>
            <a:r>
              <a:rPr lang="en-US" dirty="0"/>
              <a:t>Bias: Overfitting vs underfitting</a:t>
            </a:r>
          </a:p>
          <a:p>
            <a:r>
              <a:rPr lang="en-US" b="0" i="0" dirty="0">
                <a:solidFill>
                  <a:srgbClr val="202122"/>
                </a:solidFill>
                <a:effectLst/>
              </a:rPr>
              <a:t>“The bias–variance tradeoff is a central problem in supervised learning.”</a:t>
            </a:r>
            <a:endParaRPr lang="en-US" dirty="0"/>
          </a:p>
        </p:txBody>
      </p:sp>
      <p:sp>
        <p:nvSpPr>
          <p:cNvPr id="15" name="Title 1">
            <a:extLst>
              <a:ext uri="{FF2B5EF4-FFF2-40B4-BE49-F238E27FC236}">
                <a16:creationId xmlns:a16="http://schemas.microsoft.com/office/drawing/2014/main" id="{4B78FFD7-4F89-F1BE-32F2-478F8090EBA5}"/>
              </a:ext>
            </a:extLst>
          </p:cNvPr>
          <p:cNvSpPr>
            <a:spLocks noGrp="1"/>
          </p:cNvSpPr>
          <p:nvPr>
            <p:ph type="title"/>
          </p:nvPr>
        </p:nvSpPr>
        <p:spPr>
          <a:xfrm>
            <a:off x="899017" y="261348"/>
            <a:ext cx="5473208" cy="1325563"/>
          </a:xfrm>
        </p:spPr>
        <p:txBody>
          <a:bodyPr/>
          <a:lstStyle/>
          <a:p>
            <a:r>
              <a:rPr lang="en-US" dirty="0"/>
              <a:t>Bias-Variance Tradeoff</a:t>
            </a:r>
          </a:p>
        </p:txBody>
      </p:sp>
      <p:sp>
        <p:nvSpPr>
          <p:cNvPr id="2" name="TextBox 1">
            <a:extLst>
              <a:ext uri="{FF2B5EF4-FFF2-40B4-BE49-F238E27FC236}">
                <a16:creationId xmlns:a16="http://schemas.microsoft.com/office/drawing/2014/main" id="{21117BCA-6203-55A3-3B30-9B290DB5742F}"/>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Model</a:t>
            </a:r>
          </a:p>
        </p:txBody>
      </p:sp>
      <p:sp>
        <p:nvSpPr>
          <p:cNvPr id="3" name="TextBox 2">
            <a:extLst>
              <a:ext uri="{FF2B5EF4-FFF2-40B4-BE49-F238E27FC236}">
                <a16:creationId xmlns:a16="http://schemas.microsoft.com/office/drawing/2014/main" id="{086E2E44-85E4-3C2D-B42C-7B52EFF1F6AA}"/>
              </a:ext>
            </a:extLst>
          </p:cNvPr>
          <p:cNvSpPr txBox="1"/>
          <p:nvPr/>
        </p:nvSpPr>
        <p:spPr>
          <a:xfrm>
            <a:off x="10995660" y="-131"/>
            <a:ext cx="484908" cy="261610"/>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100" dirty="0">
                <a:solidFill>
                  <a:schemeClr val="bg1"/>
                </a:solidFill>
                <a:latin typeface="Arial Nova Cond Light" panose="020B0306020202020204" pitchFamily="34" charset="0"/>
              </a:rPr>
              <a:t>Data</a:t>
            </a:r>
          </a:p>
        </p:txBody>
      </p:sp>
      <p:sp>
        <p:nvSpPr>
          <p:cNvPr id="6" name="TextBox 5">
            <a:extLst>
              <a:ext uri="{FF2B5EF4-FFF2-40B4-BE49-F238E27FC236}">
                <a16:creationId xmlns:a16="http://schemas.microsoft.com/office/drawing/2014/main" id="{40E3FD67-8C53-C4CD-93F3-1BC675A36AFF}"/>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7" name="TextBox 6">
            <a:extLst>
              <a:ext uri="{FF2B5EF4-FFF2-40B4-BE49-F238E27FC236}">
                <a16:creationId xmlns:a16="http://schemas.microsoft.com/office/drawing/2014/main" id="{06102AED-83F4-9CF6-098D-DB8DFE36549D}"/>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pic>
        <p:nvPicPr>
          <p:cNvPr id="12290" name="Picture 2" descr="undefined">
            <a:extLst>
              <a:ext uri="{FF2B5EF4-FFF2-40B4-BE49-F238E27FC236}">
                <a16:creationId xmlns:a16="http://schemas.microsoft.com/office/drawing/2014/main" id="{70E2F6B9-BBFB-F6B1-98F8-F280859F47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8295" y="1868427"/>
            <a:ext cx="4334614" cy="272252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9A65DD4-4BF6-A3DE-4A81-373187CB1337}"/>
              </a:ext>
            </a:extLst>
          </p:cNvPr>
          <p:cNvPicPr>
            <a:picLocks noChangeAspect="1"/>
          </p:cNvPicPr>
          <p:nvPr/>
        </p:nvPicPr>
        <p:blipFill>
          <a:blip r:embed="rId4"/>
          <a:stretch>
            <a:fillRect/>
          </a:stretch>
        </p:blipFill>
        <p:spPr>
          <a:xfrm>
            <a:off x="8822496" y="1868427"/>
            <a:ext cx="3252216" cy="4097224"/>
          </a:xfrm>
          <a:prstGeom prst="rect">
            <a:avLst/>
          </a:prstGeom>
        </p:spPr>
      </p:pic>
      <p:sp>
        <p:nvSpPr>
          <p:cNvPr id="13" name="TextBox 12">
            <a:extLst>
              <a:ext uri="{FF2B5EF4-FFF2-40B4-BE49-F238E27FC236}">
                <a16:creationId xmlns:a16="http://schemas.microsoft.com/office/drawing/2014/main" id="{3F2A91BE-CF47-D951-395A-8BE986F3759C}"/>
              </a:ext>
            </a:extLst>
          </p:cNvPr>
          <p:cNvSpPr txBox="1"/>
          <p:nvPr/>
        </p:nvSpPr>
        <p:spPr>
          <a:xfrm>
            <a:off x="2068758" y="4962053"/>
            <a:ext cx="3133726" cy="276999"/>
          </a:xfrm>
          <a:prstGeom prst="rect">
            <a:avLst/>
          </a:prstGeom>
          <a:noFill/>
        </p:spPr>
        <p:txBody>
          <a:bodyPr wrap="square" rtlCol="0">
            <a:spAutoFit/>
          </a:bodyPr>
          <a:lstStyle/>
          <a:p>
            <a:r>
              <a:rPr lang="en-US" sz="1200" dirty="0">
                <a:latin typeface="Arial Nova Cond Light" panose="020B0306020202020204" pitchFamily="34" charset="0"/>
              </a:rPr>
              <a:t>Source: </a:t>
            </a:r>
            <a:r>
              <a:rPr lang="en-US" sz="1200" dirty="0">
                <a:latin typeface="Arial Nova Cond Light" panose="020B0306020202020204" pitchFamily="34" charset="0"/>
                <a:hlinkClick r:id="rId5"/>
              </a:rPr>
              <a:t>Bias–variance tradeoff - Wikipedia</a:t>
            </a:r>
            <a:endParaRPr lang="en-US" sz="1200" dirty="0">
              <a:latin typeface="Arial Nova Cond Light" panose="020B0306020202020204" pitchFamily="34" charset="0"/>
            </a:endParaRPr>
          </a:p>
        </p:txBody>
      </p:sp>
    </p:spTree>
    <p:extLst>
      <p:ext uri="{BB962C8B-B14F-4D97-AF65-F5344CB8AC3E}">
        <p14:creationId xmlns:p14="http://schemas.microsoft.com/office/powerpoint/2010/main" val="838597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D0006-E5D2-CD9C-633B-811864BEF12A}"/>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4C7A0FF-DBDC-65E2-06E2-67523E263AAA}"/>
              </a:ext>
            </a:extLst>
          </p:cNvPr>
          <p:cNvSpPr>
            <a:spLocks noGrp="1"/>
          </p:cNvSpPr>
          <p:nvPr>
            <p:ph type="sldNum" sz="quarter" idx="12"/>
          </p:nvPr>
        </p:nvSpPr>
        <p:spPr>
          <a:xfrm>
            <a:off x="8629650" y="6377389"/>
            <a:ext cx="2743200" cy="365125"/>
          </a:xfrm>
        </p:spPr>
        <p:txBody>
          <a:bodyPr/>
          <a:lstStyle/>
          <a:p>
            <a:fld id="{FA187FF1-8CC0-461D-A383-DE7656B67DC1}" type="slidenum">
              <a:rPr lang="en-US" smtClean="0"/>
              <a:t>24</a:t>
            </a:fld>
            <a:endParaRPr lang="en-US"/>
          </a:p>
        </p:txBody>
      </p:sp>
      <p:sp>
        <p:nvSpPr>
          <p:cNvPr id="12" name="Content Placeholder 11">
            <a:extLst>
              <a:ext uri="{FF2B5EF4-FFF2-40B4-BE49-F238E27FC236}">
                <a16:creationId xmlns:a16="http://schemas.microsoft.com/office/drawing/2014/main" id="{7B2C6ED8-F40F-3E02-4D40-EA41796DD267}"/>
              </a:ext>
            </a:extLst>
          </p:cNvPr>
          <p:cNvSpPr>
            <a:spLocks noGrp="1"/>
          </p:cNvSpPr>
          <p:nvPr>
            <p:ph idx="1"/>
          </p:nvPr>
        </p:nvSpPr>
        <p:spPr>
          <a:xfrm>
            <a:off x="657045" y="1817124"/>
            <a:ext cx="3569898" cy="4351338"/>
          </a:xfrm>
        </p:spPr>
        <p:txBody>
          <a:bodyPr/>
          <a:lstStyle/>
          <a:p>
            <a:pPr marL="0" indent="0">
              <a:buNone/>
            </a:pPr>
            <a:r>
              <a:rPr lang="en-US" dirty="0"/>
              <a:t>Performance metrics: quantify the quality of prediction made by ML models trained via data</a:t>
            </a:r>
          </a:p>
        </p:txBody>
      </p:sp>
      <p:sp>
        <p:nvSpPr>
          <p:cNvPr id="15" name="Title 1">
            <a:extLst>
              <a:ext uri="{FF2B5EF4-FFF2-40B4-BE49-F238E27FC236}">
                <a16:creationId xmlns:a16="http://schemas.microsoft.com/office/drawing/2014/main" id="{69F0ED4F-B81C-2972-B9A4-54445990598C}"/>
              </a:ext>
            </a:extLst>
          </p:cNvPr>
          <p:cNvSpPr>
            <a:spLocks noGrp="1"/>
          </p:cNvSpPr>
          <p:nvPr>
            <p:ph type="title"/>
          </p:nvPr>
        </p:nvSpPr>
        <p:spPr>
          <a:xfrm>
            <a:off x="723900" y="312870"/>
            <a:ext cx="5943600" cy="1325563"/>
          </a:xfrm>
        </p:spPr>
        <p:txBody>
          <a:bodyPr/>
          <a:lstStyle/>
          <a:p>
            <a:r>
              <a:rPr lang="en-US" dirty="0"/>
              <a:t>Performance Metrics</a:t>
            </a:r>
          </a:p>
        </p:txBody>
      </p:sp>
      <p:sp>
        <p:nvSpPr>
          <p:cNvPr id="2" name="TextBox 1">
            <a:extLst>
              <a:ext uri="{FF2B5EF4-FFF2-40B4-BE49-F238E27FC236}">
                <a16:creationId xmlns:a16="http://schemas.microsoft.com/office/drawing/2014/main" id="{9C9C8C0C-58FE-6C87-1F08-3D5B778C9966}"/>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Model</a:t>
            </a:r>
          </a:p>
        </p:txBody>
      </p:sp>
      <p:sp>
        <p:nvSpPr>
          <p:cNvPr id="3" name="TextBox 2">
            <a:extLst>
              <a:ext uri="{FF2B5EF4-FFF2-40B4-BE49-F238E27FC236}">
                <a16:creationId xmlns:a16="http://schemas.microsoft.com/office/drawing/2014/main" id="{D70DD611-24B0-E18C-E39B-F1972F136A51}"/>
              </a:ext>
            </a:extLst>
          </p:cNvPr>
          <p:cNvSpPr txBox="1"/>
          <p:nvPr/>
        </p:nvSpPr>
        <p:spPr>
          <a:xfrm>
            <a:off x="10995660" y="-131"/>
            <a:ext cx="484908" cy="261610"/>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100" dirty="0">
                <a:solidFill>
                  <a:schemeClr val="bg1"/>
                </a:solidFill>
                <a:latin typeface="Arial Nova Cond Light" panose="020B0306020202020204" pitchFamily="34" charset="0"/>
              </a:rPr>
              <a:t>Data</a:t>
            </a:r>
          </a:p>
        </p:txBody>
      </p:sp>
      <p:sp>
        <p:nvSpPr>
          <p:cNvPr id="6" name="TextBox 5">
            <a:extLst>
              <a:ext uri="{FF2B5EF4-FFF2-40B4-BE49-F238E27FC236}">
                <a16:creationId xmlns:a16="http://schemas.microsoft.com/office/drawing/2014/main" id="{6F779E65-4808-34C7-E02A-209C170582D2}"/>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7" name="TextBox 6">
            <a:extLst>
              <a:ext uri="{FF2B5EF4-FFF2-40B4-BE49-F238E27FC236}">
                <a16:creationId xmlns:a16="http://schemas.microsoft.com/office/drawing/2014/main" id="{F416D39A-A908-8C57-3911-442904DFA8AE}"/>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
        <p:nvSpPr>
          <p:cNvPr id="9" name="TextBox 8">
            <a:extLst>
              <a:ext uri="{FF2B5EF4-FFF2-40B4-BE49-F238E27FC236}">
                <a16:creationId xmlns:a16="http://schemas.microsoft.com/office/drawing/2014/main" id="{61FA717E-A94B-5373-314A-01839E6A3249}"/>
              </a:ext>
            </a:extLst>
          </p:cNvPr>
          <p:cNvSpPr txBox="1"/>
          <p:nvPr/>
        </p:nvSpPr>
        <p:spPr>
          <a:xfrm>
            <a:off x="7836560" y="1214744"/>
            <a:ext cx="3964915" cy="2585323"/>
          </a:xfrm>
          <a:prstGeom prst="rect">
            <a:avLst/>
          </a:prstGeom>
          <a:noFill/>
        </p:spPr>
        <p:txBody>
          <a:bodyPr wrap="square">
            <a:spAutoFit/>
          </a:bodyPr>
          <a:lstStyle/>
          <a:p>
            <a:r>
              <a:rPr lang="en-US" b="1" dirty="0">
                <a:latin typeface="Arial Nova Cond Light" panose="020B0306020202020204" pitchFamily="34" charset="0"/>
              </a:rPr>
              <a:t>Classification (e.g., Spam Detection, Image Recognition)</a:t>
            </a:r>
          </a:p>
          <a:p>
            <a:pPr>
              <a:buFont typeface="Arial" panose="020B0604020202020204" pitchFamily="34" charset="0"/>
              <a:buChar char="•"/>
            </a:pPr>
            <a:r>
              <a:rPr lang="en-US" b="1" dirty="0">
                <a:latin typeface="Arial Nova Cond Light" panose="020B0306020202020204" pitchFamily="34" charset="0"/>
              </a:rPr>
              <a:t>Accuracy</a:t>
            </a:r>
            <a:r>
              <a:rPr lang="en-US" dirty="0">
                <a:latin typeface="Arial Nova Cond Light" panose="020B0306020202020204" pitchFamily="34" charset="0"/>
              </a:rPr>
              <a:t>: How many predictions are correct.</a:t>
            </a:r>
          </a:p>
          <a:p>
            <a:pPr>
              <a:buFont typeface="Arial" panose="020B0604020202020204" pitchFamily="34" charset="0"/>
              <a:buChar char="•"/>
            </a:pPr>
            <a:r>
              <a:rPr lang="en-US" b="1" dirty="0">
                <a:latin typeface="Arial Nova Cond Light" panose="020B0306020202020204" pitchFamily="34" charset="0"/>
              </a:rPr>
              <a:t>Precision</a:t>
            </a:r>
            <a:r>
              <a:rPr lang="en-US" dirty="0">
                <a:latin typeface="Arial Nova Cond Light" panose="020B0306020202020204" pitchFamily="34" charset="0"/>
              </a:rPr>
              <a:t>: How many predicted positives are actually correct.</a:t>
            </a:r>
          </a:p>
          <a:p>
            <a:pPr>
              <a:buFont typeface="Arial" panose="020B0604020202020204" pitchFamily="34" charset="0"/>
              <a:buChar char="•"/>
            </a:pPr>
            <a:r>
              <a:rPr lang="en-US" b="1" dirty="0">
                <a:latin typeface="Arial Nova Cond Light" panose="020B0306020202020204" pitchFamily="34" charset="0"/>
              </a:rPr>
              <a:t>Recall</a:t>
            </a:r>
            <a:r>
              <a:rPr lang="en-US" dirty="0">
                <a:latin typeface="Arial Nova Cond Light" panose="020B0306020202020204" pitchFamily="34" charset="0"/>
              </a:rPr>
              <a:t>: How many actual positives were found.</a:t>
            </a:r>
          </a:p>
          <a:p>
            <a:pPr>
              <a:buFont typeface="Arial" panose="020B0604020202020204" pitchFamily="34" charset="0"/>
              <a:buChar char="•"/>
            </a:pPr>
            <a:r>
              <a:rPr lang="en-US" b="1" dirty="0">
                <a:latin typeface="Arial Nova Cond Light" panose="020B0306020202020204" pitchFamily="34" charset="0"/>
              </a:rPr>
              <a:t>F1-Score</a:t>
            </a:r>
            <a:r>
              <a:rPr lang="en-US" dirty="0">
                <a:latin typeface="Arial Nova Cond Light" panose="020B0306020202020204" pitchFamily="34" charset="0"/>
              </a:rPr>
              <a:t>: A balance between precision and recall.</a:t>
            </a:r>
          </a:p>
        </p:txBody>
      </p:sp>
      <p:sp>
        <p:nvSpPr>
          <p:cNvPr id="11" name="TextBox 10">
            <a:extLst>
              <a:ext uri="{FF2B5EF4-FFF2-40B4-BE49-F238E27FC236}">
                <a16:creationId xmlns:a16="http://schemas.microsoft.com/office/drawing/2014/main" id="{0397E73C-E2A2-3C1D-53EE-1F0BC7EBF8B5}"/>
              </a:ext>
            </a:extLst>
          </p:cNvPr>
          <p:cNvSpPr txBox="1"/>
          <p:nvPr/>
        </p:nvSpPr>
        <p:spPr>
          <a:xfrm>
            <a:off x="614272" y="3869412"/>
            <a:ext cx="3655443" cy="2031325"/>
          </a:xfrm>
          <a:prstGeom prst="rect">
            <a:avLst/>
          </a:prstGeom>
          <a:noFill/>
        </p:spPr>
        <p:txBody>
          <a:bodyPr wrap="square" rtlCol="0">
            <a:spAutoFit/>
          </a:bodyPr>
          <a:lstStyle/>
          <a:p>
            <a:r>
              <a:rPr lang="en-US" b="1" dirty="0">
                <a:latin typeface="Arial Nova Cond Light" panose="020B0306020202020204" pitchFamily="34" charset="0"/>
              </a:rPr>
              <a:t>Regression (e.g., Price Prediction, Stock Forecasting)</a:t>
            </a:r>
          </a:p>
          <a:p>
            <a:pPr>
              <a:buFont typeface="Arial" panose="020B0604020202020204" pitchFamily="34" charset="0"/>
              <a:buChar char="•"/>
            </a:pPr>
            <a:r>
              <a:rPr lang="en-US" b="1" dirty="0">
                <a:latin typeface="Arial Nova Cond Light" panose="020B0306020202020204" pitchFamily="34" charset="0"/>
              </a:rPr>
              <a:t>MAE</a:t>
            </a:r>
            <a:r>
              <a:rPr lang="en-US" dirty="0">
                <a:latin typeface="Arial Nova Cond Light" panose="020B0306020202020204" pitchFamily="34" charset="0"/>
              </a:rPr>
              <a:t>: Average absolute error.</a:t>
            </a:r>
          </a:p>
          <a:p>
            <a:pPr>
              <a:buFont typeface="Arial" panose="020B0604020202020204" pitchFamily="34" charset="0"/>
              <a:buChar char="•"/>
            </a:pPr>
            <a:r>
              <a:rPr lang="en-US" b="1" dirty="0">
                <a:latin typeface="Arial Nova Cond Light" panose="020B0306020202020204" pitchFamily="34" charset="0"/>
              </a:rPr>
              <a:t>MSE</a:t>
            </a:r>
            <a:r>
              <a:rPr lang="en-US" dirty="0">
                <a:latin typeface="Arial Nova Cond Light" panose="020B0306020202020204" pitchFamily="34" charset="0"/>
              </a:rPr>
              <a:t>: Penalizes larger errors more.</a:t>
            </a:r>
          </a:p>
          <a:p>
            <a:pPr>
              <a:buFont typeface="Arial" panose="020B0604020202020204" pitchFamily="34" charset="0"/>
              <a:buChar char="•"/>
            </a:pPr>
            <a:r>
              <a:rPr lang="en-US" b="1" dirty="0">
                <a:latin typeface="Arial Nova Cond Light" panose="020B0306020202020204" pitchFamily="34" charset="0"/>
              </a:rPr>
              <a:t>RMSE</a:t>
            </a:r>
            <a:r>
              <a:rPr lang="en-US" dirty="0">
                <a:latin typeface="Arial Nova Cond Light" panose="020B0306020202020204" pitchFamily="34" charset="0"/>
              </a:rPr>
              <a:t>: Like MSE, but easier to interpret.</a:t>
            </a:r>
          </a:p>
          <a:p>
            <a:pPr>
              <a:buFont typeface="Arial" panose="020B0604020202020204" pitchFamily="34" charset="0"/>
              <a:buChar char="•"/>
            </a:pPr>
            <a:r>
              <a:rPr lang="en-US" b="1" dirty="0">
                <a:latin typeface="Arial Nova Cond Light" panose="020B0306020202020204" pitchFamily="34" charset="0"/>
              </a:rPr>
              <a:t>R²</a:t>
            </a:r>
            <a:r>
              <a:rPr lang="en-US" dirty="0">
                <a:latin typeface="Arial Nova Cond Light" panose="020B0306020202020204" pitchFamily="34" charset="0"/>
              </a:rPr>
              <a:t>: How well the model explains the data.</a:t>
            </a:r>
          </a:p>
          <a:p>
            <a:endParaRPr lang="en-US" dirty="0"/>
          </a:p>
        </p:txBody>
      </p:sp>
      <p:sp>
        <p:nvSpPr>
          <p:cNvPr id="14" name="TextBox 13">
            <a:extLst>
              <a:ext uri="{FF2B5EF4-FFF2-40B4-BE49-F238E27FC236}">
                <a16:creationId xmlns:a16="http://schemas.microsoft.com/office/drawing/2014/main" id="{B8D1A894-C268-8460-1B03-A1D3CEE66626}"/>
              </a:ext>
            </a:extLst>
          </p:cNvPr>
          <p:cNvSpPr txBox="1"/>
          <p:nvPr/>
        </p:nvSpPr>
        <p:spPr>
          <a:xfrm>
            <a:off x="7879423" y="3974628"/>
            <a:ext cx="3922052" cy="2308324"/>
          </a:xfrm>
          <a:prstGeom prst="rect">
            <a:avLst/>
          </a:prstGeom>
          <a:noFill/>
        </p:spPr>
        <p:txBody>
          <a:bodyPr wrap="square" rtlCol="0">
            <a:spAutoFit/>
          </a:bodyPr>
          <a:lstStyle/>
          <a:p>
            <a:r>
              <a:rPr lang="en-US" b="1" dirty="0">
                <a:latin typeface="Arial Nova Cond Light" panose="020B0306020202020204" pitchFamily="34" charset="0"/>
              </a:rPr>
              <a:t>NLP (e.g., Chatbots, Translation)</a:t>
            </a:r>
          </a:p>
          <a:p>
            <a:pPr>
              <a:buFont typeface="Arial" panose="020B0604020202020204" pitchFamily="34" charset="0"/>
              <a:buChar char="•"/>
            </a:pPr>
            <a:r>
              <a:rPr lang="en-US" b="1" dirty="0">
                <a:latin typeface="Arial Nova Cond Light" panose="020B0306020202020204" pitchFamily="34" charset="0"/>
              </a:rPr>
              <a:t>BLEU</a:t>
            </a:r>
            <a:r>
              <a:rPr lang="en-US" dirty="0">
                <a:latin typeface="Arial Nova Cond Light" panose="020B0306020202020204" pitchFamily="34" charset="0"/>
              </a:rPr>
              <a:t>: Checks how close machine translations are to human ones.</a:t>
            </a:r>
          </a:p>
          <a:p>
            <a:pPr>
              <a:buFont typeface="Arial" panose="020B0604020202020204" pitchFamily="34" charset="0"/>
              <a:buChar char="•"/>
            </a:pPr>
            <a:r>
              <a:rPr lang="en-US" b="1" dirty="0">
                <a:latin typeface="Arial Nova Cond Light" panose="020B0306020202020204" pitchFamily="34" charset="0"/>
              </a:rPr>
              <a:t>ROUGE</a:t>
            </a:r>
            <a:r>
              <a:rPr lang="en-US" dirty="0">
                <a:latin typeface="Arial Nova Cond Light" panose="020B0306020202020204" pitchFamily="34" charset="0"/>
              </a:rPr>
              <a:t>: Measures how well AI-generated summaries match real summaries.</a:t>
            </a:r>
          </a:p>
          <a:p>
            <a:pPr>
              <a:buFont typeface="Arial" panose="020B0604020202020204" pitchFamily="34" charset="0"/>
              <a:buChar char="•"/>
            </a:pPr>
            <a:r>
              <a:rPr lang="en-US" b="1" dirty="0">
                <a:latin typeface="Arial Nova Cond Light" panose="020B0306020202020204" pitchFamily="34" charset="0"/>
              </a:rPr>
              <a:t>Perplexity</a:t>
            </a:r>
            <a:r>
              <a:rPr lang="en-US" dirty="0">
                <a:latin typeface="Arial Nova Cond Light" panose="020B0306020202020204" pitchFamily="34" charset="0"/>
              </a:rPr>
              <a:t>: Evaluates how well a model predicts text.</a:t>
            </a:r>
          </a:p>
          <a:p>
            <a:endParaRPr lang="en-US" dirty="0"/>
          </a:p>
        </p:txBody>
      </p:sp>
      <p:pic>
        <p:nvPicPr>
          <p:cNvPr id="15362" name="Picture 2" descr="undefined">
            <a:extLst>
              <a:ext uri="{FF2B5EF4-FFF2-40B4-BE49-F238E27FC236}">
                <a16:creationId xmlns:a16="http://schemas.microsoft.com/office/drawing/2014/main" id="{923D9896-5209-A83A-9C16-C0E660E688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0919" y="1431012"/>
            <a:ext cx="2681111" cy="4876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D2616A2B-C63B-0985-9A73-C41D081A97A5}"/>
              </a:ext>
            </a:extLst>
          </p:cNvPr>
          <p:cNvSpPr txBox="1"/>
          <p:nvPr/>
        </p:nvSpPr>
        <p:spPr>
          <a:xfrm>
            <a:off x="1600200" y="6237353"/>
            <a:ext cx="3133726" cy="276999"/>
          </a:xfrm>
          <a:prstGeom prst="rect">
            <a:avLst/>
          </a:prstGeom>
          <a:noFill/>
        </p:spPr>
        <p:txBody>
          <a:bodyPr wrap="square" rtlCol="0">
            <a:spAutoFit/>
          </a:bodyPr>
          <a:lstStyle/>
          <a:p>
            <a:r>
              <a:rPr lang="en-US" sz="1200" dirty="0">
                <a:latin typeface="Arial Nova Cond Light" panose="020B0306020202020204" pitchFamily="34" charset="0"/>
              </a:rPr>
              <a:t>Source: </a:t>
            </a:r>
            <a:r>
              <a:rPr lang="en-US" sz="1200" dirty="0">
                <a:latin typeface="Arial Nova Cond Light" panose="020B0306020202020204" pitchFamily="34" charset="0"/>
                <a:hlinkClick r:id="rId3"/>
              </a:rPr>
              <a:t>Precision and recall - Wikipedia</a:t>
            </a:r>
            <a:endParaRPr lang="en-US" sz="1200" dirty="0">
              <a:latin typeface="Arial Nova Cond Light" panose="020B0306020202020204" pitchFamily="34" charset="0"/>
            </a:endParaRPr>
          </a:p>
        </p:txBody>
      </p:sp>
    </p:spTree>
    <p:extLst>
      <p:ext uri="{BB962C8B-B14F-4D97-AF65-F5344CB8AC3E}">
        <p14:creationId xmlns:p14="http://schemas.microsoft.com/office/powerpoint/2010/main" val="367711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90CBD-ADAE-1F58-0EFD-749E842182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1244F2-13B9-4B36-EB05-35BB34745CB3}"/>
              </a:ext>
            </a:extLst>
          </p:cNvPr>
          <p:cNvSpPr>
            <a:spLocks noGrp="1"/>
          </p:cNvSpPr>
          <p:nvPr>
            <p:ph type="title"/>
          </p:nvPr>
        </p:nvSpPr>
        <p:spPr>
          <a:xfrm>
            <a:off x="740980" y="130543"/>
            <a:ext cx="9259558" cy="1325563"/>
          </a:xfrm>
        </p:spPr>
        <p:txBody>
          <a:bodyPr>
            <a:normAutofit/>
          </a:bodyPr>
          <a:lstStyle/>
          <a:p>
            <a:r>
              <a:rPr lang="en-US" dirty="0"/>
              <a:t>Gen AI dataset as an example </a:t>
            </a:r>
          </a:p>
        </p:txBody>
      </p:sp>
      <p:sp>
        <p:nvSpPr>
          <p:cNvPr id="5" name="Slide Number Placeholder 4">
            <a:extLst>
              <a:ext uri="{FF2B5EF4-FFF2-40B4-BE49-F238E27FC236}">
                <a16:creationId xmlns:a16="http://schemas.microsoft.com/office/drawing/2014/main" id="{27D41419-0528-05C9-3359-353CC55C8FA9}"/>
              </a:ext>
            </a:extLst>
          </p:cNvPr>
          <p:cNvSpPr>
            <a:spLocks noGrp="1"/>
          </p:cNvSpPr>
          <p:nvPr>
            <p:ph type="sldNum" sz="quarter" idx="12"/>
          </p:nvPr>
        </p:nvSpPr>
        <p:spPr/>
        <p:txBody>
          <a:bodyPr/>
          <a:lstStyle/>
          <a:p>
            <a:fld id="{FA187FF1-8CC0-461D-A383-DE7656B67DC1}" type="slidenum">
              <a:rPr lang="en-US" smtClean="0"/>
              <a:t>25</a:t>
            </a:fld>
            <a:endParaRPr lang="en-US"/>
          </a:p>
        </p:txBody>
      </p:sp>
      <p:pic>
        <p:nvPicPr>
          <p:cNvPr id="7" name="Picture 6">
            <a:extLst>
              <a:ext uri="{FF2B5EF4-FFF2-40B4-BE49-F238E27FC236}">
                <a16:creationId xmlns:a16="http://schemas.microsoft.com/office/drawing/2014/main" id="{00950BD6-0B7F-DC53-D780-448D040A8F44}"/>
              </a:ext>
            </a:extLst>
          </p:cNvPr>
          <p:cNvPicPr>
            <a:picLocks noChangeAspect="1"/>
          </p:cNvPicPr>
          <p:nvPr/>
        </p:nvPicPr>
        <p:blipFill>
          <a:blip r:embed="rId3"/>
          <a:stretch>
            <a:fillRect/>
          </a:stretch>
        </p:blipFill>
        <p:spPr>
          <a:xfrm>
            <a:off x="998867" y="1997923"/>
            <a:ext cx="4052888" cy="4465746"/>
          </a:xfrm>
          <a:prstGeom prst="rect">
            <a:avLst/>
          </a:prstGeom>
        </p:spPr>
      </p:pic>
      <p:sp>
        <p:nvSpPr>
          <p:cNvPr id="11" name="TextBox 10">
            <a:extLst>
              <a:ext uri="{FF2B5EF4-FFF2-40B4-BE49-F238E27FC236}">
                <a16:creationId xmlns:a16="http://schemas.microsoft.com/office/drawing/2014/main" id="{627DC1F2-A280-085D-9CC6-095513F8A4D3}"/>
              </a:ext>
            </a:extLst>
          </p:cNvPr>
          <p:cNvSpPr txBox="1"/>
          <p:nvPr/>
        </p:nvSpPr>
        <p:spPr>
          <a:xfrm>
            <a:off x="1447800" y="1356464"/>
            <a:ext cx="3314700" cy="646331"/>
          </a:xfrm>
          <a:prstGeom prst="rect">
            <a:avLst/>
          </a:prstGeom>
          <a:noFill/>
        </p:spPr>
        <p:txBody>
          <a:bodyPr wrap="square" rtlCol="0">
            <a:spAutoFit/>
          </a:bodyPr>
          <a:lstStyle/>
          <a:p>
            <a:r>
              <a:rPr lang="en-US" dirty="0">
                <a:latin typeface="Arial Nova Cond Light" panose="020B0306020202020204" pitchFamily="34" charset="0"/>
              </a:rPr>
              <a:t>Each model has its domain knowledge.</a:t>
            </a:r>
          </a:p>
          <a:p>
            <a:r>
              <a:rPr lang="en-US" dirty="0">
                <a:latin typeface="Arial Nova Cond Light" panose="020B0306020202020204" pitchFamily="34" charset="0"/>
              </a:rPr>
              <a:t>The percentage of mix is unique.</a:t>
            </a:r>
          </a:p>
        </p:txBody>
      </p:sp>
      <p:pic>
        <p:nvPicPr>
          <p:cNvPr id="13" name="Picture 12">
            <a:extLst>
              <a:ext uri="{FF2B5EF4-FFF2-40B4-BE49-F238E27FC236}">
                <a16:creationId xmlns:a16="http://schemas.microsoft.com/office/drawing/2014/main" id="{45466B5E-E2DE-F156-B32B-0ED9F67EF5B2}"/>
              </a:ext>
            </a:extLst>
          </p:cNvPr>
          <p:cNvPicPr>
            <a:picLocks noChangeAspect="1"/>
          </p:cNvPicPr>
          <p:nvPr/>
        </p:nvPicPr>
        <p:blipFill>
          <a:blip r:embed="rId4"/>
          <a:stretch>
            <a:fillRect/>
          </a:stretch>
        </p:blipFill>
        <p:spPr>
          <a:xfrm>
            <a:off x="5414962" y="2448773"/>
            <a:ext cx="6391275" cy="3806041"/>
          </a:xfrm>
          <a:prstGeom prst="rect">
            <a:avLst/>
          </a:prstGeom>
        </p:spPr>
      </p:pic>
      <p:sp>
        <p:nvSpPr>
          <p:cNvPr id="14" name="TextBox 13">
            <a:extLst>
              <a:ext uri="{FF2B5EF4-FFF2-40B4-BE49-F238E27FC236}">
                <a16:creationId xmlns:a16="http://schemas.microsoft.com/office/drawing/2014/main" id="{C43CC48B-D28D-AEEA-4DD5-84293A3A9BF8}"/>
              </a:ext>
            </a:extLst>
          </p:cNvPr>
          <p:cNvSpPr txBox="1"/>
          <p:nvPr/>
        </p:nvSpPr>
        <p:spPr>
          <a:xfrm>
            <a:off x="7010400" y="1351592"/>
            <a:ext cx="3800475" cy="646331"/>
          </a:xfrm>
          <a:prstGeom prst="rect">
            <a:avLst/>
          </a:prstGeom>
          <a:noFill/>
        </p:spPr>
        <p:txBody>
          <a:bodyPr wrap="square" rtlCol="0">
            <a:spAutoFit/>
          </a:bodyPr>
          <a:lstStyle/>
          <a:p>
            <a:r>
              <a:rPr lang="en-US" dirty="0">
                <a:latin typeface="Arial Nova Cond Light" panose="020B0306020202020204" pitchFamily="34" charset="0"/>
              </a:rPr>
              <a:t>Data needs to be pre-processed.</a:t>
            </a:r>
          </a:p>
          <a:p>
            <a:r>
              <a:rPr lang="en-US" dirty="0">
                <a:latin typeface="Arial Nova Cond Light" panose="020B0306020202020204" pitchFamily="34" charset="0"/>
              </a:rPr>
              <a:t>Only partial data is used for training</a:t>
            </a:r>
          </a:p>
        </p:txBody>
      </p:sp>
      <p:sp>
        <p:nvSpPr>
          <p:cNvPr id="15" name="TextBox 14">
            <a:extLst>
              <a:ext uri="{FF2B5EF4-FFF2-40B4-BE49-F238E27FC236}">
                <a16:creationId xmlns:a16="http://schemas.microsoft.com/office/drawing/2014/main" id="{5CF32560-D5C4-63CE-DDAD-B8C1B39D1B17}"/>
              </a:ext>
            </a:extLst>
          </p:cNvPr>
          <p:cNvSpPr txBox="1"/>
          <p:nvPr/>
        </p:nvSpPr>
        <p:spPr>
          <a:xfrm>
            <a:off x="3697451" y="6356350"/>
            <a:ext cx="6656224" cy="276999"/>
          </a:xfrm>
          <a:prstGeom prst="rect">
            <a:avLst/>
          </a:prstGeom>
          <a:noFill/>
        </p:spPr>
        <p:txBody>
          <a:bodyPr wrap="square" rtlCol="0">
            <a:spAutoFit/>
          </a:bodyPr>
          <a:lstStyle/>
          <a:p>
            <a:r>
              <a:rPr lang="en-US" sz="1200" dirty="0">
                <a:latin typeface="Arial Nova Cond Light" panose="020B0306020202020204" pitchFamily="34" charset="0"/>
              </a:rPr>
              <a:t>Source: Yang et al., 2023, </a:t>
            </a:r>
            <a:r>
              <a:rPr lang="en-US" sz="1200" dirty="0">
                <a:latin typeface="Arial Nova Cond Light" panose="020B0306020202020204" pitchFamily="34" charset="0"/>
                <a:hlinkClick r:id="rId5"/>
              </a:rPr>
              <a:t>[2309.10305] </a:t>
            </a:r>
            <a:r>
              <a:rPr lang="en-US" sz="1200" dirty="0" err="1">
                <a:latin typeface="Arial Nova Cond Light" panose="020B0306020202020204" pitchFamily="34" charset="0"/>
                <a:hlinkClick r:id="rId5"/>
              </a:rPr>
              <a:t>Baichuan</a:t>
            </a:r>
            <a:r>
              <a:rPr lang="en-US" sz="1200" dirty="0">
                <a:latin typeface="Arial Nova Cond Light" panose="020B0306020202020204" pitchFamily="34" charset="0"/>
                <a:hlinkClick r:id="rId5"/>
              </a:rPr>
              <a:t> 2: Open Large-scale Language Models</a:t>
            </a:r>
            <a:endParaRPr lang="en-US" sz="1200" dirty="0">
              <a:latin typeface="Arial Nova Cond Light" panose="020B0306020202020204" pitchFamily="34" charset="0"/>
            </a:endParaRPr>
          </a:p>
        </p:txBody>
      </p:sp>
      <p:sp>
        <p:nvSpPr>
          <p:cNvPr id="16" name="TextBox 15">
            <a:extLst>
              <a:ext uri="{FF2B5EF4-FFF2-40B4-BE49-F238E27FC236}">
                <a16:creationId xmlns:a16="http://schemas.microsoft.com/office/drawing/2014/main" id="{FF979814-44EA-E0E9-2655-F63C03FD436C}"/>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Model</a:t>
            </a:r>
          </a:p>
        </p:txBody>
      </p:sp>
      <p:sp>
        <p:nvSpPr>
          <p:cNvPr id="17" name="TextBox 16">
            <a:extLst>
              <a:ext uri="{FF2B5EF4-FFF2-40B4-BE49-F238E27FC236}">
                <a16:creationId xmlns:a16="http://schemas.microsoft.com/office/drawing/2014/main" id="{5D8121E1-B069-7FF6-E399-9C0A7910FEF0}"/>
              </a:ext>
            </a:extLst>
          </p:cNvPr>
          <p:cNvSpPr txBox="1"/>
          <p:nvPr/>
        </p:nvSpPr>
        <p:spPr>
          <a:xfrm>
            <a:off x="10995660" y="-131"/>
            <a:ext cx="484908" cy="261610"/>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100" dirty="0">
                <a:solidFill>
                  <a:schemeClr val="bg1"/>
                </a:solidFill>
                <a:latin typeface="Arial Nova Cond Light" panose="020B0306020202020204" pitchFamily="34" charset="0"/>
              </a:rPr>
              <a:t>Data</a:t>
            </a:r>
          </a:p>
        </p:txBody>
      </p:sp>
      <p:sp>
        <p:nvSpPr>
          <p:cNvPr id="18" name="TextBox 17">
            <a:extLst>
              <a:ext uri="{FF2B5EF4-FFF2-40B4-BE49-F238E27FC236}">
                <a16:creationId xmlns:a16="http://schemas.microsoft.com/office/drawing/2014/main" id="{77F1CFA3-DEE7-40DA-7502-98F9FFE28573}"/>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19" name="TextBox 18">
            <a:extLst>
              <a:ext uri="{FF2B5EF4-FFF2-40B4-BE49-F238E27FC236}">
                <a16:creationId xmlns:a16="http://schemas.microsoft.com/office/drawing/2014/main" id="{F310DBF2-9031-B081-A8CE-146FC3C242D7}"/>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Tree>
    <p:extLst>
      <p:ext uri="{BB962C8B-B14F-4D97-AF65-F5344CB8AC3E}">
        <p14:creationId xmlns:p14="http://schemas.microsoft.com/office/powerpoint/2010/main" val="26819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76F99-F9C9-A502-5210-4BC4EA976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0A2471-2138-9033-13D3-737CF2AA3764}"/>
              </a:ext>
            </a:extLst>
          </p:cNvPr>
          <p:cNvSpPr>
            <a:spLocks noGrp="1"/>
          </p:cNvSpPr>
          <p:nvPr>
            <p:ph type="title"/>
          </p:nvPr>
        </p:nvSpPr>
        <p:spPr>
          <a:xfrm>
            <a:off x="654889" y="285076"/>
            <a:ext cx="12015158" cy="1325563"/>
          </a:xfrm>
        </p:spPr>
        <p:txBody>
          <a:bodyPr>
            <a:normAutofit/>
          </a:bodyPr>
          <a:lstStyle/>
          <a:p>
            <a:r>
              <a:rPr lang="en-US" dirty="0"/>
              <a:t>Data for Fine Tuning </a:t>
            </a:r>
          </a:p>
        </p:txBody>
      </p:sp>
      <p:sp>
        <p:nvSpPr>
          <p:cNvPr id="5" name="Slide Number Placeholder 4">
            <a:extLst>
              <a:ext uri="{FF2B5EF4-FFF2-40B4-BE49-F238E27FC236}">
                <a16:creationId xmlns:a16="http://schemas.microsoft.com/office/drawing/2014/main" id="{52166E28-6E88-0A8B-D2EE-98D6E70715F0}"/>
              </a:ext>
            </a:extLst>
          </p:cNvPr>
          <p:cNvSpPr>
            <a:spLocks noGrp="1"/>
          </p:cNvSpPr>
          <p:nvPr>
            <p:ph type="sldNum" sz="quarter" idx="12"/>
          </p:nvPr>
        </p:nvSpPr>
        <p:spPr/>
        <p:txBody>
          <a:bodyPr/>
          <a:lstStyle/>
          <a:p>
            <a:fld id="{FA187FF1-8CC0-461D-A383-DE7656B67DC1}" type="slidenum">
              <a:rPr lang="en-US" smtClean="0"/>
              <a:t>26</a:t>
            </a:fld>
            <a:endParaRPr lang="en-US"/>
          </a:p>
        </p:txBody>
      </p:sp>
      <p:sp>
        <p:nvSpPr>
          <p:cNvPr id="6" name="TextBox 5">
            <a:extLst>
              <a:ext uri="{FF2B5EF4-FFF2-40B4-BE49-F238E27FC236}">
                <a16:creationId xmlns:a16="http://schemas.microsoft.com/office/drawing/2014/main" id="{A6B55E62-622C-DE80-BD14-5648AFF58955}"/>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Model</a:t>
            </a:r>
          </a:p>
        </p:txBody>
      </p:sp>
      <p:sp>
        <p:nvSpPr>
          <p:cNvPr id="7" name="TextBox 6">
            <a:extLst>
              <a:ext uri="{FF2B5EF4-FFF2-40B4-BE49-F238E27FC236}">
                <a16:creationId xmlns:a16="http://schemas.microsoft.com/office/drawing/2014/main" id="{6A98F204-3969-EA40-0514-9147360592F1}"/>
              </a:ext>
            </a:extLst>
          </p:cNvPr>
          <p:cNvSpPr txBox="1"/>
          <p:nvPr/>
        </p:nvSpPr>
        <p:spPr>
          <a:xfrm>
            <a:off x="10995660" y="-131"/>
            <a:ext cx="484908" cy="261610"/>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100" dirty="0">
                <a:solidFill>
                  <a:schemeClr val="bg1"/>
                </a:solidFill>
                <a:latin typeface="Arial Nova Cond Light" panose="020B0306020202020204" pitchFamily="34" charset="0"/>
              </a:rPr>
              <a:t>Data</a:t>
            </a:r>
          </a:p>
        </p:txBody>
      </p:sp>
      <p:sp>
        <p:nvSpPr>
          <p:cNvPr id="8" name="TextBox 7">
            <a:extLst>
              <a:ext uri="{FF2B5EF4-FFF2-40B4-BE49-F238E27FC236}">
                <a16:creationId xmlns:a16="http://schemas.microsoft.com/office/drawing/2014/main" id="{B54790B3-4ECD-6C96-15DB-ACA1358FD7B1}"/>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9" name="TextBox 8">
            <a:extLst>
              <a:ext uri="{FF2B5EF4-FFF2-40B4-BE49-F238E27FC236}">
                <a16:creationId xmlns:a16="http://schemas.microsoft.com/office/drawing/2014/main" id="{F4DCE1C5-1FD0-8CB4-0DC8-499E6EE84031}"/>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
        <p:nvSpPr>
          <p:cNvPr id="10" name="TextBox 9">
            <a:extLst>
              <a:ext uri="{FF2B5EF4-FFF2-40B4-BE49-F238E27FC236}">
                <a16:creationId xmlns:a16="http://schemas.microsoft.com/office/drawing/2014/main" id="{522DBD06-FC90-FF4A-B0DC-033A461AFE57}"/>
              </a:ext>
            </a:extLst>
          </p:cNvPr>
          <p:cNvSpPr txBox="1"/>
          <p:nvPr/>
        </p:nvSpPr>
        <p:spPr>
          <a:xfrm>
            <a:off x="526212" y="1454092"/>
            <a:ext cx="5505450" cy="2308324"/>
          </a:xfrm>
          <a:prstGeom prst="rect">
            <a:avLst/>
          </a:prstGeom>
          <a:noFill/>
        </p:spPr>
        <p:txBody>
          <a:bodyPr wrap="square" rtlCol="0">
            <a:spAutoFit/>
          </a:bodyPr>
          <a:lstStyle/>
          <a:p>
            <a:r>
              <a:rPr lang="en-US" b="1" dirty="0">
                <a:latin typeface="Arial Nova Cond Light" panose="020B0306020202020204" pitchFamily="34" charset="0"/>
              </a:rPr>
              <a:t>Why Fine-Tuning Data?</a:t>
            </a:r>
          </a:p>
          <a:p>
            <a:pPr marL="285750" indent="-285750">
              <a:buFont typeface="Arial" panose="020B0604020202020204" pitchFamily="34" charset="0"/>
              <a:buChar char="•"/>
            </a:pPr>
            <a:r>
              <a:rPr lang="en-US" dirty="0">
                <a:latin typeface="Arial Nova Cond Light" panose="020B0306020202020204" pitchFamily="34" charset="0"/>
              </a:rPr>
              <a:t>Helps adapt pre-trained AI models to specific tasks or domains.</a:t>
            </a:r>
          </a:p>
          <a:p>
            <a:pPr marL="285750" indent="-285750">
              <a:buFont typeface="Arial" panose="020B0604020202020204" pitchFamily="34" charset="0"/>
              <a:buChar char="•"/>
            </a:pPr>
            <a:r>
              <a:rPr lang="en-US" dirty="0">
                <a:latin typeface="Arial Nova Cond Light" panose="020B0306020202020204" pitchFamily="34" charset="0"/>
              </a:rPr>
              <a:t>Improves model accuracy and relevance for specialized applications.</a:t>
            </a:r>
          </a:p>
          <a:p>
            <a:pPr marL="285750" indent="-285750">
              <a:buFont typeface="Arial" panose="020B0604020202020204" pitchFamily="34" charset="0"/>
              <a:buChar char="•"/>
            </a:pPr>
            <a:r>
              <a:rPr lang="en-US" dirty="0">
                <a:latin typeface="Arial Nova Cond Light" panose="020B0306020202020204" pitchFamily="34" charset="0"/>
              </a:rPr>
              <a:t>Supervised Fine Tuning (SFT) Reduces training time compared to training from scratch.</a:t>
            </a:r>
          </a:p>
          <a:p>
            <a:endParaRPr lang="en-US" dirty="0"/>
          </a:p>
        </p:txBody>
      </p:sp>
      <p:sp>
        <p:nvSpPr>
          <p:cNvPr id="13" name="TextBox 12">
            <a:extLst>
              <a:ext uri="{FF2B5EF4-FFF2-40B4-BE49-F238E27FC236}">
                <a16:creationId xmlns:a16="http://schemas.microsoft.com/office/drawing/2014/main" id="{CCDF0AA5-3053-869C-6AEF-725430F76FAC}"/>
              </a:ext>
            </a:extLst>
          </p:cNvPr>
          <p:cNvSpPr txBox="1"/>
          <p:nvPr/>
        </p:nvSpPr>
        <p:spPr>
          <a:xfrm>
            <a:off x="6160339" y="1406073"/>
            <a:ext cx="5743575" cy="2031325"/>
          </a:xfrm>
          <a:prstGeom prst="rect">
            <a:avLst/>
          </a:prstGeom>
          <a:noFill/>
        </p:spPr>
        <p:txBody>
          <a:bodyPr wrap="square" rtlCol="0">
            <a:spAutoFit/>
          </a:bodyPr>
          <a:lstStyle/>
          <a:p>
            <a:r>
              <a:rPr lang="en-US" b="1" dirty="0">
                <a:latin typeface="Arial Nova Cond Light" panose="020B0306020202020204" pitchFamily="34" charset="0"/>
              </a:rPr>
              <a:t>Characteristics of Good Fine-Tuning Data</a:t>
            </a:r>
          </a:p>
          <a:p>
            <a:pPr marL="285750" indent="-285750">
              <a:buFont typeface="Arial" panose="020B0604020202020204" pitchFamily="34" charset="0"/>
              <a:buChar char="•"/>
            </a:pPr>
            <a:r>
              <a:rPr lang="en-US" b="1" dirty="0">
                <a:latin typeface="Arial Nova Cond Light" panose="020B0306020202020204" pitchFamily="34" charset="0"/>
              </a:rPr>
              <a:t>High-Quality</a:t>
            </a:r>
            <a:r>
              <a:rPr lang="en-US" dirty="0">
                <a:latin typeface="Arial Nova Cond Light" panose="020B0306020202020204" pitchFamily="34" charset="0"/>
              </a:rPr>
              <a:t>: Clean, well-labeled, and free of errors.</a:t>
            </a:r>
          </a:p>
          <a:p>
            <a:pPr marL="285750" indent="-285750">
              <a:buFont typeface="Arial" panose="020B0604020202020204" pitchFamily="34" charset="0"/>
              <a:buChar char="•"/>
            </a:pPr>
            <a:r>
              <a:rPr lang="en-US" b="1" dirty="0">
                <a:latin typeface="Arial Nova Cond Light" panose="020B0306020202020204" pitchFamily="34" charset="0"/>
              </a:rPr>
              <a:t>Domain-Specific</a:t>
            </a:r>
            <a:r>
              <a:rPr lang="en-US" dirty="0">
                <a:latin typeface="Arial Nova Cond Light" panose="020B0306020202020204" pitchFamily="34" charset="0"/>
              </a:rPr>
              <a:t>: Matches the target application (e.g., medical, legal, finance).</a:t>
            </a:r>
          </a:p>
          <a:p>
            <a:pPr marL="285750" indent="-285750">
              <a:buFont typeface="Arial" panose="020B0604020202020204" pitchFamily="34" charset="0"/>
              <a:buChar char="•"/>
            </a:pPr>
            <a:r>
              <a:rPr lang="en-US" b="1" dirty="0">
                <a:latin typeface="Arial Nova Cond Light" panose="020B0306020202020204" pitchFamily="34" charset="0"/>
              </a:rPr>
              <a:t>Diverse</a:t>
            </a:r>
            <a:r>
              <a:rPr lang="en-US" dirty="0">
                <a:latin typeface="Arial Nova Cond Light" panose="020B0306020202020204" pitchFamily="34" charset="0"/>
              </a:rPr>
              <a:t>: Covers a range of variations within the domain.</a:t>
            </a:r>
          </a:p>
          <a:p>
            <a:pPr marL="285750" indent="-285750">
              <a:buFont typeface="Arial" panose="020B0604020202020204" pitchFamily="34" charset="0"/>
              <a:buChar char="•"/>
            </a:pPr>
            <a:r>
              <a:rPr lang="en-US" b="1" dirty="0">
                <a:latin typeface="Arial Nova Cond Light" panose="020B0306020202020204" pitchFamily="34" charset="0"/>
              </a:rPr>
              <a:t>Balanced</a:t>
            </a:r>
            <a:r>
              <a:rPr lang="en-US" dirty="0">
                <a:latin typeface="Arial Nova Cond Light" panose="020B0306020202020204" pitchFamily="34" charset="0"/>
              </a:rPr>
              <a:t>: Avoids bias and ensures fair representation.</a:t>
            </a:r>
          </a:p>
          <a:p>
            <a:endParaRPr lang="en-US" dirty="0"/>
          </a:p>
        </p:txBody>
      </p:sp>
      <p:sp>
        <p:nvSpPr>
          <p:cNvPr id="15" name="TextBox 14">
            <a:extLst>
              <a:ext uri="{FF2B5EF4-FFF2-40B4-BE49-F238E27FC236}">
                <a16:creationId xmlns:a16="http://schemas.microsoft.com/office/drawing/2014/main" id="{214210CF-6858-E33B-9750-910E52AC4647}"/>
              </a:ext>
            </a:extLst>
          </p:cNvPr>
          <p:cNvSpPr txBox="1"/>
          <p:nvPr/>
        </p:nvSpPr>
        <p:spPr>
          <a:xfrm>
            <a:off x="6160339" y="3532902"/>
            <a:ext cx="5743575" cy="2585323"/>
          </a:xfrm>
          <a:prstGeom prst="rect">
            <a:avLst/>
          </a:prstGeom>
          <a:noFill/>
        </p:spPr>
        <p:txBody>
          <a:bodyPr wrap="square" rtlCol="0">
            <a:spAutoFit/>
          </a:bodyPr>
          <a:lstStyle/>
          <a:p>
            <a:r>
              <a:rPr lang="en-US" b="1" dirty="0">
                <a:latin typeface="Arial Nova Cond Light" panose="020B0306020202020204" pitchFamily="34" charset="0"/>
              </a:rPr>
              <a:t>Example Sources of Fine-Tuning Data</a:t>
            </a:r>
          </a:p>
          <a:p>
            <a:pPr marL="285750" indent="-285750">
              <a:buFont typeface="Arial" panose="020B0604020202020204" pitchFamily="34" charset="0"/>
              <a:buChar char="•"/>
            </a:pPr>
            <a:r>
              <a:rPr lang="en-US" b="1" dirty="0">
                <a:latin typeface="Arial Nova Cond Light" panose="020B0306020202020204" pitchFamily="34" charset="0"/>
              </a:rPr>
              <a:t>Existing Labeled Datasets</a:t>
            </a:r>
            <a:r>
              <a:rPr lang="en-US" dirty="0">
                <a:latin typeface="Arial Nova Cond Light" panose="020B0306020202020204" pitchFamily="34" charset="0"/>
              </a:rPr>
              <a:t>: Open-source datasets (e.g., ImageNet, Wikipedia).</a:t>
            </a:r>
          </a:p>
          <a:p>
            <a:pPr marL="285750" indent="-285750">
              <a:buFont typeface="Arial" panose="020B0604020202020204" pitchFamily="34" charset="0"/>
              <a:buChar char="•"/>
            </a:pPr>
            <a:r>
              <a:rPr lang="en-US" b="1" dirty="0">
                <a:latin typeface="Arial Nova Cond Light" panose="020B0306020202020204" pitchFamily="34" charset="0"/>
              </a:rPr>
              <a:t>Domain-Specific Data</a:t>
            </a:r>
            <a:r>
              <a:rPr lang="en-US" dirty="0">
                <a:latin typeface="Arial Nova Cond Light" panose="020B0306020202020204" pitchFamily="34" charset="0"/>
              </a:rPr>
              <a:t>: Medical records, legal documents, industry reports.</a:t>
            </a:r>
          </a:p>
          <a:p>
            <a:pPr marL="285750" indent="-285750">
              <a:buFont typeface="Arial" panose="020B0604020202020204" pitchFamily="34" charset="0"/>
              <a:buChar char="•"/>
            </a:pPr>
            <a:r>
              <a:rPr lang="en-US" b="1" dirty="0">
                <a:latin typeface="Arial Nova Cond Light" panose="020B0306020202020204" pitchFamily="34" charset="0"/>
              </a:rPr>
              <a:t>Synthetic Data</a:t>
            </a:r>
            <a:r>
              <a:rPr lang="en-US" dirty="0">
                <a:latin typeface="Arial Nova Cond Light" panose="020B0306020202020204" pitchFamily="34" charset="0"/>
              </a:rPr>
              <a:t>: AI-generated data for filling gaps in real data.</a:t>
            </a:r>
          </a:p>
          <a:p>
            <a:pPr marL="285750" indent="-285750">
              <a:buFont typeface="Arial" panose="020B0604020202020204" pitchFamily="34" charset="0"/>
              <a:buChar char="•"/>
            </a:pPr>
            <a:r>
              <a:rPr lang="en-US" b="1" dirty="0">
                <a:latin typeface="Arial Nova Cond Light" panose="020B0306020202020204" pitchFamily="34" charset="0"/>
              </a:rPr>
              <a:t>User Feedback</a:t>
            </a:r>
            <a:r>
              <a:rPr lang="en-US" dirty="0">
                <a:latin typeface="Arial Nova Cond Light" panose="020B0306020202020204" pitchFamily="34" charset="0"/>
              </a:rPr>
              <a:t>: Collecting real-world corrections and adjustments.</a:t>
            </a:r>
          </a:p>
          <a:p>
            <a:endParaRPr lang="en-US" dirty="0"/>
          </a:p>
        </p:txBody>
      </p:sp>
      <p:sp>
        <p:nvSpPr>
          <p:cNvPr id="16" name="Rectangle 15">
            <a:extLst>
              <a:ext uri="{FF2B5EF4-FFF2-40B4-BE49-F238E27FC236}">
                <a16:creationId xmlns:a16="http://schemas.microsoft.com/office/drawing/2014/main" id="{26AD0DDA-35AA-230D-EF25-7E19C651030B}"/>
              </a:ext>
            </a:extLst>
          </p:cNvPr>
          <p:cNvSpPr/>
          <p:nvPr/>
        </p:nvSpPr>
        <p:spPr>
          <a:xfrm>
            <a:off x="1337640" y="3870374"/>
            <a:ext cx="579670" cy="664643"/>
          </a:xfrm>
          <a:prstGeom prst="rect">
            <a:avLst/>
          </a:prstGeom>
          <a:solidFill>
            <a:srgbClr val="CC8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Arial Nova Cond Light" panose="020B0306020202020204" pitchFamily="34" charset="0"/>
              </a:rPr>
              <a:t>Model</a:t>
            </a:r>
          </a:p>
        </p:txBody>
      </p:sp>
      <p:sp>
        <p:nvSpPr>
          <p:cNvPr id="17" name="Rectangle 16">
            <a:extLst>
              <a:ext uri="{FF2B5EF4-FFF2-40B4-BE49-F238E27FC236}">
                <a16:creationId xmlns:a16="http://schemas.microsoft.com/office/drawing/2014/main" id="{5940C5FF-9F5C-4FD2-0F83-82D221F113A4}"/>
              </a:ext>
            </a:extLst>
          </p:cNvPr>
          <p:cNvSpPr/>
          <p:nvPr/>
        </p:nvSpPr>
        <p:spPr>
          <a:xfrm>
            <a:off x="771525" y="4739265"/>
            <a:ext cx="1156621" cy="1070985"/>
          </a:xfrm>
          <a:prstGeom prst="rect">
            <a:avLst/>
          </a:prstGeom>
          <a:solidFill>
            <a:srgbClr val="6699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Arial Nova Cond Light" panose="020B0306020202020204" pitchFamily="34" charset="0"/>
              </a:rPr>
              <a:t>FT Data</a:t>
            </a:r>
          </a:p>
          <a:p>
            <a:pPr algn="ctr"/>
            <a:r>
              <a:rPr lang="en-US" sz="1000" dirty="0">
                <a:latin typeface="Arial Nova Cond Light" panose="020B0306020202020204" pitchFamily="34" charset="0"/>
              </a:rPr>
              <a:t>(e.g., Domain Data)</a:t>
            </a:r>
          </a:p>
        </p:txBody>
      </p:sp>
      <p:sp>
        <p:nvSpPr>
          <p:cNvPr id="18" name="Rectangle 17">
            <a:extLst>
              <a:ext uri="{FF2B5EF4-FFF2-40B4-BE49-F238E27FC236}">
                <a16:creationId xmlns:a16="http://schemas.microsoft.com/office/drawing/2014/main" id="{6AAF9FE4-8F1A-51A8-7F7A-A4609CC06D80}"/>
              </a:ext>
            </a:extLst>
          </p:cNvPr>
          <p:cNvSpPr/>
          <p:nvPr/>
        </p:nvSpPr>
        <p:spPr>
          <a:xfrm>
            <a:off x="2411959" y="4433247"/>
            <a:ext cx="852054" cy="306018"/>
          </a:xfrm>
          <a:prstGeom prst="rect">
            <a:avLst/>
          </a:prstGeom>
          <a:solidFill>
            <a:srgbClr val="6699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Arial Nova Cond Light" panose="020B0306020202020204" pitchFamily="34" charset="0"/>
              </a:rPr>
              <a:t>Fine tuning</a:t>
            </a:r>
          </a:p>
        </p:txBody>
      </p:sp>
      <p:cxnSp>
        <p:nvCxnSpPr>
          <p:cNvPr id="19" name="Straight Arrow Connector 18">
            <a:extLst>
              <a:ext uri="{FF2B5EF4-FFF2-40B4-BE49-F238E27FC236}">
                <a16:creationId xmlns:a16="http://schemas.microsoft.com/office/drawing/2014/main" id="{D60E93A1-9005-6C66-182C-DE6FA04E795F}"/>
              </a:ext>
            </a:extLst>
          </p:cNvPr>
          <p:cNvCxnSpPr>
            <a:stCxn id="16" idx="3"/>
            <a:endCxn id="18" idx="1"/>
          </p:cNvCxnSpPr>
          <p:nvPr/>
        </p:nvCxnSpPr>
        <p:spPr>
          <a:xfrm>
            <a:off x="1917310" y="4202696"/>
            <a:ext cx="494649" cy="383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38AE42-872E-8F22-91BC-6AE3820ED7BB}"/>
              </a:ext>
            </a:extLst>
          </p:cNvPr>
          <p:cNvCxnSpPr>
            <a:cxnSpLocks/>
            <a:stCxn id="17" idx="3"/>
            <a:endCxn id="18" idx="1"/>
          </p:cNvCxnSpPr>
          <p:nvPr/>
        </p:nvCxnSpPr>
        <p:spPr>
          <a:xfrm flipV="1">
            <a:off x="1928146" y="4586256"/>
            <a:ext cx="483813" cy="68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214725E4-509D-84CB-2C6D-F6ECB9A89026}"/>
              </a:ext>
            </a:extLst>
          </p:cNvPr>
          <p:cNvSpPr/>
          <p:nvPr/>
        </p:nvSpPr>
        <p:spPr>
          <a:xfrm>
            <a:off x="3568580" y="4009201"/>
            <a:ext cx="1646459" cy="1154109"/>
          </a:xfrm>
          <a:prstGeom prst="rect">
            <a:avLst/>
          </a:prstGeom>
          <a:solidFill>
            <a:srgbClr val="CC8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Nova Cond Light" panose="020B0306020202020204" pitchFamily="34" charset="0"/>
              </a:rPr>
              <a:t>Fine Tuned</a:t>
            </a:r>
          </a:p>
          <a:p>
            <a:pPr algn="ctr"/>
            <a:r>
              <a:rPr lang="en-US" dirty="0">
                <a:latin typeface="Arial Nova Cond Light" panose="020B0306020202020204" pitchFamily="34" charset="0"/>
              </a:rPr>
              <a:t>Model</a:t>
            </a:r>
          </a:p>
        </p:txBody>
      </p:sp>
      <p:cxnSp>
        <p:nvCxnSpPr>
          <p:cNvPr id="22" name="Straight Arrow Connector 21">
            <a:extLst>
              <a:ext uri="{FF2B5EF4-FFF2-40B4-BE49-F238E27FC236}">
                <a16:creationId xmlns:a16="http://schemas.microsoft.com/office/drawing/2014/main" id="{4ACA478A-B8F5-DB24-5C61-7215A37DA057}"/>
              </a:ext>
            </a:extLst>
          </p:cNvPr>
          <p:cNvCxnSpPr>
            <a:cxnSpLocks/>
            <a:stCxn id="18" idx="3"/>
            <a:endCxn id="21" idx="1"/>
          </p:cNvCxnSpPr>
          <p:nvPr/>
        </p:nvCxnSpPr>
        <p:spPr>
          <a:xfrm>
            <a:off x="3264013" y="4586256"/>
            <a:ext cx="3045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727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D7183-D1D1-6B4B-1DB5-32C094D913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F93162-A417-3FB7-ACB3-B5CC5D7E6B3D}"/>
              </a:ext>
            </a:extLst>
          </p:cNvPr>
          <p:cNvSpPr>
            <a:spLocks noGrp="1"/>
          </p:cNvSpPr>
          <p:nvPr>
            <p:ph type="title"/>
          </p:nvPr>
        </p:nvSpPr>
        <p:spPr>
          <a:xfrm>
            <a:off x="617682" y="182563"/>
            <a:ext cx="10515600" cy="1325563"/>
          </a:xfrm>
        </p:spPr>
        <p:txBody>
          <a:bodyPr/>
          <a:lstStyle/>
          <a:p>
            <a:r>
              <a:rPr lang="en-US" dirty="0"/>
              <a:t>Retrieval Augmented Generation (RAG) </a:t>
            </a:r>
          </a:p>
        </p:txBody>
      </p:sp>
      <p:sp>
        <p:nvSpPr>
          <p:cNvPr id="5" name="Slide Number Placeholder 4">
            <a:extLst>
              <a:ext uri="{FF2B5EF4-FFF2-40B4-BE49-F238E27FC236}">
                <a16:creationId xmlns:a16="http://schemas.microsoft.com/office/drawing/2014/main" id="{4A4EF37D-2062-B91C-A5E5-7AABD8DCAD91}"/>
              </a:ext>
            </a:extLst>
          </p:cNvPr>
          <p:cNvSpPr>
            <a:spLocks noGrp="1"/>
          </p:cNvSpPr>
          <p:nvPr>
            <p:ph type="sldNum" sz="quarter" idx="12"/>
          </p:nvPr>
        </p:nvSpPr>
        <p:spPr>
          <a:xfrm>
            <a:off x="9183177" y="6310312"/>
            <a:ext cx="2743200" cy="365125"/>
          </a:xfrm>
        </p:spPr>
        <p:txBody>
          <a:bodyPr/>
          <a:lstStyle/>
          <a:p>
            <a:fld id="{FA187FF1-8CC0-461D-A383-DE7656B67DC1}" type="slidenum">
              <a:rPr lang="en-US" smtClean="0"/>
              <a:t>27</a:t>
            </a:fld>
            <a:endParaRPr lang="en-US" dirty="0"/>
          </a:p>
        </p:txBody>
      </p:sp>
      <p:sp>
        <p:nvSpPr>
          <p:cNvPr id="13" name="TextBox 12">
            <a:extLst>
              <a:ext uri="{FF2B5EF4-FFF2-40B4-BE49-F238E27FC236}">
                <a16:creationId xmlns:a16="http://schemas.microsoft.com/office/drawing/2014/main" id="{BB67B8C4-2154-0578-386A-8B6A87B2BA9E}"/>
              </a:ext>
            </a:extLst>
          </p:cNvPr>
          <p:cNvSpPr txBox="1"/>
          <p:nvPr/>
        </p:nvSpPr>
        <p:spPr>
          <a:xfrm>
            <a:off x="781228" y="1433679"/>
            <a:ext cx="4424051" cy="4278094"/>
          </a:xfrm>
          <a:prstGeom prst="rect">
            <a:avLst/>
          </a:prstGeom>
          <a:noFill/>
        </p:spPr>
        <p:txBody>
          <a:bodyPr wrap="square">
            <a:spAutoFit/>
          </a:bodyPr>
          <a:lstStyle/>
          <a:p>
            <a:pPr algn="l"/>
            <a:r>
              <a:rPr lang="en-US" sz="1600" b="0" i="0" dirty="0">
                <a:solidFill>
                  <a:srgbClr val="1F1F1F"/>
                </a:solidFill>
                <a:effectLst/>
                <a:latin typeface="Arial Nova Cond Light" panose="020B0306020202020204" pitchFamily="34" charset="0"/>
              </a:rPr>
              <a:t>RAG process: </a:t>
            </a:r>
          </a:p>
          <a:p>
            <a:pPr marL="285750" indent="-285750" algn="l">
              <a:buFont typeface="Arial" panose="020B0604020202020204" pitchFamily="34" charset="0"/>
              <a:buChar char="•"/>
            </a:pPr>
            <a:r>
              <a:rPr lang="en-US" sz="1600" dirty="0">
                <a:solidFill>
                  <a:srgbClr val="1F1F1F"/>
                </a:solidFill>
                <a:latin typeface="Arial Nova Cond Light" panose="020B0306020202020204" pitchFamily="34" charset="0"/>
              </a:rPr>
              <a:t>Alleviate</a:t>
            </a:r>
            <a:r>
              <a:rPr lang="en-US" sz="1600" b="0" i="0" dirty="0">
                <a:solidFill>
                  <a:srgbClr val="1F1F1F"/>
                </a:solidFill>
                <a:effectLst/>
                <a:latin typeface="Arial Nova Cond Light" panose="020B0306020202020204" pitchFamily="34" charset="0"/>
              </a:rPr>
              <a:t> the Hallucination problem introduced by LLM-based response.</a:t>
            </a:r>
          </a:p>
          <a:p>
            <a:pPr marL="285750" indent="-285750" algn="l">
              <a:buFont typeface="Arial" panose="020B0604020202020204" pitchFamily="34" charset="0"/>
              <a:buChar char="•"/>
            </a:pPr>
            <a:r>
              <a:rPr lang="en-US" sz="1600" b="0" i="0" dirty="0">
                <a:solidFill>
                  <a:srgbClr val="1F1F1F"/>
                </a:solidFill>
                <a:effectLst/>
                <a:latin typeface="Arial Nova Cond Light" panose="020B0306020202020204" pitchFamily="34" charset="0"/>
              </a:rPr>
              <a:t>The </a:t>
            </a:r>
            <a:r>
              <a:rPr lang="en-US" sz="1600" b="1" i="0" dirty="0">
                <a:solidFill>
                  <a:srgbClr val="1F1F1F"/>
                </a:solidFill>
                <a:effectLst/>
                <a:latin typeface="Arial Nova Cond Light" panose="020B0306020202020204" pitchFamily="34" charset="0"/>
              </a:rPr>
              <a:t>retriever</a:t>
            </a:r>
            <a:r>
              <a:rPr lang="en-US" sz="1600" b="0" i="0" dirty="0">
                <a:solidFill>
                  <a:srgbClr val="1F1F1F"/>
                </a:solidFill>
                <a:effectLst/>
                <a:latin typeface="Arial Nova Cond Light" panose="020B0306020202020204" pitchFamily="34" charset="0"/>
              </a:rPr>
              <a:t> encodes user-provided prompts and relevant documents into vectors, stores them in a </a:t>
            </a:r>
            <a:r>
              <a:rPr lang="en-US" sz="1600" b="1" i="0" dirty="0">
                <a:solidFill>
                  <a:srgbClr val="1F1F1F"/>
                </a:solidFill>
                <a:effectLst/>
                <a:latin typeface="Arial Nova Cond Light" panose="020B0306020202020204" pitchFamily="34" charset="0"/>
              </a:rPr>
              <a:t>vector database</a:t>
            </a:r>
            <a:r>
              <a:rPr lang="en-US" sz="1600" b="0" i="0" dirty="0">
                <a:solidFill>
                  <a:srgbClr val="1F1F1F"/>
                </a:solidFill>
                <a:effectLst/>
                <a:latin typeface="Arial Nova Cond Light" panose="020B0306020202020204" pitchFamily="34" charset="0"/>
              </a:rPr>
              <a:t>, and retrieves relevant context vectors based on the distance between the </a:t>
            </a:r>
            <a:r>
              <a:rPr lang="en-US" sz="1600" b="1" i="0" dirty="0">
                <a:solidFill>
                  <a:srgbClr val="1F1F1F"/>
                </a:solidFill>
                <a:effectLst/>
                <a:latin typeface="Arial Nova Cond Light" panose="020B0306020202020204" pitchFamily="34" charset="0"/>
              </a:rPr>
              <a:t>encoded</a:t>
            </a:r>
            <a:r>
              <a:rPr lang="en-US" sz="1600" b="0" i="0" dirty="0">
                <a:solidFill>
                  <a:srgbClr val="1F1F1F"/>
                </a:solidFill>
                <a:effectLst/>
                <a:latin typeface="Arial Nova Cond Light" panose="020B0306020202020204" pitchFamily="34" charset="0"/>
              </a:rPr>
              <a:t> prompt and documents. </a:t>
            </a:r>
            <a:endParaRPr lang="en-US" sz="1600" dirty="0">
              <a:solidFill>
                <a:srgbClr val="1F1F1F"/>
              </a:solidFill>
              <a:latin typeface="Arial Nova Cond Light" panose="020B0306020202020204" pitchFamily="34" charset="0"/>
            </a:endParaRPr>
          </a:p>
          <a:p>
            <a:pPr marL="285750" indent="-285750" algn="l">
              <a:buFont typeface="Arial" panose="020B0604020202020204" pitchFamily="34" charset="0"/>
              <a:buChar char="•"/>
            </a:pPr>
            <a:r>
              <a:rPr lang="en-US" sz="1600" b="0" i="0" dirty="0">
                <a:solidFill>
                  <a:srgbClr val="1F1F1F"/>
                </a:solidFill>
                <a:effectLst/>
                <a:latin typeface="Arial Nova Cond Light" panose="020B0306020202020204" pitchFamily="34" charset="0"/>
              </a:rPr>
              <a:t>The</a:t>
            </a:r>
            <a:r>
              <a:rPr lang="en-US" sz="1600" b="1" i="0" dirty="0">
                <a:solidFill>
                  <a:srgbClr val="1F1F1F"/>
                </a:solidFill>
                <a:effectLst/>
                <a:latin typeface="Arial Nova Cond Light" panose="020B0306020202020204" pitchFamily="34" charset="0"/>
              </a:rPr>
              <a:t> generator </a:t>
            </a:r>
            <a:r>
              <a:rPr lang="en-US" sz="1600" b="0" i="0" dirty="0">
                <a:solidFill>
                  <a:srgbClr val="1F1F1F"/>
                </a:solidFill>
                <a:effectLst/>
                <a:latin typeface="Arial Nova Cond Light" panose="020B0306020202020204" pitchFamily="34" charset="0"/>
              </a:rPr>
              <a:t>then combines the retrieved context with the original prompt to produce a response</a:t>
            </a:r>
            <a:r>
              <a:rPr lang="en-US" sz="1600" b="0" i="0" dirty="0">
                <a:solidFill>
                  <a:srgbClr val="1F1F1F"/>
                </a:solidFill>
                <a:effectLst/>
                <a:latin typeface="var(--cds-font-family-source-sans-pro)"/>
              </a:rPr>
              <a:t>.  </a:t>
            </a:r>
          </a:p>
          <a:p>
            <a:pPr marL="285750" indent="-285750" algn="l">
              <a:buFont typeface="Arial" panose="020B0604020202020204" pitchFamily="34" charset="0"/>
              <a:buChar char="•"/>
            </a:pPr>
            <a:endParaRPr lang="en-US" sz="1600" dirty="0">
              <a:solidFill>
                <a:srgbClr val="1F1F1F"/>
              </a:solidFill>
              <a:latin typeface="var(--cds-font-family-source-sans-pro)"/>
            </a:endParaRPr>
          </a:p>
          <a:p>
            <a:pPr algn="l"/>
            <a:r>
              <a:rPr lang="en-US" sz="1600" dirty="0">
                <a:solidFill>
                  <a:srgbClr val="1F1F1F"/>
                </a:solidFill>
                <a:latin typeface="Arial Nova Cond Light" panose="020B0306020202020204" pitchFamily="34" charset="0"/>
              </a:rPr>
              <a:t>Advanced RAG:</a:t>
            </a:r>
          </a:p>
          <a:p>
            <a:pPr marL="285750" indent="-285750" algn="l">
              <a:buFont typeface="Arial" panose="020B0604020202020204" pitchFamily="34" charset="0"/>
              <a:buChar char="•"/>
            </a:pPr>
            <a:r>
              <a:rPr lang="en-US" sz="1600" dirty="0">
                <a:solidFill>
                  <a:srgbClr val="1F1F1F"/>
                </a:solidFill>
                <a:latin typeface="Arial Nova Cond Light" panose="020B0306020202020204" pitchFamily="34" charset="0"/>
              </a:rPr>
              <a:t>Added more steps and ways to increase the accuracy of obtaining information.</a:t>
            </a:r>
          </a:p>
          <a:p>
            <a:pPr marL="285750" indent="-285750" algn="l">
              <a:buFont typeface="Arial" panose="020B0604020202020204" pitchFamily="34" charset="0"/>
              <a:buChar char="•"/>
            </a:pPr>
            <a:r>
              <a:rPr lang="en-US" sz="1600" dirty="0">
                <a:solidFill>
                  <a:srgbClr val="1F1F1F"/>
                </a:solidFill>
                <a:latin typeface="Arial Nova Cond Light" panose="020B0306020202020204" pitchFamily="34" charset="0"/>
              </a:rPr>
              <a:t>For example, </a:t>
            </a:r>
            <a:r>
              <a:rPr lang="en-US" sz="1600" dirty="0" err="1">
                <a:solidFill>
                  <a:srgbClr val="1F1F1F"/>
                </a:solidFill>
                <a:latin typeface="Arial Nova Cond Light" panose="020B0306020202020204" pitchFamily="34" charset="0"/>
              </a:rPr>
              <a:t>GraphRAG</a:t>
            </a:r>
            <a:r>
              <a:rPr lang="en-US" sz="1600" dirty="0">
                <a:solidFill>
                  <a:srgbClr val="1F1F1F"/>
                </a:solidFill>
                <a:latin typeface="Arial Nova Cond Light" panose="020B0306020202020204" pitchFamily="34" charset="0"/>
              </a:rPr>
              <a:t> (Edge et al., 2024, </a:t>
            </a:r>
            <a:r>
              <a:rPr lang="en-US" sz="1600" dirty="0">
                <a:latin typeface="Arial Nova Cond Light" panose="020B0306020202020204" pitchFamily="34" charset="0"/>
                <a:hlinkClick r:id="rId3"/>
              </a:rPr>
              <a:t>[2404.16130] From Local to Global: A Graph RAG Approach to Query-Focused Summarization</a:t>
            </a:r>
            <a:r>
              <a:rPr lang="en-US" sz="1600" dirty="0">
                <a:solidFill>
                  <a:srgbClr val="1F1F1F"/>
                </a:solidFill>
                <a:latin typeface="Arial Nova Cond Light" panose="020B0306020202020204" pitchFamily="34" charset="0"/>
              </a:rPr>
              <a:t>)</a:t>
            </a:r>
            <a:endParaRPr lang="en-US" sz="1600" dirty="0">
              <a:latin typeface="Arial Nova Cond Light" panose="020B0306020202020204" pitchFamily="34" charset="0"/>
            </a:endParaRPr>
          </a:p>
        </p:txBody>
      </p:sp>
      <p:sp>
        <p:nvSpPr>
          <p:cNvPr id="3" name="TextBox 2">
            <a:extLst>
              <a:ext uri="{FF2B5EF4-FFF2-40B4-BE49-F238E27FC236}">
                <a16:creationId xmlns:a16="http://schemas.microsoft.com/office/drawing/2014/main" id="{20707D9D-AF9B-794D-828A-71A38DC7F982}"/>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Model</a:t>
            </a:r>
          </a:p>
        </p:txBody>
      </p:sp>
      <p:sp>
        <p:nvSpPr>
          <p:cNvPr id="11" name="TextBox 10">
            <a:extLst>
              <a:ext uri="{FF2B5EF4-FFF2-40B4-BE49-F238E27FC236}">
                <a16:creationId xmlns:a16="http://schemas.microsoft.com/office/drawing/2014/main" id="{ECC661B1-F8E7-CF08-10E6-45C26FE77B61}"/>
              </a:ext>
            </a:extLst>
          </p:cNvPr>
          <p:cNvSpPr txBox="1"/>
          <p:nvPr/>
        </p:nvSpPr>
        <p:spPr>
          <a:xfrm>
            <a:off x="10995660" y="-131"/>
            <a:ext cx="484908" cy="261610"/>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100" dirty="0">
                <a:solidFill>
                  <a:schemeClr val="bg1"/>
                </a:solidFill>
                <a:latin typeface="Arial Nova Cond Light" panose="020B0306020202020204" pitchFamily="34" charset="0"/>
              </a:rPr>
              <a:t>Data</a:t>
            </a:r>
          </a:p>
        </p:txBody>
      </p:sp>
      <p:sp>
        <p:nvSpPr>
          <p:cNvPr id="12" name="TextBox 11">
            <a:extLst>
              <a:ext uri="{FF2B5EF4-FFF2-40B4-BE49-F238E27FC236}">
                <a16:creationId xmlns:a16="http://schemas.microsoft.com/office/drawing/2014/main" id="{91FB83E6-D519-D8F5-61D9-8A99797FEE4D}"/>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14" name="TextBox 13">
            <a:extLst>
              <a:ext uri="{FF2B5EF4-FFF2-40B4-BE49-F238E27FC236}">
                <a16:creationId xmlns:a16="http://schemas.microsoft.com/office/drawing/2014/main" id="{79029C6C-5DEE-FD17-B804-7550A41C7DFE}"/>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pic>
        <p:nvPicPr>
          <p:cNvPr id="16386" name="Picture 2" descr="undefined">
            <a:extLst>
              <a:ext uri="{FF2B5EF4-FFF2-40B4-BE49-F238E27FC236}">
                <a16:creationId xmlns:a16="http://schemas.microsoft.com/office/drawing/2014/main" id="{3F5DF4C8-F713-7407-9D53-8BF47D9979D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52566" y="1508126"/>
            <a:ext cx="5002211" cy="442365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466CC6C-84D7-0573-D676-3D1ADEBD6476}"/>
              </a:ext>
            </a:extLst>
          </p:cNvPr>
          <p:cNvSpPr txBox="1"/>
          <p:nvPr/>
        </p:nvSpPr>
        <p:spPr>
          <a:xfrm>
            <a:off x="8039156" y="6156292"/>
            <a:ext cx="3724784" cy="276999"/>
          </a:xfrm>
          <a:prstGeom prst="rect">
            <a:avLst/>
          </a:prstGeom>
          <a:noFill/>
        </p:spPr>
        <p:txBody>
          <a:bodyPr wrap="square" rtlCol="0">
            <a:spAutoFit/>
          </a:bodyPr>
          <a:lstStyle/>
          <a:p>
            <a:r>
              <a:rPr lang="en-US" sz="1200" dirty="0">
                <a:latin typeface="Arial Nova Cond Light" panose="020B0306020202020204" pitchFamily="34" charset="0"/>
              </a:rPr>
              <a:t>Source: </a:t>
            </a:r>
            <a:r>
              <a:rPr lang="en-US" sz="1200" dirty="0">
                <a:latin typeface="Arial Nova Cond Light" panose="020B0306020202020204" pitchFamily="34" charset="0"/>
                <a:hlinkClick r:id="rId5"/>
              </a:rPr>
              <a:t>Retrieval-augmented generation - Wikipedia</a:t>
            </a:r>
            <a:endParaRPr lang="en-US" sz="1200" dirty="0">
              <a:latin typeface="Arial Nova Cond Light" panose="020B0306020202020204" pitchFamily="34" charset="0"/>
            </a:endParaRPr>
          </a:p>
        </p:txBody>
      </p:sp>
    </p:spTree>
    <p:extLst>
      <p:ext uri="{BB962C8B-B14F-4D97-AF65-F5344CB8AC3E}">
        <p14:creationId xmlns:p14="http://schemas.microsoft.com/office/powerpoint/2010/main" val="3465172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645E-0382-5A88-0715-A119DDFECB59}"/>
              </a:ext>
            </a:extLst>
          </p:cNvPr>
          <p:cNvSpPr>
            <a:spLocks noGrp="1"/>
          </p:cNvSpPr>
          <p:nvPr>
            <p:ph type="title"/>
          </p:nvPr>
        </p:nvSpPr>
        <p:spPr>
          <a:xfrm>
            <a:off x="416944" y="47279"/>
            <a:ext cx="10515600" cy="1325563"/>
          </a:xfrm>
        </p:spPr>
        <p:txBody>
          <a:bodyPr/>
          <a:lstStyle/>
          <a:p>
            <a:r>
              <a:rPr lang="en-US" dirty="0"/>
              <a:t>Vector Database</a:t>
            </a:r>
          </a:p>
        </p:txBody>
      </p:sp>
      <p:sp>
        <p:nvSpPr>
          <p:cNvPr id="5" name="Slide Number Placeholder 4">
            <a:extLst>
              <a:ext uri="{FF2B5EF4-FFF2-40B4-BE49-F238E27FC236}">
                <a16:creationId xmlns:a16="http://schemas.microsoft.com/office/drawing/2014/main" id="{B86AC537-3F6C-7A15-085D-BA35BDE486A3}"/>
              </a:ext>
            </a:extLst>
          </p:cNvPr>
          <p:cNvSpPr>
            <a:spLocks noGrp="1"/>
          </p:cNvSpPr>
          <p:nvPr>
            <p:ph type="sldNum" sz="quarter" idx="12"/>
          </p:nvPr>
        </p:nvSpPr>
        <p:spPr/>
        <p:txBody>
          <a:bodyPr/>
          <a:lstStyle/>
          <a:p>
            <a:fld id="{FA187FF1-8CC0-461D-A383-DE7656B67DC1}" type="slidenum">
              <a:rPr lang="en-US" smtClean="0"/>
              <a:t>28</a:t>
            </a:fld>
            <a:endParaRPr lang="en-US"/>
          </a:p>
        </p:txBody>
      </p:sp>
      <p:sp>
        <p:nvSpPr>
          <p:cNvPr id="21" name="TextBox 20">
            <a:extLst>
              <a:ext uri="{FF2B5EF4-FFF2-40B4-BE49-F238E27FC236}">
                <a16:creationId xmlns:a16="http://schemas.microsoft.com/office/drawing/2014/main" id="{269D03F2-797C-B224-8C73-3C61D40B37A3}"/>
              </a:ext>
            </a:extLst>
          </p:cNvPr>
          <p:cNvSpPr txBox="1"/>
          <p:nvPr/>
        </p:nvSpPr>
        <p:spPr>
          <a:xfrm>
            <a:off x="257175" y="1590930"/>
            <a:ext cx="5038725" cy="258532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1F1F1F"/>
                </a:solidFill>
                <a:effectLst/>
                <a:latin typeface="Arial Nova Cond Light" panose="020B0306020202020204" pitchFamily="34" charset="0"/>
              </a:rPr>
              <a:t> Simplify </a:t>
            </a:r>
            <a:r>
              <a:rPr lang="en-US" b="1" i="0" dirty="0">
                <a:solidFill>
                  <a:srgbClr val="1F1F1F"/>
                </a:solidFill>
                <a:effectLst/>
                <a:latin typeface="Arial Nova Cond Light" panose="020B0306020202020204" pitchFamily="34" charset="0"/>
              </a:rPr>
              <a:t>data storage, organization, retrieval of complex data types</a:t>
            </a:r>
            <a:r>
              <a:rPr lang="en-US" b="0" i="0" dirty="0">
                <a:solidFill>
                  <a:srgbClr val="1F1F1F"/>
                </a:solidFill>
                <a:effectLst/>
                <a:latin typeface="Arial Nova Cond Light" panose="020B0306020202020204" pitchFamily="34" charset="0"/>
              </a:rPr>
              <a:t>: images, likes, sounds, text files, pattern data, map data, genomic information, etc.</a:t>
            </a:r>
          </a:p>
          <a:p>
            <a:pPr marL="285750" indent="-285750" algn="l">
              <a:buFont typeface="Arial" panose="020B0604020202020204" pitchFamily="34" charset="0"/>
              <a:buChar char="•"/>
            </a:pPr>
            <a:endParaRPr lang="en-US" b="0" i="0" dirty="0">
              <a:solidFill>
                <a:srgbClr val="1F1F1F"/>
              </a:solidFill>
              <a:effectLst/>
              <a:latin typeface="Arial Nova Cond Light" panose="020B0306020202020204" pitchFamily="34" charset="0"/>
            </a:endParaRPr>
          </a:p>
          <a:p>
            <a:pPr marL="285750" indent="-285750" algn="l">
              <a:buFont typeface="Arial" panose="020B0604020202020204" pitchFamily="34" charset="0"/>
              <a:buChar char="•"/>
            </a:pPr>
            <a:r>
              <a:rPr lang="en-US" b="0" i="0" dirty="0">
                <a:solidFill>
                  <a:srgbClr val="1F1F1F"/>
                </a:solidFill>
                <a:effectLst/>
                <a:latin typeface="Arial Nova Cond Light" panose="020B0306020202020204" pitchFamily="34" charset="0"/>
              </a:rPr>
              <a:t> An integral part of </a:t>
            </a:r>
            <a:r>
              <a:rPr lang="en-US" b="1" i="0" dirty="0">
                <a:solidFill>
                  <a:srgbClr val="1F1F1F"/>
                </a:solidFill>
                <a:effectLst/>
                <a:latin typeface="Arial Nova Cond Light" panose="020B0306020202020204" pitchFamily="34" charset="0"/>
              </a:rPr>
              <a:t>machine learning</a:t>
            </a:r>
            <a:r>
              <a:rPr lang="en-US" b="0" i="0" dirty="0">
                <a:solidFill>
                  <a:srgbClr val="1F1F1F"/>
                </a:solidFill>
                <a:effectLst/>
                <a:latin typeface="Arial Nova Cond Light" panose="020B0306020202020204" pitchFamily="34" charset="0"/>
              </a:rPr>
              <a:t> and for data in diverse domains, offer high performance and scalability.</a:t>
            </a:r>
          </a:p>
          <a:p>
            <a:pPr marL="285750" indent="-285750" algn="l">
              <a:buFont typeface="Arial" panose="020B0604020202020204" pitchFamily="34" charset="0"/>
              <a:buChar char="•"/>
            </a:pPr>
            <a:endParaRPr lang="en-US" b="0" i="0" dirty="0">
              <a:solidFill>
                <a:srgbClr val="1F1F1F"/>
              </a:solidFill>
              <a:effectLst/>
              <a:latin typeface="Arial Nova Cond Light" panose="020B0306020202020204" pitchFamily="34" charset="0"/>
            </a:endParaRPr>
          </a:p>
          <a:p>
            <a:pPr marL="285750" indent="-285750" algn="l">
              <a:buFont typeface="Arial" panose="020B0604020202020204" pitchFamily="34" charset="0"/>
              <a:buChar char="•"/>
            </a:pPr>
            <a:r>
              <a:rPr lang="en-US" b="0" i="0" dirty="0">
                <a:solidFill>
                  <a:srgbClr val="1F1F1F"/>
                </a:solidFill>
                <a:effectLst/>
                <a:latin typeface="Arial Nova Cond Light" panose="020B0306020202020204" pitchFamily="34" charset="0"/>
              </a:rPr>
              <a:t> Handle </a:t>
            </a:r>
            <a:r>
              <a:rPr lang="en-US" b="1" i="0" dirty="0">
                <a:solidFill>
                  <a:srgbClr val="1F1F1F"/>
                </a:solidFill>
                <a:effectLst/>
                <a:latin typeface="Arial Nova Cond Light" panose="020B0306020202020204" pitchFamily="34" charset="0"/>
              </a:rPr>
              <a:t>high-dimensional data </a:t>
            </a:r>
            <a:r>
              <a:rPr lang="en-US" b="0" i="0" dirty="0">
                <a:solidFill>
                  <a:srgbClr val="1F1F1F"/>
                </a:solidFill>
                <a:effectLst/>
                <a:latin typeface="Arial Nova Cond Light" panose="020B0306020202020204" pitchFamily="34" charset="0"/>
              </a:rPr>
              <a:t>and perform rapid </a:t>
            </a:r>
            <a:r>
              <a:rPr lang="en-US" b="1" i="0" dirty="0">
                <a:solidFill>
                  <a:srgbClr val="1F1F1F"/>
                </a:solidFill>
                <a:effectLst/>
                <a:latin typeface="Arial Nova Cond Light" panose="020B0306020202020204" pitchFamily="34" charset="0"/>
              </a:rPr>
              <a:t>similarity searches</a:t>
            </a:r>
            <a:r>
              <a:rPr lang="en-US" b="0" i="0" dirty="0">
                <a:solidFill>
                  <a:srgbClr val="1F1F1F"/>
                </a:solidFill>
                <a:effectLst/>
                <a:latin typeface="Arial Nova Cond Light" panose="020B0306020202020204" pitchFamily="34" charset="0"/>
              </a:rPr>
              <a:t>.</a:t>
            </a:r>
          </a:p>
        </p:txBody>
      </p:sp>
      <p:sp>
        <p:nvSpPr>
          <p:cNvPr id="3" name="TextBox 2">
            <a:extLst>
              <a:ext uri="{FF2B5EF4-FFF2-40B4-BE49-F238E27FC236}">
                <a16:creationId xmlns:a16="http://schemas.microsoft.com/office/drawing/2014/main" id="{2DFC604F-FE2F-73B2-BEE2-CD8D09F1076E}"/>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Model</a:t>
            </a:r>
          </a:p>
        </p:txBody>
      </p:sp>
      <p:sp>
        <p:nvSpPr>
          <p:cNvPr id="6" name="TextBox 5">
            <a:extLst>
              <a:ext uri="{FF2B5EF4-FFF2-40B4-BE49-F238E27FC236}">
                <a16:creationId xmlns:a16="http://schemas.microsoft.com/office/drawing/2014/main" id="{8A40A082-F7E1-3BA7-949A-7B296E612427}"/>
              </a:ext>
            </a:extLst>
          </p:cNvPr>
          <p:cNvSpPr txBox="1"/>
          <p:nvPr/>
        </p:nvSpPr>
        <p:spPr>
          <a:xfrm>
            <a:off x="10995660" y="-131"/>
            <a:ext cx="484908" cy="261610"/>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100" dirty="0">
                <a:solidFill>
                  <a:schemeClr val="bg1"/>
                </a:solidFill>
                <a:latin typeface="Arial Nova Cond Light" panose="020B0306020202020204" pitchFamily="34" charset="0"/>
              </a:rPr>
              <a:t>Data</a:t>
            </a:r>
          </a:p>
        </p:txBody>
      </p:sp>
      <p:sp>
        <p:nvSpPr>
          <p:cNvPr id="8" name="TextBox 7">
            <a:extLst>
              <a:ext uri="{FF2B5EF4-FFF2-40B4-BE49-F238E27FC236}">
                <a16:creationId xmlns:a16="http://schemas.microsoft.com/office/drawing/2014/main" id="{5C3F189D-D244-10A0-BAB6-DBE278085A21}"/>
              </a:ext>
            </a:extLst>
          </p:cNvPr>
          <p:cNvSpPr txBox="1"/>
          <p:nvPr/>
        </p:nvSpPr>
        <p:spPr>
          <a:xfrm>
            <a:off x="11480568" y="-262"/>
            <a:ext cx="650472" cy="261610"/>
          </a:xfrm>
          <a:prstGeom prst="rect">
            <a:avLst/>
          </a:prstGeom>
          <a:solidFill>
            <a:schemeClr val="bg1"/>
          </a:solid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10" name="TextBox 9">
            <a:extLst>
              <a:ext uri="{FF2B5EF4-FFF2-40B4-BE49-F238E27FC236}">
                <a16:creationId xmlns:a16="http://schemas.microsoft.com/office/drawing/2014/main" id="{E4BF443A-4874-247F-6E1A-6D164730E1A9}"/>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
        <p:nvSpPr>
          <p:cNvPr id="12" name="Rectangle: Rounded Corners 11">
            <a:extLst>
              <a:ext uri="{FF2B5EF4-FFF2-40B4-BE49-F238E27FC236}">
                <a16:creationId xmlns:a16="http://schemas.microsoft.com/office/drawing/2014/main" id="{10B72A41-76C3-B4E5-DEE3-F6CBA8BD8FA2}"/>
              </a:ext>
            </a:extLst>
          </p:cNvPr>
          <p:cNvSpPr/>
          <p:nvPr/>
        </p:nvSpPr>
        <p:spPr>
          <a:xfrm>
            <a:off x="6896102" y="1332120"/>
            <a:ext cx="1644868" cy="1490204"/>
          </a:xfrm>
          <a:prstGeom prst="roundRect">
            <a:avLst/>
          </a:prstGeom>
          <a:solidFill>
            <a:srgbClr val="6699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Nova Cond Light" panose="020B0306020202020204" pitchFamily="34" charset="0"/>
              </a:rPr>
              <a:t>$3.04</a:t>
            </a:r>
          </a:p>
          <a:p>
            <a:pPr algn="ctr"/>
            <a:r>
              <a:rPr lang="en-US" sz="2400" dirty="0">
                <a:latin typeface="Arial Nova Cond Light" panose="020B0306020202020204" pitchFamily="34" charset="0"/>
              </a:rPr>
              <a:t>Billion</a:t>
            </a:r>
          </a:p>
        </p:txBody>
      </p:sp>
      <p:sp>
        <p:nvSpPr>
          <p:cNvPr id="13" name="Rectangle: Rounded Corners 12">
            <a:extLst>
              <a:ext uri="{FF2B5EF4-FFF2-40B4-BE49-F238E27FC236}">
                <a16:creationId xmlns:a16="http://schemas.microsoft.com/office/drawing/2014/main" id="{90B57813-95D3-7DDF-1BE1-03B3E3FE7617}"/>
              </a:ext>
            </a:extLst>
          </p:cNvPr>
          <p:cNvSpPr/>
          <p:nvPr/>
        </p:nvSpPr>
        <p:spPr>
          <a:xfrm>
            <a:off x="9695724" y="1332119"/>
            <a:ext cx="1644868" cy="1490204"/>
          </a:xfrm>
          <a:prstGeom prst="roundRect">
            <a:avLst/>
          </a:prstGeom>
          <a:solidFill>
            <a:srgbClr val="DD66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Nova Cond Light" panose="020B0306020202020204" pitchFamily="34" charset="0"/>
              </a:rPr>
              <a:t>CAGR </a:t>
            </a:r>
          </a:p>
          <a:p>
            <a:pPr algn="ctr"/>
            <a:r>
              <a:rPr lang="en-US" altLang="zh-CN" sz="2400" dirty="0">
                <a:latin typeface="Arial Nova Cond Light" panose="020B0306020202020204" pitchFamily="34" charset="0"/>
              </a:rPr>
              <a:t>23.7%</a:t>
            </a:r>
          </a:p>
        </p:txBody>
      </p:sp>
      <p:sp>
        <p:nvSpPr>
          <p:cNvPr id="14" name="TextBox 13">
            <a:extLst>
              <a:ext uri="{FF2B5EF4-FFF2-40B4-BE49-F238E27FC236}">
                <a16:creationId xmlns:a16="http://schemas.microsoft.com/office/drawing/2014/main" id="{0F8B083C-63C0-FD91-62DF-75D0B3774286}"/>
              </a:ext>
            </a:extLst>
          </p:cNvPr>
          <p:cNvSpPr txBox="1"/>
          <p:nvPr/>
        </p:nvSpPr>
        <p:spPr>
          <a:xfrm>
            <a:off x="6561014" y="3010776"/>
            <a:ext cx="1916894" cy="369332"/>
          </a:xfrm>
          <a:prstGeom prst="rect">
            <a:avLst/>
          </a:prstGeom>
          <a:noFill/>
        </p:spPr>
        <p:txBody>
          <a:bodyPr wrap="square" rtlCol="0">
            <a:spAutoFit/>
          </a:bodyPr>
          <a:lstStyle/>
          <a:p>
            <a:r>
              <a:rPr lang="en-US" dirty="0"/>
              <a:t>2025 expectation</a:t>
            </a:r>
          </a:p>
        </p:txBody>
      </p:sp>
      <p:sp>
        <p:nvSpPr>
          <p:cNvPr id="15" name="TextBox 14">
            <a:extLst>
              <a:ext uri="{FF2B5EF4-FFF2-40B4-BE49-F238E27FC236}">
                <a16:creationId xmlns:a16="http://schemas.microsoft.com/office/drawing/2014/main" id="{20F8E045-D351-6190-E816-59C9F40A05DA}"/>
              </a:ext>
            </a:extLst>
          </p:cNvPr>
          <p:cNvSpPr txBox="1"/>
          <p:nvPr/>
        </p:nvSpPr>
        <p:spPr>
          <a:xfrm>
            <a:off x="9360636" y="3000265"/>
            <a:ext cx="2438542" cy="369332"/>
          </a:xfrm>
          <a:prstGeom prst="rect">
            <a:avLst/>
          </a:prstGeom>
          <a:noFill/>
        </p:spPr>
        <p:txBody>
          <a:bodyPr wrap="square" rtlCol="0">
            <a:spAutoFit/>
          </a:bodyPr>
          <a:lstStyle/>
          <a:p>
            <a:r>
              <a:rPr lang="en-US" dirty="0"/>
              <a:t>2024-2029 expectation</a:t>
            </a:r>
          </a:p>
        </p:txBody>
      </p:sp>
      <p:sp>
        <p:nvSpPr>
          <p:cNvPr id="16" name="TextBox 15">
            <a:extLst>
              <a:ext uri="{FF2B5EF4-FFF2-40B4-BE49-F238E27FC236}">
                <a16:creationId xmlns:a16="http://schemas.microsoft.com/office/drawing/2014/main" id="{3C252DFF-8884-67D7-9F03-F789F3C3DB64}"/>
              </a:ext>
            </a:extLst>
          </p:cNvPr>
          <p:cNvSpPr txBox="1"/>
          <p:nvPr/>
        </p:nvSpPr>
        <p:spPr>
          <a:xfrm>
            <a:off x="8842156" y="3503274"/>
            <a:ext cx="3092669" cy="646331"/>
          </a:xfrm>
          <a:prstGeom prst="rect">
            <a:avLst/>
          </a:prstGeom>
          <a:noFill/>
        </p:spPr>
        <p:txBody>
          <a:bodyPr wrap="square" rtlCol="0">
            <a:spAutoFit/>
          </a:bodyPr>
          <a:lstStyle/>
          <a:p>
            <a:r>
              <a:rPr lang="en-US" sz="1200" dirty="0">
                <a:latin typeface="Arial Nova Cond Light" panose="020B0306020202020204" pitchFamily="34" charset="0"/>
              </a:rPr>
              <a:t>Source: The business research company, </a:t>
            </a:r>
            <a:r>
              <a:rPr lang="en-US" sz="1200" dirty="0">
                <a:latin typeface="Arial Nova Cond Light" panose="020B0306020202020204" pitchFamily="34" charset="0"/>
                <a:hlinkClick r:id="rId2"/>
              </a:rPr>
              <a:t>Vector Database Market Report 2025 - Vector Database Industry Analysis And Overview</a:t>
            </a:r>
            <a:endParaRPr lang="en-US" sz="1200" dirty="0">
              <a:latin typeface="Arial Nova Cond Light" panose="020B0306020202020204" pitchFamily="34" charset="0"/>
            </a:endParaRPr>
          </a:p>
        </p:txBody>
      </p:sp>
      <p:sp>
        <p:nvSpPr>
          <p:cNvPr id="18" name="Rectangle 17">
            <a:extLst>
              <a:ext uri="{FF2B5EF4-FFF2-40B4-BE49-F238E27FC236}">
                <a16:creationId xmlns:a16="http://schemas.microsoft.com/office/drawing/2014/main" id="{01A38997-1478-D038-4BB5-B57DF4257E9C}"/>
              </a:ext>
            </a:extLst>
          </p:cNvPr>
          <p:cNvSpPr/>
          <p:nvPr/>
        </p:nvSpPr>
        <p:spPr>
          <a:xfrm>
            <a:off x="1060747" y="4645761"/>
            <a:ext cx="1076004" cy="1765300"/>
          </a:xfrm>
          <a:prstGeom prst="rect">
            <a:avLst/>
          </a:prstGeom>
          <a:solidFill>
            <a:srgbClr val="6699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Arial Nova Cond Light" panose="020B0306020202020204" pitchFamily="34" charset="0"/>
              </a:rPr>
              <a:t>Data</a:t>
            </a:r>
          </a:p>
          <a:p>
            <a:pPr algn="ctr"/>
            <a:r>
              <a:rPr lang="en-US" sz="1000" dirty="0">
                <a:latin typeface="Arial Nova Cond Light" panose="020B0306020202020204" pitchFamily="34" charset="0"/>
              </a:rPr>
              <a:t>Source</a:t>
            </a:r>
          </a:p>
        </p:txBody>
      </p:sp>
      <p:sp>
        <p:nvSpPr>
          <p:cNvPr id="19" name="Rectangle 18">
            <a:extLst>
              <a:ext uri="{FF2B5EF4-FFF2-40B4-BE49-F238E27FC236}">
                <a16:creationId xmlns:a16="http://schemas.microsoft.com/office/drawing/2014/main" id="{04FD8C1F-7530-62F2-ABA7-69365A6CBB93}"/>
              </a:ext>
            </a:extLst>
          </p:cNvPr>
          <p:cNvSpPr/>
          <p:nvPr/>
        </p:nvSpPr>
        <p:spPr>
          <a:xfrm>
            <a:off x="2808103" y="5085594"/>
            <a:ext cx="852054" cy="885633"/>
          </a:xfrm>
          <a:prstGeom prst="rect">
            <a:avLst/>
          </a:prstGeom>
          <a:solidFill>
            <a:srgbClr val="6699B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latin typeface="Arial Nova Cond Light" panose="020B0306020202020204" pitchFamily="34" charset="0"/>
              </a:rPr>
              <a:t>Chunking</a:t>
            </a:r>
          </a:p>
        </p:txBody>
      </p:sp>
      <p:cxnSp>
        <p:nvCxnSpPr>
          <p:cNvPr id="22" name="Straight Arrow Connector 21">
            <a:extLst>
              <a:ext uri="{FF2B5EF4-FFF2-40B4-BE49-F238E27FC236}">
                <a16:creationId xmlns:a16="http://schemas.microsoft.com/office/drawing/2014/main" id="{3873AA94-AAB1-1E69-A4F7-3377286D1CBA}"/>
              </a:ext>
            </a:extLst>
          </p:cNvPr>
          <p:cNvCxnSpPr>
            <a:cxnSpLocks/>
            <a:stCxn id="18" idx="3"/>
            <a:endCxn id="19" idx="1"/>
          </p:cNvCxnSpPr>
          <p:nvPr/>
        </p:nvCxnSpPr>
        <p:spPr>
          <a:xfrm>
            <a:off x="2136751" y="5528411"/>
            <a:ext cx="671352"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AA55EF5-945F-3130-3BA5-A954D0B40407}"/>
              </a:ext>
            </a:extLst>
          </p:cNvPr>
          <p:cNvSpPr txBox="1"/>
          <p:nvPr/>
        </p:nvSpPr>
        <p:spPr>
          <a:xfrm>
            <a:off x="6786462" y="4707390"/>
            <a:ext cx="2381588" cy="276999"/>
          </a:xfrm>
          <a:prstGeom prst="rect">
            <a:avLst/>
          </a:prstGeom>
          <a:noFill/>
          <a:ln>
            <a:solidFill>
              <a:schemeClr val="tx2"/>
            </a:solidFill>
          </a:ln>
        </p:spPr>
        <p:txBody>
          <a:bodyPr wrap="square" rtlCol="0">
            <a:spAutoFit/>
          </a:bodyPr>
          <a:lstStyle/>
          <a:p>
            <a:r>
              <a:rPr lang="en-US" sz="1200" dirty="0">
                <a:latin typeface="Arial Nova Cond Light" panose="020B0306020202020204" pitchFamily="34" charset="0"/>
              </a:rPr>
              <a:t>Question: Does Mary have a little lamb?</a:t>
            </a:r>
          </a:p>
        </p:txBody>
      </p:sp>
      <p:sp>
        <p:nvSpPr>
          <p:cNvPr id="33" name="TextBox 32">
            <a:extLst>
              <a:ext uri="{FF2B5EF4-FFF2-40B4-BE49-F238E27FC236}">
                <a16:creationId xmlns:a16="http://schemas.microsoft.com/office/drawing/2014/main" id="{BCBC65F6-78BA-4B00-48B7-70A6FF6E4063}"/>
              </a:ext>
            </a:extLst>
          </p:cNvPr>
          <p:cNvSpPr txBox="1"/>
          <p:nvPr/>
        </p:nvSpPr>
        <p:spPr>
          <a:xfrm>
            <a:off x="3106050" y="6134677"/>
            <a:ext cx="1282712" cy="646331"/>
          </a:xfrm>
          <a:prstGeom prst="rect">
            <a:avLst/>
          </a:prstGeom>
          <a:noFill/>
        </p:spPr>
        <p:txBody>
          <a:bodyPr wrap="square" rtlCol="0">
            <a:spAutoFit/>
          </a:bodyPr>
          <a:lstStyle/>
          <a:p>
            <a:r>
              <a:rPr lang="en-US" sz="1200" dirty="0">
                <a:latin typeface="Arial Nova Cond Light" panose="020B0306020202020204" pitchFamily="34" charset="0"/>
              </a:rPr>
              <a:t>&lt;01,0.22,0.405,..&gt;</a:t>
            </a:r>
          </a:p>
          <a:p>
            <a:r>
              <a:rPr lang="en-US" sz="1200" dirty="0">
                <a:latin typeface="Arial Nova Cond Light" panose="020B0306020202020204" pitchFamily="34" charset="0"/>
              </a:rPr>
              <a:t>&lt;052,0.4,0.007,..&gt;</a:t>
            </a:r>
          </a:p>
          <a:p>
            <a:r>
              <a:rPr lang="en-US" sz="1200" dirty="0">
                <a:latin typeface="Arial Nova Cond Light" panose="020B0306020202020204" pitchFamily="34" charset="0"/>
              </a:rPr>
              <a:t>…</a:t>
            </a:r>
          </a:p>
        </p:txBody>
      </p:sp>
      <p:grpSp>
        <p:nvGrpSpPr>
          <p:cNvPr id="60" name="Group 59">
            <a:extLst>
              <a:ext uri="{FF2B5EF4-FFF2-40B4-BE49-F238E27FC236}">
                <a16:creationId xmlns:a16="http://schemas.microsoft.com/office/drawing/2014/main" id="{31C07401-1E70-22CA-9199-E52E0794B250}"/>
              </a:ext>
            </a:extLst>
          </p:cNvPr>
          <p:cNvGrpSpPr/>
          <p:nvPr/>
        </p:nvGrpSpPr>
        <p:grpSpPr>
          <a:xfrm>
            <a:off x="4331509" y="4693343"/>
            <a:ext cx="1378992" cy="1670133"/>
            <a:chOff x="4331425" y="5004562"/>
            <a:chExt cx="1378992" cy="1670133"/>
          </a:xfrm>
        </p:grpSpPr>
        <p:sp>
          <p:nvSpPr>
            <p:cNvPr id="26" name="Rectangle 25">
              <a:extLst>
                <a:ext uri="{FF2B5EF4-FFF2-40B4-BE49-F238E27FC236}">
                  <a16:creationId xmlns:a16="http://schemas.microsoft.com/office/drawing/2014/main" id="{6C584787-C0A6-6F74-E432-A8660F5971A5}"/>
                </a:ext>
              </a:extLst>
            </p:cNvPr>
            <p:cNvSpPr/>
            <p:nvPr/>
          </p:nvSpPr>
          <p:spPr>
            <a:xfrm>
              <a:off x="4331426" y="5004562"/>
              <a:ext cx="1378991" cy="1670133"/>
            </a:xfrm>
            <a:prstGeom prst="rect">
              <a:avLst/>
            </a:prstGeom>
            <a:solidFill>
              <a:srgbClr val="6644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latin typeface="Arial Nova Cond Light" panose="020B0306020202020204" pitchFamily="34" charset="0"/>
                </a:rPr>
                <a:t>Vector DB</a:t>
              </a:r>
            </a:p>
          </p:txBody>
        </p:sp>
        <p:sp>
          <p:nvSpPr>
            <p:cNvPr id="20" name="Rectangle 19">
              <a:extLst>
                <a:ext uri="{FF2B5EF4-FFF2-40B4-BE49-F238E27FC236}">
                  <a16:creationId xmlns:a16="http://schemas.microsoft.com/office/drawing/2014/main" id="{622E4DB9-B35D-0892-5D9F-DE858DAA3235}"/>
                </a:ext>
              </a:extLst>
            </p:cNvPr>
            <p:cNvSpPr/>
            <p:nvPr/>
          </p:nvSpPr>
          <p:spPr>
            <a:xfrm>
              <a:off x="4331425" y="6144365"/>
              <a:ext cx="689495" cy="423970"/>
            </a:xfrm>
            <a:prstGeom prst="rect">
              <a:avLst/>
            </a:prstGeom>
            <a:solidFill>
              <a:srgbClr val="CC8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Arial Nova Cond Light" panose="020B0306020202020204" pitchFamily="34" charset="0"/>
                </a:rPr>
                <a:t>Vectorizing</a:t>
              </a:r>
            </a:p>
          </p:txBody>
        </p:sp>
        <p:sp>
          <p:nvSpPr>
            <p:cNvPr id="46" name="Rectangle 45">
              <a:extLst>
                <a:ext uri="{FF2B5EF4-FFF2-40B4-BE49-F238E27FC236}">
                  <a16:creationId xmlns:a16="http://schemas.microsoft.com/office/drawing/2014/main" id="{3BE7DD44-3E1C-9216-83A9-19E4C97F6518}"/>
                </a:ext>
              </a:extLst>
            </p:cNvPr>
            <p:cNvSpPr/>
            <p:nvPr/>
          </p:nvSpPr>
          <p:spPr>
            <a:xfrm>
              <a:off x="5081548" y="6144365"/>
              <a:ext cx="610642" cy="418360"/>
            </a:xfrm>
            <a:prstGeom prst="rect">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Arial Nova Cond Light" panose="020B0306020202020204" pitchFamily="34" charset="0"/>
                </a:rPr>
                <a:t>Indexing</a:t>
              </a:r>
            </a:p>
          </p:txBody>
        </p:sp>
      </p:grpSp>
      <p:cxnSp>
        <p:nvCxnSpPr>
          <p:cNvPr id="57" name="Straight Arrow Connector 56">
            <a:extLst>
              <a:ext uri="{FF2B5EF4-FFF2-40B4-BE49-F238E27FC236}">
                <a16:creationId xmlns:a16="http://schemas.microsoft.com/office/drawing/2014/main" id="{114B9796-2662-2471-3DB3-2C6922D80984}"/>
              </a:ext>
            </a:extLst>
          </p:cNvPr>
          <p:cNvCxnSpPr>
            <a:cxnSpLocks/>
            <a:stCxn id="19" idx="3"/>
            <a:endCxn id="26" idx="1"/>
          </p:cNvCxnSpPr>
          <p:nvPr/>
        </p:nvCxnSpPr>
        <p:spPr>
          <a:xfrm flipV="1">
            <a:off x="3660157" y="5528410"/>
            <a:ext cx="671353" cy="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C451C1AD-62B9-866C-1652-269C47943ECE}"/>
              </a:ext>
            </a:extLst>
          </p:cNvPr>
          <p:cNvSpPr/>
          <p:nvPr/>
        </p:nvSpPr>
        <p:spPr>
          <a:xfrm>
            <a:off x="7562987" y="5277982"/>
            <a:ext cx="828538" cy="498832"/>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latin typeface="Arial Nova Cond Light" panose="020B0306020202020204" pitchFamily="34" charset="0"/>
              </a:rPr>
              <a:t>Embedding</a:t>
            </a:r>
          </a:p>
          <a:p>
            <a:pPr algn="ctr"/>
            <a:r>
              <a:rPr lang="en-US" sz="1000" dirty="0">
                <a:latin typeface="Arial Nova Cond Light" panose="020B0306020202020204" pitchFamily="34" charset="0"/>
              </a:rPr>
              <a:t>Model</a:t>
            </a:r>
          </a:p>
        </p:txBody>
      </p:sp>
      <p:cxnSp>
        <p:nvCxnSpPr>
          <p:cNvPr id="62" name="Straight Arrow Connector 61">
            <a:extLst>
              <a:ext uri="{FF2B5EF4-FFF2-40B4-BE49-F238E27FC236}">
                <a16:creationId xmlns:a16="http://schemas.microsoft.com/office/drawing/2014/main" id="{EAE798FD-84B9-6CFA-112E-E54B704ED8B8}"/>
              </a:ext>
            </a:extLst>
          </p:cNvPr>
          <p:cNvCxnSpPr>
            <a:cxnSpLocks/>
            <a:stCxn id="32" idx="2"/>
            <a:endCxn id="61" idx="0"/>
          </p:cNvCxnSpPr>
          <p:nvPr/>
        </p:nvCxnSpPr>
        <p:spPr>
          <a:xfrm>
            <a:off x="7977256" y="4984389"/>
            <a:ext cx="0" cy="29359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7970440-30AF-FEB6-7E41-C0D3CF0255FA}"/>
              </a:ext>
            </a:extLst>
          </p:cNvPr>
          <p:cNvCxnSpPr>
            <a:cxnSpLocks/>
            <a:stCxn id="61" idx="1"/>
            <a:endCxn id="26" idx="3"/>
          </p:cNvCxnSpPr>
          <p:nvPr/>
        </p:nvCxnSpPr>
        <p:spPr>
          <a:xfrm flipH="1">
            <a:off x="5710501" y="5527398"/>
            <a:ext cx="1852486" cy="101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BC1BDB76-2E2B-9B6E-788A-AD236B193D13}"/>
              </a:ext>
            </a:extLst>
          </p:cNvPr>
          <p:cNvSpPr txBox="1"/>
          <p:nvPr/>
        </p:nvSpPr>
        <p:spPr>
          <a:xfrm>
            <a:off x="5845425" y="5237114"/>
            <a:ext cx="1469521" cy="276999"/>
          </a:xfrm>
          <a:prstGeom prst="rect">
            <a:avLst/>
          </a:prstGeom>
          <a:noFill/>
        </p:spPr>
        <p:txBody>
          <a:bodyPr wrap="square" rtlCol="0">
            <a:spAutoFit/>
          </a:bodyPr>
          <a:lstStyle/>
          <a:p>
            <a:r>
              <a:rPr lang="en-US" sz="1200" dirty="0">
                <a:latin typeface="Arial Nova Cond Light" panose="020B0306020202020204" pitchFamily="34" charset="0"/>
              </a:rPr>
              <a:t>Query &lt;0.9, 0.231,...&gt;</a:t>
            </a:r>
          </a:p>
        </p:txBody>
      </p:sp>
      <p:sp>
        <p:nvSpPr>
          <p:cNvPr id="74" name="TextBox 73">
            <a:extLst>
              <a:ext uri="{FF2B5EF4-FFF2-40B4-BE49-F238E27FC236}">
                <a16:creationId xmlns:a16="http://schemas.microsoft.com/office/drawing/2014/main" id="{D5551763-5868-572D-A7C6-DA232636E0D7}"/>
              </a:ext>
            </a:extLst>
          </p:cNvPr>
          <p:cNvSpPr txBox="1"/>
          <p:nvPr/>
        </p:nvSpPr>
        <p:spPr>
          <a:xfrm>
            <a:off x="3765482" y="5237114"/>
            <a:ext cx="1282712" cy="276999"/>
          </a:xfrm>
          <a:prstGeom prst="rect">
            <a:avLst/>
          </a:prstGeom>
          <a:noFill/>
        </p:spPr>
        <p:txBody>
          <a:bodyPr wrap="square" rtlCol="0">
            <a:spAutoFit/>
          </a:bodyPr>
          <a:lstStyle/>
          <a:p>
            <a:r>
              <a:rPr lang="en-US" sz="1200" dirty="0">
                <a:latin typeface="Arial Nova Cond Light" panose="020B0306020202020204" pitchFamily="34" charset="0"/>
              </a:rPr>
              <a:t>Save</a:t>
            </a:r>
          </a:p>
        </p:txBody>
      </p:sp>
      <p:sp>
        <p:nvSpPr>
          <p:cNvPr id="75" name="TextBox 74">
            <a:extLst>
              <a:ext uri="{FF2B5EF4-FFF2-40B4-BE49-F238E27FC236}">
                <a16:creationId xmlns:a16="http://schemas.microsoft.com/office/drawing/2014/main" id="{7B6DC97A-F42D-3E64-7AB3-97B9F88B1B9D}"/>
              </a:ext>
            </a:extLst>
          </p:cNvPr>
          <p:cNvSpPr txBox="1"/>
          <p:nvPr/>
        </p:nvSpPr>
        <p:spPr>
          <a:xfrm>
            <a:off x="7820025" y="742950"/>
            <a:ext cx="3092669" cy="369332"/>
          </a:xfrm>
          <a:prstGeom prst="rect">
            <a:avLst/>
          </a:prstGeom>
          <a:noFill/>
        </p:spPr>
        <p:txBody>
          <a:bodyPr wrap="square" rtlCol="0">
            <a:spAutoFit/>
          </a:bodyPr>
          <a:lstStyle/>
          <a:p>
            <a:r>
              <a:rPr lang="en-US" dirty="0">
                <a:latin typeface="Arial Nova Cond Light" panose="020B0306020202020204" pitchFamily="34" charset="0"/>
              </a:rPr>
              <a:t>Boosted by the wide use of RAG</a:t>
            </a:r>
          </a:p>
        </p:txBody>
      </p:sp>
      <p:sp>
        <p:nvSpPr>
          <p:cNvPr id="76" name="Rectangle 75">
            <a:extLst>
              <a:ext uri="{FF2B5EF4-FFF2-40B4-BE49-F238E27FC236}">
                <a16:creationId xmlns:a16="http://schemas.microsoft.com/office/drawing/2014/main" id="{3F2BFA98-FF5A-5EEA-B2D0-3DC6E5D70C85}"/>
              </a:ext>
            </a:extLst>
          </p:cNvPr>
          <p:cNvSpPr/>
          <p:nvPr/>
        </p:nvSpPr>
        <p:spPr>
          <a:xfrm>
            <a:off x="5845425" y="6134677"/>
            <a:ext cx="250575" cy="273348"/>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DA4C6DF-895C-D9D1-E877-E7873508BDFC}"/>
              </a:ext>
            </a:extLst>
          </p:cNvPr>
          <p:cNvSpPr/>
          <p:nvPr/>
        </p:nvSpPr>
        <p:spPr>
          <a:xfrm>
            <a:off x="5932612" y="6184494"/>
            <a:ext cx="250575" cy="273348"/>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16B504A8-BAA6-6978-C93A-0C3D0E4E96DB}"/>
              </a:ext>
            </a:extLst>
          </p:cNvPr>
          <p:cNvSpPr/>
          <p:nvPr/>
        </p:nvSpPr>
        <p:spPr>
          <a:xfrm>
            <a:off x="5993875" y="6252193"/>
            <a:ext cx="250575" cy="273348"/>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Arrow Connector 78">
            <a:extLst>
              <a:ext uri="{FF2B5EF4-FFF2-40B4-BE49-F238E27FC236}">
                <a16:creationId xmlns:a16="http://schemas.microsoft.com/office/drawing/2014/main" id="{CF600244-2918-8A0F-0DC4-DEBF58B803A3}"/>
              </a:ext>
            </a:extLst>
          </p:cNvPr>
          <p:cNvCxnSpPr>
            <a:cxnSpLocks/>
            <a:endCxn id="32" idx="1"/>
          </p:cNvCxnSpPr>
          <p:nvPr/>
        </p:nvCxnSpPr>
        <p:spPr>
          <a:xfrm>
            <a:off x="5749376" y="4845889"/>
            <a:ext cx="1037086" cy="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3E90EE30-0AA7-82BD-D2B1-8757129C37FA}"/>
              </a:ext>
            </a:extLst>
          </p:cNvPr>
          <p:cNvSpPr/>
          <p:nvPr/>
        </p:nvSpPr>
        <p:spPr>
          <a:xfrm>
            <a:off x="6039318" y="4489567"/>
            <a:ext cx="250575" cy="273348"/>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0387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53C06F2-EF85-32CE-BB8B-825822014335}"/>
              </a:ext>
            </a:extLst>
          </p:cNvPr>
          <p:cNvSpPr/>
          <p:nvPr/>
        </p:nvSpPr>
        <p:spPr>
          <a:xfrm>
            <a:off x="2393789" y="4864625"/>
            <a:ext cx="1455175" cy="234856"/>
          </a:xfrm>
          <a:prstGeom prst="rect">
            <a:avLst/>
          </a:prstGeom>
          <a:solidFill>
            <a:srgbClr val="DD6644"/>
          </a:solidFill>
          <a:ln>
            <a:solidFill>
              <a:srgbClr val="DD6644"/>
            </a:solidFill>
          </a:ln>
          <a:scene3d>
            <a:camera prst="isometricRightUp">
              <a:rot lat="900000" lon="18899998" rev="0"/>
            </a:camera>
            <a:lightRig rig="threePt" dir="t"/>
          </a:scene3d>
          <a:sp3d extrusionH="1524000" prstMaterial="matt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Hardware</a:t>
            </a:r>
          </a:p>
        </p:txBody>
      </p:sp>
      <p:pic>
        <p:nvPicPr>
          <p:cNvPr id="5" name="Content Placeholder 6" descr="A diagram of a server&#10;&#10;Description automatically generated">
            <a:extLst>
              <a:ext uri="{FF2B5EF4-FFF2-40B4-BE49-F238E27FC236}">
                <a16:creationId xmlns:a16="http://schemas.microsoft.com/office/drawing/2014/main" id="{0F4947CE-51E7-F966-7D55-1297E34FCF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3816" y="639242"/>
            <a:ext cx="5952504" cy="5466761"/>
          </a:xfrm>
        </p:spPr>
      </p:pic>
      <p:sp>
        <p:nvSpPr>
          <p:cNvPr id="2" name="Title 1">
            <a:extLst>
              <a:ext uri="{FF2B5EF4-FFF2-40B4-BE49-F238E27FC236}">
                <a16:creationId xmlns:a16="http://schemas.microsoft.com/office/drawing/2014/main" id="{A8E37D2A-62FE-031C-F391-4C54D9F26C01}"/>
              </a:ext>
            </a:extLst>
          </p:cNvPr>
          <p:cNvSpPr>
            <a:spLocks noGrp="1"/>
          </p:cNvSpPr>
          <p:nvPr>
            <p:ph type="title"/>
          </p:nvPr>
        </p:nvSpPr>
        <p:spPr>
          <a:xfrm>
            <a:off x="838200" y="129191"/>
            <a:ext cx="10515600" cy="1325563"/>
          </a:xfrm>
        </p:spPr>
        <p:txBody>
          <a:bodyPr/>
          <a:lstStyle/>
          <a:p>
            <a:r>
              <a:rPr lang="en-US" dirty="0"/>
              <a:t>Ecosystem Overview</a:t>
            </a:r>
          </a:p>
        </p:txBody>
      </p:sp>
      <p:sp>
        <p:nvSpPr>
          <p:cNvPr id="6" name="Rectangle 5">
            <a:extLst>
              <a:ext uri="{FF2B5EF4-FFF2-40B4-BE49-F238E27FC236}">
                <a16:creationId xmlns:a16="http://schemas.microsoft.com/office/drawing/2014/main" id="{7541EBE2-7C8F-BC2C-81CF-2AA487608759}"/>
              </a:ext>
            </a:extLst>
          </p:cNvPr>
          <p:cNvSpPr/>
          <p:nvPr/>
        </p:nvSpPr>
        <p:spPr>
          <a:xfrm>
            <a:off x="2393793" y="4551542"/>
            <a:ext cx="1455175" cy="234856"/>
          </a:xfrm>
          <a:prstGeom prst="rect">
            <a:avLst/>
          </a:prstGeom>
          <a:solidFill>
            <a:srgbClr val="FF6677"/>
          </a:solidFill>
          <a:ln>
            <a:solidFill>
              <a:srgbClr val="FF6677"/>
            </a:solidFill>
          </a:ln>
          <a:scene3d>
            <a:camera prst="isometricRightUp">
              <a:rot lat="900000" lon="18899998" rev="0"/>
            </a:camera>
            <a:lightRig rig="threePt" dir="t"/>
          </a:scene3d>
          <a:sp3d extrusionH="1524000" prstMaterial="matt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OS</a:t>
            </a:r>
          </a:p>
        </p:txBody>
      </p:sp>
      <p:sp>
        <p:nvSpPr>
          <p:cNvPr id="7" name="Rectangle 6">
            <a:extLst>
              <a:ext uri="{FF2B5EF4-FFF2-40B4-BE49-F238E27FC236}">
                <a16:creationId xmlns:a16="http://schemas.microsoft.com/office/drawing/2014/main" id="{B144EDC0-8DFE-3E82-7FB4-1DFB72B1A780}"/>
              </a:ext>
            </a:extLst>
          </p:cNvPr>
          <p:cNvSpPr/>
          <p:nvPr/>
        </p:nvSpPr>
        <p:spPr>
          <a:xfrm>
            <a:off x="2393794" y="4255737"/>
            <a:ext cx="1455175" cy="234856"/>
          </a:xfrm>
          <a:prstGeom prst="rect">
            <a:avLst/>
          </a:prstGeom>
          <a:solidFill>
            <a:srgbClr val="BB3344"/>
          </a:solidFill>
          <a:ln>
            <a:solidFill>
              <a:srgbClr val="BB3344"/>
            </a:solidFill>
          </a:ln>
          <a:scene3d>
            <a:camera prst="isometricRightUp">
              <a:rot lat="900000" lon="18899998" rev="0"/>
            </a:camera>
            <a:lightRig rig="threePt" dir="t"/>
          </a:scene3d>
          <a:sp3d extrusionH="1524000" prstMaterial="matt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GPU driver</a:t>
            </a:r>
          </a:p>
        </p:txBody>
      </p:sp>
      <p:sp>
        <p:nvSpPr>
          <p:cNvPr id="8" name="Rectangle 7">
            <a:extLst>
              <a:ext uri="{FF2B5EF4-FFF2-40B4-BE49-F238E27FC236}">
                <a16:creationId xmlns:a16="http://schemas.microsoft.com/office/drawing/2014/main" id="{4F37405C-D04B-4F6F-72D8-E37E791C903F}"/>
              </a:ext>
            </a:extLst>
          </p:cNvPr>
          <p:cNvSpPr/>
          <p:nvPr/>
        </p:nvSpPr>
        <p:spPr>
          <a:xfrm>
            <a:off x="2393793" y="3959932"/>
            <a:ext cx="1455175" cy="234856"/>
          </a:xfrm>
          <a:prstGeom prst="rect">
            <a:avLst/>
          </a:prstGeom>
          <a:solidFill>
            <a:srgbClr val="668888"/>
          </a:solidFill>
          <a:ln>
            <a:solidFill>
              <a:srgbClr val="668888"/>
            </a:solidFill>
          </a:ln>
          <a:scene3d>
            <a:camera prst="isometricRightUp">
              <a:rot lat="900000" lon="18899998" rev="0"/>
            </a:camera>
            <a:lightRig rig="threePt" dir="t"/>
          </a:scene3d>
          <a:sp3d extrusionH="1524000" prstMaterial="matt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Orchestration</a:t>
            </a:r>
          </a:p>
        </p:txBody>
      </p:sp>
      <p:sp>
        <p:nvSpPr>
          <p:cNvPr id="9" name="Rectangle 8">
            <a:extLst>
              <a:ext uri="{FF2B5EF4-FFF2-40B4-BE49-F238E27FC236}">
                <a16:creationId xmlns:a16="http://schemas.microsoft.com/office/drawing/2014/main" id="{E5A259FB-CE90-EE00-27A3-A314282D8530}"/>
              </a:ext>
            </a:extLst>
          </p:cNvPr>
          <p:cNvSpPr/>
          <p:nvPr/>
        </p:nvSpPr>
        <p:spPr>
          <a:xfrm>
            <a:off x="2393792" y="3651552"/>
            <a:ext cx="1455175" cy="234856"/>
          </a:xfrm>
          <a:prstGeom prst="rect">
            <a:avLst/>
          </a:prstGeom>
          <a:solidFill>
            <a:srgbClr val="669977"/>
          </a:solidFill>
          <a:ln>
            <a:solidFill>
              <a:srgbClr val="669977"/>
            </a:solidFill>
          </a:ln>
          <a:scene3d>
            <a:camera prst="isometricRightUp">
              <a:rot lat="900000" lon="18899998" rev="0"/>
            </a:camera>
            <a:lightRig rig="threePt" dir="t"/>
          </a:scene3d>
          <a:sp3d extrusionH="1524000" prstMaterial="matt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DL libs</a:t>
            </a:r>
          </a:p>
        </p:txBody>
      </p:sp>
      <p:sp>
        <p:nvSpPr>
          <p:cNvPr id="10" name="Rectangle 9">
            <a:extLst>
              <a:ext uri="{FF2B5EF4-FFF2-40B4-BE49-F238E27FC236}">
                <a16:creationId xmlns:a16="http://schemas.microsoft.com/office/drawing/2014/main" id="{B8F14D11-5372-6660-A830-20D5FA3D130D}"/>
              </a:ext>
            </a:extLst>
          </p:cNvPr>
          <p:cNvSpPr/>
          <p:nvPr/>
        </p:nvSpPr>
        <p:spPr>
          <a:xfrm>
            <a:off x="2393791" y="3333944"/>
            <a:ext cx="1455175" cy="234856"/>
          </a:xfrm>
          <a:prstGeom prst="rect">
            <a:avLst/>
          </a:prstGeom>
          <a:solidFill>
            <a:srgbClr val="6699BB"/>
          </a:solidFill>
          <a:ln>
            <a:solidFill>
              <a:srgbClr val="6699BB"/>
            </a:solidFill>
          </a:ln>
          <a:scene3d>
            <a:camera prst="isometricRightUp">
              <a:rot lat="900000" lon="18899998" rev="0"/>
            </a:camera>
            <a:lightRig rig="threePt" dir="t"/>
          </a:scene3d>
          <a:sp3d extrusionH="1524000" prstMaterial="matt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Training/Serving</a:t>
            </a:r>
          </a:p>
        </p:txBody>
      </p:sp>
      <p:sp>
        <p:nvSpPr>
          <p:cNvPr id="11" name="Rectangle 10">
            <a:extLst>
              <a:ext uri="{FF2B5EF4-FFF2-40B4-BE49-F238E27FC236}">
                <a16:creationId xmlns:a16="http://schemas.microsoft.com/office/drawing/2014/main" id="{FBB92BDB-EF27-7B1A-B31E-734DE9BF4678}"/>
              </a:ext>
            </a:extLst>
          </p:cNvPr>
          <p:cNvSpPr/>
          <p:nvPr/>
        </p:nvSpPr>
        <p:spPr>
          <a:xfrm>
            <a:off x="2393791" y="3004306"/>
            <a:ext cx="1455175" cy="234856"/>
          </a:xfrm>
          <a:prstGeom prst="rect">
            <a:avLst/>
          </a:prstGeom>
          <a:solidFill>
            <a:srgbClr val="664477"/>
          </a:solidFill>
          <a:ln>
            <a:solidFill>
              <a:srgbClr val="664477"/>
            </a:solidFill>
          </a:ln>
          <a:scene3d>
            <a:camera prst="isometricRightUp">
              <a:rot lat="900000" lon="18899998" rev="0"/>
            </a:camera>
            <a:lightRig rig="threePt" dir="t"/>
          </a:scene3d>
          <a:sp3d extrusionH="1524000" prstMaterial="matt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Models</a:t>
            </a:r>
          </a:p>
        </p:txBody>
      </p:sp>
      <p:sp>
        <p:nvSpPr>
          <p:cNvPr id="12" name="Rectangle 11">
            <a:extLst>
              <a:ext uri="{FF2B5EF4-FFF2-40B4-BE49-F238E27FC236}">
                <a16:creationId xmlns:a16="http://schemas.microsoft.com/office/drawing/2014/main" id="{9702B3C9-36BA-4DE5-4EBC-72C74C63281E}"/>
              </a:ext>
            </a:extLst>
          </p:cNvPr>
          <p:cNvSpPr/>
          <p:nvPr/>
        </p:nvSpPr>
        <p:spPr>
          <a:xfrm>
            <a:off x="2393790" y="2678819"/>
            <a:ext cx="1455175" cy="234856"/>
          </a:xfrm>
          <a:prstGeom prst="rect">
            <a:avLst/>
          </a:prstGeom>
          <a:solidFill>
            <a:srgbClr val="CC8800"/>
          </a:solidFill>
          <a:ln>
            <a:solidFill>
              <a:srgbClr val="CC8800"/>
            </a:solidFill>
          </a:ln>
          <a:scene3d>
            <a:camera prst="isometricRightUp">
              <a:rot lat="900000" lon="18899998" rev="0"/>
            </a:camera>
            <a:lightRig rig="threePt" dir="t"/>
          </a:scene3d>
          <a:sp3d extrusionH="1524000" prstMaterial="matte"/>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Applications</a:t>
            </a:r>
          </a:p>
        </p:txBody>
      </p:sp>
      <p:sp>
        <p:nvSpPr>
          <p:cNvPr id="14" name="TextBox 13">
            <a:extLst>
              <a:ext uri="{FF2B5EF4-FFF2-40B4-BE49-F238E27FC236}">
                <a16:creationId xmlns:a16="http://schemas.microsoft.com/office/drawing/2014/main" id="{B6AD53D2-E980-7043-1E6D-0D0F9944D17A}"/>
              </a:ext>
            </a:extLst>
          </p:cNvPr>
          <p:cNvSpPr txBox="1"/>
          <p:nvPr/>
        </p:nvSpPr>
        <p:spPr>
          <a:xfrm>
            <a:off x="1890053" y="5327860"/>
            <a:ext cx="2462646" cy="276999"/>
          </a:xfrm>
          <a:prstGeom prst="rect">
            <a:avLst/>
          </a:prstGeom>
          <a:noFill/>
        </p:spPr>
        <p:txBody>
          <a:bodyPr wrap="square" rtlCol="0">
            <a:spAutoFit/>
          </a:bodyPr>
          <a:lstStyle/>
          <a:p>
            <a:r>
              <a:rPr lang="en-US" sz="1200" dirty="0">
                <a:latin typeface="Arial Nova Cond Light" panose="020B0306020202020204" pitchFamily="34" charset="0"/>
              </a:rPr>
              <a:t>Open Tech Stack of Gen AI</a:t>
            </a:r>
          </a:p>
        </p:txBody>
      </p:sp>
      <p:cxnSp>
        <p:nvCxnSpPr>
          <p:cNvPr id="15" name="Straight Connector 14">
            <a:extLst>
              <a:ext uri="{FF2B5EF4-FFF2-40B4-BE49-F238E27FC236}">
                <a16:creationId xmlns:a16="http://schemas.microsoft.com/office/drawing/2014/main" id="{EB20BF77-FC27-402D-A4DF-66BF812B122E}"/>
              </a:ext>
            </a:extLst>
          </p:cNvPr>
          <p:cNvCxnSpPr>
            <a:cxnSpLocks/>
          </p:cNvCxnSpPr>
          <p:nvPr/>
        </p:nvCxnSpPr>
        <p:spPr>
          <a:xfrm>
            <a:off x="3626427" y="4916631"/>
            <a:ext cx="3075709" cy="402107"/>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BA57312-9276-2BC1-466D-2E0CEAC41AEB}"/>
              </a:ext>
            </a:extLst>
          </p:cNvPr>
          <p:cNvCxnSpPr>
            <a:cxnSpLocks/>
            <a:endCxn id="21" idx="1"/>
          </p:cNvCxnSpPr>
          <p:nvPr/>
        </p:nvCxnSpPr>
        <p:spPr>
          <a:xfrm>
            <a:off x="3616036" y="4559877"/>
            <a:ext cx="651297" cy="109093"/>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94B053E-71D2-9F09-53A9-DB9AD339D655}"/>
              </a:ext>
            </a:extLst>
          </p:cNvPr>
          <p:cNvSpPr txBox="1"/>
          <p:nvPr/>
        </p:nvSpPr>
        <p:spPr>
          <a:xfrm>
            <a:off x="4267333" y="4538165"/>
            <a:ext cx="1194400" cy="261610"/>
          </a:xfrm>
          <a:prstGeom prst="rect">
            <a:avLst/>
          </a:prstGeom>
          <a:noFill/>
        </p:spPr>
        <p:txBody>
          <a:bodyPr wrap="square" rtlCol="0">
            <a:spAutoFit/>
          </a:bodyPr>
          <a:lstStyle/>
          <a:p>
            <a:r>
              <a:rPr lang="en-US" sz="1100" dirty="0">
                <a:latin typeface="Arial Nova" panose="020B0504020202020204" pitchFamily="34" charset="0"/>
              </a:rPr>
              <a:t>Linux®, etc.</a:t>
            </a:r>
          </a:p>
        </p:txBody>
      </p:sp>
      <p:sp>
        <p:nvSpPr>
          <p:cNvPr id="22" name="TextBox 21">
            <a:extLst>
              <a:ext uri="{FF2B5EF4-FFF2-40B4-BE49-F238E27FC236}">
                <a16:creationId xmlns:a16="http://schemas.microsoft.com/office/drawing/2014/main" id="{B8DC6FB7-63B9-56E5-AD6B-5251E1B5B05E}"/>
              </a:ext>
            </a:extLst>
          </p:cNvPr>
          <p:cNvSpPr txBox="1"/>
          <p:nvPr/>
        </p:nvSpPr>
        <p:spPr>
          <a:xfrm>
            <a:off x="4243904" y="3947890"/>
            <a:ext cx="1964324" cy="430887"/>
          </a:xfrm>
          <a:prstGeom prst="rect">
            <a:avLst/>
          </a:prstGeom>
          <a:noFill/>
        </p:spPr>
        <p:txBody>
          <a:bodyPr wrap="square" rtlCol="0">
            <a:spAutoFit/>
          </a:bodyPr>
          <a:lstStyle/>
          <a:p>
            <a:r>
              <a:rPr lang="en-US" sz="1100" dirty="0">
                <a:latin typeface="Arial Nova" panose="020B0504020202020204" pitchFamily="34" charset="0"/>
              </a:rPr>
              <a:t>Vendor specific, e.g., Nvidia® CUDA, etc.</a:t>
            </a:r>
          </a:p>
        </p:txBody>
      </p:sp>
      <p:cxnSp>
        <p:nvCxnSpPr>
          <p:cNvPr id="25" name="Straight Connector 24">
            <a:extLst>
              <a:ext uri="{FF2B5EF4-FFF2-40B4-BE49-F238E27FC236}">
                <a16:creationId xmlns:a16="http://schemas.microsoft.com/office/drawing/2014/main" id="{A47A7FED-B804-8838-7F60-34377E69B017}"/>
              </a:ext>
            </a:extLst>
          </p:cNvPr>
          <p:cNvCxnSpPr>
            <a:cxnSpLocks/>
            <a:endCxn id="22" idx="1"/>
          </p:cNvCxnSpPr>
          <p:nvPr/>
        </p:nvCxnSpPr>
        <p:spPr>
          <a:xfrm flipV="1">
            <a:off x="3199841" y="4163334"/>
            <a:ext cx="1044063" cy="161516"/>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DFE83C5-AEA8-9561-D319-E9A92EAF0A1C}"/>
              </a:ext>
            </a:extLst>
          </p:cNvPr>
          <p:cNvSpPr txBox="1"/>
          <p:nvPr/>
        </p:nvSpPr>
        <p:spPr>
          <a:xfrm>
            <a:off x="4243903" y="3601534"/>
            <a:ext cx="1383165" cy="261610"/>
          </a:xfrm>
          <a:prstGeom prst="rect">
            <a:avLst/>
          </a:prstGeom>
          <a:noFill/>
        </p:spPr>
        <p:txBody>
          <a:bodyPr wrap="square" rtlCol="0">
            <a:spAutoFit/>
          </a:bodyPr>
          <a:lstStyle/>
          <a:p>
            <a:r>
              <a:rPr lang="en-US" sz="1100" dirty="0">
                <a:latin typeface="Arial Nova" panose="020B0504020202020204" pitchFamily="34" charset="0"/>
              </a:rPr>
              <a:t>Kubernetes®, etc.</a:t>
            </a:r>
          </a:p>
        </p:txBody>
      </p:sp>
      <p:cxnSp>
        <p:nvCxnSpPr>
          <p:cNvPr id="31" name="Straight Connector 30">
            <a:extLst>
              <a:ext uri="{FF2B5EF4-FFF2-40B4-BE49-F238E27FC236}">
                <a16:creationId xmlns:a16="http://schemas.microsoft.com/office/drawing/2014/main" id="{AD6F623A-8CD7-D3C7-20DA-40578905DE42}"/>
              </a:ext>
            </a:extLst>
          </p:cNvPr>
          <p:cNvCxnSpPr>
            <a:cxnSpLocks/>
            <a:endCxn id="30" idx="1"/>
          </p:cNvCxnSpPr>
          <p:nvPr/>
        </p:nvCxnSpPr>
        <p:spPr>
          <a:xfrm flipV="1">
            <a:off x="3501499" y="3732339"/>
            <a:ext cx="742404" cy="277613"/>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26C2687-13BA-5CFF-EC84-A752010EC4F5}"/>
              </a:ext>
            </a:extLst>
          </p:cNvPr>
          <p:cNvCxnSpPr>
            <a:cxnSpLocks/>
          </p:cNvCxnSpPr>
          <p:nvPr/>
        </p:nvCxnSpPr>
        <p:spPr>
          <a:xfrm flipV="1">
            <a:off x="3626427" y="2159577"/>
            <a:ext cx="613064" cy="844729"/>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41F93CF-9916-DCE6-4940-E0F9EE553D11}"/>
              </a:ext>
            </a:extLst>
          </p:cNvPr>
          <p:cNvCxnSpPr>
            <a:cxnSpLocks/>
          </p:cNvCxnSpPr>
          <p:nvPr/>
        </p:nvCxnSpPr>
        <p:spPr>
          <a:xfrm flipV="1">
            <a:off x="3626427" y="3333944"/>
            <a:ext cx="800100" cy="31760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497EB4A-A542-3891-FFA7-3B25E118756D}"/>
              </a:ext>
            </a:extLst>
          </p:cNvPr>
          <p:cNvSpPr txBox="1"/>
          <p:nvPr/>
        </p:nvSpPr>
        <p:spPr>
          <a:xfrm>
            <a:off x="4243904" y="3226708"/>
            <a:ext cx="1228222" cy="261610"/>
          </a:xfrm>
          <a:prstGeom prst="rect">
            <a:avLst/>
          </a:prstGeom>
          <a:noFill/>
        </p:spPr>
        <p:txBody>
          <a:bodyPr wrap="square" rtlCol="0">
            <a:spAutoFit/>
          </a:bodyPr>
          <a:lstStyle/>
          <a:p>
            <a:r>
              <a:rPr lang="en-US" sz="1100" dirty="0">
                <a:latin typeface="Arial Nova" panose="020B0504020202020204" pitchFamily="34" charset="0"/>
              </a:rPr>
              <a:t>PyTorch, etc.</a:t>
            </a:r>
          </a:p>
        </p:txBody>
      </p:sp>
      <p:cxnSp>
        <p:nvCxnSpPr>
          <p:cNvPr id="41" name="Straight Connector 40">
            <a:extLst>
              <a:ext uri="{FF2B5EF4-FFF2-40B4-BE49-F238E27FC236}">
                <a16:creationId xmlns:a16="http://schemas.microsoft.com/office/drawing/2014/main" id="{FE4062A9-38A3-CBB0-CACE-69F5CE2066DB}"/>
              </a:ext>
            </a:extLst>
          </p:cNvPr>
          <p:cNvCxnSpPr>
            <a:cxnSpLocks/>
            <a:endCxn id="45" idx="1"/>
          </p:cNvCxnSpPr>
          <p:nvPr/>
        </p:nvCxnSpPr>
        <p:spPr>
          <a:xfrm flipV="1">
            <a:off x="3273145" y="2961675"/>
            <a:ext cx="970758" cy="412109"/>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83D958E-EB8C-9366-E394-09E23CF8D0DC}"/>
              </a:ext>
            </a:extLst>
          </p:cNvPr>
          <p:cNvSpPr txBox="1"/>
          <p:nvPr/>
        </p:nvSpPr>
        <p:spPr>
          <a:xfrm>
            <a:off x="4243903" y="2830870"/>
            <a:ext cx="1564974" cy="261610"/>
          </a:xfrm>
          <a:prstGeom prst="rect">
            <a:avLst/>
          </a:prstGeom>
          <a:noFill/>
        </p:spPr>
        <p:txBody>
          <a:bodyPr wrap="square" rtlCol="0">
            <a:spAutoFit/>
          </a:bodyPr>
          <a:lstStyle/>
          <a:p>
            <a:r>
              <a:rPr lang="en-US" sz="1100" dirty="0">
                <a:latin typeface="Arial Nova" panose="020B0504020202020204" pitchFamily="34" charset="0"/>
              </a:rPr>
              <a:t>DeepSpeed, </a:t>
            </a:r>
            <a:r>
              <a:rPr lang="en-US" sz="1100" dirty="0" err="1">
                <a:latin typeface="Arial Nova" panose="020B0504020202020204" pitchFamily="34" charset="0"/>
              </a:rPr>
              <a:t>vllm</a:t>
            </a:r>
            <a:r>
              <a:rPr lang="en-US" sz="1100" dirty="0">
                <a:latin typeface="Arial Nova" panose="020B0504020202020204" pitchFamily="34" charset="0"/>
              </a:rPr>
              <a:t>, etc.</a:t>
            </a:r>
          </a:p>
        </p:txBody>
      </p:sp>
      <p:sp>
        <p:nvSpPr>
          <p:cNvPr id="4" name="TextBox 3">
            <a:extLst>
              <a:ext uri="{FF2B5EF4-FFF2-40B4-BE49-F238E27FC236}">
                <a16:creationId xmlns:a16="http://schemas.microsoft.com/office/drawing/2014/main" id="{B3B94DAA-6FAB-B431-3885-7484E2EACEE0}"/>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Model</a:t>
            </a:r>
          </a:p>
        </p:txBody>
      </p:sp>
      <p:sp>
        <p:nvSpPr>
          <p:cNvPr id="16" name="TextBox 15">
            <a:extLst>
              <a:ext uri="{FF2B5EF4-FFF2-40B4-BE49-F238E27FC236}">
                <a16:creationId xmlns:a16="http://schemas.microsoft.com/office/drawing/2014/main" id="{2C0D67C9-FB4E-FA16-2DD6-FD65D01CF9FE}"/>
              </a:ext>
            </a:extLst>
          </p:cNvPr>
          <p:cNvSpPr txBox="1"/>
          <p:nvPr/>
        </p:nvSpPr>
        <p:spPr>
          <a:xfrm>
            <a:off x="10995660" y="-131"/>
            <a:ext cx="484908"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Data</a:t>
            </a:r>
          </a:p>
        </p:txBody>
      </p:sp>
      <p:sp>
        <p:nvSpPr>
          <p:cNvPr id="17" name="TextBox 16">
            <a:extLst>
              <a:ext uri="{FF2B5EF4-FFF2-40B4-BE49-F238E27FC236}">
                <a16:creationId xmlns:a16="http://schemas.microsoft.com/office/drawing/2014/main" id="{AEECE151-332C-B5B6-1EA5-37BD933C122A}"/>
              </a:ext>
            </a:extLst>
          </p:cNvPr>
          <p:cNvSpPr txBox="1"/>
          <p:nvPr/>
        </p:nvSpPr>
        <p:spPr>
          <a:xfrm>
            <a:off x="11480568" y="-262"/>
            <a:ext cx="650472" cy="261610"/>
          </a:xfrm>
          <a:prstGeom prst="rect">
            <a:avLst/>
          </a:prstGeom>
          <a:solidFill>
            <a:srgbClr val="668888"/>
          </a:solidFill>
          <a:ln>
            <a:solidFill>
              <a:srgbClr val="668888"/>
            </a:solidFill>
          </a:ln>
        </p:spPr>
        <p:txBody>
          <a:bodyPr wrap="square" rtlCol="0">
            <a:spAutoFit/>
          </a:bodyPr>
          <a:lstStyle/>
          <a:p>
            <a:r>
              <a:rPr lang="en-US" sz="1100" dirty="0">
                <a:solidFill>
                  <a:schemeClr val="bg1"/>
                </a:solidFill>
                <a:latin typeface="Arial Nova Cond Light" panose="020B0306020202020204" pitchFamily="34" charset="0"/>
              </a:rPr>
              <a:t>Compute</a:t>
            </a:r>
          </a:p>
        </p:txBody>
      </p:sp>
      <p:sp>
        <p:nvSpPr>
          <p:cNvPr id="19" name="TextBox 18">
            <a:extLst>
              <a:ext uri="{FF2B5EF4-FFF2-40B4-BE49-F238E27FC236}">
                <a16:creationId xmlns:a16="http://schemas.microsoft.com/office/drawing/2014/main" id="{D906F0C3-1155-C0E9-C9C6-E8CD5820C748}"/>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
        <p:nvSpPr>
          <p:cNvPr id="23" name="TextBox 22">
            <a:extLst>
              <a:ext uri="{FF2B5EF4-FFF2-40B4-BE49-F238E27FC236}">
                <a16:creationId xmlns:a16="http://schemas.microsoft.com/office/drawing/2014/main" id="{52806B22-C2CC-447D-09E8-0D53B102C2CB}"/>
              </a:ext>
            </a:extLst>
          </p:cNvPr>
          <p:cNvSpPr txBox="1"/>
          <p:nvPr/>
        </p:nvSpPr>
        <p:spPr>
          <a:xfrm>
            <a:off x="4245862" y="2027985"/>
            <a:ext cx="1188028" cy="261610"/>
          </a:xfrm>
          <a:prstGeom prst="rect">
            <a:avLst/>
          </a:prstGeom>
          <a:noFill/>
        </p:spPr>
        <p:txBody>
          <a:bodyPr wrap="square" rtlCol="0">
            <a:spAutoFit/>
          </a:bodyPr>
          <a:lstStyle/>
          <a:p>
            <a:r>
              <a:rPr lang="en-US" sz="1100" dirty="0" err="1">
                <a:latin typeface="Arial Nova" panose="020B0504020202020204" pitchFamily="34" charset="0"/>
              </a:rPr>
              <a:t>LLaMA</a:t>
            </a:r>
            <a:r>
              <a:rPr lang="en-US" sz="1100" dirty="0">
                <a:latin typeface="Arial Nova" panose="020B0504020202020204" pitchFamily="34" charset="0"/>
              </a:rPr>
              <a:t>®, etc.</a:t>
            </a:r>
          </a:p>
        </p:txBody>
      </p:sp>
      <p:cxnSp>
        <p:nvCxnSpPr>
          <p:cNvPr id="28" name="Straight Connector 27">
            <a:extLst>
              <a:ext uri="{FF2B5EF4-FFF2-40B4-BE49-F238E27FC236}">
                <a16:creationId xmlns:a16="http://schemas.microsoft.com/office/drawing/2014/main" id="{532785BE-8985-B612-FB04-788E2DA201E8}"/>
              </a:ext>
            </a:extLst>
          </p:cNvPr>
          <p:cNvCxnSpPr>
            <a:cxnSpLocks/>
          </p:cNvCxnSpPr>
          <p:nvPr/>
        </p:nvCxnSpPr>
        <p:spPr>
          <a:xfrm flipV="1">
            <a:off x="2942581" y="1597627"/>
            <a:ext cx="613064" cy="844729"/>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80033FD-5F9A-6158-38FC-8F2ECE93666D}"/>
              </a:ext>
            </a:extLst>
          </p:cNvPr>
          <p:cNvSpPr txBox="1"/>
          <p:nvPr/>
        </p:nvSpPr>
        <p:spPr>
          <a:xfrm>
            <a:off x="3612549" y="1331618"/>
            <a:ext cx="1369025" cy="261610"/>
          </a:xfrm>
          <a:prstGeom prst="rect">
            <a:avLst/>
          </a:prstGeom>
          <a:noFill/>
        </p:spPr>
        <p:txBody>
          <a:bodyPr wrap="square" rtlCol="0">
            <a:spAutoFit/>
          </a:bodyPr>
          <a:lstStyle/>
          <a:p>
            <a:r>
              <a:rPr lang="en-US" sz="1100" dirty="0" err="1">
                <a:latin typeface="Arial Nova" panose="020B0504020202020204" pitchFamily="34" charset="0"/>
              </a:rPr>
              <a:t>LangChain</a:t>
            </a:r>
            <a:r>
              <a:rPr lang="en-US" sz="1100" dirty="0">
                <a:latin typeface="Arial Nova" panose="020B0504020202020204" pitchFamily="34" charset="0"/>
              </a:rPr>
              <a:t>®, etc.</a:t>
            </a:r>
          </a:p>
        </p:txBody>
      </p:sp>
    </p:spTree>
    <p:extLst>
      <p:ext uri="{BB962C8B-B14F-4D97-AF65-F5344CB8AC3E}">
        <p14:creationId xmlns:p14="http://schemas.microsoft.com/office/powerpoint/2010/main" val="1717830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Connector: Elbow 31">
            <a:extLst>
              <a:ext uri="{FF2B5EF4-FFF2-40B4-BE49-F238E27FC236}">
                <a16:creationId xmlns:a16="http://schemas.microsoft.com/office/drawing/2014/main" id="{796453EE-E3C3-8B89-6703-CD1F51C37569}"/>
              </a:ext>
            </a:extLst>
          </p:cNvPr>
          <p:cNvCxnSpPr>
            <a:cxnSpLocks/>
          </p:cNvCxnSpPr>
          <p:nvPr/>
        </p:nvCxnSpPr>
        <p:spPr>
          <a:xfrm flipV="1">
            <a:off x="7182726" y="1081488"/>
            <a:ext cx="1561884" cy="103247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707AD30F-57EA-A10D-3B63-F7ED8A3652A4}"/>
              </a:ext>
            </a:extLst>
          </p:cNvPr>
          <p:cNvGrpSpPr/>
          <p:nvPr/>
        </p:nvGrpSpPr>
        <p:grpSpPr>
          <a:xfrm>
            <a:off x="542121" y="1498535"/>
            <a:ext cx="9251293" cy="4378115"/>
            <a:chOff x="1368614" y="2602120"/>
            <a:chExt cx="8194892" cy="4378115"/>
          </a:xfrm>
        </p:grpSpPr>
        <p:sp>
          <p:nvSpPr>
            <p:cNvPr id="22" name="Rectangle: Rounded Corners 21">
              <a:extLst>
                <a:ext uri="{FF2B5EF4-FFF2-40B4-BE49-F238E27FC236}">
                  <a16:creationId xmlns:a16="http://schemas.microsoft.com/office/drawing/2014/main" id="{C2D4CC00-4873-8D53-8189-880E53AACC17}"/>
                </a:ext>
              </a:extLst>
            </p:cNvPr>
            <p:cNvSpPr/>
            <p:nvPr/>
          </p:nvSpPr>
          <p:spPr>
            <a:xfrm>
              <a:off x="1368614" y="2602120"/>
              <a:ext cx="8194892" cy="43781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05DC3ED-2B30-9AD5-FDE5-E375982AD1E0}"/>
                </a:ext>
              </a:extLst>
            </p:cNvPr>
            <p:cNvSpPr txBox="1"/>
            <p:nvPr/>
          </p:nvSpPr>
          <p:spPr>
            <a:xfrm>
              <a:off x="1611746" y="3020131"/>
              <a:ext cx="1827641" cy="369332"/>
            </a:xfrm>
            <a:prstGeom prst="rect">
              <a:avLst/>
            </a:prstGeom>
            <a:noFill/>
          </p:spPr>
          <p:txBody>
            <a:bodyPr wrap="square" rtlCol="0">
              <a:spAutoFit/>
            </a:bodyPr>
            <a:lstStyle/>
            <a:p>
              <a:r>
                <a:rPr lang="en-US" dirty="0">
                  <a:latin typeface="Arial Nova Cond Light" panose="020B0306020202020204" pitchFamily="34" charset="0"/>
                </a:rPr>
                <a:t>Artificial Intelligence</a:t>
              </a:r>
            </a:p>
          </p:txBody>
        </p:sp>
      </p:grpSp>
      <p:sp>
        <p:nvSpPr>
          <p:cNvPr id="29" name="Rectangle: Rounded Corners 28">
            <a:extLst>
              <a:ext uri="{FF2B5EF4-FFF2-40B4-BE49-F238E27FC236}">
                <a16:creationId xmlns:a16="http://schemas.microsoft.com/office/drawing/2014/main" id="{74B7B849-D786-F3DE-4D03-4E92EC034F70}"/>
              </a:ext>
            </a:extLst>
          </p:cNvPr>
          <p:cNvSpPr/>
          <p:nvPr/>
        </p:nvSpPr>
        <p:spPr>
          <a:xfrm>
            <a:off x="2211593" y="2385372"/>
            <a:ext cx="7315200" cy="3345915"/>
          </a:xfrm>
          <a:prstGeom prst="roundRect">
            <a:avLst/>
          </a:prstGeom>
          <a:solidFill>
            <a:srgbClr val="CC88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ED21E-D406-DE7A-A89B-6F5A25264493}"/>
              </a:ext>
            </a:extLst>
          </p:cNvPr>
          <p:cNvSpPr>
            <a:spLocks noGrp="1"/>
          </p:cNvSpPr>
          <p:nvPr>
            <p:ph type="title"/>
          </p:nvPr>
        </p:nvSpPr>
        <p:spPr/>
        <p:txBody>
          <a:bodyPr/>
          <a:lstStyle/>
          <a:p>
            <a:r>
              <a:rPr lang="en-US" dirty="0"/>
              <a:t>Terminologies</a:t>
            </a:r>
          </a:p>
        </p:txBody>
      </p:sp>
      <p:sp>
        <p:nvSpPr>
          <p:cNvPr id="4" name="Slide Number Placeholder 3">
            <a:extLst>
              <a:ext uri="{FF2B5EF4-FFF2-40B4-BE49-F238E27FC236}">
                <a16:creationId xmlns:a16="http://schemas.microsoft.com/office/drawing/2014/main" id="{AE9EE591-5DF9-DCBF-A288-1C163BF7E994}"/>
              </a:ext>
            </a:extLst>
          </p:cNvPr>
          <p:cNvSpPr>
            <a:spLocks noGrp="1"/>
          </p:cNvSpPr>
          <p:nvPr>
            <p:ph type="sldNum" sz="quarter" idx="12"/>
          </p:nvPr>
        </p:nvSpPr>
        <p:spPr/>
        <p:txBody>
          <a:bodyPr/>
          <a:lstStyle/>
          <a:p>
            <a:fld id="{FA187FF1-8CC0-461D-A383-DE7656B67DC1}" type="slidenum">
              <a:rPr lang="en-US" smtClean="0"/>
              <a:t>3</a:t>
            </a:fld>
            <a:endParaRPr lang="en-US" dirty="0"/>
          </a:p>
        </p:txBody>
      </p:sp>
      <p:grpSp>
        <p:nvGrpSpPr>
          <p:cNvPr id="24" name="Group 23">
            <a:extLst>
              <a:ext uri="{FF2B5EF4-FFF2-40B4-BE49-F238E27FC236}">
                <a16:creationId xmlns:a16="http://schemas.microsoft.com/office/drawing/2014/main" id="{E7C0AA83-5879-F7E8-5499-A9718C8770DE}"/>
              </a:ext>
            </a:extLst>
          </p:cNvPr>
          <p:cNvGrpSpPr/>
          <p:nvPr/>
        </p:nvGrpSpPr>
        <p:grpSpPr>
          <a:xfrm>
            <a:off x="3489675" y="3182513"/>
            <a:ext cx="5902036" cy="2402814"/>
            <a:chOff x="5514917" y="3466976"/>
            <a:chExt cx="5340041" cy="2601827"/>
          </a:xfrm>
        </p:grpSpPr>
        <p:sp>
          <p:nvSpPr>
            <p:cNvPr id="8" name="Rectangle: Rounded Corners 7">
              <a:extLst>
                <a:ext uri="{FF2B5EF4-FFF2-40B4-BE49-F238E27FC236}">
                  <a16:creationId xmlns:a16="http://schemas.microsoft.com/office/drawing/2014/main" id="{110D1ED1-C5E3-C364-7E84-B4D3CF26E161}"/>
                </a:ext>
              </a:extLst>
            </p:cNvPr>
            <p:cNvSpPr/>
            <p:nvPr/>
          </p:nvSpPr>
          <p:spPr>
            <a:xfrm>
              <a:off x="5514917" y="3466976"/>
              <a:ext cx="5340041" cy="2601827"/>
            </a:xfrm>
            <a:prstGeom prst="roundRect">
              <a:avLst/>
            </a:prstGeom>
            <a:solidFill>
              <a:srgbClr val="6699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 name="TextBox 8">
              <a:extLst>
                <a:ext uri="{FF2B5EF4-FFF2-40B4-BE49-F238E27FC236}">
                  <a16:creationId xmlns:a16="http://schemas.microsoft.com/office/drawing/2014/main" id="{E66EAA5A-20D1-AFF5-C061-CE6D80B17282}"/>
                </a:ext>
              </a:extLst>
            </p:cNvPr>
            <p:cNvSpPr txBox="1"/>
            <p:nvPr/>
          </p:nvSpPr>
          <p:spPr>
            <a:xfrm>
              <a:off x="5959157" y="3715722"/>
              <a:ext cx="1839191" cy="369332"/>
            </a:xfrm>
            <a:prstGeom prst="rect">
              <a:avLst/>
            </a:prstGeom>
            <a:noFill/>
          </p:spPr>
          <p:txBody>
            <a:bodyPr wrap="square" rtlCol="0">
              <a:spAutoFit/>
            </a:bodyPr>
            <a:lstStyle/>
            <a:p>
              <a:r>
                <a:rPr lang="en-US" dirty="0">
                  <a:latin typeface="Arial Nova Cond Light" panose="020B0306020202020204" pitchFamily="34" charset="0"/>
                </a:rPr>
                <a:t>Deep Learning</a:t>
              </a:r>
            </a:p>
          </p:txBody>
        </p:sp>
      </p:grpSp>
      <p:grpSp>
        <p:nvGrpSpPr>
          <p:cNvPr id="28" name="Group 27">
            <a:extLst>
              <a:ext uri="{FF2B5EF4-FFF2-40B4-BE49-F238E27FC236}">
                <a16:creationId xmlns:a16="http://schemas.microsoft.com/office/drawing/2014/main" id="{D17D2206-CD73-40AC-C977-AFEF999F55D4}"/>
              </a:ext>
            </a:extLst>
          </p:cNvPr>
          <p:cNvGrpSpPr/>
          <p:nvPr/>
        </p:nvGrpSpPr>
        <p:grpSpPr>
          <a:xfrm>
            <a:off x="4870443" y="3926370"/>
            <a:ext cx="3990109" cy="1485900"/>
            <a:chOff x="4416136" y="3564082"/>
            <a:chExt cx="5715000" cy="2299866"/>
          </a:xfrm>
        </p:grpSpPr>
        <p:sp>
          <p:nvSpPr>
            <p:cNvPr id="26" name="Rectangle: Rounded Corners 25">
              <a:extLst>
                <a:ext uri="{FF2B5EF4-FFF2-40B4-BE49-F238E27FC236}">
                  <a16:creationId xmlns:a16="http://schemas.microsoft.com/office/drawing/2014/main" id="{9C966E52-8AA7-2493-9AE7-FD28140ABFEB}"/>
                </a:ext>
              </a:extLst>
            </p:cNvPr>
            <p:cNvSpPr/>
            <p:nvPr/>
          </p:nvSpPr>
          <p:spPr>
            <a:xfrm>
              <a:off x="4416136" y="3564082"/>
              <a:ext cx="5715000" cy="2299866"/>
            </a:xfrm>
            <a:prstGeom prst="roundRect">
              <a:avLst/>
            </a:prstGeom>
            <a:solidFill>
              <a:srgbClr val="DD664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7B9814D-AF0F-1CD9-957E-81A440537E7D}"/>
                </a:ext>
              </a:extLst>
            </p:cNvPr>
            <p:cNvSpPr txBox="1"/>
            <p:nvPr/>
          </p:nvSpPr>
          <p:spPr>
            <a:xfrm>
              <a:off x="4867930" y="3888406"/>
              <a:ext cx="2456139" cy="369332"/>
            </a:xfrm>
            <a:prstGeom prst="rect">
              <a:avLst/>
            </a:prstGeom>
            <a:noFill/>
          </p:spPr>
          <p:txBody>
            <a:bodyPr wrap="square" rtlCol="0">
              <a:spAutoFit/>
            </a:bodyPr>
            <a:lstStyle/>
            <a:p>
              <a:r>
                <a:rPr lang="en-US" dirty="0">
                  <a:latin typeface="Arial Nova Cond Light" panose="020B0306020202020204" pitchFamily="34" charset="0"/>
                </a:rPr>
                <a:t>Generative AI</a:t>
              </a:r>
            </a:p>
          </p:txBody>
        </p:sp>
      </p:grpSp>
      <p:sp>
        <p:nvSpPr>
          <p:cNvPr id="30" name="TextBox 29">
            <a:extLst>
              <a:ext uri="{FF2B5EF4-FFF2-40B4-BE49-F238E27FC236}">
                <a16:creationId xmlns:a16="http://schemas.microsoft.com/office/drawing/2014/main" id="{D81831CC-DAE3-E604-186D-46C6A9F4C1F4}"/>
              </a:ext>
            </a:extLst>
          </p:cNvPr>
          <p:cNvSpPr txBox="1"/>
          <p:nvPr/>
        </p:nvSpPr>
        <p:spPr>
          <a:xfrm>
            <a:off x="2484401" y="2628872"/>
            <a:ext cx="1793724" cy="369332"/>
          </a:xfrm>
          <a:prstGeom prst="rect">
            <a:avLst/>
          </a:prstGeom>
          <a:noFill/>
        </p:spPr>
        <p:txBody>
          <a:bodyPr wrap="square" rtlCol="0">
            <a:spAutoFit/>
          </a:bodyPr>
          <a:lstStyle/>
          <a:p>
            <a:r>
              <a:rPr lang="en-US" dirty="0">
                <a:latin typeface="Arial Nova Cond Light" panose="020B0306020202020204" pitchFamily="34" charset="0"/>
              </a:rPr>
              <a:t>Machine Learning</a:t>
            </a:r>
          </a:p>
        </p:txBody>
      </p:sp>
      <p:sp>
        <p:nvSpPr>
          <p:cNvPr id="39" name="TextBox 38">
            <a:extLst>
              <a:ext uri="{FF2B5EF4-FFF2-40B4-BE49-F238E27FC236}">
                <a16:creationId xmlns:a16="http://schemas.microsoft.com/office/drawing/2014/main" id="{8566F6F1-09AF-0597-EA0B-8ACD1D547C63}"/>
              </a:ext>
            </a:extLst>
          </p:cNvPr>
          <p:cNvSpPr txBox="1"/>
          <p:nvPr/>
        </p:nvSpPr>
        <p:spPr>
          <a:xfrm>
            <a:off x="8954815" y="777766"/>
            <a:ext cx="2816772" cy="646331"/>
          </a:xfrm>
          <a:prstGeom prst="rect">
            <a:avLst/>
          </a:prstGeom>
          <a:noFill/>
        </p:spPr>
        <p:txBody>
          <a:bodyPr wrap="square" rtlCol="0">
            <a:spAutoFit/>
          </a:bodyPr>
          <a:lstStyle/>
          <a:p>
            <a:r>
              <a:rPr lang="en-US" dirty="0">
                <a:latin typeface="Arial Nova Cond Light" panose="020B0306020202020204" pitchFamily="34" charset="0"/>
              </a:rPr>
              <a:t>General Machine Intelligence</a:t>
            </a:r>
          </a:p>
          <a:p>
            <a:r>
              <a:rPr lang="en-US" dirty="0">
                <a:latin typeface="Arial Nova Cond Light" panose="020B0306020202020204" pitchFamily="34" charset="0"/>
              </a:rPr>
              <a:t>(Rule based, Symbolic, etc.)</a:t>
            </a:r>
          </a:p>
        </p:txBody>
      </p:sp>
      <p:cxnSp>
        <p:nvCxnSpPr>
          <p:cNvPr id="43" name="Straight Connector 42">
            <a:extLst>
              <a:ext uri="{FF2B5EF4-FFF2-40B4-BE49-F238E27FC236}">
                <a16:creationId xmlns:a16="http://schemas.microsoft.com/office/drawing/2014/main" id="{56DCEB67-0B38-AB9B-AEBF-B6E7D4BDEDDE}"/>
              </a:ext>
            </a:extLst>
          </p:cNvPr>
          <p:cNvCxnSpPr>
            <a:cxnSpLocks/>
          </p:cNvCxnSpPr>
          <p:nvPr/>
        </p:nvCxnSpPr>
        <p:spPr>
          <a:xfrm>
            <a:off x="8860552" y="2785241"/>
            <a:ext cx="11198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338EDCC-9E70-A5D4-1B33-D494296768AC}"/>
              </a:ext>
            </a:extLst>
          </p:cNvPr>
          <p:cNvSpPr txBox="1"/>
          <p:nvPr/>
        </p:nvSpPr>
        <p:spPr>
          <a:xfrm>
            <a:off x="9980407" y="2351873"/>
            <a:ext cx="2211593" cy="646331"/>
          </a:xfrm>
          <a:prstGeom prst="rect">
            <a:avLst/>
          </a:prstGeom>
          <a:noFill/>
        </p:spPr>
        <p:txBody>
          <a:bodyPr wrap="square" rtlCol="0">
            <a:spAutoFit/>
          </a:bodyPr>
          <a:lstStyle/>
          <a:p>
            <a:r>
              <a:rPr lang="en-US" dirty="0">
                <a:latin typeface="Arial Nova Cond Light" panose="020B0306020202020204" pitchFamily="34" charset="0"/>
              </a:rPr>
              <a:t>Learn and adapt</a:t>
            </a:r>
          </a:p>
          <a:p>
            <a:r>
              <a:rPr lang="en-US" dirty="0">
                <a:latin typeface="Arial Nova Cond Light" panose="020B0306020202020204" pitchFamily="34" charset="0"/>
              </a:rPr>
              <a:t>(Linear regression, etc.)</a:t>
            </a:r>
          </a:p>
        </p:txBody>
      </p:sp>
      <p:cxnSp>
        <p:nvCxnSpPr>
          <p:cNvPr id="48" name="Straight Connector 47">
            <a:extLst>
              <a:ext uri="{FF2B5EF4-FFF2-40B4-BE49-F238E27FC236}">
                <a16:creationId xmlns:a16="http://schemas.microsoft.com/office/drawing/2014/main" id="{E6095DE0-6B0E-5517-EBB5-67003933B677}"/>
              </a:ext>
            </a:extLst>
          </p:cNvPr>
          <p:cNvCxnSpPr>
            <a:cxnSpLocks/>
          </p:cNvCxnSpPr>
          <p:nvPr/>
        </p:nvCxnSpPr>
        <p:spPr>
          <a:xfrm>
            <a:off x="8831783" y="3753314"/>
            <a:ext cx="11198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001B55F-A586-0D35-8AF9-AA5D13F79280}"/>
              </a:ext>
            </a:extLst>
          </p:cNvPr>
          <p:cNvSpPr txBox="1"/>
          <p:nvPr/>
        </p:nvSpPr>
        <p:spPr>
          <a:xfrm>
            <a:off x="9982200" y="3412232"/>
            <a:ext cx="2211593" cy="646331"/>
          </a:xfrm>
          <a:prstGeom prst="rect">
            <a:avLst/>
          </a:prstGeom>
          <a:noFill/>
        </p:spPr>
        <p:txBody>
          <a:bodyPr wrap="square" rtlCol="0">
            <a:spAutoFit/>
          </a:bodyPr>
          <a:lstStyle/>
          <a:p>
            <a:r>
              <a:rPr lang="en-US" dirty="0">
                <a:latin typeface="Arial Nova Cond Light" panose="020B0306020202020204" pitchFamily="34" charset="0"/>
              </a:rPr>
              <a:t>Neural Network based</a:t>
            </a:r>
          </a:p>
          <a:p>
            <a:r>
              <a:rPr lang="en-US" dirty="0">
                <a:latin typeface="Arial Nova Cond Light" panose="020B0306020202020204" pitchFamily="34" charset="0"/>
              </a:rPr>
              <a:t>(CNN, etc.)</a:t>
            </a:r>
          </a:p>
        </p:txBody>
      </p:sp>
      <p:cxnSp>
        <p:nvCxnSpPr>
          <p:cNvPr id="50" name="Straight Connector 49">
            <a:extLst>
              <a:ext uri="{FF2B5EF4-FFF2-40B4-BE49-F238E27FC236}">
                <a16:creationId xmlns:a16="http://schemas.microsoft.com/office/drawing/2014/main" id="{F19048B0-EED0-E0C3-1888-240E6BC61B1A}"/>
              </a:ext>
            </a:extLst>
          </p:cNvPr>
          <p:cNvCxnSpPr>
            <a:cxnSpLocks/>
          </p:cNvCxnSpPr>
          <p:nvPr/>
        </p:nvCxnSpPr>
        <p:spPr>
          <a:xfrm>
            <a:off x="8406938" y="4820114"/>
            <a:ext cx="15447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4294FD2C-D739-4DBE-1F97-53A17E4E9F22}"/>
              </a:ext>
            </a:extLst>
          </p:cNvPr>
          <p:cNvSpPr txBox="1"/>
          <p:nvPr/>
        </p:nvSpPr>
        <p:spPr>
          <a:xfrm>
            <a:off x="9980407" y="4496948"/>
            <a:ext cx="2211593" cy="923330"/>
          </a:xfrm>
          <a:prstGeom prst="rect">
            <a:avLst/>
          </a:prstGeom>
          <a:noFill/>
        </p:spPr>
        <p:txBody>
          <a:bodyPr wrap="square" rtlCol="0">
            <a:spAutoFit/>
          </a:bodyPr>
          <a:lstStyle/>
          <a:p>
            <a:r>
              <a:rPr lang="en-US" dirty="0">
                <a:latin typeface="Arial Nova Cond Light" panose="020B0306020202020204" pitchFamily="34" charset="0"/>
              </a:rPr>
              <a:t>Generate new content</a:t>
            </a:r>
          </a:p>
          <a:p>
            <a:r>
              <a:rPr lang="en-US" dirty="0">
                <a:latin typeface="Arial Nova Cond Light" panose="020B0306020202020204" pitchFamily="34" charset="0"/>
              </a:rPr>
              <a:t>(Large language model, stable diffusion, etc.)</a:t>
            </a:r>
          </a:p>
        </p:txBody>
      </p:sp>
      <p:sp>
        <p:nvSpPr>
          <p:cNvPr id="54" name="TextBox 53">
            <a:extLst>
              <a:ext uri="{FF2B5EF4-FFF2-40B4-BE49-F238E27FC236}">
                <a16:creationId xmlns:a16="http://schemas.microsoft.com/office/drawing/2014/main" id="{5DCEB272-20C8-FE31-FC9F-9B9C71F73F07}"/>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Model</a:t>
            </a:r>
          </a:p>
        </p:txBody>
      </p:sp>
      <p:sp>
        <p:nvSpPr>
          <p:cNvPr id="55" name="TextBox 54">
            <a:extLst>
              <a:ext uri="{FF2B5EF4-FFF2-40B4-BE49-F238E27FC236}">
                <a16:creationId xmlns:a16="http://schemas.microsoft.com/office/drawing/2014/main" id="{D5402A98-3F4F-6093-78EE-6A2FCBC5EF6E}"/>
              </a:ext>
            </a:extLst>
          </p:cNvPr>
          <p:cNvSpPr txBox="1"/>
          <p:nvPr/>
        </p:nvSpPr>
        <p:spPr>
          <a:xfrm>
            <a:off x="10995660" y="-131"/>
            <a:ext cx="484908"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56" name="TextBox 55">
            <a:extLst>
              <a:ext uri="{FF2B5EF4-FFF2-40B4-BE49-F238E27FC236}">
                <a16:creationId xmlns:a16="http://schemas.microsoft.com/office/drawing/2014/main" id="{105A78F5-5B90-DC81-30DC-23092CFE389E}"/>
              </a:ext>
            </a:extLst>
          </p:cNvPr>
          <p:cNvSpPr txBox="1"/>
          <p:nvPr/>
        </p:nvSpPr>
        <p:spPr>
          <a:xfrm>
            <a:off x="11480568" y="-262"/>
            <a:ext cx="650472"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57" name="TextBox 56">
            <a:extLst>
              <a:ext uri="{FF2B5EF4-FFF2-40B4-BE49-F238E27FC236}">
                <a16:creationId xmlns:a16="http://schemas.microsoft.com/office/drawing/2014/main" id="{F021DF0B-F0A2-2FCC-DE34-E9899808CB8C}"/>
              </a:ext>
            </a:extLst>
          </p:cNvPr>
          <p:cNvSpPr txBox="1"/>
          <p:nvPr/>
        </p:nvSpPr>
        <p:spPr>
          <a:xfrm>
            <a:off x="9901548" y="0"/>
            <a:ext cx="547056" cy="261610"/>
          </a:xfrm>
          <a:prstGeom prst="rect">
            <a:avLst/>
          </a:prstGeom>
          <a:solidFill>
            <a:srgbClr val="5FA4E9"/>
          </a:solidFill>
          <a:ln>
            <a:solidFill>
              <a:srgbClr val="5FA4E9"/>
            </a:solidFill>
          </a:ln>
        </p:spPr>
        <p:txBody>
          <a:bodyPr wrap="square" rtlCol="0">
            <a:spAutoFit/>
          </a:bodyPr>
          <a:lstStyle/>
          <a:p>
            <a:r>
              <a:rPr lang="en-US" sz="1100" dirty="0">
                <a:solidFill>
                  <a:schemeClr val="bg1"/>
                </a:solidFill>
                <a:latin typeface="Arial Nova Cond Light" panose="020B0306020202020204" pitchFamily="34" charset="0"/>
              </a:rPr>
              <a:t>Intro</a:t>
            </a:r>
          </a:p>
        </p:txBody>
      </p:sp>
    </p:spTree>
    <p:extLst>
      <p:ext uri="{BB962C8B-B14F-4D97-AF65-F5344CB8AC3E}">
        <p14:creationId xmlns:p14="http://schemas.microsoft.com/office/powerpoint/2010/main" val="3385666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F611-FFBD-3C1E-0408-8528852C4CF0}"/>
              </a:ext>
            </a:extLst>
          </p:cNvPr>
          <p:cNvSpPr>
            <a:spLocks noGrp="1"/>
          </p:cNvSpPr>
          <p:nvPr>
            <p:ph type="title"/>
          </p:nvPr>
        </p:nvSpPr>
        <p:spPr/>
        <p:txBody>
          <a:bodyPr/>
          <a:lstStyle/>
          <a:p>
            <a:r>
              <a:rPr lang="en-US" dirty="0"/>
              <a:t>GPUs</a:t>
            </a:r>
          </a:p>
        </p:txBody>
      </p:sp>
      <p:sp>
        <p:nvSpPr>
          <p:cNvPr id="4" name="Slide Number Placeholder 3">
            <a:extLst>
              <a:ext uri="{FF2B5EF4-FFF2-40B4-BE49-F238E27FC236}">
                <a16:creationId xmlns:a16="http://schemas.microsoft.com/office/drawing/2014/main" id="{7A6A4B71-02DB-5DEC-64A8-96E70AFA9D54}"/>
              </a:ext>
            </a:extLst>
          </p:cNvPr>
          <p:cNvSpPr>
            <a:spLocks noGrp="1"/>
          </p:cNvSpPr>
          <p:nvPr>
            <p:ph type="sldNum" sz="quarter" idx="12"/>
          </p:nvPr>
        </p:nvSpPr>
        <p:spPr/>
        <p:txBody>
          <a:bodyPr/>
          <a:lstStyle/>
          <a:p>
            <a:fld id="{FA187FF1-8CC0-461D-A383-DE7656B67DC1}" type="slidenum">
              <a:rPr lang="en-US" smtClean="0"/>
              <a:t>30</a:t>
            </a:fld>
            <a:endParaRPr lang="en-US"/>
          </a:p>
        </p:txBody>
      </p:sp>
      <p:graphicFrame>
        <p:nvGraphicFramePr>
          <p:cNvPr id="5" name="Table 4">
            <a:extLst>
              <a:ext uri="{FF2B5EF4-FFF2-40B4-BE49-F238E27FC236}">
                <a16:creationId xmlns:a16="http://schemas.microsoft.com/office/drawing/2014/main" id="{BB73C139-14C7-BBE0-9C74-789A2FF9DD5B}"/>
              </a:ext>
            </a:extLst>
          </p:cNvPr>
          <p:cNvGraphicFramePr>
            <a:graphicFrameLocks noGrp="1"/>
          </p:cNvGraphicFramePr>
          <p:nvPr>
            <p:extLst>
              <p:ext uri="{D42A27DB-BD31-4B8C-83A1-F6EECF244321}">
                <p14:modId xmlns:p14="http://schemas.microsoft.com/office/powerpoint/2010/main" val="3540227297"/>
              </p:ext>
            </p:extLst>
          </p:nvPr>
        </p:nvGraphicFramePr>
        <p:xfrm>
          <a:off x="838200" y="4429142"/>
          <a:ext cx="10515600" cy="365760"/>
        </p:xfrm>
        <a:graphic>
          <a:graphicData uri="http://schemas.openxmlformats.org/drawingml/2006/table">
            <a:tbl>
              <a:tblPr/>
              <a:tblGrid>
                <a:gridCol w="1504950">
                  <a:extLst>
                    <a:ext uri="{9D8B030D-6E8A-4147-A177-3AD203B41FA5}">
                      <a16:colId xmlns:a16="http://schemas.microsoft.com/office/drawing/2014/main" val="2990959287"/>
                    </a:ext>
                  </a:extLst>
                </a:gridCol>
                <a:gridCol w="1771650">
                  <a:extLst>
                    <a:ext uri="{9D8B030D-6E8A-4147-A177-3AD203B41FA5}">
                      <a16:colId xmlns:a16="http://schemas.microsoft.com/office/drawing/2014/main" val="2637761325"/>
                    </a:ext>
                  </a:extLst>
                </a:gridCol>
                <a:gridCol w="7239000">
                  <a:extLst>
                    <a:ext uri="{9D8B030D-6E8A-4147-A177-3AD203B41FA5}">
                      <a16:colId xmlns:a16="http://schemas.microsoft.com/office/drawing/2014/main" val="3905845753"/>
                    </a:ext>
                  </a:extLst>
                </a:gridCol>
              </a:tblGrid>
              <a:tr h="0">
                <a:tc>
                  <a:txBody>
                    <a:bodyPr/>
                    <a:lstStyle/>
                    <a:p>
                      <a:r>
                        <a:rPr lang="en-US" b="1" dirty="0">
                          <a:latin typeface="Arial Nova Cond Light" panose="020B0306020202020204" pitchFamily="34" charset="0"/>
                        </a:rPr>
                        <a:t>Feature</a:t>
                      </a:r>
                    </a:p>
                  </a:txBody>
                  <a:tcPr anchor="ctr">
                    <a:lnL>
                      <a:noFill/>
                    </a:lnL>
                    <a:lnR>
                      <a:noFill/>
                    </a:lnR>
                    <a:lnT>
                      <a:noFill/>
                    </a:lnT>
                    <a:lnB>
                      <a:noFill/>
                    </a:lnB>
                    <a:noFill/>
                  </a:tcPr>
                </a:tc>
                <a:tc>
                  <a:txBody>
                    <a:bodyPr/>
                    <a:lstStyle/>
                    <a:p>
                      <a:r>
                        <a:rPr lang="en-US" b="1" dirty="0">
                          <a:latin typeface="Arial Nova Cond Light" panose="020B0306020202020204" pitchFamily="34" charset="0"/>
                        </a:rPr>
                        <a:t>CPU</a:t>
                      </a:r>
                    </a:p>
                  </a:txBody>
                  <a:tcPr anchor="ctr">
                    <a:lnL>
                      <a:noFill/>
                    </a:lnL>
                    <a:lnR>
                      <a:noFill/>
                    </a:lnR>
                    <a:lnT>
                      <a:noFill/>
                    </a:lnT>
                    <a:lnB>
                      <a:noFill/>
                    </a:lnB>
                    <a:noFill/>
                  </a:tcPr>
                </a:tc>
                <a:tc>
                  <a:txBody>
                    <a:bodyPr/>
                    <a:lstStyle/>
                    <a:p>
                      <a:r>
                        <a:rPr lang="en-US" b="1" dirty="0">
                          <a:latin typeface="Arial Nova Cond Light" panose="020B0306020202020204" pitchFamily="34" charset="0"/>
                        </a:rPr>
                        <a:t>GPU</a:t>
                      </a:r>
                    </a:p>
                  </a:txBody>
                  <a:tcPr anchor="ctr">
                    <a:lnL>
                      <a:noFill/>
                    </a:lnL>
                    <a:lnR>
                      <a:noFill/>
                    </a:lnR>
                    <a:lnT>
                      <a:noFill/>
                    </a:lnT>
                    <a:lnB>
                      <a:noFill/>
                    </a:lnB>
                    <a:noFill/>
                  </a:tcPr>
                </a:tc>
                <a:extLst>
                  <a:ext uri="{0D108BD9-81ED-4DB2-BD59-A6C34878D82A}">
                    <a16:rowId xmlns:a16="http://schemas.microsoft.com/office/drawing/2014/main" val="449428111"/>
                  </a:ext>
                </a:extLst>
              </a:tr>
            </a:tbl>
          </a:graphicData>
        </a:graphic>
      </p:graphicFrame>
      <p:graphicFrame>
        <p:nvGraphicFramePr>
          <p:cNvPr id="6" name="Table 5">
            <a:extLst>
              <a:ext uri="{FF2B5EF4-FFF2-40B4-BE49-F238E27FC236}">
                <a16:creationId xmlns:a16="http://schemas.microsoft.com/office/drawing/2014/main" id="{1BD90FCF-B2F1-3FF4-5578-9515AB6565CA}"/>
              </a:ext>
            </a:extLst>
          </p:cNvPr>
          <p:cNvGraphicFramePr>
            <a:graphicFrameLocks noGrp="1"/>
          </p:cNvGraphicFramePr>
          <p:nvPr>
            <p:extLst>
              <p:ext uri="{D42A27DB-BD31-4B8C-83A1-F6EECF244321}">
                <p14:modId xmlns:p14="http://schemas.microsoft.com/office/powerpoint/2010/main" val="2987291564"/>
              </p:ext>
            </p:extLst>
          </p:nvPr>
        </p:nvGraphicFramePr>
        <p:xfrm>
          <a:off x="838200" y="4789504"/>
          <a:ext cx="10515600" cy="335280"/>
        </p:xfrm>
        <a:graphic>
          <a:graphicData uri="http://schemas.openxmlformats.org/drawingml/2006/table">
            <a:tbl>
              <a:tblPr/>
              <a:tblGrid>
                <a:gridCol w="1524000">
                  <a:extLst>
                    <a:ext uri="{9D8B030D-6E8A-4147-A177-3AD203B41FA5}">
                      <a16:colId xmlns:a16="http://schemas.microsoft.com/office/drawing/2014/main" val="3186177613"/>
                    </a:ext>
                  </a:extLst>
                </a:gridCol>
                <a:gridCol w="1695450">
                  <a:extLst>
                    <a:ext uri="{9D8B030D-6E8A-4147-A177-3AD203B41FA5}">
                      <a16:colId xmlns:a16="http://schemas.microsoft.com/office/drawing/2014/main" val="1304400745"/>
                    </a:ext>
                  </a:extLst>
                </a:gridCol>
                <a:gridCol w="7296150">
                  <a:extLst>
                    <a:ext uri="{9D8B030D-6E8A-4147-A177-3AD203B41FA5}">
                      <a16:colId xmlns:a16="http://schemas.microsoft.com/office/drawing/2014/main" val="3957244500"/>
                    </a:ext>
                  </a:extLst>
                </a:gridCol>
              </a:tblGrid>
              <a:tr h="0">
                <a:tc>
                  <a:txBody>
                    <a:bodyPr/>
                    <a:lstStyle/>
                    <a:p>
                      <a:r>
                        <a:rPr lang="en-US" sz="1600" b="1" dirty="0">
                          <a:latin typeface="Arial Nova Cond Light" panose="020B0306020202020204" pitchFamily="34" charset="0"/>
                        </a:rPr>
                        <a:t>Cores</a:t>
                      </a:r>
                      <a:endParaRPr lang="en-US" sz="1600" dirty="0">
                        <a:latin typeface="Arial Nova Cond Light" panose="020B0306020202020204" pitchFamily="34" charset="0"/>
                      </a:endParaRPr>
                    </a:p>
                  </a:txBody>
                  <a:tcPr anchor="ctr">
                    <a:lnL>
                      <a:noFill/>
                    </a:lnL>
                    <a:lnR>
                      <a:noFill/>
                    </a:lnR>
                    <a:lnT>
                      <a:noFill/>
                    </a:lnT>
                    <a:lnB>
                      <a:noFill/>
                    </a:lnB>
                    <a:noFill/>
                  </a:tcPr>
                </a:tc>
                <a:tc>
                  <a:txBody>
                    <a:bodyPr/>
                    <a:lstStyle/>
                    <a:p>
                      <a:r>
                        <a:rPr lang="en-US" sz="1600" dirty="0">
                          <a:latin typeface="Arial Nova Cond Light" panose="020B0306020202020204" pitchFamily="34" charset="0"/>
                        </a:rPr>
                        <a:t>Few (4-64)</a:t>
                      </a:r>
                    </a:p>
                  </a:txBody>
                  <a:tcPr anchor="ctr">
                    <a:lnL>
                      <a:noFill/>
                    </a:lnL>
                    <a:lnR>
                      <a:noFill/>
                    </a:lnR>
                    <a:lnT>
                      <a:noFill/>
                    </a:lnT>
                    <a:lnB>
                      <a:noFill/>
                    </a:lnB>
                    <a:noFill/>
                  </a:tcPr>
                </a:tc>
                <a:tc>
                  <a:txBody>
                    <a:bodyPr/>
                    <a:lstStyle/>
                    <a:p>
                      <a:r>
                        <a:rPr lang="en-US" sz="1600" dirty="0">
                          <a:latin typeface="Arial Nova Cond Light" panose="020B0306020202020204" pitchFamily="34" charset="0"/>
                        </a:rPr>
                        <a:t>Thousands</a:t>
                      </a:r>
                    </a:p>
                  </a:txBody>
                  <a:tcPr anchor="ctr">
                    <a:lnL>
                      <a:noFill/>
                    </a:lnL>
                    <a:lnR>
                      <a:noFill/>
                    </a:lnR>
                    <a:lnT>
                      <a:noFill/>
                    </a:lnT>
                    <a:lnB>
                      <a:noFill/>
                    </a:lnB>
                    <a:noFill/>
                  </a:tcPr>
                </a:tc>
                <a:extLst>
                  <a:ext uri="{0D108BD9-81ED-4DB2-BD59-A6C34878D82A}">
                    <a16:rowId xmlns:a16="http://schemas.microsoft.com/office/drawing/2014/main" val="1910863381"/>
                  </a:ext>
                </a:extLst>
              </a:tr>
            </a:tbl>
          </a:graphicData>
        </a:graphic>
      </p:graphicFrame>
      <p:graphicFrame>
        <p:nvGraphicFramePr>
          <p:cNvPr id="7" name="Table 6">
            <a:extLst>
              <a:ext uri="{FF2B5EF4-FFF2-40B4-BE49-F238E27FC236}">
                <a16:creationId xmlns:a16="http://schemas.microsoft.com/office/drawing/2014/main" id="{ACE22145-2D8C-3BF1-5D16-90F73F77BD23}"/>
              </a:ext>
            </a:extLst>
          </p:cNvPr>
          <p:cNvGraphicFramePr>
            <a:graphicFrameLocks noGrp="1"/>
          </p:cNvGraphicFramePr>
          <p:nvPr>
            <p:extLst>
              <p:ext uri="{D42A27DB-BD31-4B8C-83A1-F6EECF244321}">
                <p14:modId xmlns:p14="http://schemas.microsoft.com/office/powerpoint/2010/main" val="974686437"/>
              </p:ext>
            </p:extLst>
          </p:nvPr>
        </p:nvGraphicFramePr>
        <p:xfrm>
          <a:off x="838200" y="5147644"/>
          <a:ext cx="10515600" cy="335280"/>
        </p:xfrm>
        <a:graphic>
          <a:graphicData uri="http://schemas.openxmlformats.org/drawingml/2006/table">
            <a:tbl>
              <a:tblPr/>
              <a:tblGrid>
                <a:gridCol w="1552575">
                  <a:extLst>
                    <a:ext uri="{9D8B030D-6E8A-4147-A177-3AD203B41FA5}">
                      <a16:colId xmlns:a16="http://schemas.microsoft.com/office/drawing/2014/main" val="805869420"/>
                    </a:ext>
                  </a:extLst>
                </a:gridCol>
                <a:gridCol w="1714500">
                  <a:extLst>
                    <a:ext uri="{9D8B030D-6E8A-4147-A177-3AD203B41FA5}">
                      <a16:colId xmlns:a16="http://schemas.microsoft.com/office/drawing/2014/main" val="1680767235"/>
                    </a:ext>
                  </a:extLst>
                </a:gridCol>
                <a:gridCol w="7248525">
                  <a:extLst>
                    <a:ext uri="{9D8B030D-6E8A-4147-A177-3AD203B41FA5}">
                      <a16:colId xmlns:a16="http://schemas.microsoft.com/office/drawing/2014/main" val="3622236379"/>
                    </a:ext>
                  </a:extLst>
                </a:gridCol>
              </a:tblGrid>
              <a:tr h="0">
                <a:tc>
                  <a:txBody>
                    <a:bodyPr/>
                    <a:lstStyle/>
                    <a:p>
                      <a:r>
                        <a:rPr lang="en-US" sz="1600" b="1" dirty="0">
                          <a:latin typeface="Arial Nova Cond Light" panose="020B0306020202020204" pitchFamily="34" charset="0"/>
                        </a:rPr>
                        <a:t>Processing Type</a:t>
                      </a:r>
                      <a:endParaRPr lang="en-US" sz="1600" dirty="0">
                        <a:latin typeface="Arial Nova Cond Light" panose="020B0306020202020204" pitchFamily="34" charset="0"/>
                      </a:endParaRPr>
                    </a:p>
                  </a:txBody>
                  <a:tcPr anchor="ctr">
                    <a:lnL>
                      <a:noFill/>
                    </a:lnL>
                    <a:lnR>
                      <a:noFill/>
                    </a:lnR>
                    <a:lnT>
                      <a:noFill/>
                    </a:lnT>
                    <a:lnB>
                      <a:noFill/>
                    </a:lnB>
                    <a:noFill/>
                  </a:tcPr>
                </a:tc>
                <a:tc>
                  <a:txBody>
                    <a:bodyPr/>
                    <a:lstStyle/>
                    <a:p>
                      <a:r>
                        <a:rPr lang="en-US" sz="1600" dirty="0">
                          <a:latin typeface="Arial Nova Cond Light" panose="020B0306020202020204" pitchFamily="34" charset="0"/>
                        </a:rPr>
                        <a:t>Sequential</a:t>
                      </a:r>
                    </a:p>
                  </a:txBody>
                  <a:tcPr anchor="ctr">
                    <a:lnL>
                      <a:noFill/>
                    </a:lnL>
                    <a:lnR>
                      <a:noFill/>
                    </a:lnR>
                    <a:lnT>
                      <a:noFill/>
                    </a:lnT>
                    <a:lnB>
                      <a:noFill/>
                    </a:lnB>
                    <a:noFill/>
                  </a:tcPr>
                </a:tc>
                <a:tc>
                  <a:txBody>
                    <a:bodyPr/>
                    <a:lstStyle/>
                    <a:p>
                      <a:r>
                        <a:rPr lang="en-US" sz="1600" dirty="0">
                          <a:latin typeface="Arial Nova Cond Light" panose="020B0306020202020204" pitchFamily="34" charset="0"/>
                        </a:rPr>
                        <a:t>Parallel</a:t>
                      </a:r>
                    </a:p>
                  </a:txBody>
                  <a:tcPr anchor="ctr">
                    <a:lnL>
                      <a:noFill/>
                    </a:lnL>
                    <a:lnR>
                      <a:noFill/>
                    </a:lnR>
                    <a:lnT>
                      <a:noFill/>
                    </a:lnT>
                    <a:lnB>
                      <a:noFill/>
                    </a:lnB>
                    <a:noFill/>
                  </a:tcPr>
                </a:tc>
                <a:extLst>
                  <a:ext uri="{0D108BD9-81ED-4DB2-BD59-A6C34878D82A}">
                    <a16:rowId xmlns:a16="http://schemas.microsoft.com/office/drawing/2014/main" val="1816228442"/>
                  </a:ext>
                </a:extLst>
              </a:tr>
            </a:tbl>
          </a:graphicData>
        </a:graphic>
      </p:graphicFrame>
      <p:graphicFrame>
        <p:nvGraphicFramePr>
          <p:cNvPr id="8" name="Table 7">
            <a:extLst>
              <a:ext uri="{FF2B5EF4-FFF2-40B4-BE49-F238E27FC236}">
                <a16:creationId xmlns:a16="http://schemas.microsoft.com/office/drawing/2014/main" id="{9EFD8CB3-5692-34A4-E913-7410E30BA7CF}"/>
              </a:ext>
            </a:extLst>
          </p:cNvPr>
          <p:cNvGraphicFramePr>
            <a:graphicFrameLocks noGrp="1"/>
          </p:cNvGraphicFramePr>
          <p:nvPr>
            <p:extLst>
              <p:ext uri="{D42A27DB-BD31-4B8C-83A1-F6EECF244321}">
                <p14:modId xmlns:p14="http://schemas.microsoft.com/office/powerpoint/2010/main" val="2286458917"/>
              </p:ext>
            </p:extLst>
          </p:nvPr>
        </p:nvGraphicFramePr>
        <p:xfrm>
          <a:off x="838200" y="5528644"/>
          <a:ext cx="10515600" cy="335280"/>
        </p:xfrm>
        <a:graphic>
          <a:graphicData uri="http://schemas.openxmlformats.org/drawingml/2006/table">
            <a:tbl>
              <a:tblPr/>
              <a:tblGrid>
                <a:gridCol w="1552575">
                  <a:extLst>
                    <a:ext uri="{9D8B030D-6E8A-4147-A177-3AD203B41FA5}">
                      <a16:colId xmlns:a16="http://schemas.microsoft.com/office/drawing/2014/main" val="3223521145"/>
                    </a:ext>
                  </a:extLst>
                </a:gridCol>
                <a:gridCol w="1743075">
                  <a:extLst>
                    <a:ext uri="{9D8B030D-6E8A-4147-A177-3AD203B41FA5}">
                      <a16:colId xmlns:a16="http://schemas.microsoft.com/office/drawing/2014/main" val="3383009841"/>
                    </a:ext>
                  </a:extLst>
                </a:gridCol>
                <a:gridCol w="7219950">
                  <a:extLst>
                    <a:ext uri="{9D8B030D-6E8A-4147-A177-3AD203B41FA5}">
                      <a16:colId xmlns:a16="http://schemas.microsoft.com/office/drawing/2014/main" val="27194928"/>
                    </a:ext>
                  </a:extLst>
                </a:gridCol>
              </a:tblGrid>
              <a:tr h="0">
                <a:tc>
                  <a:txBody>
                    <a:bodyPr/>
                    <a:lstStyle/>
                    <a:p>
                      <a:r>
                        <a:rPr lang="en-US" sz="1600" b="1" dirty="0">
                          <a:latin typeface="Arial Nova Cond Light" panose="020B0306020202020204" pitchFamily="34" charset="0"/>
                        </a:rPr>
                        <a:t>AI Performance</a:t>
                      </a:r>
                      <a:endParaRPr lang="en-US" sz="1600" dirty="0">
                        <a:latin typeface="Arial Nova Cond Light" panose="020B0306020202020204" pitchFamily="34" charset="0"/>
                      </a:endParaRPr>
                    </a:p>
                  </a:txBody>
                  <a:tcPr anchor="ctr">
                    <a:lnL>
                      <a:noFill/>
                    </a:lnL>
                    <a:lnR>
                      <a:noFill/>
                    </a:lnR>
                    <a:lnT>
                      <a:noFill/>
                    </a:lnT>
                    <a:lnB>
                      <a:noFill/>
                    </a:lnB>
                    <a:noFill/>
                  </a:tcPr>
                </a:tc>
                <a:tc>
                  <a:txBody>
                    <a:bodyPr/>
                    <a:lstStyle/>
                    <a:p>
                      <a:r>
                        <a:rPr lang="en-US" sz="1600" dirty="0">
                          <a:latin typeface="Arial Nova Cond Light" panose="020B0306020202020204" pitchFamily="34" charset="0"/>
                        </a:rPr>
                        <a:t>Slow</a:t>
                      </a:r>
                    </a:p>
                  </a:txBody>
                  <a:tcPr anchor="ctr">
                    <a:lnL>
                      <a:noFill/>
                    </a:lnL>
                    <a:lnR>
                      <a:noFill/>
                    </a:lnR>
                    <a:lnT>
                      <a:noFill/>
                    </a:lnT>
                    <a:lnB>
                      <a:noFill/>
                    </a:lnB>
                    <a:noFill/>
                  </a:tcPr>
                </a:tc>
                <a:tc>
                  <a:txBody>
                    <a:bodyPr/>
                    <a:lstStyle/>
                    <a:p>
                      <a:r>
                        <a:rPr lang="en-US" sz="1600" dirty="0">
                          <a:latin typeface="Arial Nova Cond Light" panose="020B0306020202020204" pitchFamily="34" charset="0"/>
                        </a:rPr>
                        <a:t>Fast</a:t>
                      </a:r>
                    </a:p>
                  </a:txBody>
                  <a:tcPr anchor="ctr">
                    <a:lnL>
                      <a:noFill/>
                    </a:lnL>
                    <a:lnR>
                      <a:noFill/>
                    </a:lnR>
                    <a:lnT>
                      <a:noFill/>
                    </a:lnT>
                    <a:lnB>
                      <a:noFill/>
                    </a:lnB>
                    <a:noFill/>
                  </a:tcPr>
                </a:tc>
                <a:extLst>
                  <a:ext uri="{0D108BD9-81ED-4DB2-BD59-A6C34878D82A}">
                    <a16:rowId xmlns:a16="http://schemas.microsoft.com/office/drawing/2014/main" val="1868702169"/>
                  </a:ext>
                </a:extLst>
              </a:tr>
            </a:tbl>
          </a:graphicData>
        </a:graphic>
      </p:graphicFrame>
      <p:graphicFrame>
        <p:nvGraphicFramePr>
          <p:cNvPr id="9" name="Table 8">
            <a:extLst>
              <a:ext uri="{FF2B5EF4-FFF2-40B4-BE49-F238E27FC236}">
                <a16:creationId xmlns:a16="http://schemas.microsoft.com/office/drawing/2014/main" id="{757ED3D8-F50A-C903-C1D3-4EC9B5DED4EB}"/>
              </a:ext>
            </a:extLst>
          </p:cNvPr>
          <p:cNvGraphicFramePr>
            <a:graphicFrameLocks noGrp="1"/>
          </p:cNvGraphicFramePr>
          <p:nvPr>
            <p:extLst>
              <p:ext uri="{D42A27DB-BD31-4B8C-83A1-F6EECF244321}">
                <p14:modId xmlns:p14="http://schemas.microsoft.com/office/powerpoint/2010/main" val="1041892653"/>
              </p:ext>
            </p:extLst>
          </p:nvPr>
        </p:nvGraphicFramePr>
        <p:xfrm>
          <a:off x="838200" y="5880752"/>
          <a:ext cx="10515600" cy="365125"/>
        </p:xfrm>
        <a:graphic>
          <a:graphicData uri="http://schemas.openxmlformats.org/drawingml/2006/table">
            <a:tbl>
              <a:tblPr/>
              <a:tblGrid>
                <a:gridCol w="1543050">
                  <a:extLst>
                    <a:ext uri="{9D8B030D-6E8A-4147-A177-3AD203B41FA5}">
                      <a16:colId xmlns:a16="http://schemas.microsoft.com/office/drawing/2014/main" val="2730327999"/>
                    </a:ext>
                  </a:extLst>
                </a:gridCol>
                <a:gridCol w="1762125">
                  <a:extLst>
                    <a:ext uri="{9D8B030D-6E8A-4147-A177-3AD203B41FA5}">
                      <a16:colId xmlns:a16="http://schemas.microsoft.com/office/drawing/2014/main" val="1111799503"/>
                    </a:ext>
                  </a:extLst>
                </a:gridCol>
                <a:gridCol w="7210425">
                  <a:extLst>
                    <a:ext uri="{9D8B030D-6E8A-4147-A177-3AD203B41FA5}">
                      <a16:colId xmlns:a16="http://schemas.microsoft.com/office/drawing/2014/main" val="2863651141"/>
                    </a:ext>
                  </a:extLst>
                </a:gridCol>
              </a:tblGrid>
              <a:tr h="365125">
                <a:tc>
                  <a:txBody>
                    <a:bodyPr/>
                    <a:lstStyle/>
                    <a:p>
                      <a:r>
                        <a:rPr lang="en-US" sz="1600" b="1" dirty="0">
                          <a:latin typeface="Arial Nova Cond Light" panose="020B0306020202020204" pitchFamily="34" charset="0"/>
                        </a:rPr>
                        <a:t>Best for</a:t>
                      </a:r>
                      <a:endParaRPr lang="en-US" sz="1600" dirty="0">
                        <a:latin typeface="Arial Nova Cond Light" panose="020B0306020202020204" pitchFamily="34" charset="0"/>
                      </a:endParaRPr>
                    </a:p>
                  </a:txBody>
                  <a:tcPr anchor="ctr">
                    <a:lnL>
                      <a:noFill/>
                    </a:lnL>
                    <a:lnR>
                      <a:noFill/>
                    </a:lnR>
                    <a:lnT>
                      <a:noFill/>
                    </a:lnT>
                    <a:lnB>
                      <a:noFill/>
                    </a:lnB>
                    <a:noFill/>
                  </a:tcPr>
                </a:tc>
                <a:tc>
                  <a:txBody>
                    <a:bodyPr/>
                    <a:lstStyle/>
                    <a:p>
                      <a:r>
                        <a:rPr lang="en-US" sz="1600" dirty="0">
                          <a:latin typeface="Arial Nova Cond Light" panose="020B0306020202020204" pitchFamily="34" charset="0"/>
                        </a:rPr>
                        <a:t>General computing</a:t>
                      </a:r>
                    </a:p>
                  </a:txBody>
                  <a:tcPr anchor="ctr">
                    <a:lnL>
                      <a:noFill/>
                    </a:lnL>
                    <a:lnR>
                      <a:noFill/>
                    </a:lnR>
                    <a:lnT>
                      <a:noFill/>
                    </a:lnT>
                    <a:lnB>
                      <a:noFill/>
                    </a:lnB>
                    <a:noFill/>
                  </a:tcPr>
                </a:tc>
                <a:tc>
                  <a:txBody>
                    <a:bodyPr/>
                    <a:lstStyle/>
                    <a:p>
                      <a:r>
                        <a:rPr lang="en-US" sz="1600" dirty="0">
                          <a:latin typeface="Arial Nova Cond Light" panose="020B0306020202020204" pitchFamily="34" charset="0"/>
                        </a:rPr>
                        <a:t>Deep learning, AI, graphics</a:t>
                      </a:r>
                    </a:p>
                  </a:txBody>
                  <a:tcPr anchor="ctr">
                    <a:lnL>
                      <a:noFill/>
                    </a:lnL>
                    <a:lnR>
                      <a:noFill/>
                    </a:lnR>
                    <a:lnT>
                      <a:noFill/>
                    </a:lnT>
                    <a:lnB>
                      <a:noFill/>
                    </a:lnB>
                    <a:noFill/>
                  </a:tcPr>
                </a:tc>
                <a:extLst>
                  <a:ext uri="{0D108BD9-81ED-4DB2-BD59-A6C34878D82A}">
                    <a16:rowId xmlns:a16="http://schemas.microsoft.com/office/drawing/2014/main" val="3422674415"/>
                  </a:ext>
                </a:extLst>
              </a:tr>
            </a:tbl>
          </a:graphicData>
        </a:graphic>
      </p:graphicFrame>
      <p:sp>
        <p:nvSpPr>
          <p:cNvPr id="10" name="TextBox 9">
            <a:extLst>
              <a:ext uri="{FF2B5EF4-FFF2-40B4-BE49-F238E27FC236}">
                <a16:creationId xmlns:a16="http://schemas.microsoft.com/office/drawing/2014/main" id="{6B78D0F5-CEF7-36EF-9CCD-DB41F020FB5B}"/>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Model</a:t>
            </a:r>
          </a:p>
        </p:txBody>
      </p:sp>
      <p:sp>
        <p:nvSpPr>
          <p:cNvPr id="11" name="TextBox 10">
            <a:extLst>
              <a:ext uri="{FF2B5EF4-FFF2-40B4-BE49-F238E27FC236}">
                <a16:creationId xmlns:a16="http://schemas.microsoft.com/office/drawing/2014/main" id="{A0542B86-3ABC-4E9E-36DE-4110267BC621}"/>
              </a:ext>
            </a:extLst>
          </p:cNvPr>
          <p:cNvSpPr txBox="1"/>
          <p:nvPr/>
        </p:nvSpPr>
        <p:spPr>
          <a:xfrm>
            <a:off x="10995660" y="-131"/>
            <a:ext cx="484908"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Data</a:t>
            </a:r>
          </a:p>
        </p:txBody>
      </p:sp>
      <p:sp>
        <p:nvSpPr>
          <p:cNvPr id="12" name="TextBox 11">
            <a:extLst>
              <a:ext uri="{FF2B5EF4-FFF2-40B4-BE49-F238E27FC236}">
                <a16:creationId xmlns:a16="http://schemas.microsoft.com/office/drawing/2014/main" id="{4FFDDDC8-9532-C12B-6828-4B6BB2B338D7}"/>
              </a:ext>
            </a:extLst>
          </p:cNvPr>
          <p:cNvSpPr txBox="1"/>
          <p:nvPr/>
        </p:nvSpPr>
        <p:spPr>
          <a:xfrm>
            <a:off x="11480568" y="-262"/>
            <a:ext cx="650472" cy="261610"/>
          </a:xfrm>
          <a:prstGeom prst="rect">
            <a:avLst/>
          </a:prstGeom>
          <a:solidFill>
            <a:srgbClr val="668888"/>
          </a:solidFill>
          <a:ln>
            <a:solidFill>
              <a:srgbClr val="668888"/>
            </a:solidFill>
          </a:ln>
        </p:spPr>
        <p:txBody>
          <a:bodyPr wrap="square" rtlCol="0">
            <a:spAutoFit/>
          </a:bodyPr>
          <a:lstStyle/>
          <a:p>
            <a:r>
              <a:rPr lang="en-US" sz="1100" dirty="0">
                <a:solidFill>
                  <a:schemeClr val="bg1"/>
                </a:solidFill>
                <a:latin typeface="Arial Nova Cond Light" panose="020B0306020202020204" pitchFamily="34" charset="0"/>
              </a:rPr>
              <a:t>Compute</a:t>
            </a:r>
          </a:p>
        </p:txBody>
      </p:sp>
      <p:sp>
        <p:nvSpPr>
          <p:cNvPr id="13" name="TextBox 12">
            <a:extLst>
              <a:ext uri="{FF2B5EF4-FFF2-40B4-BE49-F238E27FC236}">
                <a16:creationId xmlns:a16="http://schemas.microsoft.com/office/drawing/2014/main" id="{86CC7CEF-0172-BC73-3DC9-DC2D2438383E}"/>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
        <p:nvSpPr>
          <p:cNvPr id="14" name="TextBox 13">
            <a:extLst>
              <a:ext uri="{FF2B5EF4-FFF2-40B4-BE49-F238E27FC236}">
                <a16:creationId xmlns:a16="http://schemas.microsoft.com/office/drawing/2014/main" id="{1CB05012-FE9C-C059-248D-AB876448840D}"/>
              </a:ext>
            </a:extLst>
          </p:cNvPr>
          <p:cNvSpPr txBox="1"/>
          <p:nvPr/>
        </p:nvSpPr>
        <p:spPr>
          <a:xfrm>
            <a:off x="711432" y="1590675"/>
            <a:ext cx="7365768" cy="2677656"/>
          </a:xfrm>
          <a:prstGeom prst="rect">
            <a:avLst/>
          </a:prstGeom>
          <a:noFill/>
        </p:spPr>
        <p:txBody>
          <a:bodyPr wrap="square" rtlCol="0">
            <a:spAutoFit/>
          </a:bodyPr>
          <a:lstStyle/>
          <a:p>
            <a:r>
              <a:rPr lang="en-US" sz="2400" b="1" dirty="0">
                <a:latin typeface="Arial Nova Cond Light" panose="020B0306020202020204" pitchFamily="34" charset="0"/>
              </a:rPr>
              <a:t>Why GPUs Are Important for AI?</a:t>
            </a:r>
          </a:p>
          <a:p>
            <a:pPr marL="285750" indent="-285750">
              <a:buFont typeface="Arial" panose="020B0604020202020204" pitchFamily="34" charset="0"/>
              <a:buChar char="•"/>
            </a:pPr>
            <a:r>
              <a:rPr lang="en-US" b="1" dirty="0">
                <a:latin typeface="Arial Nova Cond Light" panose="020B0306020202020204" pitchFamily="34" charset="0"/>
              </a:rPr>
              <a:t>Parallel Processing</a:t>
            </a:r>
            <a:r>
              <a:rPr lang="en-US" dirty="0">
                <a:latin typeface="Arial Nova Cond Light" panose="020B0306020202020204" pitchFamily="34" charset="0"/>
              </a:rPr>
              <a:t>: AI models perform billions of matrix multiplications, which GPUs handle efficiently.</a:t>
            </a:r>
          </a:p>
          <a:p>
            <a:pPr marL="285750" indent="-285750">
              <a:buFont typeface="Arial" panose="020B0604020202020204" pitchFamily="34" charset="0"/>
              <a:buChar char="•"/>
            </a:pPr>
            <a:r>
              <a:rPr lang="en-US" b="1" dirty="0">
                <a:latin typeface="Arial Nova Cond Light" panose="020B0306020202020204" pitchFamily="34" charset="0"/>
              </a:rPr>
              <a:t>Deep Learning Acceleration</a:t>
            </a:r>
            <a:r>
              <a:rPr lang="en-US" dirty="0">
                <a:latin typeface="Arial Nova Cond Light" panose="020B0306020202020204" pitchFamily="34" charset="0"/>
              </a:rPr>
              <a:t>: Neural networks involve heavy computations that GPUs execute much faster than CPUs.</a:t>
            </a:r>
          </a:p>
          <a:p>
            <a:pPr marL="285750" indent="-285750">
              <a:buFont typeface="Arial" panose="020B0604020202020204" pitchFamily="34" charset="0"/>
              <a:buChar char="•"/>
            </a:pPr>
            <a:r>
              <a:rPr lang="en-US" b="1" dirty="0">
                <a:latin typeface="Arial Nova Cond Light" panose="020B0306020202020204" pitchFamily="34" charset="0"/>
              </a:rPr>
              <a:t>Memory Bandwidth</a:t>
            </a:r>
            <a:r>
              <a:rPr lang="en-US" dirty="0">
                <a:latin typeface="Arial Nova Cond Light" panose="020B0306020202020204" pitchFamily="34" charset="0"/>
              </a:rPr>
              <a:t>: GPUs have </a:t>
            </a:r>
            <a:r>
              <a:rPr lang="en-US" b="1" dirty="0">
                <a:latin typeface="Arial Nova Cond Light" panose="020B0306020202020204" pitchFamily="34" charset="0"/>
              </a:rPr>
              <a:t>high-speed memory (VRAM)</a:t>
            </a:r>
            <a:r>
              <a:rPr lang="en-US" dirty="0">
                <a:latin typeface="Arial Nova Cond Light" panose="020B0306020202020204" pitchFamily="34" charset="0"/>
              </a:rPr>
              <a:t> to handle large AI datasets.</a:t>
            </a:r>
          </a:p>
          <a:p>
            <a:pPr marL="285750" indent="-285750">
              <a:buFont typeface="Arial" panose="020B0604020202020204" pitchFamily="34" charset="0"/>
              <a:buChar char="•"/>
            </a:pPr>
            <a:r>
              <a:rPr lang="en-US" b="1" dirty="0">
                <a:latin typeface="Arial Nova Cond Light" panose="020B0306020202020204" pitchFamily="34" charset="0"/>
              </a:rPr>
              <a:t>Support for AI Frameworks</a:t>
            </a:r>
            <a:r>
              <a:rPr lang="en-US" dirty="0">
                <a:latin typeface="Arial Nova Cond Light" panose="020B0306020202020204" pitchFamily="34" charset="0"/>
              </a:rPr>
              <a:t>: Optimized for many ML libraries.</a:t>
            </a:r>
          </a:p>
          <a:p>
            <a:endParaRPr lang="en-US" dirty="0"/>
          </a:p>
        </p:txBody>
      </p:sp>
      <p:sp>
        <p:nvSpPr>
          <p:cNvPr id="15" name="Rectangle 14">
            <a:extLst>
              <a:ext uri="{FF2B5EF4-FFF2-40B4-BE49-F238E27FC236}">
                <a16:creationId xmlns:a16="http://schemas.microsoft.com/office/drawing/2014/main" id="{2BA3733F-8FD0-6DE0-57BD-D98DEA524AEB}"/>
              </a:ext>
            </a:extLst>
          </p:cNvPr>
          <p:cNvSpPr/>
          <p:nvPr/>
        </p:nvSpPr>
        <p:spPr>
          <a:xfrm>
            <a:off x="7439025" y="3752850"/>
            <a:ext cx="3457575" cy="241935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0C144F06-E8C9-435F-FCF0-D200216B9024}"/>
              </a:ext>
            </a:extLst>
          </p:cNvPr>
          <p:cNvSpPr txBox="1"/>
          <p:nvPr/>
        </p:nvSpPr>
        <p:spPr>
          <a:xfrm>
            <a:off x="7600950" y="4088130"/>
            <a:ext cx="3057525" cy="1477328"/>
          </a:xfrm>
          <a:prstGeom prst="rect">
            <a:avLst/>
          </a:prstGeom>
          <a:noFill/>
        </p:spPr>
        <p:txBody>
          <a:bodyPr wrap="square" rtlCol="0">
            <a:spAutoFit/>
          </a:bodyPr>
          <a:lstStyle/>
          <a:p>
            <a:r>
              <a:rPr lang="en-US" dirty="0">
                <a:latin typeface="Comic Sans MS" panose="030F0702030302020204" pitchFamily="66" charset="0"/>
              </a:rPr>
              <a:t>For large scale matrix operations, GPUs can be thousands of times faster than CPUs due to the large number of cores.</a:t>
            </a:r>
          </a:p>
        </p:txBody>
      </p:sp>
    </p:spTree>
    <p:extLst>
      <p:ext uri="{BB962C8B-B14F-4D97-AF65-F5344CB8AC3E}">
        <p14:creationId xmlns:p14="http://schemas.microsoft.com/office/powerpoint/2010/main" val="82442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B1320-2DDE-17F8-BCCD-B6CD146F49D6}"/>
              </a:ext>
            </a:extLst>
          </p:cNvPr>
          <p:cNvSpPr>
            <a:spLocks noGrp="1"/>
          </p:cNvSpPr>
          <p:nvPr>
            <p:ph type="title"/>
          </p:nvPr>
        </p:nvSpPr>
        <p:spPr/>
        <p:txBody>
          <a:bodyPr/>
          <a:lstStyle/>
          <a:p>
            <a:r>
              <a:rPr lang="en-US" dirty="0"/>
              <a:t>Scaling laws and more</a:t>
            </a:r>
          </a:p>
        </p:txBody>
      </p:sp>
      <p:sp>
        <p:nvSpPr>
          <p:cNvPr id="4" name="Slide Number Placeholder 3">
            <a:extLst>
              <a:ext uri="{FF2B5EF4-FFF2-40B4-BE49-F238E27FC236}">
                <a16:creationId xmlns:a16="http://schemas.microsoft.com/office/drawing/2014/main" id="{66E01428-8D27-EA0B-D792-F967C83D0990}"/>
              </a:ext>
            </a:extLst>
          </p:cNvPr>
          <p:cNvSpPr>
            <a:spLocks noGrp="1"/>
          </p:cNvSpPr>
          <p:nvPr>
            <p:ph type="sldNum" sz="quarter" idx="12"/>
          </p:nvPr>
        </p:nvSpPr>
        <p:spPr/>
        <p:txBody>
          <a:bodyPr/>
          <a:lstStyle/>
          <a:p>
            <a:fld id="{FA187FF1-8CC0-461D-A383-DE7656B67DC1}" type="slidenum">
              <a:rPr lang="en-US" smtClean="0"/>
              <a:t>31</a:t>
            </a:fld>
            <a:endParaRPr lang="en-US"/>
          </a:p>
        </p:txBody>
      </p:sp>
      <p:sp>
        <p:nvSpPr>
          <p:cNvPr id="5" name="Rectangle 1">
            <a:extLst>
              <a:ext uri="{FF2B5EF4-FFF2-40B4-BE49-F238E27FC236}">
                <a16:creationId xmlns:a16="http://schemas.microsoft.com/office/drawing/2014/main" id="{0E75B635-C284-613D-D6D4-218898815668}"/>
              </a:ext>
            </a:extLst>
          </p:cNvPr>
          <p:cNvSpPr>
            <a:spLocks noGrp="1" noChangeArrowheads="1"/>
          </p:cNvSpPr>
          <p:nvPr>
            <p:ph idx="1"/>
          </p:nvPr>
        </p:nvSpPr>
        <p:spPr bwMode="auto">
          <a:xfrm>
            <a:off x="647701" y="1213982"/>
            <a:ext cx="1044892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rPr>
              <a:t>The </a:t>
            </a:r>
            <a:r>
              <a:rPr kumimoji="0" lang="en-US" altLang="en-US" sz="1800" b="1" i="0" u="none" strike="noStrike" cap="none" normalizeH="0" baseline="0" dirty="0">
                <a:ln>
                  <a:noFill/>
                </a:ln>
                <a:solidFill>
                  <a:schemeClr val="tx1"/>
                </a:solidFill>
                <a:effectLst/>
              </a:rPr>
              <a:t>Scaling Law</a:t>
            </a:r>
            <a:r>
              <a:rPr kumimoji="0" lang="en-US" altLang="en-US" sz="1800" b="0" i="0" u="none" strike="noStrike" cap="none" normalizeH="0" baseline="0" dirty="0">
                <a:ln>
                  <a:noFill/>
                </a:ln>
                <a:solidFill>
                  <a:schemeClr val="tx1"/>
                </a:solidFill>
                <a:effectLst/>
              </a:rPr>
              <a:t> (Kaplan et al., 2020, </a:t>
            </a:r>
            <a:r>
              <a:rPr lang="en-US" sz="1800" dirty="0">
                <a:hlinkClick r:id="rId2"/>
              </a:rPr>
              <a:t>[2001.08361] Scaling Laws for Neural Language Models</a:t>
            </a:r>
            <a:r>
              <a:rPr kumimoji="0" lang="en-US" altLang="en-US" sz="1800" b="0" i="0" u="none" strike="noStrike" cap="none" normalizeH="0" baseline="0" dirty="0">
                <a:ln>
                  <a:noFill/>
                </a:ln>
                <a:solidFill>
                  <a:schemeClr val="tx1"/>
                </a:solidFill>
                <a:effectLst/>
              </a:rPr>
              <a:t>) describes how the performance of AI models improves as we </a:t>
            </a:r>
            <a:r>
              <a:rPr kumimoji="0" lang="en-US" altLang="en-US" sz="1800" b="1" i="0" u="none" strike="noStrike" cap="none" normalizeH="0" baseline="0" dirty="0">
                <a:ln>
                  <a:noFill/>
                </a:ln>
                <a:solidFill>
                  <a:schemeClr val="tx1"/>
                </a:solidFill>
                <a:effectLst/>
              </a:rPr>
              <a:t>increase</a:t>
            </a:r>
            <a:r>
              <a:rPr kumimoji="0" lang="en-US" altLang="en-US" sz="1800" b="0" i="0" u="none" strike="noStrike" cap="none" normalizeH="0" baseline="0" dirty="0">
                <a:ln>
                  <a:noFill/>
                </a:ln>
                <a:solidFill>
                  <a:schemeClr val="tx1"/>
                </a:solidFill>
                <a:effectLst/>
              </a:rPr>
              <a:t> the amount of </a:t>
            </a:r>
            <a:r>
              <a:rPr kumimoji="0" lang="en-US" altLang="en-US" sz="1800" b="1" i="0" u="none" strike="noStrike" cap="none" normalizeH="0" baseline="0" dirty="0">
                <a:ln>
                  <a:noFill/>
                </a:ln>
                <a:solidFill>
                  <a:schemeClr val="tx1"/>
                </a:solidFill>
                <a:effectLst/>
              </a:rPr>
              <a:t>compute, model size, and training data</a:t>
            </a:r>
            <a:r>
              <a:rPr kumimoji="0" lang="en-US" altLang="en-US" sz="1800" b="0" i="0" u="none" strike="noStrike" cap="none" normalizeH="0" baseline="0" dirty="0">
                <a:ln>
                  <a:noFill/>
                </a:ln>
                <a:solidFill>
                  <a:schemeClr val="tx1"/>
                </a:solidFill>
                <a:effectLst/>
              </a:rPr>
              <a:t>.</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rPr>
              <a:t>It shows that </a:t>
            </a:r>
            <a:r>
              <a:rPr kumimoji="0" lang="en-US" altLang="en-US" sz="1800" b="1" i="0" u="none" strike="noStrike" cap="none" normalizeH="0" baseline="0" dirty="0">
                <a:ln>
                  <a:noFill/>
                </a:ln>
                <a:solidFill>
                  <a:schemeClr val="tx1"/>
                </a:solidFill>
                <a:effectLst/>
              </a:rPr>
              <a:t>larger models, when trained on more data with more compute, follow predictable improvements</a:t>
            </a:r>
            <a:r>
              <a:rPr kumimoji="0" lang="en-US" altLang="en-US" sz="1800" b="0" i="0" u="none" strike="noStrike" cap="none" normalizeH="0" baseline="0" dirty="0">
                <a:ln>
                  <a:noFill/>
                </a:ln>
                <a:solidFill>
                  <a:schemeClr val="tx1"/>
                </a:solidFill>
                <a:effectLst/>
              </a:rPr>
              <a:t> in loss and capability.</a:t>
            </a:r>
          </a:p>
          <a:p>
            <a:pPr eaLnBrk="0" fontAlgn="base" hangingPunct="0">
              <a:lnSpc>
                <a:spcPct val="100000"/>
              </a:lnSpc>
              <a:spcBef>
                <a:spcPct val="0"/>
              </a:spcBef>
              <a:spcAft>
                <a:spcPct val="0"/>
              </a:spcAft>
            </a:pPr>
            <a:r>
              <a:rPr lang="en-US" altLang="en-US" sz="1800" dirty="0"/>
              <a:t>Chinchilla law (Hoffmann et al. 2022, </a:t>
            </a:r>
            <a:r>
              <a:rPr lang="en-US" sz="1800" dirty="0">
                <a:hlinkClick r:id="rId3"/>
              </a:rPr>
              <a:t>[2203.15556] Training Compute-Optimal Large Language Models</a:t>
            </a:r>
            <a:r>
              <a:rPr lang="en-US" altLang="en-US" sz="1800" dirty="0"/>
              <a:t>) emphasizes that for fixed budget, smaller model with more data can be more effective than bigger model with less data.</a:t>
            </a:r>
            <a:endParaRPr kumimoji="0" lang="en-US" altLang="en-US" sz="1800"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5C3EAEA6-25E5-CE02-9776-BD6B6D3D29E3}"/>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Model</a:t>
            </a:r>
          </a:p>
        </p:txBody>
      </p:sp>
      <p:sp>
        <p:nvSpPr>
          <p:cNvPr id="7" name="TextBox 6">
            <a:extLst>
              <a:ext uri="{FF2B5EF4-FFF2-40B4-BE49-F238E27FC236}">
                <a16:creationId xmlns:a16="http://schemas.microsoft.com/office/drawing/2014/main" id="{A9CD0357-41B1-53A4-13C6-B157D6079237}"/>
              </a:ext>
            </a:extLst>
          </p:cNvPr>
          <p:cNvSpPr txBox="1"/>
          <p:nvPr/>
        </p:nvSpPr>
        <p:spPr>
          <a:xfrm>
            <a:off x="10995660" y="-131"/>
            <a:ext cx="484908"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Data</a:t>
            </a:r>
          </a:p>
        </p:txBody>
      </p:sp>
      <p:sp>
        <p:nvSpPr>
          <p:cNvPr id="8" name="TextBox 7">
            <a:extLst>
              <a:ext uri="{FF2B5EF4-FFF2-40B4-BE49-F238E27FC236}">
                <a16:creationId xmlns:a16="http://schemas.microsoft.com/office/drawing/2014/main" id="{059DE7E0-49B2-8241-68E7-CE6EAC864015}"/>
              </a:ext>
            </a:extLst>
          </p:cNvPr>
          <p:cNvSpPr txBox="1"/>
          <p:nvPr/>
        </p:nvSpPr>
        <p:spPr>
          <a:xfrm>
            <a:off x="11480568" y="-262"/>
            <a:ext cx="650472" cy="261610"/>
          </a:xfrm>
          <a:prstGeom prst="rect">
            <a:avLst/>
          </a:prstGeom>
          <a:solidFill>
            <a:srgbClr val="668888"/>
          </a:solidFill>
          <a:ln>
            <a:solidFill>
              <a:srgbClr val="668888"/>
            </a:solidFill>
          </a:ln>
        </p:spPr>
        <p:txBody>
          <a:bodyPr wrap="square" rtlCol="0">
            <a:spAutoFit/>
          </a:bodyPr>
          <a:lstStyle/>
          <a:p>
            <a:r>
              <a:rPr lang="en-US" sz="1100" dirty="0">
                <a:solidFill>
                  <a:schemeClr val="bg1"/>
                </a:solidFill>
                <a:latin typeface="Arial Nova Cond Light" panose="020B0306020202020204" pitchFamily="34" charset="0"/>
              </a:rPr>
              <a:t>Compute</a:t>
            </a:r>
          </a:p>
        </p:txBody>
      </p:sp>
      <p:sp>
        <p:nvSpPr>
          <p:cNvPr id="9" name="TextBox 8">
            <a:extLst>
              <a:ext uri="{FF2B5EF4-FFF2-40B4-BE49-F238E27FC236}">
                <a16:creationId xmlns:a16="http://schemas.microsoft.com/office/drawing/2014/main" id="{4727E6B8-2B98-B012-1AEF-3E6F6FCC0535}"/>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
        <p:nvSpPr>
          <p:cNvPr id="10" name="TextBox 9">
            <a:extLst>
              <a:ext uri="{FF2B5EF4-FFF2-40B4-BE49-F238E27FC236}">
                <a16:creationId xmlns:a16="http://schemas.microsoft.com/office/drawing/2014/main" id="{9789F378-DD43-D9FF-FBAD-488FA1FF3BA1}"/>
              </a:ext>
            </a:extLst>
          </p:cNvPr>
          <p:cNvSpPr txBox="1"/>
          <p:nvPr/>
        </p:nvSpPr>
        <p:spPr>
          <a:xfrm>
            <a:off x="742950" y="4774832"/>
            <a:ext cx="8165868" cy="1200329"/>
          </a:xfrm>
          <a:prstGeom prst="rect">
            <a:avLst/>
          </a:prstGeom>
          <a:noFill/>
        </p:spPr>
        <p:txBody>
          <a:bodyPr wrap="square" rtlCol="0">
            <a:spAutoFit/>
          </a:bodyPr>
          <a:lstStyle/>
          <a:p>
            <a:r>
              <a:rPr lang="en-US" dirty="0"/>
              <a:t>✅ </a:t>
            </a:r>
            <a:r>
              <a:rPr lang="en-US" b="1" dirty="0">
                <a:latin typeface="Arial Nova Cond Light" panose="020B0306020202020204" pitchFamily="34" charset="0"/>
              </a:rPr>
              <a:t>Larger Models Keep Getting Better</a:t>
            </a:r>
            <a:r>
              <a:rPr lang="en-US" dirty="0">
                <a:latin typeface="Arial Nova Cond Light" panose="020B0306020202020204" pitchFamily="34" charset="0"/>
              </a:rPr>
              <a:t> (So far still is).</a:t>
            </a:r>
            <a:br>
              <a:rPr lang="en-US" dirty="0">
                <a:latin typeface="Arial Nova Cond Light" panose="020B0306020202020204" pitchFamily="34" charset="0"/>
              </a:rPr>
            </a:br>
            <a:r>
              <a:rPr lang="en-US" dirty="0">
                <a:latin typeface="Arial Nova Cond Light" panose="020B0306020202020204" pitchFamily="34" charset="0"/>
              </a:rPr>
              <a:t>✅ </a:t>
            </a:r>
            <a:r>
              <a:rPr lang="en-US" b="1" dirty="0">
                <a:latin typeface="Arial Nova Cond Light" panose="020B0306020202020204" pitchFamily="34" charset="0"/>
              </a:rPr>
              <a:t>More Data is as Important as Model Size</a:t>
            </a:r>
            <a:r>
              <a:rPr lang="en-US" dirty="0">
                <a:latin typeface="Arial Nova Cond Light" panose="020B0306020202020204" pitchFamily="34" charset="0"/>
              </a:rPr>
              <a:t> (Chinchilla: 4x data = 2x model size).</a:t>
            </a:r>
            <a:br>
              <a:rPr lang="en-US" dirty="0">
                <a:latin typeface="Arial Nova Cond Light" panose="020B0306020202020204" pitchFamily="34" charset="0"/>
              </a:rPr>
            </a:br>
            <a:r>
              <a:rPr lang="en-US" dirty="0">
                <a:latin typeface="Arial Nova Cond Light" panose="020B0306020202020204" pitchFamily="34" charset="0"/>
              </a:rPr>
              <a:t>✅ </a:t>
            </a:r>
            <a:r>
              <a:rPr lang="en-US" b="1" dirty="0">
                <a:latin typeface="Arial Nova Cond Light" panose="020B0306020202020204" pitchFamily="34" charset="0"/>
              </a:rPr>
              <a:t>Training Efficiency Matters</a:t>
            </a:r>
            <a:r>
              <a:rPr lang="en-US" dirty="0">
                <a:latin typeface="Arial Nova Cond Light" panose="020B0306020202020204" pitchFamily="34" charset="0"/>
              </a:rPr>
              <a:t> (Scaling laws help optimize compute costs).</a:t>
            </a:r>
            <a:br>
              <a:rPr lang="en-US" dirty="0">
                <a:latin typeface="Arial Nova Cond Light" panose="020B0306020202020204" pitchFamily="34" charset="0"/>
              </a:rPr>
            </a:br>
            <a:r>
              <a:rPr lang="en-US" dirty="0">
                <a:latin typeface="Arial Nova Cond Light" panose="020B0306020202020204" pitchFamily="34" charset="0"/>
              </a:rPr>
              <a:t>✅ </a:t>
            </a:r>
            <a:r>
              <a:rPr lang="en-US" b="1" dirty="0">
                <a:latin typeface="Arial Nova Cond Light" panose="020B0306020202020204" pitchFamily="34" charset="0"/>
              </a:rPr>
              <a:t>Transfer to Multimodal AI</a:t>
            </a:r>
            <a:r>
              <a:rPr lang="en-US" dirty="0">
                <a:latin typeface="Arial Nova Cond Light" panose="020B0306020202020204" pitchFamily="34" charset="0"/>
              </a:rPr>
              <a:t> (Text, images, video, and code models scale similarly).</a:t>
            </a:r>
          </a:p>
        </p:txBody>
      </p:sp>
      <p:sp>
        <p:nvSpPr>
          <p:cNvPr id="11" name="TextBox 10">
            <a:extLst>
              <a:ext uri="{FF2B5EF4-FFF2-40B4-BE49-F238E27FC236}">
                <a16:creationId xmlns:a16="http://schemas.microsoft.com/office/drawing/2014/main" id="{86323824-B819-87DF-5DC0-92BE87A6FD52}"/>
              </a:ext>
            </a:extLst>
          </p:cNvPr>
          <p:cNvSpPr txBox="1"/>
          <p:nvPr/>
        </p:nvSpPr>
        <p:spPr>
          <a:xfrm>
            <a:off x="1895475" y="3654187"/>
            <a:ext cx="7324725" cy="646331"/>
          </a:xfrm>
          <a:prstGeom prst="rect">
            <a:avLst/>
          </a:prstGeom>
          <a:noFill/>
        </p:spPr>
        <p:txBody>
          <a:bodyPr wrap="square" rtlCol="0">
            <a:spAutoFit/>
          </a:bodyPr>
          <a:lstStyle/>
          <a:p>
            <a:r>
              <a:rPr lang="en-US" dirty="0">
                <a:latin typeface="Arial Nova Cond Light" panose="020B0306020202020204" pitchFamily="34" charset="0"/>
              </a:rPr>
              <a:t>Computing is measured in FLOPs (Floating Point Operations per Second)</a:t>
            </a:r>
          </a:p>
          <a:p>
            <a:r>
              <a:rPr lang="en-US" dirty="0">
                <a:latin typeface="Arial Nova Cond Light" panose="020B0306020202020204" pitchFamily="34" charset="0"/>
              </a:rPr>
              <a:t>Or total GPU hours with a certain model</a:t>
            </a:r>
          </a:p>
        </p:txBody>
      </p:sp>
    </p:spTree>
    <p:extLst>
      <p:ext uri="{BB962C8B-B14F-4D97-AF65-F5344CB8AC3E}">
        <p14:creationId xmlns:p14="http://schemas.microsoft.com/office/powerpoint/2010/main" val="1303902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D47B-0E14-0128-008F-51A128F27FDD}"/>
              </a:ext>
            </a:extLst>
          </p:cNvPr>
          <p:cNvSpPr>
            <a:spLocks noGrp="1"/>
          </p:cNvSpPr>
          <p:nvPr>
            <p:ph type="title"/>
          </p:nvPr>
        </p:nvSpPr>
        <p:spPr/>
        <p:txBody>
          <a:bodyPr/>
          <a:lstStyle/>
          <a:p>
            <a:r>
              <a:rPr lang="en-US" dirty="0"/>
              <a:t>Training/Inference Tool Examples</a:t>
            </a:r>
          </a:p>
        </p:txBody>
      </p:sp>
      <p:sp>
        <p:nvSpPr>
          <p:cNvPr id="4" name="Slide Number Placeholder 3">
            <a:extLst>
              <a:ext uri="{FF2B5EF4-FFF2-40B4-BE49-F238E27FC236}">
                <a16:creationId xmlns:a16="http://schemas.microsoft.com/office/drawing/2014/main" id="{0F89108E-3399-4E6E-5F26-743E598A7214}"/>
              </a:ext>
            </a:extLst>
          </p:cNvPr>
          <p:cNvSpPr>
            <a:spLocks noGrp="1"/>
          </p:cNvSpPr>
          <p:nvPr>
            <p:ph type="sldNum" sz="quarter" idx="12"/>
          </p:nvPr>
        </p:nvSpPr>
        <p:spPr/>
        <p:txBody>
          <a:bodyPr/>
          <a:lstStyle/>
          <a:p>
            <a:fld id="{FA187FF1-8CC0-461D-A383-DE7656B67DC1}" type="slidenum">
              <a:rPr lang="en-US" smtClean="0"/>
              <a:t>32</a:t>
            </a:fld>
            <a:endParaRPr lang="en-US"/>
          </a:p>
        </p:txBody>
      </p:sp>
      <p:sp>
        <p:nvSpPr>
          <p:cNvPr id="7" name="TextBox 6">
            <a:extLst>
              <a:ext uri="{FF2B5EF4-FFF2-40B4-BE49-F238E27FC236}">
                <a16:creationId xmlns:a16="http://schemas.microsoft.com/office/drawing/2014/main" id="{ACABE714-6582-FFD1-2E04-59655A8053C9}"/>
              </a:ext>
            </a:extLst>
          </p:cNvPr>
          <p:cNvSpPr txBox="1"/>
          <p:nvPr/>
        </p:nvSpPr>
        <p:spPr>
          <a:xfrm>
            <a:off x="838199" y="1690688"/>
            <a:ext cx="9867901" cy="1477328"/>
          </a:xfrm>
          <a:prstGeom prst="rect">
            <a:avLst/>
          </a:prstGeom>
          <a:noFill/>
          <a:ln>
            <a:solidFill>
              <a:schemeClr val="accent1">
                <a:shade val="15000"/>
              </a:schemeClr>
            </a:solidFill>
            <a:prstDash val="dash"/>
          </a:ln>
        </p:spPr>
        <p:txBody>
          <a:bodyPr wrap="square" rtlCol="0">
            <a:spAutoFit/>
          </a:bodyPr>
          <a:lstStyle/>
          <a:p>
            <a:r>
              <a:rPr lang="en-US" dirty="0">
                <a:latin typeface="Arial Nova Cond Light" panose="020B0306020202020204" pitchFamily="34" charset="0"/>
              </a:rPr>
              <a:t>Tool #1</a:t>
            </a:r>
          </a:p>
          <a:p>
            <a:r>
              <a:rPr lang="en-US" dirty="0" err="1">
                <a:latin typeface="Arial Nova Cond Light" panose="020B0306020202020204" pitchFamily="34" charset="0"/>
              </a:rPr>
              <a:t>Deepspeed</a:t>
            </a:r>
            <a:r>
              <a:rPr lang="en-US" dirty="0">
                <a:latin typeface="Arial Nova Cond Light" panose="020B0306020202020204" pitchFamily="34" charset="0"/>
              </a:rPr>
              <a:t>®: It’s an open-source tool for training and inferencing. It was widely used worldwide.</a:t>
            </a:r>
          </a:p>
          <a:p>
            <a:endParaRPr lang="en-US" dirty="0"/>
          </a:p>
          <a:p>
            <a:r>
              <a:rPr lang="en-US" dirty="0">
                <a:latin typeface="Arial Nova Cond Light" panose="020B0306020202020204" pitchFamily="34" charset="0"/>
              </a:rPr>
              <a:t>Follow the link for more information:</a:t>
            </a:r>
            <a:endParaRPr lang="en-US" dirty="0"/>
          </a:p>
          <a:p>
            <a:r>
              <a:rPr lang="en-US" dirty="0">
                <a:hlinkClick r:id="rId2"/>
              </a:rPr>
              <a:t>Latest News - DeepSpeed</a:t>
            </a:r>
            <a:endParaRPr lang="en-US" dirty="0"/>
          </a:p>
        </p:txBody>
      </p:sp>
      <p:sp>
        <p:nvSpPr>
          <p:cNvPr id="8" name="TextBox 7">
            <a:extLst>
              <a:ext uri="{FF2B5EF4-FFF2-40B4-BE49-F238E27FC236}">
                <a16:creationId xmlns:a16="http://schemas.microsoft.com/office/drawing/2014/main" id="{0D4EA4A8-47D6-6765-C889-BC23694B657D}"/>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Model</a:t>
            </a:r>
          </a:p>
        </p:txBody>
      </p:sp>
      <p:sp>
        <p:nvSpPr>
          <p:cNvPr id="9" name="TextBox 8">
            <a:extLst>
              <a:ext uri="{FF2B5EF4-FFF2-40B4-BE49-F238E27FC236}">
                <a16:creationId xmlns:a16="http://schemas.microsoft.com/office/drawing/2014/main" id="{F8674EB8-FC05-06DF-8D10-2CC6F225E170}"/>
              </a:ext>
            </a:extLst>
          </p:cNvPr>
          <p:cNvSpPr txBox="1"/>
          <p:nvPr/>
        </p:nvSpPr>
        <p:spPr>
          <a:xfrm>
            <a:off x="10995660" y="-131"/>
            <a:ext cx="484908"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Data</a:t>
            </a:r>
          </a:p>
        </p:txBody>
      </p:sp>
      <p:sp>
        <p:nvSpPr>
          <p:cNvPr id="10" name="TextBox 9">
            <a:extLst>
              <a:ext uri="{FF2B5EF4-FFF2-40B4-BE49-F238E27FC236}">
                <a16:creationId xmlns:a16="http://schemas.microsoft.com/office/drawing/2014/main" id="{55F9533E-29DF-D76F-AB79-CE59D0808B05}"/>
              </a:ext>
            </a:extLst>
          </p:cNvPr>
          <p:cNvSpPr txBox="1"/>
          <p:nvPr/>
        </p:nvSpPr>
        <p:spPr>
          <a:xfrm>
            <a:off x="11480568" y="-262"/>
            <a:ext cx="650472" cy="261610"/>
          </a:xfrm>
          <a:prstGeom prst="rect">
            <a:avLst/>
          </a:prstGeom>
          <a:solidFill>
            <a:srgbClr val="668888"/>
          </a:solidFill>
          <a:ln>
            <a:solidFill>
              <a:srgbClr val="668888"/>
            </a:solidFill>
          </a:ln>
        </p:spPr>
        <p:txBody>
          <a:bodyPr wrap="square" rtlCol="0">
            <a:spAutoFit/>
          </a:bodyPr>
          <a:lstStyle/>
          <a:p>
            <a:r>
              <a:rPr lang="en-US" sz="1100" dirty="0">
                <a:solidFill>
                  <a:schemeClr val="bg1"/>
                </a:solidFill>
                <a:latin typeface="Arial Nova Cond Light" panose="020B0306020202020204" pitchFamily="34" charset="0"/>
              </a:rPr>
              <a:t>Compute</a:t>
            </a:r>
          </a:p>
        </p:txBody>
      </p:sp>
      <p:sp>
        <p:nvSpPr>
          <p:cNvPr id="11" name="TextBox 10">
            <a:extLst>
              <a:ext uri="{FF2B5EF4-FFF2-40B4-BE49-F238E27FC236}">
                <a16:creationId xmlns:a16="http://schemas.microsoft.com/office/drawing/2014/main" id="{BDEE9A02-DFCF-6770-7B31-6FEFCD9F92CB}"/>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
        <p:nvSpPr>
          <p:cNvPr id="12" name="TextBox 11">
            <a:extLst>
              <a:ext uri="{FF2B5EF4-FFF2-40B4-BE49-F238E27FC236}">
                <a16:creationId xmlns:a16="http://schemas.microsoft.com/office/drawing/2014/main" id="{6391441B-B475-70A9-0B34-1F0946373BB9}"/>
              </a:ext>
            </a:extLst>
          </p:cNvPr>
          <p:cNvSpPr txBox="1"/>
          <p:nvPr/>
        </p:nvSpPr>
        <p:spPr>
          <a:xfrm>
            <a:off x="854231" y="3689985"/>
            <a:ext cx="9867901" cy="1754326"/>
          </a:xfrm>
          <a:prstGeom prst="rect">
            <a:avLst/>
          </a:prstGeom>
          <a:noFill/>
          <a:ln>
            <a:solidFill>
              <a:schemeClr val="accent1">
                <a:shade val="15000"/>
              </a:schemeClr>
            </a:solidFill>
            <a:prstDash val="dash"/>
          </a:ln>
        </p:spPr>
        <p:txBody>
          <a:bodyPr wrap="square" rtlCol="0">
            <a:spAutoFit/>
          </a:bodyPr>
          <a:lstStyle/>
          <a:p>
            <a:r>
              <a:rPr lang="en-US" dirty="0">
                <a:latin typeface="Arial Nova Cond Light" panose="020B0306020202020204" pitchFamily="34" charset="0"/>
              </a:rPr>
              <a:t>Tool #2</a:t>
            </a:r>
          </a:p>
          <a:p>
            <a:r>
              <a:rPr lang="en-US" dirty="0" err="1">
                <a:latin typeface="Arial Nova Cond Light" panose="020B0306020202020204" pitchFamily="34" charset="0"/>
              </a:rPr>
              <a:t>vLLM</a:t>
            </a:r>
            <a:r>
              <a:rPr lang="en-US" dirty="0">
                <a:latin typeface="Arial Nova Cond Light" panose="020B0306020202020204" pitchFamily="34" charset="0"/>
              </a:rPr>
              <a:t>: It’s an open-source tool for inferencing. It evolved from a UC Berkeley project to a full-fledged open-source project.</a:t>
            </a:r>
          </a:p>
          <a:p>
            <a:endParaRPr lang="en-US" dirty="0"/>
          </a:p>
          <a:p>
            <a:r>
              <a:rPr lang="en-US" dirty="0">
                <a:latin typeface="Arial Nova Cond Light" panose="020B0306020202020204" pitchFamily="34" charset="0"/>
              </a:rPr>
              <a:t>Follow the link for more information:</a:t>
            </a:r>
            <a:endParaRPr lang="en-US" dirty="0"/>
          </a:p>
          <a:p>
            <a:r>
              <a:rPr lang="en-US" dirty="0">
                <a:hlinkClick r:id="rId3"/>
              </a:rPr>
              <a:t>Welcome to </a:t>
            </a:r>
            <a:r>
              <a:rPr lang="en-US" dirty="0" err="1">
                <a:hlinkClick r:id="rId3"/>
              </a:rPr>
              <a:t>vLLM</a:t>
            </a:r>
            <a:r>
              <a:rPr lang="en-US" dirty="0">
                <a:hlinkClick r:id="rId3"/>
              </a:rPr>
              <a:t> — </a:t>
            </a:r>
            <a:r>
              <a:rPr lang="en-US" dirty="0" err="1">
                <a:hlinkClick r:id="rId3"/>
              </a:rPr>
              <a:t>vLLM</a:t>
            </a:r>
            <a:endParaRPr lang="en-US" dirty="0"/>
          </a:p>
        </p:txBody>
      </p:sp>
    </p:spTree>
    <p:extLst>
      <p:ext uri="{BB962C8B-B14F-4D97-AF65-F5344CB8AC3E}">
        <p14:creationId xmlns:p14="http://schemas.microsoft.com/office/powerpoint/2010/main" val="1525127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AB418-55B7-E97D-B4C4-6564C1868B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F6BCEC-C104-AC84-5AF5-EAF5485D0256}"/>
              </a:ext>
            </a:extLst>
          </p:cNvPr>
          <p:cNvSpPr>
            <a:spLocks noGrp="1"/>
          </p:cNvSpPr>
          <p:nvPr>
            <p:ph type="title"/>
          </p:nvPr>
        </p:nvSpPr>
        <p:spPr>
          <a:xfrm>
            <a:off x="838200" y="320675"/>
            <a:ext cx="10515600" cy="1325563"/>
          </a:xfrm>
        </p:spPr>
        <p:txBody>
          <a:bodyPr/>
          <a:lstStyle/>
          <a:p>
            <a:r>
              <a:rPr lang="en-US" dirty="0"/>
              <a:t>Agentic Workflow </a:t>
            </a:r>
          </a:p>
        </p:txBody>
      </p:sp>
      <p:sp>
        <p:nvSpPr>
          <p:cNvPr id="5" name="Slide Number Placeholder 4">
            <a:extLst>
              <a:ext uri="{FF2B5EF4-FFF2-40B4-BE49-F238E27FC236}">
                <a16:creationId xmlns:a16="http://schemas.microsoft.com/office/drawing/2014/main" id="{564F2B08-C443-DB59-B4E1-D8DF1FA12A67}"/>
              </a:ext>
            </a:extLst>
          </p:cNvPr>
          <p:cNvSpPr>
            <a:spLocks noGrp="1"/>
          </p:cNvSpPr>
          <p:nvPr>
            <p:ph type="sldNum" sz="quarter" idx="12"/>
          </p:nvPr>
        </p:nvSpPr>
        <p:spPr/>
        <p:txBody>
          <a:bodyPr/>
          <a:lstStyle/>
          <a:p>
            <a:fld id="{FA187FF1-8CC0-461D-A383-DE7656B67DC1}" type="slidenum">
              <a:rPr lang="en-US" smtClean="0"/>
              <a:t>33</a:t>
            </a:fld>
            <a:endParaRPr lang="en-US"/>
          </a:p>
        </p:txBody>
      </p:sp>
      <p:sp>
        <p:nvSpPr>
          <p:cNvPr id="3" name="TextBox 2">
            <a:extLst>
              <a:ext uri="{FF2B5EF4-FFF2-40B4-BE49-F238E27FC236}">
                <a16:creationId xmlns:a16="http://schemas.microsoft.com/office/drawing/2014/main" id="{DF23B16A-C81F-6B12-769E-EC225A612841}"/>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Model</a:t>
            </a:r>
          </a:p>
        </p:txBody>
      </p:sp>
      <p:sp>
        <p:nvSpPr>
          <p:cNvPr id="6" name="TextBox 5">
            <a:extLst>
              <a:ext uri="{FF2B5EF4-FFF2-40B4-BE49-F238E27FC236}">
                <a16:creationId xmlns:a16="http://schemas.microsoft.com/office/drawing/2014/main" id="{3F35AE82-C348-D0FF-392E-13A3F4F0A836}"/>
              </a:ext>
            </a:extLst>
          </p:cNvPr>
          <p:cNvSpPr txBox="1"/>
          <p:nvPr/>
        </p:nvSpPr>
        <p:spPr>
          <a:xfrm>
            <a:off x="10995660" y="-131"/>
            <a:ext cx="484908"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Data</a:t>
            </a:r>
          </a:p>
        </p:txBody>
      </p:sp>
      <p:sp>
        <p:nvSpPr>
          <p:cNvPr id="7" name="TextBox 6">
            <a:extLst>
              <a:ext uri="{FF2B5EF4-FFF2-40B4-BE49-F238E27FC236}">
                <a16:creationId xmlns:a16="http://schemas.microsoft.com/office/drawing/2014/main" id="{FEB02B85-E8F2-31F3-7066-D8FF52955879}"/>
              </a:ext>
            </a:extLst>
          </p:cNvPr>
          <p:cNvSpPr txBox="1"/>
          <p:nvPr/>
        </p:nvSpPr>
        <p:spPr>
          <a:xfrm>
            <a:off x="11480568" y="-262"/>
            <a:ext cx="650472" cy="261610"/>
          </a:xfrm>
          <a:prstGeom prst="rect">
            <a:avLst/>
          </a:prstGeom>
          <a:solidFill>
            <a:srgbClr val="668888"/>
          </a:solidFill>
          <a:ln>
            <a:solidFill>
              <a:srgbClr val="668888"/>
            </a:solidFill>
          </a:ln>
        </p:spPr>
        <p:txBody>
          <a:bodyPr wrap="square" rtlCol="0">
            <a:spAutoFit/>
          </a:bodyPr>
          <a:lstStyle/>
          <a:p>
            <a:r>
              <a:rPr lang="en-US" sz="1100" dirty="0">
                <a:solidFill>
                  <a:schemeClr val="bg1"/>
                </a:solidFill>
                <a:latin typeface="Arial Nova Cond Light" panose="020B0306020202020204" pitchFamily="34" charset="0"/>
              </a:rPr>
              <a:t>Compute</a:t>
            </a:r>
          </a:p>
        </p:txBody>
      </p:sp>
      <p:sp>
        <p:nvSpPr>
          <p:cNvPr id="8" name="TextBox 7">
            <a:extLst>
              <a:ext uri="{FF2B5EF4-FFF2-40B4-BE49-F238E27FC236}">
                <a16:creationId xmlns:a16="http://schemas.microsoft.com/office/drawing/2014/main" id="{12DB812B-FD05-8056-E1B1-E718E00C9DA3}"/>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
        <p:nvSpPr>
          <p:cNvPr id="11" name="Content Placeholder 10">
            <a:extLst>
              <a:ext uri="{FF2B5EF4-FFF2-40B4-BE49-F238E27FC236}">
                <a16:creationId xmlns:a16="http://schemas.microsoft.com/office/drawing/2014/main" id="{F4A58025-4D3C-26FE-9361-99EF0727FFE2}"/>
              </a:ext>
            </a:extLst>
          </p:cNvPr>
          <p:cNvSpPr>
            <a:spLocks noGrp="1"/>
          </p:cNvSpPr>
          <p:nvPr>
            <p:ph idx="1"/>
          </p:nvPr>
        </p:nvSpPr>
        <p:spPr/>
        <p:txBody>
          <a:bodyPr/>
          <a:lstStyle/>
          <a:p>
            <a:pPr marL="0" indent="0">
              <a:buNone/>
            </a:pPr>
            <a:r>
              <a:rPr lang="en-US" dirty="0"/>
              <a:t>“</a:t>
            </a:r>
            <a:r>
              <a:rPr lang="en-US" b="0" i="0" dirty="0">
                <a:effectLst/>
              </a:rPr>
              <a:t>I think AI agentic workflows will drive massive AI progress this year — perhaps even more than the next generation of foundation models.”</a:t>
            </a:r>
          </a:p>
          <a:p>
            <a:pPr marL="0" indent="0">
              <a:buNone/>
            </a:pPr>
            <a:r>
              <a:rPr lang="en-US" sz="2000" dirty="0"/>
              <a:t>-- Andrew Ng (2024 on X</a:t>
            </a:r>
            <a:r>
              <a:rPr lang="en-US" sz="2000" dirty="0">
                <a:latin typeface="Arial Nova" panose="020B0504020202020204" pitchFamily="34" charset="0"/>
              </a:rPr>
              <a:t>®</a:t>
            </a:r>
            <a:r>
              <a:rPr lang="en-US" sz="2000" dirty="0"/>
              <a:t>)</a:t>
            </a:r>
            <a:endParaRPr lang="en-US" sz="2000" b="0" i="0" dirty="0">
              <a:effectLst/>
            </a:endParaRPr>
          </a:p>
          <a:p>
            <a:pPr marL="0" indent="0">
              <a:buNone/>
            </a:pPr>
            <a:endParaRPr lang="en-US" dirty="0"/>
          </a:p>
          <a:p>
            <a:pPr marL="0" indent="0">
              <a:buNone/>
            </a:pPr>
            <a:r>
              <a:rPr lang="en-US" dirty="0"/>
              <a:t>What about 2025?</a:t>
            </a:r>
          </a:p>
          <a:p>
            <a:r>
              <a:rPr lang="en-US" sz="1800" dirty="0"/>
              <a:t>New paradigms of using models</a:t>
            </a:r>
          </a:p>
          <a:p>
            <a:r>
              <a:rPr lang="en-US" sz="1800" dirty="0"/>
              <a:t>New tools developed</a:t>
            </a:r>
          </a:p>
        </p:txBody>
      </p:sp>
      <p:pic>
        <p:nvPicPr>
          <p:cNvPr id="23554" name="Picture 2" descr="undefined">
            <a:extLst>
              <a:ext uri="{FF2B5EF4-FFF2-40B4-BE49-F238E27FC236}">
                <a16:creationId xmlns:a16="http://schemas.microsoft.com/office/drawing/2014/main" id="{6B3899D9-1838-CC8C-D402-BA1F2A80E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109913"/>
            <a:ext cx="3905250" cy="288012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4FB1CB2-35B5-938B-DAA4-C5CB3111DD73}"/>
              </a:ext>
            </a:extLst>
          </p:cNvPr>
          <p:cNvSpPr txBox="1"/>
          <p:nvPr/>
        </p:nvSpPr>
        <p:spPr>
          <a:xfrm>
            <a:off x="7551109" y="6188482"/>
            <a:ext cx="3724784" cy="276999"/>
          </a:xfrm>
          <a:prstGeom prst="rect">
            <a:avLst/>
          </a:prstGeom>
          <a:noFill/>
        </p:spPr>
        <p:txBody>
          <a:bodyPr wrap="square" rtlCol="0">
            <a:spAutoFit/>
          </a:bodyPr>
          <a:lstStyle/>
          <a:p>
            <a:r>
              <a:rPr lang="en-US" sz="1200" dirty="0">
                <a:latin typeface="Arial Nova Cond Light" panose="020B0306020202020204" pitchFamily="34" charset="0"/>
              </a:rPr>
              <a:t>Source: </a:t>
            </a:r>
            <a:r>
              <a:rPr lang="en-US" sz="1200" dirty="0">
                <a:latin typeface="Arial Nova Cond Light" panose="020B0306020202020204" pitchFamily="34" charset="0"/>
                <a:hlinkClick r:id="rId4"/>
              </a:rPr>
              <a:t>Intelligent agent - Wikipedia</a:t>
            </a:r>
            <a:endParaRPr lang="en-US" sz="1200" dirty="0">
              <a:latin typeface="Arial Nova Cond Light" panose="020B0306020202020204" pitchFamily="34" charset="0"/>
            </a:endParaRPr>
          </a:p>
        </p:txBody>
      </p:sp>
    </p:spTree>
    <p:extLst>
      <p:ext uri="{BB962C8B-B14F-4D97-AF65-F5344CB8AC3E}">
        <p14:creationId xmlns:p14="http://schemas.microsoft.com/office/powerpoint/2010/main" val="2755905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9DF27-B76A-C511-3222-D0D71CC735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2605BC-2591-A246-92E2-C5E252EE19A5}"/>
              </a:ext>
            </a:extLst>
          </p:cNvPr>
          <p:cNvSpPr>
            <a:spLocks noGrp="1"/>
          </p:cNvSpPr>
          <p:nvPr>
            <p:ph type="title"/>
          </p:nvPr>
        </p:nvSpPr>
        <p:spPr/>
        <p:txBody>
          <a:bodyPr>
            <a:normAutofit/>
          </a:bodyPr>
          <a:lstStyle/>
          <a:p>
            <a:r>
              <a:rPr lang="en-US" dirty="0"/>
              <a:t>Tools and Framework Examples</a:t>
            </a:r>
            <a:br>
              <a:rPr lang="en-US" dirty="0"/>
            </a:br>
            <a:endParaRPr lang="en-US" dirty="0"/>
          </a:p>
        </p:txBody>
      </p:sp>
      <p:sp>
        <p:nvSpPr>
          <p:cNvPr id="5" name="Slide Number Placeholder 4">
            <a:extLst>
              <a:ext uri="{FF2B5EF4-FFF2-40B4-BE49-F238E27FC236}">
                <a16:creationId xmlns:a16="http://schemas.microsoft.com/office/drawing/2014/main" id="{026BDCB8-1AD9-6397-E0CF-432486EA19F7}"/>
              </a:ext>
            </a:extLst>
          </p:cNvPr>
          <p:cNvSpPr>
            <a:spLocks noGrp="1"/>
          </p:cNvSpPr>
          <p:nvPr>
            <p:ph type="sldNum" sz="quarter" idx="12"/>
          </p:nvPr>
        </p:nvSpPr>
        <p:spPr/>
        <p:txBody>
          <a:bodyPr/>
          <a:lstStyle/>
          <a:p>
            <a:fld id="{FA187FF1-8CC0-461D-A383-DE7656B67DC1}" type="slidenum">
              <a:rPr lang="en-US" smtClean="0"/>
              <a:t>34</a:t>
            </a:fld>
            <a:endParaRPr lang="en-US"/>
          </a:p>
        </p:txBody>
      </p:sp>
      <p:sp>
        <p:nvSpPr>
          <p:cNvPr id="8" name="TextBox 7">
            <a:extLst>
              <a:ext uri="{FF2B5EF4-FFF2-40B4-BE49-F238E27FC236}">
                <a16:creationId xmlns:a16="http://schemas.microsoft.com/office/drawing/2014/main" id="{26EF82C4-1674-8E5F-B389-A74F99053490}"/>
              </a:ext>
            </a:extLst>
          </p:cNvPr>
          <p:cNvSpPr txBox="1"/>
          <p:nvPr/>
        </p:nvSpPr>
        <p:spPr>
          <a:xfrm>
            <a:off x="609600" y="1571625"/>
            <a:ext cx="6638925" cy="1754326"/>
          </a:xfrm>
          <a:prstGeom prst="rect">
            <a:avLst/>
          </a:prstGeom>
          <a:noFill/>
          <a:ln>
            <a:solidFill>
              <a:schemeClr val="accent1">
                <a:shade val="15000"/>
              </a:schemeClr>
            </a:solidFill>
            <a:prstDash val="dash"/>
          </a:ln>
        </p:spPr>
        <p:txBody>
          <a:bodyPr wrap="square" rtlCol="0">
            <a:spAutoFit/>
          </a:bodyPr>
          <a:lstStyle/>
          <a:p>
            <a:r>
              <a:rPr lang="en-US" dirty="0">
                <a:latin typeface="Arial Nova Cond Light" panose="020B0306020202020204" pitchFamily="34" charset="0"/>
              </a:rPr>
              <a:t>Frame #1</a:t>
            </a:r>
          </a:p>
          <a:p>
            <a:r>
              <a:rPr lang="en-US" dirty="0" err="1">
                <a:latin typeface="Arial Nova Cond Light" panose="020B0306020202020204" pitchFamily="34" charset="0"/>
              </a:rPr>
              <a:t>LangChain</a:t>
            </a:r>
            <a:r>
              <a:rPr lang="en-US" dirty="0">
                <a:latin typeface="Arial Nova Cond Light" panose="020B0306020202020204" pitchFamily="34" charset="0"/>
              </a:rPr>
              <a:t>® provides not only the packages for using LLMs for different tasks, but also the packages called </a:t>
            </a:r>
            <a:r>
              <a:rPr lang="en-US" dirty="0" err="1">
                <a:latin typeface="Arial Nova Cond Light" panose="020B0306020202020204" pitchFamily="34" charset="0"/>
              </a:rPr>
              <a:t>LangGraph</a:t>
            </a:r>
            <a:r>
              <a:rPr lang="en-US" dirty="0">
                <a:latin typeface="Arial Nova Cond Light" panose="020B0306020202020204" pitchFamily="34" charset="0"/>
              </a:rPr>
              <a:t>® to build agents.</a:t>
            </a:r>
          </a:p>
          <a:p>
            <a:endParaRPr lang="en-US" dirty="0">
              <a:latin typeface="Arial Nova Cond Light" panose="020B0306020202020204" pitchFamily="34" charset="0"/>
            </a:endParaRPr>
          </a:p>
          <a:p>
            <a:r>
              <a:rPr lang="en-US" dirty="0">
                <a:latin typeface="Arial Nova Cond Light" panose="020B0306020202020204" pitchFamily="34" charset="0"/>
              </a:rPr>
              <a:t>Follow the link for more information:</a:t>
            </a:r>
          </a:p>
          <a:p>
            <a:r>
              <a:rPr lang="en-US" dirty="0">
                <a:hlinkClick r:id="rId3"/>
              </a:rPr>
              <a:t>Introduction | 🦜️🔗 </a:t>
            </a:r>
            <a:r>
              <a:rPr lang="en-US" dirty="0" err="1">
                <a:hlinkClick r:id="rId3"/>
              </a:rPr>
              <a:t>LangChain</a:t>
            </a:r>
            <a:endParaRPr lang="en-US" dirty="0">
              <a:latin typeface="Arial Nova Cond Light" panose="020B0306020202020204" pitchFamily="34" charset="0"/>
            </a:endParaRPr>
          </a:p>
        </p:txBody>
      </p:sp>
      <p:sp>
        <p:nvSpPr>
          <p:cNvPr id="9" name="TextBox 8">
            <a:extLst>
              <a:ext uri="{FF2B5EF4-FFF2-40B4-BE49-F238E27FC236}">
                <a16:creationId xmlns:a16="http://schemas.microsoft.com/office/drawing/2014/main" id="{0C7BA1F4-13CD-B198-6D8F-E2087B4448A6}"/>
              </a:ext>
            </a:extLst>
          </p:cNvPr>
          <p:cNvSpPr txBox="1"/>
          <p:nvPr/>
        </p:nvSpPr>
        <p:spPr>
          <a:xfrm>
            <a:off x="609600" y="3662363"/>
            <a:ext cx="6638925" cy="1754326"/>
          </a:xfrm>
          <a:prstGeom prst="rect">
            <a:avLst/>
          </a:prstGeom>
          <a:noFill/>
          <a:ln>
            <a:solidFill>
              <a:schemeClr val="accent1">
                <a:shade val="15000"/>
              </a:schemeClr>
            </a:solidFill>
            <a:prstDash val="dash"/>
          </a:ln>
        </p:spPr>
        <p:txBody>
          <a:bodyPr wrap="square" rtlCol="0">
            <a:spAutoFit/>
          </a:bodyPr>
          <a:lstStyle/>
          <a:p>
            <a:r>
              <a:rPr lang="en-US" dirty="0">
                <a:latin typeface="Arial Nova Cond Light" panose="020B0306020202020204" pitchFamily="34" charset="0"/>
              </a:rPr>
              <a:t>Frame #2</a:t>
            </a:r>
          </a:p>
          <a:p>
            <a:r>
              <a:rPr lang="en-US" dirty="0" err="1">
                <a:latin typeface="Arial Nova Cond Light" panose="020B0306020202020204" pitchFamily="34" charset="0"/>
              </a:rPr>
              <a:t>LlamaIndex</a:t>
            </a:r>
            <a:r>
              <a:rPr lang="en-US" dirty="0">
                <a:latin typeface="Arial Nova Cond Light" panose="020B0306020202020204" pitchFamily="34" charset="0"/>
              </a:rPr>
              <a:t>® provides similar functionalities as </a:t>
            </a:r>
            <a:r>
              <a:rPr lang="en-US" dirty="0" err="1">
                <a:latin typeface="Arial Nova Cond Light" panose="020B0306020202020204" pitchFamily="34" charset="0"/>
              </a:rPr>
              <a:t>LangChain</a:t>
            </a:r>
            <a:r>
              <a:rPr lang="en-US" dirty="0">
                <a:latin typeface="Arial Nova Cond Light" panose="020B0306020202020204" pitchFamily="34" charset="0"/>
              </a:rPr>
              <a:t>® but focuses on efficient data retrieval for RAG.</a:t>
            </a:r>
          </a:p>
          <a:p>
            <a:endParaRPr lang="en-US" dirty="0">
              <a:latin typeface="Arial Nova Cond Light" panose="020B0306020202020204" pitchFamily="34" charset="0"/>
            </a:endParaRPr>
          </a:p>
          <a:p>
            <a:r>
              <a:rPr lang="en-US" dirty="0">
                <a:latin typeface="Arial Nova Cond Light" panose="020B0306020202020204" pitchFamily="34" charset="0"/>
              </a:rPr>
              <a:t>Follow the link for more information:</a:t>
            </a:r>
          </a:p>
          <a:p>
            <a:r>
              <a:rPr lang="en-US" dirty="0" err="1">
                <a:hlinkClick r:id="rId4"/>
              </a:rPr>
              <a:t>LlamaIndex</a:t>
            </a:r>
            <a:r>
              <a:rPr lang="en-US" dirty="0">
                <a:hlinkClick r:id="rId4"/>
              </a:rPr>
              <a:t> - Build Knowledge Assistants over your Enterprise Data</a:t>
            </a:r>
            <a:endParaRPr lang="en-US" dirty="0">
              <a:latin typeface="Arial Nova Cond Light" panose="020B0306020202020204" pitchFamily="34" charset="0"/>
            </a:endParaRPr>
          </a:p>
        </p:txBody>
      </p:sp>
      <p:sp>
        <p:nvSpPr>
          <p:cNvPr id="11" name="TextBox 10">
            <a:extLst>
              <a:ext uri="{FF2B5EF4-FFF2-40B4-BE49-F238E27FC236}">
                <a16:creationId xmlns:a16="http://schemas.microsoft.com/office/drawing/2014/main" id="{C0B49F22-2C82-46D6-84FD-522F20D670DD}"/>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Model</a:t>
            </a:r>
          </a:p>
        </p:txBody>
      </p:sp>
      <p:sp>
        <p:nvSpPr>
          <p:cNvPr id="12" name="TextBox 11">
            <a:extLst>
              <a:ext uri="{FF2B5EF4-FFF2-40B4-BE49-F238E27FC236}">
                <a16:creationId xmlns:a16="http://schemas.microsoft.com/office/drawing/2014/main" id="{2A8814B6-127B-A50B-804C-AF07903DD8B8}"/>
              </a:ext>
            </a:extLst>
          </p:cNvPr>
          <p:cNvSpPr txBox="1"/>
          <p:nvPr/>
        </p:nvSpPr>
        <p:spPr>
          <a:xfrm>
            <a:off x="10995660" y="-131"/>
            <a:ext cx="484908"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Data</a:t>
            </a:r>
          </a:p>
        </p:txBody>
      </p:sp>
      <p:sp>
        <p:nvSpPr>
          <p:cNvPr id="13" name="TextBox 12">
            <a:extLst>
              <a:ext uri="{FF2B5EF4-FFF2-40B4-BE49-F238E27FC236}">
                <a16:creationId xmlns:a16="http://schemas.microsoft.com/office/drawing/2014/main" id="{0416C634-DCEE-5EE6-51DA-987DEA551BE0}"/>
              </a:ext>
            </a:extLst>
          </p:cNvPr>
          <p:cNvSpPr txBox="1"/>
          <p:nvPr/>
        </p:nvSpPr>
        <p:spPr>
          <a:xfrm>
            <a:off x="11480568" y="-262"/>
            <a:ext cx="650472" cy="261610"/>
          </a:xfrm>
          <a:prstGeom prst="rect">
            <a:avLst/>
          </a:prstGeom>
          <a:solidFill>
            <a:srgbClr val="668888"/>
          </a:solidFill>
          <a:ln>
            <a:solidFill>
              <a:srgbClr val="668888"/>
            </a:solidFill>
          </a:ln>
        </p:spPr>
        <p:txBody>
          <a:bodyPr wrap="square" rtlCol="0">
            <a:spAutoFit/>
          </a:bodyPr>
          <a:lstStyle/>
          <a:p>
            <a:r>
              <a:rPr lang="en-US" sz="1100" dirty="0">
                <a:solidFill>
                  <a:schemeClr val="bg1"/>
                </a:solidFill>
                <a:latin typeface="Arial Nova Cond Light" panose="020B0306020202020204" pitchFamily="34" charset="0"/>
              </a:rPr>
              <a:t>Compute</a:t>
            </a:r>
          </a:p>
        </p:txBody>
      </p:sp>
      <p:sp>
        <p:nvSpPr>
          <p:cNvPr id="14" name="TextBox 13">
            <a:extLst>
              <a:ext uri="{FF2B5EF4-FFF2-40B4-BE49-F238E27FC236}">
                <a16:creationId xmlns:a16="http://schemas.microsoft.com/office/drawing/2014/main" id="{86F01112-E2B8-5E07-AD69-54FE0BC52205}"/>
              </a:ext>
            </a:extLst>
          </p:cNvPr>
          <p:cNvSpPr txBox="1"/>
          <p:nvPr/>
        </p:nvSpPr>
        <p:spPr>
          <a:xfrm>
            <a:off x="9901548" y="0"/>
            <a:ext cx="547056" cy="261610"/>
          </a:xfrm>
          <a:prstGeom prst="rect">
            <a:avLst/>
          </a:prstGeom>
          <a:solidFill>
            <a:schemeClr val="bg1"/>
          </a:solidFill>
          <a:ln>
            <a:solidFill>
              <a:schemeClr val="tx1"/>
            </a:solidFill>
          </a:ln>
        </p:spPr>
        <p:txBody>
          <a:bodyPr wrap="square" rtlCol="0">
            <a:spAutoFit/>
          </a:bodyPr>
          <a:lstStyle/>
          <a:p>
            <a:r>
              <a:rPr lang="en-US" sz="1100" dirty="0">
                <a:solidFill>
                  <a:schemeClr val="bg1">
                    <a:lumMod val="85000"/>
                  </a:schemeClr>
                </a:solidFill>
                <a:latin typeface="Arial Nova Cond Light" panose="020B0306020202020204" pitchFamily="34" charset="0"/>
              </a:rPr>
              <a:t>Intro</a:t>
            </a:r>
          </a:p>
        </p:txBody>
      </p:sp>
      <p:sp>
        <p:nvSpPr>
          <p:cNvPr id="16" name="TextBox 15">
            <a:extLst>
              <a:ext uri="{FF2B5EF4-FFF2-40B4-BE49-F238E27FC236}">
                <a16:creationId xmlns:a16="http://schemas.microsoft.com/office/drawing/2014/main" id="{AB55BF43-8216-2816-08F6-22BBD3AC5BAE}"/>
              </a:ext>
            </a:extLst>
          </p:cNvPr>
          <p:cNvSpPr txBox="1"/>
          <p:nvPr/>
        </p:nvSpPr>
        <p:spPr>
          <a:xfrm>
            <a:off x="7600950" y="1571625"/>
            <a:ext cx="3257550" cy="2585323"/>
          </a:xfrm>
          <a:prstGeom prst="rect">
            <a:avLst/>
          </a:prstGeom>
          <a:noFill/>
          <a:ln>
            <a:solidFill>
              <a:schemeClr val="accent1">
                <a:shade val="15000"/>
              </a:schemeClr>
            </a:solidFill>
            <a:prstDash val="dash"/>
          </a:ln>
        </p:spPr>
        <p:txBody>
          <a:bodyPr wrap="square" rtlCol="0">
            <a:spAutoFit/>
          </a:bodyPr>
          <a:lstStyle/>
          <a:p>
            <a:r>
              <a:rPr lang="en-US" dirty="0">
                <a:latin typeface="Arial Nova Cond Light" panose="020B0306020202020204" pitchFamily="34" charset="0"/>
              </a:rPr>
              <a:t>Frame #3</a:t>
            </a:r>
          </a:p>
          <a:p>
            <a:r>
              <a:rPr lang="en-US" dirty="0">
                <a:latin typeface="Arial Nova Cond Light" panose="020B0306020202020204" pitchFamily="34" charset="0"/>
              </a:rPr>
              <a:t>Huggingface® is where you can find all kinds of information about LLM, including models, datasets, and different examples.</a:t>
            </a:r>
          </a:p>
          <a:p>
            <a:endParaRPr lang="en-US" dirty="0">
              <a:latin typeface="Arial Nova Cond Light" panose="020B0306020202020204" pitchFamily="34" charset="0"/>
            </a:endParaRPr>
          </a:p>
          <a:p>
            <a:r>
              <a:rPr lang="en-US" dirty="0">
                <a:latin typeface="Arial Nova Cond Light" panose="020B0306020202020204" pitchFamily="34" charset="0"/>
              </a:rPr>
              <a:t>Follow the link for more information:</a:t>
            </a:r>
          </a:p>
          <a:p>
            <a:r>
              <a:rPr lang="en-US" dirty="0">
                <a:hlinkClick r:id="rId5"/>
              </a:rPr>
              <a:t>Hugging Face – The AI community building the future.</a:t>
            </a:r>
            <a:endParaRPr lang="en-US" dirty="0">
              <a:latin typeface="Arial Nova Cond Light" panose="020B0306020202020204" pitchFamily="34" charset="0"/>
            </a:endParaRPr>
          </a:p>
        </p:txBody>
      </p:sp>
    </p:spTree>
    <p:extLst>
      <p:ext uri="{BB962C8B-B14F-4D97-AF65-F5344CB8AC3E}">
        <p14:creationId xmlns:p14="http://schemas.microsoft.com/office/powerpoint/2010/main" val="416351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41374-13F0-8E14-0D97-61DBAAB909C2}"/>
              </a:ext>
            </a:extLst>
          </p:cNvPr>
          <p:cNvSpPr>
            <a:spLocks noGrp="1"/>
          </p:cNvSpPr>
          <p:nvPr>
            <p:ph type="title"/>
          </p:nvPr>
        </p:nvSpPr>
        <p:spPr>
          <a:xfrm>
            <a:off x="838200" y="556995"/>
            <a:ext cx="10515600" cy="1133693"/>
          </a:xfrm>
        </p:spPr>
        <p:txBody>
          <a:bodyPr>
            <a:normAutofit/>
          </a:bodyPr>
          <a:lstStyle/>
          <a:p>
            <a:r>
              <a:rPr lang="en-US" dirty="0"/>
              <a:t>Enterprise Readiness</a:t>
            </a:r>
          </a:p>
        </p:txBody>
      </p:sp>
      <p:sp>
        <p:nvSpPr>
          <p:cNvPr id="5" name="Slide Number Placeholder 4">
            <a:extLst>
              <a:ext uri="{FF2B5EF4-FFF2-40B4-BE49-F238E27FC236}">
                <a16:creationId xmlns:a16="http://schemas.microsoft.com/office/drawing/2014/main" id="{F862DD58-B5B4-0347-5A6B-F7361661C094}"/>
              </a:ext>
            </a:extLst>
          </p:cNvPr>
          <p:cNvSpPr>
            <a:spLocks noGrp="1"/>
          </p:cNvSpPr>
          <p:nvPr>
            <p:ph type="sldNum" sz="quarter" idx="12"/>
          </p:nvPr>
        </p:nvSpPr>
        <p:spPr>
          <a:xfrm>
            <a:off x="8610600" y="6356350"/>
            <a:ext cx="2743200" cy="365125"/>
          </a:xfrm>
        </p:spPr>
        <p:txBody>
          <a:bodyPr>
            <a:normAutofit/>
          </a:bodyPr>
          <a:lstStyle/>
          <a:p>
            <a:pPr>
              <a:spcAft>
                <a:spcPts val="600"/>
              </a:spcAft>
            </a:pPr>
            <a:fld id="{FA187FF1-8CC0-461D-A383-DE7656B67DC1}" type="slidenum">
              <a:rPr lang="en-US" smtClean="0"/>
              <a:pPr>
                <a:spcAft>
                  <a:spcPts val="600"/>
                </a:spcAft>
              </a:pPr>
              <a:t>35</a:t>
            </a:fld>
            <a:endParaRPr lang="en-US"/>
          </a:p>
        </p:txBody>
      </p:sp>
      <p:graphicFrame>
        <p:nvGraphicFramePr>
          <p:cNvPr id="7" name="Content Placeholder 2">
            <a:extLst>
              <a:ext uri="{FF2B5EF4-FFF2-40B4-BE49-F238E27FC236}">
                <a16:creationId xmlns:a16="http://schemas.microsoft.com/office/drawing/2014/main" id="{94064178-3B09-E745-846A-ACDAB424749E}"/>
              </a:ext>
            </a:extLst>
          </p:cNvPr>
          <p:cNvGraphicFramePr>
            <a:graphicFrameLocks noGrp="1"/>
          </p:cNvGraphicFramePr>
          <p:nvPr>
            <p:ph idx="1"/>
            <p:extLst>
              <p:ext uri="{D42A27DB-BD31-4B8C-83A1-F6EECF244321}">
                <p14:modId xmlns:p14="http://schemas.microsoft.com/office/powerpoint/2010/main" val="23711674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91899E22-9BF8-2C6D-0669-081FBAD2CC81}"/>
              </a:ext>
            </a:extLst>
          </p:cNvPr>
          <p:cNvSpPr txBox="1"/>
          <p:nvPr/>
        </p:nvSpPr>
        <p:spPr>
          <a:xfrm>
            <a:off x="11480568" y="-262"/>
            <a:ext cx="650472" cy="261610"/>
          </a:xfrm>
          <a:prstGeom prst="rect">
            <a:avLst/>
          </a:prstGeom>
          <a:solidFill>
            <a:srgbClr val="668888"/>
          </a:solidFill>
          <a:ln>
            <a:solidFill>
              <a:srgbClr val="668888"/>
            </a:solidFill>
          </a:ln>
        </p:spPr>
        <p:txBody>
          <a:bodyPr wrap="square" rtlCol="0">
            <a:spAutoFit/>
          </a:bodyPr>
          <a:lstStyle/>
          <a:p>
            <a:r>
              <a:rPr lang="en-US" sz="1100" dirty="0">
                <a:solidFill>
                  <a:schemeClr val="bg1"/>
                </a:solidFill>
                <a:latin typeface="Arial Nova Cond Light" panose="020B0306020202020204" pitchFamily="34" charset="0"/>
              </a:rPr>
              <a:t>Compute</a:t>
            </a:r>
          </a:p>
        </p:txBody>
      </p:sp>
      <p:sp>
        <p:nvSpPr>
          <p:cNvPr id="13" name="TextBox 12">
            <a:extLst>
              <a:ext uri="{FF2B5EF4-FFF2-40B4-BE49-F238E27FC236}">
                <a16:creationId xmlns:a16="http://schemas.microsoft.com/office/drawing/2014/main" id="{BAB6D1DC-EB45-046D-E0F9-B9E9420B48ED}"/>
              </a:ext>
            </a:extLst>
          </p:cNvPr>
          <p:cNvSpPr txBox="1"/>
          <p:nvPr/>
        </p:nvSpPr>
        <p:spPr>
          <a:xfrm>
            <a:off x="10995660" y="-131"/>
            <a:ext cx="484908" cy="261610"/>
          </a:xfrm>
          <a:prstGeom prst="rect">
            <a:avLst/>
          </a:prstGeom>
          <a:solidFill>
            <a:schemeClr val="accent6">
              <a:lumMod val="60000"/>
              <a:lumOff val="40000"/>
            </a:schemeClr>
          </a:solidFill>
          <a:ln>
            <a:solidFill>
              <a:schemeClr val="accent6">
                <a:lumMod val="60000"/>
                <a:lumOff val="40000"/>
              </a:schemeClr>
            </a:solidFill>
          </a:ln>
        </p:spPr>
        <p:txBody>
          <a:bodyPr wrap="square" rtlCol="0">
            <a:spAutoFit/>
          </a:bodyPr>
          <a:lstStyle/>
          <a:p>
            <a:r>
              <a:rPr lang="en-US" sz="1100" dirty="0">
                <a:solidFill>
                  <a:schemeClr val="bg1"/>
                </a:solidFill>
                <a:latin typeface="Arial Nova Cond Light" panose="020B0306020202020204" pitchFamily="34" charset="0"/>
              </a:rPr>
              <a:t>Data</a:t>
            </a:r>
          </a:p>
        </p:txBody>
      </p:sp>
      <p:sp>
        <p:nvSpPr>
          <p:cNvPr id="14" name="TextBox 13">
            <a:extLst>
              <a:ext uri="{FF2B5EF4-FFF2-40B4-BE49-F238E27FC236}">
                <a16:creationId xmlns:a16="http://schemas.microsoft.com/office/drawing/2014/main" id="{CF36F9F0-64FD-173E-3EC4-19B0B46201E2}"/>
              </a:ext>
            </a:extLst>
          </p:cNvPr>
          <p:cNvSpPr txBox="1"/>
          <p:nvPr/>
        </p:nvSpPr>
        <p:spPr>
          <a:xfrm>
            <a:off x="10448604" y="0"/>
            <a:ext cx="547056" cy="261610"/>
          </a:xfrm>
          <a:prstGeom prst="rect">
            <a:avLst/>
          </a:prstGeom>
          <a:solidFill>
            <a:srgbClr val="CC8800"/>
          </a:solidFill>
          <a:ln>
            <a:solidFill>
              <a:srgbClr val="CC8800"/>
            </a:solidFill>
          </a:ln>
        </p:spPr>
        <p:txBody>
          <a:bodyPr wrap="square" rtlCol="0">
            <a:spAutoFit/>
          </a:bodyPr>
          <a:lstStyle/>
          <a:p>
            <a:r>
              <a:rPr lang="en-US" sz="1100" dirty="0">
                <a:solidFill>
                  <a:schemeClr val="bg1"/>
                </a:solidFill>
                <a:latin typeface="Arial Nova Cond Light" panose="020B0306020202020204" pitchFamily="34" charset="0"/>
              </a:rPr>
              <a:t>Model</a:t>
            </a:r>
          </a:p>
        </p:txBody>
      </p:sp>
      <p:sp>
        <p:nvSpPr>
          <p:cNvPr id="15" name="TextBox 14">
            <a:extLst>
              <a:ext uri="{FF2B5EF4-FFF2-40B4-BE49-F238E27FC236}">
                <a16:creationId xmlns:a16="http://schemas.microsoft.com/office/drawing/2014/main" id="{09A38A62-0D41-FCD3-4FFC-340E037AE538}"/>
              </a:ext>
            </a:extLst>
          </p:cNvPr>
          <p:cNvSpPr txBox="1"/>
          <p:nvPr/>
        </p:nvSpPr>
        <p:spPr>
          <a:xfrm>
            <a:off x="9901548" y="0"/>
            <a:ext cx="547056" cy="261610"/>
          </a:xfrm>
          <a:prstGeom prst="rect">
            <a:avLst/>
          </a:prstGeom>
          <a:solidFill>
            <a:srgbClr val="5FA4E9"/>
          </a:solidFill>
          <a:ln>
            <a:solidFill>
              <a:srgbClr val="5FA4E9"/>
            </a:solidFill>
          </a:ln>
        </p:spPr>
        <p:txBody>
          <a:bodyPr wrap="square" rtlCol="0">
            <a:spAutoFit/>
          </a:bodyPr>
          <a:lstStyle/>
          <a:p>
            <a:r>
              <a:rPr lang="en-US" sz="1100" dirty="0">
                <a:solidFill>
                  <a:schemeClr val="bg1"/>
                </a:solidFill>
                <a:latin typeface="Arial Nova Cond Light" panose="020B0306020202020204" pitchFamily="34" charset="0"/>
              </a:rPr>
              <a:t>Intro</a:t>
            </a:r>
          </a:p>
        </p:txBody>
      </p:sp>
    </p:spTree>
    <p:extLst>
      <p:ext uri="{BB962C8B-B14F-4D97-AF65-F5344CB8AC3E}">
        <p14:creationId xmlns:p14="http://schemas.microsoft.com/office/powerpoint/2010/main" val="2619277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1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0C344-73C1-9B7E-6973-6F3BF297A74C}"/>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dirty="0"/>
              <a:t>Thank you!</a:t>
            </a:r>
          </a:p>
        </p:txBody>
      </p:sp>
      <p:sp>
        <p:nvSpPr>
          <p:cNvPr id="5" name="TextBox 4">
            <a:extLst>
              <a:ext uri="{FF2B5EF4-FFF2-40B4-BE49-F238E27FC236}">
                <a16:creationId xmlns:a16="http://schemas.microsoft.com/office/drawing/2014/main" id="{966E57B0-EC06-58E5-2965-D91995757BB3}"/>
              </a:ext>
            </a:extLst>
          </p:cNvPr>
          <p:cNvSpPr txBox="1"/>
          <p:nvPr/>
        </p:nvSpPr>
        <p:spPr>
          <a:xfrm>
            <a:off x="761802" y="2743200"/>
            <a:ext cx="4646905" cy="361314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3200" dirty="0">
                <a:latin typeface="Arial Nova Cond Light" panose="020B0306020202020204" pitchFamily="34" charset="0"/>
              </a:rPr>
              <a:t>Comments</a:t>
            </a:r>
          </a:p>
          <a:p>
            <a:pPr indent="-228600">
              <a:lnSpc>
                <a:spcPct val="90000"/>
              </a:lnSpc>
              <a:spcAft>
                <a:spcPts val="600"/>
              </a:spcAft>
              <a:buFont typeface="Arial" panose="020B0604020202020204" pitchFamily="34" charset="0"/>
              <a:buChar char="•"/>
            </a:pPr>
            <a:r>
              <a:rPr lang="en-US" sz="3200" dirty="0">
                <a:latin typeface="Arial Nova Cond Light" panose="020B0306020202020204" pitchFamily="34" charset="0"/>
              </a:rPr>
              <a:t>Q&amp;A</a:t>
            </a:r>
          </a:p>
          <a:p>
            <a:pPr>
              <a:lnSpc>
                <a:spcPct val="90000"/>
              </a:lnSpc>
              <a:spcAft>
                <a:spcPts val="600"/>
              </a:spcAft>
            </a:pPr>
            <a:endParaRPr lang="en-US" sz="2000" dirty="0"/>
          </a:p>
        </p:txBody>
      </p:sp>
      <p:pic>
        <p:nvPicPr>
          <p:cNvPr id="7" name="Picture 6" descr="Yellow and blue symbols">
            <a:extLst>
              <a:ext uri="{FF2B5EF4-FFF2-40B4-BE49-F238E27FC236}">
                <a16:creationId xmlns:a16="http://schemas.microsoft.com/office/drawing/2014/main" id="{4F377122-7D6D-6C14-CBA4-69368A2F8B6D}"/>
              </a:ext>
            </a:extLst>
          </p:cNvPr>
          <p:cNvPicPr>
            <a:picLocks noChangeAspect="1"/>
          </p:cNvPicPr>
          <p:nvPr/>
        </p:nvPicPr>
        <p:blipFill>
          <a:blip r:embed="rId2"/>
          <a:srcRect l="13404" r="18520" b="1"/>
          <a:stretch/>
        </p:blipFill>
        <p:spPr>
          <a:xfrm>
            <a:off x="6096000" y="1"/>
            <a:ext cx="6102825" cy="6858000"/>
          </a:xfrm>
          <a:prstGeom prst="rect">
            <a:avLst/>
          </a:prstGeom>
        </p:spPr>
      </p:pic>
      <p:sp>
        <p:nvSpPr>
          <p:cNvPr id="4" name="Slide Number Placeholder 3">
            <a:extLst>
              <a:ext uri="{FF2B5EF4-FFF2-40B4-BE49-F238E27FC236}">
                <a16:creationId xmlns:a16="http://schemas.microsoft.com/office/drawing/2014/main" id="{B9015507-ABAE-697F-70DC-CD08B1DD252A}"/>
              </a:ext>
            </a:extLst>
          </p:cNvPr>
          <p:cNvSpPr>
            <a:spLocks noGrp="1"/>
          </p:cNvSpPr>
          <p:nvPr>
            <p:ph type="sldNum" sz="quarter" idx="12"/>
          </p:nvPr>
        </p:nvSpPr>
        <p:spPr>
          <a:xfrm>
            <a:off x="8732520" y="6356350"/>
            <a:ext cx="3200400" cy="365125"/>
          </a:xfrm>
        </p:spPr>
        <p:txBody>
          <a:bodyPr vert="horz" lIns="91440" tIns="45720" rIns="91440" bIns="45720" rtlCol="0" anchor="ctr">
            <a:normAutofit/>
          </a:bodyPr>
          <a:lstStyle/>
          <a:p>
            <a:pPr>
              <a:spcAft>
                <a:spcPts val="600"/>
              </a:spcAft>
              <a:defRPr/>
            </a:pPr>
            <a:fld id="{FA187FF1-8CC0-461D-A383-DE7656B67DC1}" type="slidenum">
              <a:rPr lang="en-US">
                <a:solidFill>
                  <a:srgbClr val="FFFFFF"/>
                </a:solidFill>
                <a:latin typeface="Calibri" panose="020F0502020204030204"/>
              </a:rPr>
              <a:pPr>
                <a:spcAft>
                  <a:spcPts val="600"/>
                </a:spcAft>
                <a:defRPr/>
              </a:pPr>
              <a:t>36</a:t>
            </a:fld>
            <a:endParaRPr lang="en-US">
              <a:solidFill>
                <a:srgbClr val="FFFFFF"/>
              </a:solidFill>
              <a:latin typeface="Calibri" panose="020F0502020204030204"/>
            </a:endParaRPr>
          </a:p>
        </p:txBody>
      </p:sp>
    </p:spTree>
    <p:extLst>
      <p:ext uri="{BB962C8B-B14F-4D97-AF65-F5344CB8AC3E}">
        <p14:creationId xmlns:p14="http://schemas.microsoft.com/office/powerpoint/2010/main" val="211526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文本框 116"/>
          <p:cNvSpPr txBox="1"/>
          <p:nvPr/>
        </p:nvSpPr>
        <p:spPr>
          <a:xfrm>
            <a:off x="480837" y="343796"/>
            <a:ext cx="10492154" cy="584775"/>
          </a:xfrm>
          <a:prstGeom prst="rect">
            <a:avLst/>
          </a:prstGeom>
          <a:noFill/>
        </p:spPr>
        <p:txBody>
          <a:bodyPr wrap="square" rtlCol="0">
            <a:spAutoFit/>
          </a:bodyPr>
          <a:lstStyle/>
          <a:p>
            <a:pPr defTabSz="914112"/>
            <a:r>
              <a:rPr lang="en-US" sz="3200" dirty="0">
                <a:latin typeface="Arial Nova Cond" panose="020B0506020202020204" pitchFamily="34" charset="0"/>
                <a:ea typeface="Microsoft YaHei" panose="020B0503020204020204" pitchFamily="34" charset="-122"/>
                <a:cs typeface="Arial"/>
              </a:rPr>
              <a:t>Terminologies</a:t>
            </a:r>
          </a:p>
        </p:txBody>
      </p:sp>
      <p:sp>
        <p:nvSpPr>
          <p:cNvPr id="2" name="Oval 1">
            <a:extLst>
              <a:ext uri="{FF2B5EF4-FFF2-40B4-BE49-F238E27FC236}">
                <a16:creationId xmlns:a16="http://schemas.microsoft.com/office/drawing/2014/main" id="{C3BF1A51-7223-5864-FAE0-82E59BF74A10}"/>
              </a:ext>
            </a:extLst>
          </p:cNvPr>
          <p:cNvSpPr/>
          <p:nvPr/>
        </p:nvSpPr>
        <p:spPr>
          <a:xfrm>
            <a:off x="1169234" y="1160669"/>
            <a:ext cx="2068643" cy="1244184"/>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26" name="TextBox 25">
            <a:extLst>
              <a:ext uri="{FF2B5EF4-FFF2-40B4-BE49-F238E27FC236}">
                <a16:creationId xmlns:a16="http://schemas.microsoft.com/office/drawing/2014/main" id="{D874FFC8-B997-F478-E87D-BDDA2B1DE52C}"/>
              </a:ext>
            </a:extLst>
          </p:cNvPr>
          <p:cNvSpPr txBox="1"/>
          <p:nvPr/>
        </p:nvSpPr>
        <p:spPr>
          <a:xfrm>
            <a:off x="1410592" y="1297388"/>
            <a:ext cx="1662391" cy="916341"/>
          </a:xfrm>
          <a:prstGeom prst="rect">
            <a:avLst/>
          </a:prstGeom>
          <a:noFill/>
          <a:ln w="25400">
            <a:noFill/>
          </a:ln>
        </p:spPr>
        <p:txBody>
          <a:bodyPr wrap="square" rtlCol="0">
            <a:spAutoFit/>
          </a:bodyPr>
          <a:lstStyle/>
          <a:p>
            <a:pPr algn="ctr">
              <a:lnSpc>
                <a:spcPts val="3440"/>
              </a:lnSpc>
            </a:pPr>
            <a:r>
              <a:rPr lang="en-US" sz="2000">
                <a:latin typeface="Arial Nova Cond Light" panose="020B0306020202020204" pitchFamily="34" charset="0"/>
                <a:ea typeface="Microsoft YaHei" panose="020B0503020204020204" pitchFamily="34" charset="-122"/>
              </a:rPr>
              <a:t>Artificial Intelligence</a:t>
            </a:r>
          </a:p>
        </p:txBody>
      </p:sp>
      <p:cxnSp>
        <p:nvCxnSpPr>
          <p:cNvPr id="30" name="Straight Arrow Connector 29">
            <a:extLst>
              <a:ext uri="{FF2B5EF4-FFF2-40B4-BE49-F238E27FC236}">
                <a16:creationId xmlns:a16="http://schemas.microsoft.com/office/drawing/2014/main" id="{61120E3B-B2A4-FD7D-A53D-D7601159A036}"/>
              </a:ext>
            </a:extLst>
          </p:cNvPr>
          <p:cNvCxnSpPr>
            <a:cxnSpLocks/>
          </p:cNvCxnSpPr>
          <p:nvPr/>
        </p:nvCxnSpPr>
        <p:spPr>
          <a:xfrm>
            <a:off x="3248049" y="1718854"/>
            <a:ext cx="349594" cy="127813"/>
          </a:xfrm>
          <a:prstGeom prst="straightConnector1">
            <a:avLst/>
          </a:prstGeom>
          <a:noFill/>
          <a:ln w="25400" cap="flat" cmpd="sng" algn="ctr">
            <a:solidFill>
              <a:schemeClr val="accent6">
                <a:lumMod val="75000"/>
              </a:schemeClr>
            </a:solidFill>
            <a:prstDash val="solid"/>
            <a:miter lim="800000"/>
            <a:tailEnd type="triangle" w="lg" len="lg"/>
          </a:ln>
          <a:effectLst/>
        </p:spPr>
      </p:cxnSp>
      <p:sp>
        <p:nvSpPr>
          <p:cNvPr id="38" name="Oval 37">
            <a:extLst>
              <a:ext uri="{FF2B5EF4-FFF2-40B4-BE49-F238E27FC236}">
                <a16:creationId xmlns:a16="http://schemas.microsoft.com/office/drawing/2014/main" id="{F02529B9-8C92-FE9D-1EE5-979658FA77C8}"/>
              </a:ext>
            </a:extLst>
          </p:cNvPr>
          <p:cNvSpPr/>
          <p:nvPr/>
        </p:nvSpPr>
        <p:spPr>
          <a:xfrm>
            <a:off x="3577936" y="1336807"/>
            <a:ext cx="2068643" cy="1244184"/>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39" name="TextBox 38">
            <a:extLst>
              <a:ext uri="{FF2B5EF4-FFF2-40B4-BE49-F238E27FC236}">
                <a16:creationId xmlns:a16="http://schemas.microsoft.com/office/drawing/2014/main" id="{55951DBC-75C9-EAC9-11E8-4D982B4A528B}"/>
              </a:ext>
            </a:extLst>
          </p:cNvPr>
          <p:cNvSpPr txBox="1"/>
          <p:nvPr/>
        </p:nvSpPr>
        <p:spPr>
          <a:xfrm>
            <a:off x="4004690" y="1441884"/>
            <a:ext cx="1361788" cy="916341"/>
          </a:xfrm>
          <a:prstGeom prst="rect">
            <a:avLst/>
          </a:prstGeom>
          <a:noFill/>
          <a:ln w="25400">
            <a:noFill/>
          </a:ln>
        </p:spPr>
        <p:txBody>
          <a:bodyPr wrap="square" rtlCol="0">
            <a:spAutoFit/>
          </a:bodyPr>
          <a:lstStyle/>
          <a:p>
            <a:pPr algn="l">
              <a:lnSpc>
                <a:spcPts val="3440"/>
              </a:lnSpc>
            </a:pPr>
            <a:r>
              <a:rPr lang="en-US" sz="2000">
                <a:latin typeface="Arial Nova Cond Light" panose="020B0306020202020204" pitchFamily="34" charset="0"/>
                <a:ea typeface="Microsoft YaHei" panose="020B0503020204020204" pitchFamily="34" charset="-122"/>
              </a:rPr>
              <a:t>Machine Learning</a:t>
            </a:r>
          </a:p>
        </p:txBody>
      </p:sp>
      <p:sp>
        <p:nvSpPr>
          <p:cNvPr id="40" name="Oval 39">
            <a:extLst>
              <a:ext uri="{FF2B5EF4-FFF2-40B4-BE49-F238E27FC236}">
                <a16:creationId xmlns:a16="http://schemas.microsoft.com/office/drawing/2014/main" id="{9D5EAF69-D309-ED8A-6D2C-C6074C17421E}"/>
              </a:ext>
            </a:extLst>
          </p:cNvPr>
          <p:cNvSpPr/>
          <p:nvPr/>
        </p:nvSpPr>
        <p:spPr>
          <a:xfrm>
            <a:off x="6053626" y="1541504"/>
            <a:ext cx="2068643" cy="1244184"/>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41" name="TextBox 40">
            <a:extLst>
              <a:ext uri="{FF2B5EF4-FFF2-40B4-BE49-F238E27FC236}">
                <a16:creationId xmlns:a16="http://schemas.microsoft.com/office/drawing/2014/main" id="{6CE57C08-21C3-6EA4-733B-52456E2594A4}"/>
              </a:ext>
            </a:extLst>
          </p:cNvPr>
          <p:cNvSpPr txBox="1"/>
          <p:nvPr/>
        </p:nvSpPr>
        <p:spPr>
          <a:xfrm>
            <a:off x="6053626" y="1861292"/>
            <a:ext cx="2068643" cy="480324"/>
          </a:xfrm>
          <a:prstGeom prst="rect">
            <a:avLst/>
          </a:prstGeom>
          <a:noFill/>
          <a:ln w="25400">
            <a:noFill/>
          </a:ln>
        </p:spPr>
        <p:txBody>
          <a:bodyPr wrap="square" rtlCol="0">
            <a:spAutoFit/>
          </a:bodyPr>
          <a:lstStyle/>
          <a:p>
            <a:pPr algn="ctr">
              <a:lnSpc>
                <a:spcPts val="3440"/>
              </a:lnSpc>
            </a:pPr>
            <a:r>
              <a:rPr lang="en-US" sz="2000">
                <a:latin typeface="Arial Nova Cond Light" panose="020B0306020202020204" pitchFamily="34" charset="0"/>
                <a:ea typeface="Microsoft YaHei" panose="020B0503020204020204" pitchFamily="34" charset="-122"/>
              </a:rPr>
              <a:t>Generative AI</a:t>
            </a:r>
          </a:p>
        </p:txBody>
      </p:sp>
      <p:sp>
        <p:nvSpPr>
          <p:cNvPr id="42" name="Oval 41">
            <a:extLst>
              <a:ext uri="{FF2B5EF4-FFF2-40B4-BE49-F238E27FC236}">
                <a16:creationId xmlns:a16="http://schemas.microsoft.com/office/drawing/2014/main" id="{81D38C75-152F-D70E-E3B7-E5CBE6E6D5E6}"/>
              </a:ext>
            </a:extLst>
          </p:cNvPr>
          <p:cNvSpPr/>
          <p:nvPr/>
        </p:nvSpPr>
        <p:spPr>
          <a:xfrm>
            <a:off x="8574466" y="1783844"/>
            <a:ext cx="2068643" cy="1244184"/>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43" name="TextBox 42">
            <a:extLst>
              <a:ext uri="{FF2B5EF4-FFF2-40B4-BE49-F238E27FC236}">
                <a16:creationId xmlns:a16="http://schemas.microsoft.com/office/drawing/2014/main" id="{BC97775D-C115-F18F-5C58-A4804FAE35BC}"/>
              </a:ext>
            </a:extLst>
          </p:cNvPr>
          <p:cNvSpPr txBox="1"/>
          <p:nvPr/>
        </p:nvSpPr>
        <p:spPr>
          <a:xfrm>
            <a:off x="8574465" y="1964980"/>
            <a:ext cx="2068643" cy="913263"/>
          </a:xfrm>
          <a:prstGeom prst="rect">
            <a:avLst/>
          </a:prstGeom>
          <a:noFill/>
          <a:ln w="25400">
            <a:noFill/>
          </a:ln>
        </p:spPr>
        <p:txBody>
          <a:bodyPr wrap="square" rtlCol="0">
            <a:spAutoFit/>
          </a:bodyPr>
          <a:lstStyle/>
          <a:p>
            <a:pPr algn="ctr">
              <a:lnSpc>
                <a:spcPts val="3440"/>
              </a:lnSpc>
            </a:pPr>
            <a:r>
              <a:rPr lang="en-US" sz="2000" dirty="0">
                <a:latin typeface="Arial Nova Cond Light" panose="020B0306020202020204" pitchFamily="34" charset="0"/>
                <a:ea typeface="Microsoft YaHei" panose="020B0503020204020204" pitchFamily="34" charset="-122"/>
              </a:rPr>
              <a:t>Foundation </a:t>
            </a:r>
          </a:p>
          <a:p>
            <a:pPr algn="ctr">
              <a:lnSpc>
                <a:spcPts val="3440"/>
              </a:lnSpc>
            </a:pPr>
            <a:r>
              <a:rPr lang="en-US" sz="2000" dirty="0">
                <a:latin typeface="Arial Nova Cond Light" panose="020B0306020202020204" pitchFamily="34" charset="0"/>
                <a:ea typeface="Microsoft YaHei" panose="020B0503020204020204" pitchFamily="34" charset="-122"/>
              </a:rPr>
              <a:t>Models</a:t>
            </a:r>
          </a:p>
        </p:txBody>
      </p:sp>
      <p:sp>
        <p:nvSpPr>
          <p:cNvPr id="44" name="Oval 43">
            <a:extLst>
              <a:ext uri="{FF2B5EF4-FFF2-40B4-BE49-F238E27FC236}">
                <a16:creationId xmlns:a16="http://schemas.microsoft.com/office/drawing/2014/main" id="{A652BF9C-D3FE-1F05-A366-51AC7E58A99D}"/>
              </a:ext>
            </a:extLst>
          </p:cNvPr>
          <p:cNvSpPr/>
          <p:nvPr/>
        </p:nvSpPr>
        <p:spPr>
          <a:xfrm>
            <a:off x="5503986" y="3105476"/>
            <a:ext cx="2068643" cy="1244184"/>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45" name="TextBox 44">
            <a:extLst>
              <a:ext uri="{FF2B5EF4-FFF2-40B4-BE49-F238E27FC236}">
                <a16:creationId xmlns:a16="http://schemas.microsoft.com/office/drawing/2014/main" id="{81EC8D48-F399-7314-2766-2C3B9B280518}"/>
              </a:ext>
            </a:extLst>
          </p:cNvPr>
          <p:cNvSpPr txBox="1"/>
          <p:nvPr/>
        </p:nvSpPr>
        <p:spPr>
          <a:xfrm>
            <a:off x="5369075" y="3316592"/>
            <a:ext cx="2350860" cy="913263"/>
          </a:xfrm>
          <a:prstGeom prst="rect">
            <a:avLst/>
          </a:prstGeom>
          <a:noFill/>
          <a:ln w="25400">
            <a:noFill/>
          </a:ln>
        </p:spPr>
        <p:txBody>
          <a:bodyPr wrap="square" rtlCol="0">
            <a:spAutoFit/>
          </a:bodyPr>
          <a:lstStyle/>
          <a:p>
            <a:pPr algn="ctr">
              <a:lnSpc>
                <a:spcPts val="3440"/>
              </a:lnSpc>
            </a:pPr>
            <a:r>
              <a:rPr lang="en-US" sz="2000" dirty="0">
                <a:latin typeface="Arial Nova Cond Light" panose="020B0306020202020204" pitchFamily="34" charset="0"/>
                <a:ea typeface="Microsoft YaHei" panose="020B0503020204020204" pitchFamily="34" charset="-122"/>
              </a:rPr>
              <a:t>Large Language </a:t>
            </a:r>
          </a:p>
          <a:p>
            <a:pPr algn="ctr">
              <a:lnSpc>
                <a:spcPts val="3440"/>
              </a:lnSpc>
            </a:pPr>
            <a:r>
              <a:rPr lang="en-US" sz="2000" dirty="0">
                <a:latin typeface="Arial Nova Cond Light" panose="020B0306020202020204" pitchFamily="34" charset="0"/>
                <a:ea typeface="Microsoft YaHei" panose="020B0503020204020204" pitchFamily="34" charset="-122"/>
              </a:rPr>
              <a:t>Models (LLM)</a:t>
            </a:r>
          </a:p>
        </p:txBody>
      </p:sp>
      <p:sp>
        <p:nvSpPr>
          <p:cNvPr id="46" name="Oval 45">
            <a:extLst>
              <a:ext uri="{FF2B5EF4-FFF2-40B4-BE49-F238E27FC236}">
                <a16:creationId xmlns:a16="http://schemas.microsoft.com/office/drawing/2014/main" id="{C2067B2C-6897-DBAD-76FE-EB30F37BA7C0}"/>
              </a:ext>
            </a:extLst>
          </p:cNvPr>
          <p:cNvSpPr/>
          <p:nvPr/>
        </p:nvSpPr>
        <p:spPr>
          <a:xfrm>
            <a:off x="3435343" y="4157284"/>
            <a:ext cx="1756352" cy="1091809"/>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47" name="TextBox 46">
            <a:extLst>
              <a:ext uri="{FF2B5EF4-FFF2-40B4-BE49-F238E27FC236}">
                <a16:creationId xmlns:a16="http://schemas.microsoft.com/office/drawing/2014/main" id="{FA9319DC-B8AA-42D9-B248-9EE4F2D07860}"/>
              </a:ext>
            </a:extLst>
          </p:cNvPr>
          <p:cNvSpPr txBox="1"/>
          <p:nvPr/>
        </p:nvSpPr>
        <p:spPr>
          <a:xfrm>
            <a:off x="3153126" y="4417094"/>
            <a:ext cx="2350860" cy="480324"/>
          </a:xfrm>
          <a:prstGeom prst="rect">
            <a:avLst/>
          </a:prstGeom>
          <a:noFill/>
          <a:ln w="25400">
            <a:noFill/>
          </a:ln>
        </p:spPr>
        <p:txBody>
          <a:bodyPr wrap="square" rtlCol="0">
            <a:spAutoFit/>
          </a:bodyPr>
          <a:lstStyle/>
          <a:p>
            <a:pPr algn="ctr">
              <a:lnSpc>
                <a:spcPts val="3440"/>
              </a:lnSpc>
            </a:pPr>
            <a:r>
              <a:rPr lang="en-US" sz="2000">
                <a:latin typeface="Arial Nova Cond Light" panose="020B0306020202020204" pitchFamily="34" charset="0"/>
                <a:ea typeface="Microsoft YaHei" panose="020B0503020204020204" pitchFamily="34" charset="-122"/>
              </a:rPr>
              <a:t>GPT</a:t>
            </a:r>
          </a:p>
        </p:txBody>
      </p:sp>
      <p:cxnSp>
        <p:nvCxnSpPr>
          <p:cNvPr id="51" name="Straight Arrow Connector 50">
            <a:extLst>
              <a:ext uri="{FF2B5EF4-FFF2-40B4-BE49-F238E27FC236}">
                <a16:creationId xmlns:a16="http://schemas.microsoft.com/office/drawing/2014/main" id="{B045FA29-B575-A30B-6940-0A0412B4BA51}"/>
              </a:ext>
            </a:extLst>
          </p:cNvPr>
          <p:cNvCxnSpPr>
            <a:cxnSpLocks/>
          </p:cNvCxnSpPr>
          <p:nvPr/>
        </p:nvCxnSpPr>
        <p:spPr>
          <a:xfrm>
            <a:off x="5643569" y="1928919"/>
            <a:ext cx="426301" cy="135044"/>
          </a:xfrm>
          <a:prstGeom prst="straightConnector1">
            <a:avLst/>
          </a:prstGeom>
          <a:noFill/>
          <a:ln w="25400" cap="flat" cmpd="sng" algn="ctr">
            <a:solidFill>
              <a:schemeClr val="accent6">
                <a:lumMod val="75000"/>
              </a:schemeClr>
            </a:solidFill>
            <a:prstDash val="solid"/>
            <a:miter lim="800000"/>
            <a:tailEnd type="triangle" w="lg" len="lg"/>
          </a:ln>
          <a:effectLst/>
        </p:spPr>
      </p:cxnSp>
      <p:cxnSp>
        <p:nvCxnSpPr>
          <p:cNvPr id="52" name="Straight Arrow Connector 51">
            <a:extLst>
              <a:ext uri="{FF2B5EF4-FFF2-40B4-BE49-F238E27FC236}">
                <a16:creationId xmlns:a16="http://schemas.microsoft.com/office/drawing/2014/main" id="{17181884-B6B3-5743-1525-51C28D124390}"/>
              </a:ext>
            </a:extLst>
          </p:cNvPr>
          <p:cNvCxnSpPr>
            <a:cxnSpLocks/>
          </p:cNvCxnSpPr>
          <p:nvPr/>
        </p:nvCxnSpPr>
        <p:spPr>
          <a:xfrm>
            <a:off x="8122269" y="2178345"/>
            <a:ext cx="492191" cy="127101"/>
          </a:xfrm>
          <a:prstGeom prst="straightConnector1">
            <a:avLst/>
          </a:prstGeom>
          <a:noFill/>
          <a:ln w="25400" cap="flat" cmpd="sng" algn="ctr">
            <a:solidFill>
              <a:schemeClr val="accent6">
                <a:lumMod val="75000"/>
              </a:schemeClr>
            </a:solidFill>
            <a:prstDash val="solid"/>
            <a:miter lim="800000"/>
            <a:tailEnd type="triangle" w="lg" len="lg"/>
          </a:ln>
          <a:effectLst/>
        </p:spPr>
      </p:cxnSp>
      <p:cxnSp>
        <p:nvCxnSpPr>
          <p:cNvPr id="57" name="Straight Arrow Connector 56">
            <a:extLst>
              <a:ext uri="{FF2B5EF4-FFF2-40B4-BE49-F238E27FC236}">
                <a16:creationId xmlns:a16="http://schemas.microsoft.com/office/drawing/2014/main" id="{B7E16493-0431-D36E-B82B-539C825EE231}"/>
              </a:ext>
            </a:extLst>
          </p:cNvPr>
          <p:cNvCxnSpPr>
            <a:cxnSpLocks/>
          </p:cNvCxnSpPr>
          <p:nvPr/>
        </p:nvCxnSpPr>
        <p:spPr>
          <a:xfrm flipH="1">
            <a:off x="7321444" y="2785688"/>
            <a:ext cx="1447802" cy="530904"/>
          </a:xfrm>
          <a:prstGeom prst="straightConnector1">
            <a:avLst/>
          </a:prstGeom>
          <a:noFill/>
          <a:ln w="25400" cap="flat" cmpd="sng" algn="ctr">
            <a:solidFill>
              <a:schemeClr val="accent6">
                <a:lumMod val="75000"/>
              </a:schemeClr>
            </a:solidFill>
            <a:prstDash val="solid"/>
            <a:miter lim="800000"/>
            <a:tailEnd type="triangle" w="lg" len="lg"/>
          </a:ln>
          <a:effectLst/>
        </p:spPr>
      </p:cxnSp>
      <p:cxnSp>
        <p:nvCxnSpPr>
          <p:cNvPr id="60" name="Straight Arrow Connector 59">
            <a:extLst>
              <a:ext uri="{FF2B5EF4-FFF2-40B4-BE49-F238E27FC236}">
                <a16:creationId xmlns:a16="http://schemas.microsoft.com/office/drawing/2014/main" id="{0DBB4784-62A6-EB6E-B20F-380422A99E3A}"/>
              </a:ext>
            </a:extLst>
          </p:cNvPr>
          <p:cNvCxnSpPr>
            <a:cxnSpLocks/>
          </p:cNvCxnSpPr>
          <p:nvPr/>
        </p:nvCxnSpPr>
        <p:spPr>
          <a:xfrm flipH="1">
            <a:off x="4991725" y="4065419"/>
            <a:ext cx="654854" cy="284241"/>
          </a:xfrm>
          <a:prstGeom prst="straightConnector1">
            <a:avLst/>
          </a:prstGeom>
          <a:noFill/>
          <a:ln w="25400" cap="flat" cmpd="sng" algn="ctr">
            <a:solidFill>
              <a:schemeClr val="accent6">
                <a:lumMod val="75000"/>
              </a:schemeClr>
            </a:solidFill>
            <a:prstDash val="solid"/>
            <a:miter lim="800000"/>
            <a:tailEnd type="triangle" w="lg" len="lg"/>
          </a:ln>
          <a:effectLst/>
        </p:spPr>
      </p:cxnSp>
      <p:sp>
        <p:nvSpPr>
          <p:cNvPr id="65" name="Oval 64">
            <a:extLst>
              <a:ext uri="{FF2B5EF4-FFF2-40B4-BE49-F238E27FC236}">
                <a16:creationId xmlns:a16="http://schemas.microsoft.com/office/drawing/2014/main" id="{C8C566A7-3F9C-4BE3-9417-A383DEA253C4}"/>
              </a:ext>
            </a:extLst>
          </p:cNvPr>
          <p:cNvSpPr/>
          <p:nvPr/>
        </p:nvSpPr>
        <p:spPr>
          <a:xfrm>
            <a:off x="8028571" y="4116590"/>
            <a:ext cx="1756352" cy="1091809"/>
          </a:xfrm>
          <a:prstGeom prst="ellipse">
            <a:avLst/>
          </a:prstGeom>
          <a:no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67" name="TextBox 66">
            <a:extLst>
              <a:ext uri="{FF2B5EF4-FFF2-40B4-BE49-F238E27FC236}">
                <a16:creationId xmlns:a16="http://schemas.microsoft.com/office/drawing/2014/main" id="{305044BC-968E-141D-EA90-B2C06B3DE46A}"/>
              </a:ext>
            </a:extLst>
          </p:cNvPr>
          <p:cNvSpPr txBox="1"/>
          <p:nvPr/>
        </p:nvSpPr>
        <p:spPr>
          <a:xfrm>
            <a:off x="7731317" y="4387462"/>
            <a:ext cx="2350860" cy="480324"/>
          </a:xfrm>
          <a:prstGeom prst="rect">
            <a:avLst/>
          </a:prstGeom>
          <a:noFill/>
          <a:ln w="25400">
            <a:noFill/>
          </a:ln>
        </p:spPr>
        <p:txBody>
          <a:bodyPr wrap="square" rtlCol="0">
            <a:spAutoFit/>
          </a:bodyPr>
          <a:lstStyle/>
          <a:p>
            <a:pPr algn="ctr">
              <a:lnSpc>
                <a:spcPts val="3440"/>
              </a:lnSpc>
            </a:pPr>
            <a:r>
              <a:rPr lang="en-US" sz="2000">
                <a:latin typeface="Arial Nova Cond Light" panose="020B0306020202020204" pitchFamily="34" charset="0"/>
                <a:ea typeface="Microsoft YaHei" panose="020B0503020204020204" pitchFamily="34" charset="-122"/>
              </a:rPr>
              <a:t>LLaMA</a:t>
            </a:r>
          </a:p>
        </p:txBody>
      </p:sp>
      <p:cxnSp>
        <p:nvCxnSpPr>
          <p:cNvPr id="68" name="Straight Arrow Connector 67">
            <a:extLst>
              <a:ext uri="{FF2B5EF4-FFF2-40B4-BE49-F238E27FC236}">
                <a16:creationId xmlns:a16="http://schemas.microsoft.com/office/drawing/2014/main" id="{AE5E87F2-9457-E41F-446E-9A7D3575C4B0}"/>
              </a:ext>
            </a:extLst>
          </p:cNvPr>
          <p:cNvCxnSpPr>
            <a:cxnSpLocks/>
          </p:cNvCxnSpPr>
          <p:nvPr/>
        </p:nvCxnSpPr>
        <p:spPr>
          <a:xfrm>
            <a:off x="7321444" y="4115619"/>
            <a:ext cx="775841" cy="301475"/>
          </a:xfrm>
          <a:prstGeom prst="straightConnector1">
            <a:avLst/>
          </a:prstGeom>
          <a:noFill/>
          <a:ln w="25400" cap="flat" cmpd="sng" algn="ctr">
            <a:solidFill>
              <a:schemeClr val="accent6">
                <a:lumMod val="75000"/>
              </a:schemeClr>
            </a:solidFill>
            <a:prstDash val="solid"/>
            <a:miter lim="800000"/>
            <a:tailEnd type="triangle" w="lg" len="lg"/>
          </a:ln>
          <a:effectLst/>
        </p:spPr>
      </p:cxnSp>
      <p:sp>
        <p:nvSpPr>
          <p:cNvPr id="79" name="Oval 78">
            <a:extLst>
              <a:ext uri="{FF2B5EF4-FFF2-40B4-BE49-F238E27FC236}">
                <a16:creationId xmlns:a16="http://schemas.microsoft.com/office/drawing/2014/main" id="{81C4B96D-041B-D997-7D7B-9A2A6EAEE3A7}"/>
              </a:ext>
            </a:extLst>
          </p:cNvPr>
          <p:cNvSpPr/>
          <p:nvPr/>
        </p:nvSpPr>
        <p:spPr>
          <a:xfrm>
            <a:off x="2773182" y="5340958"/>
            <a:ext cx="1079293" cy="480325"/>
          </a:xfrm>
          <a:prstGeom prst="ellipse">
            <a:avLst/>
          </a:prstGeom>
          <a:solidFill>
            <a:schemeClr val="bg2"/>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Nova Cond Light" panose="020B0306020202020204" pitchFamily="34" charset="0"/>
            </a:endParaRPr>
          </a:p>
        </p:txBody>
      </p:sp>
      <p:sp>
        <p:nvSpPr>
          <p:cNvPr id="84" name="Oval 83">
            <a:extLst>
              <a:ext uri="{FF2B5EF4-FFF2-40B4-BE49-F238E27FC236}">
                <a16:creationId xmlns:a16="http://schemas.microsoft.com/office/drawing/2014/main" id="{C14FF533-A645-1AC5-8207-3AEACDD2771D}"/>
              </a:ext>
            </a:extLst>
          </p:cNvPr>
          <p:cNvSpPr/>
          <p:nvPr/>
        </p:nvSpPr>
        <p:spPr>
          <a:xfrm>
            <a:off x="4859303" y="5328468"/>
            <a:ext cx="1079293" cy="480325"/>
          </a:xfrm>
          <a:prstGeom prst="ellipse">
            <a:avLst/>
          </a:prstGeom>
          <a:solidFill>
            <a:schemeClr val="bg2"/>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85" name="Oval 84">
            <a:extLst>
              <a:ext uri="{FF2B5EF4-FFF2-40B4-BE49-F238E27FC236}">
                <a16:creationId xmlns:a16="http://schemas.microsoft.com/office/drawing/2014/main" id="{2F584740-25EA-3707-23EE-7B64F2AAAB86}"/>
              </a:ext>
            </a:extLst>
          </p:cNvPr>
          <p:cNvSpPr/>
          <p:nvPr/>
        </p:nvSpPr>
        <p:spPr>
          <a:xfrm>
            <a:off x="7392645" y="5343458"/>
            <a:ext cx="1079293" cy="480325"/>
          </a:xfrm>
          <a:prstGeom prst="ellipse">
            <a:avLst/>
          </a:prstGeom>
          <a:solidFill>
            <a:schemeClr val="bg2"/>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sp>
        <p:nvSpPr>
          <p:cNvPr id="86" name="Oval 85">
            <a:extLst>
              <a:ext uri="{FF2B5EF4-FFF2-40B4-BE49-F238E27FC236}">
                <a16:creationId xmlns:a16="http://schemas.microsoft.com/office/drawing/2014/main" id="{3F176846-95BF-2765-E1CB-B1151F0771F9}"/>
              </a:ext>
            </a:extLst>
          </p:cNvPr>
          <p:cNvSpPr/>
          <p:nvPr/>
        </p:nvSpPr>
        <p:spPr>
          <a:xfrm>
            <a:off x="9418805" y="5330968"/>
            <a:ext cx="1079293" cy="480325"/>
          </a:xfrm>
          <a:prstGeom prst="ellipse">
            <a:avLst/>
          </a:prstGeom>
          <a:solidFill>
            <a:schemeClr val="bg2"/>
          </a:solidFill>
          <a:ln w="254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Nova Cond Light" panose="020B0306020202020204" pitchFamily="34" charset="0"/>
            </a:endParaRPr>
          </a:p>
        </p:txBody>
      </p:sp>
      <p:cxnSp>
        <p:nvCxnSpPr>
          <p:cNvPr id="87" name="Straight Arrow Connector 86">
            <a:extLst>
              <a:ext uri="{FF2B5EF4-FFF2-40B4-BE49-F238E27FC236}">
                <a16:creationId xmlns:a16="http://schemas.microsoft.com/office/drawing/2014/main" id="{75EE45C0-AA98-31DC-1C57-F01BF43147BE}"/>
              </a:ext>
            </a:extLst>
          </p:cNvPr>
          <p:cNvCxnSpPr>
            <a:cxnSpLocks/>
            <a:stCxn id="46" idx="3"/>
            <a:endCxn id="79" idx="0"/>
          </p:cNvCxnSpPr>
          <p:nvPr/>
        </p:nvCxnSpPr>
        <p:spPr>
          <a:xfrm flipH="1">
            <a:off x="3312829" y="5089201"/>
            <a:ext cx="379726" cy="251757"/>
          </a:xfrm>
          <a:prstGeom prst="straightConnector1">
            <a:avLst/>
          </a:prstGeom>
          <a:noFill/>
          <a:ln w="25400" cap="flat" cmpd="sng" algn="ctr">
            <a:solidFill>
              <a:schemeClr val="accent6">
                <a:lumMod val="75000"/>
              </a:schemeClr>
            </a:solidFill>
            <a:prstDash val="solid"/>
            <a:miter lim="800000"/>
            <a:tailEnd type="triangle" w="lg" len="lg"/>
          </a:ln>
          <a:effectLst/>
        </p:spPr>
      </p:cxnSp>
      <p:cxnSp>
        <p:nvCxnSpPr>
          <p:cNvPr id="91" name="Straight Arrow Connector 90">
            <a:extLst>
              <a:ext uri="{FF2B5EF4-FFF2-40B4-BE49-F238E27FC236}">
                <a16:creationId xmlns:a16="http://schemas.microsoft.com/office/drawing/2014/main" id="{13849A78-586A-3156-85EC-B755C36C9F53}"/>
              </a:ext>
            </a:extLst>
          </p:cNvPr>
          <p:cNvCxnSpPr>
            <a:cxnSpLocks/>
            <a:stCxn id="46" idx="5"/>
            <a:endCxn id="84" idx="0"/>
          </p:cNvCxnSpPr>
          <p:nvPr/>
        </p:nvCxnSpPr>
        <p:spPr>
          <a:xfrm>
            <a:off x="4934483" y="5089201"/>
            <a:ext cx="464467" cy="239267"/>
          </a:xfrm>
          <a:prstGeom prst="straightConnector1">
            <a:avLst/>
          </a:prstGeom>
          <a:noFill/>
          <a:ln w="25400" cap="flat" cmpd="sng" algn="ctr">
            <a:solidFill>
              <a:schemeClr val="accent6">
                <a:lumMod val="75000"/>
              </a:schemeClr>
            </a:solidFill>
            <a:prstDash val="solid"/>
            <a:miter lim="800000"/>
            <a:tailEnd type="triangle" w="lg" len="lg"/>
          </a:ln>
          <a:effectLst/>
        </p:spPr>
      </p:cxnSp>
      <p:cxnSp>
        <p:nvCxnSpPr>
          <p:cNvPr id="94" name="Straight Arrow Connector 93">
            <a:extLst>
              <a:ext uri="{FF2B5EF4-FFF2-40B4-BE49-F238E27FC236}">
                <a16:creationId xmlns:a16="http://schemas.microsoft.com/office/drawing/2014/main" id="{98D67B36-7A2D-27DF-7EA6-8563C091C221}"/>
              </a:ext>
            </a:extLst>
          </p:cNvPr>
          <p:cNvCxnSpPr>
            <a:cxnSpLocks/>
            <a:stCxn id="65" idx="3"/>
            <a:endCxn id="85" idx="0"/>
          </p:cNvCxnSpPr>
          <p:nvPr/>
        </p:nvCxnSpPr>
        <p:spPr>
          <a:xfrm flipH="1">
            <a:off x="7932292" y="5048507"/>
            <a:ext cx="353491" cy="294951"/>
          </a:xfrm>
          <a:prstGeom prst="straightConnector1">
            <a:avLst/>
          </a:prstGeom>
          <a:noFill/>
          <a:ln w="25400" cap="flat" cmpd="sng" algn="ctr">
            <a:solidFill>
              <a:schemeClr val="accent6">
                <a:lumMod val="75000"/>
              </a:schemeClr>
            </a:solidFill>
            <a:prstDash val="solid"/>
            <a:miter lim="800000"/>
            <a:tailEnd type="triangle" w="lg" len="lg"/>
          </a:ln>
          <a:effectLst/>
        </p:spPr>
      </p:cxnSp>
      <p:cxnSp>
        <p:nvCxnSpPr>
          <p:cNvPr id="97" name="Straight Arrow Connector 96">
            <a:extLst>
              <a:ext uri="{FF2B5EF4-FFF2-40B4-BE49-F238E27FC236}">
                <a16:creationId xmlns:a16="http://schemas.microsoft.com/office/drawing/2014/main" id="{5D437BE2-E747-7856-A0F7-201E04ACD58C}"/>
              </a:ext>
            </a:extLst>
          </p:cNvPr>
          <p:cNvCxnSpPr>
            <a:cxnSpLocks/>
            <a:stCxn id="65" idx="5"/>
            <a:endCxn id="86" idx="0"/>
          </p:cNvCxnSpPr>
          <p:nvPr/>
        </p:nvCxnSpPr>
        <p:spPr>
          <a:xfrm>
            <a:off x="9527711" y="5048507"/>
            <a:ext cx="430741" cy="282461"/>
          </a:xfrm>
          <a:prstGeom prst="straightConnector1">
            <a:avLst/>
          </a:prstGeom>
          <a:noFill/>
          <a:ln w="25400" cap="flat" cmpd="sng" algn="ctr">
            <a:solidFill>
              <a:schemeClr val="accent6">
                <a:lumMod val="75000"/>
              </a:schemeClr>
            </a:solidFill>
            <a:prstDash val="solid"/>
            <a:miter lim="800000"/>
            <a:tailEnd type="triangle" w="lg" len="lg"/>
          </a:ln>
          <a:effectLst/>
        </p:spPr>
      </p:cxnSp>
      <p:sp>
        <p:nvSpPr>
          <p:cNvPr id="103" name="TextBox 102">
            <a:extLst>
              <a:ext uri="{FF2B5EF4-FFF2-40B4-BE49-F238E27FC236}">
                <a16:creationId xmlns:a16="http://schemas.microsoft.com/office/drawing/2014/main" id="{BBB739E5-083B-02B7-9E56-0E2991CBB8F6}"/>
              </a:ext>
            </a:extLst>
          </p:cNvPr>
          <p:cNvSpPr txBox="1"/>
          <p:nvPr/>
        </p:nvSpPr>
        <p:spPr>
          <a:xfrm>
            <a:off x="5726914" y="5004897"/>
            <a:ext cx="1965531" cy="477247"/>
          </a:xfrm>
          <a:prstGeom prst="rect">
            <a:avLst/>
          </a:prstGeom>
          <a:noFill/>
          <a:ln w="25400">
            <a:noFill/>
          </a:ln>
        </p:spPr>
        <p:txBody>
          <a:bodyPr wrap="square" rtlCol="0">
            <a:spAutoFit/>
          </a:bodyPr>
          <a:lstStyle/>
          <a:p>
            <a:pPr algn="ctr">
              <a:lnSpc>
                <a:spcPts val="3440"/>
              </a:lnSpc>
            </a:pPr>
            <a:r>
              <a:rPr lang="en-US" sz="2000">
                <a:latin typeface="Arial Nova Cond Light" panose="020B0306020202020204" pitchFamily="34" charset="0"/>
                <a:ea typeface="Microsoft YaHei" panose="020B0503020204020204" pitchFamily="34" charset="-122"/>
              </a:rPr>
              <a:t>Custom Models</a:t>
            </a:r>
          </a:p>
        </p:txBody>
      </p:sp>
      <p:sp>
        <p:nvSpPr>
          <p:cNvPr id="4" name="TextBox 3">
            <a:extLst>
              <a:ext uri="{FF2B5EF4-FFF2-40B4-BE49-F238E27FC236}">
                <a16:creationId xmlns:a16="http://schemas.microsoft.com/office/drawing/2014/main" id="{71552558-DABA-8D6B-5FEE-C667753E175E}"/>
              </a:ext>
            </a:extLst>
          </p:cNvPr>
          <p:cNvSpPr txBox="1"/>
          <p:nvPr/>
        </p:nvSpPr>
        <p:spPr>
          <a:xfrm>
            <a:off x="2150960" y="4115619"/>
            <a:ext cx="1149472" cy="923330"/>
          </a:xfrm>
          <a:prstGeom prst="rect">
            <a:avLst/>
          </a:prstGeom>
          <a:noFill/>
        </p:spPr>
        <p:txBody>
          <a:bodyPr wrap="square" rtlCol="0">
            <a:spAutoFit/>
          </a:bodyPr>
          <a:lstStyle/>
          <a:p>
            <a:r>
              <a:rPr lang="en-US" dirty="0">
                <a:latin typeface="Arial Nova Cond Light" panose="020B0306020202020204" pitchFamily="34" charset="0"/>
              </a:rPr>
              <a:t>Generative Pretrained Transformer</a:t>
            </a:r>
          </a:p>
        </p:txBody>
      </p:sp>
      <p:sp>
        <p:nvSpPr>
          <p:cNvPr id="5" name="TextBox 4">
            <a:extLst>
              <a:ext uri="{FF2B5EF4-FFF2-40B4-BE49-F238E27FC236}">
                <a16:creationId xmlns:a16="http://schemas.microsoft.com/office/drawing/2014/main" id="{A8D08DF7-C4EF-18DB-24D1-FB2E115CF7BC}"/>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Model</a:t>
            </a:r>
          </a:p>
        </p:txBody>
      </p:sp>
      <p:sp>
        <p:nvSpPr>
          <p:cNvPr id="6" name="TextBox 5">
            <a:extLst>
              <a:ext uri="{FF2B5EF4-FFF2-40B4-BE49-F238E27FC236}">
                <a16:creationId xmlns:a16="http://schemas.microsoft.com/office/drawing/2014/main" id="{9903DB95-B07B-A34C-8DB3-098B976BC834}"/>
              </a:ext>
            </a:extLst>
          </p:cNvPr>
          <p:cNvSpPr txBox="1"/>
          <p:nvPr/>
        </p:nvSpPr>
        <p:spPr>
          <a:xfrm>
            <a:off x="10995660" y="-131"/>
            <a:ext cx="484908"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7" name="TextBox 6">
            <a:extLst>
              <a:ext uri="{FF2B5EF4-FFF2-40B4-BE49-F238E27FC236}">
                <a16:creationId xmlns:a16="http://schemas.microsoft.com/office/drawing/2014/main" id="{0683C4F2-FB36-F5E7-73F1-D068C3ADB321}"/>
              </a:ext>
            </a:extLst>
          </p:cNvPr>
          <p:cNvSpPr txBox="1"/>
          <p:nvPr/>
        </p:nvSpPr>
        <p:spPr>
          <a:xfrm>
            <a:off x="11480568" y="-262"/>
            <a:ext cx="650472"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8" name="TextBox 7">
            <a:extLst>
              <a:ext uri="{FF2B5EF4-FFF2-40B4-BE49-F238E27FC236}">
                <a16:creationId xmlns:a16="http://schemas.microsoft.com/office/drawing/2014/main" id="{943EB268-BD97-F0BF-4584-EFD6EBFD5A10}"/>
              </a:ext>
            </a:extLst>
          </p:cNvPr>
          <p:cNvSpPr txBox="1"/>
          <p:nvPr/>
        </p:nvSpPr>
        <p:spPr>
          <a:xfrm>
            <a:off x="9901548" y="0"/>
            <a:ext cx="547056" cy="261610"/>
          </a:xfrm>
          <a:prstGeom prst="rect">
            <a:avLst/>
          </a:prstGeom>
          <a:solidFill>
            <a:srgbClr val="5FA4E9"/>
          </a:solidFill>
          <a:ln>
            <a:solidFill>
              <a:srgbClr val="5FA4E9"/>
            </a:solidFill>
          </a:ln>
        </p:spPr>
        <p:txBody>
          <a:bodyPr wrap="square" rtlCol="0">
            <a:spAutoFit/>
          </a:bodyPr>
          <a:lstStyle/>
          <a:p>
            <a:r>
              <a:rPr lang="en-US" sz="1100" dirty="0">
                <a:solidFill>
                  <a:schemeClr val="bg1"/>
                </a:solidFill>
                <a:latin typeface="Arial Nova Cond Light" panose="020B0306020202020204" pitchFamily="34" charset="0"/>
              </a:rPr>
              <a:t>Intro</a:t>
            </a:r>
          </a:p>
        </p:txBody>
      </p:sp>
      <p:sp>
        <p:nvSpPr>
          <p:cNvPr id="9" name="TextBox 8">
            <a:extLst>
              <a:ext uri="{FF2B5EF4-FFF2-40B4-BE49-F238E27FC236}">
                <a16:creationId xmlns:a16="http://schemas.microsoft.com/office/drawing/2014/main" id="{74E7C1A9-731E-6143-53ED-E7381AB4E2B6}"/>
              </a:ext>
            </a:extLst>
          </p:cNvPr>
          <p:cNvSpPr txBox="1"/>
          <p:nvPr/>
        </p:nvSpPr>
        <p:spPr>
          <a:xfrm>
            <a:off x="9843956" y="4179534"/>
            <a:ext cx="1756352" cy="646331"/>
          </a:xfrm>
          <a:prstGeom prst="rect">
            <a:avLst/>
          </a:prstGeom>
          <a:noFill/>
        </p:spPr>
        <p:txBody>
          <a:bodyPr wrap="square" rtlCol="0">
            <a:spAutoFit/>
          </a:bodyPr>
          <a:lstStyle/>
          <a:p>
            <a:r>
              <a:rPr lang="it-IT" i="0" dirty="0">
                <a:effectLst/>
                <a:latin typeface="Arial Nova Cond Light" panose="020B0306020202020204" pitchFamily="34" charset="0"/>
              </a:rPr>
              <a:t>Large Language Model Meta</a:t>
            </a:r>
            <a:r>
              <a:rPr lang="en-US" sz="1800" dirty="0">
                <a:latin typeface="Arial Nova Cond Light" panose="020B0306020202020204" pitchFamily="34" charset="0"/>
              </a:rPr>
              <a:t>®</a:t>
            </a:r>
            <a:r>
              <a:rPr lang="it-IT" i="0" dirty="0">
                <a:effectLst/>
                <a:latin typeface="Arial Nova Cond Light" panose="020B0306020202020204" pitchFamily="34" charset="0"/>
              </a:rPr>
              <a:t> AI</a:t>
            </a:r>
            <a:endParaRPr lang="en-US" dirty="0">
              <a:latin typeface="Arial Nova Cond Light" panose="020B0306020202020204" pitchFamily="34" charset="0"/>
            </a:endParaRPr>
          </a:p>
        </p:txBody>
      </p:sp>
    </p:spTree>
    <p:extLst>
      <p:ext uri="{BB962C8B-B14F-4D97-AF65-F5344CB8AC3E}">
        <p14:creationId xmlns:p14="http://schemas.microsoft.com/office/powerpoint/2010/main" val="135656929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ECAC-F261-5A55-DE0F-488FCC058374}"/>
              </a:ext>
            </a:extLst>
          </p:cNvPr>
          <p:cNvSpPr>
            <a:spLocks noGrp="1"/>
          </p:cNvSpPr>
          <p:nvPr>
            <p:ph type="title"/>
          </p:nvPr>
        </p:nvSpPr>
        <p:spPr/>
        <p:txBody>
          <a:bodyPr/>
          <a:lstStyle/>
          <a:p>
            <a:r>
              <a:rPr lang="en-US"/>
              <a:t>Human Performance as a Benchmark</a:t>
            </a:r>
            <a:endParaRPr lang="en-US" dirty="0"/>
          </a:p>
        </p:txBody>
      </p:sp>
      <p:sp>
        <p:nvSpPr>
          <p:cNvPr id="4" name="Slide Number Placeholder 3">
            <a:extLst>
              <a:ext uri="{FF2B5EF4-FFF2-40B4-BE49-F238E27FC236}">
                <a16:creationId xmlns:a16="http://schemas.microsoft.com/office/drawing/2014/main" id="{F24A5F27-3073-365B-D57D-B90569E2DB67}"/>
              </a:ext>
            </a:extLst>
          </p:cNvPr>
          <p:cNvSpPr>
            <a:spLocks noGrp="1"/>
          </p:cNvSpPr>
          <p:nvPr>
            <p:ph type="sldNum" sz="quarter" idx="12"/>
          </p:nvPr>
        </p:nvSpPr>
        <p:spPr/>
        <p:txBody>
          <a:bodyPr/>
          <a:lstStyle/>
          <a:p>
            <a:fld id="{FA187FF1-8CC0-461D-A383-DE7656B67DC1}" type="slidenum">
              <a:rPr lang="en-US" smtClean="0"/>
              <a:t>5</a:t>
            </a:fld>
            <a:endParaRPr lang="en-US"/>
          </a:p>
        </p:txBody>
      </p:sp>
      <p:pic>
        <p:nvPicPr>
          <p:cNvPr id="6" name="Picture 5">
            <a:extLst>
              <a:ext uri="{FF2B5EF4-FFF2-40B4-BE49-F238E27FC236}">
                <a16:creationId xmlns:a16="http://schemas.microsoft.com/office/drawing/2014/main" id="{404A83A1-061B-E458-517A-1A6476E6BB38}"/>
              </a:ext>
            </a:extLst>
          </p:cNvPr>
          <p:cNvPicPr>
            <a:picLocks noChangeAspect="1"/>
          </p:cNvPicPr>
          <p:nvPr/>
        </p:nvPicPr>
        <p:blipFill>
          <a:blip r:embed="rId2"/>
          <a:stretch>
            <a:fillRect/>
          </a:stretch>
        </p:blipFill>
        <p:spPr>
          <a:xfrm>
            <a:off x="838200" y="1527311"/>
            <a:ext cx="6774559" cy="5073186"/>
          </a:xfrm>
          <a:prstGeom prst="rect">
            <a:avLst/>
          </a:prstGeom>
        </p:spPr>
      </p:pic>
      <p:sp>
        <p:nvSpPr>
          <p:cNvPr id="7" name="TextBox 6">
            <a:extLst>
              <a:ext uri="{FF2B5EF4-FFF2-40B4-BE49-F238E27FC236}">
                <a16:creationId xmlns:a16="http://schemas.microsoft.com/office/drawing/2014/main" id="{0A0C692A-1694-8B76-6478-07161BF5C503}"/>
              </a:ext>
            </a:extLst>
          </p:cNvPr>
          <p:cNvSpPr txBox="1"/>
          <p:nvPr/>
        </p:nvSpPr>
        <p:spPr>
          <a:xfrm>
            <a:off x="8240111" y="5630043"/>
            <a:ext cx="2861441" cy="523220"/>
          </a:xfrm>
          <a:prstGeom prst="rect">
            <a:avLst/>
          </a:prstGeom>
          <a:noFill/>
        </p:spPr>
        <p:txBody>
          <a:bodyPr wrap="square" rtlCol="0">
            <a:spAutoFit/>
          </a:bodyPr>
          <a:lstStyle/>
          <a:p>
            <a:r>
              <a:rPr lang="en-US" sz="1400" dirty="0">
                <a:latin typeface="Arial Nova Cond Light" panose="020B0306020202020204" pitchFamily="34" charset="0"/>
              </a:rPr>
              <a:t>Source: </a:t>
            </a:r>
            <a:r>
              <a:rPr lang="en-US" sz="1400" dirty="0">
                <a:latin typeface="Arial Nova Cond Light" panose="020B0306020202020204" pitchFamily="34" charset="0"/>
                <a:hlinkClick r:id="rId3"/>
              </a:rPr>
              <a:t>AI Index Report 2024 – Artificial Intelligence Index</a:t>
            </a:r>
            <a:r>
              <a:rPr lang="en-US" sz="1400" dirty="0">
                <a:latin typeface="Arial Nova Cond Light" panose="020B0306020202020204" pitchFamily="34" charset="0"/>
              </a:rPr>
              <a:t>, Stanford AI index</a:t>
            </a:r>
          </a:p>
        </p:txBody>
      </p:sp>
      <p:sp>
        <p:nvSpPr>
          <p:cNvPr id="8" name="TextBox 7">
            <a:extLst>
              <a:ext uri="{FF2B5EF4-FFF2-40B4-BE49-F238E27FC236}">
                <a16:creationId xmlns:a16="http://schemas.microsoft.com/office/drawing/2014/main" id="{CB04A1B9-730B-0666-7D99-85C799A4D5D4}"/>
              </a:ext>
            </a:extLst>
          </p:cNvPr>
          <p:cNvSpPr txBox="1"/>
          <p:nvPr/>
        </p:nvSpPr>
        <p:spPr>
          <a:xfrm>
            <a:off x="7966841" y="2216940"/>
            <a:ext cx="3407979" cy="646331"/>
          </a:xfrm>
          <a:prstGeom prst="rect">
            <a:avLst/>
          </a:prstGeom>
          <a:noFill/>
        </p:spPr>
        <p:txBody>
          <a:bodyPr wrap="square" rtlCol="0">
            <a:spAutoFit/>
          </a:bodyPr>
          <a:lstStyle/>
          <a:p>
            <a:r>
              <a:rPr lang="en-US" dirty="0">
                <a:latin typeface="Arial Nova Cond Light" panose="020B0306020202020204" pitchFamily="34" charset="0"/>
              </a:rPr>
              <a:t>The machine is beating human performance in more and more tasks.</a:t>
            </a:r>
          </a:p>
        </p:txBody>
      </p:sp>
      <p:sp>
        <p:nvSpPr>
          <p:cNvPr id="9" name="TextBox 8">
            <a:extLst>
              <a:ext uri="{FF2B5EF4-FFF2-40B4-BE49-F238E27FC236}">
                <a16:creationId xmlns:a16="http://schemas.microsoft.com/office/drawing/2014/main" id="{806A9164-A415-2394-FD6F-4D0F2A7FF3C4}"/>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Model</a:t>
            </a:r>
          </a:p>
        </p:txBody>
      </p:sp>
      <p:sp>
        <p:nvSpPr>
          <p:cNvPr id="10" name="TextBox 9">
            <a:extLst>
              <a:ext uri="{FF2B5EF4-FFF2-40B4-BE49-F238E27FC236}">
                <a16:creationId xmlns:a16="http://schemas.microsoft.com/office/drawing/2014/main" id="{8358672C-5CB1-6C90-1275-6F191947D332}"/>
              </a:ext>
            </a:extLst>
          </p:cNvPr>
          <p:cNvSpPr txBox="1"/>
          <p:nvPr/>
        </p:nvSpPr>
        <p:spPr>
          <a:xfrm>
            <a:off x="10995660" y="-131"/>
            <a:ext cx="484908"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12" name="TextBox 11">
            <a:extLst>
              <a:ext uri="{FF2B5EF4-FFF2-40B4-BE49-F238E27FC236}">
                <a16:creationId xmlns:a16="http://schemas.microsoft.com/office/drawing/2014/main" id="{FE1A0C85-788B-5B09-D554-0FEF3ACAF90E}"/>
              </a:ext>
            </a:extLst>
          </p:cNvPr>
          <p:cNvSpPr txBox="1"/>
          <p:nvPr/>
        </p:nvSpPr>
        <p:spPr>
          <a:xfrm>
            <a:off x="11480568" y="-262"/>
            <a:ext cx="650472"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14" name="TextBox 13">
            <a:extLst>
              <a:ext uri="{FF2B5EF4-FFF2-40B4-BE49-F238E27FC236}">
                <a16:creationId xmlns:a16="http://schemas.microsoft.com/office/drawing/2014/main" id="{75EE190A-9491-6C60-C3E3-A8866422CC90}"/>
              </a:ext>
            </a:extLst>
          </p:cNvPr>
          <p:cNvSpPr txBox="1"/>
          <p:nvPr/>
        </p:nvSpPr>
        <p:spPr>
          <a:xfrm>
            <a:off x="9901548" y="0"/>
            <a:ext cx="547056" cy="261610"/>
          </a:xfrm>
          <a:prstGeom prst="rect">
            <a:avLst/>
          </a:prstGeom>
          <a:solidFill>
            <a:srgbClr val="5FA4E9"/>
          </a:solidFill>
          <a:ln>
            <a:solidFill>
              <a:srgbClr val="5FA4E9"/>
            </a:solidFill>
          </a:ln>
        </p:spPr>
        <p:txBody>
          <a:bodyPr wrap="square" rtlCol="0">
            <a:spAutoFit/>
          </a:bodyPr>
          <a:lstStyle/>
          <a:p>
            <a:r>
              <a:rPr lang="en-US" sz="1100" dirty="0">
                <a:solidFill>
                  <a:schemeClr val="bg1"/>
                </a:solidFill>
                <a:latin typeface="Arial Nova Cond Light" panose="020B0306020202020204" pitchFamily="34" charset="0"/>
              </a:rPr>
              <a:t>Intro</a:t>
            </a:r>
          </a:p>
        </p:txBody>
      </p:sp>
    </p:spTree>
    <p:extLst>
      <p:ext uri="{BB962C8B-B14F-4D97-AF65-F5344CB8AC3E}">
        <p14:creationId xmlns:p14="http://schemas.microsoft.com/office/powerpoint/2010/main" val="3380992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DCBD-929B-21C6-0194-D03409559FF4}"/>
              </a:ext>
            </a:extLst>
          </p:cNvPr>
          <p:cNvSpPr>
            <a:spLocks noGrp="1"/>
          </p:cNvSpPr>
          <p:nvPr>
            <p:ph type="title"/>
          </p:nvPr>
        </p:nvSpPr>
        <p:spPr/>
        <p:txBody>
          <a:bodyPr/>
          <a:lstStyle/>
          <a:p>
            <a:r>
              <a:rPr lang="en-US" dirty="0"/>
              <a:t>Why Gen AI?</a:t>
            </a:r>
          </a:p>
        </p:txBody>
      </p:sp>
      <p:sp>
        <p:nvSpPr>
          <p:cNvPr id="3" name="Content Placeholder 2">
            <a:extLst>
              <a:ext uri="{FF2B5EF4-FFF2-40B4-BE49-F238E27FC236}">
                <a16:creationId xmlns:a16="http://schemas.microsoft.com/office/drawing/2014/main" id="{F02C08EC-891B-442F-28CE-5AAD624F1B48}"/>
              </a:ext>
            </a:extLst>
          </p:cNvPr>
          <p:cNvSpPr>
            <a:spLocks noGrp="1"/>
          </p:cNvSpPr>
          <p:nvPr>
            <p:ph idx="1"/>
          </p:nvPr>
        </p:nvSpPr>
        <p:spPr>
          <a:xfrm>
            <a:off x="838200" y="1825625"/>
            <a:ext cx="10515600" cy="2147285"/>
          </a:xfrm>
        </p:spPr>
        <p:txBody>
          <a:bodyPr>
            <a:normAutofit/>
          </a:bodyPr>
          <a:lstStyle/>
          <a:p>
            <a:pPr marL="0" indent="0">
              <a:buNone/>
            </a:pPr>
            <a:r>
              <a:rPr lang="en-US" sz="2400" b="0" i="0" dirty="0">
                <a:solidFill>
                  <a:srgbClr val="333333"/>
                </a:solidFill>
                <a:effectLst/>
              </a:rPr>
              <a:t>“Generative AI has the potential to change the world in ways that we can’t even imagine. It has the power to </a:t>
            </a:r>
            <a:r>
              <a:rPr lang="en-US" sz="2400" b="1" i="0" dirty="0">
                <a:solidFill>
                  <a:srgbClr val="5FA4E9"/>
                </a:solidFill>
                <a:effectLst/>
              </a:rPr>
              <a:t>create new ideas, products, and services </a:t>
            </a:r>
            <a:r>
              <a:rPr lang="en-US" sz="2400" b="0" i="0" dirty="0">
                <a:solidFill>
                  <a:srgbClr val="333333"/>
                </a:solidFill>
                <a:effectLst/>
              </a:rPr>
              <a:t>that will make our lives easier, more productive, and more creative. It also has the potential to solve some of the world’s biggest problems, such as climate change, poverty, and disease.” – Bill Gates</a:t>
            </a:r>
            <a:endParaRPr lang="en-US" sz="2400" dirty="0"/>
          </a:p>
        </p:txBody>
      </p:sp>
      <p:sp>
        <p:nvSpPr>
          <p:cNvPr id="4" name="Slide Number Placeholder 3">
            <a:extLst>
              <a:ext uri="{FF2B5EF4-FFF2-40B4-BE49-F238E27FC236}">
                <a16:creationId xmlns:a16="http://schemas.microsoft.com/office/drawing/2014/main" id="{86B54787-82E9-8730-AFF7-533A70CF61A5}"/>
              </a:ext>
            </a:extLst>
          </p:cNvPr>
          <p:cNvSpPr>
            <a:spLocks noGrp="1"/>
          </p:cNvSpPr>
          <p:nvPr>
            <p:ph type="sldNum" sz="quarter" idx="12"/>
          </p:nvPr>
        </p:nvSpPr>
        <p:spPr/>
        <p:txBody>
          <a:bodyPr/>
          <a:lstStyle/>
          <a:p>
            <a:fld id="{FA187FF1-8CC0-461D-A383-DE7656B67DC1}" type="slidenum">
              <a:rPr lang="en-US" smtClean="0"/>
              <a:t>6</a:t>
            </a:fld>
            <a:endParaRPr lang="en-US"/>
          </a:p>
        </p:txBody>
      </p:sp>
      <p:sp>
        <p:nvSpPr>
          <p:cNvPr id="5" name="TextBox 4">
            <a:extLst>
              <a:ext uri="{FF2B5EF4-FFF2-40B4-BE49-F238E27FC236}">
                <a16:creationId xmlns:a16="http://schemas.microsoft.com/office/drawing/2014/main" id="{1E6D8EE2-FBE9-CB19-132C-2F98E03BFDB5}"/>
              </a:ext>
            </a:extLst>
          </p:cNvPr>
          <p:cNvSpPr txBox="1"/>
          <p:nvPr/>
        </p:nvSpPr>
        <p:spPr>
          <a:xfrm>
            <a:off x="9157138" y="3324091"/>
            <a:ext cx="2196662" cy="369332"/>
          </a:xfrm>
          <a:prstGeom prst="rect">
            <a:avLst/>
          </a:prstGeom>
          <a:noFill/>
        </p:spPr>
        <p:txBody>
          <a:bodyPr wrap="square" rtlCol="0">
            <a:spAutoFit/>
          </a:bodyPr>
          <a:lstStyle/>
          <a:p>
            <a:r>
              <a:rPr lang="en-US" dirty="0">
                <a:latin typeface="Arial Nova Cond Light" panose="020B0306020202020204" pitchFamily="34" charset="0"/>
              </a:rPr>
              <a:t>Source: </a:t>
            </a:r>
            <a:r>
              <a:rPr lang="en-US" dirty="0">
                <a:latin typeface="Arial Nova Cond Light" panose="020B0306020202020204" pitchFamily="34" charset="0"/>
                <a:hlinkClick r:id="rId2"/>
              </a:rPr>
              <a:t>Forbes</a:t>
            </a:r>
            <a:endParaRPr lang="en-US" dirty="0">
              <a:latin typeface="Arial Nova Cond Light" panose="020B0306020202020204" pitchFamily="34" charset="0"/>
            </a:endParaRPr>
          </a:p>
        </p:txBody>
      </p:sp>
      <p:sp>
        <p:nvSpPr>
          <p:cNvPr id="8" name="Rectangle: Rounded Corners 7">
            <a:extLst>
              <a:ext uri="{FF2B5EF4-FFF2-40B4-BE49-F238E27FC236}">
                <a16:creationId xmlns:a16="http://schemas.microsoft.com/office/drawing/2014/main" id="{F8D3F7A6-CDA1-5FAF-EB49-1EE5AA0030BA}"/>
              </a:ext>
            </a:extLst>
          </p:cNvPr>
          <p:cNvSpPr/>
          <p:nvPr/>
        </p:nvSpPr>
        <p:spPr>
          <a:xfrm>
            <a:off x="1887851" y="3584028"/>
            <a:ext cx="2043017" cy="2291255"/>
          </a:xfrm>
          <a:prstGeom prst="roundRect">
            <a:avLst/>
          </a:prstGeom>
          <a:solidFill>
            <a:srgbClr val="66997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Nova Cond Light" panose="020B0306020202020204" pitchFamily="34" charset="0"/>
              </a:rPr>
              <a:t>$62.72</a:t>
            </a:r>
          </a:p>
          <a:p>
            <a:pPr algn="ctr"/>
            <a:r>
              <a:rPr lang="en-US" sz="2400" dirty="0">
                <a:latin typeface="Arial Nova Cond Light" panose="020B0306020202020204" pitchFamily="34" charset="0"/>
              </a:rPr>
              <a:t>Billion</a:t>
            </a:r>
          </a:p>
        </p:txBody>
      </p:sp>
      <p:sp>
        <p:nvSpPr>
          <p:cNvPr id="10" name="Rectangle: Rounded Corners 9">
            <a:extLst>
              <a:ext uri="{FF2B5EF4-FFF2-40B4-BE49-F238E27FC236}">
                <a16:creationId xmlns:a16="http://schemas.microsoft.com/office/drawing/2014/main" id="{5D9A1130-82C8-2302-38FF-126433A71EDA}"/>
              </a:ext>
            </a:extLst>
          </p:cNvPr>
          <p:cNvSpPr/>
          <p:nvPr/>
        </p:nvSpPr>
        <p:spPr>
          <a:xfrm>
            <a:off x="4687473" y="3584027"/>
            <a:ext cx="2043017" cy="2291255"/>
          </a:xfrm>
          <a:prstGeom prst="roundRect">
            <a:avLst/>
          </a:prstGeom>
          <a:solidFill>
            <a:srgbClr val="DD66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Arial Nova Cond Light" panose="020B0306020202020204" pitchFamily="34" charset="0"/>
              </a:rPr>
              <a:t>CAGR </a:t>
            </a:r>
          </a:p>
          <a:p>
            <a:pPr algn="ctr"/>
            <a:r>
              <a:rPr lang="en-US" altLang="zh-CN" sz="2400" dirty="0">
                <a:latin typeface="Arial Nova Cond Light" panose="020B0306020202020204" pitchFamily="34" charset="0"/>
              </a:rPr>
              <a:t>41.53%</a:t>
            </a:r>
          </a:p>
        </p:txBody>
      </p:sp>
      <p:sp>
        <p:nvSpPr>
          <p:cNvPr id="11" name="TextBox 10">
            <a:extLst>
              <a:ext uri="{FF2B5EF4-FFF2-40B4-BE49-F238E27FC236}">
                <a16:creationId xmlns:a16="http://schemas.microsoft.com/office/drawing/2014/main" id="{D6203164-D653-8FDD-5B91-C29C6E8D0A96}"/>
              </a:ext>
            </a:extLst>
          </p:cNvPr>
          <p:cNvSpPr txBox="1"/>
          <p:nvPr/>
        </p:nvSpPr>
        <p:spPr>
          <a:xfrm>
            <a:off x="1950912" y="6063735"/>
            <a:ext cx="1916894" cy="369332"/>
          </a:xfrm>
          <a:prstGeom prst="rect">
            <a:avLst/>
          </a:prstGeom>
          <a:noFill/>
        </p:spPr>
        <p:txBody>
          <a:bodyPr wrap="square" rtlCol="0">
            <a:spAutoFit/>
          </a:bodyPr>
          <a:lstStyle/>
          <a:p>
            <a:r>
              <a:rPr lang="en-US" dirty="0"/>
              <a:t>2025 expectation</a:t>
            </a:r>
          </a:p>
        </p:txBody>
      </p:sp>
      <p:sp>
        <p:nvSpPr>
          <p:cNvPr id="12" name="TextBox 11">
            <a:extLst>
              <a:ext uri="{FF2B5EF4-FFF2-40B4-BE49-F238E27FC236}">
                <a16:creationId xmlns:a16="http://schemas.microsoft.com/office/drawing/2014/main" id="{7981435D-7739-B52B-28CA-EA03D9369BEA}"/>
              </a:ext>
            </a:extLst>
          </p:cNvPr>
          <p:cNvSpPr txBox="1"/>
          <p:nvPr/>
        </p:nvSpPr>
        <p:spPr>
          <a:xfrm>
            <a:off x="4750534" y="6053224"/>
            <a:ext cx="2438542" cy="369332"/>
          </a:xfrm>
          <a:prstGeom prst="rect">
            <a:avLst/>
          </a:prstGeom>
          <a:noFill/>
        </p:spPr>
        <p:txBody>
          <a:bodyPr wrap="square" rtlCol="0">
            <a:spAutoFit/>
          </a:bodyPr>
          <a:lstStyle/>
          <a:p>
            <a:r>
              <a:rPr lang="en-US" dirty="0"/>
              <a:t>2025-2030 expectation</a:t>
            </a:r>
          </a:p>
        </p:txBody>
      </p:sp>
      <p:sp>
        <p:nvSpPr>
          <p:cNvPr id="13" name="TextBox 12">
            <a:extLst>
              <a:ext uri="{FF2B5EF4-FFF2-40B4-BE49-F238E27FC236}">
                <a16:creationId xmlns:a16="http://schemas.microsoft.com/office/drawing/2014/main" id="{9089F9FD-DD04-AAC7-5F7F-96E4534A9347}"/>
              </a:ext>
            </a:extLst>
          </p:cNvPr>
          <p:cNvSpPr txBox="1"/>
          <p:nvPr/>
        </p:nvSpPr>
        <p:spPr>
          <a:xfrm>
            <a:off x="7827579" y="5892581"/>
            <a:ext cx="3092669" cy="523220"/>
          </a:xfrm>
          <a:prstGeom prst="rect">
            <a:avLst/>
          </a:prstGeom>
          <a:noFill/>
        </p:spPr>
        <p:txBody>
          <a:bodyPr wrap="square" rtlCol="0">
            <a:spAutoFit/>
          </a:bodyPr>
          <a:lstStyle/>
          <a:p>
            <a:r>
              <a:rPr lang="en-US" sz="1400" dirty="0">
                <a:latin typeface="Arial Nova Cond Light" panose="020B0306020202020204" pitchFamily="34" charset="0"/>
              </a:rPr>
              <a:t>Source: </a:t>
            </a:r>
            <a:r>
              <a:rPr lang="en-US" sz="1400" dirty="0">
                <a:latin typeface="Arial Nova Cond Light" panose="020B0306020202020204" pitchFamily="34" charset="0"/>
                <a:hlinkClick r:id="rId3"/>
              </a:rPr>
              <a:t>Generative AI - Worldwide | Statista Market Forecast</a:t>
            </a:r>
            <a:endParaRPr lang="en-US" sz="1400" dirty="0">
              <a:latin typeface="Arial Nova Cond Light" panose="020B0306020202020204" pitchFamily="34" charset="0"/>
            </a:endParaRPr>
          </a:p>
        </p:txBody>
      </p:sp>
      <p:sp>
        <p:nvSpPr>
          <p:cNvPr id="14" name="TextBox 13">
            <a:extLst>
              <a:ext uri="{FF2B5EF4-FFF2-40B4-BE49-F238E27FC236}">
                <a16:creationId xmlns:a16="http://schemas.microsoft.com/office/drawing/2014/main" id="{08CB9453-AB40-BB71-3699-2303E4582F5E}"/>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Model</a:t>
            </a:r>
          </a:p>
        </p:txBody>
      </p:sp>
      <p:sp>
        <p:nvSpPr>
          <p:cNvPr id="15" name="TextBox 14">
            <a:extLst>
              <a:ext uri="{FF2B5EF4-FFF2-40B4-BE49-F238E27FC236}">
                <a16:creationId xmlns:a16="http://schemas.microsoft.com/office/drawing/2014/main" id="{1AADA4F3-8BEB-0F04-972C-641639C3D81C}"/>
              </a:ext>
            </a:extLst>
          </p:cNvPr>
          <p:cNvSpPr txBox="1"/>
          <p:nvPr/>
        </p:nvSpPr>
        <p:spPr>
          <a:xfrm>
            <a:off x="10995660" y="-131"/>
            <a:ext cx="484908"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16" name="TextBox 15">
            <a:extLst>
              <a:ext uri="{FF2B5EF4-FFF2-40B4-BE49-F238E27FC236}">
                <a16:creationId xmlns:a16="http://schemas.microsoft.com/office/drawing/2014/main" id="{E3AC1B76-ECB9-3D3A-3DF4-44732EF5F8D6}"/>
              </a:ext>
            </a:extLst>
          </p:cNvPr>
          <p:cNvSpPr txBox="1"/>
          <p:nvPr/>
        </p:nvSpPr>
        <p:spPr>
          <a:xfrm>
            <a:off x="11480568" y="-262"/>
            <a:ext cx="650472"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17" name="TextBox 16">
            <a:extLst>
              <a:ext uri="{FF2B5EF4-FFF2-40B4-BE49-F238E27FC236}">
                <a16:creationId xmlns:a16="http://schemas.microsoft.com/office/drawing/2014/main" id="{8D0491F1-039C-714B-C4CE-4EE1F1CF6DD4}"/>
              </a:ext>
            </a:extLst>
          </p:cNvPr>
          <p:cNvSpPr txBox="1"/>
          <p:nvPr/>
        </p:nvSpPr>
        <p:spPr>
          <a:xfrm>
            <a:off x="9901548" y="0"/>
            <a:ext cx="547056" cy="261610"/>
          </a:xfrm>
          <a:prstGeom prst="rect">
            <a:avLst/>
          </a:prstGeom>
          <a:solidFill>
            <a:srgbClr val="5FA4E9"/>
          </a:solidFill>
          <a:ln>
            <a:solidFill>
              <a:srgbClr val="5FA4E9"/>
            </a:solidFill>
          </a:ln>
        </p:spPr>
        <p:txBody>
          <a:bodyPr wrap="square" rtlCol="0">
            <a:spAutoFit/>
          </a:bodyPr>
          <a:lstStyle/>
          <a:p>
            <a:r>
              <a:rPr lang="en-US" sz="1100" dirty="0">
                <a:solidFill>
                  <a:schemeClr val="bg1"/>
                </a:solidFill>
                <a:latin typeface="Arial Nova Cond Light" panose="020B0306020202020204" pitchFamily="34" charset="0"/>
              </a:rPr>
              <a:t>Intro</a:t>
            </a:r>
          </a:p>
        </p:txBody>
      </p:sp>
    </p:spTree>
    <p:extLst>
      <p:ext uri="{BB962C8B-B14F-4D97-AF65-F5344CB8AC3E}">
        <p14:creationId xmlns:p14="http://schemas.microsoft.com/office/powerpoint/2010/main" val="2459150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7CDF-051E-167B-9246-9630DDD501B4}"/>
              </a:ext>
            </a:extLst>
          </p:cNvPr>
          <p:cNvSpPr>
            <a:spLocks noGrp="1"/>
          </p:cNvSpPr>
          <p:nvPr>
            <p:ph type="title"/>
          </p:nvPr>
        </p:nvSpPr>
        <p:spPr>
          <a:xfrm>
            <a:off x="680220" y="-49709"/>
            <a:ext cx="10515600" cy="1325563"/>
          </a:xfrm>
        </p:spPr>
        <p:txBody>
          <a:bodyPr>
            <a:normAutofit/>
          </a:bodyPr>
          <a:lstStyle/>
          <a:p>
            <a:r>
              <a:rPr lang="en-US" sz="2800" dirty="0">
                <a:solidFill>
                  <a:srgbClr val="123456"/>
                </a:solidFill>
                <a:latin typeface="Arial Nova Cond" panose="020B0506020202020204" pitchFamily="34" charset="0"/>
              </a:rPr>
              <a:t>Top 5 Challenges for IT Leaders in 2025</a:t>
            </a:r>
          </a:p>
        </p:txBody>
      </p:sp>
      <p:sp>
        <p:nvSpPr>
          <p:cNvPr id="6" name="TextBox 5">
            <a:extLst>
              <a:ext uri="{FF2B5EF4-FFF2-40B4-BE49-F238E27FC236}">
                <a16:creationId xmlns:a16="http://schemas.microsoft.com/office/drawing/2014/main" id="{55BFCDE6-C024-DE87-DF2D-D030A8377F9E}"/>
              </a:ext>
            </a:extLst>
          </p:cNvPr>
          <p:cNvSpPr txBox="1"/>
          <p:nvPr/>
        </p:nvSpPr>
        <p:spPr>
          <a:xfrm>
            <a:off x="1051113" y="1098460"/>
            <a:ext cx="9865362" cy="615553"/>
          </a:xfrm>
          <a:prstGeom prst="rect">
            <a:avLst/>
          </a:prstGeom>
          <a:noFill/>
        </p:spPr>
        <p:txBody>
          <a:bodyPr wrap="square" rtlCol="0">
            <a:spAutoFit/>
          </a:bodyPr>
          <a:lstStyle/>
          <a:p>
            <a:r>
              <a:rPr lang="en-US" sz="2000" dirty="0">
                <a:solidFill>
                  <a:srgbClr val="CC8800"/>
                </a:solidFill>
                <a:latin typeface="Arial Nova Cond Light" panose="020B0306020202020204" pitchFamily="34" charset="0"/>
              </a:rPr>
              <a:t>Unlock the Power of Data with New Applications</a:t>
            </a:r>
          </a:p>
          <a:p>
            <a:r>
              <a:rPr lang="en-US" sz="1400" dirty="0">
                <a:latin typeface="Arial Nova Cond Light" panose="020B0306020202020204" pitchFamily="34" charset="0"/>
              </a:rPr>
              <a:t>Data is the new energy of the economy. Whoever can first drill value out of the data field will gain advantage in business competition. </a:t>
            </a:r>
          </a:p>
        </p:txBody>
      </p:sp>
      <p:sp>
        <p:nvSpPr>
          <p:cNvPr id="9" name="Rectangle 8">
            <a:extLst>
              <a:ext uri="{FF2B5EF4-FFF2-40B4-BE49-F238E27FC236}">
                <a16:creationId xmlns:a16="http://schemas.microsoft.com/office/drawing/2014/main" id="{4D2D022D-DF29-DD03-FA74-1605FA026250}"/>
              </a:ext>
            </a:extLst>
          </p:cNvPr>
          <p:cNvSpPr/>
          <p:nvPr/>
        </p:nvSpPr>
        <p:spPr>
          <a:xfrm>
            <a:off x="838200" y="1083087"/>
            <a:ext cx="10224591" cy="892553"/>
          </a:xfrm>
          <a:prstGeom prst="rect">
            <a:avLst/>
          </a:prstGeom>
          <a:noFill/>
          <a:ln>
            <a:solidFill>
              <a:srgbClr val="C9C9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7" name="TextBox 6">
            <a:extLst>
              <a:ext uri="{FF2B5EF4-FFF2-40B4-BE49-F238E27FC236}">
                <a16:creationId xmlns:a16="http://schemas.microsoft.com/office/drawing/2014/main" id="{CA967E06-A62A-CA1B-8575-117766DDE763}"/>
              </a:ext>
            </a:extLst>
          </p:cNvPr>
          <p:cNvSpPr txBox="1"/>
          <p:nvPr/>
        </p:nvSpPr>
        <p:spPr>
          <a:xfrm>
            <a:off x="1083800" y="3235251"/>
            <a:ext cx="9766079" cy="830997"/>
          </a:xfrm>
          <a:prstGeom prst="rect">
            <a:avLst/>
          </a:prstGeom>
          <a:noFill/>
        </p:spPr>
        <p:txBody>
          <a:bodyPr wrap="square" rtlCol="0">
            <a:spAutoFit/>
          </a:bodyPr>
          <a:lstStyle/>
          <a:p>
            <a:r>
              <a:rPr lang="en-US" sz="2000" dirty="0">
                <a:solidFill>
                  <a:srgbClr val="BB3344"/>
                </a:solidFill>
                <a:latin typeface="Arial Nova Cond Light" panose="020B0306020202020204" pitchFamily="34" charset="0"/>
              </a:rPr>
              <a:t>Enforce Data Governance and Data Quality</a:t>
            </a:r>
          </a:p>
          <a:p>
            <a:r>
              <a:rPr lang="en-US" sz="1400" dirty="0">
                <a:latin typeface="Arial Nova Cond Light" panose="020B0306020202020204" pitchFamily="34" charset="0"/>
              </a:rPr>
              <a:t>Data governance not only ensures the compliance but also need to be combined with data quality control to ensure the information is accurate, on-time, and complete.</a:t>
            </a:r>
          </a:p>
        </p:txBody>
      </p:sp>
      <p:sp>
        <p:nvSpPr>
          <p:cNvPr id="10" name="Rectangle 9">
            <a:extLst>
              <a:ext uri="{FF2B5EF4-FFF2-40B4-BE49-F238E27FC236}">
                <a16:creationId xmlns:a16="http://schemas.microsoft.com/office/drawing/2014/main" id="{61D24328-E501-585A-FF9C-64884D4DA54A}"/>
              </a:ext>
            </a:extLst>
          </p:cNvPr>
          <p:cNvSpPr/>
          <p:nvPr/>
        </p:nvSpPr>
        <p:spPr>
          <a:xfrm>
            <a:off x="838200" y="3231424"/>
            <a:ext cx="10224590" cy="892552"/>
          </a:xfrm>
          <a:prstGeom prst="rect">
            <a:avLst/>
          </a:prstGeom>
          <a:noFill/>
          <a:ln>
            <a:solidFill>
              <a:srgbClr val="C9C9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7" name="TextBox 16">
            <a:extLst>
              <a:ext uri="{FF2B5EF4-FFF2-40B4-BE49-F238E27FC236}">
                <a16:creationId xmlns:a16="http://schemas.microsoft.com/office/drawing/2014/main" id="{90AB4B12-0F9C-E83B-28C9-4D5EA250F7D2}"/>
              </a:ext>
            </a:extLst>
          </p:cNvPr>
          <p:cNvSpPr txBox="1"/>
          <p:nvPr/>
        </p:nvSpPr>
        <p:spPr>
          <a:xfrm>
            <a:off x="1051112" y="2162563"/>
            <a:ext cx="9798767" cy="830997"/>
          </a:xfrm>
          <a:prstGeom prst="rect">
            <a:avLst/>
          </a:prstGeom>
          <a:noFill/>
        </p:spPr>
        <p:txBody>
          <a:bodyPr wrap="square" rtlCol="0">
            <a:spAutoFit/>
          </a:bodyPr>
          <a:lstStyle/>
          <a:p>
            <a:r>
              <a:rPr lang="en-US" sz="2000" dirty="0">
                <a:solidFill>
                  <a:srgbClr val="6699BB"/>
                </a:solidFill>
                <a:latin typeface="Arial Nova Cond Light" panose="020B0306020202020204" pitchFamily="34" charset="0"/>
              </a:rPr>
              <a:t>Build Intelligence Using ML and Generative AI</a:t>
            </a:r>
          </a:p>
          <a:p>
            <a:r>
              <a:rPr lang="en-US" sz="1400" dirty="0">
                <a:latin typeface="Arial Nova Cond Light" panose="020B0306020202020204" pitchFamily="34" charset="0"/>
              </a:rPr>
              <a:t>In 2025, ML and gen AI become the priority in enterprises worldwide. The power of ML may greatly affect the world and businesses this year through providing new insights.</a:t>
            </a:r>
          </a:p>
        </p:txBody>
      </p:sp>
      <p:sp>
        <p:nvSpPr>
          <p:cNvPr id="18" name="Rectangle 17">
            <a:extLst>
              <a:ext uri="{FF2B5EF4-FFF2-40B4-BE49-F238E27FC236}">
                <a16:creationId xmlns:a16="http://schemas.microsoft.com/office/drawing/2014/main" id="{5CE9DA2C-AB1E-410B-36D5-5349C119A13D}"/>
              </a:ext>
            </a:extLst>
          </p:cNvPr>
          <p:cNvSpPr/>
          <p:nvPr/>
        </p:nvSpPr>
        <p:spPr>
          <a:xfrm>
            <a:off x="838200" y="2158029"/>
            <a:ext cx="10224591" cy="894750"/>
          </a:xfrm>
          <a:prstGeom prst="rect">
            <a:avLst/>
          </a:prstGeom>
          <a:noFill/>
          <a:ln>
            <a:solidFill>
              <a:srgbClr val="C9C9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19" name="Rectangle 18">
            <a:extLst>
              <a:ext uri="{FF2B5EF4-FFF2-40B4-BE49-F238E27FC236}">
                <a16:creationId xmlns:a16="http://schemas.microsoft.com/office/drawing/2014/main" id="{0C3B0E7A-00F6-0790-F08E-B2E48A99782B}"/>
              </a:ext>
            </a:extLst>
          </p:cNvPr>
          <p:cNvSpPr/>
          <p:nvPr/>
        </p:nvSpPr>
        <p:spPr>
          <a:xfrm>
            <a:off x="10716958" y="985111"/>
            <a:ext cx="478971" cy="489856"/>
          </a:xfrm>
          <a:prstGeom prst="rect">
            <a:avLst/>
          </a:prstGeom>
          <a:solidFill>
            <a:srgbClr val="CC88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Nova Cond Light" panose="020B0306020202020204" pitchFamily="34" charset="0"/>
              </a:rPr>
              <a:t>1</a:t>
            </a:r>
          </a:p>
        </p:txBody>
      </p:sp>
      <p:sp>
        <p:nvSpPr>
          <p:cNvPr id="20" name="Rectangle 19">
            <a:extLst>
              <a:ext uri="{FF2B5EF4-FFF2-40B4-BE49-F238E27FC236}">
                <a16:creationId xmlns:a16="http://schemas.microsoft.com/office/drawing/2014/main" id="{54C4B583-211A-76F6-DCCB-DAA96F21F1F4}"/>
              </a:ext>
            </a:extLst>
          </p:cNvPr>
          <p:cNvSpPr/>
          <p:nvPr/>
        </p:nvSpPr>
        <p:spPr>
          <a:xfrm>
            <a:off x="10716957" y="2055480"/>
            <a:ext cx="478972" cy="489857"/>
          </a:xfrm>
          <a:prstGeom prst="rect">
            <a:avLst/>
          </a:prstGeom>
          <a:solidFill>
            <a:srgbClr val="649EB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Nova Cond Light" panose="020B0306020202020204" pitchFamily="34" charset="0"/>
              </a:rPr>
              <a:t>2</a:t>
            </a:r>
          </a:p>
        </p:txBody>
      </p:sp>
      <p:sp>
        <p:nvSpPr>
          <p:cNvPr id="21" name="Rectangle 20">
            <a:extLst>
              <a:ext uri="{FF2B5EF4-FFF2-40B4-BE49-F238E27FC236}">
                <a16:creationId xmlns:a16="http://schemas.microsoft.com/office/drawing/2014/main" id="{39509715-AF81-AD5A-4E8C-E759DE4A9AB7}"/>
              </a:ext>
            </a:extLst>
          </p:cNvPr>
          <p:cNvSpPr/>
          <p:nvPr/>
        </p:nvSpPr>
        <p:spPr>
          <a:xfrm>
            <a:off x="10716957" y="3106377"/>
            <a:ext cx="478972" cy="489857"/>
          </a:xfrm>
          <a:prstGeom prst="rect">
            <a:avLst/>
          </a:prstGeom>
          <a:solidFill>
            <a:srgbClr val="BB33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Nova Cond Light" panose="020B0306020202020204" pitchFamily="34" charset="0"/>
              </a:rPr>
              <a:t>3</a:t>
            </a:r>
          </a:p>
        </p:txBody>
      </p:sp>
      <p:sp>
        <p:nvSpPr>
          <p:cNvPr id="22" name="TextBox 21">
            <a:extLst>
              <a:ext uri="{FF2B5EF4-FFF2-40B4-BE49-F238E27FC236}">
                <a16:creationId xmlns:a16="http://schemas.microsoft.com/office/drawing/2014/main" id="{7B2E013E-DD41-E33C-9DEC-11F030CADE3F}"/>
              </a:ext>
            </a:extLst>
          </p:cNvPr>
          <p:cNvSpPr txBox="1"/>
          <p:nvPr/>
        </p:nvSpPr>
        <p:spPr>
          <a:xfrm>
            <a:off x="1083799" y="4304112"/>
            <a:ext cx="9766079" cy="615553"/>
          </a:xfrm>
          <a:prstGeom prst="rect">
            <a:avLst/>
          </a:prstGeom>
          <a:noFill/>
        </p:spPr>
        <p:txBody>
          <a:bodyPr wrap="square" rtlCol="0">
            <a:spAutoFit/>
          </a:bodyPr>
          <a:lstStyle/>
          <a:p>
            <a:r>
              <a:rPr lang="en-US" sz="2000" dirty="0">
                <a:solidFill>
                  <a:srgbClr val="668888"/>
                </a:solidFill>
                <a:latin typeface="Arial Nova Cond Light" panose="020B0306020202020204" pitchFamily="34" charset="0"/>
              </a:rPr>
              <a:t>Ensure Data Resilience and Security</a:t>
            </a:r>
          </a:p>
          <a:p>
            <a:r>
              <a:rPr lang="en-US" sz="1400" dirty="0">
                <a:latin typeface="Arial Nova Cond Light" panose="020B0306020202020204" pitchFamily="34" charset="0"/>
              </a:rPr>
              <a:t>Data resilience and security will be facing new challenges in the new year. Ransomwares and disasters are in the trend of increasing.</a:t>
            </a:r>
          </a:p>
        </p:txBody>
      </p:sp>
      <p:sp>
        <p:nvSpPr>
          <p:cNvPr id="23" name="Rectangle 22">
            <a:extLst>
              <a:ext uri="{FF2B5EF4-FFF2-40B4-BE49-F238E27FC236}">
                <a16:creationId xmlns:a16="http://schemas.microsoft.com/office/drawing/2014/main" id="{AA62536F-A505-A47F-A09A-4B036613757B}"/>
              </a:ext>
            </a:extLst>
          </p:cNvPr>
          <p:cNvSpPr/>
          <p:nvPr/>
        </p:nvSpPr>
        <p:spPr>
          <a:xfrm>
            <a:off x="838200" y="4300285"/>
            <a:ext cx="10224590" cy="917913"/>
          </a:xfrm>
          <a:prstGeom prst="rect">
            <a:avLst/>
          </a:prstGeom>
          <a:noFill/>
          <a:ln>
            <a:solidFill>
              <a:srgbClr val="C9C9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24" name="Rectangle 23">
            <a:extLst>
              <a:ext uri="{FF2B5EF4-FFF2-40B4-BE49-F238E27FC236}">
                <a16:creationId xmlns:a16="http://schemas.microsoft.com/office/drawing/2014/main" id="{96F180F9-6B9F-4B7E-3A67-3C0F79F4990F}"/>
              </a:ext>
            </a:extLst>
          </p:cNvPr>
          <p:cNvSpPr/>
          <p:nvPr/>
        </p:nvSpPr>
        <p:spPr>
          <a:xfrm>
            <a:off x="10716848" y="4193202"/>
            <a:ext cx="478972" cy="489857"/>
          </a:xfrm>
          <a:prstGeom prst="rect">
            <a:avLst/>
          </a:prstGeom>
          <a:solidFill>
            <a:srgbClr val="66888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Nova Cond Light" panose="020B0306020202020204" pitchFamily="34" charset="0"/>
              </a:rPr>
              <a:t>4</a:t>
            </a:r>
          </a:p>
        </p:txBody>
      </p:sp>
      <p:sp>
        <p:nvSpPr>
          <p:cNvPr id="25" name="TextBox 24">
            <a:extLst>
              <a:ext uri="{FF2B5EF4-FFF2-40B4-BE49-F238E27FC236}">
                <a16:creationId xmlns:a16="http://schemas.microsoft.com/office/drawing/2014/main" id="{26877F32-C8A3-B963-504D-1FAE440C0F48}"/>
              </a:ext>
            </a:extLst>
          </p:cNvPr>
          <p:cNvSpPr txBox="1"/>
          <p:nvPr/>
        </p:nvSpPr>
        <p:spPr>
          <a:xfrm>
            <a:off x="1083799" y="5394507"/>
            <a:ext cx="9766079" cy="615553"/>
          </a:xfrm>
          <a:prstGeom prst="rect">
            <a:avLst/>
          </a:prstGeom>
          <a:noFill/>
        </p:spPr>
        <p:txBody>
          <a:bodyPr wrap="square" rtlCol="0">
            <a:spAutoFit/>
          </a:bodyPr>
          <a:lstStyle/>
          <a:p>
            <a:r>
              <a:rPr lang="en-US" sz="2000" dirty="0">
                <a:solidFill>
                  <a:srgbClr val="DD6644"/>
                </a:solidFill>
                <a:latin typeface="Arial Nova Cond Light" panose="020B0306020202020204" pitchFamily="34" charset="0"/>
              </a:rPr>
              <a:t>Improve Cost Efficiency</a:t>
            </a:r>
          </a:p>
          <a:p>
            <a:r>
              <a:rPr lang="en-US" sz="1400" dirty="0">
                <a:latin typeface="Arial Nova Cond Light" panose="020B0306020202020204" pitchFamily="34" charset="0"/>
              </a:rPr>
              <a:t>The amount of data is growing in a rapid pace. We need innovations in infrastructure to control the budget.</a:t>
            </a:r>
          </a:p>
        </p:txBody>
      </p:sp>
      <p:sp>
        <p:nvSpPr>
          <p:cNvPr id="26" name="Rectangle 25">
            <a:extLst>
              <a:ext uri="{FF2B5EF4-FFF2-40B4-BE49-F238E27FC236}">
                <a16:creationId xmlns:a16="http://schemas.microsoft.com/office/drawing/2014/main" id="{39D5F378-8E4D-1B6B-B85C-709D4BF7ED4C}"/>
              </a:ext>
            </a:extLst>
          </p:cNvPr>
          <p:cNvSpPr/>
          <p:nvPr/>
        </p:nvSpPr>
        <p:spPr>
          <a:xfrm>
            <a:off x="838200" y="5390681"/>
            <a:ext cx="10224590" cy="619379"/>
          </a:xfrm>
          <a:prstGeom prst="rect">
            <a:avLst/>
          </a:prstGeom>
          <a:noFill/>
          <a:ln>
            <a:solidFill>
              <a:srgbClr val="C9C9C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Nova Cond Light" panose="020B0306020202020204" pitchFamily="34" charset="0"/>
            </a:endParaRPr>
          </a:p>
        </p:txBody>
      </p:sp>
      <p:sp>
        <p:nvSpPr>
          <p:cNvPr id="27" name="Rectangle 26">
            <a:extLst>
              <a:ext uri="{FF2B5EF4-FFF2-40B4-BE49-F238E27FC236}">
                <a16:creationId xmlns:a16="http://schemas.microsoft.com/office/drawing/2014/main" id="{C344C1D4-6D75-B3F1-D8DF-036E422E2F58}"/>
              </a:ext>
            </a:extLst>
          </p:cNvPr>
          <p:cNvSpPr/>
          <p:nvPr/>
        </p:nvSpPr>
        <p:spPr>
          <a:xfrm>
            <a:off x="10716848" y="5287424"/>
            <a:ext cx="478972" cy="489857"/>
          </a:xfrm>
          <a:prstGeom prst="rect">
            <a:avLst/>
          </a:prstGeom>
          <a:solidFill>
            <a:srgbClr val="DD664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rial Nova Cond Light" panose="020B0306020202020204" pitchFamily="34" charset="0"/>
              </a:rPr>
              <a:t>5</a:t>
            </a:r>
          </a:p>
        </p:txBody>
      </p:sp>
      <p:sp>
        <p:nvSpPr>
          <p:cNvPr id="3" name="TextBox 2">
            <a:extLst>
              <a:ext uri="{FF2B5EF4-FFF2-40B4-BE49-F238E27FC236}">
                <a16:creationId xmlns:a16="http://schemas.microsoft.com/office/drawing/2014/main" id="{1AA08BA5-C408-8353-6D4B-3C14A98D128B}"/>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Model</a:t>
            </a:r>
          </a:p>
        </p:txBody>
      </p:sp>
      <p:sp>
        <p:nvSpPr>
          <p:cNvPr id="4" name="TextBox 3">
            <a:extLst>
              <a:ext uri="{FF2B5EF4-FFF2-40B4-BE49-F238E27FC236}">
                <a16:creationId xmlns:a16="http://schemas.microsoft.com/office/drawing/2014/main" id="{9E098AC6-9378-9F6D-A51A-410769F91564}"/>
              </a:ext>
            </a:extLst>
          </p:cNvPr>
          <p:cNvSpPr txBox="1"/>
          <p:nvPr/>
        </p:nvSpPr>
        <p:spPr>
          <a:xfrm>
            <a:off x="10995660" y="-131"/>
            <a:ext cx="484908"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5" name="TextBox 4">
            <a:extLst>
              <a:ext uri="{FF2B5EF4-FFF2-40B4-BE49-F238E27FC236}">
                <a16:creationId xmlns:a16="http://schemas.microsoft.com/office/drawing/2014/main" id="{1F270531-FF96-F762-5775-EF0B3A9AA4E4}"/>
              </a:ext>
            </a:extLst>
          </p:cNvPr>
          <p:cNvSpPr txBox="1"/>
          <p:nvPr/>
        </p:nvSpPr>
        <p:spPr>
          <a:xfrm>
            <a:off x="11480568" y="-262"/>
            <a:ext cx="650472"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8" name="TextBox 7">
            <a:extLst>
              <a:ext uri="{FF2B5EF4-FFF2-40B4-BE49-F238E27FC236}">
                <a16:creationId xmlns:a16="http://schemas.microsoft.com/office/drawing/2014/main" id="{A193E8CB-0FB0-C1EE-CD43-BE3D40619896}"/>
              </a:ext>
            </a:extLst>
          </p:cNvPr>
          <p:cNvSpPr txBox="1"/>
          <p:nvPr/>
        </p:nvSpPr>
        <p:spPr>
          <a:xfrm>
            <a:off x="9901548" y="0"/>
            <a:ext cx="547056" cy="261610"/>
          </a:xfrm>
          <a:prstGeom prst="rect">
            <a:avLst/>
          </a:prstGeom>
          <a:solidFill>
            <a:srgbClr val="5FA4E9"/>
          </a:solidFill>
          <a:ln>
            <a:solidFill>
              <a:srgbClr val="5FA4E9"/>
            </a:solidFill>
          </a:ln>
        </p:spPr>
        <p:txBody>
          <a:bodyPr wrap="square" rtlCol="0">
            <a:spAutoFit/>
          </a:bodyPr>
          <a:lstStyle/>
          <a:p>
            <a:r>
              <a:rPr lang="en-US" sz="1100" dirty="0">
                <a:solidFill>
                  <a:schemeClr val="bg1"/>
                </a:solidFill>
                <a:latin typeface="Arial Nova Cond Light" panose="020B0306020202020204" pitchFamily="34" charset="0"/>
              </a:rPr>
              <a:t>Intro</a:t>
            </a:r>
          </a:p>
        </p:txBody>
      </p:sp>
    </p:spTree>
    <p:extLst>
      <p:ext uri="{BB962C8B-B14F-4D97-AF65-F5344CB8AC3E}">
        <p14:creationId xmlns:p14="http://schemas.microsoft.com/office/powerpoint/2010/main" val="2145607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812298D-84FF-1D57-1272-BBE421D7178A}"/>
              </a:ext>
            </a:extLst>
          </p:cNvPr>
          <p:cNvSpPr txBox="1"/>
          <p:nvPr/>
        </p:nvSpPr>
        <p:spPr>
          <a:xfrm>
            <a:off x="2599435" y="5723839"/>
            <a:ext cx="8932435" cy="461665"/>
          </a:xfrm>
          <a:prstGeom prst="rect">
            <a:avLst/>
          </a:prstGeom>
          <a:noFill/>
        </p:spPr>
        <p:txBody>
          <a:bodyPr wrap="square" rtlCol="0">
            <a:spAutoFit/>
          </a:bodyPr>
          <a:lstStyle/>
          <a:p>
            <a:r>
              <a:rPr lang="en-US" sz="1200" dirty="0">
                <a:latin typeface="Arial Nova Cond" panose="020B0506020202020204" pitchFamily="34" charset="0"/>
              </a:rPr>
              <a:t>Source: </a:t>
            </a:r>
            <a:r>
              <a:rPr lang="en-US" sz="1200" dirty="0" err="1">
                <a:latin typeface="Arial Nova Cond" panose="020B0506020202020204" pitchFamily="34" charset="0"/>
              </a:rPr>
              <a:t>WaveStone</a:t>
            </a:r>
            <a:r>
              <a:rPr lang="en-US" sz="1200" dirty="0">
                <a:latin typeface="Arial Nova Cond" panose="020B0506020202020204" pitchFamily="34" charset="0"/>
              </a:rPr>
              <a:t> 2024 DATA AND ANALYTICS LEADERSHIP ANNUAL EXECUTIVE SURVEY</a:t>
            </a:r>
          </a:p>
          <a:p>
            <a:r>
              <a:rPr lang="en-US" sz="1200" dirty="0">
                <a:latin typeface="Arial Nova Cond" panose="020B0506020202020204" pitchFamily="34" charset="0"/>
                <a:hlinkClick r:id="rId2"/>
              </a:rPr>
              <a:t>DataAI-ExecutiveLeadershipSurveyFinalAsset.pdf (wavestone.com)</a:t>
            </a:r>
            <a:endParaRPr lang="en-US" sz="1200" dirty="0">
              <a:latin typeface="Arial Nova Cond" panose="020B0506020202020204" pitchFamily="34" charset="0"/>
            </a:endParaRPr>
          </a:p>
        </p:txBody>
      </p:sp>
      <p:graphicFrame>
        <p:nvGraphicFramePr>
          <p:cNvPr id="13" name="Chart 12">
            <a:extLst>
              <a:ext uri="{FF2B5EF4-FFF2-40B4-BE49-F238E27FC236}">
                <a16:creationId xmlns:a16="http://schemas.microsoft.com/office/drawing/2014/main" id="{D9087782-EE52-646D-737C-1C78B1A197B6}"/>
              </a:ext>
            </a:extLst>
          </p:cNvPr>
          <p:cNvGraphicFramePr/>
          <p:nvPr/>
        </p:nvGraphicFramePr>
        <p:xfrm>
          <a:off x="194144" y="1134161"/>
          <a:ext cx="11062066" cy="444462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331F8F9-2554-495C-1AE2-47B162E3BFF0}"/>
              </a:ext>
            </a:extLst>
          </p:cNvPr>
          <p:cNvSpPr txBox="1"/>
          <p:nvPr/>
        </p:nvSpPr>
        <p:spPr>
          <a:xfrm>
            <a:off x="8630292" y="2034283"/>
            <a:ext cx="3205537" cy="923330"/>
          </a:xfrm>
          <a:prstGeom prst="rect">
            <a:avLst/>
          </a:prstGeom>
          <a:solidFill>
            <a:schemeClr val="bg1"/>
          </a:solidFill>
        </p:spPr>
        <p:txBody>
          <a:bodyPr wrap="square" rtlCol="0">
            <a:spAutoFit/>
          </a:bodyPr>
          <a:lstStyle/>
          <a:p>
            <a:r>
              <a:rPr lang="en-US" dirty="0">
                <a:latin typeface="Bookman Old Style" panose="02050604050505020204" pitchFamily="18" charset="0"/>
              </a:rPr>
              <a:t>62.3% of leaders consider investments in Gen AI as a top priority</a:t>
            </a:r>
          </a:p>
        </p:txBody>
      </p:sp>
      <p:sp>
        <p:nvSpPr>
          <p:cNvPr id="6" name="Title 3">
            <a:extLst>
              <a:ext uri="{FF2B5EF4-FFF2-40B4-BE49-F238E27FC236}">
                <a16:creationId xmlns:a16="http://schemas.microsoft.com/office/drawing/2014/main" id="{2EDC76FB-88DA-14A2-A86C-113F319BB3BF}"/>
              </a:ext>
            </a:extLst>
          </p:cNvPr>
          <p:cNvSpPr txBox="1">
            <a:spLocks/>
          </p:cNvSpPr>
          <p:nvPr/>
        </p:nvSpPr>
        <p:spPr>
          <a:xfrm>
            <a:off x="838200" y="-107486"/>
            <a:ext cx="10515600" cy="113416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rgbClr val="123456"/>
                </a:solidFill>
                <a:latin typeface="Arial Nova Cond" panose="020B0506020202020204" pitchFamily="34" charset="0"/>
                <a:ea typeface="+mj-ea"/>
                <a:cs typeface="+mj-cs"/>
              </a:defRPr>
            </a:lvl1pPr>
          </a:lstStyle>
          <a:p>
            <a:r>
              <a:rPr lang="en-US" dirty="0"/>
              <a:t>Importance of Data Platform and Gen AI</a:t>
            </a:r>
          </a:p>
        </p:txBody>
      </p:sp>
      <p:sp>
        <p:nvSpPr>
          <p:cNvPr id="2" name="TextBox 1">
            <a:extLst>
              <a:ext uri="{FF2B5EF4-FFF2-40B4-BE49-F238E27FC236}">
                <a16:creationId xmlns:a16="http://schemas.microsoft.com/office/drawing/2014/main" id="{3CDF6E21-234F-E4F6-A5B8-C42EF63939E6}"/>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Model</a:t>
            </a:r>
          </a:p>
        </p:txBody>
      </p:sp>
      <p:sp>
        <p:nvSpPr>
          <p:cNvPr id="4" name="TextBox 3">
            <a:extLst>
              <a:ext uri="{FF2B5EF4-FFF2-40B4-BE49-F238E27FC236}">
                <a16:creationId xmlns:a16="http://schemas.microsoft.com/office/drawing/2014/main" id="{2862F550-6B9B-A4B0-CF3E-E27B015D53A8}"/>
              </a:ext>
            </a:extLst>
          </p:cNvPr>
          <p:cNvSpPr txBox="1"/>
          <p:nvPr/>
        </p:nvSpPr>
        <p:spPr>
          <a:xfrm>
            <a:off x="10995660" y="-131"/>
            <a:ext cx="484908"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5" name="TextBox 4">
            <a:extLst>
              <a:ext uri="{FF2B5EF4-FFF2-40B4-BE49-F238E27FC236}">
                <a16:creationId xmlns:a16="http://schemas.microsoft.com/office/drawing/2014/main" id="{85C2D4A9-7ECA-A1CB-37F8-64FC9F8CA675}"/>
              </a:ext>
            </a:extLst>
          </p:cNvPr>
          <p:cNvSpPr txBox="1"/>
          <p:nvPr/>
        </p:nvSpPr>
        <p:spPr>
          <a:xfrm>
            <a:off x="11480568" y="-262"/>
            <a:ext cx="650472"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7" name="TextBox 6">
            <a:extLst>
              <a:ext uri="{FF2B5EF4-FFF2-40B4-BE49-F238E27FC236}">
                <a16:creationId xmlns:a16="http://schemas.microsoft.com/office/drawing/2014/main" id="{4916EFB5-77F7-E91C-18C1-623A5C5D7AAA}"/>
              </a:ext>
            </a:extLst>
          </p:cNvPr>
          <p:cNvSpPr txBox="1"/>
          <p:nvPr/>
        </p:nvSpPr>
        <p:spPr>
          <a:xfrm>
            <a:off x="9901548" y="0"/>
            <a:ext cx="547056" cy="261610"/>
          </a:xfrm>
          <a:prstGeom prst="rect">
            <a:avLst/>
          </a:prstGeom>
          <a:solidFill>
            <a:srgbClr val="5FA4E9"/>
          </a:solidFill>
          <a:ln>
            <a:solidFill>
              <a:srgbClr val="5FA4E9"/>
            </a:solidFill>
          </a:ln>
        </p:spPr>
        <p:txBody>
          <a:bodyPr wrap="square" rtlCol="0">
            <a:spAutoFit/>
          </a:bodyPr>
          <a:lstStyle/>
          <a:p>
            <a:r>
              <a:rPr lang="en-US" sz="1100" dirty="0">
                <a:solidFill>
                  <a:schemeClr val="bg1"/>
                </a:solidFill>
                <a:latin typeface="Arial Nova Cond Light" panose="020B0306020202020204" pitchFamily="34" charset="0"/>
              </a:rPr>
              <a:t>Intro</a:t>
            </a:r>
          </a:p>
        </p:txBody>
      </p:sp>
    </p:spTree>
    <p:extLst>
      <p:ext uri="{BB962C8B-B14F-4D97-AF65-F5344CB8AC3E}">
        <p14:creationId xmlns:p14="http://schemas.microsoft.com/office/powerpoint/2010/main" val="646568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E9FF-141C-69E6-7306-A45627129567}"/>
              </a:ext>
            </a:extLst>
          </p:cNvPr>
          <p:cNvSpPr>
            <a:spLocks noGrp="1"/>
          </p:cNvSpPr>
          <p:nvPr>
            <p:ph type="title"/>
          </p:nvPr>
        </p:nvSpPr>
        <p:spPr>
          <a:xfrm>
            <a:off x="365234" y="77241"/>
            <a:ext cx="10515600" cy="1325563"/>
          </a:xfrm>
        </p:spPr>
        <p:txBody>
          <a:bodyPr/>
          <a:lstStyle/>
          <a:p>
            <a:r>
              <a:rPr lang="en-US" sz="3200" dirty="0"/>
              <a:t>Model Arena Ranking </a:t>
            </a:r>
            <a:r>
              <a:rPr lang="en-US" sz="1600" dirty="0"/>
              <a:t>(as of Jan 27, 2025)</a:t>
            </a:r>
            <a:r>
              <a:rPr lang="en-US" dirty="0"/>
              <a:t>  </a:t>
            </a:r>
          </a:p>
        </p:txBody>
      </p:sp>
      <p:sp>
        <p:nvSpPr>
          <p:cNvPr id="4" name="Slide Number Placeholder 3">
            <a:extLst>
              <a:ext uri="{FF2B5EF4-FFF2-40B4-BE49-F238E27FC236}">
                <a16:creationId xmlns:a16="http://schemas.microsoft.com/office/drawing/2014/main" id="{34441169-29BA-B6C5-0152-00A98E617285}"/>
              </a:ext>
            </a:extLst>
          </p:cNvPr>
          <p:cNvSpPr>
            <a:spLocks noGrp="1"/>
          </p:cNvSpPr>
          <p:nvPr>
            <p:ph type="sldNum" sz="quarter" idx="12"/>
          </p:nvPr>
        </p:nvSpPr>
        <p:spPr/>
        <p:txBody>
          <a:bodyPr/>
          <a:lstStyle/>
          <a:p>
            <a:fld id="{FA187FF1-8CC0-461D-A383-DE7656B67DC1}" type="slidenum">
              <a:rPr lang="en-US" smtClean="0"/>
              <a:t>9</a:t>
            </a:fld>
            <a:endParaRPr lang="en-US"/>
          </a:p>
        </p:txBody>
      </p:sp>
      <p:pic>
        <p:nvPicPr>
          <p:cNvPr id="6" name="Picture 5">
            <a:extLst>
              <a:ext uri="{FF2B5EF4-FFF2-40B4-BE49-F238E27FC236}">
                <a16:creationId xmlns:a16="http://schemas.microsoft.com/office/drawing/2014/main" id="{1950EB3C-5798-2147-B038-7A2BB960B28B}"/>
              </a:ext>
            </a:extLst>
          </p:cNvPr>
          <p:cNvPicPr>
            <a:picLocks noChangeAspect="1"/>
          </p:cNvPicPr>
          <p:nvPr/>
        </p:nvPicPr>
        <p:blipFill>
          <a:blip r:embed="rId3"/>
          <a:stretch>
            <a:fillRect/>
          </a:stretch>
        </p:blipFill>
        <p:spPr>
          <a:xfrm>
            <a:off x="332835" y="1171112"/>
            <a:ext cx="11859165" cy="5185238"/>
          </a:xfrm>
          <a:prstGeom prst="rect">
            <a:avLst/>
          </a:prstGeom>
        </p:spPr>
      </p:pic>
      <p:sp>
        <p:nvSpPr>
          <p:cNvPr id="7" name="TextBox 6">
            <a:extLst>
              <a:ext uri="{FF2B5EF4-FFF2-40B4-BE49-F238E27FC236}">
                <a16:creationId xmlns:a16="http://schemas.microsoft.com/office/drawing/2014/main" id="{74B429ED-2750-DDDF-91BE-FB5A61599DFD}"/>
              </a:ext>
            </a:extLst>
          </p:cNvPr>
          <p:cNvSpPr txBox="1"/>
          <p:nvPr/>
        </p:nvSpPr>
        <p:spPr>
          <a:xfrm>
            <a:off x="10448604" y="0"/>
            <a:ext cx="547056"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Model</a:t>
            </a:r>
          </a:p>
        </p:txBody>
      </p:sp>
      <p:sp>
        <p:nvSpPr>
          <p:cNvPr id="8" name="TextBox 7">
            <a:extLst>
              <a:ext uri="{FF2B5EF4-FFF2-40B4-BE49-F238E27FC236}">
                <a16:creationId xmlns:a16="http://schemas.microsoft.com/office/drawing/2014/main" id="{221DF675-EAB9-EE7E-5B34-A925D3B92BE0}"/>
              </a:ext>
            </a:extLst>
          </p:cNvPr>
          <p:cNvSpPr txBox="1"/>
          <p:nvPr/>
        </p:nvSpPr>
        <p:spPr>
          <a:xfrm>
            <a:off x="10995660" y="-131"/>
            <a:ext cx="484908"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Data</a:t>
            </a:r>
          </a:p>
        </p:txBody>
      </p:sp>
      <p:sp>
        <p:nvSpPr>
          <p:cNvPr id="9" name="TextBox 8">
            <a:extLst>
              <a:ext uri="{FF2B5EF4-FFF2-40B4-BE49-F238E27FC236}">
                <a16:creationId xmlns:a16="http://schemas.microsoft.com/office/drawing/2014/main" id="{BE033711-0A63-CE66-CBED-09EB0C804A56}"/>
              </a:ext>
            </a:extLst>
          </p:cNvPr>
          <p:cNvSpPr txBox="1"/>
          <p:nvPr/>
        </p:nvSpPr>
        <p:spPr>
          <a:xfrm>
            <a:off x="11480568" y="-262"/>
            <a:ext cx="650472" cy="261610"/>
          </a:xfrm>
          <a:prstGeom prst="rect">
            <a:avLst/>
          </a:prstGeom>
          <a:noFill/>
          <a:ln>
            <a:solidFill>
              <a:schemeClr val="tx1"/>
            </a:solidFill>
          </a:ln>
        </p:spPr>
        <p:txBody>
          <a:bodyPr wrap="square" rtlCol="0">
            <a:spAutoFit/>
          </a:bodyPr>
          <a:lstStyle/>
          <a:p>
            <a:r>
              <a:rPr lang="en-US" sz="1100" dirty="0">
                <a:solidFill>
                  <a:schemeClr val="bg2">
                    <a:lumMod val="90000"/>
                  </a:schemeClr>
                </a:solidFill>
                <a:latin typeface="Arial Nova Cond Light" panose="020B0306020202020204" pitchFamily="34" charset="0"/>
              </a:rPr>
              <a:t>Compute</a:t>
            </a:r>
          </a:p>
        </p:txBody>
      </p:sp>
      <p:sp>
        <p:nvSpPr>
          <p:cNvPr id="10" name="TextBox 9">
            <a:extLst>
              <a:ext uri="{FF2B5EF4-FFF2-40B4-BE49-F238E27FC236}">
                <a16:creationId xmlns:a16="http://schemas.microsoft.com/office/drawing/2014/main" id="{8C47039D-1AAE-4C61-06C9-1116FB77315B}"/>
              </a:ext>
            </a:extLst>
          </p:cNvPr>
          <p:cNvSpPr txBox="1"/>
          <p:nvPr/>
        </p:nvSpPr>
        <p:spPr>
          <a:xfrm>
            <a:off x="9901548" y="0"/>
            <a:ext cx="547056" cy="261610"/>
          </a:xfrm>
          <a:prstGeom prst="rect">
            <a:avLst/>
          </a:prstGeom>
          <a:solidFill>
            <a:srgbClr val="5FA4E9"/>
          </a:solidFill>
          <a:ln>
            <a:solidFill>
              <a:srgbClr val="5FA4E9"/>
            </a:solidFill>
          </a:ln>
        </p:spPr>
        <p:txBody>
          <a:bodyPr wrap="square" rtlCol="0">
            <a:spAutoFit/>
          </a:bodyPr>
          <a:lstStyle/>
          <a:p>
            <a:r>
              <a:rPr lang="en-US" sz="1100" dirty="0">
                <a:solidFill>
                  <a:schemeClr val="bg1"/>
                </a:solidFill>
                <a:latin typeface="Arial Nova Cond Light" panose="020B0306020202020204" pitchFamily="34" charset="0"/>
              </a:rPr>
              <a:t>Intro</a:t>
            </a:r>
          </a:p>
        </p:txBody>
      </p:sp>
    </p:spTree>
    <p:extLst>
      <p:ext uri="{BB962C8B-B14F-4D97-AF65-F5344CB8AC3E}">
        <p14:creationId xmlns:p14="http://schemas.microsoft.com/office/powerpoint/2010/main" val="32710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5203FBB37A2044B6A01EDE15CC450D" ma:contentTypeVersion="24" ma:contentTypeDescription="Create a new document." ma:contentTypeScope="" ma:versionID="ece839d341e00f5e9d422a8eb02e87d8">
  <xsd:schema xmlns:xsd="http://www.w3.org/2001/XMLSchema" xmlns:xs="http://www.w3.org/2001/XMLSchema" xmlns:p="http://schemas.microsoft.com/office/2006/metadata/properties" xmlns:ns2="91b7cdcb-e07a-4697-9cbd-de75cc76871b" xmlns:ns3="e98f124e-b0bc-49a4-9f96-52185cd001a4" targetNamespace="http://schemas.microsoft.com/office/2006/metadata/properties" ma:root="true" ma:fieldsID="ecbf5a7a5e1b52264e7aed1d2a98d104" ns2:_="" ns3:_="">
    <xsd:import namespace="91b7cdcb-e07a-4697-9cbd-de75cc76871b"/>
    <xsd:import namespace="e98f124e-b0bc-49a4-9f96-52185cd001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MediaServiceObjectDetectorVersions" minOccurs="0"/>
                <xsd:element ref="ns2:MediaServiceSearchProperties" minOccurs="0"/>
                <xsd:element ref="ns2:Purpos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b7cdcb-e07a-4697-9cbd-de75cc7687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7752be25-5b0b-4a1c-b04e-3eb193de4c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Purpose" ma:index="26" nillable="true" ma:displayName="Purpose" ma:description="Purpose of this folder or document is to be used" ma:format="Dropdown" ma:internalName="Purpo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98f124e-b0bc-49a4-9f96-52185cd001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cbcf10b1-04f3-41f8-8249-6f89ae506da4}" ma:internalName="TaxCatchAll" ma:showField="CatchAllData" ma:web="e98f124e-b0bc-49a4-9f96-52185cd001a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rpose xmlns="91b7cdcb-e07a-4697-9cbd-de75cc76871b" xsi:nil="true"/>
    <TaxCatchAll xmlns="e98f124e-b0bc-49a4-9f96-52185cd001a4" xsi:nil="true"/>
    <lcf76f155ced4ddcb4097134ff3c332f xmlns="91b7cdcb-e07a-4697-9cbd-de75cc76871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4D719F3-DE38-45D6-8FE1-FB27FBE057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b7cdcb-e07a-4697-9cbd-de75cc76871b"/>
    <ds:schemaRef ds:uri="e98f124e-b0bc-49a4-9f96-52185cd001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91E18D-E3C6-42B1-9D9A-FF328EDDBC15}">
  <ds:schemaRefs>
    <ds:schemaRef ds:uri="http://schemas.microsoft.com/sharepoint/v3/contenttype/forms"/>
  </ds:schemaRefs>
</ds:datastoreItem>
</file>

<file path=customXml/itemProps3.xml><?xml version="1.0" encoding="utf-8"?>
<ds:datastoreItem xmlns:ds="http://schemas.openxmlformats.org/officeDocument/2006/customXml" ds:itemID="{D617F2F5-9CA0-447C-A392-7DEA75118388}">
  <ds:schemaRefs>
    <ds:schemaRef ds:uri="http://www.w3.org/XML/1998/namespace"/>
    <ds:schemaRef ds:uri="e98f124e-b0bc-49a4-9f96-52185cd001a4"/>
    <ds:schemaRef ds:uri="http://schemas.microsoft.com/office/infopath/2007/PartnerControls"/>
    <ds:schemaRef ds:uri="http://schemas.openxmlformats.org/package/2006/metadata/core-properties"/>
    <ds:schemaRef ds:uri="91b7cdcb-e07a-4697-9cbd-de75cc76871b"/>
    <ds:schemaRef ds:uri="http://schemas.microsoft.com/office/2006/documentManagement/types"/>
    <ds:schemaRef ds:uri="http://schemas.microsoft.com/office/2006/metadata/properties"/>
    <ds:schemaRef ds:uri="http://purl.org/dc/elements/1.1/"/>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15558</TotalTime>
  <Words>3869</Words>
  <Application>Microsoft Office PowerPoint</Application>
  <PresentationFormat>Widescreen</PresentationFormat>
  <Paragraphs>686</Paragraphs>
  <Slides>36</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微软雅黑</vt:lpstr>
      <vt:lpstr>var(--cds-font-family-source-sans-pro)</vt:lpstr>
      <vt:lpstr>Arial</vt:lpstr>
      <vt:lpstr>Arial Nova</vt:lpstr>
      <vt:lpstr>Arial Nova Cond</vt:lpstr>
      <vt:lpstr>Arial Nova Cond Light</vt:lpstr>
      <vt:lpstr>Bookman Old Style</vt:lpstr>
      <vt:lpstr>Calibri</vt:lpstr>
      <vt:lpstr>Candara</vt:lpstr>
      <vt:lpstr>Comic Sans MS</vt:lpstr>
      <vt:lpstr>Office Theme</vt:lpstr>
      <vt:lpstr>AI/ML Fundamentals: Introduction and Market Trends</vt:lpstr>
      <vt:lpstr>AI: definition, history and evolution</vt:lpstr>
      <vt:lpstr>Terminologies</vt:lpstr>
      <vt:lpstr>PowerPoint Presentation</vt:lpstr>
      <vt:lpstr>Human Performance as a Benchmark</vt:lpstr>
      <vt:lpstr>Why Gen AI?</vt:lpstr>
      <vt:lpstr>Top 5 Challenges for IT Leaders in 2025</vt:lpstr>
      <vt:lpstr>PowerPoint Presentation</vt:lpstr>
      <vt:lpstr>Model Arena Ranking (as of Jan 27, 2025)  </vt:lpstr>
      <vt:lpstr>PowerPoint Presentation</vt:lpstr>
      <vt:lpstr>AI Ethics</vt:lpstr>
      <vt:lpstr>Task Examples</vt:lpstr>
      <vt:lpstr>Training </vt:lpstr>
      <vt:lpstr>Training and Serving Pipeline</vt:lpstr>
      <vt:lpstr>Transfer learning</vt:lpstr>
      <vt:lpstr>Neural Network</vt:lpstr>
      <vt:lpstr>NN Architectures </vt:lpstr>
      <vt:lpstr>Transformer  </vt:lpstr>
      <vt:lpstr>Learning Process</vt:lpstr>
      <vt:lpstr>LLM Evolution History</vt:lpstr>
      <vt:lpstr>Data Needs Preparation</vt:lpstr>
      <vt:lpstr>Data Storage Needs</vt:lpstr>
      <vt:lpstr>Bias-Variance Tradeoff</vt:lpstr>
      <vt:lpstr>Performance Metrics</vt:lpstr>
      <vt:lpstr>Gen AI dataset as an example </vt:lpstr>
      <vt:lpstr>Data for Fine Tuning </vt:lpstr>
      <vt:lpstr>Retrieval Augmented Generation (RAG) </vt:lpstr>
      <vt:lpstr>Vector Database</vt:lpstr>
      <vt:lpstr>Ecosystem Overview</vt:lpstr>
      <vt:lpstr>GPUs</vt:lpstr>
      <vt:lpstr>Scaling laws and more</vt:lpstr>
      <vt:lpstr>Training/Inference Tool Examples</vt:lpstr>
      <vt:lpstr>Agentic Workflow </vt:lpstr>
      <vt:lpstr>Tools and Framework Examples </vt:lpstr>
      <vt:lpstr>Enterprise Readiness</vt:lpstr>
      <vt:lpstr>Thank you!</vt:lpstr>
    </vt:vector>
  </TitlesOfParts>
  <Company>Huawei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Storage Control Plane</dc:title>
  <dc:creator>James King</dc:creator>
  <cp:lastModifiedBy>Ning Wu</cp:lastModifiedBy>
  <cp:revision>149</cp:revision>
  <dcterms:created xsi:type="dcterms:W3CDTF">2018-07-26T11:38:14Z</dcterms:created>
  <dcterms:modified xsi:type="dcterms:W3CDTF">2025-01-30T15:31:18Z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1532959940</vt:lpwstr>
  </property>
  <property fmtid="{D5CDD505-2E9C-101B-9397-08002B2CF9AE}" pid="6" name="_2015_ms_pID_725343">
    <vt:lpwstr>(2)rBr+lovzN9WB3tnKQxuacK7AHZiGrR7nd64IN3iaATGleLGzBvtuwYZIyjw82+bhGZnC20Sh
64vbQj8UCfjkwo/E7hsv+WI2SmrfMTR4X/5EwOc1KT4hycoQMGPEYUA0tDaHnJDT7fHwtLNc
ayQlj3/nffTRMof1QMI/IxfoagIdyqD4Ik1fHvgLJZeiRV0AwqOY2QmRJWtMSPNpbss23mhi
6GjZhqmAOL4MV8UAsc</vt:lpwstr>
  </property>
  <property fmtid="{D5CDD505-2E9C-101B-9397-08002B2CF9AE}" pid="7" name="_2015_ms_pID_7253431">
    <vt:lpwstr>ncMPb514JGru2l1whN1k5bj73RAo6oLgNSEWs1rvj6zd4CB0HPSnJu
A42MKPFLOmzL+UvdAcUj5Bl5GNFBsZZhv/14SuvV4BKTfDtjt0CRclUNH646U24kX0Ul8b0T
7fn+oloOOJHgEoBBaZLjAbCoF8VfqA7SAIBYk22dvsLd0R9rYhmHNrj2AQKm8Qww4ZIDvyIu
DpkGDDpsUz8V+WYY</vt:lpwstr>
  </property>
  <property fmtid="{D5CDD505-2E9C-101B-9397-08002B2CF9AE}" pid="8" name="ContentTypeId">
    <vt:lpwstr>0x010100F95203FBB37A2044B6A01EDE15CC450D</vt:lpwstr>
  </property>
  <property fmtid="{D5CDD505-2E9C-101B-9397-08002B2CF9AE}" pid="9" name="MediaServiceImageTags">
    <vt:lpwstr/>
  </property>
</Properties>
</file>