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95"/>
  </p:normalViewPr>
  <p:slideViewPr>
    <p:cSldViewPr snapToGrid="0">
      <p:cViewPr varScale="1">
        <p:scale>
          <a:sx n="120" d="100"/>
          <a:sy n="120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6B0-6012-F3BD-E4F4-E1530B0D7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2389B-D374-A121-BE23-BF24C3B48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144B-F9ED-2A4A-00A3-023C41E9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BC4C-643C-1934-FAFB-B48439E6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D869-C0AC-A81C-5829-61E6F6CC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3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7030-4254-3107-336E-103DA07E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DD686-07A8-5191-5AAC-0F85FCB79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BC70-A8D2-49AF-4A2C-E1F2B24F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FA282-A6F8-F656-5A74-86D2D217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BCDA-3534-ADF8-03A2-BE245BEF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2F95F-4755-2401-66D1-C863553D9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ED0BC-1122-D5F3-6CEF-F19D905E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59B54-A30C-D901-BDC7-45230DAA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16A1B-6253-BA71-BC2D-1739F399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7CB9-07BF-841D-DCF7-3BC7FBD1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90D0-D7A3-5BF0-3EC5-75FD6297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9328-7D01-F6F7-54FC-25B91765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61FD-D0FF-2A7B-972D-C3530705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E825E-D7DE-2F4D-8C4B-A9246B28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8778-9A22-C073-E22D-82CD9917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55CC-A443-434E-9514-B77FD9D8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6A9E-FE27-A4F2-06CB-1DBCA4D4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DF3C-10C5-4C19-B31B-34B711F2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DF07-7669-2C9C-3364-9A7D6837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E836-F895-5099-7EC9-B86065F8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9DB6-ED7D-7AD3-AD4C-0B764A94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B9E1-0ACC-F316-C10C-584227B8D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BA1E-85B4-083A-E633-C5CDD078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A4E9D-7D23-7F39-C4D2-7304504F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D5A73-859A-5454-E73F-635D02A1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820AB-6133-C321-D2CA-EF3D5E36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0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7344-46EB-9E4A-2AB3-0C78E99F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625C-A030-1DFB-22D3-6FF63FD7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CA6C-1BF7-1936-2092-A5483D42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F3121-F89F-F5FD-E63F-4E35E5048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01232-E35F-0C1A-7133-2CEEA585C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3BA1D-2550-82E0-5279-5ABEA33B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7A575-EEEC-D746-2E35-B80EA2D9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572F0-3E72-A876-654F-0CE91D9D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CB82-D7B7-ED34-E8DE-45E792F3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9C37-EF1E-6A8C-21DD-54411976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A1DE1-15F6-08AE-F7D9-809B72B0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7A6F-4628-2C59-B354-6981B8C6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8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95770-0ADA-0204-5666-0CAE2380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CAE13-7C8D-CC05-61FB-26A81A1D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3AA77-B455-20A5-294C-258CCEBB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AD11-B76E-6091-907F-E8D02D9E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4F5-9322-29E5-6BB9-43BB5860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5079B-653C-2D55-16AD-EB5764D3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25192-3AE7-75C2-B0EA-36FCBFB2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4DEE-E93F-FFE7-48E0-4D8880E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7A05-4D67-3060-D8BC-A9085011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733A-36A1-6511-D6C4-F2637DD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2FA52-E523-EF7D-DCFE-E8744060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6018-F19A-73BF-7AD7-34547F142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E2132-B4F4-107B-B72A-F7D54620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7F3BD-85EF-93C5-B0F8-3F83902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C61A-4CD1-086D-272E-B17C2E97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6EF50-91D3-3108-163B-F67C9646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203B-6A6B-A54B-8BF7-2BDE2C5E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130B-0401-845B-C3CD-77498B8B7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168D7-A53A-9143-B6BA-219344DF4A3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0D57-7199-F651-505B-98B23A27A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4A61-6E85-8EDC-3B2F-55E234B3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DBD4A-4454-D047-9CB0-E45B6E7F1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gineering.fb.com/2024/03/12/data-center-engineering/building-metas-genai-infrastru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et.hammerspace.com/l/997921/2024-05-31/24yw5/997921/17171673351YqqVtdY/Hammerspace_Global_Data_Platform_Whitepap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gineering.fb.com/2021/06/21/data-infrastructure/tectonic-file-syste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et.hammerspace.com/l/997921/2024-05-31/24yw5/997921/17171673351YqqVtdY/Hammerspace_Global_Data_Platform_Whitepape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eet.hammerspace.com/l/997921/2024-05-31/24yw5/997921/17171673351YqqVtdY/Hammerspace_Global_Data_Platform_Whitepaper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hammerspace.com/l/997921/2024-05-31/24yw5/997921/17171673351YqqVtdY/Hammerspace_Global_Data_Platform_Whitepaper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urestorage.com/purely-technical/nfs-4-1-support-now-available-with-purity-fa-6-4-10/" TargetMode="External"/><Relationship Id="rId2" Type="http://schemas.openxmlformats.org/officeDocument/2006/relationships/hyperlink" Target="https://www.netapp.com/blog/why-parallel-nfs-is-the-right-choice-for-ai-ml-work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mputerweekly.com/feature/Storage-technology-explained-AI-and-the-data-storage-it-needs" TargetMode="External"/><Relationship Id="rId4" Type="http://schemas.openxmlformats.org/officeDocument/2006/relationships/hyperlink" Target="https://www.computerweekly.com/news/366587396/Dell-launches-PowerStore-Prime-and-hints-at-PowerScale-AI-boo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185-173B-64E7-F376-808E58A7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Meta® </a:t>
            </a:r>
            <a:r>
              <a:rPr lang="en-US" dirty="0" err="1"/>
              <a:t>Hammerspace</a:t>
            </a:r>
            <a:r>
              <a:rPr lang="en-US" dirty="0"/>
              <a:t>® storage solution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B0388-8D26-FFD4-2575-6D9866A5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C9704-198E-AC10-054A-523AF458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0" i="0" dirty="0">
                <a:effectLst/>
                <a:highlight>
                  <a:srgbClr val="FFFFFF"/>
                </a:highlight>
                <a:latin typeface="Optimistic Display"/>
              </a:rPr>
              <a:t>Meta®</a:t>
            </a:r>
            <a:r>
              <a:rPr lang="en-US" sz="1600" dirty="0">
                <a:effectLst/>
              </a:rPr>
              <a:t> </a:t>
            </a:r>
            <a:r>
              <a:rPr lang="en-US" sz="3800" b="0" i="0" dirty="0">
                <a:effectLst/>
                <a:highlight>
                  <a:srgbClr val="FFFFFF"/>
                </a:highlight>
                <a:latin typeface="Optimistic Display"/>
              </a:rPr>
              <a:t>’s 2</a:t>
            </a:r>
            <a:r>
              <a:rPr lang="en-US" sz="3800" b="0" i="0" baseline="30000" dirty="0">
                <a:effectLst/>
                <a:highlight>
                  <a:srgbClr val="FFFFFF"/>
                </a:highlight>
                <a:latin typeface="Optimistic Display"/>
              </a:rPr>
              <a:t>nd</a:t>
            </a:r>
            <a:r>
              <a:rPr lang="en-US" sz="3800" b="0" i="0" dirty="0">
                <a:effectLst/>
                <a:highlight>
                  <a:srgbClr val="FFFFFF"/>
                </a:highlight>
                <a:latin typeface="Optimistic Display"/>
              </a:rPr>
              <a:t> gen large-scale AI clusters</a:t>
            </a:r>
            <a:endParaRPr lang="en-US" sz="38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7A52-A9F3-EF8B-0D1E-058F3129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Two24k GPU cluster</a:t>
            </a:r>
          </a:p>
          <a:p>
            <a:pPr lvl="1"/>
            <a:r>
              <a:rPr lang="en-US" sz="1800" dirty="0"/>
              <a:t>RDMA</a:t>
            </a:r>
          </a:p>
          <a:p>
            <a:pPr lvl="1"/>
            <a:r>
              <a:rPr lang="en-US" sz="1800" dirty="0"/>
              <a:t>INFINBAND</a:t>
            </a:r>
          </a:p>
          <a:p>
            <a:r>
              <a:rPr lang="en-US" sz="2200" dirty="0"/>
              <a:t>Compute </a:t>
            </a:r>
          </a:p>
          <a:p>
            <a:pPr lvl="1"/>
            <a:r>
              <a:rPr lang="en-US" sz="1800" dirty="0"/>
              <a:t>Grand Teton</a:t>
            </a:r>
          </a:p>
          <a:p>
            <a:pPr lvl="1"/>
            <a:r>
              <a:rPr lang="en-US" sz="1800" dirty="0"/>
              <a:t>OCP</a:t>
            </a:r>
          </a:p>
          <a:p>
            <a:pPr lvl="1"/>
            <a:r>
              <a:rPr lang="en-US" sz="1800" dirty="0"/>
              <a:t>8X H100</a:t>
            </a:r>
          </a:p>
          <a:p>
            <a:r>
              <a:rPr lang="en-US" sz="2200" dirty="0"/>
              <a:t>Storage </a:t>
            </a:r>
          </a:p>
          <a:p>
            <a:pPr lvl="1"/>
            <a:r>
              <a:rPr lang="en-US" sz="1800" dirty="0"/>
              <a:t>Tectonic® </a:t>
            </a:r>
          </a:p>
          <a:p>
            <a:pPr lvl="2"/>
            <a:r>
              <a:rPr lang="en-US" sz="1400" dirty="0"/>
              <a:t>Home grown, EB level</a:t>
            </a:r>
          </a:p>
          <a:p>
            <a:pPr lvl="1"/>
            <a:r>
              <a:rPr lang="en-US" sz="1800" dirty="0"/>
              <a:t>Hyperscale Nas</a:t>
            </a:r>
          </a:p>
          <a:p>
            <a:pPr lvl="2"/>
            <a:r>
              <a:rPr lang="en-US" sz="1400" dirty="0" err="1"/>
              <a:t>Hammerspace</a:t>
            </a:r>
            <a:r>
              <a:rPr lang="en-US" sz="1400" dirty="0"/>
              <a:t>® </a:t>
            </a:r>
          </a:p>
          <a:p>
            <a:pPr marL="0" indent="0">
              <a:buNone/>
            </a:pPr>
            <a:r>
              <a:rPr lang="en-US" sz="1100" dirty="0"/>
              <a:t>Ref: </a:t>
            </a:r>
            <a:r>
              <a:rPr lang="en-US" sz="1100" dirty="0">
                <a:hlinkClick r:id="rId2"/>
              </a:rPr>
              <a:t>Building Meta’s </a:t>
            </a:r>
            <a:r>
              <a:rPr lang="en-US" sz="1100" dirty="0" err="1">
                <a:hlinkClick r:id="rId2"/>
              </a:rPr>
              <a:t>GenAI</a:t>
            </a:r>
            <a:r>
              <a:rPr lang="en-US" sz="1100" dirty="0">
                <a:hlinkClick r:id="rId2"/>
              </a:rPr>
              <a:t> Infrastructure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DBAB-9B3A-147E-30A3-4F0A642B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19" y="786852"/>
            <a:ext cx="7543945" cy="5412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8A583-9C52-80BE-F9DA-66E0ACEAED47}"/>
              </a:ext>
            </a:extLst>
          </p:cNvPr>
          <p:cNvSpPr txBox="1"/>
          <p:nvPr/>
        </p:nvSpPr>
        <p:spPr>
          <a:xfrm>
            <a:off x="614415" y="6168628"/>
            <a:ext cx="319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FEA55-BEC7-DA13-1D10-26B7680C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dirty="0"/>
              <a:t>Storage architecture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FE11-FB40-1AD2-545A-FDFB772D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533291" cy="3661800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200" dirty="0"/>
              <a:t>Based on NFS4.2 standard, no additional client-side agent on GPU side</a:t>
            </a:r>
          </a:p>
          <a:p>
            <a:r>
              <a:rPr lang="en-US" sz="2200" dirty="0"/>
              <a:t>Metadata Services Nodes</a:t>
            </a:r>
          </a:p>
          <a:p>
            <a:pPr lvl="1"/>
            <a:r>
              <a:rPr lang="en-US" sz="1800" dirty="0" err="1"/>
              <a:t>Hammerspace</a:t>
            </a:r>
            <a:r>
              <a:rPr lang="en-US" sz="1800" dirty="0"/>
              <a:t> Anvils® </a:t>
            </a:r>
          </a:p>
          <a:p>
            <a:pPr lvl="1"/>
            <a:r>
              <a:rPr lang="en-US" sz="1800" dirty="0"/>
              <a:t>Assimilated file metadata from existing storage in place</a:t>
            </a:r>
          </a:p>
          <a:p>
            <a:pPr lvl="1"/>
            <a:r>
              <a:rPr lang="en-US" sz="1800" dirty="0" err="1"/>
              <a:t>Nfs</a:t>
            </a:r>
            <a:r>
              <a:rPr lang="en-US" sz="1800" dirty="0"/>
              <a:t> v3 to data storage</a:t>
            </a:r>
          </a:p>
          <a:p>
            <a:pPr lvl="1"/>
            <a:r>
              <a:rPr lang="en-US" sz="1800" dirty="0" err="1"/>
              <a:t>Nfs</a:t>
            </a:r>
            <a:r>
              <a:rPr lang="en-US" sz="1800" dirty="0"/>
              <a:t> v4.2(</a:t>
            </a:r>
            <a:r>
              <a:rPr lang="en-US" sz="1800" dirty="0" err="1"/>
              <a:t>pNfs</a:t>
            </a:r>
            <a:r>
              <a:rPr lang="en-US" sz="1800" dirty="0"/>
              <a:t>) to client(GPU)</a:t>
            </a:r>
          </a:p>
          <a:p>
            <a:r>
              <a:rPr lang="en-US" sz="2200" dirty="0"/>
              <a:t>Data storage</a:t>
            </a:r>
          </a:p>
          <a:p>
            <a:pPr lvl="1"/>
            <a:r>
              <a:rPr lang="en-US" sz="1800" dirty="0"/>
              <a:t>Tectonic® </a:t>
            </a:r>
          </a:p>
          <a:p>
            <a:pPr lvl="1"/>
            <a:r>
              <a:rPr lang="en-US" sz="1800" dirty="0"/>
              <a:t>Fuse interface to compute</a:t>
            </a:r>
          </a:p>
          <a:p>
            <a:pPr lvl="1"/>
            <a:r>
              <a:rPr lang="en-US" sz="1800" dirty="0" err="1"/>
              <a:t>Nfs</a:t>
            </a:r>
            <a:r>
              <a:rPr lang="en-US" sz="1800" dirty="0"/>
              <a:t> v3</a:t>
            </a:r>
          </a:p>
          <a:p>
            <a:r>
              <a:rPr lang="en-US" sz="1200" dirty="0"/>
              <a:t>Ref</a:t>
            </a:r>
            <a:r>
              <a:rPr lang="en-US" sz="1200" dirty="0">
                <a:hlinkClick r:id="rId2"/>
              </a:rPr>
              <a:t>: </a:t>
            </a:r>
            <a:r>
              <a:rPr lang="en-US" sz="1200" dirty="0" err="1">
                <a:hlinkClick r:id="rId2"/>
              </a:rPr>
              <a:t>Hammerspace</a:t>
            </a:r>
            <a:r>
              <a:rPr lang="en-US" sz="1200" dirty="0">
                <a:hlinkClick r:id="rId2"/>
              </a:rPr>
              <a:t> Global Data Platform</a:t>
            </a:r>
            <a:endParaRPr lang="en-US" sz="1200" dirty="0"/>
          </a:p>
          <a:p>
            <a:pPr lvl="1"/>
            <a:endParaRPr lang="en-US" sz="1800" dirty="0"/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30A97-3E77-F31A-1D7A-36E4AE40F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234" y="640080"/>
            <a:ext cx="601384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8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B7C61-B45B-546F-3773-5EC92C55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Tectonic® Cluster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AFB7-E946-1947-C947-56C918DF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738506" cy="3713526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2200" dirty="0"/>
              <a:t>Storage node</a:t>
            </a:r>
          </a:p>
          <a:p>
            <a:pPr lvl="1"/>
            <a:r>
              <a:rPr lang="en-US" sz="1800" dirty="0"/>
              <a:t>Exabyte-Scale Storage </a:t>
            </a:r>
          </a:p>
          <a:p>
            <a:pPr lvl="1"/>
            <a:r>
              <a:rPr lang="en-US" sz="1800" dirty="0"/>
              <a:t>Chunks as file, XFS</a:t>
            </a:r>
          </a:p>
          <a:p>
            <a:r>
              <a:rPr lang="en-US" sz="2200" dirty="0"/>
              <a:t>Metadata node</a:t>
            </a:r>
          </a:p>
          <a:p>
            <a:pPr lvl="1"/>
            <a:r>
              <a:rPr lang="en-US" sz="1800" dirty="0"/>
              <a:t>filesystem metadata in a key-value store </a:t>
            </a:r>
          </a:p>
          <a:p>
            <a:pPr lvl="1"/>
            <a:r>
              <a:rPr lang="en-US" sz="1800" dirty="0" err="1"/>
              <a:t>ZippyDB</a:t>
            </a:r>
            <a:r>
              <a:rPr lang="en-US" sz="1800" dirty="0"/>
              <a:t>® based on </a:t>
            </a:r>
            <a:r>
              <a:rPr lang="en-US" sz="1800" dirty="0" err="1"/>
              <a:t>RocksDB</a:t>
            </a:r>
            <a:endParaRPr lang="en-US" sz="1800" dirty="0"/>
          </a:p>
          <a:p>
            <a:r>
              <a:rPr lang="en-US" sz="2200" dirty="0"/>
              <a:t>Stateless nodes</a:t>
            </a:r>
          </a:p>
          <a:p>
            <a:pPr lvl="1"/>
            <a:r>
              <a:rPr lang="en-US" sz="1800" dirty="0"/>
              <a:t>Stateless background operation</a:t>
            </a:r>
          </a:p>
          <a:p>
            <a:r>
              <a:rPr lang="en-US" sz="2200" dirty="0"/>
              <a:t>Arrows</a:t>
            </a:r>
          </a:p>
          <a:p>
            <a:pPr lvl="1"/>
            <a:r>
              <a:rPr lang="en-US" sz="1800" dirty="0"/>
              <a:t>RPC calls</a:t>
            </a:r>
          </a:p>
          <a:p>
            <a:r>
              <a:rPr lang="en-US" sz="2200" dirty="0"/>
              <a:t>Client Library </a:t>
            </a:r>
          </a:p>
          <a:p>
            <a:pPr lvl="1"/>
            <a:r>
              <a:rPr lang="en-US" sz="1800" dirty="0"/>
              <a:t>Orchestrates the Chunk and Meta-data Store services to expose a filesystem abstraction to applications </a:t>
            </a:r>
          </a:p>
          <a:p>
            <a:r>
              <a:rPr lang="en-US" sz="2200" dirty="0"/>
              <a:t>Blob Storage(s3) and Data Warehouse (HDFS) </a:t>
            </a:r>
          </a:p>
          <a:p>
            <a:r>
              <a:rPr lang="en-US" sz="1600" dirty="0"/>
              <a:t>Ref: </a:t>
            </a:r>
            <a:r>
              <a:rPr lang="en-US" sz="1600" dirty="0">
                <a:hlinkClick r:id="rId2"/>
              </a:rPr>
              <a:t>Consolidating Facebook storage infrastructure with Tectonic file system</a:t>
            </a:r>
            <a:endParaRPr lang="en-US" sz="16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95BDF-0229-6C8B-4EEA-ECD8EC9F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92" y="1194852"/>
            <a:ext cx="6903720" cy="34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BA911-E01D-7885-82EE-CC6ED587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 err="1"/>
              <a:t>Hammerspace</a:t>
            </a:r>
            <a:r>
              <a:rPr lang="en-US" sz="3800" dirty="0"/>
              <a:t>® Hyperscale NAS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B484-2C53-9EF0-9A4F-60FC838C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249536" cy="3762590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Standards-based</a:t>
            </a:r>
          </a:p>
          <a:p>
            <a:r>
              <a:rPr lang="en-US" sz="2200" dirty="0"/>
              <a:t>Extreme High Performance for Mixed I/O Workloads </a:t>
            </a:r>
          </a:p>
          <a:p>
            <a:r>
              <a:rPr lang="en-US" sz="2200" dirty="0"/>
              <a:t>Linear Scalability with Consistent Performance </a:t>
            </a:r>
          </a:p>
          <a:p>
            <a:r>
              <a:rPr lang="en-US" sz="2200" dirty="0"/>
              <a:t>Direct Data Path With Metadata Out-of-Band </a:t>
            </a:r>
          </a:p>
          <a:p>
            <a:r>
              <a:rPr lang="en-US" sz="2200" dirty="0"/>
              <a:t>Software-Defined </a:t>
            </a:r>
          </a:p>
          <a:p>
            <a:r>
              <a:rPr lang="en-US" sz="2200" dirty="0"/>
              <a:t>Storage-Agnostic </a:t>
            </a:r>
          </a:p>
          <a:p>
            <a:r>
              <a:rPr lang="en-US" sz="2200" dirty="0"/>
              <a:t>Enterprise Data Governance and Data Management </a:t>
            </a:r>
          </a:p>
          <a:p>
            <a:pPr marL="0" indent="0">
              <a:buNone/>
            </a:pPr>
            <a:r>
              <a:rPr lang="en-US" sz="1200" dirty="0"/>
              <a:t>Ref</a:t>
            </a:r>
            <a:r>
              <a:rPr lang="en-US" sz="1200" dirty="0">
                <a:hlinkClick r:id="rId2"/>
              </a:rPr>
              <a:t>: Hammerspace Global Data Platform</a:t>
            </a:r>
            <a:endParaRPr lang="en-US" sz="1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15A76-1844-C11A-D9E0-FB97658D5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439" y="1634033"/>
            <a:ext cx="6903720" cy="35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0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06F1-327C-E4AA-41D7-67236B77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Hyperscale NAS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1C6DD-2F3A-881C-4F92-A2BF2866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0178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client machines at the top are standard Linux servers that use the NFSv4.2 client to access NFS exports. </a:t>
            </a:r>
          </a:p>
          <a:p>
            <a:r>
              <a:rPr lang="en-US" sz="2200" dirty="0"/>
              <a:t>When clients need to read or write, they connect to a metadata server to obtain a layout, which describes appropriate paths to the storage. The </a:t>
            </a:r>
            <a:r>
              <a:rPr lang="en-US" sz="2200" dirty="0" err="1"/>
              <a:t>FlexFiles</a:t>
            </a:r>
            <a:r>
              <a:rPr lang="en-US" sz="2200" dirty="0"/>
              <a:t> layout type uniquely uses standard NFSv3 for the control protocol between the metadata server and the storage systems. </a:t>
            </a:r>
          </a:p>
          <a:p>
            <a:r>
              <a:rPr lang="en-US" sz="2200" dirty="0"/>
              <a:t>Metadata and data are separated to provide for maximum performance and data placement flexibility. Once the client obtains a layout, it may write directly to one or multiple storage systems over multiple paths using NFSv3. </a:t>
            </a:r>
          </a:p>
          <a:p>
            <a:r>
              <a:rPr lang="en-US" sz="2200" dirty="0"/>
              <a:t>Because the control protocol and the data access protocol are both standard NFSv3, a Hyperscale NAS system may leverage any storage system or combination of storage systems from any vendor that understands NFSv3. </a:t>
            </a:r>
          </a:p>
          <a:p>
            <a:r>
              <a:rPr lang="en-US" sz="2200" dirty="0"/>
              <a:t>Scaling capacity and performance requires simply adding more storage nodes and clients as needed. Storage nodes may be commercially-available NAS systems, commodity storage servers running Linux, or any combination of the two. </a:t>
            </a:r>
            <a:r>
              <a:rPr lang="en-US" sz="2200" dirty="0" err="1"/>
              <a:t>NVMe</a:t>
            </a:r>
            <a:r>
              <a:rPr lang="en-US" sz="2200" dirty="0"/>
              <a:t> storage servers are typically used for low-latency applications, but HDD or SSD-based storage may also be used. </a:t>
            </a:r>
          </a:p>
          <a:p>
            <a:r>
              <a:rPr lang="en-US" sz="1200" dirty="0"/>
              <a:t>Ref</a:t>
            </a:r>
            <a:r>
              <a:rPr lang="en-US" sz="1200" dirty="0">
                <a:hlinkClick r:id="rId2"/>
              </a:rPr>
              <a:t>: Hammerspace Global Data Platform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2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78687-951F-9CAC-1A44-E1A046F0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635406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Hammerspace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® Global Data Platform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63210-6BFE-692B-FA05-175B4534F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270" y="1557521"/>
            <a:ext cx="7796642" cy="4059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E0B6A2-762D-D964-9255-CA715D24B7FA}"/>
              </a:ext>
            </a:extLst>
          </p:cNvPr>
          <p:cNvSpPr txBox="1"/>
          <p:nvPr/>
        </p:nvSpPr>
        <p:spPr>
          <a:xfrm>
            <a:off x="451692" y="6125378"/>
            <a:ext cx="299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</a:t>
            </a:r>
            <a:r>
              <a:rPr lang="en-US" sz="1000" dirty="0">
                <a:hlinkClick r:id="rId3"/>
              </a:rPr>
              <a:t>: Hammerspace Global Data Platform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4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DB7B-E558-D232-C044-76E97F9B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pNFS</a:t>
            </a:r>
            <a:r>
              <a:rPr lang="en-US" dirty="0"/>
              <a:t> from other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8AEC-3F5E-FFD8-A920-6FC35312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NetApp ONTAP®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37 Judge"/>
                <a:hlinkClick r:id="rId2"/>
              </a:rPr>
              <a:t>Parallel NFS is the right choice for AI/ML Workloads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F37 Judge"/>
            </a:endParaRPr>
          </a:p>
          <a:p>
            <a:r>
              <a:rPr lang="en-US" dirty="0"/>
              <a:t>Pure Storage</a:t>
            </a:r>
          </a:p>
          <a:p>
            <a:pPr lvl="1"/>
            <a:r>
              <a:rPr lang="en-US" dirty="0">
                <a:hlinkClick r:id="rId3"/>
              </a:rPr>
              <a:t>Support NFS 4.1, but not pNFS yet, on roadmap </a:t>
            </a:r>
            <a:endParaRPr lang="en-US" dirty="0"/>
          </a:p>
          <a:p>
            <a:r>
              <a:rPr lang="en-US" dirty="0"/>
              <a:t>Dell</a:t>
            </a:r>
          </a:p>
          <a:p>
            <a:pPr lvl="1"/>
            <a:r>
              <a:rPr lang="en-US" dirty="0">
                <a:hlinkClick r:id="rId4"/>
              </a:rPr>
              <a:t>Project lightning for Powerscale</a:t>
            </a:r>
            <a:r>
              <a:rPr lang="en-US" dirty="0"/>
              <a:t>® </a:t>
            </a:r>
          </a:p>
          <a:p>
            <a:pPr lvl="1"/>
            <a:r>
              <a:rPr lang="en-US" dirty="0">
                <a:hlinkClick r:id="rId5"/>
              </a:rPr>
              <a:t>A single platform for training large models, small models, for inference and for RAG</a:t>
            </a:r>
            <a:endParaRPr lang="en-US" dirty="0"/>
          </a:p>
          <a:p>
            <a:pPr lvl="1"/>
            <a:r>
              <a:rPr lang="en-US" dirty="0"/>
              <a:t>No GA date yet</a:t>
            </a:r>
          </a:p>
        </p:txBody>
      </p:sp>
    </p:spTree>
    <p:extLst>
      <p:ext uri="{BB962C8B-B14F-4D97-AF65-F5344CB8AC3E}">
        <p14:creationId xmlns:p14="http://schemas.microsoft.com/office/powerpoint/2010/main" val="350851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8262</TotalTime>
  <Words>485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F37 Judge</vt:lpstr>
      <vt:lpstr>Optimistic Display</vt:lpstr>
      <vt:lpstr>Aptos</vt:lpstr>
      <vt:lpstr>Aptos Display</vt:lpstr>
      <vt:lpstr>Arial</vt:lpstr>
      <vt:lpstr>Office Theme</vt:lpstr>
      <vt:lpstr>Meta® Hammerspace® storage solution study </vt:lpstr>
      <vt:lpstr>Meta® ’s 2nd gen large-scale AI clusters</vt:lpstr>
      <vt:lpstr>Storage architecture </vt:lpstr>
      <vt:lpstr>Tectonic® Cluster</vt:lpstr>
      <vt:lpstr>Hammerspace® Hyperscale NAS</vt:lpstr>
      <vt:lpstr>Hyperscale NAS </vt:lpstr>
      <vt:lpstr>Hammerspace® Global Data Platform</vt:lpstr>
      <vt:lpstr>pNFS from other vendors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 Xu</dc:creator>
  <cp:lastModifiedBy>Heng Xu</cp:lastModifiedBy>
  <cp:revision>15</cp:revision>
  <dcterms:created xsi:type="dcterms:W3CDTF">2024-08-29T21:40:55Z</dcterms:created>
  <dcterms:modified xsi:type="dcterms:W3CDTF">2024-09-06T00:24:10Z</dcterms:modified>
</cp:coreProperties>
</file>