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17D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74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8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C045-C265-3EE5-669F-4EF910071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E51CDF-250E-71E7-A8D2-6D4DA0364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629CF-8AC6-7128-309C-E62BF2399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278C-DB85-456E-9518-98AA0791F97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94856-0C46-E9C3-4256-C75ED2FBF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D302B-0674-1340-EB96-F59D5CF9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22C7-2E04-43D8-AAA9-C66D6579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31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57CA-4921-5BB3-294F-165936FD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2D249-1C7C-EFE8-F52A-5A005A9F7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0D493-20B6-9597-97E8-2F89CBF9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278C-DB85-456E-9518-98AA0791F97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BF779-8D93-5D85-C956-15D4F34CA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46FAB-4E73-43A2-B31E-979E37B2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22C7-2E04-43D8-AAA9-C66D6579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4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29766-9BC1-7392-EA8F-17AECC61E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85875-A54E-A940-6DDD-350C3CCB8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FD982-0AD9-8A47-B5F1-CBCEBEC96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278C-DB85-456E-9518-98AA0791F97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06BC5-BCC0-A13C-033C-64E150CB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7AC60-E094-2086-5778-1FBB87ED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22C7-2E04-43D8-AAA9-C66D6579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4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890B-6A15-D49D-E75B-2DAFD7FA3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ACB75-E3DA-5FC4-0FC8-E8F7007A1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00EF0-3642-A46C-7929-DFE8D91C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278C-DB85-456E-9518-98AA0791F97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2CDA3-43E0-E4C2-2336-FCB9A4462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FB8DE-A6B6-73A6-104D-8D9F33A4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22C7-2E04-43D8-AAA9-C66D6579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21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E611-0182-A942-4715-6893F1C6D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751A8-44AB-0035-58D1-BFAD340A6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17BB5-99FA-C9B7-CAC9-A36A0B89B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278C-DB85-456E-9518-98AA0791F97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A024F-F6FD-9134-4E9A-738DD943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DEEB1-4C6C-5865-D0CE-673F8E28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22C7-2E04-43D8-AAA9-C66D6579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3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2827A-5770-2FC4-2EDD-96B5AB6A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1EA4A-7F85-F126-3CD1-471CE3A42B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570EB-A570-A1AA-582C-F236BD79D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32272-A58F-1414-0F55-E805D6C8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278C-DB85-456E-9518-98AA0791F97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E76E0-383F-EE32-94A2-53D77E49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A4A01-BB55-4E65-8336-79016587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22C7-2E04-43D8-AAA9-C66D6579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9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E811-6CF8-8FCF-0A53-F0B993FC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3AEE3-30C9-4728-82E5-1D7D4DD07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5033D-D148-2F97-A4DB-E15737AA4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E12FD-7310-0F44-1840-A9BDBC666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7B157B-69D3-5FD2-83C2-5C3F30FCC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DB483F-8AF7-03CC-0B3E-EF8DE1C8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278C-DB85-456E-9518-98AA0791F97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E5706-CE79-26A4-786C-3E1248077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C1AD0-FF59-BBFF-827E-92BD0A56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22C7-2E04-43D8-AAA9-C66D6579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DD20-CFF9-A470-A786-6F4C1A309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9A9D1-D3B2-3475-06ED-C3E8F1EC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278C-DB85-456E-9518-98AA0791F97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8136F-0F9D-FFA1-4784-BEB5FA52C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D1CDF-50EA-BB59-E3CA-A14470BB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22C7-2E04-43D8-AAA9-C66D6579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7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4B46F6-C85C-0E1B-2CA5-804E88B3B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278C-DB85-456E-9518-98AA0791F97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AB92C2-03E4-81C5-DF07-8BB6B5682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01729-CB09-E6E2-1F22-64A76A138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22C7-2E04-43D8-AAA9-C66D6579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5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9FBD-1151-304F-1C90-224A54F9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EEF87-52FF-BE15-E4A0-E29374ED8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ADC0DE-CE8B-B924-E20E-2471606DC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56774-A4C3-0079-96C4-145F0D58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278C-DB85-456E-9518-98AA0791F97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9AFB1-F8E6-216F-7B74-05231D9C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3D579-2329-35D4-A53B-01B01FE3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22C7-2E04-43D8-AAA9-C66D6579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4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F1F0-25D3-3D7A-7E88-D9B6131A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CEFF3F-9941-E5A6-3C6C-533712709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4FD17-6EB3-AE7E-4355-F74A16E1C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AF41A-7A8B-D776-2FE5-D00AA3D5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E278C-DB85-456E-9518-98AA0791F97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DDB34-3741-B155-D30B-DA7D8E135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F80BF-0CA1-4D5E-BCBE-56CFC8B77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822C7-2E04-43D8-AAA9-C66D6579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6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C9AC4-8E4B-4DC0-E954-3C6807FDE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D30FC-8D74-EC09-AE59-B4E807EB9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C27CC-0ED5-C316-906E-B30E6CB3C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E278C-DB85-456E-9518-98AA0791F972}" type="datetimeFigureOut">
              <a:rPr lang="en-US" smtClean="0"/>
              <a:t>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45162-2590-5DC4-964C-F48DE18E1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DF42E-99C9-5E55-B0E6-B3C291865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822C7-2E04-43D8-AAA9-C66D65796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31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image" Target="../media/image1.jpe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274">
            <a:extLst>
              <a:ext uri="{FF2B5EF4-FFF2-40B4-BE49-F238E27FC236}">
                <a16:creationId xmlns:a16="http://schemas.microsoft.com/office/drawing/2014/main" id="{C865C00B-9322-4B43-A35F-F0B40D5C0F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637" y="1"/>
            <a:ext cx="12288260" cy="7097148"/>
          </a:xfrm>
          <a:prstGeom prst="rect">
            <a:avLst/>
          </a:prstGeom>
        </p:spPr>
      </p:pic>
      <p:pic>
        <p:nvPicPr>
          <p:cNvPr id="6" name="图片 304" descr="图层 77">
            <a:extLst>
              <a:ext uri="{FF2B5EF4-FFF2-40B4-BE49-F238E27FC236}">
                <a16:creationId xmlns:a16="http://schemas.microsoft.com/office/drawing/2014/main" id="{2ECFCA04-2880-4206-BD3B-EBC2F2EB0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085" y="-229946"/>
            <a:ext cx="2818565" cy="6539848"/>
          </a:xfrm>
          <a:prstGeom prst="rect">
            <a:avLst/>
          </a:prstGeom>
        </p:spPr>
      </p:pic>
      <p:sp>
        <p:nvSpPr>
          <p:cNvPr id="7" name="矩形 373">
            <a:extLst>
              <a:ext uri="{FF2B5EF4-FFF2-40B4-BE49-F238E27FC236}">
                <a16:creationId xmlns:a16="http://schemas.microsoft.com/office/drawing/2014/main" id="{44C5CCDB-CF4F-46A5-B04C-B08162F3F3D6}"/>
              </a:ext>
            </a:extLst>
          </p:cNvPr>
          <p:cNvSpPr/>
          <p:nvPr/>
        </p:nvSpPr>
        <p:spPr>
          <a:xfrm>
            <a:off x="10054499" y="1675830"/>
            <a:ext cx="1768716" cy="4921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85891">
              <a:tabLst>
                <a:tab pos="456648" algn="l"/>
              </a:tabLst>
              <a:defRPr/>
            </a:pPr>
            <a:r>
              <a:rPr lang="en-US" altLang="zh-CN" sz="1599" b="1" spc="-3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Huawei Font"/>
              </a:rPr>
              <a:t>PERFORMANCE &amp; VALUE</a:t>
            </a:r>
          </a:p>
        </p:txBody>
      </p:sp>
      <p:sp>
        <p:nvSpPr>
          <p:cNvPr id="8" name="文本框 374">
            <a:extLst>
              <a:ext uri="{FF2B5EF4-FFF2-40B4-BE49-F238E27FC236}">
                <a16:creationId xmlns:a16="http://schemas.microsoft.com/office/drawing/2014/main" id="{118BC5DC-04FE-4CBA-B9FA-92E8C6090782}"/>
              </a:ext>
            </a:extLst>
          </p:cNvPr>
          <p:cNvSpPr txBox="1"/>
          <p:nvPr/>
        </p:nvSpPr>
        <p:spPr>
          <a:xfrm>
            <a:off x="10051400" y="2391238"/>
            <a:ext cx="1781678" cy="707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47">
              <a:defRPr/>
            </a:pPr>
            <a:r>
              <a:rPr lang="en-US" altLang="zh-CN" sz="1599" b="1" spc="-3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Wingdings" panose="05000000000000000000" pitchFamily="2" charset="2"/>
              </a:rPr>
              <a:t>Scale out Storage and Protection</a:t>
            </a:r>
            <a:endParaRPr lang="zh-CN" altLang="en-US" sz="1599" b="1" spc="-3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defTabSz="913747">
              <a:defRPr/>
            </a:pPr>
            <a:r>
              <a:rPr lang="en-US" altLang="zh-CN" sz="7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 and store Cloud Native workloads in any </a:t>
            </a:r>
            <a:r>
              <a:rPr lang="en-US" altLang="zh-CN" sz="700" dirty="0" err="1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OceanStor</a:t>
            </a:r>
            <a:r>
              <a:rPr lang="en-US" altLang="zh-CN" sz="7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Dorado environment.</a:t>
            </a:r>
            <a:endParaRPr lang="en-US" altLang="zh-CN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375">
            <a:extLst>
              <a:ext uri="{FF2B5EF4-FFF2-40B4-BE49-F238E27FC236}">
                <a16:creationId xmlns:a16="http://schemas.microsoft.com/office/drawing/2014/main" id="{69A6E66C-2FE9-450F-8E2A-AE0CD78E3C50}"/>
              </a:ext>
            </a:extLst>
          </p:cNvPr>
          <p:cNvSpPr/>
          <p:nvPr/>
        </p:nvSpPr>
        <p:spPr>
          <a:xfrm>
            <a:off x="10041536" y="3467865"/>
            <a:ext cx="1781678" cy="246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85891">
              <a:tabLst>
                <a:tab pos="456648" algn="l"/>
              </a:tabLst>
              <a:defRPr/>
            </a:pPr>
            <a:r>
              <a:rPr lang="en-US" altLang="zh-CN" sz="1599" b="1" spc="-3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Huawei Font"/>
              </a:rPr>
              <a:t>Secure</a:t>
            </a:r>
          </a:p>
        </p:txBody>
      </p:sp>
      <p:sp>
        <p:nvSpPr>
          <p:cNvPr id="10" name="文本框 376">
            <a:extLst>
              <a:ext uri="{FF2B5EF4-FFF2-40B4-BE49-F238E27FC236}">
                <a16:creationId xmlns:a16="http://schemas.microsoft.com/office/drawing/2014/main" id="{9ED4E65A-2762-4612-BE85-D71B814E9B65}"/>
              </a:ext>
            </a:extLst>
          </p:cNvPr>
          <p:cNvSpPr txBox="1"/>
          <p:nvPr/>
        </p:nvSpPr>
        <p:spPr>
          <a:xfrm>
            <a:off x="10096271" y="3709645"/>
            <a:ext cx="1668683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3377">
              <a:defRPr/>
            </a:pPr>
            <a:r>
              <a:rPr lang="en-US" altLang="zh-CN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99.9%</a:t>
            </a:r>
            <a:r>
              <a:rPr lang="en-US" altLang="zh-CN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ransomware detection accuracy</a:t>
            </a:r>
          </a:p>
        </p:txBody>
      </p:sp>
      <p:sp>
        <p:nvSpPr>
          <p:cNvPr id="11" name="矩形 377">
            <a:extLst>
              <a:ext uri="{FF2B5EF4-FFF2-40B4-BE49-F238E27FC236}">
                <a16:creationId xmlns:a16="http://schemas.microsoft.com/office/drawing/2014/main" id="{B951FA72-B182-47E5-BCCE-A0DFCD8DDCA0}"/>
              </a:ext>
            </a:extLst>
          </p:cNvPr>
          <p:cNvSpPr/>
          <p:nvPr/>
        </p:nvSpPr>
        <p:spPr>
          <a:xfrm>
            <a:off x="10039774" y="4647971"/>
            <a:ext cx="1783440" cy="246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85891">
              <a:tabLst>
                <a:tab pos="456648" algn="l"/>
              </a:tabLst>
              <a:defRPr/>
            </a:pPr>
            <a:r>
              <a:rPr lang="en-US" altLang="zh-CN" sz="1599" b="1" spc="-30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Huawei Font"/>
              </a:rPr>
              <a:t>Economical</a:t>
            </a:r>
            <a:endParaRPr lang="en-US" altLang="zh-CN" sz="1599" b="1" spc="-30" dirty="0">
              <a:solidFill>
                <a:srgbClr val="FFC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12" name="文本框 378">
            <a:extLst>
              <a:ext uri="{FF2B5EF4-FFF2-40B4-BE49-F238E27FC236}">
                <a16:creationId xmlns:a16="http://schemas.microsoft.com/office/drawing/2014/main" id="{C6FDBB5D-2467-410F-ABD8-7B4861EF99AC}"/>
              </a:ext>
            </a:extLst>
          </p:cNvPr>
          <p:cNvSpPr txBox="1"/>
          <p:nvPr/>
        </p:nvSpPr>
        <p:spPr>
          <a:xfrm>
            <a:off x="10039774" y="4954750"/>
            <a:ext cx="1781679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53745">
              <a:defRPr/>
            </a:pP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Space saving </a:t>
            </a:r>
            <a:r>
              <a:rPr lang="en-US" altLang="zh-CN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56% ↓</a:t>
            </a:r>
            <a:endParaRPr lang="en-US" altLang="zh-CN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+mn-lt"/>
            </a:endParaRPr>
          </a:p>
          <a:p>
            <a:pPr defTabSz="553745">
              <a:defRPr/>
            </a:pPr>
            <a:r>
              <a:rPr lang="en-US" altLang="zh-CN" sz="7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Huawei Font"/>
              </a:rPr>
              <a:t>1.09 </a:t>
            </a: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Huawei Font"/>
              </a:rPr>
              <a:t>W/TB, power consumption </a:t>
            </a:r>
            <a:r>
              <a:rPr lang="en-US" altLang="zh-CN" dirty="0">
                <a:solidFill>
                  <a:srgbClr val="FFC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Huawei Font"/>
              </a:rPr>
              <a:t>6%</a:t>
            </a:r>
            <a:r>
              <a:rPr lang="en-US" altLang="zh-CN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 ↓</a:t>
            </a:r>
            <a:endParaRPr lang="en-US" altLang="zh-CN" sz="8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Huawei Font"/>
            </a:endParaRPr>
          </a:p>
        </p:txBody>
      </p:sp>
      <p:sp>
        <p:nvSpPr>
          <p:cNvPr id="13" name="线条">
            <a:extLst>
              <a:ext uri="{FF2B5EF4-FFF2-40B4-BE49-F238E27FC236}">
                <a16:creationId xmlns:a16="http://schemas.microsoft.com/office/drawing/2014/main" id="{2E29A0F5-EA41-41A6-A940-F66166875C7A}"/>
              </a:ext>
            </a:extLst>
          </p:cNvPr>
          <p:cNvSpPr/>
          <p:nvPr/>
        </p:nvSpPr>
        <p:spPr>
          <a:xfrm rot="5400000" flipV="1">
            <a:off x="10931495" y="2237168"/>
            <a:ext cx="0" cy="1783438"/>
          </a:xfrm>
          <a:prstGeom prst="line">
            <a:avLst/>
          </a:prstGeom>
          <a:ln w="12700">
            <a:gradFill>
              <a:gsLst>
                <a:gs pos="50000">
                  <a:srgbClr val="E7E6E6">
                    <a:alpha val="50000"/>
                  </a:srgbClr>
                </a:gs>
                <a:gs pos="0">
                  <a:srgbClr val="E7E6E6">
                    <a:alpha val="0"/>
                  </a:srgbClr>
                </a:gs>
                <a:gs pos="100000">
                  <a:srgbClr val="E7E6E6">
                    <a:alpha val="0"/>
                  </a:srgbClr>
                </a:gs>
              </a:gsLst>
              <a:lin ang="5400000" scaled="1"/>
            </a:gradFill>
            <a:miter lim="400000"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652218">
              <a:defRPr/>
            </a:pPr>
            <a:endParaRPr sz="2798" kern="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线条">
            <a:extLst>
              <a:ext uri="{FF2B5EF4-FFF2-40B4-BE49-F238E27FC236}">
                <a16:creationId xmlns:a16="http://schemas.microsoft.com/office/drawing/2014/main" id="{8BA28F1B-F02F-424C-A830-B5880E90F13D}"/>
              </a:ext>
            </a:extLst>
          </p:cNvPr>
          <p:cNvSpPr/>
          <p:nvPr/>
        </p:nvSpPr>
        <p:spPr>
          <a:xfrm rot="5400000" flipV="1">
            <a:off x="10931496" y="3811608"/>
            <a:ext cx="0" cy="1783436"/>
          </a:xfrm>
          <a:prstGeom prst="line">
            <a:avLst/>
          </a:prstGeom>
          <a:ln w="12700">
            <a:gradFill>
              <a:gsLst>
                <a:gs pos="50000">
                  <a:srgbClr val="E7E6E6">
                    <a:alpha val="50000"/>
                  </a:srgbClr>
                </a:gs>
                <a:gs pos="0">
                  <a:srgbClr val="E7E6E6">
                    <a:alpha val="0"/>
                  </a:srgbClr>
                </a:gs>
                <a:gs pos="100000">
                  <a:srgbClr val="E7E6E6">
                    <a:alpha val="0"/>
                  </a:srgbClr>
                </a:gs>
              </a:gsLst>
              <a:lin ang="5400000" scaled="1"/>
            </a:gradFill>
            <a:miter lim="400000"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652218">
              <a:defRPr/>
            </a:pPr>
            <a:endParaRPr sz="2798" kern="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 323" descr="组 5783">
            <a:extLst>
              <a:ext uri="{FF2B5EF4-FFF2-40B4-BE49-F238E27FC236}">
                <a16:creationId xmlns:a16="http://schemas.microsoft.com/office/drawing/2014/main" id="{85E61F4F-A920-46E4-A87D-8EA24B15E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541" y="1537464"/>
            <a:ext cx="6641905" cy="231635"/>
          </a:xfrm>
          <a:prstGeom prst="rect">
            <a:avLst/>
          </a:prstGeom>
        </p:spPr>
      </p:pic>
      <p:pic>
        <p:nvPicPr>
          <p:cNvPr id="30" name="图片 343" descr="图层 77 拷贝">
            <a:extLst>
              <a:ext uri="{FF2B5EF4-FFF2-40B4-BE49-F238E27FC236}">
                <a16:creationId xmlns:a16="http://schemas.microsoft.com/office/drawing/2014/main" id="{C37574EB-AF1E-4299-93D7-175A1E48FA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67920" y="-347428"/>
            <a:ext cx="2754792" cy="6657332"/>
          </a:xfrm>
          <a:prstGeom prst="rect">
            <a:avLst/>
          </a:prstGeom>
        </p:spPr>
      </p:pic>
      <p:sp>
        <p:nvSpPr>
          <p:cNvPr id="31" name="矩形 382">
            <a:extLst>
              <a:ext uri="{FF2B5EF4-FFF2-40B4-BE49-F238E27FC236}">
                <a16:creationId xmlns:a16="http://schemas.microsoft.com/office/drawing/2014/main" id="{A9A06B64-319C-4D8F-B14A-5F9A2C8395D5}"/>
              </a:ext>
            </a:extLst>
          </p:cNvPr>
          <p:cNvSpPr/>
          <p:nvPr/>
        </p:nvSpPr>
        <p:spPr>
          <a:xfrm>
            <a:off x="287311" y="3403741"/>
            <a:ext cx="1769888" cy="60651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377">
              <a:lnSpc>
                <a:spcPct val="130000"/>
              </a:lnSpc>
              <a:defRPr/>
            </a:pPr>
            <a:r>
              <a:rPr lang="en-US" altLang="zh-CN" sz="1599" b="1" dirty="0">
                <a:solidFill>
                  <a:srgbClr val="FFC000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Protect &amp;</a:t>
            </a:r>
            <a:br>
              <a:rPr lang="en-US" altLang="zh-CN" sz="1599" b="1" dirty="0">
                <a:solidFill>
                  <a:srgbClr val="FFC000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</a:br>
            <a:r>
              <a:rPr lang="en-US" altLang="zh-CN" sz="1599" b="1" dirty="0">
                <a:solidFill>
                  <a:srgbClr val="FFC000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Recover</a:t>
            </a:r>
          </a:p>
        </p:txBody>
      </p:sp>
      <p:sp>
        <p:nvSpPr>
          <p:cNvPr id="32" name="矩形 534">
            <a:extLst>
              <a:ext uri="{FF2B5EF4-FFF2-40B4-BE49-F238E27FC236}">
                <a16:creationId xmlns:a16="http://schemas.microsoft.com/office/drawing/2014/main" id="{54B1E90E-E76D-4A0E-BAD8-4B978839637D}"/>
              </a:ext>
            </a:extLst>
          </p:cNvPr>
          <p:cNvSpPr/>
          <p:nvPr/>
        </p:nvSpPr>
        <p:spPr>
          <a:xfrm>
            <a:off x="287311" y="4647971"/>
            <a:ext cx="1769888" cy="60651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377">
              <a:lnSpc>
                <a:spcPct val="130000"/>
              </a:lnSpc>
              <a:defRPr/>
            </a:pPr>
            <a:r>
              <a:rPr lang="en-US" altLang="zh-CN" sz="1599" b="1" kern="0" dirty="0">
                <a:solidFill>
                  <a:srgbClr val="FFC000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Ransomware Recovery</a:t>
            </a:r>
          </a:p>
        </p:txBody>
      </p:sp>
      <p:sp>
        <p:nvSpPr>
          <p:cNvPr id="33" name="矩形 8">
            <a:extLst>
              <a:ext uri="{FF2B5EF4-FFF2-40B4-BE49-F238E27FC236}">
                <a16:creationId xmlns:a16="http://schemas.microsoft.com/office/drawing/2014/main" id="{297F00A5-A488-4381-98F6-414A50059849}"/>
              </a:ext>
            </a:extLst>
          </p:cNvPr>
          <p:cNvSpPr/>
          <p:nvPr/>
        </p:nvSpPr>
        <p:spPr>
          <a:xfrm>
            <a:off x="334635" y="4096437"/>
            <a:ext cx="1722564" cy="303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377">
              <a:lnSpc>
                <a:spcPct val="150000"/>
              </a:lnSpc>
              <a:defRPr/>
            </a:pPr>
            <a:r>
              <a:rPr lang="en-US" altLang="zh-CN" sz="7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All CNCF Kubernetes Based Applications and Data</a:t>
            </a:r>
            <a:endParaRPr lang="en-US" altLang="zh-CN" sz="700" dirty="0">
              <a:solidFill>
                <a:prstClr val="white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" name="矩形 238">
            <a:extLst>
              <a:ext uri="{FF2B5EF4-FFF2-40B4-BE49-F238E27FC236}">
                <a16:creationId xmlns:a16="http://schemas.microsoft.com/office/drawing/2014/main" id="{BB6EDD6C-CAB9-4BC9-8EDC-88122C7831A6}"/>
              </a:ext>
            </a:extLst>
          </p:cNvPr>
          <p:cNvSpPr/>
          <p:nvPr/>
        </p:nvSpPr>
        <p:spPr>
          <a:xfrm>
            <a:off x="334636" y="5447372"/>
            <a:ext cx="1721390" cy="1416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377">
              <a:lnSpc>
                <a:spcPct val="150000"/>
              </a:lnSpc>
              <a:defRPr/>
            </a:pPr>
            <a:r>
              <a:rPr lang="en-US" altLang="zh-CN" sz="7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Secure, Encrypted, Immutable</a:t>
            </a:r>
          </a:p>
        </p:txBody>
      </p:sp>
      <p:sp>
        <p:nvSpPr>
          <p:cNvPr id="37" name="线条">
            <a:extLst>
              <a:ext uri="{FF2B5EF4-FFF2-40B4-BE49-F238E27FC236}">
                <a16:creationId xmlns:a16="http://schemas.microsoft.com/office/drawing/2014/main" id="{26FBE18C-6914-4016-A24E-226ACB9A0B19}"/>
              </a:ext>
            </a:extLst>
          </p:cNvPr>
          <p:cNvSpPr/>
          <p:nvPr/>
        </p:nvSpPr>
        <p:spPr>
          <a:xfrm rot="5400000" flipV="1">
            <a:off x="1181386" y="2247639"/>
            <a:ext cx="0" cy="1998400"/>
          </a:xfrm>
          <a:prstGeom prst="line">
            <a:avLst/>
          </a:prstGeom>
          <a:ln w="12700">
            <a:gradFill>
              <a:gsLst>
                <a:gs pos="50000">
                  <a:srgbClr val="E7E6E6">
                    <a:alpha val="50000"/>
                  </a:srgbClr>
                </a:gs>
                <a:gs pos="0">
                  <a:srgbClr val="E7E6E6">
                    <a:alpha val="0"/>
                  </a:srgbClr>
                </a:gs>
                <a:gs pos="100000">
                  <a:srgbClr val="E7E6E6">
                    <a:alpha val="0"/>
                  </a:srgbClr>
                </a:gs>
              </a:gsLst>
              <a:lin ang="5400000" scaled="1"/>
            </a:gradFill>
            <a:miter lim="400000"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652218">
              <a:defRPr/>
            </a:pPr>
            <a:endParaRPr sz="2798" kern="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线条">
            <a:extLst>
              <a:ext uri="{FF2B5EF4-FFF2-40B4-BE49-F238E27FC236}">
                <a16:creationId xmlns:a16="http://schemas.microsoft.com/office/drawing/2014/main" id="{32BCA8F0-38C5-4572-A8B2-BB6347468EC7}"/>
              </a:ext>
            </a:extLst>
          </p:cNvPr>
          <p:cNvSpPr/>
          <p:nvPr/>
        </p:nvSpPr>
        <p:spPr>
          <a:xfrm rot="5400000" flipV="1">
            <a:off x="1171669" y="3804817"/>
            <a:ext cx="0" cy="1768719"/>
          </a:xfrm>
          <a:prstGeom prst="line">
            <a:avLst/>
          </a:prstGeom>
          <a:ln w="12700">
            <a:gradFill>
              <a:gsLst>
                <a:gs pos="50000">
                  <a:srgbClr val="E7E6E6">
                    <a:alpha val="50000"/>
                  </a:srgbClr>
                </a:gs>
                <a:gs pos="0">
                  <a:srgbClr val="E7E6E6">
                    <a:alpha val="0"/>
                  </a:srgbClr>
                </a:gs>
                <a:gs pos="100000">
                  <a:srgbClr val="E7E6E6">
                    <a:alpha val="0"/>
                  </a:srgbClr>
                </a:gs>
              </a:gsLst>
              <a:lin ang="5400000" scaled="1"/>
            </a:gradFill>
            <a:miter lim="400000"/>
          </a:ln>
        </p:spPr>
        <p:txBody>
          <a:bodyPr lIns="0" tIns="0" rIns="0" bIns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652218">
              <a:defRPr/>
            </a:pPr>
            <a:endParaRPr sz="2798" kern="0" dirty="0">
              <a:solidFill>
                <a:srgbClr val="6666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图片 362" descr="guang ">
            <a:extLst>
              <a:ext uri="{FF2B5EF4-FFF2-40B4-BE49-F238E27FC236}">
                <a16:creationId xmlns:a16="http://schemas.microsoft.com/office/drawing/2014/main" id="{98F5AF18-7004-41C3-A8AD-27B5EDD944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2576758" y="3417768"/>
            <a:ext cx="6980259" cy="395027"/>
          </a:xfrm>
          <a:prstGeom prst="rect">
            <a:avLst/>
          </a:prstGeom>
        </p:spPr>
      </p:pic>
      <p:sp>
        <p:nvSpPr>
          <p:cNvPr id="42" name="副标题 1">
            <a:extLst>
              <a:ext uri="{FF2B5EF4-FFF2-40B4-BE49-F238E27FC236}">
                <a16:creationId xmlns:a16="http://schemas.microsoft.com/office/drawing/2014/main" id="{58ECCDAE-678B-4F70-BD8C-0C6F511CD801}"/>
              </a:ext>
            </a:extLst>
          </p:cNvPr>
          <p:cNvSpPr txBox="1">
            <a:spLocks/>
          </p:cNvSpPr>
          <p:nvPr/>
        </p:nvSpPr>
        <p:spPr>
          <a:xfrm>
            <a:off x="455006" y="344872"/>
            <a:ext cx="9892993" cy="828432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1187323">
              <a:lnSpc>
                <a:spcPct val="100000"/>
              </a:lnSpc>
              <a:spcBef>
                <a:spcPts val="1298"/>
              </a:spcBef>
              <a:buNone/>
            </a:pPr>
            <a:r>
              <a:rPr lang="en-US" altLang="zh-CN" sz="2150" b="1" dirty="0">
                <a:solidFill>
                  <a:prstClr val="white"/>
                </a:solidFill>
                <a:latin typeface="Arial"/>
                <a:ea typeface="微软雅黑"/>
                <a:cs typeface="Arial"/>
              </a:rPr>
              <a:t>Storage Ecosystem: Trilio Backup and Recovery for Kubernetes on </a:t>
            </a:r>
          </a:p>
          <a:p>
            <a:pPr marL="0" indent="0" algn="ctr" defTabSz="1187323">
              <a:lnSpc>
                <a:spcPct val="100000"/>
              </a:lnSpc>
              <a:spcBef>
                <a:spcPts val="1298"/>
              </a:spcBef>
              <a:buNone/>
            </a:pPr>
            <a:r>
              <a:rPr lang="en-US" altLang="zh-CN" sz="2150" b="1" dirty="0">
                <a:solidFill>
                  <a:prstClr val="white"/>
                </a:solidFill>
                <a:latin typeface="Arial"/>
                <a:ea typeface="微软雅黑"/>
                <a:cs typeface="Arial"/>
              </a:rPr>
              <a:t>Huawei OceanStor Dorado</a:t>
            </a:r>
            <a:endParaRPr lang="zh-CN" altLang="en-US" sz="2150" b="1" dirty="0">
              <a:solidFill>
                <a:prstClr val="white"/>
              </a:solidFill>
              <a:latin typeface="Arial"/>
              <a:ea typeface="微软雅黑"/>
              <a:cs typeface="Arial"/>
            </a:endParaRPr>
          </a:p>
        </p:txBody>
      </p:sp>
      <p:grpSp>
        <p:nvGrpSpPr>
          <p:cNvPr id="46" name="组合 26">
            <a:extLst>
              <a:ext uri="{FF2B5EF4-FFF2-40B4-BE49-F238E27FC236}">
                <a16:creationId xmlns:a16="http://schemas.microsoft.com/office/drawing/2014/main" id="{C52B1EBD-071C-4D4B-B69D-74530FFA067E}"/>
              </a:ext>
            </a:extLst>
          </p:cNvPr>
          <p:cNvGrpSpPr/>
          <p:nvPr/>
        </p:nvGrpSpPr>
        <p:grpSpPr>
          <a:xfrm>
            <a:off x="2894721" y="1711767"/>
            <a:ext cx="6608562" cy="814357"/>
            <a:chOff x="2881280" y="1628199"/>
            <a:chExt cx="6611146" cy="814676"/>
          </a:xfrm>
        </p:grpSpPr>
        <p:sp>
          <p:nvSpPr>
            <p:cNvPr id="134" name="文本框 196">
              <a:extLst>
                <a:ext uri="{FF2B5EF4-FFF2-40B4-BE49-F238E27FC236}">
                  <a16:creationId xmlns:a16="http://schemas.microsoft.com/office/drawing/2014/main" id="{26DF3F12-A9A0-45B1-BCA6-6C12432FD8FD}"/>
                </a:ext>
              </a:extLst>
            </p:cNvPr>
            <p:cNvSpPr txBox="1"/>
            <p:nvPr/>
          </p:nvSpPr>
          <p:spPr>
            <a:xfrm>
              <a:off x="8325885" y="2290518"/>
              <a:ext cx="1166541" cy="1508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13929">
                <a:lnSpc>
                  <a:spcPct val="120000"/>
                </a:lnSpc>
                <a:defRPr/>
              </a:pPr>
              <a:r>
                <a:rPr lang="en-US" altLang="zh-CN" sz="900" b="1" kern="0" dirty="0">
                  <a:solidFill>
                    <a:prstClr val="white"/>
                  </a:solidFill>
                  <a:latin typeface="Arial" panose="020B0604020202020204" pitchFamily="34" charset="0"/>
                  <a:ea typeface="微软雅黑"/>
                  <a:cs typeface="Arial" panose="020B0604020202020204" pitchFamily="34" charset="0"/>
                </a:rPr>
                <a:t>Data Protection +</a:t>
              </a:r>
              <a:endParaRPr lang="en-US" sz="7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endParaRPr>
            </a:p>
          </p:txBody>
        </p:sp>
        <p:grpSp>
          <p:nvGrpSpPr>
            <p:cNvPr id="135" name="组合 5">
              <a:extLst>
                <a:ext uri="{FF2B5EF4-FFF2-40B4-BE49-F238E27FC236}">
                  <a16:creationId xmlns:a16="http://schemas.microsoft.com/office/drawing/2014/main" id="{7A92846D-A1A9-4CB2-8F1D-AB60BC96199E}"/>
                </a:ext>
              </a:extLst>
            </p:cNvPr>
            <p:cNvGrpSpPr/>
            <p:nvPr/>
          </p:nvGrpSpPr>
          <p:grpSpPr>
            <a:xfrm>
              <a:off x="8410600" y="1641649"/>
              <a:ext cx="613288" cy="580217"/>
              <a:chOff x="3666987" y="1599070"/>
              <a:chExt cx="462333" cy="470707"/>
            </a:xfrm>
          </p:grpSpPr>
          <p:sp>
            <p:nvSpPr>
              <p:cNvPr id="156" name="空心弧 7">
                <a:extLst>
                  <a:ext uri="{FF2B5EF4-FFF2-40B4-BE49-F238E27FC236}">
                    <a16:creationId xmlns:a16="http://schemas.microsoft.com/office/drawing/2014/main" id="{E9AC5CEC-07B6-49FF-A486-7AB1EFBA512D}"/>
                  </a:ext>
                </a:extLst>
              </p:cNvPr>
              <p:cNvSpPr/>
              <p:nvPr/>
            </p:nvSpPr>
            <p:spPr>
              <a:xfrm rot="4792319" flipH="1">
                <a:off x="3662800" y="1603257"/>
                <a:ext cx="470707" cy="462333"/>
              </a:xfrm>
              <a:prstGeom prst="blockArc">
                <a:avLst>
                  <a:gd name="adj1" fmla="val 7551274"/>
                  <a:gd name="adj2" fmla="val 2242399"/>
                  <a:gd name="adj3" fmla="val 0"/>
                </a:avLst>
              </a:prstGeom>
              <a:noFill/>
              <a:ln w="25400" cap="flat" cmpd="sng" algn="ctr">
                <a:solidFill>
                  <a:srgbClr val="1597FC">
                    <a:alpha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059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7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157" name="组合 1">
                <a:extLst>
                  <a:ext uri="{FF2B5EF4-FFF2-40B4-BE49-F238E27FC236}">
                    <a16:creationId xmlns:a16="http://schemas.microsoft.com/office/drawing/2014/main" id="{244A54D7-D62A-4617-845D-9C811F6F097D}"/>
                  </a:ext>
                </a:extLst>
              </p:cNvPr>
              <p:cNvGrpSpPr/>
              <p:nvPr/>
            </p:nvGrpSpPr>
            <p:grpSpPr>
              <a:xfrm>
                <a:off x="3709933" y="1619511"/>
                <a:ext cx="402149" cy="419982"/>
                <a:chOff x="3709933" y="1619511"/>
                <a:chExt cx="402149" cy="419982"/>
              </a:xfrm>
            </p:grpSpPr>
            <p:pic>
              <p:nvPicPr>
                <p:cNvPr id="158" name="Picture 157">
                  <a:extLst>
                    <a:ext uri="{FF2B5EF4-FFF2-40B4-BE49-F238E27FC236}">
                      <a16:creationId xmlns:a16="http://schemas.microsoft.com/office/drawing/2014/main" id="{38DFDB73-BE21-4DD8-A5D6-8CFAD6972E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3709933" y="1619511"/>
                  <a:ext cx="402149" cy="41998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59" name="Freeform 38">
                  <a:extLst>
                    <a:ext uri="{FF2B5EF4-FFF2-40B4-BE49-F238E27FC236}">
                      <a16:creationId xmlns:a16="http://schemas.microsoft.com/office/drawing/2014/main" id="{9649D5F3-99F3-43F3-87FA-717B3936257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821196" y="1720987"/>
                  <a:ext cx="179623" cy="207424"/>
                </a:xfrm>
                <a:custGeom>
                  <a:avLst/>
                  <a:gdLst>
                    <a:gd name="T0" fmla="*/ 2147483646 w 1270"/>
                    <a:gd name="T1" fmla="*/ 2147483646 h 1576"/>
                    <a:gd name="T2" fmla="*/ 2147483646 w 1270"/>
                    <a:gd name="T3" fmla="*/ 2147483646 h 1576"/>
                    <a:gd name="T4" fmla="*/ 2147483646 w 1270"/>
                    <a:gd name="T5" fmla="*/ 2147483646 h 1576"/>
                    <a:gd name="T6" fmla="*/ 2147483646 w 1270"/>
                    <a:gd name="T7" fmla="*/ 2147483646 h 1576"/>
                    <a:gd name="T8" fmla="*/ 2147483646 w 1270"/>
                    <a:gd name="T9" fmla="*/ 2147483646 h 1576"/>
                    <a:gd name="T10" fmla="*/ 2147483646 w 1270"/>
                    <a:gd name="T11" fmla="*/ 2147483646 h 1576"/>
                    <a:gd name="T12" fmla="*/ 2147483646 w 1270"/>
                    <a:gd name="T13" fmla="*/ 2147483646 h 1576"/>
                    <a:gd name="T14" fmla="*/ 2147483646 w 1270"/>
                    <a:gd name="T15" fmla="*/ 2147483646 h 1576"/>
                    <a:gd name="T16" fmla="*/ 2147483646 w 1270"/>
                    <a:gd name="T17" fmla="*/ 2147483646 h 1576"/>
                    <a:gd name="T18" fmla="*/ 2147483646 w 1270"/>
                    <a:gd name="T19" fmla="*/ 2147483646 h 1576"/>
                    <a:gd name="T20" fmla="*/ 2147483646 w 1270"/>
                    <a:gd name="T21" fmla="*/ 2147483646 h 1576"/>
                    <a:gd name="T22" fmla="*/ 2147483646 w 1270"/>
                    <a:gd name="T23" fmla="*/ 2147483646 h 1576"/>
                    <a:gd name="T24" fmla="*/ 2147483646 w 1270"/>
                    <a:gd name="T25" fmla="*/ 2147483646 h 1576"/>
                    <a:gd name="T26" fmla="*/ 2147483646 w 1270"/>
                    <a:gd name="T27" fmla="*/ 2147483646 h 1576"/>
                    <a:gd name="T28" fmla="*/ 2147483646 w 1270"/>
                    <a:gd name="T29" fmla="*/ 2147483646 h 1576"/>
                    <a:gd name="T30" fmla="*/ 2147483646 w 1270"/>
                    <a:gd name="T31" fmla="*/ 2147483646 h 1576"/>
                    <a:gd name="T32" fmla="*/ 2147483646 w 1270"/>
                    <a:gd name="T33" fmla="*/ 2147483646 h 1576"/>
                    <a:gd name="T34" fmla="*/ 2147483646 w 1270"/>
                    <a:gd name="T35" fmla="*/ 2147483646 h 1576"/>
                    <a:gd name="T36" fmla="*/ 2147483646 w 1270"/>
                    <a:gd name="T37" fmla="*/ 2147483646 h 1576"/>
                    <a:gd name="T38" fmla="*/ 2147483646 w 1270"/>
                    <a:gd name="T39" fmla="*/ 2147483646 h 1576"/>
                    <a:gd name="T40" fmla="*/ 2147483646 w 1270"/>
                    <a:gd name="T41" fmla="*/ 2147483646 h 1576"/>
                    <a:gd name="T42" fmla="*/ 2147483646 w 1270"/>
                    <a:gd name="T43" fmla="*/ 2147483646 h 1576"/>
                    <a:gd name="T44" fmla="*/ 2147483646 w 1270"/>
                    <a:gd name="T45" fmla="*/ 2147483646 h 1576"/>
                    <a:gd name="T46" fmla="*/ 2147483646 w 1270"/>
                    <a:gd name="T47" fmla="*/ 2147483646 h 1576"/>
                    <a:gd name="T48" fmla="*/ 2147483646 w 1270"/>
                    <a:gd name="T49" fmla="*/ 2147483646 h 1576"/>
                    <a:gd name="T50" fmla="*/ 2147483646 w 1270"/>
                    <a:gd name="T51" fmla="*/ 2147483646 h 1576"/>
                    <a:gd name="T52" fmla="*/ 0 w 1270"/>
                    <a:gd name="T53" fmla="*/ 2147483646 h 1576"/>
                    <a:gd name="T54" fmla="*/ 2147483646 w 1270"/>
                    <a:gd name="T55" fmla="*/ 2147483646 h 1576"/>
                    <a:gd name="T56" fmla="*/ 2147483646 w 1270"/>
                    <a:gd name="T57" fmla="*/ 2147483646 h 1576"/>
                    <a:gd name="T58" fmla="*/ 2147483646 w 1270"/>
                    <a:gd name="T59" fmla="*/ 2147483646 h 1576"/>
                    <a:gd name="T60" fmla="*/ 2147483646 w 1270"/>
                    <a:gd name="T61" fmla="*/ 2147483646 h 1576"/>
                    <a:gd name="T62" fmla="*/ 2147483646 w 1270"/>
                    <a:gd name="T63" fmla="*/ 2147483646 h 1576"/>
                    <a:gd name="T64" fmla="*/ 2147483646 w 1270"/>
                    <a:gd name="T65" fmla="*/ 2147483646 h 1576"/>
                    <a:gd name="T66" fmla="*/ 2147483646 w 1270"/>
                    <a:gd name="T67" fmla="*/ 2147483646 h 1576"/>
                    <a:gd name="T68" fmla="*/ 2147483646 w 1270"/>
                    <a:gd name="T69" fmla="*/ 2147483646 h 157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1270"/>
                    <a:gd name="T106" fmla="*/ 0 h 1576"/>
                    <a:gd name="T107" fmla="*/ 1270 w 1270"/>
                    <a:gd name="T108" fmla="*/ 1576 h 157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1270" h="1576">
                      <a:moveTo>
                        <a:pt x="123" y="1257"/>
                      </a:moveTo>
                      <a:lnTo>
                        <a:pt x="123" y="1257"/>
                      </a:lnTo>
                      <a:cubicBezTo>
                        <a:pt x="150" y="1200"/>
                        <a:pt x="186" y="1149"/>
                        <a:pt x="230" y="1104"/>
                      </a:cubicBezTo>
                      <a:lnTo>
                        <a:pt x="1041" y="1104"/>
                      </a:lnTo>
                      <a:cubicBezTo>
                        <a:pt x="1084" y="1149"/>
                        <a:pt x="1121" y="1200"/>
                        <a:pt x="1148" y="1257"/>
                      </a:cubicBezTo>
                      <a:lnTo>
                        <a:pt x="123" y="1257"/>
                      </a:lnTo>
                      <a:close/>
                      <a:moveTo>
                        <a:pt x="963" y="1038"/>
                      </a:moveTo>
                      <a:lnTo>
                        <a:pt x="963" y="1038"/>
                      </a:lnTo>
                      <a:lnTo>
                        <a:pt x="308" y="1038"/>
                      </a:lnTo>
                      <a:cubicBezTo>
                        <a:pt x="400" y="972"/>
                        <a:pt x="513" y="934"/>
                        <a:pt x="635" y="934"/>
                      </a:cubicBezTo>
                      <a:cubicBezTo>
                        <a:pt x="757" y="934"/>
                        <a:pt x="870" y="972"/>
                        <a:pt x="963" y="1038"/>
                      </a:cubicBezTo>
                      <a:close/>
                      <a:moveTo>
                        <a:pt x="335" y="567"/>
                      </a:moveTo>
                      <a:lnTo>
                        <a:pt x="335" y="567"/>
                      </a:lnTo>
                      <a:cubicBezTo>
                        <a:pt x="335" y="556"/>
                        <a:pt x="336" y="544"/>
                        <a:pt x="337" y="533"/>
                      </a:cubicBezTo>
                      <a:cubicBezTo>
                        <a:pt x="423" y="543"/>
                        <a:pt x="527" y="548"/>
                        <a:pt x="635" y="548"/>
                      </a:cubicBezTo>
                      <a:cubicBezTo>
                        <a:pt x="744" y="548"/>
                        <a:pt x="847" y="543"/>
                        <a:pt x="933" y="533"/>
                      </a:cubicBezTo>
                      <a:cubicBezTo>
                        <a:pt x="935" y="544"/>
                        <a:pt x="935" y="556"/>
                        <a:pt x="935" y="567"/>
                      </a:cubicBezTo>
                      <a:cubicBezTo>
                        <a:pt x="935" y="732"/>
                        <a:pt x="801" y="867"/>
                        <a:pt x="635" y="867"/>
                      </a:cubicBezTo>
                      <a:cubicBezTo>
                        <a:pt x="470" y="867"/>
                        <a:pt x="335" y="732"/>
                        <a:pt x="335" y="567"/>
                      </a:cubicBezTo>
                      <a:close/>
                      <a:moveTo>
                        <a:pt x="316" y="418"/>
                      </a:moveTo>
                      <a:lnTo>
                        <a:pt x="316" y="418"/>
                      </a:lnTo>
                      <a:lnTo>
                        <a:pt x="316" y="417"/>
                      </a:lnTo>
                      <a:cubicBezTo>
                        <a:pt x="329" y="416"/>
                        <a:pt x="340" y="407"/>
                        <a:pt x="344" y="394"/>
                      </a:cubicBezTo>
                      <a:lnTo>
                        <a:pt x="442" y="79"/>
                      </a:lnTo>
                      <a:lnTo>
                        <a:pt x="622" y="154"/>
                      </a:lnTo>
                      <a:cubicBezTo>
                        <a:pt x="631" y="158"/>
                        <a:pt x="640" y="158"/>
                        <a:pt x="648" y="154"/>
                      </a:cubicBezTo>
                      <a:lnTo>
                        <a:pt x="829" y="79"/>
                      </a:lnTo>
                      <a:lnTo>
                        <a:pt x="927" y="394"/>
                      </a:lnTo>
                      <a:cubicBezTo>
                        <a:pt x="931" y="407"/>
                        <a:pt x="942" y="416"/>
                        <a:pt x="954" y="417"/>
                      </a:cubicBezTo>
                      <a:lnTo>
                        <a:pt x="954" y="418"/>
                      </a:lnTo>
                      <a:cubicBezTo>
                        <a:pt x="1016" y="425"/>
                        <a:pt x="1053" y="434"/>
                        <a:pt x="1075" y="441"/>
                      </a:cubicBezTo>
                      <a:cubicBezTo>
                        <a:pt x="1015" y="459"/>
                        <a:pt x="867" y="481"/>
                        <a:pt x="635" y="481"/>
                      </a:cubicBezTo>
                      <a:cubicBezTo>
                        <a:pt x="403" y="481"/>
                        <a:pt x="256" y="459"/>
                        <a:pt x="195" y="441"/>
                      </a:cubicBezTo>
                      <a:cubicBezTo>
                        <a:pt x="217" y="434"/>
                        <a:pt x="254" y="425"/>
                        <a:pt x="316" y="418"/>
                      </a:cubicBezTo>
                      <a:close/>
                      <a:moveTo>
                        <a:pt x="1270" y="1502"/>
                      </a:moveTo>
                      <a:lnTo>
                        <a:pt x="1270" y="1502"/>
                      </a:lnTo>
                      <a:cubicBezTo>
                        <a:pt x="1270" y="1211"/>
                        <a:pt x="1074" y="966"/>
                        <a:pt x="807" y="891"/>
                      </a:cubicBezTo>
                      <a:cubicBezTo>
                        <a:pt x="923" y="829"/>
                        <a:pt x="1002" y="707"/>
                        <a:pt x="1002" y="567"/>
                      </a:cubicBezTo>
                      <a:cubicBezTo>
                        <a:pt x="1002" y="553"/>
                        <a:pt x="1001" y="539"/>
                        <a:pt x="999" y="525"/>
                      </a:cubicBezTo>
                      <a:cubicBezTo>
                        <a:pt x="1119" y="506"/>
                        <a:pt x="1167" y="483"/>
                        <a:pt x="1167" y="441"/>
                      </a:cubicBezTo>
                      <a:cubicBezTo>
                        <a:pt x="1167" y="404"/>
                        <a:pt x="1135" y="375"/>
                        <a:pt x="984" y="354"/>
                      </a:cubicBezTo>
                      <a:lnTo>
                        <a:pt x="881" y="24"/>
                      </a:lnTo>
                      <a:cubicBezTo>
                        <a:pt x="879" y="15"/>
                        <a:pt x="872" y="8"/>
                        <a:pt x="864" y="4"/>
                      </a:cubicBezTo>
                      <a:cubicBezTo>
                        <a:pt x="855" y="0"/>
                        <a:pt x="846" y="0"/>
                        <a:pt x="837" y="3"/>
                      </a:cubicBezTo>
                      <a:lnTo>
                        <a:pt x="635" y="87"/>
                      </a:lnTo>
                      <a:lnTo>
                        <a:pt x="434" y="3"/>
                      </a:lnTo>
                      <a:cubicBezTo>
                        <a:pt x="425" y="0"/>
                        <a:pt x="415" y="0"/>
                        <a:pt x="407" y="4"/>
                      </a:cubicBezTo>
                      <a:cubicBezTo>
                        <a:pt x="398" y="8"/>
                        <a:pt x="392" y="15"/>
                        <a:pt x="389" y="24"/>
                      </a:cubicBezTo>
                      <a:lnTo>
                        <a:pt x="286" y="354"/>
                      </a:lnTo>
                      <a:cubicBezTo>
                        <a:pt x="136" y="375"/>
                        <a:pt x="104" y="404"/>
                        <a:pt x="104" y="441"/>
                      </a:cubicBezTo>
                      <a:cubicBezTo>
                        <a:pt x="104" y="483"/>
                        <a:pt x="151" y="506"/>
                        <a:pt x="271" y="525"/>
                      </a:cubicBezTo>
                      <a:cubicBezTo>
                        <a:pt x="269" y="539"/>
                        <a:pt x="268" y="553"/>
                        <a:pt x="268" y="567"/>
                      </a:cubicBezTo>
                      <a:cubicBezTo>
                        <a:pt x="268" y="707"/>
                        <a:pt x="348" y="829"/>
                        <a:pt x="463" y="891"/>
                      </a:cubicBezTo>
                      <a:cubicBezTo>
                        <a:pt x="196" y="966"/>
                        <a:pt x="0" y="1211"/>
                        <a:pt x="0" y="1502"/>
                      </a:cubicBezTo>
                      <a:lnTo>
                        <a:pt x="0" y="1535"/>
                      </a:lnTo>
                      <a:lnTo>
                        <a:pt x="686" y="1535"/>
                      </a:lnTo>
                      <a:cubicBezTo>
                        <a:pt x="697" y="1559"/>
                        <a:pt x="721" y="1576"/>
                        <a:pt x="749" y="1576"/>
                      </a:cubicBezTo>
                      <a:cubicBezTo>
                        <a:pt x="787" y="1576"/>
                        <a:pt x="818" y="1545"/>
                        <a:pt x="818" y="1507"/>
                      </a:cubicBezTo>
                      <a:cubicBezTo>
                        <a:pt x="818" y="1468"/>
                        <a:pt x="787" y="1437"/>
                        <a:pt x="749" y="1437"/>
                      </a:cubicBezTo>
                      <a:cubicBezTo>
                        <a:pt x="725" y="1437"/>
                        <a:pt x="703" y="1450"/>
                        <a:pt x="691" y="1469"/>
                      </a:cubicBezTo>
                      <a:lnTo>
                        <a:pt x="68" y="1469"/>
                      </a:lnTo>
                      <a:cubicBezTo>
                        <a:pt x="71" y="1418"/>
                        <a:pt x="80" y="1369"/>
                        <a:pt x="96" y="1323"/>
                      </a:cubicBezTo>
                      <a:lnTo>
                        <a:pt x="1175" y="1323"/>
                      </a:lnTo>
                      <a:cubicBezTo>
                        <a:pt x="1190" y="1369"/>
                        <a:pt x="1200" y="1418"/>
                        <a:pt x="1203" y="1469"/>
                      </a:cubicBezTo>
                      <a:lnTo>
                        <a:pt x="1020" y="1469"/>
                      </a:lnTo>
                      <a:cubicBezTo>
                        <a:pt x="1008" y="1450"/>
                        <a:pt x="986" y="1437"/>
                        <a:pt x="962" y="1437"/>
                      </a:cubicBezTo>
                      <a:cubicBezTo>
                        <a:pt x="923" y="1437"/>
                        <a:pt x="893" y="1468"/>
                        <a:pt x="893" y="1507"/>
                      </a:cubicBezTo>
                      <a:cubicBezTo>
                        <a:pt x="893" y="1545"/>
                        <a:pt x="923" y="1576"/>
                        <a:pt x="962" y="1576"/>
                      </a:cubicBezTo>
                      <a:cubicBezTo>
                        <a:pt x="990" y="1576"/>
                        <a:pt x="1014" y="1559"/>
                        <a:pt x="1025" y="1535"/>
                      </a:cubicBezTo>
                      <a:lnTo>
                        <a:pt x="1270" y="1535"/>
                      </a:lnTo>
                      <a:lnTo>
                        <a:pt x="1270" y="1502"/>
                      </a:lnTo>
                      <a:close/>
                    </a:path>
                  </a:pathLst>
                </a:custGeom>
                <a:solidFill>
                  <a:sysClr val="window" lastClr="FFFFFF">
                    <a:lumMod val="65000"/>
                  </a:sysClr>
                </a:solidFill>
                <a:ln>
                  <a:noFill/>
                </a:ln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506758">
                    <a:defRPr/>
                  </a:pPr>
                  <a:endParaRPr lang="zh-CN" altLang="en-US" sz="1599" kern="0">
                    <a:solidFill>
                      <a:srgbClr val="FFFFFF"/>
                    </a:solidFill>
                    <a:latin typeface="Arial" panose="020B0604020202020204" pitchFamily="34" charset="0"/>
                    <a:ea typeface="微软雅黑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36" name="文本框 196">
              <a:extLst>
                <a:ext uri="{FF2B5EF4-FFF2-40B4-BE49-F238E27FC236}">
                  <a16:creationId xmlns:a16="http://schemas.microsoft.com/office/drawing/2014/main" id="{4228B46A-2E6C-48E4-8526-AC337F290488}"/>
                </a:ext>
              </a:extLst>
            </p:cNvPr>
            <p:cNvSpPr txBox="1"/>
            <p:nvPr/>
          </p:nvSpPr>
          <p:spPr>
            <a:xfrm>
              <a:off x="2881280" y="2291556"/>
              <a:ext cx="1289802" cy="1508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13929">
                <a:lnSpc>
                  <a:spcPct val="120000"/>
                </a:lnSpc>
                <a:defRPr/>
              </a:pPr>
              <a:r>
                <a:rPr lang="en-US" altLang="zh-CN" sz="900" b="1" kern="0" dirty="0">
                  <a:solidFill>
                    <a:prstClr val="white"/>
                  </a:solidFill>
                  <a:latin typeface="Arial" panose="020B0604020202020204" pitchFamily="34" charset="0"/>
                  <a:ea typeface="微软雅黑"/>
                  <a:cs typeface="Arial" panose="020B0604020202020204" pitchFamily="34" charset="0"/>
                </a:rPr>
                <a:t>Intelligent Recovery</a:t>
              </a:r>
              <a:endParaRPr lang="en-US" sz="9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endParaRPr>
            </a:p>
          </p:txBody>
        </p:sp>
        <p:grpSp>
          <p:nvGrpSpPr>
            <p:cNvPr id="137" name="组合 2">
              <a:extLst>
                <a:ext uri="{FF2B5EF4-FFF2-40B4-BE49-F238E27FC236}">
                  <a16:creationId xmlns:a16="http://schemas.microsoft.com/office/drawing/2014/main" id="{83BA787E-472F-4CB8-8C39-2C57394C11B0}"/>
                </a:ext>
              </a:extLst>
            </p:cNvPr>
            <p:cNvGrpSpPr/>
            <p:nvPr/>
          </p:nvGrpSpPr>
          <p:grpSpPr>
            <a:xfrm>
              <a:off x="3130236" y="1631798"/>
              <a:ext cx="625469" cy="588195"/>
              <a:chOff x="4644852" y="1596122"/>
              <a:chExt cx="462334" cy="470707"/>
            </a:xfrm>
          </p:grpSpPr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4E7F741A-4F82-43FA-B952-5E1B7A69FB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800000">
                <a:off x="4687798" y="1616563"/>
                <a:ext cx="402149" cy="4199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7" name="空心弧 7">
                <a:extLst>
                  <a:ext uri="{FF2B5EF4-FFF2-40B4-BE49-F238E27FC236}">
                    <a16:creationId xmlns:a16="http://schemas.microsoft.com/office/drawing/2014/main" id="{EDD62ABB-BF89-4B2F-9FEC-64234E907FC6}"/>
                  </a:ext>
                </a:extLst>
              </p:cNvPr>
              <p:cNvSpPr/>
              <p:nvPr/>
            </p:nvSpPr>
            <p:spPr>
              <a:xfrm rot="4792319" flipH="1">
                <a:off x="4640665" y="1600309"/>
                <a:ext cx="470707" cy="462334"/>
              </a:xfrm>
              <a:prstGeom prst="blockArc">
                <a:avLst>
                  <a:gd name="adj1" fmla="val 7551274"/>
                  <a:gd name="adj2" fmla="val 2242399"/>
                  <a:gd name="adj3" fmla="val 0"/>
                </a:avLst>
              </a:prstGeom>
              <a:noFill/>
              <a:ln w="25400" cap="flat" cmpd="sng" algn="ctr">
                <a:solidFill>
                  <a:srgbClr val="1597FC">
                    <a:alpha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180595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zh-CN" altLang="en-US" sz="70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148" name="组合 209">
                <a:extLst>
                  <a:ext uri="{FF2B5EF4-FFF2-40B4-BE49-F238E27FC236}">
                    <a16:creationId xmlns:a16="http://schemas.microsoft.com/office/drawing/2014/main" id="{89690E69-2933-4B0A-B2BD-17AF1D701B25}"/>
                  </a:ext>
                </a:extLst>
              </p:cNvPr>
              <p:cNvGrpSpPr/>
              <p:nvPr/>
            </p:nvGrpSpPr>
            <p:grpSpPr>
              <a:xfrm>
                <a:off x="4788001" y="1715616"/>
                <a:ext cx="201802" cy="224716"/>
                <a:chOff x="8885741" y="7027863"/>
                <a:chExt cx="1288439" cy="1270000"/>
              </a:xfrm>
              <a:solidFill>
                <a:sysClr val="window" lastClr="FFFFFF">
                  <a:lumMod val="65000"/>
                </a:sysClr>
              </a:solidFill>
            </p:grpSpPr>
            <p:sp>
              <p:nvSpPr>
                <p:cNvPr id="149" name="Freeform 18">
                  <a:extLst>
                    <a:ext uri="{FF2B5EF4-FFF2-40B4-BE49-F238E27FC236}">
                      <a16:creationId xmlns:a16="http://schemas.microsoft.com/office/drawing/2014/main" id="{5840C3B5-A329-45D3-B5D2-6A8AF44074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12207" y="7697790"/>
                  <a:ext cx="273050" cy="168275"/>
                </a:xfrm>
                <a:custGeom>
                  <a:avLst/>
                  <a:gdLst>
                    <a:gd name="T0" fmla="*/ 118 w 172"/>
                    <a:gd name="T1" fmla="*/ 0 h 106"/>
                    <a:gd name="T2" fmla="*/ 118 w 172"/>
                    <a:gd name="T3" fmla="*/ 0 h 106"/>
                    <a:gd name="T4" fmla="*/ 110 w 172"/>
                    <a:gd name="T5" fmla="*/ 0 h 106"/>
                    <a:gd name="T6" fmla="*/ 100 w 172"/>
                    <a:gd name="T7" fmla="*/ 2 h 106"/>
                    <a:gd name="T8" fmla="*/ 92 w 172"/>
                    <a:gd name="T9" fmla="*/ 6 h 106"/>
                    <a:gd name="T10" fmla="*/ 86 w 172"/>
                    <a:gd name="T11" fmla="*/ 12 h 106"/>
                    <a:gd name="T12" fmla="*/ 80 w 172"/>
                    <a:gd name="T13" fmla="*/ 18 h 106"/>
                    <a:gd name="T14" fmla="*/ 74 w 172"/>
                    <a:gd name="T15" fmla="*/ 24 h 106"/>
                    <a:gd name="T16" fmla="*/ 68 w 172"/>
                    <a:gd name="T17" fmla="*/ 40 h 106"/>
                    <a:gd name="T18" fmla="*/ 0 w 172"/>
                    <a:gd name="T19" fmla="*/ 40 h 106"/>
                    <a:gd name="T20" fmla="*/ 0 w 172"/>
                    <a:gd name="T21" fmla="*/ 66 h 106"/>
                    <a:gd name="T22" fmla="*/ 68 w 172"/>
                    <a:gd name="T23" fmla="*/ 66 h 106"/>
                    <a:gd name="T24" fmla="*/ 68 w 172"/>
                    <a:gd name="T25" fmla="*/ 66 h 106"/>
                    <a:gd name="T26" fmla="*/ 70 w 172"/>
                    <a:gd name="T27" fmla="*/ 76 h 106"/>
                    <a:gd name="T28" fmla="*/ 74 w 172"/>
                    <a:gd name="T29" fmla="*/ 82 h 106"/>
                    <a:gd name="T30" fmla="*/ 80 w 172"/>
                    <a:gd name="T31" fmla="*/ 90 h 106"/>
                    <a:gd name="T32" fmla="*/ 86 w 172"/>
                    <a:gd name="T33" fmla="*/ 96 h 106"/>
                    <a:gd name="T34" fmla="*/ 92 w 172"/>
                    <a:gd name="T35" fmla="*/ 100 h 106"/>
                    <a:gd name="T36" fmla="*/ 100 w 172"/>
                    <a:gd name="T37" fmla="*/ 104 h 106"/>
                    <a:gd name="T38" fmla="*/ 110 w 172"/>
                    <a:gd name="T39" fmla="*/ 106 h 106"/>
                    <a:gd name="T40" fmla="*/ 118 w 172"/>
                    <a:gd name="T41" fmla="*/ 106 h 106"/>
                    <a:gd name="T42" fmla="*/ 118 w 172"/>
                    <a:gd name="T43" fmla="*/ 106 h 106"/>
                    <a:gd name="T44" fmla="*/ 130 w 172"/>
                    <a:gd name="T45" fmla="*/ 106 h 106"/>
                    <a:gd name="T46" fmla="*/ 140 w 172"/>
                    <a:gd name="T47" fmla="*/ 102 h 106"/>
                    <a:gd name="T48" fmla="*/ 148 w 172"/>
                    <a:gd name="T49" fmla="*/ 98 h 106"/>
                    <a:gd name="T50" fmla="*/ 156 w 172"/>
                    <a:gd name="T51" fmla="*/ 92 h 106"/>
                    <a:gd name="T52" fmla="*/ 162 w 172"/>
                    <a:gd name="T53" fmla="*/ 84 h 106"/>
                    <a:gd name="T54" fmla="*/ 168 w 172"/>
                    <a:gd name="T55" fmla="*/ 74 h 106"/>
                    <a:gd name="T56" fmla="*/ 170 w 172"/>
                    <a:gd name="T57" fmla="*/ 64 h 106"/>
                    <a:gd name="T58" fmla="*/ 172 w 172"/>
                    <a:gd name="T59" fmla="*/ 52 h 106"/>
                    <a:gd name="T60" fmla="*/ 172 w 172"/>
                    <a:gd name="T61" fmla="*/ 52 h 106"/>
                    <a:gd name="T62" fmla="*/ 170 w 172"/>
                    <a:gd name="T63" fmla="*/ 42 h 106"/>
                    <a:gd name="T64" fmla="*/ 168 w 172"/>
                    <a:gd name="T65" fmla="*/ 32 h 106"/>
                    <a:gd name="T66" fmla="*/ 162 w 172"/>
                    <a:gd name="T67" fmla="*/ 22 h 106"/>
                    <a:gd name="T68" fmla="*/ 156 w 172"/>
                    <a:gd name="T69" fmla="*/ 14 h 106"/>
                    <a:gd name="T70" fmla="*/ 148 w 172"/>
                    <a:gd name="T71" fmla="*/ 8 h 106"/>
                    <a:gd name="T72" fmla="*/ 140 w 172"/>
                    <a:gd name="T73" fmla="*/ 4 h 106"/>
                    <a:gd name="T74" fmla="*/ 130 w 172"/>
                    <a:gd name="T75" fmla="*/ 0 h 106"/>
                    <a:gd name="T76" fmla="*/ 118 w 172"/>
                    <a:gd name="T77" fmla="*/ 0 h 106"/>
                    <a:gd name="T78" fmla="*/ 118 w 172"/>
                    <a:gd name="T79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72" h="106">
                      <a:moveTo>
                        <a:pt x="118" y="0"/>
                      </a:moveTo>
                      <a:lnTo>
                        <a:pt x="118" y="0"/>
                      </a:lnTo>
                      <a:lnTo>
                        <a:pt x="110" y="0"/>
                      </a:lnTo>
                      <a:lnTo>
                        <a:pt x="100" y="2"/>
                      </a:lnTo>
                      <a:lnTo>
                        <a:pt x="92" y="6"/>
                      </a:lnTo>
                      <a:lnTo>
                        <a:pt x="86" y="12"/>
                      </a:lnTo>
                      <a:lnTo>
                        <a:pt x="80" y="18"/>
                      </a:lnTo>
                      <a:lnTo>
                        <a:pt x="74" y="24"/>
                      </a:lnTo>
                      <a:lnTo>
                        <a:pt x="68" y="40"/>
                      </a:lnTo>
                      <a:lnTo>
                        <a:pt x="0" y="40"/>
                      </a:lnTo>
                      <a:lnTo>
                        <a:pt x="0" y="66"/>
                      </a:lnTo>
                      <a:lnTo>
                        <a:pt x="68" y="66"/>
                      </a:lnTo>
                      <a:lnTo>
                        <a:pt x="68" y="66"/>
                      </a:lnTo>
                      <a:lnTo>
                        <a:pt x="70" y="76"/>
                      </a:lnTo>
                      <a:lnTo>
                        <a:pt x="74" y="82"/>
                      </a:lnTo>
                      <a:lnTo>
                        <a:pt x="80" y="90"/>
                      </a:lnTo>
                      <a:lnTo>
                        <a:pt x="86" y="96"/>
                      </a:lnTo>
                      <a:lnTo>
                        <a:pt x="92" y="100"/>
                      </a:lnTo>
                      <a:lnTo>
                        <a:pt x="100" y="104"/>
                      </a:lnTo>
                      <a:lnTo>
                        <a:pt x="110" y="106"/>
                      </a:lnTo>
                      <a:lnTo>
                        <a:pt x="118" y="106"/>
                      </a:lnTo>
                      <a:lnTo>
                        <a:pt x="118" y="106"/>
                      </a:lnTo>
                      <a:lnTo>
                        <a:pt x="130" y="106"/>
                      </a:lnTo>
                      <a:lnTo>
                        <a:pt x="140" y="102"/>
                      </a:lnTo>
                      <a:lnTo>
                        <a:pt x="148" y="98"/>
                      </a:lnTo>
                      <a:lnTo>
                        <a:pt x="156" y="92"/>
                      </a:lnTo>
                      <a:lnTo>
                        <a:pt x="162" y="84"/>
                      </a:lnTo>
                      <a:lnTo>
                        <a:pt x="168" y="74"/>
                      </a:lnTo>
                      <a:lnTo>
                        <a:pt x="170" y="64"/>
                      </a:lnTo>
                      <a:lnTo>
                        <a:pt x="172" y="52"/>
                      </a:lnTo>
                      <a:lnTo>
                        <a:pt x="172" y="52"/>
                      </a:lnTo>
                      <a:lnTo>
                        <a:pt x="170" y="42"/>
                      </a:lnTo>
                      <a:lnTo>
                        <a:pt x="168" y="32"/>
                      </a:lnTo>
                      <a:lnTo>
                        <a:pt x="162" y="22"/>
                      </a:lnTo>
                      <a:lnTo>
                        <a:pt x="156" y="14"/>
                      </a:lnTo>
                      <a:lnTo>
                        <a:pt x="148" y="8"/>
                      </a:lnTo>
                      <a:lnTo>
                        <a:pt x="140" y="4"/>
                      </a:lnTo>
                      <a:lnTo>
                        <a:pt x="130" y="0"/>
                      </a:lnTo>
                      <a:lnTo>
                        <a:pt x="118" y="0"/>
                      </a:lnTo>
                      <a:lnTo>
                        <a:pt x="11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383" tIns="45691" rIns="91383" bIns="45691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381057">
                    <a:defRPr/>
                  </a:pPr>
                  <a:endParaRPr lang="zh-CN" altLang="en-US" sz="800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0" name="Freeform 19">
                  <a:extLst>
                    <a:ext uri="{FF2B5EF4-FFF2-40B4-BE49-F238E27FC236}">
                      <a16:creationId xmlns:a16="http://schemas.microsoft.com/office/drawing/2014/main" id="{A23413CE-CB76-4332-8D13-CBD6C49906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12202" y="7164389"/>
                  <a:ext cx="273050" cy="171451"/>
                </a:xfrm>
                <a:custGeom>
                  <a:avLst/>
                  <a:gdLst>
                    <a:gd name="T0" fmla="*/ 118 w 172"/>
                    <a:gd name="T1" fmla="*/ 108 h 108"/>
                    <a:gd name="T2" fmla="*/ 118 w 172"/>
                    <a:gd name="T3" fmla="*/ 108 h 108"/>
                    <a:gd name="T4" fmla="*/ 130 w 172"/>
                    <a:gd name="T5" fmla="*/ 106 h 108"/>
                    <a:gd name="T6" fmla="*/ 140 w 172"/>
                    <a:gd name="T7" fmla="*/ 104 h 108"/>
                    <a:gd name="T8" fmla="*/ 148 w 172"/>
                    <a:gd name="T9" fmla="*/ 98 h 108"/>
                    <a:gd name="T10" fmla="*/ 156 w 172"/>
                    <a:gd name="T11" fmla="*/ 92 h 108"/>
                    <a:gd name="T12" fmla="*/ 162 w 172"/>
                    <a:gd name="T13" fmla="*/ 84 h 108"/>
                    <a:gd name="T14" fmla="*/ 168 w 172"/>
                    <a:gd name="T15" fmla="*/ 76 h 108"/>
                    <a:gd name="T16" fmla="*/ 170 w 172"/>
                    <a:gd name="T17" fmla="*/ 66 h 108"/>
                    <a:gd name="T18" fmla="*/ 172 w 172"/>
                    <a:gd name="T19" fmla="*/ 54 h 108"/>
                    <a:gd name="T20" fmla="*/ 172 w 172"/>
                    <a:gd name="T21" fmla="*/ 54 h 108"/>
                    <a:gd name="T22" fmla="*/ 170 w 172"/>
                    <a:gd name="T23" fmla="*/ 44 h 108"/>
                    <a:gd name="T24" fmla="*/ 168 w 172"/>
                    <a:gd name="T25" fmla="*/ 34 h 108"/>
                    <a:gd name="T26" fmla="*/ 162 w 172"/>
                    <a:gd name="T27" fmla="*/ 24 h 108"/>
                    <a:gd name="T28" fmla="*/ 156 w 172"/>
                    <a:gd name="T29" fmla="*/ 16 h 108"/>
                    <a:gd name="T30" fmla="*/ 148 w 172"/>
                    <a:gd name="T31" fmla="*/ 10 h 108"/>
                    <a:gd name="T32" fmla="*/ 140 w 172"/>
                    <a:gd name="T33" fmla="*/ 4 h 108"/>
                    <a:gd name="T34" fmla="*/ 130 w 172"/>
                    <a:gd name="T35" fmla="*/ 2 h 108"/>
                    <a:gd name="T36" fmla="*/ 118 w 172"/>
                    <a:gd name="T37" fmla="*/ 0 h 108"/>
                    <a:gd name="T38" fmla="*/ 118 w 172"/>
                    <a:gd name="T39" fmla="*/ 0 h 108"/>
                    <a:gd name="T40" fmla="*/ 110 w 172"/>
                    <a:gd name="T41" fmla="*/ 2 h 108"/>
                    <a:gd name="T42" fmla="*/ 100 w 172"/>
                    <a:gd name="T43" fmla="*/ 4 h 108"/>
                    <a:gd name="T44" fmla="*/ 92 w 172"/>
                    <a:gd name="T45" fmla="*/ 8 h 108"/>
                    <a:gd name="T46" fmla="*/ 86 w 172"/>
                    <a:gd name="T47" fmla="*/ 12 h 108"/>
                    <a:gd name="T48" fmla="*/ 80 w 172"/>
                    <a:gd name="T49" fmla="*/ 18 h 108"/>
                    <a:gd name="T50" fmla="*/ 74 w 172"/>
                    <a:gd name="T51" fmla="*/ 26 h 108"/>
                    <a:gd name="T52" fmla="*/ 68 w 172"/>
                    <a:gd name="T53" fmla="*/ 40 h 108"/>
                    <a:gd name="T54" fmla="*/ 0 w 172"/>
                    <a:gd name="T55" fmla="*/ 40 h 108"/>
                    <a:gd name="T56" fmla="*/ 0 w 172"/>
                    <a:gd name="T57" fmla="*/ 68 h 108"/>
                    <a:gd name="T58" fmla="*/ 68 w 172"/>
                    <a:gd name="T59" fmla="*/ 68 h 108"/>
                    <a:gd name="T60" fmla="*/ 68 w 172"/>
                    <a:gd name="T61" fmla="*/ 68 h 108"/>
                    <a:gd name="T62" fmla="*/ 70 w 172"/>
                    <a:gd name="T63" fmla="*/ 78 h 108"/>
                    <a:gd name="T64" fmla="*/ 74 w 172"/>
                    <a:gd name="T65" fmla="*/ 86 h 108"/>
                    <a:gd name="T66" fmla="*/ 80 w 172"/>
                    <a:gd name="T67" fmla="*/ 92 h 108"/>
                    <a:gd name="T68" fmla="*/ 86 w 172"/>
                    <a:gd name="T69" fmla="*/ 98 h 108"/>
                    <a:gd name="T70" fmla="*/ 92 w 172"/>
                    <a:gd name="T71" fmla="*/ 102 h 108"/>
                    <a:gd name="T72" fmla="*/ 100 w 172"/>
                    <a:gd name="T73" fmla="*/ 106 h 108"/>
                    <a:gd name="T74" fmla="*/ 110 w 172"/>
                    <a:gd name="T75" fmla="*/ 108 h 108"/>
                    <a:gd name="T76" fmla="*/ 118 w 172"/>
                    <a:gd name="T77" fmla="*/ 108 h 108"/>
                    <a:gd name="T78" fmla="*/ 118 w 172"/>
                    <a:gd name="T79" fmla="*/ 10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72" h="108">
                      <a:moveTo>
                        <a:pt x="118" y="108"/>
                      </a:moveTo>
                      <a:lnTo>
                        <a:pt x="118" y="108"/>
                      </a:lnTo>
                      <a:lnTo>
                        <a:pt x="130" y="106"/>
                      </a:lnTo>
                      <a:lnTo>
                        <a:pt x="140" y="104"/>
                      </a:lnTo>
                      <a:lnTo>
                        <a:pt x="148" y="98"/>
                      </a:lnTo>
                      <a:lnTo>
                        <a:pt x="156" y="92"/>
                      </a:lnTo>
                      <a:lnTo>
                        <a:pt x="162" y="84"/>
                      </a:lnTo>
                      <a:lnTo>
                        <a:pt x="168" y="76"/>
                      </a:lnTo>
                      <a:lnTo>
                        <a:pt x="170" y="66"/>
                      </a:lnTo>
                      <a:lnTo>
                        <a:pt x="172" y="54"/>
                      </a:lnTo>
                      <a:lnTo>
                        <a:pt x="172" y="54"/>
                      </a:lnTo>
                      <a:lnTo>
                        <a:pt x="170" y="44"/>
                      </a:lnTo>
                      <a:lnTo>
                        <a:pt x="168" y="34"/>
                      </a:lnTo>
                      <a:lnTo>
                        <a:pt x="162" y="24"/>
                      </a:lnTo>
                      <a:lnTo>
                        <a:pt x="156" y="16"/>
                      </a:lnTo>
                      <a:lnTo>
                        <a:pt x="148" y="10"/>
                      </a:lnTo>
                      <a:lnTo>
                        <a:pt x="140" y="4"/>
                      </a:lnTo>
                      <a:lnTo>
                        <a:pt x="130" y="2"/>
                      </a:lnTo>
                      <a:lnTo>
                        <a:pt x="118" y="0"/>
                      </a:lnTo>
                      <a:lnTo>
                        <a:pt x="118" y="0"/>
                      </a:lnTo>
                      <a:lnTo>
                        <a:pt x="110" y="2"/>
                      </a:lnTo>
                      <a:lnTo>
                        <a:pt x="100" y="4"/>
                      </a:lnTo>
                      <a:lnTo>
                        <a:pt x="92" y="8"/>
                      </a:lnTo>
                      <a:lnTo>
                        <a:pt x="86" y="12"/>
                      </a:lnTo>
                      <a:lnTo>
                        <a:pt x="80" y="18"/>
                      </a:lnTo>
                      <a:lnTo>
                        <a:pt x="74" y="26"/>
                      </a:lnTo>
                      <a:lnTo>
                        <a:pt x="68" y="40"/>
                      </a:lnTo>
                      <a:lnTo>
                        <a:pt x="0" y="40"/>
                      </a:lnTo>
                      <a:lnTo>
                        <a:pt x="0" y="68"/>
                      </a:lnTo>
                      <a:lnTo>
                        <a:pt x="68" y="68"/>
                      </a:lnTo>
                      <a:lnTo>
                        <a:pt x="68" y="68"/>
                      </a:lnTo>
                      <a:lnTo>
                        <a:pt x="70" y="78"/>
                      </a:lnTo>
                      <a:lnTo>
                        <a:pt x="74" y="86"/>
                      </a:lnTo>
                      <a:lnTo>
                        <a:pt x="80" y="92"/>
                      </a:lnTo>
                      <a:lnTo>
                        <a:pt x="86" y="98"/>
                      </a:lnTo>
                      <a:lnTo>
                        <a:pt x="92" y="102"/>
                      </a:lnTo>
                      <a:lnTo>
                        <a:pt x="100" y="106"/>
                      </a:lnTo>
                      <a:lnTo>
                        <a:pt x="110" y="108"/>
                      </a:lnTo>
                      <a:lnTo>
                        <a:pt x="118" y="108"/>
                      </a:lnTo>
                      <a:lnTo>
                        <a:pt x="118" y="10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383" tIns="45691" rIns="91383" bIns="45691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381057">
                    <a:defRPr/>
                  </a:pPr>
                  <a:endParaRPr lang="zh-CN" altLang="en-US" sz="800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1" name="Freeform 20">
                  <a:extLst>
                    <a:ext uri="{FF2B5EF4-FFF2-40B4-BE49-F238E27FC236}">
                      <a16:creationId xmlns:a16="http://schemas.microsoft.com/office/drawing/2014/main" id="{AFE8BC26-46E5-43E8-B80C-2E5AB8700E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9029" y="7345364"/>
                  <a:ext cx="527050" cy="273048"/>
                </a:xfrm>
                <a:custGeom>
                  <a:avLst/>
                  <a:gdLst>
                    <a:gd name="T0" fmla="*/ 162 w 332"/>
                    <a:gd name="T1" fmla="*/ 68 h 172"/>
                    <a:gd name="T2" fmla="*/ 228 w 332"/>
                    <a:gd name="T3" fmla="*/ 68 h 172"/>
                    <a:gd name="T4" fmla="*/ 228 w 332"/>
                    <a:gd name="T5" fmla="*/ 68 h 172"/>
                    <a:gd name="T6" fmla="*/ 230 w 332"/>
                    <a:gd name="T7" fmla="*/ 76 h 172"/>
                    <a:gd name="T8" fmla="*/ 234 w 332"/>
                    <a:gd name="T9" fmla="*/ 84 h 172"/>
                    <a:gd name="T10" fmla="*/ 240 w 332"/>
                    <a:gd name="T11" fmla="*/ 90 h 172"/>
                    <a:gd name="T12" fmla="*/ 246 w 332"/>
                    <a:gd name="T13" fmla="*/ 96 h 172"/>
                    <a:gd name="T14" fmla="*/ 254 w 332"/>
                    <a:gd name="T15" fmla="*/ 102 h 172"/>
                    <a:gd name="T16" fmla="*/ 262 w 332"/>
                    <a:gd name="T17" fmla="*/ 104 h 172"/>
                    <a:gd name="T18" fmla="*/ 270 w 332"/>
                    <a:gd name="T19" fmla="*/ 106 h 172"/>
                    <a:gd name="T20" fmla="*/ 278 w 332"/>
                    <a:gd name="T21" fmla="*/ 108 h 172"/>
                    <a:gd name="T22" fmla="*/ 278 w 332"/>
                    <a:gd name="T23" fmla="*/ 108 h 172"/>
                    <a:gd name="T24" fmla="*/ 290 w 332"/>
                    <a:gd name="T25" fmla="*/ 106 h 172"/>
                    <a:gd name="T26" fmla="*/ 300 w 332"/>
                    <a:gd name="T27" fmla="*/ 104 h 172"/>
                    <a:gd name="T28" fmla="*/ 308 w 332"/>
                    <a:gd name="T29" fmla="*/ 98 h 172"/>
                    <a:gd name="T30" fmla="*/ 316 w 332"/>
                    <a:gd name="T31" fmla="*/ 92 h 172"/>
                    <a:gd name="T32" fmla="*/ 322 w 332"/>
                    <a:gd name="T33" fmla="*/ 84 h 172"/>
                    <a:gd name="T34" fmla="*/ 328 w 332"/>
                    <a:gd name="T35" fmla="*/ 76 h 172"/>
                    <a:gd name="T36" fmla="*/ 330 w 332"/>
                    <a:gd name="T37" fmla="*/ 66 h 172"/>
                    <a:gd name="T38" fmla="*/ 332 w 332"/>
                    <a:gd name="T39" fmla="*/ 54 h 172"/>
                    <a:gd name="T40" fmla="*/ 332 w 332"/>
                    <a:gd name="T41" fmla="*/ 54 h 172"/>
                    <a:gd name="T42" fmla="*/ 330 w 332"/>
                    <a:gd name="T43" fmla="*/ 44 h 172"/>
                    <a:gd name="T44" fmla="*/ 328 w 332"/>
                    <a:gd name="T45" fmla="*/ 34 h 172"/>
                    <a:gd name="T46" fmla="*/ 322 w 332"/>
                    <a:gd name="T47" fmla="*/ 24 h 172"/>
                    <a:gd name="T48" fmla="*/ 316 w 332"/>
                    <a:gd name="T49" fmla="*/ 16 h 172"/>
                    <a:gd name="T50" fmla="*/ 308 w 332"/>
                    <a:gd name="T51" fmla="*/ 10 h 172"/>
                    <a:gd name="T52" fmla="*/ 300 w 332"/>
                    <a:gd name="T53" fmla="*/ 4 h 172"/>
                    <a:gd name="T54" fmla="*/ 290 w 332"/>
                    <a:gd name="T55" fmla="*/ 2 h 172"/>
                    <a:gd name="T56" fmla="*/ 278 w 332"/>
                    <a:gd name="T57" fmla="*/ 0 h 172"/>
                    <a:gd name="T58" fmla="*/ 278 w 332"/>
                    <a:gd name="T59" fmla="*/ 0 h 172"/>
                    <a:gd name="T60" fmla="*/ 270 w 332"/>
                    <a:gd name="T61" fmla="*/ 2 h 172"/>
                    <a:gd name="T62" fmla="*/ 260 w 332"/>
                    <a:gd name="T63" fmla="*/ 4 h 172"/>
                    <a:gd name="T64" fmla="*/ 252 w 332"/>
                    <a:gd name="T65" fmla="*/ 8 h 172"/>
                    <a:gd name="T66" fmla="*/ 246 w 332"/>
                    <a:gd name="T67" fmla="*/ 12 h 172"/>
                    <a:gd name="T68" fmla="*/ 240 w 332"/>
                    <a:gd name="T69" fmla="*/ 18 h 172"/>
                    <a:gd name="T70" fmla="*/ 234 w 332"/>
                    <a:gd name="T71" fmla="*/ 26 h 172"/>
                    <a:gd name="T72" fmla="*/ 228 w 332"/>
                    <a:gd name="T73" fmla="*/ 40 h 172"/>
                    <a:gd name="T74" fmla="*/ 148 w 332"/>
                    <a:gd name="T75" fmla="*/ 40 h 172"/>
                    <a:gd name="T76" fmla="*/ 80 w 332"/>
                    <a:gd name="T77" fmla="*/ 144 h 172"/>
                    <a:gd name="T78" fmla="*/ 0 w 332"/>
                    <a:gd name="T79" fmla="*/ 144 h 172"/>
                    <a:gd name="T80" fmla="*/ 0 w 332"/>
                    <a:gd name="T81" fmla="*/ 172 h 172"/>
                    <a:gd name="T82" fmla="*/ 94 w 332"/>
                    <a:gd name="T83" fmla="*/ 172 h 172"/>
                    <a:gd name="T84" fmla="*/ 162 w 332"/>
                    <a:gd name="T85" fmla="*/ 68 h 1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332" h="172">
                      <a:moveTo>
                        <a:pt x="162" y="68"/>
                      </a:moveTo>
                      <a:lnTo>
                        <a:pt x="228" y="68"/>
                      </a:lnTo>
                      <a:lnTo>
                        <a:pt x="228" y="68"/>
                      </a:lnTo>
                      <a:lnTo>
                        <a:pt x="230" y="76"/>
                      </a:lnTo>
                      <a:lnTo>
                        <a:pt x="234" y="84"/>
                      </a:lnTo>
                      <a:lnTo>
                        <a:pt x="240" y="90"/>
                      </a:lnTo>
                      <a:lnTo>
                        <a:pt x="246" y="96"/>
                      </a:lnTo>
                      <a:lnTo>
                        <a:pt x="254" y="102"/>
                      </a:lnTo>
                      <a:lnTo>
                        <a:pt x="262" y="104"/>
                      </a:lnTo>
                      <a:lnTo>
                        <a:pt x="270" y="106"/>
                      </a:lnTo>
                      <a:lnTo>
                        <a:pt x="278" y="108"/>
                      </a:lnTo>
                      <a:lnTo>
                        <a:pt x="278" y="108"/>
                      </a:lnTo>
                      <a:lnTo>
                        <a:pt x="290" y="106"/>
                      </a:lnTo>
                      <a:lnTo>
                        <a:pt x="300" y="104"/>
                      </a:lnTo>
                      <a:lnTo>
                        <a:pt x="308" y="98"/>
                      </a:lnTo>
                      <a:lnTo>
                        <a:pt x="316" y="92"/>
                      </a:lnTo>
                      <a:lnTo>
                        <a:pt x="322" y="84"/>
                      </a:lnTo>
                      <a:lnTo>
                        <a:pt x="328" y="76"/>
                      </a:lnTo>
                      <a:lnTo>
                        <a:pt x="330" y="66"/>
                      </a:lnTo>
                      <a:lnTo>
                        <a:pt x="332" y="54"/>
                      </a:lnTo>
                      <a:lnTo>
                        <a:pt x="332" y="54"/>
                      </a:lnTo>
                      <a:lnTo>
                        <a:pt x="330" y="44"/>
                      </a:lnTo>
                      <a:lnTo>
                        <a:pt x="328" y="34"/>
                      </a:lnTo>
                      <a:lnTo>
                        <a:pt x="322" y="24"/>
                      </a:lnTo>
                      <a:lnTo>
                        <a:pt x="316" y="16"/>
                      </a:lnTo>
                      <a:lnTo>
                        <a:pt x="308" y="10"/>
                      </a:lnTo>
                      <a:lnTo>
                        <a:pt x="300" y="4"/>
                      </a:lnTo>
                      <a:lnTo>
                        <a:pt x="290" y="2"/>
                      </a:lnTo>
                      <a:lnTo>
                        <a:pt x="278" y="0"/>
                      </a:lnTo>
                      <a:lnTo>
                        <a:pt x="278" y="0"/>
                      </a:lnTo>
                      <a:lnTo>
                        <a:pt x="270" y="2"/>
                      </a:lnTo>
                      <a:lnTo>
                        <a:pt x="260" y="4"/>
                      </a:lnTo>
                      <a:lnTo>
                        <a:pt x="252" y="8"/>
                      </a:lnTo>
                      <a:lnTo>
                        <a:pt x="246" y="12"/>
                      </a:lnTo>
                      <a:lnTo>
                        <a:pt x="240" y="18"/>
                      </a:lnTo>
                      <a:lnTo>
                        <a:pt x="234" y="26"/>
                      </a:lnTo>
                      <a:lnTo>
                        <a:pt x="228" y="40"/>
                      </a:lnTo>
                      <a:lnTo>
                        <a:pt x="148" y="40"/>
                      </a:lnTo>
                      <a:lnTo>
                        <a:pt x="80" y="144"/>
                      </a:lnTo>
                      <a:lnTo>
                        <a:pt x="0" y="144"/>
                      </a:lnTo>
                      <a:lnTo>
                        <a:pt x="0" y="172"/>
                      </a:lnTo>
                      <a:lnTo>
                        <a:pt x="94" y="172"/>
                      </a:lnTo>
                      <a:lnTo>
                        <a:pt x="162" y="6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383" tIns="45691" rIns="91383" bIns="45691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381057">
                    <a:defRPr/>
                  </a:pPr>
                  <a:endParaRPr lang="zh-CN" altLang="en-US" sz="800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2" name="Freeform 21">
                  <a:extLst>
                    <a:ext uri="{FF2B5EF4-FFF2-40B4-BE49-F238E27FC236}">
                      <a16:creationId xmlns:a16="http://schemas.microsoft.com/office/drawing/2014/main" id="{D1BEA73E-D48D-4E3C-B057-E14E9659A0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77267" y="7453314"/>
                  <a:ext cx="263527" cy="393698"/>
                </a:xfrm>
                <a:custGeom>
                  <a:avLst/>
                  <a:gdLst>
                    <a:gd name="T0" fmla="*/ 24 w 166"/>
                    <a:gd name="T1" fmla="*/ 70 h 248"/>
                    <a:gd name="T2" fmla="*/ 12 w 166"/>
                    <a:gd name="T3" fmla="*/ 72 h 248"/>
                    <a:gd name="T4" fmla="*/ 2 w 166"/>
                    <a:gd name="T5" fmla="*/ 80 h 248"/>
                    <a:gd name="T6" fmla="*/ 0 w 166"/>
                    <a:gd name="T7" fmla="*/ 88 h 248"/>
                    <a:gd name="T8" fmla="*/ 6 w 166"/>
                    <a:gd name="T9" fmla="*/ 100 h 248"/>
                    <a:gd name="T10" fmla="*/ 10 w 166"/>
                    <a:gd name="T11" fmla="*/ 104 h 248"/>
                    <a:gd name="T12" fmla="*/ 56 w 166"/>
                    <a:gd name="T13" fmla="*/ 132 h 248"/>
                    <a:gd name="T14" fmla="*/ 58 w 166"/>
                    <a:gd name="T15" fmla="*/ 132 h 248"/>
                    <a:gd name="T16" fmla="*/ 68 w 166"/>
                    <a:gd name="T17" fmla="*/ 142 h 248"/>
                    <a:gd name="T18" fmla="*/ 80 w 166"/>
                    <a:gd name="T19" fmla="*/ 160 h 248"/>
                    <a:gd name="T20" fmla="*/ 82 w 166"/>
                    <a:gd name="T21" fmla="*/ 168 h 248"/>
                    <a:gd name="T22" fmla="*/ 82 w 166"/>
                    <a:gd name="T23" fmla="*/ 194 h 248"/>
                    <a:gd name="T24" fmla="*/ 66 w 166"/>
                    <a:gd name="T25" fmla="*/ 222 h 248"/>
                    <a:gd name="T26" fmla="*/ 64 w 166"/>
                    <a:gd name="T27" fmla="*/ 228 h 248"/>
                    <a:gd name="T28" fmla="*/ 66 w 166"/>
                    <a:gd name="T29" fmla="*/ 240 h 248"/>
                    <a:gd name="T30" fmla="*/ 72 w 166"/>
                    <a:gd name="T31" fmla="*/ 246 h 248"/>
                    <a:gd name="T32" fmla="*/ 80 w 166"/>
                    <a:gd name="T33" fmla="*/ 248 h 248"/>
                    <a:gd name="T34" fmla="*/ 88 w 166"/>
                    <a:gd name="T35" fmla="*/ 246 h 248"/>
                    <a:gd name="T36" fmla="*/ 94 w 166"/>
                    <a:gd name="T37" fmla="*/ 240 h 248"/>
                    <a:gd name="T38" fmla="*/ 116 w 166"/>
                    <a:gd name="T39" fmla="*/ 198 h 248"/>
                    <a:gd name="T40" fmla="*/ 118 w 166"/>
                    <a:gd name="T41" fmla="*/ 176 h 248"/>
                    <a:gd name="T42" fmla="*/ 116 w 166"/>
                    <a:gd name="T43" fmla="*/ 156 h 248"/>
                    <a:gd name="T44" fmla="*/ 108 w 166"/>
                    <a:gd name="T45" fmla="*/ 140 h 248"/>
                    <a:gd name="T46" fmla="*/ 96 w 166"/>
                    <a:gd name="T47" fmla="*/ 122 h 248"/>
                    <a:gd name="T48" fmla="*/ 140 w 166"/>
                    <a:gd name="T49" fmla="*/ 94 h 248"/>
                    <a:gd name="T50" fmla="*/ 162 w 166"/>
                    <a:gd name="T51" fmla="*/ 64 h 248"/>
                    <a:gd name="T52" fmla="*/ 166 w 166"/>
                    <a:gd name="T53" fmla="*/ 36 h 248"/>
                    <a:gd name="T54" fmla="*/ 160 w 166"/>
                    <a:gd name="T55" fmla="*/ 10 h 248"/>
                    <a:gd name="T56" fmla="*/ 156 w 166"/>
                    <a:gd name="T57" fmla="*/ 4 h 248"/>
                    <a:gd name="T58" fmla="*/ 144 w 166"/>
                    <a:gd name="T59" fmla="*/ 0 h 248"/>
                    <a:gd name="T60" fmla="*/ 138 w 166"/>
                    <a:gd name="T61" fmla="*/ 2 h 248"/>
                    <a:gd name="T62" fmla="*/ 128 w 166"/>
                    <a:gd name="T63" fmla="*/ 12 h 248"/>
                    <a:gd name="T64" fmla="*/ 128 w 166"/>
                    <a:gd name="T65" fmla="*/ 24 h 248"/>
                    <a:gd name="T66" fmla="*/ 130 w 166"/>
                    <a:gd name="T67" fmla="*/ 36 h 248"/>
                    <a:gd name="T68" fmla="*/ 128 w 166"/>
                    <a:gd name="T69" fmla="*/ 54 h 248"/>
                    <a:gd name="T70" fmla="*/ 110 w 166"/>
                    <a:gd name="T71" fmla="*/ 74 h 248"/>
                    <a:gd name="T72" fmla="*/ 70 w 166"/>
                    <a:gd name="T73" fmla="*/ 98 h 248"/>
                    <a:gd name="T74" fmla="*/ 48 w 166"/>
                    <a:gd name="T75" fmla="*/ 84 h 248"/>
                    <a:gd name="T76" fmla="*/ 24 w 166"/>
                    <a:gd name="T77" fmla="*/ 70 h 2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166" h="248">
                      <a:moveTo>
                        <a:pt x="24" y="70"/>
                      </a:moveTo>
                      <a:lnTo>
                        <a:pt x="24" y="70"/>
                      </a:lnTo>
                      <a:lnTo>
                        <a:pt x="18" y="70"/>
                      </a:lnTo>
                      <a:lnTo>
                        <a:pt x="12" y="72"/>
                      </a:lnTo>
                      <a:lnTo>
                        <a:pt x="6" y="74"/>
                      </a:lnTo>
                      <a:lnTo>
                        <a:pt x="2" y="80"/>
                      </a:lnTo>
                      <a:lnTo>
                        <a:pt x="2" y="80"/>
                      </a:lnTo>
                      <a:lnTo>
                        <a:pt x="0" y="88"/>
                      </a:lnTo>
                      <a:lnTo>
                        <a:pt x="2" y="94"/>
                      </a:lnTo>
                      <a:lnTo>
                        <a:pt x="6" y="100"/>
                      </a:lnTo>
                      <a:lnTo>
                        <a:pt x="10" y="104"/>
                      </a:lnTo>
                      <a:lnTo>
                        <a:pt x="10" y="104"/>
                      </a:lnTo>
                      <a:lnTo>
                        <a:pt x="36" y="118"/>
                      </a:lnTo>
                      <a:lnTo>
                        <a:pt x="56" y="132"/>
                      </a:lnTo>
                      <a:lnTo>
                        <a:pt x="56" y="132"/>
                      </a:lnTo>
                      <a:lnTo>
                        <a:pt x="58" y="132"/>
                      </a:lnTo>
                      <a:lnTo>
                        <a:pt x="58" y="132"/>
                      </a:lnTo>
                      <a:lnTo>
                        <a:pt x="68" y="142"/>
                      </a:lnTo>
                      <a:lnTo>
                        <a:pt x="74" y="150"/>
                      </a:lnTo>
                      <a:lnTo>
                        <a:pt x="80" y="160"/>
                      </a:lnTo>
                      <a:lnTo>
                        <a:pt x="82" y="168"/>
                      </a:lnTo>
                      <a:lnTo>
                        <a:pt x="82" y="168"/>
                      </a:lnTo>
                      <a:lnTo>
                        <a:pt x="84" y="180"/>
                      </a:lnTo>
                      <a:lnTo>
                        <a:pt x="82" y="194"/>
                      </a:lnTo>
                      <a:lnTo>
                        <a:pt x="76" y="208"/>
                      </a:lnTo>
                      <a:lnTo>
                        <a:pt x="66" y="222"/>
                      </a:lnTo>
                      <a:lnTo>
                        <a:pt x="66" y="222"/>
                      </a:lnTo>
                      <a:lnTo>
                        <a:pt x="64" y="228"/>
                      </a:lnTo>
                      <a:lnTo>
                        <a:pt x="64" y="234"/>
                      </a:lnTo>
                      <a:lnTo>
                        <a:pt x="66" y="240"/>
                      </a:lnTo>
                      <a:lnTo>
                        <a:pt x="72" y="246"/>
                      </a:lnTo>
                      <a:lnTo>
                        <a:pt x="72" y="246"/>
                      </a:lnTo>
                      <a:lnTo>
                        <a:pt x="76" y="248"/>
                      </a:lnTo>
                      <a:lnTo>
                        <a:pt x="80" y="248"/>
                      </a:lnTo>
                      <a:lnTo>
                        <a:pt x="80" y="248"/>
                      </a:lnTo>
                      <a:lnTo>
                        <a:pt x="88" y="246"/>
                      </a:lnTo>
                      <a:lnTo>
                        <a:pt x="94" y="240"/>
                      </a:lnTo>
                      <a:lnTo>
                        <a:pt x="94" y="240"/>
                      </a:lnTo>
                      <a:lnTo>
                        <a:pt x="108" y="218"/>
                      </a:lnTo>
                      <a:lnTo>
                        <a:pt x="116" y="198"/>
                      </a:lnTo>
                      <a:lnTo>
                        <a:pt x="118" y="186"/>
                      </a:lnTo>
                      <a:lnTo>
                        <a:pt x="118" y="176"/>
                      </a:lnTo>
                      <a:lnTo>
                        <a:pt x="118" y="166"/>
                      </a:lnTo>
                      <a:lnTo>
                        <a:pt x="116" y="156"/>
                      </a:lnTo>
                      <a:lnTo>
                        <a:pt x="116" y="156"/>
                      </a:lnTo>
                      <a:lnTo>
                        <a:pt x="108" y="140"/>
                      </a:lnTo>
                      <a:lnTo>
                        <a:pt x="96" y="122"/>
                      </a:lnTo>
                      <a:lnTo>
                        <a:pt x="96" y="122"/>
                      </a:lnTo>
                      <a:lnTo>
                        <a:pt x="120" y="108"/>
                      </a:lnTo>
                      <a:lnTo>
                        <a:pt x="140" y="94"/>
                      </a:lnTo>
                      <a:lnTo>
                        <a:pt x="152" y="80"/>
                      </a:lnTo>
                      <a:lnTo>
                        <a:pt x="162" y="64"/>
                      </a:lnTo>
                      <a:lnTo>
                        <a:pt x="166" y="50"/>
                      </a:lnTo>
                      <a:lnTo>
                        <a:pt x="166" y="36"/>
                      </a:lnTo>
                      <a:lnTo>
                        <a:pt x="164" y="22"/>
                      </a:lnTo>
                      <a:lnTo>
                        <a:pt x="160" y="10"/>
                      </a:lnTo>
                      <a:lnTo>
                        <a:pt x="160" y="10"/>
                      </a:lnTo>
                      <a:lnTo>
                        <a:pt x="156" y="4"/>
                      </a:lnTo>
                      <a:lnTo>
                        <a:pt x="150" y="2"/>
                      </a:lnTo>
                      <a:lnTo>
                        <a:pt x="144" y="0"/>
                      </a:lnTo>
                      <a:lnTo>
                        <a:pt x="138" y="2"/>
                      </a:lnTo>
                      <a:lnTo>
                        <a:pt x="138" y="2"/>
                      </a:lnTo>
                      <a:lnTo>
                        <a:pt x="132" y="6"/>
                      </a:lnTo>
                      <a:lnTo>
                        <a:pt x="128" y="12"/>
                      </a:lnTo>
                      <a:lnTo>
                        <a:pt x="128" y="18"/>
                      </a:lnTo>
                      <a:lnTo>
                        <a:pt x="128" y="24"/>
                      </a:lnTo>
                      <a:lnTo>
                        <a:pt x="128" y="24"/>
                      </a:lnTo>
                      <a:lnTo>
                        <a:pt x="130" y="36"/>
                      </a:lnTo>
                      <a:lnTo>
                        <a:pt x="130" y="44"/>
                      </a:lnTo>
                      <a:lnTo>
                        <a:pt x="128" y="54"/>
                      </a:lnTo>
                      <a:lnTo>
                        <a:pt x="120" y="64"/>
                      </a:lnTo>
                      <a:lnTo>
                        <a:pt x="110" y="74"/>
                      </a:lnTo>
                      <a:lnTo>
                        <a:pt x="94" y="86"/>
                      </a:lnTo>
                      <a:lnTo>
                        <a:pt x="70" y="98"/>
                      </a:lnTo>
                      <a:lnTo>
                        <a:pt x="70" y="98"/>
                      </a:lnTo>
                      <a:lnTo>
                        <a:pt x="48" y="84"/>
                      </a:lnTo>
                      <a:lnTo>
                        <a:pt x="24" y="70"/>
                      </a:lnTo>
                      <a:lnTo>
                        <a:pt x="24" y="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383" tIns="45691" rIns="91383" bIns="45691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381057">
                    <a:defRPr/>
                  </a:pPr>
                  <a:endParaRPr lang="zh-CN" altLang="en-US" sz="800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3" name="Freeform 22">
                  <a:extLst>
                    <a:ext uri="{FF2B5EF4-FFF2-40B4-BE49-F238E27FC236}">
                      <a16:creationId xmlns:a16="http://schemas.microsoft.com/office/drawing/2014/main" id="{2F68D9B8-F66E-4A49-9DB5-D0DD9E5FCC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12207" y="7700961"/>
                  <a:ext cx="561973" cy="282577"/>
                </a:xfrm>
                <a:custGeom>
                  <a:avLst/>
                  <a:gdLst>
                    <a:gd name="T0" fmla="*/ 298 w 354"/>
                    <a:gd name="T1" fmla="*/ 0 h 178"/>
                    <a:gd name="T2" fmla="*/ 298 w 354"/>
                    <a:gd name="T3" fmla="*/ 0 h 178"/>
                    <a:gd name="T4" fmla="*/ 286 w 354"/>
                    <a:gd name="T5" fmla="*/ 0 h 178"/>
                    <a:gd name="T6" fmla="*/ 276 w 354"/>
                    <a:gd name="T7" fmla="*/ 4 h 178"/>
                    <a:gd name="T8" fmla="*/ 268 w 354"/>
                    <a:gd name="T9" fmla="*/ 8 h 178"/>
                    <a:gd name="T10" fmla="*/ 260 w 354"/>
                    <a:gd name="T11" fmla="*/ 16 h 178"/>
                    <a:gd name="T12" fmla="*/ 252 w 354"/>
                    <a:gd name="T13" fmla="*/ 24 h 178"/>
                    <a:gd name="T14" fmla="*/ 248 w 354"/>
                    <a:gd name="T15" fmla="*/ 32 h 178"/>
                    <a:gd name="T16" fmla="*/ 244 w 354"/>
                    <a:gd name="T17" fmla="*/ 42 h 178"/>
                    <a:gd name="T18" fmla="*/ 244 w 354"/>
                    <a:gd name="T19" fmla="*/ 54 h 178"/>
                    <a:gd name="T20" fmla="*/ 244 w 354"/>
                    <a:gd name="T21" fmla="*/ 54 h 178"/>
                    <a:gd name="T22" fmla="*/ 244 w 354"/>
                    <a:gd name="T23" fmla="*/ 64 h 178"/>
                    <a:gd name="T24" fmla="*/ 248 w 354"/>
                    <a:gd name="T25" fmla="*/ 74 h 178"/>
                    <a:gd name="T26" fmla="*/ 252 w 354"/>
                    <a:gd name="T27" fmla="*/ 82 h 178"/>
                    <a:gd name="T28" fmla="*/ 258 w 354"/>
                    <a:gd name="T29" fmla="*/ 90 h 178"/>
                    <a:gd name="T30" fmla="*/ 218 w 354"/>
                    <a:gd name="T31" fmla="*/ 154 h 178"/>
                    <a:gd name="T32" fmla="*/ 0 w 354"/>
                    <a:gd name="T33" fmla="*/ 154 h 178"/>
                    <a:gd name="T34" fmla="*/ 0 w 354"/>
                    <a:gd name="T35" fmla="*/ 178 h 178"/>
                    <a:gd name="T36" fmla="*/ 234 w 354"/>
                    <a:gd name="T37" fmla="*/ 178 h 178"/>
                    <a:gd name="T38" fmla="*/ 286 w 354"/>
                    <a:gd name="T39" fmla="*/ 104 h 178"/>
                    <a:gd name="T40" fmla="*/ 286 w 354"/>
                    <a:gd name="T41" fmla="*/ 104 h 178"/>
                    <a:gd name="T42" fmla="*/ 300 w 354"/>
                    <a:gd name="T43" fmla="*/ 106 h 178"/>
                    <a:gd name="T44" fmla="*/ 300 w 354"/>
                    <a:gd name="T45" fmla="*/ 106 h 178"/>
                    <a:gd name="T46" fmla="*/ 310 w 354"/>
                    <a:gd name="T47" fmla="*/ 106 h 178"/>
                    <a:gd name="T48" fmla="*/ 320 w 354"/>
                    <a:gd name="T49" fmla="*/ 102 h 178"/>
                    <a:gd name="T50" fmla="*/ 330 w 354"/>
                    <a:gd name="T51" fmla="*/ 98 h 178"/>
                    <a:gd name="T52" fmla="*/ 338 w 354"/>
                    <a:gd name="T53" fmla="*/ 92 h 178"/>
                    <a:gd name="T54" fmla="*/ 344 w 354"/>
                    <a:gd name="T55" fmla="*/ 84 h 178"/>
                    <a:gd name="T56" fmla="*/ 350 w 354"/>
                    <a:gd name="T57" fmla="*/ 74 h 178"/>
                    <a:gd name="T58" fmla="*/ 352 w 354"/>
                    <a:gd name="T59" fmla="*/ 64 h 178"/>
                    <a:gd name="T60" fmla="*/ 354 w 354"/>
                    <a:gd name="T61" fmla="*/ 54 h 178"/>
                    <a:gd name="T62" fmla="*/ 354 w 354"/>
                    <a:gd name="T63" fmla="*/ 54 h 178"/>
                    <a:gd name="T64" fmla="*/ 352 w 354"/>
                    <a:gd name="T65" fmla="*/ 42 h 178"/>
                    <a:gd name="T66" fmla="*/ 348 w 354"/>
                    <a:gd name="T67" fmla="*/ 32 h 178"/>
                    <a:gd name="T68" fmla="*/ 342 w 354"/>
                    <a:gd name="T69" fmla="*/ 24 h 178"/>
                    <a:gd name="T70" fmla="*/ 334 w 354"/>
                    <a:gd name="T71" fmla="*/ 16 h 178"/>
                    <a:gd name="T72" fmla="*/ 326 w 354"/>
                    <a:gd name="T73" fmla="*/ 8 h 178"/>
                    <a:gd name="T74" fmla="*/ 318 w 354"/>
                    <a:gd name="T75" fmla="*/ 4 h 178"/>
                    <a:gd name="T76" fmla="*/ 308 w 354"/>
                    <a:gd name="T77" fmla="*/ 0 h 178"/>
                    <a:gd name="T78" fmla="*/ 298 w 354"/>
                    <a:gd name="T79" fmla="*/ 0 h 178"/>
                    <a:gd name="T80" fmla="*/ 298 w 354"/>
                    <a:gd name="T81" fmla="*/ 0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354" h="178">
                      <a:moveTo>
                        <a:pt x="298" y="0"/>
                      </a:moveTo>
                      <a:lnTo>
                        <a:pt x="298" y="0"/>
                      </a:lnTo>
                      <a:lnTo>
                        <a:pt x="286" y="0"/>
                      </a:lnTo>
                      <a:lnTo>
                        <a:pt x="276" y="4"/>
                      </a:lnTo>
                      <a:lnTo>
                        <a:pt x="268" y="8"/>
                      </a:lnTo>
                      <a:lnTo>
                        <a:pt x="260" y="16"/>
                      </a:lnTo>
                      <a:lnTo>
                        <a:pt x="252" y="24"/>
                      </a:lnTo>
                      <a:lnTo>
                        <a:pt x="248" y="32"/>
                      </a:lnTo>
                      <a:lnTo>
                        <a:pt x="244" y="42"/>
                      </a:lnTo>
                      <a:lnTo>
                        <a:pt x="244" y="54"/>
                      </a:lnTo>
                      <a:lnTo>
                        <a:pt x="244" y="54"/>
                      </a:lnTo>
                      <a:lnTo>
                        <a:pt x="244" y="64"/>
                      </a:lnTo>
                      <a:lnTo>
                        <a:pt x="248" y="74"/>
                      </a:lnTo>
                      <a:lnTo>
                        <a:pt x="252" y="82"/>
                      </a:lnTo>
                      <a:lnTo>
                        <a:pt x="258" y="90"/>
                      </a:lnTo>
                      <a:lnTo>
                        <a:pt x="218" y="154"/>
                      </a:lnTo>
                      <a:lnTo>
                        <a:pt x="0" y="154"/>
                      </a:lnTo>
                      <a:lnTo>
                        <a:pt x="0" y="178"/>
                      </a:lnTo>
                      <a:lnTo>
                        <a:pt x="234" y="178"/>
                      </a:lnTo>
                      <a:lnTo>
                        <a:pt x="286" y="104"/>
                      </a:lnTo>
                      <a:lnTo>
                        <a:pt x="286" y="104"/>
                      </a:lnTo>
                      <a:lnTo>
                        <a:pt x="300" y="106"/>
                      </a:lnTo>
                      <a:lnTo>
                        <a:pt x="300" y="106"/>
                      </a:lnTo>
                      <a:lnTo>
                        <a:pt x="310" y="106"/>
                      </a:lnTo>
                      <a:lnTo>
                        <a:pt x="320" y="102"/>
                      </a:lnTo>
                      <a:lnTo>
                        <a:pt x="330" y="98"/>
                      </a:lnTo>
                      <a:lnTo>
                        <a:pt x="338" y="92"/>
                      </a:lnTo>
                      <a:lnTo>
                        <a:pt x="344" y="84"/>
                      </a:lnTo>
                      <a:lnTo>
                        <a:pt x="350" y="74"/>
                      </a:lnTo>
                      <a:lnTo>
                        <a:pt x="352" y="64"/>
                      </a:lnTo>
                      <a:lnTo>
                        <a:pt x="354" y="54"/>
                      </a:lnTo>
                      <a:lnTo>
                        <a:pt x="354" y="54"/>
                      </a:lnTo>
                      <a:lnTo>
                        <a:pt x="352" y="42"/>
                      </a:lnTo>
                      <a:lnTo>
                        <a:pt x="348" y="32"/>
                      </a:lnTo>
                      <a:lnTo>
                        <a:pt x="342" y="24"/>
                      </a:lnTo>
                      <a:lnTo>
                        <a:pt x="334" y="16"/>
                      </a:lnTo>
                      <a:lnTo>
                        <a:pt x="326" y="8"/>
                      </a:lnTo>
                      <a:lnTo>
                        <a:pt x="318" y="4"/>
                      </a:lnTo>
                      <a:lnTo>
                        <a:pt x="308" y="0"/>
                      </a:lnTo>
                      <a:lnTo>
                        <a:pt x="298" y="0"/>
                      </a:lnTo>
                      <a:lnTo>
                        <a:pt x="298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383" tIns="45691" rIns="91383" bIns="45691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381057">
                    <a:defRPr/>
                  </a:pPr>
                  <a:endParaRPr lang="zh-CN" altLang="en-US" sz="800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4" name="Freeform 23">
                  <a:extLst>
                    <a:ext uri="{FF2B5EF4-FFF2-40B4-BE49-F238E27FC236}">
                      <a16:creationId xmlns:a16="http://schemas.microsoft.com/office/drawing/2014/main" id="{67B5342E-35A5-4174-9F47-02C6038698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609026" y="8085140"/>
                  <a:ext cx="377824" cy="168275"/>
                </a:xfrm>
                <a:custGeom>
                  <a:avLst/>
                  <a:gdLst>
                    <a:gd name="T0" fmla="*/ 186 w 238"/>
                    <a:gd name="T1" fmla="*/ 0 h 106"/>
                    <a:gd name="T2" fmla="*/ 186 w 238"/>
                    <a:gd name="T3" fmla="*/ 0 h 106"/>
                    <a:gd name="T4" fmla="*/ 176 w 238"/>
                    <a:gd name="T5" fmla="*/ 0 h 106"/>
                    <a:gd name="T6" fmla="*/ 168 w 238"/>
                    <a:gd name="T7" fmla="*/ 2 h 106"/>
                    <a:gd name="T8" fmla="*/ 160 w 238"/>
                    <a:gd name="T9" fmla="*/ 6 h 106"/>
                    <a:gd name="T10" fmla="*/ 152 w 238"/>
                    <a:gd name="T11" fmla="*/ 12 h 106"/>
                    <a:gd name="T12" fmla="*/ 146 w 238"/>
                    <a:gd name="T13" fmla="*/ 18 h 106"/>
                    <a:gd name="T14" fmla="*/ 142 w 238"/>
                    <a:gd name="T15" fmla="*/ 24 h 106"/>
                    <a:gd name="T16" fmla="*/ 134 w 238"/>
                    <a:gd name="T17" fmla="*/ 40 h 106"/>
                    <a:gd name="T18" fmla="*/ 0 w 238"/>
                    <a:gd name="T19" fmla="*/ 40 h 106"/>
                    <a:gd name="T20" fmla="*/ 0 w 238"/>
                    <a:gd name="T21" fmla="*/ 68 h 106"/>
                    <a:gd name="T22" fmla="*/ 134 w 238"/>
                    <a:gd name="T23" fmla="*/ 68 h 106"/>
                    <a:gd name="T24" fmla="*/ 134 w 238"/>
                    <a:gd name="T25" fmla="*/ 68 h 106"/>
                    <a:gd name="T26" fmla="*/ 136 w 238"/>
                    <a:gd name="T27" fmla="*/ 76 h 106"/>
                    <a:gd name="T28" fmla="*/ 142 w 238"/>
                    <a:gd name="T29" fmla="*/ 82 h 106"/>
                    <a:gd name="T30" fmla="*/ 146 w 238"/>
                    <a:gd name="T31" fmla="*/ 90 h 106"/>
                    <a:gd name="T32" fmla="*/ 152 w 238"/>
                    <a:gd name="T33" fmla="*/ 96 h 106"/>
                    <a:gd name="T34" fmla="*/ 160 w 238"/>
                    <a:gd name="T35" fmla="*/ 100 h 106"/>
                    <a:gd name="T36" fmla="*/ 168 w 238"/>
                    <a:gd name="T37" fmla="*/ 104 h 106"/>
                    <a:gd name="T38" fmla="*/ 176 w 238"/>
                    <a:gd name="T39" fmla="*/ 106 h 106"/>
                    <a:gd name="T40" fmla="*/ 186 w 238"/>
                    <a:gd name="T41" fmla="*/ 106 h 106"/>
                    <a:gd name="T42" fmla="*/ 186 w 238"/>
                    <a:gd name="T43" fmla="*/ 106 h 106"/>
                    <a:gd name="T44" fmla="*/ 196 w 238"/>
                    <a:gd name="T45" fmla="*/ 106 h 106"/>
                    <a:gd name="T46" fmla="*/ 206 w 238"/>
                    <a:gd name="T47" fmla="*/ 102 h 106"/>
                    <a:gd name="T48" fmla="*/ 216 w 238"/>
                    <a:gd name="T49" fmla="*/ 98 h 106"/>
                    <a:gd name="T50" fmla="*/ 224 w 238"/>
                    <a:gd name="T51" fmla="*/ 92 h 106"/>
                    <a:gd name="T52" fmla="*/ 230 w 238"/>
                    <a:gd name="T53" fmla="*/ 84 h 106"/>
                    <a:gd name="T54" fmla="*/ 234 w 238"/>
                    <a:gd name="T55" fmla="*/ 74 h 106"/>
                    <a:gd name="T56" fmla="*/ 238 w 238"/>
                    <a:gd name="T57" fmla="*/ 64 h 106"/>
                    <a:gd name="T58" fmla="*/ 238 w 238"/>
                    <a:gd name="T59" fmla="*/ 54 h 106"/>
                    <a:gd name="T60" fmla="*/ 238 w 238"/>
                    <a:gd name="T61" fmla="*/ 54 h 106"/>
                    <a:gd name="T62" fmla="*/ 238 w 238"/>
                    <a:gd name="T63" fmla="*/ 42 h 106"/>
                    <a:gd name="T64" fmla="*/ 234 w 238"/>
                    <a:gd name="T65" fmla="*/ 32 h 106"/>
                    <a:gd name="T66" fmla="*/ 230 w 238"/>
                    <a:gd name="T67" fmla="*/ 22 h 106"/>
                    <a:gd name="T68" fmla="*/ 224 w 238"/>
                    <a:gd name="T69" fmla="*/ 16 h 106"/>
                    <a:gd name="T70" fmla="*/ 216 w 238"/>
                    <a:gd name="T71" fmla="*/ 8 h 106"/>
                    <a:gd name="T72" fmla="*/ 206 w 238"/>
                    <a:gd name="T73" fmla="*/ 4 h 106"/>
                    <a:gd name="T74" fmla="*/ 196 w 238"/>
                    <a:gd name="T75" fmla="*/ 0 h 106"/>
                    <a:gd name="T76" fmla="*/ 186 w 238"/>
                    <a:gd name="T77" fmla="*/ 0 h 106"/>
                    <a:gd name="T78" fmla="*/ 186 w 238"/>
                    <a:gd name="T79" fmla="*/ 0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238" h="106">
                      <a:moveTo>
                        <a:pt x="186" y="0"/>
                      </a:moveTo>
                      <a:lnTo>
                        <a:pt x="186" y="0"/>
                      </a:lnTo>
                      <a:lnTo>
                        <a:pt x="176" y="0"/>
                      </a:lnTo>
                      <a:lnTo>
                        <a:pt x="168" y="2"/>
                      </a:lnTo>
                      <a:lnTo>
                        <a:pt x="160" y="6"/>
                      </a:lnTo>
                      <a:lnTo>
                        <a:pt x="152" y="12"/>
                      </a:lnTo>
                      <a:lnTo>
                        <a:pt x="146" y="18"/>
                      </a:lnTo>
                      <a:lnTo>
                        <a:pt x="142" y="24"/>
                      </a:lnTo>
                      <a:lnTo>
                        <a:pt x="134" y="40"/>
                      </a:lnTo>
                      <a:lnTo>
                        <a:pt x="0" y="40"/>
                      </a:lnTo>
                      <a:lnTo>
                        <a:pt x="0" y="68"/>
                      </a:lnTo>
                      <a:lnTo>
                        <a:pt x="134" y="68"/>
                      </a:lnTo>
                      <a:lnTo>
                        <a:pt x="134" y="68"/>
                      </a:lnTo>
                      <a:lnTo>
                        <a:pt x="136" y="76"/>
                      </a:lnTo>
                      <a:lnTo>
                        <a:pt x="142" y="82"/>
                      </a:lnTo>
                      <a:lnTo>
                        <a:pt x="146" y="90"/>
                      </a:lnTo>
                      <a:lnTo>
                        <a:pt x="152" y="96"/>
                      </a:lnTo>
                      <a:lnTo>
                        <a:pt x="160" y="100"/>
                      </a:lnTo>
                      <a:lnTo>
                        <a:pt x="168" y="104"/>
                      </a:lnTo>
                      <a:lnTo>
                        <a:pt x="176" y="106"/>
                      </a:lnTo>
                      <a:lnTo>
                        <a:pt x="186" y="106"/>
                      </a:lnTo>
                      <a:lnTo>
                        <a:pt x="186" y="106"/>
                      </a:lnTo>
                      <a:lnTo>
                        <a:pt x="196" y="106"/>
                      </a:lnTo>
                      <a:lnTo>
                        <a:pt x="206" y="102"/>
                      </a:lnTo>
                      <a:lnTo>
                        <a:pt x="216" y="98"/>
                      </a:lnTo>
                      <a:lnTo>
                        <a:pt x="224" y="92"/>
                      </a:lnTo>
                      <a:lnTo>
                        <a:pt x="230" y="84"/>
                      </a:lnTo>
                      <a:lnTo>
                        <a:pt x="234" y="74"/>
                      </a:lnTo>
                      <a:lnTo>
                        <a:pt x="238" y="64"/>
                      </a:lnTo>
                      <a:lnTo>
                        <a:pt x="238" y="54"/>
                      </a:lnTo>
                      <a:lnTo>
                        <a:pt x="238" y="54"/>
                      </a:lnTo>
                      <a:lnTo>
                        <a:pt x="238" y="42"/>
                      </a:lnTo>
                      <a:lnTo>
                        <a:pt x="234" y="32"/>
                      </a:lnTo>
                      <a:lnTo>
                        <a:pt x="230" y="22"/>
                      </a:lnTo>
                      <a:lnTo>
                        <a:pt x="224" y="16"/>
                      </a:lnTo>
                      <a:lnTo>
                        <a:pt x="216" y="8"/>
                      </a:lnTo>
                      <a:lnTo>
                        <a:pt x="206" y="4"/>
                      </a:lnTo>
                      <a:lnTo>
                        <a:pt x="196" y="0"/>
                      </a:lnTo>
                      <a:lnTo>
                        <a:pt x="186" y="0"/>
                      </a:lnTo>
                      <a:lnTo>
                        <a:pt x="186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383" tIns="45691" rIns="91383" bIns="45691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381057">
                    <a:defRPr/>
                  </a:pPr>
                  <a:endParaRPr lang="zh-CN" altLang="en-US" sz="800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5" name="Freeform 24">
                  <a:extLst>
                    <a:ext uri="{FF2B5EF4-FFF2-40B4-BE49-F238E27FC236}">
                      <a16:creationId xmlns:a16="http://schemas.microsoft.com/office/drawing/2014/main" id="{6FC02234-6D82-441C-BB28-48676D862E2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8885741" y="7027863"/>
                  <a:ext cx="660399" cy="1270000"/>
                </a:xfrm>
                <a:custGeom>
                  <a:avLst/>
                  <a:gdLst>
                    <a:gd name="T0" fmla="*/ 220 w 416"/>
                    <a:gd name="T1" fmla="*/ 24 h 800"/>
                    <a:gd name="T2" fmla="*/ 168 w 416"/>
                    <a:gd name="T3" fmla="*/ 114 h 800"/>
                    <a:gd name="T4" fmla="*/ 78 w 416"/>
                    <a:gd name="T5" fmla="*/ 156 h 800"/>
                    <a:gd name="T6" fmla="*/ 44 w 416"/>
                    <a:gd name="T7" fmla="*/ 278 h 800"/>
                    <a:gd name="T8" fmla="*/ 52 w 416"/>
                    <a:gd name="T9" fmla="*/ 312 h 800"/>
                    <a:gd name="T10" fmla="*/ 0 w 416"/>
                    <a:gd name="T11" fmla="*/ 386 h 800"/>
                    <a:gd name="T12" fmla="*/ 32 w 416"/>
                    <a:gd name="T13" fmla="*/ 476 h 800"/>
                    <a:gd name="T14" fmla="*/ 52 w 416"/>
                    <a:gd name="T15" fmla="*/ 550 h 800"/>
                    <a:gd name="T16" fmla="*/ 74 w 416"/>
                    <a:gd name="T17" fmla="*/ 628 h 800"/>
                    <a:gd name="T18" fmla="*/ 138 w 416"/>
                    <a:gd name="T19" fmla="*/ 680 h 800"/>
                    <a:gd name="T20" fmla="*/ 190 w 416"/>
                    <a:gd name="T21" fmla="*/ 748 h 800"/>
                    <a:gd name="T22" fmla="*/ 246 w 416"/>
                    <a:gd name="T23" fmla="*/ 790 h 800"/>
                    <a:gd name="T24" fmla="*/ 348 w 416"/>
                    <a:gd name="T25" fmla="*/ 794 h 800"/>
                    <a:gd name="T26" fmla="*/ 404 w 416"/>
                    <a:gd name="T27" fmla="*/ 742 h 800"/>
                    <a:gd name="T28" fmla="*/ 410 w 416"/>
                    <a:gd name="T29" fmla="*/ 72 h 800"/>
                    <a:gd name="T30" fmla="*/ 318 w 416"/>
                    <a:gd name="T31" fmla="*/ 2 h 800"/>
                    <a:gd name="T32" fmla="*/ 378 w 416"/>
                    <a:gd name="T33" fmla="*/ 196 h 800"/>
                    <a:gd name="T34" fmla="*/ 330 w 416"/>
                    <a:gd name="T35" fmla="*/ 152 h 800"/>
                    <a:gd name="T36" fmla="*/ 302 w 416"/>
                    <a:gd name="T37" fmla="*/ 148 h 800"/>
                    <a:gd name="T38" fmla="*/ 292 w 416"/>
                    <a:gd name="T39" fmla="*/ 178 h 800"/>
                    <a:gd name="T40" fmla="*/ 356 w 416"/>
                    <a:gd name="T41" fmla="*/ 240 h 800"/>
                    <a:gd name="T42" fmla="*/ 380 w 416"/>
                    <a:gd name="T43" fmla="*/ 704 h 800"/>
                    <a:gd name="T44" fmla="*/ 338 w 416"/>
                    <a:gd name="T45" fmla="*/ 740 h 800"/>
                    <a:gd name="T46" fmla="*/ 266 w 416"/>
                    <a:gd name="T47" fmla="*/ 738 h 800"/>
                    <a:gd name="T48" fmla="*/ 222 w 416"/>
                    <a:gd name="T49" fmla="*/ 698 h 800"/>
                    <a:gd name="T50" fmla="*/ 218 w 416"/>
                    <a:gd name="T51" fmla="*/ 640 h 800"/>
                    <a:gd name="T52" fmla="*/ 242 w 416"/>
                    <a:gd name="T53" fmla="*/ 604 h 800"/>
                    <a:gd name="T54" fmla="*/ 278 w 416"/>
                    <a:gd name="T55" fmla="*/ 578 h 800"/>
                    <a:gd name="T56" fmla="*/ 264 w 416"/>
                    <a:gd name="T57" fmla="*/ 546 h 800"/>
                    <a:gd name="T58" fmla="*/ 228 w 416"/>
                    <a:gd name="T59" fmla="*/ 556 h 800"/>
                    <a:gd name="T60" fmla="*/ 174 w 416"/>
                    <a:gd name="T61" fmla="*/ 622 h 800"/>
                    <a:gd name="T62" fmla="*/ 116 w 416"/>
                    <a:gd name="T63" fmla="*/ 596 h 800"/>
                    <a:gd name="T64" fmla="*/ 106 w 416"/>
                    <a:gd name="T65" fmla="*/ 536 h 800"/>
                    <a:gd name="T66" fmla="*/ 144 w 416"/>
                    <a:gd name="T67" fmla="*/ 482 h 800"/>
                    <a:gd name="T68" fmla="*/ 188 w 416"/>
                    <a:gd name="T69" fmla="*/ 462 h 800"/>
                    <a:gd name="T70" fmla="*/ 188 w 416"/>
                    <a:gd name="T71" fmla="*/ 436 h 800"/>
                    <a:gd name="T72" fmla="*/ 144 w 416"/>
                    <a:gd name="T73" fmla="*/ 426 h 800"/>
                    <a:gd name="T74" fmla="*/ 70 w 416"/>
                    <a:gd name="T75" fmla="*/ 442 h 800"/>
                    <a:gd name="T76" fmla="*/ 54 w 416"/>
                    <a:gd name="T77" fmla="*/ 390 h 800"/>
                    <a:gd name="T78" fmla="*/ 86 w 416"/>
                    <a:gd name="T79" fmla="*/ 352 h 800"/>
                    <a:gd name="T80" fmla="*/ 120 w 416"/>
                    <a:gd name="T81" fmla="*/ 370 h 800"/>
                    <a:gd name="T82" fmla="*/ 146 w 416"/>
                    <a:gd name="T83" fmla="*/ 358 h 800"/>
                    <a:gd name="T84" fmla="*/ 138 w 416"/>
                    <a:gd name="T85" fmla="*/ 324 h 800"/>
                    <a:gd name="T86" fmla="*/ 98 w 416"/>
                    <a:gd name="T87" fmla="*/ 278 h 800"/>
                    <a:gd name="T88" fmla="*/ 102 w 416"/>
                    <a:gd name="T89" fmla="*/ 218 h 800"/>
                    <a:gd name="T90" fmla="*/ 142 w 416"/>
                    <a:gd name="T91" fmla="*/ 168 h 800"/>
                    <a:gd name="T92" fmla="*/ 182 w 416"/>
                    <a:gd name="T93" fmla="*/ 200 h 800"/>
                    <a:gd name="T94" fmla="*/ 208 w 416"/>
                    <a:gd name="T95" fmla="*/ 212 h 800"/>
                    <a:gd name="T96" fmla="*/ 226 w 416"/>
                    <a:gd name="T97" fmla="*/ 192 h 800"/>
                    <a:gd name="T98" fmla="*/ 218 w 416"/>
                    <a:gd name="T99" fmla="*/ 164 h 800"/>
                    <a:gd name="T100" fmla="*/ 216 w 416"/>
                    <a:gd name="T101" fmla="*/ 118 h 800"/>
                    <a:gd name="T102" fmla="*/ 248 w 416"/>
                    <a:gd name="T103" fmla="*/ 66 h 800"/>
                    <a:gd name="T104" fmla="*/ 298 w 416"/>
                    <a:gd name="T105" fmla="*/ 50 h 800"/>
                    <a:gd name="T106" fmla="*/ 360 w 416"/>
                    <a:gd name="T107" fmla="*/ 76 h 8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16" h="800">
                      <a:moveTo>
                        <a:pt x="298" y="0"/>
                      </a:moveTo>
                      <a:lnTo>
                        <a:pt x="278" y="0"/>
                      </a:lnTo>
                      <a:lnTo>
                        <a:pt x="278" y="0"/>
                      </a:lnTo>
                      <a:lnTo>
                        <a:pt x="258" y="6"/>
                      </a:lnTo>
                      <a:lnTo>
                        <a:pt x="238" y="14"/>
                      </a:lnTo>
                      <a:lnTo>
                        <a:pt x="220" y="24"/>
                      </a:lnTo>
                      <a:lnTo>
                        <a:pt x="204" y="38"/>
                      </a:lnTo>
                      <a:lnTo>
                        <a:pt x="190" y="54"/>
                      </a:lnTo>
                      <a:lnTo>
                        <a:pt x="180" y="74"/>
                      </a:lnTo>
                      <a:lnTo>
                        <a:pt x="172" y="94"/>
                      </a:lnTo>
                      <a:lnTo>
                        <a:pt x="168" y="114"/>
                      </a:lnTo>
                      <a:lnTo>
                        <a:pt x="168" y="114"/>
                      </a:lnTo>
                      <a:lnTo>
                        <a:pt x="148" y="118"/>
                      </a:lnTo>
                      <a:lnTo>
                        <a:pt x="128" y="122"/>
                      </a:lnTo>
                      <a:lnTo>
                        <a:pt x="112" y="130"/>
                      </a:lnTo>
                      <a:lnTo>
                        <a:pt x="96" y="142"/>
                      </a:lnTo>
                      <a:lnTo>
                        <a:pt x="96" y="142"/>
                      </a:lnTo>
                      <a:lnTo>
                        <a:pt x="78" y="156"/>
                      </a:lnTo>
                      <a:lnTo>
                        <a:pt x="64" y="174"/>
                      </a:lnTo>
                      <a:lnTo>
                        <a:pt x="54" y="192"/>
                      </a:lnTo>
                      <a:lnTo>
                        <a:pt x="48" y="212"/>
                      </a:lnTo>
                      <a:lnTo>
                        <a:pt x="44" y="234"/>
                      </a:lnTo>
                      <a:lnTo>
                        <a:pt x="42" y="256"/>
                      </a:lnTo>
                      <a:lnTo>
                        <a:pt x="44" y="278"/>
                      </a:lnTo>
                      <a:lnTo>
                        <a:pt x="52" y="298"/>
                      </a:lnTo>
                      <a:lnTo>
                        <a:pt x="52" y="298"/>
                      </a:lnTo>
                      <a:lnTo>
                        <a:pt x="56" y="310"/>
                      </a:lnTo>
                      <a:lnTo>
                        <a:pt x="56" y="310"/>
                      </a:lnTo>
                      <a:lnTo>
                        <a:pt x="54" y="312"/>
                      </a:lnTo>
                      <a:lnTo>
                        <a:pt x="52" y="312"/>
                      </a:lnTo>
                      <a:lnTo>
                        <a:pt x="52" y="312"/>
                      </a:lnTo>
                      <a:lnTo>
                        <a:pt x="34" y="326"/>
                      </a:lnTo>
                      <a:lnTo>
                        <a:pt x="20" y="340"/>
                      </a:lnTo>
                      <a:lnTo>
                        <a:pt x="10" y="354"/>
                      </a:lnTo>
                      <a:lnTo>
                        <a:pt x="4" y="370"/>
                      </a:lnTo>
                      <a:lnTo>
                        <a:pt x="0" y="386"/>
                      </a:lnTo>
                      <a:lnTo>
                        <a:pt x="0" y="404"/>
                      </a:lnTo>
                      <a:lnTo>
                        <a:pt x="4" y="422"/>
                      </a:lnTo>
                      <a:lnTo>
                        <a:pt x="12" y="442"/>
                      </a:lnTo>
                      <a:lnTo>
                        <a:pt x="12" y="442"/>
                      </a:lnTo>
                      <a:lnTo>
                        <a:pt x="20" y="460"/>
                      </a:lnTo>
                      <a:lnTo>
                        <a:pt x="32" y="476"/>
                      </a:lnTo>
                      <a:lnTo>
                        <a:pt x="46" y="490"/>
                      </a:lnTo>
                      <a:lnTo>
                        <a:pt x="62" y="502"/>
                      </a:lnTo>
                      <a:lnTo>
                        <a:pt x="62" y="502"/>
                      </a:lnTo>
                      <a:lnTo>
                        <a:pt x="58" y="518"/>
                      </a:lnTo>
                      <a:lnTo>
                        <a:pt x="54" y="534"/>
                      </a:lnTo>
                      <a:lnTo>
                        <a:pt x="52" y="550"/>
                      </a:lnTo>
                      <a:lnTo>
                        <a:pt x="52" y="566"/>
                      </a:lnTo>
                      <a:lnTo>
                        <a:pt x="56" y="582"/>
                      </a:lnTo>
                      <a:lnTo>
                        <a:pt x="60" y="598"/>
                      </a:lnTo>
                      <a:lnTo>
                        <a:pt x="66" y="614"/>
                      </a:lnTo>
                      <a:lnTo>
                        <a:pt x="74" y="628"/>
                      </a:lnTo>
                      <a:lnTo>
                        <a:pt x="74" y="628"/>
                      </a:lnTo>
                      <a:lnTo>
                        <a:pt x="82" y="640"/>
                      </a:lnTo>
                      <a:lnTo>
                        <a:pt x="92" y="650"/>
                      </a:lnTo>
                      <a:lnTo>
                        <a:pt x="102" y="658"/>
                      </a:lnTo>
                      <a:lnTo>
                        <a:pt x="114" y="668"/>
                      </a:lnTo>
                      <a:lnTo>
                        <a:pt x="126" y="674"/>
                      </a:lnTo>
                      <a:lnTo>
                        <a:pt x="138" y="680"/>
                      </a:lnTo>
                      <a:lnTo>
                        <a:pt x="152" y="684"/>
                      </a:lnTo>
                      <a:lnTo>
                        <a:pt x="166" y="686"/>
                      </a:lnTo>
                      <a:lnTo>
                        <a:pt x="166" y="686"/>
                      </a:lnTo>
                      <a:lnTo>
                        <a:pt x="170" y="708"/>
                      </a:lnTo>
                      <a:lnTo>
                        <a:pt x="178" y="730"/>
                      </a:lnTo>
                      <a:lnTo>
                        <a:pt x="190" y="748"/>
                      </a:lnTo>
                      <a:lnTo>
                        <a:pt x="202" y="766"/>
                      </a:lnTo>
                      <a:lnTo>
                        <a:pt x="202" y="766"/>
                      </a:lnTo>
                      <a:lnTo>
                        <a:pt x="210" y="774"/>
                      </a:lnTo>
                      <a:lnTo>
                        <a:pt x="222" y="780"/>
                      </a:lnTo>
                      <a:lnTo>
                        <a:pt x="234" y="786"/>
                      </a:lnTo>
                      <a:lnTo>
                        <a:pt x="246" y="790"/>
                      </a:lnTo>
                      <a:lnTo>
                        <a:pt x="274" y="798"/>
                      </a:lnTo>
                      <a:lnTo>
                        <a:pt x="290" y="800"/>
                      </a:lnTo>
                      <a:lnTo>
                        <a:pt x="304" y="800"/>
                      </a:lnTo>
                      <a:lnTo>
                        <a:pt x="304" y="800"/>
                      </a:lnTo>
                      <a:lnTo>
                        <a:pt x="330" y="798"/>
                      </a:lnTo>
                      <a:lnTo>
                        <a:pt x="348" y="794"/>
                      </a:lnTo>
                      <a:lnTo>
                        <a:pt x="348" y="794"/>
                      </a:lnTo>
                      <a:lnTo>
                        <a:pt x="364" y="786"/>
                      </a:lnTo>
                      <a:lnTo>
                        <a:pt x="376" y="776"/>
                      </a:lnTo>
                      <a:lnTo>
                        <a:pt x="388" y="766"/>
                      </a:lnTo>
                      <a:lnTo>
                        <a:pt x="398" y="754"/>
                      </a:lnTo>
                      <a:lnTo>
                        <a:pt x="404" y="742"/>
                      </a:lnTo>
                      <a:lnTo>
                        <a:pt x="410" y="730"/>
                      </a:lnTo>
                      <a:lnTo>
                        <a:pt x="414" y="716"/>
                      </a:lnTo>
                      <a:lnTo>
                        <a:pt x="416" y="706"/>
                      </a:lnTo>
                      <a:lnTo>
                        <a:pt x="416" y="92"/>
                      </a:lnTo>
                      <a:lnTo>
                        <a:pt x="416" y="92"/>
                      </a:lnTo>
                      <a:lnTo>
                        <a:pt x="410" y="72"/>
                      </a:lnTo>
                      <a:lnTo>
                        <a:pt x="400" y="54"/>
                      </a:lnTo>
                      <a:lnTo>
                        <a:pt x="388" y="38"/>
                      </a:lnTo>
                      <a:lnTo>
                        <a:pt x="374" y="26"/>
                      </a:lnTo>
                      <a:lnTo>
                        <a:pt x="358" y="14"/>
                      </a:lnTo>
                      <a:lnTo>
                        <a:pt x="338" y="8"/>
                      </a:lnTo>
                      <a:lnTo>
                        <a:pt x="318" y="2"/>
                      </a:lnTo>
                      <a:lnTo>
                        <a:pt x="298" y="0"/>
                      </a:lnTo>
                      <a:lnTo>
                        <a:pt x="298" y="0"/>
                      </a:lnTo>
                      <a:close/>
                      <a:moveTo>
                        <a:pt x="382" y="198"/>
                      </a:moveTo>
                      <a:lnTo>
                        <a:pt x="378" y="198"/>
                      </a:lnTo>
                      <a:lnTo>
                        <a:pt x="378" y="196"/>
                      </a:lnTo>
                      <a:lnTo>
                        <a:pt x="378" y="196"/>
                      </a:lnTo>
                      <a:lnTo>
                        <a:pt x="364" y="190"/>
                      </a:lnTo>
                      <a:lnTo>
                        <a:pt x="352" y="180"/>
                      </a:lnTo>
                      <a:lnTo>
                        <a:pt x="342" y="168"/>
                      </a:lnTo>
                      <a:lnTo>
                        <a:pt x="334" y="156"/>
                      </a:lnTo>
                      <a:lnTo>
                        <a:pt x="334" y="156"/>
                      </a:lnTo>
                      <a:lnTo>
                        <a:pt x="330" y="152"/>
                      </a:lnTo>
                      <a:lnTo>
                        <a:pt x="326" y="148"/>
                      </a:lnTo>
                      <a:lnTo>
                        <a:pt x="320" y="146"/>
                      </a:lnTo>
                      <a:lnTo>
                        <a:pt x="314" y="144"/>
                      </a:lnTo>
                      <a:lnTo>
                        <a:pt x="314" y="144"/>
                      </a:lnTo>
                      <a:lnTo>
                        <a:pt x="308" y="146"/>
                      </a:lnTo>
                      <a:lnTo>
                        <a:pt x="302" y="148"/>
                      </a:lnTo>
                      <a:lnTo>
                        <a:pt x="302" y="148"/>
                      </a:lnTo>
                      <a:lnTo>
                        <a:pt x="296" y="152"/>
                      </a:lnTo>
                      <a:lnTo>
                        <a:pt x="292" y="160"/>
                      </a:lnTo>
                      <a:lnTo>
                        <a:pt x="292" y="170"/>
                      </a:lnTo>
                      <a:lnTo>
                        <a:pt x="292" y="178"/>
                      </a:lnTo>
                      <a:lnTo>
                        <a:pt x="292" y="178"/>
                      </a:lnTo>
                      <a:lnTo>
                        <a:pt x="298" y="188"/>
                      </a:lnTo>
                      <a:lnTo>
                        <a:pt x="304" y="198"/>
                      </a:lnTo>
                      <a:lnTo>
                        <a:pt x="318" y="214"/>
                      </a:lnTo>
                      <a:lnTo>
                        <a:pt x="336" y="228"/>
                      </a:lnTo>
                      <a:lnTo>
                        <a:pt x="356" y="240"/>
                      </a:lnTo>
                      <a:lnTo>
                        <a:pt x="356" y="240"/>
                      </a:lnTo>
                      <a:lnTo>
                        <a:pt x="362" y="244"/>
                      </a:lnTo>
                      <a:lnTo>
                        <a:pt x="368" y="246"/>
                      </a:lnTo>
                      <a:lnTo>
                        <a:pt x="382" y="248"/>
                      </a:lnTo>
                      <a:lnTo>
                        <a:pt x="382" y="696"/>
                      </a:lnTo>
                      <a:lnTo>
                        <a:pt x="382" y="696"/>
                      </a:lnTo>
                      <a:lnTo>
                        <a:pt x="380" y="704"/>
                      </a:lnTo>
                      <a:lnTo>
                        <a:pt x="376" y="710"/>
                      </a:lnTo>
                      <a:lnTo>
                        <a:pt x="372" y="718"/>
                      </a:lnTo>
                      <a:lnTo>
                        <a:pt x="366" y="724"/>
                      </a:lnTo>
                      <a:lnTo>
                        <a:pt x="352" y="734"/>
                      </a:lnTo>
                      <a:lnTo>
                        <a:pt x="338" y="740"/>
                      </a:lnTo>
                      <a:lnTo>
                        <a:pt x="338" y="740"/>
                      </a:lnTo>
                      <a:lnTo>
                        <a:pt x="330" y="742"/>
                      </a:lnTo>
                      <a:lnTo>
                        <a:pt x="322" y="744"/>
                      </a:lnTo>
                      <a:lnTo>
                        <a:pt x="304" y="744"/>
                      </a:lnTo>
                      <a:lnTo>
                        <a:pt x="304" y="744"/>
                      </a:lnTo>
                      <a:lnTo>
                        <a:pt x="286" y="742"/>
                      </a:lnTo>
                      <a:lnTo>
                        <a:pt x="266" y="738"/>
                      </a:lnTo>
                      <a:lnTo>
                        <a:pt x="250" y="730"/>
                      </a:lnTo>
                      <a:lnTo>
                        <a:pt x="242" y="724"/>
                      </a:lnTo>
                      <a:lnTo>
                        <a:pt x="238" y="720"/>
                      </a:lnTo>
                      <a:lnTo>
                        <a:pt x="238" y="720"/>
                      </a:lnTo>
                      <a:lnTo>
                        <a:pt x="228" y="710"/>
                      </a:lnTo>
                      <a:lnTo>
                        <a:pt x="222" y="698"/>
                      </a:lnTo>
                      <a:lnTo>
                        <a:pt x="218" y="688"/>
                      </a:lnTo>
                      <a:lnTo>
                        <a:pt x="216" y="674"/>
                      </a:lnTo>
                      <a:lnTo>
                        <a:pt x="216" y="674"/>
                      </a:lnTo>
                      <a:lnTo>
                        <a:pt x="216" y="666"/>
                      </a:lnTo>
                      <a:lnTo>
                        <a:pt x="216" y="656"/>
                      </a:lnTo>
                      <a:lnTo>
                        <a:pt x="218" y="640"/>
                      </a:lnTo>
                      <a:lnTo>
                        <a:pt x="218" y="640"/>
                      </a:lnTo>
                      <a:lnTo>
                        <a:pt x="220" y="636"/>
                      </a:lnTo>
                      <a:lnTo>
                        <a:pt x="224" y="630"/>
                      </a:lnTo>
                      <a:lnTo>
                        <a:pt x="224" y="630"/>
                      </a:lnTo>
                      <a:lnTo>
                        <a:pt x="232" y="616"/>
                      </a:lnTo>
                      <a:lnTo>
                        <a:pt x="242" y="604"/>
                      </a:lnTo>
                      <a:lnTo>
                        <a:pt x="254" y="596"/>
                      </a:lnTo>
                      <a:lnTo>
                        <a:pt x="268" y="588"/>
                      </a:lnTo>
                      <a:lnTo>
                        <a:pt x="268" y="588"/>
                      </a:lnTo>
                      <a:lnTo>
                        <a:pt x="274" y="584"/>
                      </a:lnTo>
                      <a:lnTo>
                        <a:pt x="278" y="578"/>
                      </a:lnTo>
                      <a:lnTo>
                        <a:pt x="278" y="578"/>
                      </a:lnTo>
                      <a:lnTo>
                        <a:pt x="280" y="568"/>
                      </a:lnTo>
                      <a:lnTo>
                        <a:pt x="278" y="558"/>
                      </a:lnTo>
                      <a:lnTo>
                        <a:pt x="278" y="558"/>
                      </a:lnTo>
                      <a:lnTo>
                        <a:pt x="274" y="554"/>
                      </a:lnTo>
                      <a:lnTo>
                        <a:pt x="270" y="550"/>
                      </a:lnTo>
                      <a:lnTo>
                        <a:pt x="264" y="546"/>
                      </a:lnTo>
                      <a:lnTo>
                        <a:pt x="256" y="544"/>
                      </a:lnTo>
                      <a:lnTo>
                        <a:pt x="256" y="544"/>
                      </a:lnTo>
                      <a:lnTo>
                        <a:pt x="252" y="546"/>
                      </a:lnTo>
                      <a:lnTo>
                        <a:pt x="248" y="548"/>
                      </a:lnTo>
                      <a:lnTo>
                        <a:pt x="248" y="548"/>
                      </a:lnTo>
                      <a:lnTo>
                        <a:pt x="228" y="556"/>
                      </a:lnTo>
                      <a:lnTo>
                        <a:pt x="210" y="570"/>
                      </a:lnTo>
                      <a:lnTo>
                        <a:pt x="194" y="586"/>
                      </a:lnTo>
                      <a:lnTo>
                        <a:pt x="188" y="596"/>
                      </a:lnTo>
                      <a:lnTo>
                        <a:pt x="182" y="606"/>
                      </a:lnTo>
                      <a:lnTo>
                        <a:pt x="182" y="606"/>
                      </a:lnTo>
                      <a:lnTo>
                        <a:pt x="174" y="622"/>
                      </a:lnTo>
                      <a:lnTo>
                        <a:pt x="170" y="638"/>
                      </a:lnTo>
                      <a:lnTo>
                        <a:pt x="170" y="638"/>
                      </a:lnTo>
                      <a:lnTo>
                        <a:pt x="154" y="630"/>
                      </a:lnTo>
                      <a:lnTo>
                        <a:pt x="140" y="622"/>
                      </a:lnTo>
                      <a:lnTo>
                        <a:pt x="128" y="610"/>
                      </a:lnTo>
                      <a:lnTo>
                        <a:pt x="116" y="596"/>
                      </a:lnTo>
                      <a:lnTo>
                        <a:pt x="116" y="596"/>
                      </a:lnTo>
                      <a:lnTo>
                        <a:pt x="110" y="584"/>
                      </a:lnTo>
                      <a:lnTo>
                        <a:pt x="106" y="572"/>
                      </a:lnTo>
                      <a:lnTo>
                        <a:pt x="104" y="560"/>
                      </a:lnTo>
                      <a:lnTo>
                        <a:pt x="104" y="548"/>
                      </a:lnTo>
                      <a:lnTo>
                        <a:pt x="106" y="536"/>
                      </a:lnTo>
                      <a:lnTo>
                        <a:pt x="110" y="524"/>
                      </a:lnTo>
                      <a:lnTo>
                        <a:pt x="114" y="512"/>
                      </a:lnTo>
                      <a:lnTo>
                        <a:pt x="120" y="502"/>
                      </a:lnTo>
                      <a:lnTo>
                        <a:pt x="120" y="502"/>
                      </a:lnTo>
                      <a:lnTo>
                        <a:pt x="132" y="490"/>
                      </a:lnTo>
                      <a:lnTo>
                        <a:pt x="144" y="482"/>
                      </a:lnTo>
                      <a:lnTo>
                        <a:pt x="158" y="474"/>
                      </a:lnTo>
                      <a:lnTo>
                        <a:pt x="174" y="470"/>
                      </a:lnTo>
                      <a:lnTo>
                        <a:pt x="174" y="470"/>
                      </a:lnTo>
                      <a:lnTo>
                        <a:pt x="180" y="470"/>
                      </a:lnTo>
                      <a:lnTo>
                        <a:pt x="184" y="468"/>
                      </a:lnTo>
                      <a:lnTo>
                        <a:pt x="188" y="462"/>
                      </a:lnTo>
                      <a:lnTo>
                        <a:pt x="188" y="462"/>
                      </a:lnTo>
                      <a:lnTo>
                        <a:pt x="192" y="452"/>
                      </a:lnTo>
                      <a:lnTo>
                        <a:pt x="192" y="448"/>
                      </a:lnTo>
                      <a:lnTo>
                        <a:pt x="190" y="442"/>
                      </a:lnTo>
                      <a:lnTo>
                        <a:pt x="190" y="442"/>
                      </a:lnTo>
                      <a:lnTo>
                        <a:pt x="188" y="436"/>
                      </a:lnTo>
                      <a:lnTo>
                        <a:pt x="182" y="428"/>
                      </a:lnTo>
                      <a:lnTo>
                        <a:pt x="176" y="424"/>
                      </a:lnTo>
                      <a:lnTo>
                        <a:pt x="168" y="422"/>
                      </a:lnTo>
                      <a:lnTo>
                        <a:pt x="166" y="422"/>
                      </a:lnTo>
                      <a:lnTo>
                        <a:pt x="166" y="422"/>
                      </a:lnTo>
                      <a:lnTo>
                        <a:pt x="144" y="426"/>
                      </a:lnTo>
                      <a:lnTo>
                        <a:pt x="124" y="436"/>
                      </a:lnTo>
                      <a:lnTo>
                        <a:pt x="106" y="446"/>
                      </a:lnTo>
                      <a:lnTo>
                        <a:pt x="90" y="462"/>
                      </a:lnTo>
                      <a:lnTo>
                        <a:pt x="90" y="462"/>
                      </a:lnTo>
                      <a:lnTo>
                        <a:pt x="80" y="452"/>
                      </a:lnTo>
                      <a:lnTo>
                        <a:pt x="70" y="442"/>
                      </a:lnTo>
                      <a:lnTo>
                        <a:pt x="62" y="432"/>
                      </a:lnTo>
                      <a:lnTo>
                        <a:pt x="56" y="420"/>
                      </a:lnTo>
                      <a:lnTo>
                        <a:pt x="56" y="420"/>
                      </a:lnTo>
                      <a:lnTo>
                        <a:pt x="54" y="408"/>
                      </a:lnTo>
                      <a:lnTo>
                        <a:pt x="52" y="398"/>
                      </a:lnTo>
                      <a:lnTo>
                        <a:pt x="54" y="390"/>
                      </a:lnTo>
                      <a:lnTo>
                        <a:pt x="56" y="384"/>
                      </a:lnTo>
                      <a:lnTo>
                        <a:pt x="60" y="376"/>
                      </a:lnTo>
                      <a:lnTo>
                        <a:pt x="66" y="370"/>
                      </a:lnTo>
                      <a:lnTo>
                        <a:pt x="82" y="354"/>
                      </a:lnTo>
                      <a:lnTo>
                        <a:pt x="82" y="354"/>
                      </a:lnTo>
                      <a:lnTo>
                        <a:pt x="86" y="352"/>
                      </a:lnTo>
                      <a:lnTo>
                        <a:pt x="90" y="350"/>
                      </a:lnTo>
                      <a:lnTo>
                        <a:pt x="90" y="350"/>
                      </a:lnTo>
                      <a:lnTo>
                        <a:pt x="102" y="358"/>
                      </a:lnTo>
                      <a:lnTo>
                        <a:pt x="116" y="368"/>
                      </a:lnTo>
                      <a:lnTo>
                        <a:pt x="116" y="368"/>
                      </a:lnTo>
                      <a:lnTo>
                        <a:pt x="120" y="370"/>
                      </a:lnTo>
                      <a:lnTo>
                        <a:pt x="126" y="370"/>
                      </a:lnTo>
                      <a:lnTo>
                        <a:pt x="126" y="370"/>
                      </a:lnTo>
                      <a:lnTo>
                        <a:pt x="130" y="370"/>
                      </a:lnTo>
                      <a:lnTo>
                        <a:pt x="136" y="368"/>
                      </a:lnTo>
                      <a:lnTo>
                        <a:pt x="146" y="358"/>
                      </a:lnTo>
                      <a:lnTo>
                        <a:pt x="146" y="358"/>
                      </a:lnTo>
                      <a:lnTo>
                        <a:pt x="150" y="350"/>
                      </a:lnTo>
                      <a:lnTo>
                        <a:pt x="150" y="342"/>
                      </a:lnTo>
                      <a:lnTo>
                        <a:pt x="146" y="332"/>
                      </a:lnTo>
                      <a:lnTo>
                        <a:pt x="140" y="326"/>
                      </a:lnTo>
                      <a:lnTo>
                        <a:pt x="138" y="324"/>
                      </a:lnTo>
                      <a:lnTo>
                        <a:pt x="138" y="324"/>
                      </a:lnTo>
                      <a:lnTo>
                        <a:pt x="120" y="312"/>
                      </a:lnTo>
                      <a:lnTo>
                        <a:pt x="112" y="306"/>
                      </a:lnTo>
                      <a:lnTo>
                        <a:pt x="106" y="296"/>
                      </a:lnTo>
                      <a:lnTo>
                        <a:pt x="106" y="296"/>
                      </a:lnTo>
                      <a:lnTo>
                        <a:pt x="102" y="286"/>
                      </a:lnTo>
                      <a:lnTo>
                        <a:pt x="98" y="278"/>
                      </a:lnTo>
                      <a:lnTo>
                        <a:pt x="98" y="278"/>
                      </a:lnTo>
                      <a:lnTo>
                        <a:pt x="94" y="266"/>
                      </a:lnTo>
                      <a:lnTo>
                        <a:pt x="94" y="252"/>
                      </a:lnTo>
                      <a:lnTo>
                        <a:pt x="94" y="240"/>
                      </a:lnTo>
                      <a:lnTo>
                        <a:pt x="98" y="228"/>
                      </a:lnTo>
                      <a:lnTo>
                        <a:pt x="102" y="218"/>
                      </a:lnTo>
                      <a:lnTo>
                        <a:pt x="108" y="206"/>
                      </a:lnTo>
                      <a:lnTo>
                        <a:pt x="114" y="196"/>
                      </a:lnTo>
                      <a:lnTo>
                        <a:pt x="124" y="186"/>
                      </a:lnTo>
                      <a:lnTo>
                        <a:pt x="124" y="186"/>
                      </a:lnTo>
                      <a:lnTo>
                        <a:pt x="132" y="176"/>
                      </a:lnTo>
                      <a:lnTo>
                        <a:pt x="142" y="168"/>
                      </a:lnTo>
                      <a:lnTo>
                        <a:pt x="154" y="164"/>
                      </a:lnTo>
                      <a:lnTo>
                        <a:pt x="168" y="162"/>
                      </a:lnTo>
                      <a:lnTo>
                        <a:pt x="168" y="162"/>
                      </a:lnTo>
                      <a:lnTo>
                        <a:pt x="172" y="182"/>
                      </a:lnTo>
                      <a:lnTo>
                        <a:pt x="182" y="200"/>
                      </a:lnTo>
                      <a:lnTo>
                        <a:pt x="182" y="200"/>
                      </a:lnTo>
                      <a:lnTo>
                        <a:pt x="186" y="206"/>
                      </a:lnTo>
                      <a:lnTo>
                        <a:pt x="192" y="210"/>
                      </a:lnTo>
                      <a:lnTo>
                        <a:pt x="196" y="212"/>
                      </a:lnTo>
                      <a:lnTo>
                        <a:pt x="202" y="212"/>
                      </a:lnTo>
                      <a:lnTo>
                        <a:pt x="202" y="212"/>
                      </a:lnTo>
                      <a:lnTo>
                        <a:pt x="208" y="212"/>
                      </a:lnTo>
                      <a:lnTo>
                        <a:pt x="214" y="210"/>
                      </a:lnTo>
                      <a:lnTo>
                        <a:pt x="214" y="210"/>
                      </a:lnTo>
                      <a:lnTo>
                        <a:pt x="220" y="204"/>
                      </a:lnTo>
                      <a:lnTo>
                        <a:pt x="226" y="196"/>
                      </a:lnTo>
                      <a:lnTo>
                        <a:pt x="226" y="196"/>
                      </a:lnTo>
                      <a:lnTo>
                        <a:pt x="226" y="192"/>
                      </a:lnTo>
                      <a:lnTo>
                        <a:pt x="226" y="186"/>
                      </a:lnTo>
                      <a:lnTo>
                        <a:pt x="224" y="178"/>
                      </a:lnTo>
                      <a:lnTo>
                        <a:pt x="224" y="178"/>
                      </a:lnTo>
                      <a:lnTo>
                        <a:pt x="222" y="172"/>
                      </a:lnTo>
                      <a:lnTo>
                        <a:pt x="218" y="164"/>
                      </a:lnTo>
                      <a:lnTo>
                        <a:pt x="218" y="164"/>
                      </a:lnTo>
                      <a:lnTo>
                        <a:pt x="212" y="146"/>
                      </a:lnTo>
                      <a:lnTo>
                        <a:pt x="212" y="136"/>
                      </a:lnTo>
                      <a:lnTo>
                        <a:pt x="214" y="126"/>
                      </a:lnTo>
                      <a:lnTo>
                        <a:pt x="214" y="126"/>
                      </a:lnTo>
                      <a:lnTo>
                        <a:pt x="214" y="122"/>
                      </a:lnTo>
                      <a:lnTo>
                        <a:pt x="216" y="118"/>
                      </a:lnTo>
                      <a:lnTo>
                        <a:pt x="216" y="118"/>
                      </a:lnTo>
                      <a:lnTo>
                        <a:pt x="220" y="106"/>
                      </a:lnTo>
                      <a:lnTo>
                        <a:pt x="224" y="94"/>
                      </a:lnTo>
                      <a:lnTo>
                        <a:pt x="232" y="84"/>
                      </a:lnTo>
                      <a:lnTo>
                        <a:pt x="240" y="74"/>
                      </a:lnTo>
                      <a:lnTo>
                        <a:pt x="248" y="66"/>
                      </a:lnTo>
                      <a:lnTo>
                        <a:pt x="260" y="60"/>
                      </a:lnTo>
                      <a:lnTo>
                        <a:pt x="270" y="54"/>
                      </a:lnTo>
                      <a:lnTo>
                        <a:pt x="284" y="52"/>
                      </a:lnTo>
                      <a:lnTo>
                        <a:pt x="284" y="52"/>
                      </a:lnTo>
                      <a:lnTo>
                        <a:pt x="290" y="50"/>
                      </a:lnTo>
                      <a:lnTo>
                        <a:pt x="298" y="50"/>
                      </a:lnTo>
                      <a:lnTo>
                        <a:pt x="298" y="50"/>
                      </a:lnTo>
                      <a:lnTo>
                        <a:pt x="312" y="50"/>
                      </a:lnTo>
                      <a:lnTo>
                        <a:pt x="324" y="54"/>
                      </a:lnTo>
                      <a:lnTo>
                        <a:pt x="338" y="60"/>
                      </a:lnTo>
                      <a:lnTo>
                        <a:pt x="348" y="68"/>
                      </a:lnTo>
                      <a:lnTo>
                        <a:pt x="360" y="76"/>
                      </a:lnTo>
                      <a:lnTo>
                        <a:pt x="368" y="86"/>
                      </a:lnTo>
                      <a:lnTo>
                        <a:pt x="376" y="98"/>
                      </a:lnTo>
                      <a:lnTo>
                        <a:pt x="382" y="112"/>
                      </a:lnTo>
                      <a:lnTo>
                        <a:pt x="382" y="19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383" tIns="45691" rIns="91383" bIns="45691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381057">
                    <a:defRPr/>
                  </a:pPr>
                  <a:endParaRPr lang="zh-CN" altLang="en-US" sz="800" kern="0">
                    <a:solidFill>
                      <a:srgbClr val="1D1D1A"/>
                    </a:solidFill>
                    <a:latin typeface="Arial" panose="020B0604020202020204" pitchFamily="34" charset="0"/>
                    <a:ea typeface="微软雅黑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39" name="文本框 196">
              <a:extLst>
                <a:ext uri="{FF2B5EF4-FFF2-40B4-BE49-F238E27FC236}">
                  <a16:creationId xmlns:a16="http://schemas.microsoft.com/office/drawing/2014/main" id="{CE28F806-BE57-4940-9594-7D6059E9FB3A}"/>
                </a:ext>
              </a:extLst>
            </p:cNvPr>
            <p:cNvSpPr txBox="1"/>
            <p:nvPr/>
          </p:nvSpPr>
          <p:spPr>
            <a:xfrm>
              <a:off x="5668577" y="2292000"/>
              <a:ext cx="1169747" cy="1508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913929">
                <a:lnSpc>
                  <a:spcPct val="120000"/>
                </a:lnSpc>
                <a:defRPr/>
              </a:pPr>
              <a:r>
                <a:rPr lang="en-US" sz="900" b="1" kern="0" dirty="0">
                  <a:solidFill>
                    <a:prstClr val="white"/>
                  </a:solidFill>
                  <a:latin typeface="Arial" panose="020B0604020202020204" pitchFamily="34" charset="0"/>
                  <a:ea typeface="微软雅黑"/>
                  <a:cs typeface="Arial" panose="020B0604020202020204" pitchFamily="34" charset="0"/>
                </a:rPr>
                <a:t>Multi-Cloud Solution</a:t>
              </a:r>
              <a:endParaRPr lang="en-US" sz="700" b="1" kern="0" dirty="0">
                <a:solidFill>
                  <a:prstClr val="white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endParaRPr>
            </a:p>
          </p:txBody>
        </p:sp>
        <p:grpSp>
          <p:nvGrpSpPr>
            <p:cNvPr id="140" name="组合 3">
              <a:extLst>
                <a:ext uri="{FF2B5EF4-FFF2-40B4-BE49-F238E27FC236}">
                  <a16:creationId xmlns:a16="http://schemas.microsoft.com/office/drawing/2014/main" id="{7E2E6A78-62CF-42E8-8855-6AF11792EBC7}"/>
                </a:ext>
              </a:extLst>
            </p:cNvPr>
            <p:cNvGrpSpPr/>
            <p:nvPr/>
          </p:nvGrpSpPr>
          <p:grpSpPr>
            <a:xfrm>
              <a:off x="5871653" y="1628199"/>
              <a:ext cx="615965" cy="588325"/>
              <a:chOff x="8125987" y="1603906"/>
              <a:chExt cx="462333" cy="470707"/>
            </a:xfrm>
          </p:grpSpPr>
          <p:grpSp>
            <p:nvGrpSpPr>
              <p:cNvPr id="142" name="组合 358">
                <a:extLst>
                  <a:ext uri="{FF2B5EF4-FFF2-40B4-BE49-F238E27FC236}">
                    <a16:creationId xmlns:a16="http://schemas.microsoft.com/office/drawing/2014/main" id="{C83848B6-AC87-44F7-8BAE-BF4EE4FDBF75}"/>
                  </a:ext>
                </a:extLst>
              </p:cNvPr>
              <p:cNvGrpSpPr/>
              <p:nvPr/>
            </p:nvGrpSpPr>
            <p:grpSpPr>
              <a:xfrm>
                <a:off x="8125987" y="1603906"/>
                <a:ext cx="462333" cy="470707"/>
                <a:chOff x="1942525" y="2677426"/>
                <a:chExt cx="1045795" cy="977315"/>
              </a:xfrm>
            </p:grpSpPr>
            <p:pic>
              <p:nvPicPr>
                <p:cNvPr id="144" name="Picture 143">
                  <a:extLst>
                    <a:ext uri="{FF2B5EF4-FFF2-40B4-BE49-F238E27FC236}">
                      <a16:creationId xmlns:a16="http://schemas.microsoft.com/office/drawing/2014/main" id="{2F17CC56-F9E7-4FB9-A1D6-7AC3ED6338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800000">
                  <a:off x="2039673" y="2719867"/>
                  <a:ext cx="909659" cy="8719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5" name="空心弧 7">
                  <a:extLst>
                    <a:ext uri="{FF2B5EF4-FFF2-40B4-BE49-F238E27FC236}">
                      <a16:creationId xmlns:a16="http://schemas.microsoft.com/office/drawing/2014/main" id="{9CCB34F8-6956-4E24-92BD-E2E86C2952A7}"/>
                    </a:ext>
                  </a:extLst>
                </p:cNvPr>
                <p:cNvSpPr/>
                <p:nvPr/>
              </p:nvSpPr>
              <p:spPr>
                <a:xfrm rot="4792319" flipH="1">
                  <a:off x="1976765" y="2643186"/>
                  <a:ext cx="977315" cy="1045795"/>
                </a:xfrm>
                <a:prstGeom prst="blockArc">
                  <a:avLst>
                    <a:gd name="adj1" fmla="val 7551274"/>
                    <a:gd name="adj2" fmla="val 2242399"/>
                    <a:gd name="adj3" fmla="val 0"/>
                  </a:avLst>
                </a:prstGeom>
                <a:noFill/>
                <a:ln w="25400" cap="flat" cmpd="sng" algn="ctr">
                  <a:solidFill>
                    <a:srgbClr val="1597FC">
                      <a:alpha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180595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zh-CN" altLang="en-US" sz="700">
                    <a:solidFill>
                      <a:srgbClr val="FFFFFF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43" name="图形 209">
                <a:extLst>
                  <a:ext uri="{FF2B5EF4-FFF2-40B4-BE49-F238E27FC236}">
                    <a16:creationId xmlns:a16="http://schemas.microsoft.com/office/drawing/2014/main" id="{CBDE72E6-2DA0-4F55-BD7B-A671CE2224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rightnessContrast bright="-3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4209" y="1707323"/>
                <a:ext cx="155718" cy="217384"/>
              </a:xfrm>
              <a:prstGeom prst="rect">
                <a:avLst/>
              </a:prstGeom>
            </p:spPr>
          </p:pic>
        </p:grpSp>
      </p:grpSp>
      <p:pic>
        <p:nvPicPr>
          <p:cNvPr id="85" name="图片 307" descr="1_0015_矢量智能对象-拷贝">
            <a:extLst>
              <a:ext uri="{FF2B5EF4-FFF2-40B4-BE49-F238E27FC236}">
                <a16:creationId xmlns:a16="http://schemas.microsoft.com/office/drawing/2014/main" id="{386E243D-2479-4120-81ED-BC4FB8C2BB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0239" y="4726897"/>
            <a:ext cx="5776777" cy="2219567"/>
          </a:xfrm>
          <a:prstGeom prst="rect">
            <a:avLst/>
          </a:prstGeom>
        </p:spPr>
      </p:pic>
      <p:sp>
        <p:nvSpPr>
          <p:cNvPr id="94" name="文本框 578">
            <a:extLst>
              <a:ext uri="{FF2B5EF4-FFF2-40B4-BE49-F238E27FC236}">
                <a16:creationId xmlns:a16="http://schemas.microsoft.com/office/drawing/2014/main" id="{B900D2F4-A058-47C0-B84E-D34555D33593}"/>
              </a:ext>
            </a:extLst>
          </p:cNvPr>
          <p:cNvSpPr txBox="1"/>
          <p:nvPr/>
        </p:nvSpPr>
        <p:spPr>
          <a:xfrm>
            <a:off x="3170991" y="5840892"/>
            <a:ext cx="622865" cy="184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51">
              <a:defRPr/>
            </a:pPr>
            <a:r>
              <a:rPr lang="en-US" altLang="zh-CN" sz="1200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Backup</a:t>
            </a:r>
            <a:endParaRPr lang="zh-CN" altLang="en-US" sz="1200" b="1" kern="0" dirty="0">
              <a:solidFill>
                <a:srgbClr val="FFFFFF"/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95" name="文本框 579">
            <a:extLst>
              <a:ext uri="{FF2B5EF4-FFF2-40B4-BE49-F238E27FC236}">
                <a16:creationId xmlns:a16="http://schemas.microsoft.com/office/drawing/2014/main" id="{B5471FDB-7E65-4343-8AC7-A664E2A1C0D1}"/>
              </a:ext>
            </a:extLst>
          </p:cNvPr>
          <p:cNvSpPr txBox="1"/>
          <p:nvPr/>
        </p:nvSpPr>
        <p:spPr>
          <a:xfrm>
            <a:off x="3168136" y="6190599"/>
            <a:ext cx="590800" cy="184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51">
              <a:defRPr/>
            </a:pPr>
            <a:r>
              <a:rPr lang="en-US" altLang="zh-CN" sz="1200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Archive</a:t>
            </a:r>
            <a:endParaRPr lang="zh-CN" altLang="en-US" sz="1200" b="1" kern="0" dirty="0">
              <a:solidFill>
                <a:srgbClr val="FFFFFF"/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96" name="文本框 631">
            <a:extLst>
              <a:ext uri="{FF2B5EF4-FFF2-40B4-BE49-F238E27FC236}">
                <a16:creationId xmlns:a16="http://schemas.microsoft.com/office/drawing/2014/main" id="{221E6222-3D11-41D8-BEF1-24E4D9A0CD80}"/>
              </a:ext>
            </a:extLst>
          </p:cNvPr>
          <p:cNvSpPr txBox="1"/>
          <p:nvPr/>
        </p:nvSpPr>
        <p:spPr>
          <a:xfrm>
            <a:off x="3001980" y="5535715"/>
            <a:ext cx="960886" cy="184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51">
              <a:defRPr/>
            </a:pPr>
            <a:r>
              <a:rPr lang="en-US" altLang="zh-CN" sz="1200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Production</a:t>
            </a:r>
            <a:endParaRPr lang="zh-CN" altLang="en-US" sz="1200" b="1" kern="0" dirty="0">
              <a:solidFill>
                <a:srgbClr val="FFFFFF"/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103" name="文本框 631">
            <a:extLst>
              <a:ext uri="{FF2B5EF4-FFF2-40B4-BE49-F238E27FC236}">
                <a16:creationId xmlns:a16="http://schemas.microsoft.com/office/drawing/2014/main" id="{7172E9EF-3723-4706-965A-8709850EF667}"/>
              </a:ext>
            </a:extLst>
          </p:cNvPr>
          <p:cNvSpPr txBox="1"/>
          <p:nvPr/>
        </p:nvSpPr>
        <p:spPr>
          <a:xfrm>
            <a:off x="4941895" y="4426066"/>
            <a:ext cx="940065" cy="1384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51">
              <a:defRPr/>
            </a:pPr>
            <a:r>
              <a:rPr lang="en-US" altLang="zh-CN" sz="900" kern="0" dirty="0"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New workloads</a:t>
            </a:r>
            <a:endParaRPr lang="zh-CN" altLang="en-US" sz="900" kern="0" dirty="0"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grpSp>
        <p:nvGrpSpPr>
          <p:cNvPr id="107" name="组合 867">
            <a:extLst>
              <a:ext uri="{FF2B5EF4-FFF2-40B4-BE49-F238E27FC236}">
                <a16:creationId xmlns:a16="http://schemas.microsoft.com/office/drawing/2014/main" id="{B1B18FDB-9857-45F8-BFF8-051ABF409059}"/>
              </a:ext>
            </a:extLst>
          </p:cNvPr>
          <p:cNvGrpSpPr/>
          <p:nvPr/>
        </p:nvGrpSpPr>
        <p:grpSpPr>
          <a:xfrm>
            <a:off x="8286549" y="4945561"/>
            <a:ext cx="861848" cy="473219"/>
            <a:chOff x="9581979" y="3645328"/>
            <a:chExt cx="862184" cy="473404"/>
          </a:xfrm>
        </p:grpSpPr>
        <p:pic>
          <p:nvPicPr>
            <p:cNvPr id="122" name="图片 22">
              <a:extLst>
                <a:ext uri="{FF2B5EF4-FFF2-40B4-BE49-F238E27FC236}">
                  <a16:creationId xmlns:a16="http://schemas.microsoft.com/office/drawing/2014/main" id="{A222ADD6-D6EB-43C8-AB52-3724F6922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81979" y="3645328"/>
              <a:ext cx="862184" cy="4734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51960A79-FB12-475A-9564-C27EA50EAA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9719393" y="3870716"/>
              <a:ext cx="533335" cy="1199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文本框 870">
              <a:extLst>
                <a:ext uri="{FF2B5EF4-FFF2-40B4-BE49-F238E27FC236}">
                  <a16:creationId xmlns:a16="http://schemas.microsoft.com/office/drawing/2014/main" id="{D9A3D07E-7F08-4034-894C-673642CF531A}"/>
                </a:ext>
              </a:extLst>
            </p:cNvPr>
            <p:cNvSpPr txBox="1"/>
            <p:nvPr/>
          </p:nvSpPr>
          <p:spPr>
            <a:xfrm>
              <a:off x="9637618" y="3903289"/>
              <a:ext cx="622529" cy="1847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1088340">
                <a:defRPr/>
              </a:pPr>
              <a:r>
                <a:rPr lang="en-US" altLang="zh-CN" sz="600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Other clouds</a:t>
              </a:r>
              <a:endParaRPr lang="zh-CN" altLang="en-US" sz="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9" name="文本框 631">
            <a:extLst>
              <a:ext uri="{FF2B5EF4-FFF2-40B4-BE49-F238E27FC236}">
                <a16:creationId xmlns:a16="http://schemas.microsoft.com/office/drawing/2014/main" id="{BD21442E-696C-4628-9022-3B3FA2AE1645}"/>
              </a:ext>
            </a:extLst>
          </p:cNvPr>
          <p:cNvSpPr txBox="1"/>
          <p:nvPr/>
        </p:nvSpPr>
        <p:spPr>
          <a:xfrm>
            <a:off x="2968366" y="5066692"/>
            <a:ext cx="1028114" cy="184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851">
              <a:defRPr/>
            </a:pPr>
            <a:r>
              <a:rPr lang="en-US" altLang="zh-CN" sz="1200" b="1" kern="0" dirty="0">
                <a:solidFill>
                  <a:srgbClr val="FFFFFF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Isolation</a:t>
            </a:r>
            <a:endParaRPr lang="zh-CN" altLang="en-US" sz="1200" b="1" kern="0" dirty="0">
              <a:solidFill>
                <a:srgbClr val="FFFFFF"/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570FE255-CE76-4C8C-9B58-463F1B1874C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3137715" y="5201179"/>
            <a:ext cx="689417" cy="23596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7809" eaLnBrk="1" fontAlgn="ctr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Air </a:t>
            </a:r>
            <a:r>
              <a:rPr lang="en-US" altLang="zh-CN" sz="900" b="1" i="1" dirty="0">
                <a:solidFill>
                  <a:prstClr val="white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+mn-lt"/>
              </a:rPr>
              <a:t>G</a:t>
            </a:r>
            <a:r>
              <a:rPr lang="en-US" sz="900" b="1" i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ap</a:t>
            </a:r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69E77DA-5953-458E-F7DE-23305D458A6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493772" y="206229"/>
            <a:ext cx="873680" cy="848159"/>
          </a:xfrm>
          <a:prstGeom prst="rect">
            <a:avLst/>
          </a:prstGeom>
        </p:spPr>
      </p:pic>
      <p:sp>
        <p:nvSpPr>
          <p:cNvPr id="192" name="矩形 382">
            <a:extLst>
              <a:ext uri="{FF2B5EF4-FFF2-40B4-BE49-F238E27FC236}">
                <a16:creationId xmlns:a16="http://schemas.microsoft.com/office/drawing/2014/main" id="{966EE19F-0348-799C-821A-3AB2EB63F817}"/>
              </a:ext>
            </a:extLst>
          </p:cNvPr>
          <p:cNvSpPr/>
          <p:nvPr/>
        </p:nvSpPr>
        <p:spPr>
          <a:xfrm>
            <a:off x="303088" y="2326799"/>
            <a:ext cx="1769888" cy="606513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377">
              <a:lnSpc>
                <a:spcPct val="130000"/>
              </a:lnSpc>
              <a:defRPr/>
            </a:pPr>
            <a:r>
              <a:rPr lang="en-US" altLang="zh-CN" sz="1599" b="1" dirty="0">
                <a:solidFill>
                  <a:srgbClr val="FFC000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+mn-lt"/>
              </a:rPr>
              <a:t>Certified for Huawei Storage</a:t>
            </a:r>
          </a:p>
        </p:txBody>
      </p:sp>
      <p:sp>
        <p:nvSpPr>
          <p:cNvPr id="193" name="矩形 8">
            <a:extLst>
              <a:ext uri="{FF2B5EF4-FFF2-40B4-BE49-F238E27FC236}">
                <a16:creationId xmlns:a16="http://schemas.microsoft.com/office/drawing/2014/main" id="{7EFFD202-C167-BDE8-9345-965EC0E4EA96}"/>
              </a:ext>
            </a:extLst>
          </p:cNvPr>
          <p:cNvSpPr/>
          <p:nvPr/>
        </p:nvSpPr>
        <p:spPr>
          <a:xfrm>
            <a:off x="293698" y="2913984"/>
            <a:ext cx="1722564" cy="1416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377">
              <a:lnSpc>
                <a:spcPct val="150000"/>
              </a:lnSpc>
              <a:defRPr/>
            </a:pPr>
            <a:r>
              <a:rPr lang="en-US" altLang="zh-CN" sz="70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Exclusive Certified Primary Storage Vendor</a:t>
            </a:r>
          </a:p>
        </p:txBody>
      </p:sp>
      <p:pic>
        <p:nvPicPr>
          <p:cNvPr id="194" name="Google Shape;876;p20">
            <a:extLst>
              <a:ext uri="{FF2B5EF4-FFF2-40B4-BE49-F238E27FC236}">
                <a16:creationId xmlns:a16="http://schemas.microsoft.com/office/drawing/2014/main" id="{307BE803-92C2-757A-EDE5-82379CC75F3E}"/>
              </a:ext>
            </a:extLst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56121" y="2130680"/>
            <a:ext cx="608789" cy="608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1049;p24">
            <a:extLst>
              <a:ext uri="{FF2B5EF4-FFF2-40B4-BE49-F238E27FC236}">
                <a16:creationId xmlns:a16="http://schemas.microsoft.com/office/drawing/2014/main" id="{08AF06B1-08F1-0CD3-9E9F-AE9FBBD4608D}"/>
              </a:ext>
            </a:extLst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-10421" y="3382219"/>
            <a:ext cx="628444" cy="628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925;p21">
            <a:extLst>
              <a:ext uri="{FF2B5EF4-FFF2-40B4-BE49-F238E27FC236}">
                <a16:creationId xmlns:a16="http://schemas.microsoft.com/office/drawing/2014/main" id="{6FC7E317-E3C0-39FC-DDF1-F602E280D2E9}"/>
              </a:ext>
            </a:extLst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4381" y="4561788"/>
            <a:ext cx="558841" cy="558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1085;p25">
            <a:extLst>
              <a:ext uri="{FF2B5EF4-FFF2-40B4-BE49-F238E27FC236}">
                <a16:creationId xmlns:a16="http://schemas.microsoft.com/office/drawing/2014/main" id="{8593FF3E-9019-DED6-70FD-91401AD1CE20}"/>
              </a:ext>
            </a:extLst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1659233" y="2317068"/>
            <a:ext cx="566304" cy="5663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矩形 373">
            <a:extLst>
              <a:ext uri="{FF2B5EF4-FFF2-40B4-BE49-F238E27FC236}">
                <a16:creationId xmlns:a16="http://schemas.microsoft.com/office/drawing/2014/main" id="{96719314-87B1-53BC-1102-A581DD8FCFDE}"/>
              </a:ext>
            </a:extLst>
          </p:cNvPr>
          <p:cNvSpPr/>
          <p:nvPr/>
        </p:nvSpPr>
        <p:spPr>
          <a:xfrm>
            <a:off x="168202" y="1675830"/>
            <a:ext cx="1768716" cy="2460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185891">
              <a:tabLst>
                <a:tab pos="456648" algn="l"/>
              </a:tabLst>
              <a:defRPr/>
            </a:pPr>
            <a:r>
              <a:rPr lang="en-US" altLang="zh-CN" sz="1599" b="1" spc="-30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Huawei Font"/>
              </a:rPr>
              <a:t>RELIABLE</a:t>
            </a:r>
          </a:p>
        </p:txBody>
      </p:sp>
      <p:pic>
        <p:nvPicPr>
          <p:cNvPr id="227" name="Google Shape;1047;p24">
            <a:extLst>
              <a:ext uri="{FF2B5EF4-FFF2-40B4-BE49-F238E27FC236}">
                <a16:creationId xmlns:a16="http://schemas.microsoft.com/office/drawing/2014/main" id="{4B2D1BE2-3DD9-0739-B34F-8E2D30E6C9CC}"/>
              </a:ext>
            </a:extLst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173007" y="3559147"/>
            <a:ext cx="644329" cy="644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911;p21">
            <a:extLst>
              <a:ext uri="{FF2B5EF4-FFF2-40B4-BE49-F238E27FC236}">
                <a16:creationId xmlns:a16="http://schemas.microsoft.com/office/drawing/2014/main" id="{984D476A-EFA7-97BC-D814-A7ECE628AB9C}"/>
              </a:ext>
            </a:extLst>
          </p:cNvPr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11562020" y="4419677"/>
            <a:ext cx="705476" cy="70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2EC06A8F-26D8-069C-AFF8-AB961B7BE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596" y="6058328"/>
            <a:ext cx="629354" cy="427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" name="图片 250">
            <a:extLst>
              <a:ext uri="{FF2B5EF4-FFF2-40B4-BE49-F238E27FC236}">
                <a16:creationId xmlns:a16="http://schemas.microsoft.com/office/drawing/2014/main" id="{1A03A854-87A3-4EB2-E8F4-E32C54DC00F1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482" y="5835922"/>
            <a:ext cx="1046097" cy="893948"/>
          </a:xfrm>
          <a:prstGeom prst="rect">
            <a:avLst/>
          </a:prstGeom>
        </p:spPr>
      </p:pic>
      <p:pic>
        <p:nvPicPr>
          <p:cNvPr id="129" name="图片 172">
            <a:extLst>
              <a:ext uri="{FF2B5EF4-FFF2-40B4-BE49-F238E27FC236}">
                <a16:creationId xmlns:a16="http://schemas.microsoft.com/office/drawing/2014/main" id="{E15FF20C-A28E-A30A-272D-8B5443E12E56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7" t="42106" r="3507" b="24131"/>
          <a:stretch/>
        </p:blipFill>
        <p:spPr>
          <a:xfrm>
            <a:off x="4213224" y="6129183"/>
            <a:ext cx="732418" cy="279744"/>
          </a:xfrm>
          <a:prstGeom prst="rect">
            <a:avLst/>
          </a:prstGeom>
        </p:spPr>
      </p:pic>
      <p:pic>
        <p:nvPicPr>
          <p:cNvPr id="130" name="图片 49">
            <a:extLst>
              <a:ext uri="{FF2B5EF4-FFF2-40B4-BE49-F238E27FC236}">
                <a16:creationId xmlns:a16="http://schemas.microsoft.com/office/drawing/2014/main" id="{399A55AA-3602-3142-AF06-2371E68A42AE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05" t="31182" r="18384" b="18928"/>
          <a:stretch/>
        </p:blipFill>
        <p:spPr>
          <a:xfrm>
            <a:off x="5530592" y="6096807"/>
            <a:ext cx="675843" cy="307970"/>
          </a:xfrm>
          <a:prstGeom prst="rect">
            <a:avLst/>
          </a:prstGeom>
        </p:spPr>
      </p:pic>
      <p:pic>
        <p:nvPicPr>
          <p:cNvPr id="131" name="Picture 130">
            <a:hlinkClick r:id="" action="ppaction://noaction"/>
            <a:extLst>
              <a:ext uri="{FF2B5EF4-FFF2-40B4-BE49-F238E27FC236}">
                <a16:creationId xmlns:a16="http://schemas.microsoft.com/office/drawing/2014/main" id="{F9556339-8B37-AFCD-42FD-8D9CDB3EE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827" y="5070889"/>
            <a:ext cx="293973" cy="29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图片 844">
            <a:hlinkClick r:id="" action="ppaction://noaction"/>
            <a:extLst>
              <a:ext uri="{FF2B5EF4-FFF2-40B4-BE49-F238E27FC236}">
                <a16:creationId xmlns:a16="http://schemas.microsoft.com/office/drawing/2014/main" id="{F158F86F-191B-6187-05E7-D5BE1839F3C8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5344" y="5059837"/>
            <a:ext cx="346031" cy="320864"/>
          </a:xfrm>
          <a:prstGeom prst="rect">
            <a:avLst/>
          </a:prstGeom>
        </p:spPr>
      </p:pic>
      <p:pic>
        <p:nvPicPr>
          <p:cNvPr id="133" name="Picture 132" descr="2023 Gartner Peer Insights Customers Choice | Demandbase">
            <a:extLst>
              <a:ext uri="{FF2B5EF4-FFF2-40B4-BE49-F238E27FC236}">
                <a16:creationId xmlns:a16="http://schemas.microsoft.com/office/drawing/2014/main" id="{14E1B5F9-2334-5702-FA80-09ABBC5FD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055" y="5083216"/>
            <a:ext cx="359179" cy="30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A1FC40EC-7406-D34D-F8DA-F4C3BE5AF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4213224" y="5033749"/>
            <a:ext cx="1431102" cy="32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5" name="文本框 471">
            <a:hlinkClick r:id="" action="ppaction://noaction"/>
            <a:extLst>
              <a:ext uri="{FF2B5EF4-FFF2-40B4-BE49-F238E27FC236}">
                <a16:creationId xmlns:a16="http://schemas.microsoft.com/office/drawing/2014/main" id="{91692D04-D36B-2851-6536-DF004961A805}"/>
              </a:ext>
            </a:extLst>
          </p:cNvPr>
          <p:cNvSpPr txBox="1"/>
          <p:nvPr/>
        </p:nvSpPr>
        <p:spPr>
          <a:xfrm>
            <a:off x="4024288" y="5709880"/>
            <a:ext cx="10932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23377">
              <a:defRPr/>
            </a:pPr>
            <a:r>
              <a:rPr lang="en-US" altLang="zh-CN" sz="800" b="1" kern="0" dirty="0">
                <a:solidFill>
                  <a:schemeClr val="bg1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Helvetica Neue"/>
              </a:rPr>
              <a:t>OceanStor Dorado</a:t>
            </a:r>
          </a:p>
          <a:p>
            <a:pPr algn="ctr" defTabSz="523377">
              <a:defRPr/>
            </a:pPr>
            <a:r>
              <a:rPr lang="en-US" altLang="zh-CN" sz="800" b="1" kern="0" dirty="0">
                <a:solidFill>
                  <a:schemeClr val="bg1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Helvetica Neue"/>
              </a:rPr>
              <a:t>All-Flash Storage</a:t>
            </a:r>
            <a:endParaRPr lang="zh-CN" altLang="en-US" sz="800" b="1" kern="0" dirty="0">
              <a:solidFill>
                <a:schemeClr val="bg1"/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67" name="文本框 472">
            <a:hlinkClick r:id="" action="ppaction://noaction"/>
            <a:extLst>
              <a:ext uri="{FF2B5EF4-FFF2-40B4-BE49-F238E27FC236}">
                <a16:creationId xmlns:a16="http://schemas.microsoft.com/office/drawing/2014/main" id="{44650334-D753-4598-4332-69A0EE7A6650}"/>
              </a:ext>
            </a:extLst>
          </p:cNvPr>
          <p:cNvSpPr txBox="1"/>
          <p:nvPr/>
        </p:nvSpPr>
        <p:spPr>
          <a:xfrm>
            <a:off x="5380006" y="5704264"/>
            <a:ext cx="109322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23377">
              <a:defRPr/>
            </a:pPr>
            <a:r>
              <a:rPr lang="en-US" altLang="zh-CN" sz="800" b="1" kern="0" dirty="0">
                <a:solidFill>
                  <a:schemeClr val="bg1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Helvetica Neue"/>
              </a:rPr>
              <a:t>OceanStor Pacific Scale-Out Storage</a:t>
            </a:r>
          </a:p>
        </p:txBody>
      </p:sp>
      <p:sp>
        <p:nvSpPr>
          <p:cNvPr id="169" name="文本框 474">
            <a:hlinkClick r:id="" action="ppaction://noaction"/>
            <a:extLst>
              <a:ext uri="{FF2B5EF4-FFF2-40B4-BE49-F238E27FC236}">
                <a16:creationId xmlns:a16="http://schemas.microsoft.com/office/drawing/2014/main" id="{7CEBEE41-13ED-5BA7-C15B-DE0267B8F05E}"/>
              </a:ext>
            </a:extLst>
          </p:cNvPr>
          <p:cNvSpPr txBox="1"/>
          <p:nvPr/>
        </p:nvSpPr>
        <p:spPr>
          <a:xfrm>
            <a:off x="8241106" y="5660535"/>
            <a:ext cx="9651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23377">
              <a:defRPr/>
            </a:pPr>
            <a:r>
              <a:rPr lang="en-US" altLang="zh-CN" sz="800" b="1" kern="0" dirty="0">
                <a:solidFill>
                  <a:schemeClr val="bg1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Helvetica Neue"/>
              </a:rPr>
              <a:t>OceanStor Pacific</a:t>
            </a:r>
            <a:endParaRPr lang="zh-CN" altLang="en-US" sz="800" b="1" kern="0" dirty="0">
              <a:solidFill>
                <a:schemeClr val="bg1"/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  <a:sym typeface="Helvetica Neue"/>
            </a:endParaRPr>
          </a:p>
          <a:p>
            <a:pPr algn="ctr" defTabSz="523377">
              <a:defRPr/>
            </a:pPr>
            <a:r>
              <a:rPr lang="en-US" altLang="zh-CN" sz="800" b="1" kern="0" dirty="0">
                <a:solidFill>
                  <a:schemeClr val="bg1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Helvetica Neue"/>
              </a:rPr>
              <a:t>Object Storage</a:t>
            </a:r>
          </a:p>
        </p:txBody>
      </p:sp>
      <p:sp>
        <p:nvSpPr>
          <p:cNvPr id="171" name="文本框 472">
            <a:hlinkClick r:id="" action="ppaction://noaction"/>
            <a:extLst>
              <a:ext uri="{FF2B5EF4-FFF2-40B4-BE49-F238E27FC236}">
                <a16:creationId xmlns:a16="http://schemas.microsoft.com/office/drawing/2014/main" id="{3089A088-4686-EB91-1573-43E28C383E60}"/>
              </a:ext>
            </a:extLst>
          </p:cNvPr>
          <p:cNvSpPr txBox="1"/>
          <p:nvPr/>
        </p:nvSpPr>
        <p:spPr>
          <a:xfrm>
            <a:off x="6646405" y="5642996"/>
            <a:ext cx="123854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523560">
              <a:defRPr/>
            </a:pPr>
            <a:r>
              <a:rPr lang="en-US" altLang="zh-CN" sz="800" b="1" kern="0" dirty="0">
                <a:solidFill>
                  <a:schemeClr val="bg1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Helvetica Neue"/>
              </a:rPr>
              <a:t>OceanStor A Series </a:t>
            </a:r>
          </a:p>
          <a:p>
            <a:pPr algn="ctr" defTabSz="523560">
              <a:defRPr/>
            </a:pPr>
            <a:r>
              <a:rPr lang="en-US" altLang="zh-CN" sz="800" b="1" kern="0" dirty="0">
                <a:solidFill>
                  <a:schemeClr val="bg1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Helvetica Neue"/>
              </a:rPr>
              <a:t>AI Data</a:t>
            </a:r>
            <a:r>
              <a:rPr lang="zh-CN" altLang="en-US" sz="800" b="1" kern="0" dirty="0">
                <a:solidFill>
                  <a:schemeClr val="bg1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Helvetica Neue"/>
              </a:rPr>
              <a:t> </a:t>
            </a:r>
            <a:r>
              <a:rPr lang="en-US" altLang="zh-CN" sz="800" b="1" kern="0" dirty="0">
                <a:solidFill>
                  <a:schemeClr val="bg1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  <a:sym typeface="Helvetica Neue"/>
              </a:rPr>
              <a:t>Lake Storage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DDDC14-E67B-3D3D-2BAF-91EBE3DAE04D}"/>
              </a:ext>
            </a:extLst>
          </p:cNvPr>
          <p:cNvGrpSpPr/>
          <p:nvPr/>
        </p:nvGrpSpPr>
        <p:grpSpPr>
          <a:xfrm>
            <a:off x="4840787" y="2684971"/>
            <a:ext cx="3007654" cy="643137"/>
            <a:chOff x="6299100" y="2843803"/>
            <a:chExt cx="3007654" cy="64313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35AF19E-A9DE-B9DF-BD6A-109517E0433E}"/>
                </a:ext>
              </a:extLst>
            </p:cNvPr>
            <p:cNvSpPr/>
            <p:nvPr/>
          </p:nvSpPr>
          <p:spPr>
            <a:xfrm>
              <a:off x="6299100" y="2843803"/>
              <a:ext cx="3007654" cy="64313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KubeCon and the growing importance of Kubernetes | Network World">
              <a:extLst>
                <a:ext uri="{FF2B5EF4-FFF2-40B4-BE49-F238E27FC236}">
                  <a16:creationId xmlns:a16="http://schemas.microsoft.com/office/drawing/2014/main" id="{1B8B4A3D-42B5-EB30-C5DE-AF6E2C9490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6020" y="2953364"/>
              <a:ext cx="491784" cy="434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4" descr="Rancher Brand Guidelines &amp;amp; Resources">
              <a:extLst>
                <a:ext uri="{FF2B5EF4-FFF2-40B4-BE49-F238E27FC236}">
                  <a16:creationId xmlns:a16="http://schemas.microsoft.com/office/drawing/2014/main" id="{0DA79C4F-702F-E67D-D552-0D3A8BCADC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4830" y="2949909"/>
              <a:ext cx="597835" cy="434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 descr="Openshift logo - Social media &amp; Logos Icons">
              <a:extLst>
                <a:ext uri="{FF2B5EF4-FFF2-40B4-BE49-F238E27FC236}">
                  <a16:creationId xmlns:a16="http://schemas.microsoft.com/office/drawing/2014/main" id="{C13C8BC7-B70A-1054-B867-2525438DC2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9691" y="2951165"/>
              <a:ext cx="860899" cy="430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New: Cloud Provider Tanzu App Platform and Tanzu Data Services portfolio">
              <a:extLst>
                <a:ext uri="{FF2B5EF4-FFF2-40B4-BE49-F238E27FC236}">
                  <a16:creationId xmlns:a16="http://schemas.microsoft.com/office/drawing/2014/main" id="{E2D138A1-F14D-8162-1C89-288FBB50D3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57615" y="2950137"/>
              <a:ext cx="444338" cy="4503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0AB7EFE-1261-0842-2C03-535120843904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7848441" y="3006540"/>
            <a:ext cx="429277" cy="8747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74ABF9B-415B-E3E8-2CDC-4CD2F68D6F32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V="1">
            <a:off x="2696355" y="3724358"/>
            <a:ext cx="1846125" cy="9438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A80D53-DEA9-DBB7-B4ED-DFBA3772F8AF}"/>
              </a:ext>
            </a:extLst>
          </p:cNvPr>
          <p:cNvSpPr txBox="1"/>
          <p:nvPr/>
        </p:nvSpPr>
        <p:spPr>
          <a:xfrm>
            <a:off x="3875963" y="4556135"/>
            <a:ext cx="327032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i="1" dirty="0">
                <a:solidFill>
                  <a:srgbClr val="FFC000"/>
                </a:solidFill>
              </a:rPr>
              <a:t>Backup Rule Compliant: 3-2-1-1-0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977C784-625E-001C-8264-68F3D4C08D49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542479" y="3299570"/>
            <a:ext cx="1982349" cy="849578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D3AD29C-C2B2-2C45-C574-A893648D74EB}"/>
              </a:ext>
            </a:extLst>
          </p:cNvPr>
          <p:cNvSpPr txBox="1"/>
          <p:nvPr/>
        </p:nvSpPr>
        <p:spPr>
          <a:xfrm>
            <a:off x="7844551" y="3839580"/>
            <a:ext cx="18370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Backup</a:t>
            </a:r>
          </a:p>
          <a:p>
            <a:r>
              <a:rPr lang="en-US" sz="11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Disaster Recovery</a:t>
            </a:r>
          </a:p>
          <a:p>
            <a:r>
              <a:rPr lang="en-US" sz="1100" b="1" dirty="0">
                <a:solidFill>
                  <a:schemeClr val="bg1"/>
                </a:solidFill>
                <a:latin typeface="Arial Nova Cond" panose="020B0506020202020204" pitchFamily="34" charset="0"/>
              </a:rPr>
              <a:t>Ransomware Protection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35EE8B4-6CEF-EE05-C3CB-3A7867956365}"/>
              </a:ext>
            </a:extLst>
          </p:cNvPr>
          <p:cNvGrpSpPr/>
          <p:nvPr/>
        </p:nvGrpSpPr>
        <p:grpSpPr>
          <a:xfrm>
            <a:off x="3228011" y="3758680"/>
            <a:ext cx="944996" cy="912643"/>
            <a:chOff x="3228011" y="3758680"/>
            <a:chExt cx="944996" cy="91264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6D6EC3B-0882-E38C-19B9-29CA82496F2B}"/>
                </a:ext>
              </a:extLst>
            </p:cNvPr>
            <p:cNvGrpSpPr/>
            <p:nvPr/>
          </p:nvGrpSpPr>
          <p:grpSpPr>
            <a:xfrm>
              <a:off x="3228011" y="3758680"/>
              <a:ext cx="944996" cy="684325"/>
              <a:chOff x="8567024" y="4024137"/>
              <a:chExt cx="944996" cy="684325"/>
            </a:xfrm>
          </p:grpSpPr>
          <p:pic>
            <p:nvPicPr>
              <p:cNvPr id="52" name="Google Shape;872;p20">
                <a:extLst>
                  <a:ext uri="{FF2B5EF4-FFF2-40B4-BE49-F238E27FC236}">
                    <a16:creationId xmlns:a16="http://schemas.microsoft.com/office/drawing/2014/main" id="{B06F7A20-44BB-7460-02ED-AA86FA453A8D}"/>
                  </a:ext>
                </a:extLst>
              </p:cNvPr>
              <p:cNvPicPr preferRelativeResize="0"/>
              <p:nvPr/>
            </p:nvPicPr>
            <p:blipFill rotWithShape="1">
              <a:blip r:embed="rId32">
                <a:alphaModFix/>
              </a:blip>
              <a:srcRect/>
              <a:stretch/>
            </p:blipFill>
            <p:spPr>
              <a:xfrm>
                <a:off x="8567024" y="4472521"/>
                <a:ext cx="235942" cy="2359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3" name="Google Shape;872;p20">
                <a:extLst>
                  <a:ext uri="{FF2B5EF4-FFF2-40B4-BE49-F238E27FC236}">
                    <a16:creationId xmlns:a16="http://schemas.microsoft.com/office/drawing/2014/main" id="{09CDD812-F702-ECB4-12AA-2B60E97CE074}"/>
                  </a:ext>
                </a:extLst>
              </p:cNvPr>
              <p:cNvPicPr preferRelativeResize="0"/>
              <p:nvPr/>
            </p:nvPicPr>
            <p:blipFill rotWithShape="1">
              <a:blip r:embed="rId32">
                <a:alphaModFix/>
              </a:blip>
              <a:srcRect/>
              <a:stretch/>
            </p:blipFill>
            <p:spPr>
              <a:xfrm>
                <a:off x="8567024" y="4252124"/>
                <a:ext cx="235942" cy="2359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4" name="Google Shape;872;p20">
                <a:extLst>
                  <a:ext uri="{FF2B5EF4-FFF2-40B4-BE49-F238E27FC236}">
                    <a16:creationId xmlns:a16="http://schemas.microsoft.com/office/drawing/2014/main" id="{AD234A1A-014F-5631-614A-E8A97EDAE905}"/>
                  </a:ext>
                </a:extLst>
              </p:cNvPr>
              <p:cNvPicPr preferRelativeResize="0"/>
              <p:nvPr/>
            </p:nvPicPr>
            <p:blipFill rotWithShape="1">
              <a:blip r:embed="rId32">
                <a:alphaModFix/>
              </a:blip>
              <a:srcRect/>
              <a:stretch/>
            </p:blipFill>
            <p:spPr>
              <a:xfrm>
                <a:off x="8567024" y="4024137"/>
                <a:ext cx="235942" cy="2359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2" name="Google Shape;872;p20">
                <a:extLst>
                  <a:ext uri="{FF2B5EF4-FFF2-40B4-BE49-F238E27FC236}">
                    <a16:creationId xmlns:a16="http://schemas.microsoft.com/office/drawing/2014/main" id="{93CFC44A-9FF1-AA01-6E09-5135186BD89C}"/>
                  </a:ext>
                </a:extLst>
              </p:cNvPr>
              <p:cNvPicPr preferRelativeResize="0"/>
              <p:nvPr/>
            </p:nvPicPr>
            <p:blipFill rotWithShape="1">
              <a:blip r:embed="rId32">
                <a:alphaModFix/>
              </a:blip>
              <a:srcRect/>
              <a:stretch/>
            </p:blipFill>
            <p:spPr>
              <a:xfrm>
                <a:off x="8803375" y="4024137"/>
                <a:ext cx="235942" cy="2359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3" name="Google Shape;872;p20">
                <a:extLst>
                  <a:ext uri="{FF2B5EF4-FFF2-40B4-BE49-F238E27FC236}">
                    <a16:creationId xmlns:a16="http://schemas.microsoft.com/office/drawing/2014/main" id="{0F1C06D2-05A8-39E5-579B-40A183E52564}"/>
                  </a:ext>
                </a:extLst>
              </p:cNvPr>
              <p:cNvPicPr preferRelativeResize="0"/>
              <p:nvPr/>
            </p:nvPicPr>
            <p:blipFill rotWithShape="1">
              <a:blip r:embed="rId32">
                <a:alphaModFix/>
              </a:blip>
              <a:srcRect/>
              <a:stretch/>
            </p:blipFill>
            <p:spPr>
              <a:xfrm>
                <a:off x="9039726" y="4024137"/>
                <a:ext cx="235942" cy="23594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64" name="Google Shape;872;p20">
                <a:extLst>
                  <a:ext uri="{FF2B5EF4-FFF2-40B4-BE49-F238E27FC236}">
                    <a16:creationId xmlns:a16="http://schemas.microsoft.com/office/drawing/2014/main" id="{809B35C8-8872-0D28-E4AF-A8E4BA2636A5}"/>
                  </a:ext>
                </a:extLst>
              </p:cNvPr>
              <p:cNvPicPr preferRelativeResize="0"/>
              <p:nvPr/>
            </p:nvPicPr>
            <p:blipFill rotWithShape="1">
              <a:blip r:embed="rId32">
                <a:alphaModFix/>
              </a:blip>
              <a:srcRect/>
              <a:stretch/>
            </p:blipFill>
            <p:spPr>
              <a:xfrm>
                <a:off x="9276078" y="4024137"/>
                <a:ext cx="235942" cy="23594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60" name="Google Shape;872;p20">
              <a:extLst>
                <a:ext uri="{FF2B5EF4-FFF2-40B4-BE49-F238E27FC236}">
                  <a16:creationId xmlns:a16="http://schemas.microsoft.com/office/drawing/2014/main" id="{B870F0D5-BA7A-DD87-965C-93112CA566AF}"/>
                </a:ext>
              </a:extLst>
            </p:cNvPr>
            <p:cNvPicPr preferRelativeResize="0"/>
            <p:nvPr/>
          </p:nvPicPr>
          <p:blipFill rotWithShape="1">
            <a:blip r:embed="rId32">
              <a:alphaModFix/>
            </a:blip>
            <a:srcRect/>
            <a:stretch/>
          </p:blipFill>
          <p:spPr>
            <a:xfrm>
              <a:off x="3228011" y="4435382"/>
              <a:ext cx="235942" cy="23594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5" name="Google Shape;955;p22">
            <a:extLst>
              <a:ext uri="{FF2B5EF4-FFF2-40B4-BE49-F238E27FC236}">
                <a16:creationId xmlns:a16="http://schemas.microsoft.com/office/drawing/2014/main" id="{4A7821C5-675D-C7DB-AE3E-2B59DAF19E3E}"/>
              </a:ext>
            </a:extLst>
          </p:cNvPr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11475072" y="3222495"/>
            <a:ext cx="732521" cy="73252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TextBox 11">
            <a:extLst>
              <a:ext uri="{FF2B5EF4-FFF2-40B4-BE49-F238E27FC236}">
                <a16:creationId xmlns:a16="http://schemas.microsoft.com/office/drawing/2014/main" id="{63EB4BD0-1206-1B38-0DB3-A0CAEF9B300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069880" y="4093915"/>
            <a:ext cx="828649" cy="23596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217809" eaLnBrk="1" fontAlgn="ctr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i="1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  <a:sym typeface="+mn-lt"/>
              </a:rPr>
              <a:t>Encrypted</a:t>
            </a:r>
          </a:p>
        </p:txBody>
      </p:sp>
      <p:sp>
        <p:nvSpPr>
          <p:cNvPr id="44" name="矩形 142">
            <a:extLst>
              <a:ext uri="{FF2B5EF4-FFF2-40B4-BE49-F238E27FC236}">
                <a16:creationId xmlns:a16="http://schemas.microsoft.com/office/drawing/2014/main" id="{0661B639-3D02-4533-BE9B-DFC61DB7E370}"/>
              </a:ext>
            </a:extLst>
          </p:cNvPr>
          <p:cNvSpPr/>
          <p:nvPr/>
        </p:nvSpPr>
        <p:spPr>
          <a:xfrm>
            <a:off x="6351051" y="3445611"/>
            <a:ext cx="1500578" cy="4489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68535" tIns="34268" rIns="68535" bIns="342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ctr"/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CDR</a:t>
            </a:r>
          </a:p>
        </p:txBody>
      </p:sp>
    </p:spTree>
    <p:extLst>
      <p:ext uri="{BB962C8B-B14F-4D97-AF65-F5344CB8AC3E}">
        <p14:creationId xmlns:p14="http://schemas.microsoft.com/office/powerpoint/2010/main" val="1710385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8f124e-b0bc-49a4-9f96-52185cd001a4" xsi:nil="true"/>
    <lcf76f155ced4ddcb4097134ff3c332f xmlns="91b7cdcb-e07a-4697-9cbd-de75cc76871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5203FBB37A2044B6A01EDE15CC450D" ma:contentTypeVersion="22" ma:contentTypeDescription="Create a new document." ma:contentTypeScope="" ma:versionID="b9fd0b667db01fc43df51df6170901f2">
  <xsd:schema xmlns:xsd="http://www.w3.org/2001/XMLSchema" xmlns:xs="http://www.w3.org/2001/XMLSchema" xmlns:p="http://schemas.microsoft.com/office/2006/metadata/properties" xmlns:ns2="91b7cdcb-e07a-4697-9cbd-de75cc76871b" xmlns:ns3="e98f124e-b0bc-49a4-9f96-52185cd001a4" targetNamespace="http://schemas.microsoft.com/office/2006/metadata/properties" ma:root="true" ma:fieldsID="3be681e1fa3d9e650f312799ac42a27c" ns2:_="" ns3:_="">
    <xsd:import namespace="91b7cdcb-e07a-4697-9cbd-de75cc76871b"/>
    <xsd:import namespace="e98f124e-b0bc-49a4-9f96-52185cd001a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b7cdcb-e07a-4697-9cbd-de75cc7687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7752be25-5b0b-4a1c-b04e-3eb193de4c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8f124e-b0bc-49a4-9f96-52185cd001a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bcf10b1-04f3-41f8-8249-6f89ae506da4}" ma:internalName="TaxCatchAll" ma:showField="CatchAllData" ma:web="e98f124e-b0bc-49a4-9f96-52185cd001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0E8F9C-EC90-4679-91A7-11D1134B43DB}">
  <ds:schemaRefs>
    <ds:schemaRef ds:uri="http://schemas.microsoft.com/office/2006/metadata/properties"/>
    <ds:schemaRef ds:uri="http://schemas.microsoft.com/office/infopath/2007/PartnerControls"/>
    <ds:schemaRef ds:uri="e98f124e-b0bc-49a4-9f96-52185cd001a4"/>
    <ds:schemaRef ds:uri="91b7cdcb-e07a-4697-9cbd-de75cc76871b"/>
  </ds:schemaRefs>
</ds:datastoreItem>
</file>

<file path=customXml/itemProps2.xml><?xml version="1.0" encoding="utf-8"?>
<ds:datastoreItem xmlns:ds="http://schemas.openxmlformats.org/officeDocument/2006/customXml" ds:itemID="{BF9210D7-E9D7-4858-98AD-ACACCCB01D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547F68-9DFF-4357-97E1-2931DFF205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b7cdcb-e07a-4697-9cbd-de75cc76871b"/>
    <ds:schemaRef ds:uri="e98f124e-b0bc-49a4-9f96-52185cd001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4452</TotalTime>
  <Words>131</Words>
  <Application>Microsoft Macintosh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 Cond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Safaii</dc:creator>
  <cp:lastModifiedBy>Tariq Nazeer</cp:lastModifiedBy>
  <cp:revision>16</cp:revision>
  <dcterms:created xsi:type="dcterms:W3CDTF">2024-01-25T19:47:09Z</dcterms:created>
  <dcterms:modified xsi:type="dcterms:W3CDTF">2024-02-15T15:23:12Z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0x010100F95203FBB37A2044B6A01EDE15CC450D</vt:lpwstr>
  </property>
  <property fmtid="{D5CDD505-2E9C-101B-9397-08002B2CF9AE}" pid="3" name="MediaServiceImageTags">
    <vt:lpwstr/>
  </property>
</Properties>
</file>