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53" d="100"/>
          <a:sy n="15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1AE8-3F92-5945-8E5E-241B8D0D2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E55A5-B8FA-7B4D-A136-4846DB82E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A77A-41EC-5141-AD50-DFCB07E3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42E9-B4DC-0B4C-B530-DD219852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9F50-8ECF-E44C-A43F-7F9EAE8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7CEE-4E80-EB4A-BAC4-200BFF06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DDFF3-5091-7D46-A6C4-E4B01771F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B43C3-BB72-3241-ACE6-25C6765B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CD8B-0370-0E45-A099-952B7EA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A57B-6EB6-B542-83AD-1D7E9055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26FC-E7AE-344C-8E27-91D6E9556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2471D-6DDF-2845-9F95-9A2748308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FE73-69DA-774B-8155-05204DEC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329A-A86F-C046-8F6A-A9D5EC37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7C61-35A3-8347-AC4B-779F0B2B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9147-2AD2-1141-B8D1-BE51F0BB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1A11-296A-E54E-9D17-A651E9E2A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70C3-24C1-C146-BF83-510C4DF7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126D-7684-AA45-9D60-EE79BD9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E7FC-6F5B-3348-BB66-6F49ED3F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45CA-19C7-684E-85BB-04D05BF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1697F-F283-CD4D-AC81-4201727C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578E-82A9-504B-A938-BB56CDF5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E704-4B13-6847-9AFB-6E770D74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D696-44EF-3F4B-A0C5-BDBFF2A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26E8-461E-4A4B-9FE0-AA5A64D1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4F6A-B8CB-D64F-9952-6DAFB6AA7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93BF7-C78D-8A43-A6C9-1BFDA2592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DE4DE-08F4-E74D-926D-8F8FD8CD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2B00-48A7-FA4D-A0F6-801FBC6D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8D0B-7F70-0843-BE19-EF75B772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9AEA-BAF3-F34A-A517-A60E6BE4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788-AB00-8649-AA1B-7C1F151AE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9B70B-47A4-AA43-879A-7264D105A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056A2-85F4-904B-BEAB-076E87550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48C59-9060-5A4D-AC54-5428BB56F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CB9B6-7C36-7B4C-B22C-3FD40E42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54293-77D4-6441-B1DA-45F4B399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0BB8B-5553-5845-AD67-2C7AF4F8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0354-DFA8-2B47-9F1A-8CEC23F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96C60-F89F-8B48-B751-7479234B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C1A3-5356-3848-9A40-E85731D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7AC98-2F5D-2F4C-97BB-FFE4B1CD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7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B4543-666C-8D4F-819F-AC395620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1B774-ED51-DB48-AC99-3EC20802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9178C-5C6F-E349-A000-D65D420E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9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FD59-1CC0-2047-98A7-2587FCA7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9BA8-7836-3A47-A8FC-D5984F24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DCA3B-A322-DA4A-9023-4385E49C7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7E2F-0839-F148-9DF0-0B370A18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3BAFE-AD69-1242-A09D-B3E8E8CD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8D886-76FC-174C-A6F7-04F9E6A2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27BC-FE61-A947-B966-203A831E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87548-E6F4-8F4F-BBBA-B7111C392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E43F6-692B-ED46-86D2-A53A0CFB7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A04C7-2D53-4D4C-9BB4-54F1DEC5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3394F-D133-2F48-B856-30432B08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7A859-42CA-A649-8DE2-FE98CD88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4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2CB0C-C306-6347-A53B-A4069CAE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D4D7C-6F66-9D43-9A12-215B44740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7637-3F7D-884D-96F8-766ABAAA6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38C0-7BE2-8046-8CDA-8166821531C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2B08-0483-2E4F-B8EE-FFA15B20B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9EEAF-910B-6949-99FC-D8800D703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5AC97-E419-0E42-AA71-42EFECB4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turewei-cloud/openGauss-server" TargetMode="External"/><Relationship Id="rId2" Type="http://schemas.openxmlformats.org/officeDocument/2006/relationships/hyperlink" Target="https://github.com/opengauss-mirror/openGauss-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gauss.org/en/docs/2.1.0/docs/Description/Descriptio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i.acm.org/10.1145/1376616.137669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pvldb/vol13/p3099-avni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A2E7-ED47-364D-9BEB-B3E95437F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35" y="1122363"/>
            <a:ext cx="10151165" cy="2387600"/>
          </a:xfrm>
        </p:spPr>
        <p:txBody>
          <a:bodyPr/>
          <a:lstStyle/>
          <a:p>
            <a:r>
              <a:rPr lang="en-US" dirty="0" err="1"/>
              <a:t>OpenGauss</a:t>
            </a:r>
            <a:r>
              <a:rPr lang="en-US" dirty="0"/>
              <a:t> Integration Proposal</a:t>
            </a:r>
          </a:p>
        </p:txBody>
      </p:sp>
    </p:spTree>
    <p:extLst>
      <p:ext uri="{BB962C8B-B14F-4D97-AF65-F5344CB8AC3E}">
        <p14:creationId xmlns:p14="http://schemas.microsoft.com/office/powerpoint/2010/main" val="205696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486E-605C-1442-BCC0-6C05EAC8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C7E4-A1AF-5E4B-A47E-3F89EEB4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way as </a:t>
            </a:r>
            <a:r>
              <a:rPr lang="en-US" dirty="0" err="1"/>
              <a:t>Chogori</a:t>
            </a:r>
            <a:r>
              <a:rPr lang="en-US" dirty="0"/>
              <a:t>-SQL</a:t>
            </a:r>
          </a:p>
          <a:p>
            <a:pPr lvl="1"/>
            <a:r>
              <a:rPr lang="en-US" dirty="0"/>
              <a:t>Transaction (</a:t>
            </a:r>
            <a:r>
              <a:rPr lang="en-US" dirty="0" err="1"/>
              <a:t>xact.cpp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Catalog </a:t>
            </a:r>
          </a:p>
          <a:p>
            <a:pPr lvl="1"/>
            <a:r>
              <a:rPr lang="en-US" dirty="0"/>
              <a:t>Index access</a:t>
            </a:r>
          </a:p>
          <a:p>
            <a:pPr lvl="1"/>
            <a:r>
              <a:rPr lang="en-US" dirty="0"/>
              <a:t>Table access</a:t>
            </a:r>
          </a:p>
          <a:p>
            <a:pPr lvl="1"/>
            <a:r>
              <a:rPr lang="en-US" dirty="0"/>
              <a:t>Cache refresh </a:t>
            </a:r>
          </a:p>
          <a:p>
            <a:pPr lvl="1"/>
            <a:r>
              <a:rPr lang="en-US" dirty="0"/>
              <a:t>DDLs</a:t>
            </a:r>
          </a:p>
          <a:p>
            <a:pPr lvl="1"/>
            <a:r>
              <a:rPr lang="en-US" dirty="0"/>
              <a:t>Scan via foreign data wrapper</a:t>
            </a:r>
          </a:p>
          <a:p>
            <a:pPr lvl="1"/>
            <a:r>
              <a:rPr lang="en-US" dirty="0"/>
              <a:t>Too much code changes spread over </a:t>
            </a:r>
            <a:r>
              <a:rPr lang="en-US" dirty="0" err="1"/>
              <a:t>postgres</a:t>
            </a:r>
            <a:r>
              <a:rPr lang="en-US" dirty="0"/>
              <a:t> code base, difficult to upgrade</a:t>
            </a:r>
          </a:p>
        </p:txBody>
      </p:sp>
    </p:spTree>
    <p:extLst>
      <p:ext uri="{BB962C8B-B14F-4D97-AF65-F5344CB8AC3E}">
        <p14:creationId xmlns:p14="http://schemas.microsoft.com/office/powerpoint/2010/main" val="4507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9745-26A8-4B4A-8EF0-64C35B04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5CFE-C905-284F-A6FA-9DA04CFB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integration</a:t>
            </a:r>
          </a:p>
          <a:p>
            <a:pPr lvl="1"/>
            <a:r>
              <a:rPr lang="en-US" dirty="0"/>
              <a:t>Generalize and add Catalog APIs by using external storage</a:t>
            </a:r>
          </a:p>
          <a:p>
            <a:pPr lvl="1"/>
            <a:r>
              <a:rPr lang="en-US" dirty="0"/>
              <a:t>PG OID reservation API for external storage</a:t>
            </a:r>
          </a:p>
          <a:p>
            <a:pPr lvl="1"/>
            <a:r>
              <a:rPr lang="en-US" dirty="0"/>
              <a:t>Transaction APIs for hooking in external transaction control</a:t>
            </a:r>
          </a:p>
          <a:p>
            <a:pPr lvl="1"/>
            <a:r>
              <a:rPr lang="en-US" dirty="0"/>
              <a:t>DDL/DML via extended foreign data wrapper similar with MOT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openGauss</a:t>
            </a:r>
            <a:r>
              <a:rPr lang="en-US" dirty="0"/>
              <a:t> table access method API (</a:t>
            </a:r>
            <a:r>
              <a:rPr lang="en-US" dirty="0" err="1"/>
              <a:t>tableam.h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8404-A08E-9745-A4F8-C3BF13BD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B610-1901-4445-A7C2-D21AC8D1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</a:t>
            </a:r>
            <a:r>
              <a:rPr lang="en-US" dirty="0" err="1"/>
              <a:t>postgres</a:t>
            </a:r>
            <a:r>
              <a:rPr lang="en-US" dirty="0"/>
              <a:t> .c renamed to .</a:t>
            </a:r>
            <a:r>
              <a:rPr lang="en-US" dirty="0" err="1"/>
              <a:t>cpp</a:t>
            </a:r>
            <a:endParaRPr lang="en-US" dirty="0"/>
          </a:p>
          <a:p>
            <a:r>
              <a:rPr lang="en-US" dirty="0"/>
              <a:t>bin/</a:t>
            </a:r>
            <a:r>
              <a:rPr lang="en-US" dirty="0" err="1"/>
              <a:t>initdb</a:t>
            </a:r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/common/backend</a:t>
            </a:r>
          </a:p>
          <a:p>
            <a:pPr lvl="1"/>
            <a:r>
              <a:rPr lang="en-US" dirty="0"/>
              <a:t>catalog</a:t>
            </a:r>
          </a:p>
          <a:p>
            <a:pPr lvl="1"/>
            <a:r>
              <a:rPr lang="en-US" dirty="0"/>
              <a:t>parser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gausskernel</a:t>
            </a:r>
            <a:endParaRPr lang="en-US" dirty="0"/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 err="1"/>
              <a:t>dbmind</a:t>
            </a:r>
            <a:r>
              <a:rPr lang="en-US" dirty="0"/>
              <a:t> (</a:t>
            </a:r>
            <a:r>
              <a:rPr lang="en-US" dirty="0" err="1"/>
              <a:t>deepsql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optimizer (</a:t>
            </a:r>
            <a:r>
              <a:rPr lang="en-US" dirty="0" err="1"/>
              <a:t>sqladvisor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process (postmaster)</a:t>
            </a:r>
          </a:p>
          <a:p>
            <a:pPr lvl="1"/>
            <a:r>
              <a:rPr lang="en-US" dirty="0"/>
              <a:t>runtime (</a:t>
            </a:r>
            <a:r>
              <a:rPr lang="en-US" dirty="0" err="1"/>
              <a:t>codegen</a:t>
            </a:r>
            <a:r>
              <a:rPr lang="en-US" dirty="0"/>
              <a:t>, </a:t>
            </a:r>
            <a:r>
              <a:rPr lang="en-US" dirty="0" err="1"/>
              <a:t>vecexecutor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storage (</a:t>
            </a:r>
            <a:r>
              <a:rPr lang="en-US" dirty="0" err="1"/>
              <a:t>cstore</a:t>
            </a:r>
            <a:r>
              <a:rPr lang="en-US" dirty="0"/>
              <a:t>, </a:t>
            </a:r>
            <a:r>
              <a:rPr lang="en-US" dirty="0" err="1"/>
              <a:t>lmgr</a:t>
            </a:r>
            <a:r>
              <a:rPr lang="en-US" dirty="0"/>
              <a:t>, mot, </a:t>
            </a:r>
            <a:r>
              <a:rPr lang="en-US" dirty="0" err="1"/>
              <a:t>hdfs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0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B9E3-6CCF-B743-BF62-E4109C64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OpenGauss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370A-D3DF-1243-AF62-55045B66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Postgres 9.2 -&gt; </a:t>
            </a:r>
            <a:r>
              <a:rPr lang="en-US" dirty="0" err="1"/>
              <a:t>GaussDB</a:t>
            </a:r>
            <a:r>
              <a:rPr lang="en-US" dirty="0"/>
              <a:t> from (pre-2012, </a:t>
            </a:r>
            <a:r>
              <a:rPr lang="en-US" dirty="0" err="1"/>
              <a:t>GaussDB</a:t>
            </a:r>
            <a:r>
              <a:rPr lang="en-US" dirty="0"/>
              <a:t> 2015)</a:t>
            </a:r>
          </a:p>
          <a:p>
            <a:r>
              <a:rPr lang="en-US" dirty="0"/>
              <a:t>Open sourced in 2019</a:t>
            </a:r>
          </a:p>
          <a:p>
            <a:r>
              <a:rPr lang="en-US" dirty="0"/>
              <a:t>Targeted as a mixed OLAP and OLTP enterprise database system </a:t>
            </a:r>
          </a:p>
          <a:p>
            <a:r>
              <a:rPr lang="en-US" dirty="0"/>
              <a:t>Latest version 2.1.0</a:t>
            </a:r>
          </a:p>
          <a:p>
            <a:r>
              <a:rPr lang="en-US" dirty="0"/>
              <a:t>License: Mulan PSL v2</a:t>
            </a:r>
          </a:p>
          <a:p>
            <a:r>
              <a:rPr lang="en-US" dirty="0"/>
              <a:t>Repository: </a:t>
            </a:r>
            <a:r>
              <a:rPr lang="en-US" dirty="0">
                <a:hlinkClick r:id="rId2"/>
              </a:rPr>
              <a:t>https://github.com/opengauss-mirror/openGauss-server</a:t>
            </a:r>
            <a:endParaRPr lang="en-US" dirty="0"/>
          </a:p>
          <a:p>
            <a:r>
              <a:rPr lang="en-US" dirty="0"/>
              <a:t>Our clone: </a:t>
            </a:r>
            <a:r>
              <a:rPr lang="en-US" dirty="0">
                <a:hlinkClick r:id="rId3"/>
              </a:rPr>
              <a:t>https://github.com/futurewei-cloud/openGauss-server</a:t>
            </a:r>
            <a:endParaRPr lang="en-US" dirty="0"/>
          </a:p>
          <a:p>
            <a:r>
              <a:rPr lang="en-US" dirty="0"/>
              <a:t>Doc: </a:t>
            </a:r>
            <a:r>
              <a:rPr lang="en-US" sz="2400" dirty="0">
                <a:hlinkClick r:id="rId4"/>
              </a:rPr>
              <a:t>https://opengauss.org/en/docs/2.1.0/docs/Description/Description.html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2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DBA6-E07A-AF40-8A72-ED434F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Logical Components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740D1C-9A63-F142-9FF6-D3B7FF228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733" y="1825625"/>
            <a:ext cx="5350534" cy="4351338"/>
          </a:xfrm>
        </p:spPr>
      </p:pic>
    </p:spTree>
    <p:extLst>
      <p:ext uri="{BB962C8B-B14F-4D97-AF65-F5344CB8AC3E}">
        <p14:creationId xmlns:p14="http://schemas.microsoft.com/office/powerpoint/2010/main" val="204502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6E4A-38E4-FB40-AD9F-7846A863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87"/>
            <a:ext cx="10515600" cy="4998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89FCC18-6012-F24A-A97E-61243A73F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5745D4C-8451-A144-8F01-1A5E4963F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81331" y="2014331"/>
            <a:ext cx="3856382" cy="385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72C5226-8179-3F46-84DC-080067B4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0" y="543073"/>
            <a:ext cx="10714520" cy="62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9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17FE-1AF4-4142-98C9-55A79684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2"/>
            <a:ext cx="10515600" cy="854766"/>
          </a:xfrm>
        </p:spPr>
        <p:txBody>
          <a:bodyPr/>
          <a:lstStyle/>
          <a:p>
            <a:pPr algn="ctr"/>
            <a:r>
              <a:rPr lang="en-US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11AE-1B39-D541-ADCC-41136DE3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826"/>
            <a:ext cx="10515600" cy="5913782"/>
          </a:xfrm>
        </p:spPr>
        <p:txBody>
          <a:bodyPr>
            <a:noAutofit/>
          </a:bodyPr>
          <a:lstStyle/>
          <a:p>
            <a:r>
              <a:rPr lang="en-US" sz="2400" dirty="0"/>
              <a:t>No longer a </a:t>
            </a:r>
            <a:r>
              <a:rPr lang="en-US" sz="2400" dirty="0" err="1"/>
              <a:t>postgres</a:t>
            </a:r>
            <a:r>
              <a:rPr lang="en-US" sz="2400" dirty="0"/>
              <a:t> release and it is significantly different from </a:t>
            </a:r>
            <a:r>
              <a:rPr lang="en-US" sz="2400" dirty="0" err="1"/>
              <a:t>postgres</a:t>
            </a:r>
            <a:r>
              <a:rPr lang="en-US" sz="2400" dirty="0"/>
              <a:t>. – No direct </a:t>
            </a:r>
            <a:r>
              <a:rPr lang="en-US" sz="2400" dirty="0" err="1"/>
              <a:t>postgres</a:t>
            </a:r>
            <a:r>
              <a:rPr lang="en-US" sz="2400" dirty="0"/>
              <a:t> release upgrade</a:t>
            </a:r>
          </a:p>
          <a:p>
            <a:r>
              <a:rPr lang="en-US" sz="2400" dirty="0"/>
              <a:t>Support both row store and </a:t>
            </a:r>
            <a:r>
              <a:rPr lang="en-US" sz="2400" b="1" dirty="0"/>
              <a:t>column store </a:t>
            </a:r>
          </a:p>
          <a:p>
            <a:pPr marL="0" indent="0">
              <a:buNone/>
            </a:pPr>
            <a:r>
              <a:rPr lang="en-US" sz="1200" dirty="0"/>
              <a:t>CREATE TABLE customer_t2 ( </a:t>
            </a:r>
            <a:r>
              <a:rPr lang="en-US" sz="1200" dirty="0" err="1"/>
              <a:t>state_ID</a:t>
            </a:r>
            <a:r>
              <a:rPr lang="en-US" sz="1200" dirty="0"/>
              <a:t> CHAR(2), </a:t>
            </a:r>
            <a:r>
              <a:rPr lang="en-US" sz="1200" dirty="0" err="1"/>
              <a:t>state_NAME</a:t>
            </a:r>
            <a:r>
              <a:rPr lang="en-US" sz="1200" dirty="0"/>
              <a:t> VARCHAR2(40), </a:t>
            </a:r>
            <a:r>
              <a:rPr lang="en-US" sz="1200" dirty="0" err="1"/>
              <a:t>area_ID</a:t>
            </a:r>
            <a:r>
              <a:rPr lang="en-US" sz="1200" dirty="0"/>
              <a:t> NUMBER ) WITH (</a:t>
            </a:r>
            <a:r>
              <a:rPr lang="en-US" sz="1200" b="1" dirty="0"/>
              <a:t>ORIENTATION = COLUMN</a:t>
            </a:r>
            <a:r>
              <a:rPr lang="en-US" sz="1200" dirty="0"/>
              <a:t>);</a:t>
            </a:r>
          </a:p>
          <a:p>
            <a:r>
              <a:rPr lang="en-US" sz="2400" dirty="0"/>
              <a:t>Serializable Snapshot Isolation (SSI) and Predicate Locking</a:t>
            </a:r>
          </a:p>
          <a:p>
            <a:pPr lvl="1"/>
            <a:r>
              <a:rPr lang="en-US" sz="1200" dirty="0"/>
              <a:t>SIGMOD ‘08: </a:t>
            </a:r>
            <a:r>
              <a:rPr lang="en-US" sz="1200" dirty="0">
                <a:hlinkClick r:id="rId2"/>
              </a:rPr>
              <a:t>http://doi.acm.org/10.1145/1376616.1376690</a:t>
            </a:r>
            <a:endParaRPr lang="en-US" sz="1200" dirty="0"/>
          </a:p>
          <a:p>
            <a:r>
              <a:rPr lang="en-US" sz="2400" dirty="0"/>
              <a:t>Vectorized Executor (bound to the column-store,  in an array manner, OLAP)</a:t>
            </a:r>
          </a:p>
          <a:p>
            <a:r>
              <a:rPr lang="en-US" sz="2400" dirty="0"/>
              <a:t>Thread pool (a fixed number of working threads, A working thread serves one or more connection sessions)</a:t>
            </a:r>
          </a:p>
          <a:p>
            <a:r>
              <a:rPr lang="en-US" sz="2400" dirty="0"/>
              <a:t>Operator-level parallel execution (data is sliced, multiple working threads are started for computation, operator </a:t>
            </a:r>
            <a:r>
              <a:rPr lang="en-US" sz="2400" b="1" dirty="0"/>
              <a:t>Stream </a:t>
            </a:r>
            <a:r>
              <a:rPr lang="en-US" sz="2400" dirty="0"/>
              <a:t>between working threads)</a:t>
            </a:r>
          </a:p>
          <a:p>
            <a:r>
              <a:rPr lang="en-US" sz="2400" dirty="0"/>
              <a:t>High Concurrency and High Performance</a:t>
            </a:r>
          </a:p>
          <a:p>
            <a:pPr lvl="1"/>
            <a:r>
              <a:rPr lang="en-US" dirty="0"/>
              <a:t>supports 10,000 concurrent connections through server thread pools</a:t>
            </a:r>
          </a:p>
          <a:p>
            <a:pPr lvl="1"/>
            <a:r>
              <a:rPr lang="en-US" dirty="0"/>
              <a:t>NUMA-based kernel data structure, manages TB-level large memory buffers</a:t>
            </a:r>
          </a:p>
        </p:txBody>
      </p:sp>
    </p:spTree>
    <p:extLst>
      <p:ext uri="{BB962C8B-B14F-4D97-AF65-F5344CB8AC3E}">
        <p14:creationId xmlns:p14="http://schemas.microsoft.com/office/powerpoint/2010/main" val="313869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2546-59E2-2049-8C90-4E3C7CD1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Features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B09C-80E8-1E44-A4AA-76ED35F8B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HDFS support (csv, orc, parquet)</a:t>
            </a:r>
          </a:p>
          <a:p>
            <a:r>
              <a:rPr lang="en-US" sz="2000" dirty="0"/>
              <a:t>Cost-based optimization (CBO)</a:t>
            </a:r>
          </a:p>
          <a:p>
            <a:r>
              <a:rPr lang="en-US" sz="2000" dirty="0"/>
              <a:t>HA – primary/standby, failover, fault recovery, backup and restore </a:t>
            </a:r>
          </a:p>
          <a:p>
            <a:pPr lvl="1"/>
            <a:r>
              <a:rPr lang="en-US" sz="2000" dirty="0"/>
              <a:t>WAL sender, WAL receiver</a:t>
            </a:r>
          </a:p>
          <a:p>
            <a:r>
              <a:rPr lang="en-US" sz="2000" dirty="0"/>
              <a:t>AI </a:t>
            </a:r>
          </a:p>
          <a:p>
            <a:pPr lvl="1"/>
            <a:r>
              <a:rPr lang="en-US" sz="2000" dirty="0"/>
              <a:t>Automatic parameter optimization</a:t>
            </a:r>
          </a:p>
          <a:p>
            <a:pPr lvl="1"/>
            <a:r>
              <a:rPr lang="en-US" sz="2000" dirty="0"/>
              <a:t>Database monitor, slow query discover, issue diagnosis, exception detection</a:t>
            </a:r>
          </a:p>
          <a:p>
            <a:pPr lvl="1"/>
            <a:r>
              <a:rPr lang="en-US" sz="2000" dirty="0"/>
              <a:t>SQL advisor, index recommendation, query time predication</a:t>
            </a:r>
          </a:p>
          <a:p>
            <a:pPr lvl="1"/>
            <a:r>
              <a:rPr lang="en-US" sz="2000" dirty="0" err="1"/>
              <a:t>DeepSQL</a:t>
            </a:r>
            <a:r>
              <a:rPr lang="en-US" sz="2000" dirty="0"/>
              <a:t>/AI model - </a:t>
            </a:r>
            <a:r>
              <a:rPr lang="en-US" sz="2000" dirty="0" err="1"/>
              <a:t>tensorflow</a:t>
            </a:r>
            <a:endParaRPr lang="en-US" sz="2000" dirty="0"/>
          </a:p>
          <a:p>
            <a:r>
              <a:rPr lang="en-US" sz="2000" dirty="0"/>
              <a:t>MOT: Memory-Optimized Tables</a:t>
            </a:r>
          </a:p>
          <a:p>
            <a:r>
              <a:rPr lang="en-US" sz="2000" dirty="0"/>
              <a:t>LLVM </a:t>
            </a:r>
            <a:r>
              <a:rPr lang="en-US" sz="2000" dirty="0" err="1"/>
              <a:t>codegen</a:t>
            </a:r>
            <a:r>
              <a:rPr lang="en-US" sz="2000" dirty="0"/>
              <a:t> (IR)</a:t>
            </a:r>
          </a:p>
          <a:p>
            <a:r>
              <a:rPr lang="en-US" sz="2000" dirty="0"/>
              <a:t>Security (encryption, policy, audit)</a:t>
            </a:r>
          </a:p>
        </p:txBody>
      </p:sp>
    </p:spTree>
    <p:extLst>
      <p:ext uri="{BB962C8B-B14F-4D97-AF65-F5344CB8AC3E}">
        <p14:creationId xmlns:p14="http://schemas.microsoft.com/office/powerpoint/2010/main" val="177542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92BF-367C-6648-B7AF-C6DBC844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4400"/>
          </a:xfrm>
        </p:spPr>
        <p:txBody>
          <a:bodyPr/>
          <a:lstStyle/>
          <a:p>
            <a:pPr algn="ctr"/>
            <a:r>
              <a:rPr lang="en-US" dirty="0"/>
              <a:t>MOT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5BF4-3DA6-6044-BE76-4C0D3920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48"/>
            <a:ext cx="10999304" cy="58044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new storage engine for </a:t>
            </a:r>
            <a:r>
              <a:rPr lang="en-US" dirty="0" err="1"/>
              <a:t>OpenGauss</a:t>
            </a:r>
            <a:r>
              <a:rPr lang="en-US" dirty="0"/>
              <a:t> that is optimized for main memory and many cores </a:t>
            </a:r>
          </a:p>
          <a:p>
            <a:pPr lvl="1"/>
            <a:r>
              <a:rPr lang="en-US" dirty="0"/>
              <a:t>Memory Optimized Data Structures </a:t>
            </a:r>
          </a:p>
          <a:p>
            <a:pPr lvl="1"/>
            <a:r>
              <a:rPr lang="en-US" dirty="0"/>
              <a:t>Lock-free Transaction Management</a:t>
            </a:r>
          </a:p>
          <a:p>
            <a:pPr lvl="1"/>
            <a:r>
              <a:rPr lang="en-US" dirty="0"/>
              <a:t>Lock-free Index</a:t>
            </a:r>
          </a:p>
          <a:p>
            <a:pPr lvl="1"/>
            <a:r>
              <a:rPr lang="en-US" dirty="0"/>
              <a:t>NUMA-aware Memory Management</a:t>
            </a:r>
          </a:p>
          <a:p>
            <a:pPr lvl="1"/>
            <a:r>
              <a:rPr lang="en-US" dirty="0"/>
              <a:t>Logging and Checkpoint by reusing </a:t>
            </a:r>
            <a:r>
              <a:rPr lang="en-US" dirty="0" err="1"/>
              <a:t>GaussDB’s</a:t>
            </a:r>
            <a:r>
              <a:rPr lang="en-US" dirty="0"/>
              <a:t> logging and checkpoint</a:t>
            </a:r>
          </a:p>
          <a:p>
            <a:r>
              <a:rPr lang="en-US" dirty="0"/>
              <a:t>More than 2.5x (2.5x-4x) performance improvement to </a:t>
            </a:r>
            <a:r>
              <a:rPr lang="en-US" dirty="0" err="1"/>
              <a:t>GaussDB</a:t>
            </a:r>
            <a:r>
              <a:rPr lang="en-US" dirty="0"/>
              <a:t> for full TPC-C </a:t>
            </a:r>
          </a:p>
          <a:p>
            <a:r>
              <a:rPr lang="en-US" dirty="0"/>
              <a:t>Could support multiple data nodes</a:t>
            </a:r>
          </a:p>
          <a:p>
            <a:r>
              <a:rPr lang="en-US" dirty="0"/>
              <a:t>Code‑Gen or Just-in-Time (JIT) compilation</a:t>
            </a:r>
          </a:p>
          <a:p>
            <a:r>
              <a:rPr lang="en-US" dirty="0"/>
              <a:t>co-exist with disk‑based storage engine</a:t>
            </a:r>
          </a:p>
          <a:p>
            <a:r>
              <a:rPr lang="en-US" dirty="0"/>
              <a:t>Integrate with </a:t>
            </a:r>
            <a:r>
              <a:rPr lang="en-US" dirty="0" err="1"/>
              <a:t>OpenGauss</a:t>
            </a:r>
            <a:r>
              <a:rPr lang="en-US" dirty="0"/>
              <a:t> by extending Foreign data wrapper (DDLs and DMLs)</a:t>
            </a:r>
          </a:p>
          <a:p>
            <a:r>
              <a:rPr lang="en-US" dirty="0"/>
              <a:t>use the FOREIGN keyword to refer to MOT tables</a:t>
            </a:r>
          </a:p>
          <a:p>
            <a:pPr lvl="1"/>
            <a:r>
              <a:rPr lang="en-US" dirty="0"/>
              <a:t>create FOREIGN table test(x int) [server </a:t>
            </a:r>
            <a:r>
              <a:rPr lang="en-US" dirty="0" err="1"/>
              <a:t>mot_server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drop FOREIGN table test</a:t>
            </a:r>
          </a:p>
          <a:p>
            <a:r>
              <a:rPr lang="en-US" dirty="0"/>
              <a:t>Paper</a:t>
            </a:r>
            <a:r>
              <a:rPr lang="en-US" b="1" dirty="0"/>
              <a:t>: </a:t>
            </a:r>
            <a:r>
              <a:rPr lang="en-US" dirty="0"/>
              <a:t>Industrial-Strength OLTP Using Main Memory and Many Cores, VLDB 2020 </a:t>
            </a:r>
            <a:r>
              <a:rPr lang="en-US" dirty="0">
                <a:hlinkClick r:id="rId2" tooltip="http://www.vldb.org/pvldb/vol13/p3099-avni.pdf"/>
              </a:rPr>
              <a:t>http://www.vldb.org/pvldb/vol13/p3099-avni.pdf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6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44EA-45E0-604D-989A-B059B588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48"/>
            <a:ext cx="10515600" cy="6758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6EA47-1A66-EA42-9434-588D2F66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34" y="0"/>
            <a:ext cx="9396436" cy="65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462A-94EC-F74A-8A07-DB2E3FBE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66D4-8634-1C49-AAE3-2FE7F42AD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Single node or master/standby mode</a:t>
            </a:r>
          </a:p>
          <a:p>
            <a:pPr lvl="1"/>
            <a:r>
              <a:rPr lang="en-US" dirty="0"/>
              <a:t>Reuse </a:t>
            </a:r>
            <a:r>
              <a:rPr lang="en-US" dirty="0" err="1"/>
              <a:t>opengauss’s</a:t>
            </a:r>
            <a:r>
              <a:rPr lang="en-US" dirty="0"/>
              <a:t> local storage for WAL, catalog, and data</a:t>
            </a:r>
          </a:p>
          <a:p>
            <a:pPr lvl="1"/>
            <a:r>
              <a:rPr lang="en-US" dirty="0"/>
              <a:t>K2 platform would be a storage coexisting with disk-storage system</a:t>
            </a:r>
          </a:p>
          <a:p>
            <a:pPr lvl="1"/>
            <a:r>
              <a:rPr lang="en-US" dirty="0"/>
              <a:t>MOT would be a good example for us to integrate with </a:t>
            </a:r>
            <a:r>
              <a:rPr lang="en-US" dirty="0" err="1"/>
              <a:t>opengauss</a:t>
            </a:r>
            <a:r>
              <a:rPr lang="en-US" dirty="0"/>
              <a:t>, i.e., extended foreign data wrapper</a:t>
            </a:r>
          </a:p>
          <a:p>
            <a:r>
              <a:rPr lang="en-US" dirty="0"/>
              <a:t>Distributed mode</a:t>
            </a:r>
          </a:p>
          <a:p>
            <a:pPr lvl="1"/>
            <a:r>
              <a:rPr lang="en-US" dirty="0"/>
              <a:t>Cannot use </a:t>
            </a:r>
            <a:r>
              <a:rPr lang="en-US" dirty="0" err="1"/>
              <a:t>opengauss’s</a:t>
            </a:r>
            <a:r>
              <a:rPr lang="en-US" dirty="0"/>
              <a:t> local storage for WAL, catalog, and other data</a:t>
            </a:r>
          </a:p>
          <a:p>
            <a:pPr lvl="1"/>
            <a:r>
              <a:rPr lang="en-US" dirty="0"/>
              <a:t>All data are stored on external storage, i.e., K2-platform</a:t>
            </a:r>
          </a:p>
          <a:p>
            <a:pPr lvl="2"/>
            <a:r>
              <a:rPr lang="en-US" dirty="0"/>
              <a:t>Catalog – PG system catalogs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Secondary Indexes</a:t>
            </a:r>
          </a:p>
          <a:p>
            <a:pPr lvl="1"/>
            <a:r>
              <a:rPr lang="en-US" dirty="0"/>
              <a:t>Transaction management</a:t>
            </a:r>
          </a:p>
          <a:p>
            <a:pPr lvl="1"/>
            <a:r>
              <a:rPr lang="en-US" dirty="0"/>
              <a:t>Distributed coordination</a:t>
            </a:r>
          </a:p>
          <a:p>
            <a:pPr lvl="2"/>
            <a:r>
              <a:rPr lang="en-US" dirty="0"/>
              <a:t>PG OID reservation cross multi-host</a:t>
            </a:r>
          </a:p>
          <a:p>
            <a:pPr lvl="2"/>
            <a:r>
              <a:rPr lang="en-US" dirty="0"/>
              <a:t>Sequence generation</a:t>
            </a:r>
          </a:p>
          <a:p>
            <a:pPr lvl="2"/>
            <a:r>
              <a:rPr lang="en-US" dirty="0"/>
              <a:t>Catalog version update</a:t>
            </a:r>
          </a:p>
          <a:p>
            <a:pPr lvl="1"/>
            <a:r>
              <a:rPr lang="en-US" dirty="0"/>
              <a:t>Cache update – by catalog version in case that another host has updated catalog</a:t>
            </a:r>
          </a:p>
          <a:p>
            <a:pPr lvl="1"/>
            <a:r>
              <a:rPr lang="en-US" dirty="0"/>
              <a:t>DDLs</a:t>
            </a:r>
          </a:p>
          <a:p>
            <a:pPr lvl="1"/>
            <a:r>
              <a:rPr lang="en-US" dirty="0"/>
              <a:t>DMLs</a:t>
            </a:r>
          </a:p>
          <a:p>
            <a:pPr lvl="1"/>
            <a:r>
              <a:rPr lang="en-US" dirty="0"/>
              <a:t>Predicate pushdown</a:t>
            </a:r>
          </a:p>
        </p:txBody>
      </p:sp>
    </p:spTree>
    <p:extLst>
      <p:ext uri="{BB962C8B-B14F-4D97-AF65-F5344CB8AC3E}">
        <p14:creationId xmlns:p14="http://schemas.microsoft.com/office/powerpoint/2010/main" val="387349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733</Words>
  <Application>Microsoft Macintosh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OpenGauss Integration Proposal</vt:lpstr>
      <vt:lpstr>OpenGauss</vt:lpstr>
      <vt:lpstr>Logical Components</vt:lpstr>
      <vt:lpstr>Architecture</vt:lpstr>
      <vt:lpstr>New Features</vt:lpstr>
      <vt:lpstr>New Features (cont’d)</vt:lpstr>
      <vt:lpstr>MOT</vt:lpstr>
      <vt:lpstr>MOT</vt:lpstr>
      <vt:lpstr>Integration Options</vt:lpstr>
      <vt:lpstr>Distributed Mode</vt:lpstr>
      <vt:lpstr>Distributed Mode</vt:lpstr>
      <vt:lpstr>Code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OpenGauss Integration Proposal</dc:title>
  <dc:creator>Jian Fang</dc:creator>
  <cp:lastModifiedBy>Jian Fang</cp:lastModifiedBy>
  <cp:revision>24</cp:revision>
  <dcterms:created xsi:type="dcterms:W3CDTF">2022-01-07T03:30:29Z</dcterms:created>
  <dcterms:modified xsi:type="dcterms:W3CDTF">2022-01-08T00:37:22Z</dcterms:modified>
</cp:coreProperties>
</file>