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7">
  <p:sldMasterIdLst>
    <p:sldMasterId id="2147484019" r:id="rId1"/>
  </p:sldMasterIdLst>
  <p:notesMasterIdLst>
    <p:notesMasterId r:id="rId20"/>
  </p:notesMasterIdLst>
  <p:handoutMasterIdLst>
    <p:handoutMasterId r:id="rId21"/>
  </p:handoutMasterIdLst>
  <p:sldIdLst>
    <p:sldId id="1748" r:id="rId2"/>
    <p:sldId id="1781" r:id="rId3"/>
    <p:sldId id="1751" r:id="rId4"/>
    <p:sldId id="1752" r:id="rId5"/>
    <p:sldId id="1774" r:id="rId6"/>
    <p:sldId id="1771" r:id="rId7"/>
    <p:sldId id="1772" r:id="rId8"/>
    <p:sldId id="1794" r:id="rId9"/>
    <p:sldId id="1773" r:id="rId10"/>
    <p:sldId id="1776" r:id="rId11"/>
    <p:sldId id="1777" r:id="rId12"/>
    <p:sldId id="1778" r:id="rId13"/>
    <p:sldId id="1716" r:id="rId14"/>
    <p:sldId id="1723" r:id="rId15"/>
    <p:sldId id="1713" r:id="rId16"/>
    <p:sldId id="1735" r:id="rId17"/>
    <p:sldId id="1676" r:id="rId18"/>
    <p:sldId id="1719" r:id="rId19"/>
  </p:sldIdLst>
  <p:sldSz cx="12195175"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346" userDrawn="1">
          <p15:clr>
            <a:srgbClr val="A4A3A4"/>
          </p15:clr>
        </p15:guide>
        <p15:guide id="2" orient="horz" pos="754">
          <p15:clr>
            <a:srgbClr val="A4A3A4"/>
          </p15:clr>
        </p15:guide>
        <p15:guide id="3" orient="horz" pos="958">
          <p15:clr>
            <a:srgbClr val="A4A3A4"/>
          </p15:clr>
        </p15:guide>
        <p15:guide id="4" orient="horz" pos="3747">
          <p15:clr>
            <a:srgbClr val="A4A3A4"/>
          </p15:clr>
        </p15:guide>
        <p15:guide id="5" pos="7129">
          <p15:clr>
            <a:srgbClr val="A4A3A4"/>
          </p15:clr>
        </p15:guide>
        <p15:guide id="6" pos="64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00152170" initials="wayne" lastIdx="1" clrIdx="0"/>
  <p:cmAuthor id="1" name="x00108408" initials="x"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00B0F0"/>
    <a:srgbClr val="D9D9D9"/>
    <a:srgbClr val="E9E9E7"/>
    <a:srgbClr val="0931DD"/>
    <a:srgbClr val="0E13E2"/>
    <a:srgbClr val="5CB6DE"/>
    <a:srgbClr val="0000CC"/>
    <a:srgbClr val="99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8" autoAdjust="0"/>
    <p:restoredTop sz="81905" autoAdjust="0"/>
  </p:normalViewPr>
  <p:slideViewPr>
    <p:cSldViewPr snapToGrid="0" showGuides="1">
      <p:cViewPr varScale="1">
        <p:scale>
          <a:sx n="104" d="100"/>
          <a:sy n="104" d="100"/>
        </p:scale>
        <p:origin x="1368" y="192"/>
      </p:cViewPr>
      <p:guideLst>
        <p:guide orient="horz" pos="346"/>
        <p:guide orient="horz" pos="754"/>
        <p:guide orient="horz" pos="958"/>
        <p:guide orient="horz" pos="3747"/>
        <p:guide pos="7129"/>
        <p:guide pos="643"/>
      </p:guideLst>
    </p:cSldViewPr>
  </p:slideViewPr>
  <p:outlineViewPr>
    <p:cViewPr>
      <p:scale>
        <a:sx n="33" d="100"/>
        <a:sy n="33" d="100"/>
      </p:scale>
      <p:origin x="0" y="6486"/>
    </p:cViewPr>
  </p:outlineViewPr>
  <p:notesTextViewPr>
    <p:cViewPr>
      <p:scale>
        <a:sx n="75" d="100"/>
        <a:sy n="75" d="100"/>
      </p:scale>
      <p:origin x="0" y="0"/>
    </p:cViewPr>
  </p:notesTextViewPr>
  <p:sorterViewPr>
    <p:cViewPr>
      <p:scale>
        <a:sx n="40" d="100"/>
        <a:sy n="40" d="100"/>
      </p:scale>
      <p:origin x="0" y="0"/>
    </p:cViewPr>
  </p:sorterViewPr>
  <p:notesViewPr>
    <p:cSldViewPr snapToGrid="0" showGuides="1">
      <p:cViewPr varScale="1">
        <p:scale>
          <a:sx n="82" d="100"/>
          <a:sy n="82" d="100"/>
        </p:scale>
        <p:origin x="395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D7AFDBD2-14B2-407E-9579-856098389AE8}" type="datetimeFigureOut">
              <a:rPr lang="zh-CN" altLang="en-US"/>
              <a:pPr>
                <a:defRPr/>
              </a:pPr>
              <a:t>2020/10/6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94D88BE0-6E7C-4D8E-90AA-6F94E9E74BC0}" type="slidenum">
              <a:rPr lang="zh-CN" altLang="en-US"/>
              <a:pPr>
                <a:defRPr/>
              </a:pPr>
              <a:t>‹#›</a:t>
            </a:fld>
            <a:endParaRPr lang="en-US" altLang="zh-CN"/>
          </a:p>
        </p:txBody>
      </p:sp>
    </p:spTree>
    <p:extLst>
      <p:ext uri="{BB962C8B-B14F-4D97-AF65-F5344CB8AC3E}">
        <p14:creationId xmlns:p14="http://schemas.microsoft.com/office/powerpoint/2010/main" val="3319601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1075D-70FC-4CD8-939C-9B4836EE289F}" type="datetimeFigureOut">
              <a:rPr lang="zh-CN" altLang="en-US" smtClean="0"/>
              <a:pPr/>
              <a:t>2020/10/6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45424-9522-4F47-961C-36461304544D}" type="slidenum">
              <a:rPr lang="zh-CN" altLang="en-US" smtClean="0"/>
              <a:pPr/>
              <a:t>‹#›</a:t>
            </a:fld>
            <a:endParaRPr lang="zh-CN" altLang="en-US"/>
          </a:p>
        </p:txBody>
      </p:sp>
    </p:spTree>
    <p:extLst>
      <p:ext uri="{BB962C8B-B14F-4D97-AF65-F5344CB8AC3E}">
        <p14:creationId xmlns:p14="http://schemas.microsoft.com/office/powerpoint/2010/main" val="116267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What's so innovative about the algorithms on OceanStor Dorado V6? </a:t>
            </a:r>
            <a:r>
              <a:rPr lang="en-US" altLang="zh-CN" sz="1200" kern="1200" dirty="0" err="1">
                <a:solidFill>
                  <a:schemeClr val="tx1"/>
                </a:solidFill>
                <a:effectLst/>
                <a:latin typeface="Arial" panose="020B0604020202020204" pitchFamily="34" charset="0"/>
                <a:ea typeface="+mn-ea"/>
                <a:cs typeface="Arial" panose="020B0604020202020204" pitchFamily="34" charset="0"/>
              </a:rPr>
              <a:t>FlashLink</a:t>
            </a:r>
            <a:r>
              <a:rPr lang="en-US" altLang="zh-CN" sz="1200" kern="1200" dirty="0">
                <a:solidFill>
                  <a:schemeClr val="tx1"/>
                </a:solidFill>
                <a:effectLst/>
                <a:latin typeface="Arial" panose="020B0604020202020204" pitchFamily="34" charset="0"/>
                <a:ea typeface="+mn-ea"/>
                <a:cs typeface="Arial" panose="020B0604020202020204" pitchFamily="34" charset="0"/>
              </a:rPr>
              <a:t> algorithms implement collaboration of controllers, SSD enclosures, and SSDs in the following ways: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First, Kunpeng processors work with the many-core algorithm to more than double the computing power.</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Second, Kunpeng processors in smart SSD enclosures cooperate with the service grouping technology to offload reconstruction services. This speeds reconstruction by 20 times as compared with HDDs.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Third, AI chips partner with the intelligent cache algorithm so that the system can </a:t>
            </a:r>
            <a:r>
              <a:rPr lang="en-US" altLang="zh-CN" sz="1200" kern="1200" dirty="0" err="1">
                <a:solidFill>
                  <a:schemeClr val="tx1"/>
                </a:solidFill>
                <a:effectLst/>
                <a:latin typeface="Arial" panose="020B0604020202020204" pitchFamily="34" charset="0"/>
                <a:ea typeface="+mn-ea"/>
                <a:cs typeface="Arial" panose="020B0604020202020204" pitchFamily="34" charset="0"/>
              </a:rPr>
              <a:t>prefetch</a:t>
            </a:r>
            <a:r>
              <a:rPr lang="en-US" altLang="zh-CN" sz="1200" kern="1200" dirty="0">
                <a:solidFill>
                  <a:schemeClr val="tx1"/>
                </a:solidFill>
                <a:effectLst/>
                <a:latin typeface="Arial" panose="020B0604020202020204" pitchFamily="34" charset="0"/>
                <a:ea typeface="+mn-ea"/>
                <a:cs typeface="Arial" panose="020B0604020202020204" pitchFamily="34" charset="0"/>
              </a:rPr>
              <a:t> cache resources to process a large number of repeated I/O models. This improves the cache hit ratio by 50%.</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Fourth, full-stripe writes reduce write amplification.</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Fifth, multi-streaming technology reduces garbage collection by separating metadata and other data.</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Sixth, I/Os are assigned different priorities for resources to deliver stable and low latency.</a:t>
            </a:r>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1</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262073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10</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361073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11</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348481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latin typeface="Arial" panose="020B0604020202020204" pitchFamily="34" charset="0"/>
            </a:endParaRPr>
          </a:p>
        </p:txBody>
      </p:sp>
      <p:sp>
        <p:nvSpPr>
          <p:cNvPr id="4" name="页眉占位符 3"/>
          <p:cNvSpPr>
            <a:spLocks noGrp="1"/>
          </p:cNvSpPr>
          <p:nvPr>
            <p:ph type="hdr" sz="quarter" idx="10"/>
          </p:nvPr>
        </p:nvSpPr>
        <p:spPr/>
        <p:txBody>
          <a:bodyPr/>
          <a:lstStyle/>
          <a:p>
            <a:r>
              <a:rPr lang="zh-CN" altLang="en-US">
                <a:solidFill>
                  <a:srgbClr val="000000"/>
                </a:solidFill>
                <a:latin typeface="Arial" panose="020B0604020202020204" pitchFamily="34" charset="0"/>
                <a:ea typeface="等线" panose="02010600030101010101" pitchFamily="2" charset="-122"/>
              </a:rPr>
              <a:t>课程名称</a:t>
            </a:r>
            <a:endParaRPr lang="zh-CN" altLang="en-US" dirty="0">
              <a:solidFill>
                <a:srgbClr val="000000"/>
              </a:solidFill>
              <a:latin typeface="Arial" panose="020B0604020202020204" pitchFamily="34" charset="0"/>
              <a:ea typeface="等线" panose="02010600030101010101" pitchFamily="2" charset="-122"/>
            </a:endParaRPr>
          </a:p>
        </p:txBody>
      </p:sp>
      <p:sp>
        <p:nvSpPr>
          <p:cNvPr id="5" name="灯片编号占位符 4"/>
          <p:cNvSpPr>
            <a:spLocks noGrp="1"/>
          </p:cNvSpPr>
          <p:nvPr>
            <p:ph type="sldNum" sz="quarter" idx="11"/>
          </p:nvPr>
        </p:nvSpPr>
        <p:spPr/>
        <p:txBody>
          <a:bodyPr/>
          <a:lstStyle/>
          <a:p>
            <a:r>
              <a:rPr lang="en-US" altLang="zh-CN" dirty="0">
                <a:solidFill>
                  <a:srgbClr val="000000"/>
                </a:solidFill>
                <a:latin typeface="Arial" panose="020B0604020202020204" pitchFamily="34" charset="0"/>
                <a:ea typeface="等线" panose="02010600030101010101" pitchFamily="2" charset="-122"/>
              </a:rPr>
              <a:t>P-</a:t>
            </a:r>
            <a:fld id="{53C4D65A-8D61-4BF8-8EE6-980764D8408A}" type="slidenum">
              <a:rPr lang="en-US" altLang="zh-CN" smtClean="0">
                <a:solidFill>
                  <a:srgbClr val="000000"/>
                </a:solidFill>
                <a:latin typeface="Arial" panose="020B0604020202020204" pitchFamily="34" charset="0"/>
                <a:ea typeface="等线" panose="02010600030101010101" pitchFamily="2" charset="-122"/>
              </a:rPr>
              <a:pPr/>
              <a:t>12</a:t>
            </a:fld>
            <a:endParaRPr lang="en-US" altLang="zh-CN" dirty="0">
              <a:solidFill>
                <a:srgbClr val="000000"/>
              </a:solidFill>
              <a:latin typeface="Arial" panose="020B0604020202020204" pitchFamily="34" charset="0"/>
              <a:ea typeface="等线" panose="02010600030101010101" pitchFamily="2" charset="-122"/>
            </a:endParaRPr>
          </a:p>
        </p:txBody>
      </p:sp>
      <p:sp>
        <p:nvSpPr>
          <p:cNvPr id="6" name="页脚占位符 5"/>
          <p:cNvSpPr>
            <a:spLocks noGrp="1"/>
          </p:cNvSpPr>
          <p:nvPr>
            <p:ph type="ftr" sz="quarter" idx="12"/>
          </p:nvPr>
        </p:nvSpPr>
        <p:spPr/>
        <p:txBody>
          <a:bodyPr/>
          <a:lstStyle/>
          <a:p>
            <a:r>
              <a:rPr lang="zh-CN" altLang="en-US">
                <a:solidFill>
                  <a:srgbClr val="000000"/>
                </a:solidFill>
                <a:latin typeface="Arial" panose="020B0604020202020204" pitchFamily="34" charset="0"/>
                <a:ea typeface="等线" panose="02010600030101010101" pitchFamily="2" charset="-122"/>
              </a:rPr>
              <a:t>华为技术有限公司  版权所有  未经许可不得扩散</a:t>
            </a:r>
            <a:endParaRPr lang="zh-CN" altLang="en-US" dirty="0">
              <a:solidFill>
                <a:srgbClr val="000000"/>
              </a:solidFill>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965227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标题</a:t>
            </a:r>
            <a:endParaRPr lang="en-US" altLang="zh-CN" dirty="0"/>
          </a:p>
          <a:p>
            <a:pPr marL="228600" indent="-228600">
              <a:buAutoNum type="arabicPeriod"/>
            </a:pPr>
            <a:r>
              <a:rPr lang="zh-CN" altLang="en-US" dirty="0"/>
              <a:t>改为</a:t>
            </a:r>
            <a:r>
              <a:rPr lang="en-US" altLang="zh-CN" dirty="0"/>
              <a:t>Project Scope and Huawei Understanding</a:t>
            </a:r>
          </a:p>
          <a:p>
            <a:pPr marL="228600" indent="-228600">
              <a:buAutoNum type="arabicPeriod"/>
            </a:pPr>
            <a:r>
              <a:rPr lang="en-US" altLang="zh-CN" dirty="0"/>
              <a:t>Huawei Solution</a:t>
            </a:r>
            <a:r>
              <a:rPr lang="zh-CN" altLang="en-US" dirty="0"/>
              <a:t>改为</a:t>
            </a:r>
            <a:r>
              <a:rPr lang="en-US" altLang="zh-CN" dirty="0"/>
              <a:t>What</a:t>
            </a:r>
            <a:r>
              <a:rPr lang="en-US" altLang="zh-CN" baseline="0" dirty="0"/>
              <a:t> Huawei could do</a:t>
            </a:r>
            <a:endParaRPr lang="en-US" altLang="zh-CN" dirty="0"/>
          </a:p>
          <a:p>
            <a:endParaRPr lang="en-US" dirty="0"/>
          </a:p>
        </p:txBody>
      </p:sp>
      <p:sp>
        <p:nvSpPr>
          <p:cNvPr id="4" name="Slide Number Placeholder 3"/>
          <p:cNvSpPr>
            <a:spLocks noGrp="1"/>
          </p:cNvSpPr>
          <p:nvPr>
            <p:ph type="sldNum" sz="quarter" idx="10"/>
          </p:nvPr>
        </p:nvSpPr>
        <p:spPr/>
        <p:txBody>
          <a:bodyPr/>
          <a:lstStyle/>
          <a:p>
            <a:fld id="{0E645424-9522-4F47-961C-36461304544D}" type="slidenum">
              <a:rPr lang="zh-CN" altLang="en-US" smtClean="0"/>
              <a:pPr/>
              <a:t>13</a:t>
            </a:fld>
            <a:endParaRPr lang="zh-CN" altLang="en-US"/>
          </a:p>
        </p:txBody>
      </p:sp>
    </p:spTree>
    <p:extLst>
      <p:ext uri="{BB962C8B-B14F-4D97-AF65-F5344CB8AC3E}">
        <p14:creationId xmlns:p14="http://schemas.microsoft.com/office/powerpoint/2010/main" val="55400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标题</a:t>
            </a:r>
            <a:endParaRPr lang="en-US" altLang="zh-CN" dirty="0"/>
          </a:p>
          <a:p>
            <a:pPr marL="228600" indent="-228600">
              <a:buAutoNum type="arabicPeriod"/>
            </a:pPr>
            <a:r>
              <a:rPr lang="zh-CN" altLang="en-US" dirty="0"/>
              <a:t>改为</a:t>
            </a:r>
            <a:r>
              <a:rPr lang="en-US" altLang="zh-CN" dirty="0"/>
              <a:t>Project Scope and Huawei Understanding</a:t>
            </a:r>
          </a:p>
          <a:p>
            <a:pPr marL="228600" indent="-228600">
              <a:buAutoNum type="arabicPeriod"/>
            </a:pPr>
            <a:r>
              <a:rPr lang="en-US" altLang="zh-CN" dirty="0"/>
              <a:t>Huawei Solution</a:t>
            </a:r>
            <a:r>
              <a:rPr lang="zh-CN" altLang="en-US" dirty="0"/>
              <a:t>改为</a:t>
            </a:r>
            <a:r>
              <a:rPr lang="en-US" altLang="zh-CN" dirty="0"/>
              <a:t>What</a:t>
            </a:r>
            <a:r>
              <a:rPr lang="en-US" altLang="zh-CN" baseline="0" dirty="0"/>
              <a:t> Huawei could do</a:t>
            </a:r>
            <a:endParaRPr lang="en-US" altLang="zh-CN" dirty="0"/>
          </a:p>
          <a:p>
            <a:endParaRPr lang="en-US" dirty="0"/>
          </a:p>
        </p:txBody>
      </p:sp>
      <p:sp>
        <p:nvSpPr>
          <p:cNvPr id="4" name="Slide Number Placeholder 3"/>
          <p:cNvSpPr>
            <a:spLocks noGrp="1"/>
          </p:cNvSpPr>
          <p:nvPr>
            <p:ph type="sldNum" sz="quarter" idx="10"/>
          </p:nvPr>
        </p:nvSpPr>
        <p:spPr/>
        <p:txBody>
          <a:bodyPr/>
          <a:lstStyle/>
          <a:p>
            <a:fld id="{0E645424-9522-4F47-961C-36461304544D}" type="slidenum">
              <a:rPr lang="zh-CN" altLang="en-US" smtClean="0"/>
              <a:pPr/>
              <a:t>15</a:t>
            </a:fld>
            <a:endParaRPr lang="zh-CN" altLang="en-US"/>
          </a:p>
        </p:txBody>
      </p:sp>
    </p:spTree>
    <p:extLst>
      <p:ext uri="{BB962C8B-B14F-4D97-AF65-F5344CB8AC3E}">
        <p14:creationId xmlns:p14="http://schemas.microsoft.com/office/powerpoint/2010/main" val="2233528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645424-9522-4F47-961C-36461304544D}" type="slidenum">
              <a:rPr lang="zh-CN" altLang="en-US" smtClean="0"/>
              <a:pPr/>
              <a:t>17</a:t>
            </a:fld>
            <a:endParaRPr lang="zh-CN" altLang="en-US"/>
          </a:p>
        </p:txBody>
      </p:sp>
    </p:spTree>
    <p:extLst>
      <p:ext uri="{BB962C8B-B14F-4D97-AF65-F5344CB8AC3E}">
        <p14:creationId xmlns:p14="http://schemas.microsoft.com/office/powerpoint/2010/main" val="34319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2</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5853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Maintainability is an important factor for our storage platforms. OceanStor Dorado V6 provides a complete set of intelligent management systems covering storage, hosts, data centers, and clouds: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altLang="zh-CN" sz="1200" kern="1200" dirty="0">
                <a:solidFill>
                  <a:schemeClr val="tx1"/>
                </a:solidFill>
                <a:effectLst/>
                <a:latin typeface="Arial" panose="020B0604020202020204" pitchFamily="34" charset="0"/>
                <a:ea typeface="+mn-ea"/>
                <a:cs typeface="Arial" panose="020B0604020202020204" pitchFamily="34" charset="0"/>
              </a:rPr>
              <a:t>For storage,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delivers simplified, easy-to-use graphical storage management environment</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altLang="zh-CN" sz="1200" kern="1200" dirty="0">
                <a:solidFill>
                  <a:schemeClr val="tx1"/>
                </a:solidFill>
                <a:effectLst/>
                <a:latin typeface="Arial" panose="020B0604020202020204" pitchFamily="34" charset="0"/>
                <a:ea typeface="+mn-ea"/>
                <a:cs typeface="Arial" panose="020B0604020202020204" pitchFamily="34" charset="0"/>
              </a:rPr>
              <a:t>For hosts, we have </a:t>
            </a:r>
            <a:r>
              <a:rPr lang="en-US" altLang="zh-CN" sz="1200" kern="1200" dirty="0" err="1">
                <a:solidFill>
                  <a:schemeClr val="tx1"/>
                </a:solidFill>
                <a:effectLst/>
                <a:latin typeface="Arial" panose="020B0604020202020204" pitchFamily="34" charset="0"/>
                <a:ea typeface="+mn-ea"/>
                <a:cs typeface="Arial" panose="020B0604020202020204" pitchFamily="34" charset="0"/>
              </a:rPr>
              <a:t>SmartConfig</a:t>
            </a:r>
            <a:r>
              <a:rPr lang="en-US" altLang="zh-CN" sz="1200" kern="1200" dirty="0">
                <a:solidFill>
                  <a:schemeClr val="tx1"/>
                </a:solidFill>
                <a:effectLst/>
                <a:latin typeface="Arial" panose="020B0604020202020204" pitchFamily="34" charset="0"/>
                <a:ea typeface="+mn-ea"/>
                <a:cs typeface="Arial" panose="020B0604020202020204" pitchFamily="34" charset="0"/>
              </a:rPr>
              <a:t> that allows the user to configure the host configuration in three steps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altLang="zh-CN" sz="1200" kern="1200" dirty="0">
                <a:solidFill>
                  <a:schemeClr val="tx1"/>
                </a:solidFill>
                <a:effectLst/>
                <a:latin typeface="Arial" panose="020B0604020202020204" pitchFamily="34" charset="0"/>
                <a:ea typeface="+mn-ea"/>
                <a:cs typeface="Arial" panose="020B0604020202020204" pitchFamily="34" charset="0"/>
              </a:rPr>
              <a:t>For data centers, OceanStor DJ can unify the management of all storage devices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altLang="zh-CN" sz="1200" kern="1200" dirty="0">
                <a:solidFill>
                  <a:schemeClr val="tx1"/>
                </a:solidFill>
                <a:effectLst/>
                <a:latin typeface="Arial" panose="020B0604020202020204" pitchFamily="34" charset="0"/>
                <a:ea typeface="+mn-ea"/>
                <a:cs typeface="Arial" panose="020B0604020202020204" pitchFamily="34" charset="0"/>
              </a:rPr>
              <a:t>For cloud, eService provides cloud-based AI maintenance for all operations</a:t>
            </a:r>
            <a:endParaRPr lang="zh-CN" altLang="zh-CN" sz="120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868B4BF1-E960-4898-8DC8-DD958ECBA23B}" type="slidenum">
              <a:rPr lang="zh-CN" altLang="en-US" smtClean="0">
                <a:solidFill>
                  <a:prstClr val="black"/>
                </a:solidFill>
                <a:latin typeface="Arial" panose="020B0604020202020204" pitchFamily="34" charset="0"/>
              </a:rPr>
              <a:pPr/>
              <a:t>3</a:t>
            </a:fld>
            <a:endParaRPr lang="zh-CN" altLang="en-US">
              <a:solidFill>
                <a:prstClr val="black"/>
              </a:solidFill>
              <a:latin typeface="Arial" panose="020B0604020202020204" pitchFamily="34" charset="0"/>
            </a:endParaRPr>
          </a:p>
        </p:txBody>
      </p:sp>
    </p:spTree>
    <p:extLst>
      <p:ext uri="{BB962C8B-B14F-4D97-AF65-F5344CB8AC3E}">
        <p14:creationId xmlns:p14="http://schemas.microsoft.com/office/powerpoint/2010/main" val="27206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Next, let's talk about our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As I mentioned earlier, it is a GUI-based management software that runs on a user-friendly and easy to operate interface. This was a conscious decision to change from the perspective of engineers to that of common IT personnel. This helps simplify operation and maintenance and improve efficiency. Now, you don't need to be an expert to manage your system. </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Our cloud-based eService supports cloud analysis for big data, intelligent analysis and prediction for edge storage devices, and system interconnection with our own service teams.</a:t>
            </a:r>
            <a:endParaRPr 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latin typeface="Arial" panose="020B0604020202020204" pitchFamily="34" charset="0"/>
              </a:rPr>
              <a:pPr/>
              <a:t>4</a:t>
            </a:fld>
            <a:endParaRPr lang="en-US" dirty="0">
              <a:latin typeface="Arial" panose="020B0604020202020204" pitchFamily="34" charset="0"/>
            </a:endParaRPr>
          </a:p>
        </p:txBody>
      </p:sp>
    </p:spTree>
    <p:extLst>
      <p:ext uri="{BB962C8B-B14F-4D97-AF65-F5344CB8AC3E}">
        <p14:creationId xmlns:p14="http://schemas.microsoft.com/office/powerpoint/2010/main" val="47303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Now, let's look at the highlights of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Originally, its management interface was customized for engineers. But now, it has been redesigned with an easy-to-use interface for IT personnel to simplify and streamline operation and management.</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Firstly, storage pools no longer require individual configuration. The host is discovered automatically for one-step service configuration and easier development and deployment of nodes.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Secondly,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displays the topologies of service objects and protected objects intuitively with object maps, making it easier to query your info.</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Thirdly,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uses real-time data collection of performance and correlation analytics. As a result, it can preset performance views, display historical and real-time performance data, and identify correlations.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5</a:t>
            </a:fld>
            <a:endParaRPr lang="en-US">
              <a:solidFill>
                <a:prstClr val="black"/>
              </a:solidFill>
              <a:latin typeface="Arial" panose="020B0604020202020204" pitchFamily="34" charset="0"/>
            </a:endParaRPr>
          </a:p>
        </p:txBody>
      </p:sp>
    </p:spTree>
    <p:extLst>
      <p:ext uri="{BB962C8B-B14F-4D97-AF65-F5344CB8AC3E}">
        <p14:creationId xmlns:p14="http://schemas.microsoft.com/office/powerpoint/2010/main" val="12587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Now, let's discuss for a moment how Device Manager simplifies the usage of a single device.</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The first section demonstrates our intelligent and efficient management via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Older equipment required seven steps to create LUNs. Now, we can provision services in just one click to streamline O&amp;M.</a:t>
            </a:r>
            <a:br>
              <a:rPr lang="en-US" altLang="zh-CN" sz="1200" kern="1200" dirty="0">
                <a:solidFill>
                  <a:schemeClr val="tx1"/>
                </a:solidFill>
                <a:effectLst/>
                <a:latin typeface="Arial" panose="020B0604020202020204" pitchFamily="34" charset="0"/>
                <a:ea typeface="+mn-ea"/>
                <a:cs typeface="Arial" panose="020B0604020202020204" pitchFamily="34" charset="0"/>
              </a:rPr>
            </a:br>
            <a:r>
              <a:rPr lang="en-US" altLang="zh-CN" sz="1200" kern="1200" dirty="0">
                <a:solidFill>
                  <a:schemeClr val="tx1"/>
                </a:solidFill>
                <a:effectLst/>
                <a:latin typeface="Arial" panose="020B0604020202020204" pitchFamily="34" charset="0"/>
                <a:ea typeface="+mn-ea"/>
                <a:cs typeface="Arial" panose="020B0604020202020204" pitchFamily="34" charset="0"/>
              </a:rPr>
              <a:t>The second section shows intelligent capacity predictions 365 days in advance so that users can calculate capacity purchases for expansion on demand. User IT investment is optimized.</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The third section demonstrates real-time collection of performance data. The intelligent decision-making of our </a:t>
            </a:r>
            <a:r>
              <a:rPr lang="en-US" altLang="zh-CN" sz="1200" kern="1200" dirty="0" err="1">
                <a:solidFill>
                  <a:schemeClr val="tx1"/>
                </a:solidFill>
                <a:effectLst/>
                <a:latin typeface="Arial" panose="020B0604020202020204" pitchFamily="34" charset="0"/>
                <a:ea typeface="+mn-ea"/>
                <a:cs typeface="Arial" panose="020B0604020202020204" pitchFamily="34" charset="0"/>
              </a:rPr>
              <a:t>DeviceManager</a:t>
            </a:r>
            <a:r>
              <a:rPr lang="en-US" altLang="zh-CN" sz="1200" kern="1200" dirty="0">
                <a:solidFill>
                  <a:schemeClr val="tx1"/>
                </a:solidFill>
                <a:effectLst/>
                <a:latin typeface="Arial" panose="020B0604020202020204" pitchFamily="34" charset="0"/>
                <a:ea typeface="+mn-ea"/>
                <a:cs typeface="Arial" panose="020B0604020202020204" pitchFamily="34" charset="0"/>
              </a:rPr>
              <a:t> guarantees stability for all system applications. Multiple services run smoothly at the same time during peak hours, device capabilities are fully utilized, and the IT investment is optimized.</a:t>
            </a:r>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latin typeface="Arial" panose="020B0604020202020204" pitchFamily="34" charset="0"/>
              </a:rPr>
              <a:pPr/>
              <a:t>6</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54467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Arial" panose="020B0604020202020204" pitchFamily="34" charset="0"/>
                <a:ea typeface="+mn-ea"/>
                <a:cs typeface="Arial" panose="020B0604020202020204" pitchFamily="34" charset="0"/>
              </a:rPr>
              <a:t>Let's take a moment to look at OceanStor DJ in more detail.</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First, it is unified. It provides unified APIs and management portals.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Second, it is flexible. It also has a variety of custom APIs.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Next, it is intelligent. OceanStor DJ supports intelligent resource provisioning. It also identifies and analyzes service workload models. As a result, we were able to do away with the traditional seven-step configuration and replace it with one-click resource application and automatic provisioning for a five-fold increase in efficiency.</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As for the intelligence, first, we have intelligent data flow between different service levels. This allows for seamless data migration, online capacity expansion of resource pools, and seamless replacement of legacy storage and system upgrades.</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Then we have intelligent fault analysis. OceanStor DJ implements end-to-end visual fault location and root cause analysis. It also uses a diagnosis library for intelligent fault location and one-click automatic recovery to shorten fault recovery.</a:t>
            </a:r>
            <a:endParaRPr lang="zh-CN" altLang="zh-CN" sz="1200" kern="1200" dirty="0">
              <a:solidFill>
                <a:schemeClr val="tx1"/>
              </a:solidFill>
              <a:effectLst/>
              <a:latin typeface="Arial" panose="020B0604020202020204" pitchFamily="34" charset="0"/>
              <a:ea typeface="+mn-ea"/>
              <a:cs typeface="Arial" panose="020B0604020202020204" pitchFamily="34" charset="0"/>
            </a:endParaRPr>
          </a:p>
          <a:p>
            <a:r>
              <a:rPr lang="en-US" altLang="zh-CN" sz="1200" kern="1200" dirty="0">
                <a:solidFill>
                  <a:schemeClr val="tx1"/>
                </a:solidFill>
                <a:effectLst/>
                <a:latin typeface="Arial" panose="020B0604020202020204" pitchFamily="34" charset="0"/>
                <a:ea typeface="+mn-ea"/>
                <a:cs typeface="Arial" panose="020B0604020202020204" pitchFamily="34" charset="0"/>
              </a:rPr>
              <a:t>Our final feature is intelligent risk prediction. Our OceanStor DJ analyzes the performance, capacity, and service level fulfillment of storage resource pools so that the systems may easily manage multiple resource pools.</a:t>
            </a:r>
            <a:endParaRPr 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fld id="{F07326F3-4732-B74B-9C70-D0992466E499}" type="slidenum">
              <a:rPr lang="en-US">
                <a:solidFill>
                  <a:prstClr val="black"/>
                </a:solidFill>
                <a:latin typeface="Arial" panose="020B0604020202020204" pitchFamily="34" charset="0"/>
              </a:rPr>
              <a:pPr/>
              <a:t>7</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20681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ADEABC-E1BE-4938-9E22-08F44FE2CD37}" type="slidenum">
              <a:rPr altLang="en-US" smtClean="0"/>
              <a:pPr/>
              <a:t>8</a:t>
            </a:fld>
            <a:endParaRPr lang="zh-CN" altLang="en-US"/>
          </a:p>
        </p:txBody>
      </p:sp>
    </p:spTree>
    <p:extLst>
      <p:ext uri="{BB962C8B-B14F-4D97-AF65-F5344CB8AC3E}">
        <p14:creationId xmlns:p14="http://schemas.microsoft.com/office/powerpoint/2010/main" val="416568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45424-9522-4F47-961C-36461304544D}" type="slidenum">
              <a:rPr lang="zh-CN" altLang="en-US" smtClean="0"/>
              <a:pPr/>
              <a:t>9</a:t>
            </a:fld>
            <a:endParaRPr lang="zh-CN" altLang="en-US"/>
          </a:p>
        </p:txBody>
      </p:sp>
    </p:spTree>
    <p:extLst>
      <p:ext uri="{BB962C8B-B14F-4D97-AF65-F5344CB8AC3E}">
        <p14:creationId xmlns:p14="http://schemas.microsoft.com/office/powerpoint/2010/main" val="387247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89142" y="0"/>
            <a:ext cx="10360629" cy="772732"/>
          </a:xfrm>
          <a:prstGeom prst="rect">
            <a:avLst/>
          </a:prstGeom>
        </p:spPr>
        <p:txBody>
          <a:bodyPr/>
          <a:lstStyle>
            <a:lvl1pPr>
              <a:defRPr baseline="0">
                <a:solidFill>
                  <a:schemeClr val="bg1"/>
                </a:solidFill>
              </a:defRPr>
            </a:lvl1pPr>
          </a:lstStyle>
          <a:p>
            <a:r>
              <a:rPr lang="en-US" altLang="zh-CN" dirty="0"/>
              <a:t>Click to edit Master title style</a:t>
            </a:r>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917761" y="0"/>
            <a:ext cx="10077376" cy="721838"/>
          </a:xfrm>
          <a:prstGeom prst="rect">
            <a:avLst/>
          </a:prstGeom>
        </p:spPr>
        <p:txBody>
          <a:bodyPr/>
          <a:lstStyle>
            <a:lvl1pPr>
              <a:defRPr>
                <a:solidFill>
                  <a:srgbClr val="99000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52827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393" y="175741"/>
            <a:ext cx="10747917" cy="615092"/>
          </a:xfrm>
          <a:prstGeom prst="rect">
            <a:avLst/>
          </a:prstGeom>
        </p:spPr>
        <p:txBody>
          <a:bodyPr/>
          <a:lstStyle>
            <a:lvl1pPr>
              <a:defRPr sz="3200">
                <a:solidFill>
                  <a:srgbClr val="C00000"/>
                </a:solidFill>
                <a:latin typeface="微软雅黑" pitchFamily="34" charset="-122"/>
                <a:ea typeface="微软雅黑" pitchFamily="34" charset="-122"/>
              </a:defRPr>
            </a:lvl1pPr>
          </a:lstStyle>
          <a:p>
            <a:r>
              <a:rPr lang="zh-CN" altLang="en-US" dirty="0"/>
              <a:t>标题</a:t>
            </a:r>
            <a:endParaRPr lang="en-US" dirty="0"/>
          </a:p>
        </p:txBody>
      </p:sp>
    </p:spTree>
    <p:extLst>
      <p:ext uri="{BB962C8B-B14F-4D97-AF65-F5344CB8AC3E}">
        <p14:creationId xmlns:p14="http://schemas.microsoft.com/office/powerpoint/2010/main" val="1490392940"/>
      </p:ext>
    </p:extLst>
  </p:cSld>
  <p:clrMapOvr>
    <a:masterClrMapping/>
  </p:clrMapOvr>
  <p:transition advClick="0" advTm="8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7092" y="265114"/>
            <a:ext cx="10179584" cy="871537"/>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19050" y="1628384"/>
            <a:ext cx="10157076" cy="4584744"/>
          </a:xfrm>
          <a:prstGeom prst="rect">
            <a:avLst/>
          </a:prstGeom>
        </p:spPr>
        <p:txBody>
          <a:bodyPr/>
          <a:lstStyle>
            <a:lvl1pPr>
              <a:defRPr sz="3200"/>
            </a:lvl1pPr>
            <a:lvl2pPr>
              <a:defRPr sz="27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7645460"/>
      </p:ext>
    </p:extLst>
  </p:cSld>
  <p:clrMapOvr>
    <a:masterClrMapping/>
  </p:clrMapOvr>
  <p:transition advClick="0" advTm="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397" y="175743"/>
            <a:ext cx="10747917" cy="615092"/>
          </a:xfrm>
          <a:prstGeom prst="rect">
            <a:avLst/>
          </a:prstGeom>
        </p:spPr>
        <p:txBody>
          <a:bodyPr/>
          <a:lstStyle>
            <a:lvl1pPr>
              <a:defRPr sz="3200">
                <a:solidFill>
                  <a:srgbClr val="C00000"/>
                </a:solidFill>
                <a:latin typeface="微软雅黑" pitchFamily="34" charset="-122"/>
                <a:ea typeface="微软雅黑" pitchFamily="34" charset="-122"/>
              </a:defRPr>
            </a:lvl1pPr>
          </a:lstStyle>
          <a:p>
            <a:r>
              <a:rPr lang="zh-CN" altLang="en-US" dirty="0"/>
              <a:t>标题</a:t>
            </a:r>
            <a:endParaRPr lang="en-US" dirty="0"/>
          </a:p>
        </p:txBody>
      </p:sp>
    </p:spTree>
    <p:extLst>
      <p:ext uri="{BB962C8B-B14F-4D97-AF65-F5344CB8AC3E}">
        <p14:creationId xmlns:p14="http://schemas.microsoft.com/office/powerpoint/2010/main" val="2870716622"/>
      </p:ext>
    </p:extLst>
  </p:cSld>
  <p:clrMapOvr>
    <a:masterClrMapping/>
  </p:clrMapOvr>
  <p:transition advClick="0" advTm="8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5542" y="1"/>
            <a:ext cx="11352826" cy="428625"/>
          </a:xfrm>
        </p:spPr>
        <p:txBody>
          <a:bodyPr/>
          <a:lstStyle/>
          <a:p>
            <a:r>
              <a:rPr lang="en-US" dirty="0"/>
              <a:t>Click to edit Master title style</a:t>
            </a:r>
          </a:p>
        </p:txBody>
      </p:sp>
    </p:spTree>
    <p:extLst>
      <p:ext uri="{BB962C8B-B14F-4D97-AF65-F5344CB8AC3E}">
        <p14:creationId xmlns:p14="http://schemas.microsoft.com/office/powerpoint/2010/main" val="598056028"/>
      </p:ext>
    </p:extLst>
  </p:cSld>
  <p:clrMapOvr>
    <a:masterClrMapping/>
  </p:clrMapOvr>
  <p:transition advClick="0" advTm="800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17092" y="265114"/>
            <a:ext cx="10179584" cy="871537"/>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19050" y="1628384"/>
            <a:ext cx="10157076" cy="4584744"/>
          </a:xfrm>
          <a:prstGeom prst="rect">
            <a:avLst/>
          </a:prstGeom>
        </p:spPr>
        <p:txBody>
          <a:bodyPr/>
          <a:lstStyle>
            <a:lvl1pPr>
              <a:defRPr sz="3200"/>
            </a:lvl1pPr>
            <a:lvl2pPr>
              <a:defRPr sz="266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3333092"/>
      </p:ext>
    </p:extLst>
  </p:cSld>
  <p:clrMapOvr>
    <a:masterClrMapping/>
  </p:clrMapOvr>
  <p:transition advClick="0" advTm="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0179" y="430274"/>
            <a:ext cx="10329905" cy="871537"/>
          </a:xfrm>
          <a:prstGeom prst="rect">
            <a:avLst/>
          </a:prstGeom>
        </p:spPr>
        <p:txBody>
          <a:bodyPr lIns="91422" tIns="45711" rIns="91422" bIns="45711"/>
          <a:lstStyle>
            <a:lvl1pPr>
              <a:defRPr>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870177" y="1641489"/>
            <a:ext cx="5041313" cy="4194175"/>
          </a:xfrm>
          <a:prstGeom prst="rect">
            <a:avLst/>
          </a:prstGeom>
        </p:spPr>
        <p:txBody>
          <a:bodyPr lIns="91422" tIns="45711" rIns="91422" bIns="45711"/>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2"/>
          <p:cNvSpPr>
            <a:spLocks noGrp="1"/>
          </p:cNvSpPr>
          <p:nvPr>
            <p:ph idx="11"/>
          </p:nvPr>
        </p:nvSpPr>
        <p:spPr>
          <a:xfrm>
            <a:off x="6098490" y="1641489"/>
            <a:ext cx="5041313" cy="4194175"/>
          </a:xfrm>
          <a:prstGeom prst="rect">
            <a:avLst/>
          </a:prstGeom>
        </p:spPr>
        <p:txBody>
          <a:bodyPr lIns="91422" tIns="45711" rIns="91422" bIns="45711"/>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371116"/>
      </p:ext>
    </p:extLst>
  </p:cSld>
  <p:clrMapOvr>
    <a:masterClrMapping/>
  </p:clrMapOvr>
  <p:transition advTm="800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7"/>
            <a:ext cx="10179584" cy="745784"/>
          </a:xfrm>
          <a:prstGeom prst="rect">
            <a:avLst/>
          </a:prstGeom>
        </p:spPr>
        <p:txBody>
          <a:bodyPr lIns="91414" tIns="45707" rIns="91414" bIns="45707"/>
          <a:lstStyle/>
          <a:p>
            <a:r>
              <a:rPr lang="en-US"/>
              <a:t>Click to edit Master title style</a:t>
            </a:r>
          </a:p>
        </p:txBody>
      </p:sp>
      <p:sp>
        <p:nvSpPr>
          <p:cNvPr id="4" name="Content Placeholder 3"/>
          <p:cNvSpPr>
            <a:spLocks noGrp="1"/>
          </p:cNvSpPr>
          <p:nvPr>
            <p:ph sz="quarter" idx="10"/>
          </p:nvPr>
        </p:nvSpPr>
        <p:spPr>
          <a:xfrm>
            <a:off x="1007795" y="1297019"/>
            <a:ext cx="10130638" cy="4800000"/>
          </a:xfrm>
          <a:prstGeom prst="rect">
            <a:avLst/>
          </a:prstGeom>
        </p:spPr>
        <p:txBody>
          <a:bodyPr lIns="91414" tIns="45707" rIns="91414" bIns="45707"/>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4289472"/>
      </p:ext>
    </p:extLst>
  </p:cSld>
  <p:clrMapOvr>
    <a:masterClrMapping/>
  </p:clrMapOvr>
  <p:transition advClick="0" advTm="8000">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795" y="1297019"/>
            <a:ext cx="10130638"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advClick="0" advTm="8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795" y="1297019"/>
            <a:ext cx="10130638"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6924" y="0"/>
            <a:ext cx="10428123" cy="758825"/>
          </a:xfrm>
          <a:prstGeom prst="rect">
            <a:avLst/>
          </a:prstGeom>
        </p:spPr>
        <p:txBody>
          <a:bodyPr/>
          <a:lstStyle>
            <a:lvl1pPr>
              <a:defRPr baseline="0">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781050" y="868363"/>
            <a:ext cx="10975975"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0">
          <a:blip r:embed="rId2" cstate="print">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4002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57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096924"/>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080" y="456134"/>
            <a:ext cx="10739242"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841" indent="0" algn="ctr">
              <a:buNone/>
              <a:defRPr sz="2598"/>
            </a:lvl2pPr>
            <a:lvl3pPr marL="1187679" indent="0" algn="ctr">
              <a:buNone/>
              <a:defRPr sz="2338"/>
            </a:lvl3pPr>
            <a:lvl4pPr marL="1781521" indent="0" algn="ctr">
              <a:buNone/>
              <a:defRPr sz="2079"/>
            </a:lvl4pPr>
            <a:lvl5pPr marL="2375360" indent="0" algn="ctr">
              <a:buNone/>
              <a:defRPr sz="2079"/>
            </a:lvl5pPr>
            <a:lvl6pPr marL="2969200" indent="0" algn="ctr">
              <a:buNone/>
              <a:defRPr sz="2079"/>
            </a:lvl6pPr>
            <a:lvl7pPr marL="3563040" indent="0" algn="ctr">
              <a:buNone/>
              <a:defRPr sz="2079"/>
            </a:lvl7pPr>
            <a:lvl8pPr marL="4156881" indent="0" algn="ctr">
              <a:buNone/>
              <a:defRPr sz="2079"/>
            </a:lvl8pPr>
            <a:lvl9pPr marL="4750720"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812" y="1501989"/>
            <a:ext cx="10732160" cy="4690459"/>
          </a:xfrm>
          <a:prstGeom prst="rect">
            <a:avLst/>
          </a:prstGeom>
        </p:spPr>
        <p:txBody>
          <a:bodyPr lIns="0" tIns="0" rIns="0" bIns="0"/>
          <a:lstStyle>
            <a:lvl1pPr marL="12372" indent="0">
              <a:lnSpc>
                <a:spcPct val="100000"/>
              </a:lnSpc>
              <a:spcBef>
                <a:spcPts val="0"/>
              </a:spcBef>
              <a:buFontTx/>
              <a:buNone/>
              <a:tabLst>
                <a:tab pos="1208299"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797" indent="-171142">
              <a:buFont typeface="Arial" panose="020B0604020202020204" pitchFamily="34" charset="0"/>
              <a:buChar char="•"/>
              <a:tabLst>
                <a:tab pos="1208299" algn="ctr"/>
              </a:tabLst>
              <a:defRPr sz="1299" baseline="0"/>
            </a:lvl2pPr>
            <a:lvl3pPr marL="525797" indent="-171142">
              <a:buFont typeface="Arial" panose="020B0604020202020204" pitchFamily="34" charset="0"/>
              <a:buChar char="•"/>
              <a:tabLst>
                <a:tab pos="1208299" algn="ctr"/>
              </a:tabLst>
              <a:defRPr sz="1299" baseline="0"/>
            </a:lvl3pPr>
            <a:lvl4pPr marL="525797" indent="-171142">
              <a:buFont typeface="Arial" panose="020B0604020202020204" pitchFamily="34" charset="0"/>
              <a:buChar char="•"/>
              <a:tabLst>
                <a:tab pos="1208299" algn="ctr"/>
              </a:tabLst>
              <a:defRPr sz="1299" baseline="0"/>
            </a:lvl4pPr>
            <a:lvl5pPr marL="525797" indent="-171142">
              <a:buFont typeface="Arial" panose="020B0604020202020204" pitchFamily="34" charset="0"/>
              <a:buChar char="•"/>
              <a:tabLst>
                <a:tab pos="1208299"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57105081"/>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527188" y="44452"/>
            <a:ext cx="10329905" cy="871540"/>
          </a:xfrm>
          <a:prstGeom prst="rect">
            <a:avLst/>
          </a:prstGeom>
          <a:noFill/>
          <a:ln>
            <a:noFill/>
          </a:ln>
        </p:spPr>
        <p:txBody>
          <a:bodyPr lIns="121912" tIns="121912" rIns="121912" bIns="121912"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540338" algn="l" rtl="0">
              <a:spcBef>
                <a:spcPts val="0"/>
              </a:spcBef>
              <a:spcAft>
                <a:spcPts val="0"/>
              </a:spcAft>
              <a:defRPr/>
            </a:lvl6pPr>
            <a:lvl7pPr marL="1080679" algn="l" rtl="0">
              <a:spcBef>
                <a:spcPts val="0"/>
              </a:spcBef>
              <a:spcAft>
                <a:spcPts val="0"/>
              </a:spcAft>
              <a:defRPr/>
            </a:lvl7pPr>
            <a:lvl8pPr marL="1621017" algn="l" rtl="0">
              <a:spcBef>
                <a:spcPts val="0"/>
              </a:spcBef>
              <a:spcAft>
                <a:spcPts val="0"/>
              </a:spcAft>
              <a:defRPr/>
            </a:lvl8pPr>
            <a:lvl9pPr marL="2161356" algn="l"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6" y="369035"/>
            <a:ext cx="10179584" cy="74578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65545212"/>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004160"/>
      </p:ext>
    </p:extLst>
  </p:cSld>
  <p:clrMapOvr>
    <a:masterClrMapping/>
  </p:clrMapOvr>
  <p:transition advClick="0" advTm="8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9687" y="92232"/>
            <a:ext cx="10756260" cy="586619"/>
          </a:xfrm>
          <a:prstGeom prst="rect">
            <a:avLst/>
          </a:prstGeom>
        </p:spPr>
        <p:txBody>
          <a:bodyPr lIns="68562" tIns="34281" rIns="68562" bIns="34281"/>
          <a:lstStyle/>
          <a:p>
            <a:r>
              <a:rPr lang="en-US"/>
              <a:t>Click to edit Master title style</a:t>
            </a:r>
          </a:p>
        </p:txBody>
      </p:sp>
      <p:sp>
        <p:nvSpPr>
          <p:cNvPr id="3" name="Table Placeholder 2"/>
          <p:cNvSpPr>
            <a:spLocks noGrp="1"/>
          </p:cNvSpPr>
          <p:nvPr>
            <p:ph type="tbl" idx="1"/>
          </p:nvPr>
        </p:nvSpPr>
        <p:spPr>
          <a:xfrm>
            <a:off x="830001" y="898072"/>
            <a:ext cx="10756259" cy="5104191"/>
          </a:xfrm>
          <a:prstGeom prst="rect">
            <a:avLst/>
          </a:prstGeom>
        </p:spPr>
        <p:txBody>
          <a:bodyPr lIns="68562" tIns="34281" rIns="68562" bIns="34281"/>
          <a:lstStyle/>
          <a:p>
            <a:endParaRPr lang="en-US"/>
          </a:p>
        </p:txBody>
      </p:sp>
      <p:sp>
        <p:nvSpPr>
          <p:cNvPr id="4" name="Date Placeholder 3"/>
          <p:cNvSpPr>
            <a:spLocks noGrp="1"/>
          </p:cNvSpPr>
          <p:nvPr>
            <p:ph type="dt" sz="half" idx="10"/>
          </p:nvPr>
        </p:nvSpPr>
        <p:spPr>
          <a:xfrm>
            <a:off x="7908410" y="6401414"/>
            <a:ext cx="1408937" cy="1102179"/>
          </a:xfrm>
          <a:prstGeom prst="rect">
            <a:avLst/>
          </a:prstGeom>
        </p:spPr>
        <p:txBody>
          <a:bodyPr lIns="51408" tIns="25704" rIns="51408" bIns="25704"/>
          <a:lstStyle>
            <a:lvl1pPr>
              <a:defRPr/>
            </a:lvl1pPr>
          </a:lstStyle>
          <a:p>
            <a:endParaRPr lang="de-DE">
              <a:solidFill>
                <a:srgbClr val="000000"/>
              </a:solidFill>
            </a:endParaRPr>
          </a:p>
          <a:p>
            <a:r>
              <a:rPr lang="de-DE">
                <a:solidFill>
                  <a:srgbClr val="000000"/>
                </a:solidFill>
              </a:rPr>
              <a:t>Page </a:t>
            </a:r>
            <a:fld id="{D1B063A9-BE41-4B0D-AFF6-A944340DAC7C}" type="slidenum">
              <a:rPr lang="de-DE">
                <a:solidFill>
                  <a:srgbClr val="000000"/>
                </a:solidFill>
              </a:rPr>
              <a:pPr/>
              <a:t>‹#›</a:t>
            </a:fld>
            <a:endParaRPr lang="en-GB">
              <a:solidFill>
                <a:srgbClr val="000000"/>
              </a:solidFill>
            </a:endParaRPr>
          </a:p>
        </p:txBody>
      </p:sp>
    </p:spTree>
    <p:extLst>
      <p:ext uri="{BB962C8B-B14F-4D97-AF65-F5344CB8AC3E}">
        <p14:creationId xmlns:p14="http://schemas.microsoft.com/office/powerpoint/2010/main" val="60189698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 长标题">
    <p:spTree>
      <p:nvGrpSpPr>
        <p:cNvPr id="1" name=""/>
        <p:cNvGrpSpPr/>
        <p:nvPr/>
      </p:nvGrpSpPr>
      <p:grpSpPr>
        <a:xfrm>
          <a:off x="0" y="0"/>
          <a:ext cx="0" cy="0"/>
          <a:chOff x="0" y="0"/>
          <a:chExt cx="0" cy="0"/>
        </a:xfrm>
      </p:grpSpPr>
      <p:sp>
        <p:nvSpPr>
          <p:cNvPr id="2" name="Title 1"/>
          <p:cNvSpPr>
            <a:spLocks noGrp="1"/>
          </p:cNvSpPr>
          <p:nvPr>
            <p:ph type="title"/>
          </p:nvPr>
        </p:nvSpPr>
        <p:spPr>
          <a:xfrm>
            <a:off x="322633" y="60201"/>
            <a:ext cx="10179584" cy="745784"/>
          </a:xfrm>
          <a:prstGeom prst="rect">
            <a:avLst/>
          </a:prstGeom>
        </p:spPr>
        <p:txBody>
          <a:bodyPr lIns="91357" tIns="45678" rIns="91357" bIns="45678"/>
          <a:lstStyle>
            <a:lvl1pPr>
              <a:defRPr sz="2800" baseline="0">
                <a:solidFill>
                  <a:srgbClr val="C00000"/>
                </a:solidFill>
                <a:latin typeface="微软雅黑" pitchFamily="34" charset="-122"/>
                <a:ea typeface="微软雅黑" pitchFamily="3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576821412"/>
      </p:ext>
    </p:extLst>
  </p:cSld>
  <p:clrMapOvr>
    <a:masterClrMapping/>
  </p:clrMapOvr>
  <p:transition advClick="0" advTm="8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3397" y="175743"/>
            <a:ext cx="10747917" cy="615092"/>
          </a:xfrm>
          <a:prstGeom prst="rect">
            <a:avLst/>
          </a:prstGeom>
        </p:spPr>
        <p:txBody>
          <a:bodyPr/>
          <a:lstStyle>
            <a:lvl1pPr>
              <a:defRPr sz="3200">
                <a:solidFill>
                  <a:srgbClr val="C00000"/>
                </a:solidFill>
                <a:latin typeface="微软雅黑" pitchFamily="34" charset="-122"/>
                <a:ea typeface="微软雅黑" pitchFamily="34" charset="-122"/>
              </a:defRPr>
            </a:lvl1pPr>
          </a:lstStyle>
          <a:p>
            <a:r>
              <a:rPr lang="zh-CN" altLang="en-US" dirty="0"/>
              <a:t>标题</a:t>
            </a:r>
            <a:endParaRPr lang="en-US" dirty="0"/>
          </a:p>
        </p:txBody>
      </p:sp>
    </p:spTree>
    <p:extLst>
      <p:ext uri="{BB962C8B-B14F-4D97-AF65-F5344CB8AC3E}">
        <p14:creationId xmlns:p14="http://schemas.microsoft.com/office/powerpoint/2010/main" val="1074138496"/>
      </p:ext>
    </p:extLst>
  </p:cSld>
  <p:clrMapOvr>
    <a:masterClrMapping/>
  </p:clrMapOvr>
  <p:transition advClick="0" advTm="8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797" y="449285"/>
            <a:ext cx="10179583" cy="871537"/>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19050" y="1628384"/>
            <a:ext cx="10157076" cy="4584744"/>
          </a:xfrm>
          <a:prstGeom prst="rect">
            <a:avLst/>
          </a:prstGeom>
        </p:spPr>
        <p:txBody>
          <a:bodyPr/>
          <a:lstStyle>
            <a:lvl1pPr>
              <a:defRPr sz="3200"/>
            </a:lvl1pPr>
            <a:lvl2pPr>
              <a:defRPr sz="266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348305"/>
      </p:ext>
    </p:extLst>
  </p:cSld>
  <p:clrMapOvr>
    <a:masterClrMapping/>
  </p:clrMapOvr>
  <p:transition advClick="0" advTm="8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70543" name="Text Box 79"/>
          <p:cNvSpPr txBox="1">
            <a:spLocks noChangeArrowheads="1"/>
          </p:cNvSpPr>
          <p:nvPr/>
        </p:nvSpPr>
        <p:spPr bwMode="auto">
          <a:xfrm>
            <a:off x="869950" y="6467475"/>
            <a:ext cx="2198688" cy="261938"/>
          </a:xfrm>
          <a:prstGeom prst="rect">
            <a:avLst/>
          </a:prstGeom>
          <a:noFill/>
          <a:ln w="9525">
            <a:noFill/>
            <a:miter lim="800000"/>
            <a:headEnd/>
            <a:tailEnd/>
          </a:ln>
        </p:spPr>
        <p:txBody>
          <a:bodyPr wrap="none" lIns="78360" tIns="39180" rIns="78360" bIns="39180">
            <a:spAutoFit/>
          </a:bodyPr>
          <a:lstStyle/>
          <a:p>
            <a:pPr defTabSz="784225" eaLnBrk="0" hangingPunct="0">
              <a:defRPr/>
            </a:pPr>
            <a:r>
              <a:rPr lang="en-US" altLang="zh-CN" sz="1200">
                <a:solidFill>
                  <a:srgbClr val="000000"/>
                </a:solidFill>
                <a:latin typeface="FrutigerNext LT Bold" charset="0"/>
                <a:ea typeface="ＭＳ Ｐゴシック" pitchFamily="34" charset="-128"/>
              </a:rPr>
              <a:t>HISILICON SEMICONDUCTOR</a:t>
            </a:r>
          </a:p>
        </p:txBody>
      </p:sp>
      <p:sp>
        <p:nvSpPr>
          <p:cNvPr id="1470544" name="Rectangle 80"/>
          <p:cNvSpPr>
            <a:spLocks noGrp="1" noChangeArrowheads="1"/>
          </p:cNvSpPr>
          <p:nvPr>
            <p:ph type="dt" sz="half" idx="2"/>
          </p:nvPr>
        </p:nvSpPr>
        <p:spPr bwMode="auto">
          <a:xfrm>
            <a:off x="7910513" y="6402388"/>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FontTx/>
              <a:buNone/>
              <a:defRPr sz="1000" b="0">
                <a:solidFill>
                  <a:srgbClr val="000000"/>
                </a:solidFill>
                <a:latin typeface="FrutigerNext LT Medium" pitchFamily="34" charset="0"/>
                <a:ea typeface="MS PGothic" pitchFamily="34" charset="-128"/>
              </a:defRPr>
            </a:lvl1pPr>
          </a:lstStyle>
          <a:p>
            <a:pPr>
              <a:defRPr/>
            </a:pPr>
            <a:endParaRPr lang="de-DE" altLang="zh-CN"/>
          </a:p>
          <a:p>
            <a:pPr>
              <a:defRPr/>
            </a:pPr>
            <a:r>
              <a:rPr lang="de-DE" altLang="zh-CN"/>
              <a:t>Page </a:t>
            </a:r>
            <a:fld id="{407F31D6-4BB6-458D-BE22-26E91CF5DEC7}" type="slidenum">
              <a:rPr lang="de-DE" altLang="zh-CN"/>
              <a:pPr>
                <a:defRPr/>
              </a:pPr>
              <a:t>‹#›</a:t>
            </a:fld>
            <a:endParaRPr lang="en-GB" altLang="zh-CN"/>
          </a:p>
        </p:txBody>
      </p:sp>
      <p:grpSp>
        <p:nvGrpSpPr>
          <p:cNvPr id="2" name="Group 81"/>
          <p:cNvGrpSpPr>
            <a:grpSpLocks/>
          </p:cNvGrpSpPr>
          <p:nvPr/>
        </p:nvGrpSpPr>
        <p:grpSpPr bwMode="auto">
          <a:xfrm>
            <a:off x="0" y="6216650"/>
            <a:ext cx="12195175" cy="635000"/>
            <a:chOff x="0" y="3920"/>
            <a:chExt cx="7682" cy="400"/>
          </a:xfrm>
        </p:grpSpPr>
        <p:pic>
          <p:nvPicPr>
            <p:cNvPr id="2110" name="Picture 82" descr="图片1"/>
            <p:cNvPicPr>
              <a:picLocks noChangeAspect="1" noChangeArrowheads="1"/>
            </p:cNvPicPr>
            <p:nvPr userDrawn="1"/>
          </p:nvPicPr>
          <p:blipFill>
            <a:blip r:embed="rId25" cstate="email"/>
            <a:srcRect/>
            <a:stretch>
              <a:fillRect/>
            </a:stretch>
          </p:blipFill>
          <p:spPr bwMode="auto">
            <a:xfrm>
              <a:off x="0" y="3920"/>
              <a:ext cx="5760" cy="400"/>
            </a:xfrm>
            <a:prstGeom prst="rect">
              <a:avLst/>
            </a:prstGeom>
            <a:noFill/>
            <a:ln w="9525">
              <a:noFill/>
              <a:miter lim="800000"/>
              <a:headEnd/>
              <a:tailEnd/>
            </a:ln>
          </p:spPr>
        </p:pic>
        <p:pic>
          <p:nvPicPr>
            <p:cNvPr id="2111" name="Picture 83" descr="图片1"/>
            <p:cNvPicPr>
              <a:picLocks noChangeAspect="1" noChangeArrowheads="1"/>
            </p:cNvPicPr>
            <p:nvPr userDrawn="1"/>
          </p:nvPicPr>
          <p:blipFill>
            <a:blip r:embed="rId25" cstate="email"/>
            <a:srcRect/>
            <a:stretch>
              <a:fillRect/>
            </a:stretch>
          </p:blipFill>
          <p:spPr bwMode="auto">
            <a:xfrm>
              <a:off x="1539" y="3920"/>
              <a:ext cx="5760" cy="400"/>
            </a:xfrm>
            <a:prstGeom prst="rect">
              <a:avLst/>
            </a:prstGeom>
            <a:noFill/>
            <a:ln w="9525">
              <a:noFill/>
              <a:miter lim="800000"/>
              <a:headEnd/>
              <a:tailEnd/>
            </a:ln>
          </p:spPr>
        </p:pic>
        <p:pic>
          <p:nvPicPr>
            <p:cNvPr id="2112" name="Picture 84" descr="图片1"/>
            <p:cNvPicPr>
              <a:picLocks noChangeAspect="1" noChangeArrowheads="1"/>
            </p:cNvPicPr>
            <p:nvPr userDrawn="1"/>
          </p:nvPicPr>
          <p:blipFill>
            <a:blip r:embed="rId26" cstate="email"/>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776538" cy="261938"/>
          </a:xfrm>
          <a:prstGeom prst="rect">
            <a:avLst/>
          </a:prstGeom>
          <a:noFill/>
          <a:ln w="9525">
            <a:noFill/>
            <a:miter lim="800000"/>
            <a:headEnd/>
            <a:tailEnd/>
          </a:ln>
        </p:spPr>
        <p:txBody>
          <a:bodyPr wrap="none" lIns="78360" tIns="39180" rIns="78360" bIns="39180">
            <a:spAutoFit/>
          </a:bodyPr>
          <a:lstStyle/>
          <a:p>
            <a:pPr defTabSz="784225" eaLnBrk="0" hangingPunct="0">
              <a:defRPr/>
            </a:pPr>
            <a:r>
              <a:rPr lang="en-US" altLang="zh-CN" sz="1200" b="1">
                <a:solidFill>
                  <a:srgbClr val="000000"/>
                </a:solidFill>
                <a:latin typeface="Arial" pitchFamily="34" charset="0"/>
                <a:ea typeface="ＭＳ Ｐゴシック" pitchFamily="34" charset="-128"/>
              </a:rPr>
              <a:t>HUAWEI TECHNOLOGIES CO., LTD.</a:t>
            </a:r>
          </a:p>
        </p:txBody>
      </p:sp>
      <p:sp>
        <p:nvSpPr>
          <p:cNvPr id="1470550" name="Rectangle 86"/>
          <p:cNvSpPr>
            <a:spLocks noChangeArrowheads="1"/>
          </p:cNvSpPr>
          <p:nvPr/>
        </p:nvSpPr>
        <p:spPr bwMode="auto">
          <a:xfrm>
            <a:off x="7910513" y="6396038"/>
            <a:ext cx="1409700" cy="1101725"/>
          </a:xfrm>
          <a:prstGeom prst="rect">
            <a:avLst/>
          </a:prstGeom>
          <a:noFill/>
          <a:ln w="9525">
            <a:noFill/>
            <a:miter lim="800000"/>
            <a:headEnd/>
            <a:tailEnd/>
          </a:ln>
          <a:effectLst/>
        </p:spPr>
        <p:txBody>
          <a:bodyPr lIns="0" tIns="0" rIns="0" bIns="0"/>
          <a:lstStyle/>
          <a:p>
            <a:pPr defTabSz="784225" eaLnBrk="0" hangingPunct="0">
              <a:lnSpc>
                <a:spcPct val="85000"/>
              </a:lnSpc>
              <a:defRPr/>
            </a:pPr>
            <a:endParaRPr lang="de-DE" altLang="zh-CN" sz="1000">
              <a:solidFill>
                <a:srgbClr val="000000"/>
              </a:solidFill>
              <a:latin typeface="Arial" pitchFamily="34" charset="0"/>
              <a:ea typeface="MS PGothic" pitchFamily="34" charset="-128"/>
            </a:endParaRPr>
          </a:p>
          <a:p>
            <a:pPr defTabSz="784225" eaLnBrk="0" hangingPunct="0">
              <a:lnSpc>
                <a:spcPct val="85000"/>
              </a:lnSpc>
              <a:defRPr/>
            </a:pPr>
            <a:r>
              <a:rPr lang="de-DE" altLang="zh-CN" sz="1000">
                <a:solidFill>
                  <a:srgbClr val="000000"/>
                </a:solidFill>
                <a:latin typeface="Arial" pitchFamily="34" charset="0"/>
                <a:ea typeface="MS PGothic" pitchFamily="34" charset="-128"/>
              </a:rPr>
              <a:t>Page </a:t>
            </a:r>
            <a:fld id="{EA465857-646A-418B-9D9D-70135F4606BE}" type="slidenum">
              <a:rPr lang="de-DE" altLang="zh-CN" sz="1000">
                <a:solidFill>
                  <a:srgbClr val="000000"/>
                </a:solidFill>
                <a:latin typeface="Arial" pitchFamily="34" charset="0"/>
                <a:ea typeface="MS PGothic" pitchFamily="34" charset="-128"/>
              </a:rPr>
              <a:pPr defTabSz="784225" eaLnBrk="0" hangingPunct="0">
                <a:lnSpc>
                  <a:spcPct val="85000"/>
                </a:lnSpc>
                <a:defRPr/>
              </a:pPr>
              <a:t>‹#›</a:t>
            </a:fld>
            <a:endParaRPr lang="en-GB" altLang="zh-CN" sz="1000">
              <a:solidFill>
                <a:srgbClr val="000000"/>
              </a:solidFill>
              <a:latin typeface="Arial" pitchFamily="34" charset="0"/>
              <a:ea typeface="MS PGothic" pitchFamily="34" charset="-128"/>
            </a:endParaRPr>
          </a:p>
        </p:txBody>
      </p:sp>
      <p:sp>
        <p:nvSpPr>
          <p:cNvPr id="2056" name="Rectangle 89"/>
          <p:cNvSpPr>
            <a:spLocks noGrp="1" noChangeArrowheads="1"/>
          </p:cNvSpPr>
          <p:nvPr>
            <p:ph type="body" idx="1"/>
          </p:nvPr>
        </p:nvSpPr>
        <p:spPr bwMode="auto">
          <a:xfrm>
            <a:off x="781050" y="1300163"/>
            <a:ext cx="10975975" cy="452596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0602" name="Rectangle 138"/>
          <p:cNvSpPr>
            <a:spLocks noChangeArrowheads="1"/>
          </p:cNvSpPr>
          <p:nvPr/>
        </p:nvSpPr>
        <p:spPr bwMode="auto">
          <a:xfrm>
            <a:off x="-2460625" y="528638"/>
            <a:ext cx="2460625" cy="5307012"/>
          </a:xfrm>
          <a:prstGeom prst="rect">
            <a:avLst/>
          </a:prstGeom>
          <a:noFill/>
          <a:ln w="9525">
            <a:noFill/>
            <a:miter lim="800000"/>
            <a:headEnd/>
            <a:tailEnd/>
          </a:ln>
          <a:effectLst/>
        </p:spPr>
        <p:txBody>
          <a:bodyPr lIns="87798" tIns="43900" rIns="87798" bIns="43900"/>
          <a:lstStyle/>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英文标题</a:t>
            </a:r>
            <a:r>
              <a:rPr lang="en-US" altLang="zh-CN" sz="1200" dirty="0">
                <a:solidFill>
                  <a:srgbClr val="F8F8F8"/>
                </a:solidFill>
                <a:latin typeface="Arial" pitchFamily="34" charset="0"/>
                <a:ea typeface="华文细黑" pitchFamily="2" charset="-122"/>
              </a:rPr>
              <a:t>:32-35pt  </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颜色</a:t>
            </a:r>
            <a:r>
              <a:rPr lang="en-US" altLang="zh-CN" sz="1200" dirty="0">
                <a:solidFill>
                  <a:srgbClr val="F8F8F8"/>
                </a:solidFill>
                <a:latin typeface="Arial" pitchFamily="34" charset="0"/>
                <a:ea typeface="华文细黑" pitchFamily="2" charset="-122"/>
              </a:rPr>
              <a:t>: R153 G0 B0</a:t>
            </a:r>
          </a:p>
          <a:p>
            <a:pPr marL="342900" indent="-342900"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900" indent="-342900"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900" indent="-342900"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900" indent="-342900" algn="r">
              <a:lnSpc>
                <a:spcPct val="75000"/>
              </a:lnSpc>
              <a:spcBef>
                <a:spcPct val="20000"/>
              </a:spcBef>
              <a:buClr>
                <a:srgbClr val="990000"/>
              </a:buClr>
              <a:defRPr/>
            </a:pPr>
            <a:endParaRPr lang="en-US" altLang="zh-CN" sz="1200" dirty="0">
              <a:solidFill>
                <a:srgbClr val="F8F8F8"/>
              </a:solidFill>
              <a:latin typeface="Arial" pitchFamily="34" charset="0"/>
              <a:ea typeface="华文细黑" pitchFamily="2" charset="-122"/>
            </a:endParaRP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中文标题</a:t>
            </a:r>
            <a:r>
              <a:rPr lang="en-US" altLang="zh-CN" sz="1200" dirty="0">
                <a:solidFill>
                  <a:srgbClr val="F8F8F8"/>
                </a:solidFill>
                <a:latin typeface="Arial" pitchFamily="34" charset="0"/>
                <a:ea typeface="华文细黑" pitchFamily="2" charset="-122"/>
              </a:rPr>
              <a:t>:30-32pt  </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颜色</a:t>
            </a:r>
            <a:r>
              <a:rPr lang="en-US" altLang="zh-CN" sz="1200" dirty="0">
                <a:solidFill>
                  <a:srgbClr val="F8F8F8"/>
                </a:solidFill>
                <a:latin typeface="Arial" pitchFamily="34" charset="0"/>
                <a:ea typeface="华文细黑" pitchFamily="2" charset="-122"/>
              </a:rPr>
              <a:t>: R153 G0 B0</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字体</a:t>
            </a:r>
            <a:r>
              <a:rPr lang="en-US" altLang="zh-CN" sz="1200" dirty="0">
                <a:solidFill>
                  <a:srgbClr val="F8F8F8"/>
                </a:solidFill>
                <a:latin typeface="Arial" pitchFamily="34" charset="0"/>
                <a:ea typeface="华文细黑" pitchFamily="2" charset="-122"/>
              </a:rPr>
              <a:t>:</a:t>
            </a:r>
            <a:r>
              <a:rPr lang="zh-CN" altLang="en-US" sz="1200" dirty="0">
                <a:solidFill>
                  <a:srgbClr val="F8F8F8"/>
                </a:solidFill>
                <a:latin typeface="Arial" pitchFamily="34" charset="0"/>
                <a:ea typeface="华文细黑" pitchFamily="2" charset="-122"/>
              </a:rPr>
              <a:t>黑体</a:t>
            </a:r>
          </a:p>
          <a:p>
            <a:pPr marL="342900" indent="-342900" algn="r">
              <a:lnSpc>
                <a:spcPct val="125000"/>
              </a:lnSpc>
              <a:spcBef>
                <a:spcPct val="20000"/>
              </a:spcBef>
              <a:buClr>
                <a:srgbClr val="990000"/>
              </a:buClr>
              <a:defRPr/>
            </a:pPr>
            <a:endParaRPr lang="zh-CN" altLang="en-US" sz="1200" dirty="0">
              <a:solidFill>
                <a:srgbClr val="F8F8F8"/>
              </a:solidFill>
              <a:latin typeface="Arial" pitchFamily="34" charset="0"/>
              <a:ea typeface="华文细黑" pitchFamily="2" charset="-122"/>
            </a:endParaRPr>
          </a:p>
          <a:p>
            <a:pPr marL="342900" indent="-342900" algn="r">
              <a:lnSpc>
                <a:spcPct val="125000"/>
              </a:lnSpc>
              <a:spcBef>
                <a:spcPct val="20000"/>
              </a:spcBef>
              <a:buClr>
                <a:srgbClr val="990000"/>
              </a:buClr>
              <a:defRPr/>
            </a:pPr>
            <a:endParaRPr lang="zh-CN" altLang="en-US" sz="1200" dirty="0">
              <a:solidFill>
                <a:srgbClr val="F8F8F8"/>
              </a:solidFill>
              <a:latin typeface="Arial" pitchFamily="34" charset="0"/>
              <a:ea typeface="华文细黑" pitchFamily="2" charset="-122"/>
            </a:endParaRPr>
          </a:p>
          <a:p>
            <a:pPr marL="342900" indent="-342900" algn="r">
              <a:lnSpc>
                <a:spcPct val="125000"/>
              </a:lnSpc>
              <a:spcBef>
                <a:spcPct val="20000"/>
              </a:spcBef>
              <a:buClr>
                <a:srgbClr val="990000"/>
              </a:buClr>
              <a:defRPr/>
            </a:pPr>
            <a:endParaRPr lang="zh-CN" altLang="en-US" sz="1200" dirty="0">
              <a:solidFill>
                <a:srgbClr val="F8F8F8"/>
              </a:solidFill>
              <a:latin typeface="Arial" pitchFamily="34" charset="0"/>
              <a:ea typeface="华文细黑" pitchFamily="2" charset="-122"/>
            </a:endParaRP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英文正文</a:t>
            </a:r>
            <a:r>
              <a:rPr lang="en-US" altLang="zh-CN" sz="1200" dirty="0">
                <a:solidFill>
                  <a:srgbClr val="F8F8F8"/>
                </a:solidFill>
                <a:latin typeface="Arial" pitchFamily="34" charset="0"/>
                <a:ea typeface="华文细黑" pitchFamily="2" charset="-122"/>
              </a:rPr>
              <a:t>:20-22pt</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子目录 </a:t>
            </a:r>
            <a:r>
              <a:rPr lang="en-US" altLang="zh-CN" sz="1200" dirty="0">
                <a:solidFill>
                  <a:srgbClr val="F8F8F8"/>
                </a:solidFill>
                <a:latin typeface="Arial" pitchFamily="34" charset="0"/>
                <a:ea typeface="华文细黑" pitchFamily="2" charset="-122"/>
              </a:rPr>
              <a:t>(2-5</a:t>
            </a:r>
            <a:r>
              <a:rPr lang="zh-CN" altLang="en-US" sz="1200" dirty="0">
                <a:solidFill>
                  <a:srgbClr val="F8F8F8"/>
                </a:solidFill>
                <a:latin typeface="Arial" pitchFamily="34" charset="0"/>
                <a:ea typeface="华文细黑" pitchFamily="2" charset="-122"/>
              </a:rPr>
              <a:t>级</a:t>
            </a:r>
            <a:r>
              <a:rPr lang="en-US" altLang="zh-CN" sz="1200" dirty="0">
                <a:solidFill>
                  <a:srgbClr val="F8F8F8"/>
                </a:solidFill>
                <a:latin typeface="Arial" pitchFamily="34" charset="0"/>
                <a:ea typeface="华文细黑" pitchFamily="2" charset="-122"/>
              </a:rPr>
              <a:t>) :18pt  </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颜色</a:t>
            </a:r>
            <a:r>
              <a:rPr lang="en-US" altLang="zh-CN" sz="1200" dirty="0">
                <a:solidFill>
                  <a:srgbClr val="F8F8F8"/>
                </a:solidFill>
                <a:latin typeface="Arial" pitchFamily="34" charset="0"/>
                <a:ea typeface="华文细黑" pitchFamily="2" charset="-122"/>
              </a:rPr>
              <a:t>:</a:t>
            </a:r>
            <a:r>
              <a:rPr lang="zh-CN" altLang="en-US" sz="1200" dirty="0">
                <a:solidFill>
                  <a:srgbClr val="F8F8F8"/>
                </a:solidFill>
                <a:latin typeface="Arial" pitchFamily="34" charset="0"/>
                <a:ea typeface="华文细黑" pitchFamily="2" charset="-122"/>
              </a:rPr>
              <a:t>黑色</a:t>
            </a:r>
          </a:p>
          <a:p>
            <a:pPr marL="342900" indent="-342900"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900" indent="-342900"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900" indent="-342900"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900" indent="-342900" algn="r">
              <a:lnSpc>
                <a:spcPct val="75000"/>
              </a:lnSpc>
              <a:spcBef>
                <a:spcPct val="20000"/>
              </a:spcBef>
              <a:buClr>
                <a:srgbClr val="990000"/>
              </a:buClr>
              <a:defRPr/>
            </a:pPr>
            <a:endParaRPr lang="en-US" altLang="zh-CN" sz="1200" dirty="0">
              <a:solidFill>
                <a:srgbClr val="F8F8F8"/>
              </a:solidFill>
              <a:latin typeface="Arial" pitchFamily="34" charset="0"/>
              <a:ea typeface="华文细黑" pitchFamily="2" charset="-122"/>
            </a:endParaRP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中文正文</a:t>
            </a:r>
            <a:r>
              <a:rPr lang="en-US" altLang="zh-CN" sz="1200" dirty="0">
                <a:solidFill>
                  <a:srgbClr val="F8F8F8"/>
                </a:solidFill>
                <a:latin typeface="Arial" pitchFamily="34" charset="0"/>
                <a:ea typeface="华文细黑" pitchFamily="2" charset="-122"/>
              </a:rPr>
              <a:t>:18-20pt</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子目录</a:t>
            </a:r>
            <a:r>
              <a:rPr lang="en-US" altLang="zh-CN" sz="1200" dirty="0">
                <a:solidFill>
                  <a:srgbClr val="F8F8F8"/>
                </a:solidFill>
                <a:latin typeface="Arial" pitchFamily="34" charset="0"/>
                <a:ea typeface="华文细黑" pitchFamily="2" charset="-122"/>
              </a:rPr>
              <a:t>(2-5</a:t>
            </a:r>
            <a:r>
              <a:rPr lang="zh-CN" altLang="en-US" sz="1200" dirty="0">
                <a:solidFill>
                  <a:srgbClr val="F8F8F8"/>
                </a:solidFill>
                <a:latin typeface="Arial" pitchFamily="34" charset="0"/>
                <a:ea typeface="华文细黑" pitchFamily="2" charset="-122"/>
              </a:rPr>
              <a:t>级</a:t>
            </a:r>
            <a:r>
              <a:rPr lang="en-US" altLang="zh-CN" sz="1200" dirty="0">
                <a:solidFill>
                  <a:srgbClr val="F8F8F8"/>
                </a:solidFill>
                <a:latin typeface="Arial" pitchFamily="34" charset="0"/>
                <a:ea typeface="华文细黑" pitchFamily="2" charset="-122"/>
              </a:rPr>
              <a:t>):18pt </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颜色</a:t>
            </a:r>
            <a:r>
              <a:rPr lang="en-US" altLang="zh-CN" sz="1200" dirty="0">
                <a:solidFill>
                  <a:srgbClr val="F8F8F8"/>
                </a:solidFill>
                <a:latin typeface="Arial" pitchFamily="34" charset="0"/>
                <a:ea typeface="华文细黑" pitchFamily="2" charset="-122"/>
              </a:rPr>
              <a:t>:</a:t>
            </a:r>
            <a:r>
              <a:rPr lang="zh-CN" altLang="en-US" sz="1200" dirty="0">
                <a:solidFill>
                  <a:srgbClr val="F8F8F8"/>
                </a:solidFill>
                <a:latin typeface="Arial" pitchFamily="34" charset="0"/>
                <a:ea typeface="华文细黑" pitchFamily="2" charset="-122"/>
              </a:rPr>
              <a:t>黑色</a:t>
            </a:r>
          </a:p>
          <a:p>
            <a:pPr marL="342900" indent="-342900" algn="r">
              <a:lnSpc>
                <a:spcPct val="125000"/>
              </a:lnSpc>
              <a:spcBef>
                <a:spcPct val="20000"/>
              </a:spcBef>
              <a:buClr>
                <a:srgbClr val="990000"/>
              </a:buClr>
              <a:defRPr/>
            </a:pPr>
            <a:r>
              <a:rPr lang="zh-CN" altLang="en-US" sz="1200" dirty="0">
                <a:solidFill>
                  <a:srgbClr val="F8F8F8"/>
                </a:solidFill>
                <a:latin typeface="Arial" pitchFamily="34" charset="0"/>
                <a:ea typeface="华文细黑" pitchFamily="2" charset="-122"/>
              </a:rPr>
              <a:t>字体</a:t>
            </a:r>
            <a:r>
              <a:rPr lang="en-US" altLang="zh-CN" sz="1200" dirty="0">
                <a:solidFill>
                  <a:srgbClr val="F8F8F8"/>
                </a:solidFill>
                <a:latin typeface="Arial" pitchFamily="34" charset="0"/>
                <a:ea typeface="华文细黑" pitchFamily="2" charset="-122"/>
              </a:rPr>
              <a:t>:</a:t>
            </a:r>
            <a:r>
              <a:rPr lang="zh-CN" altLang="en-US" sz="1200" dirty="0">
                <a:solidFill>
                  <a:srgbClr val="F8F8F8"/>
                </a:solidFill>
                <a:latin typeface="Arial" pitchFamily="34" charset="0"/>
                <a:ea typeface="华文细黑" pitchFamily="2" charset="-122"/>
              </a:rPr>
              <a:t>细黑体 </a:t>
            </a:r>
            <a:endParaRPr lang="zh-CN" altLang="en-US" sz="1200" dirty="0">
              <a:solidFill>
                <a:srgbClr val="080808"/>
              </a:solidFill>
              <a:latin typeface="Arial" pitchFamily="34" charset="0"/>
              <a:ea typeface="华文细黑" pitchFamily="2" charset="-122"/>
            </a:endParaRPr>
          </a:p>
        </p:txBody>
      </p:sp>
      <p:sp>
        <p:nvSpPr>
          <p:cNvPr id="1470603" name="Rectangle 139"/>
          <p:cNvSpPr>
            <a:spLocks noChangeArrowheads="1"/>
          </p:cNvSpPr>
          <p:nvPr/>
        </p:nvSpPr>
        <p:spPr bwMode="auto">
          <a:xfrm>
            <a:off x="12361863" y="5445125"/>
            <a:ext cx="1227137" cy="320675"/>
          </a:xfrm>
          <a:prstGeom prst="rect">
            <a:avLst/>
          </a:prstGeom>
          <a:solidFill>
            <a:srgbClr val="F8F8F8"/>
          </a:solidFill>
          <a:ln w="9525" algn="ctr">
            <a:noFill/>
            <a:miter lim="800000"/>
            <a:headEnd/>
            <a:tailEnd/>
          </a:ln>
          <a:effectLst/>
        </p:spPr>
        <p:txBody>
          <a:bodyPr lIns="91425" tIns="45712" rIns="91425" bIns="45712" anchor="ctr">
            <a:spAutoFit/>
          </a:bodyPr>
          <a:lstStyle/>
          <a:p>
            <a:pPr algn="ctr" defTabSz="877888" eaLnBrk="0" hangingPunct="0">
              <a:defRPr/>
            </a:pPr>
            <a:endParaRPr lang="en-US" altLang="zh-CN" sz="1500">
              <a:solidFill>
                <a:srgbClr val="000000"/>
              </a:solidFill>
              <a:latin typeface="FrutigerNext LT Regular" pitchFamily="34" charset="0"/>
              <a:ea typeface="MS PGothic" pitchFamily="34" charset="-128"/>
            </a:endParaRPr>
          </a:p>
        </p:txBody>
      </p:sp>
      <p:grpSp>
        <p:nvGrpSpPr>
          <p:cNvPr id="3"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4"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5"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6"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7"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8"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9"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10"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grpSp>
        <p:nvGrpSpPr>
          <p:cNvPr id="11"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5F5F5F"/>
                </a:buClr>
                <a:buSzPct val="80000"/>
                <a:buFont typeface="Wingdings" pitchFamily="2" charset="2"/>
                <a:buChar char="n"/>
                <a:defRPr/>
              </a:pPr>
              <a:endParaRPr lang="zh-CN" altLang="en-US" sz="2000" b="1">
                <a:solidFill>
                  <a:srgbClr val="000000"/>
                </a:solidFill>
                <a:latin typeface="Arial" pitchFamily="34" charset="0"/>
                <a:ea typeface="宋体" pitchFamily="2" charset="-122"/>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98" tIns="43900" rIns="87798" bIns="43900"/>
          <a:lstStyle/>
          <a:p>
            <a:pPr marL="342900" indent="-342900">
              <a:lnSpc>
                <a:spcPct val="120000"/>
              </a:lnSpc>
              <a:spcBef>
                <a:spcPct val="20000"/>
              </a:spcBef>
              <a:buClr>
                <a:srgbClr val="990000"/>
              </a:buClr>
              <a:defRPr/>
            </a:pPr>
            <a:r>
              <a:rPr lang="zh-CN" altLang="en-US" sz="1200">
                <a:solidFill>
                  <a:srgbClr val="F8F8F8"/>
                </a:solidFill>
                <a:latin typeface="华文细黑" pitchFamily="2" charset="-122"/>
                <a:ea typeface="华文细黑" pitchFamily="2" charset="-122"/>
              </a:rPr>
              <a:t>配色参考方案：</a:t>
            </a:r>
          </a:p>
          <a:p>
            <a:pPr marL="342900" indent="-342900">
              <a:lnSpc>
                <a:spcPct val="120000"/>
              </a:lnSpc>
              <a:spcBef>
                <a:spcPct val="20000"/>
              </a:spcBef>
              <a:buClr>
                <a:srgbClr val="990000"/>
              </a:buClr>
              <a:defRPr/>
            </a:pPr>
            <a:r>
              <a:rPr lang="zh-CN" altLang="en-US" sz="120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900" indent="-342900">
              <a:lnSpc>
                <a:spcPct val="120000"/>
              </a:lnSpc>
              <a:spcBef>
                <a:spcPct val="20000"/>
              </a:spcBef>
              <a:buClr>
                <a:srgbClr val="990000"/>
              </a:buClr>
              <a:defRPr/>
            </a:pPr>
            <a:r>
              <a:rPr lang="zh-CN" altLang="en-US" sz="120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98" tIns="43900" rIns="87798" bIns="43900"/>
          <a:lstStyle/>
          <a:p>
            <a:pPr marL="342900" indent="-342900">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sp>
        <p:nvSpPr>
          <p:cNvPr id="65" name="Rectangle 64"/>
          <p:cNvSpPr/>
          <p:nvPr userDrawn="1"/>
        </p:nvSpPr>
        <p:spPr>
          <a:xfrm>
            <a:off x="0" y="0"/>
            <a:ext cx="12195175" cy="685800"/>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CC9900"/>
              </a:buClr>
              <a:buFont typeface="Wingdings" pitchFamily="2" charset="2"/>
              <a:buChar char="n"/>
              <a:defRPr/>
            </a:pPr>
            <a:endParaRPr lang="en-ZA" b="1" dirty="0">
              <a:solidFill>
                <a:srgbClr val="FFFFFF"/>
              </a:solidFill>
              <a:latin typeface="Calibri" pitchFamily="34" charset="0"/>
              <a:cs typeface="Calibri" pitchFamily="34" charset="0"/>
            </a:endParaRPr>
          </a:p>
        </p:txBody>
      </p:sp>
      <p:pic>
        <p:nvPicPr>
          <p:cNvPr id="2071" name="Picture 12" descr="image 04.png"/>
          <p:cNvPicPr>
            <a:picLocks noChangeAspect="1"/>
          </p:cNvPicPr>
          <p:nvPr userDrawn="1"/>
        </p:nvPicPr>
        <p:blipFill>
          <a:blip r:embed="rId27" cstate="email"/>
          <a:srcRect/>
          <a:stretch>
            <a:fillRect/>
          </a:stretch>
        </p:blipFill>
        <p:spPr bwMode="auto">
          <a:xfrm>
            <a:off x="0" y="0"/>
            <a:ext cx="860425" cy="838200"/>
          </a:xfrm>
          <a:prstGeom prst="rect">
            <a:avLst/>
          </a:prstGeom>
          <a:noFill/>
          <a:ln w="9525">
            <a:noFill/>
            <a:miter lim="800000"/>
            <a:headEnd/>
            <a:tailEnd/>
          </a:ln>
        </p:spPr>
      </p:pic>
      <p:sp>
        <p:nvSpPr>
          <p:cNvPr id="2072" name="Rectangle 2"/>
          <p:cNvSpPr>
            <a:spLocks noGrp="1" noChangeArrowheads="1"/>
          </p:cNvSpPr>
          <p:nvPr>
            <p:ph type="title"/>
          </p:nvPr>
        </p:nvSpPr>
        <p:spPr bwMode="auto">
          <a:xfrm>
            <a:off x="946150" y="0"/>
            <a:ext cx="11249025"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pic>
        <p:nvPicPr>
          <p:cNvPr id="2073" name="Picture 15" descr="MTN logo.emf"/>
          <p:cNvPicPr>
            <a:picLocks noChangeAspect="1"/>
          </p:cNvPicPr>
          <p:nvPr userDrawn="1"/>
        </p:nvPicPr>
        <p:blipFill>
          <a:blip r:embed="rId28" cstate="email"/>
          <a:srcRect l="15965" r="14767" b="25870"/>
          <a:stretch>
            <a:fillRect/>
          </a:stretch>
        </p:blipFill>
        <p:spPr bwMode="auto">
          <a:xfrm>
            <a:off x="11277600" y="53975"/>
            <a:ext cx="703263" cy="555625"/>
          </a:xfrm>
          <a:prstGeom prst="rect">
            <a:avLst/>
          </a:prstGeom>
          <a:noFill/>
          <a:ln w="9525">
            <a:noFill/>
            <a:miter lim="800000"/>
            <a:headEnd/>
            <a:tailEnd/>
          </a:ln>
        </p:spPr>
      </p:pic>
      <p:pic>
        <p:nvPicPr>
          <p:cNvPr id="66"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9986618" y="6406361"/>
            <a:ext cx="1479765" cy="320364"/>
          </a:xfrm>
          <a:prstGeom prst="rect">
            <a:avLst/>
          </a:prstGeom>
        </p:spPr>
      </p:pic>
    </p:spTree>
  </p:cSld>
  <p:clrMap bg1="lt1" tx1="dk1" bg2="lt2" tx2="dk2" accent1="accent1" accent2="accent2" accent3="accent3" accent4="accent4" accent5="accent5" accent6="accent6" hlink="hlink" folHlink="folHlink"/>
  <p:sldLayoutIdLst>
    <p:sldLayoutId id="2147484020" r:id="rId1"/>
    <p:sldLayoutId id="2147484021" r:id="rId2"/>
    <p:sldLayoutId id="2147484026" r:id="rId3"/>
    <p:sldLayoutId id="2147484028" r:id="rId4"/>
    <p:sldLayoutId id="2147484029" r:id="rId5"/>
    <p:sldLayoutId id="2147484030" r:id="rId6"/>
    <p:sldLayoutId id="2147484031" r:id="rId7"/>
    <p:sldLayoutId id="2147484036" r:id="rId8"/>
    <p:sldLayoutId id="2147484038" r:id="rId9"/>
    <p:sldLayoutId id="2147484042" r:id="rId10"/>
    <p:sldLayoutId id="2147484045" r:id="rId11"/>
    <p:sldLayoutId id="2147484047" r:id="rId12"/>
    <p:sldLayoutId id="2147484048" r:id="rId13"/>
    <p:sldLayoutId id="2147484049" r:id="rId14"/>
    <p:sldLayoutId id="2147484050" r:id="rId15"/>
    <p:sldLayoutId id="2147484051" r:id="rId16"/>
    <p:sldLayoutId id="2147484052" r:id="rId17"/>
    <p:sldLayoutId id="2147484055" r:id="rId18"/>
    <p:sldLayoutId id="2147484056" r:id="rId19"/>
    <p:sldLayoutId id="2147484059" r:id="rId20"/>
    <p:sldLayoutId id="2147484129" r:id="rId21"/>
    <p:sldLayoutId id="2147484130" r:id="rId22"/>
    <p:sldLayoutId id="2147484133" r:id="rId23"/>
  </p:sldLayoutIdLst>
  <p:transition/>
  <p:hf sldNum="0" hdr="0" ftr="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5pPr>
      <a:lvl6pPr marL="4572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4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6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8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16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16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16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1.png"/><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 Id="rId6" Type="http://schemas.openxmlformats.org/officeDocument/2006/relationships/image" Target="../media/image49.jpg"/><Relationship Id="rId5" Type="http://schemas.openxmlformats.org/officeDocument/2006/relationships/image" Target="../media/image48.jp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7" Type="http://schemas.microsoft.com/office/2007/relationships/hdphoto" Target="../media/hdphoto3.wdp"/><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2" descr="Picture 2"/>
          <p:cNvPicPr>
            <a:picLocks noChangeAspect="1"/>
          </p:cNvPicPr>
          <p:nvPr/>
        </p:nvPicPr>
        <p:blipFill>
          <a:blip r:embed="rId3" cstate="print">
            <a:grayscl/>
          </a:blip>
          <a:stretch>
            <a:fillRect/>
          </a:stretch>
        </p:blipFill>
        <p:spPr>
          <a:xfrm>
            <a:off x="451982" y="4900771"/>
            <a:ext cx="2567682" cy="974541"/>
          </a:xfrm>
          <a:prstGeom prst="rect">
            <a:avLst/>
          </a:prstGeom>
          <a:ln w="12700">
            <a:miter lim="400000"/>
          </a:ln>
        </p:spPr>
      </p:pic>
      <p:grpSp>
        <p:nvGrpSpPr>
          <p:cNvPr id="17" name="组合 16"/>
          <p:cNvGrpSpPr/>
          <p:nvPr/>
        </p:nvGrpSpPr>
        <p:grpSpPr>
          <a:xfrm>
            <a:off x="1193333" y="1780524"/>
            <a:ext cx="1051760" cy="3604722"/>
            <a:chOff x="1556371" y="1664080"/>
            <a:chExt cx="1051897" cy="3605191"/>
          </a:xfrm>
        </p:grpSpPr>
        <p:grpSp>
          <p:nvGrpSpPr>
            <p:cNvPr id="16" name="组合 15"/>
            <p:cNvGrpSpPr/>
            <p:nvPr/>
          </p:nvGrpSpPr>
          <p:grpSpPr>
            <a:xfrm>
              <a:off x="1556371" y="1962597"/>
              <a:ext cx="893015" cy="3306674"/>
              <a:chOff x="1556371" y="1962597"/>
              <a:chExt cx="893015" cy="3306674"/>
            </a:xfrm>
          </p:grpSpPr>
          <p:sp>
            <p:nvSpPr>
              <p:cNvPr id="215" name="文本框 214"/>
              <p:cNvSpPr txBox="1"/>
              <p:nvPr/>
            </p:nvSpPr>
            <p:spPr>
              <a:xfrm>
                <a:off x="1556371" y="2150573"/>
                <a:ext cx="360163" cy="2532424"/>
              </a:xfrm>
              <a:prstGeom prst="rect">
                <a:avLst/>
              </a:prstGeom>
              <a:noFill/>
            </p:spPr>
            <p:txBody>
              <a:bodyPr vert="wordArtVertRtl" wrap="square" rtlCol="0">
                <a:noAutofit/>
              </a:bodyPr>
              <a:lstStyle/>
              <a:p>
                <a:pPr algn="ctr" fontAlgn="ctr"/>
                <a:r>
                  <a:rPr lang="en-US" altLang="zh-CN" sz="1050" b="1" spc="-100" dirty="0">
                    <a:solidFill>
                      <a:srgbClr val="666666">
                        <a:lumMod val="40000"/>
                        <a:lumOff val="6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29" name="文本框 214"/>
              <p:cNvSpPr txBox="1"/>
              <p:nvPr/>
            </p:nvSpPr>
            <p:spPr>
              <a:xfrm>
                <a:off x="1667111" y="2094972"/>
                <a:ext cx="351828" cy="2407390"/>
              </a:xfrm>
              <a:prstGeom prst="rect">
                <a:avLst/>
              </a:prstGeom>
              <a:noFill/>
            </p:spPr>
            <p:txBody>
              <a:bodyPr vert="wordArtVertRtl" wrap="square" rtlCol="0">
                <a:noAutofit/>
              </a:bodyPr>
              <a:lstStyle/>
              <a:p>
                <a:pPr algn="ctr" fontAlgn="ctr"/>
                <a:r>
                  <a:rPr lang="en-US" altLang="zh-CN" sz="1000" spc="-100" dirty="0">
                    <a:solidFill>
                      <a:srgbClr val="666666">
                        <a:lumMod val="60000"/>
                        <a:lumOff val="4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30" name="文本框 214"/>
              <p:cNvSpPr txBox="1"/>
              <p:nvPr/>
            </p:nvSpPr>
            <p:spPr>
              <a:xfrm>
                <a:off x="1861673" y="2627102"/>
                <a:ext cx="335028" cy="2155398"/>
              </a:xfrm>
              <a:prstGeom prst="rect">
                <a:avLst/>
              </a:prstGeom>
              <a:noFill/>
            </p:spPr>
            <p:txBody>
              <a:bodyPr vert="wordArtVertRtl" wrap="square" rtlCol="0">
                <a:noAutofit/>
              </a:bodyPr>
              <a:lstStyle/>
              <a:p>
                <a:pPr algn="ctr" fontAlgn="ctr"/>
                <a:r>
                  <a:rPr lang="en-US" altLang="zh-CN" sz="900" b="1" spc="-100" dirty="0">
                    <a:solidFill>
                      <a:srgbClr val="666666">
                        <a:lumMod val="60000"/>
                        <a:lumOff val="4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31" name="文本框 214"/>
              <p:cNvSpPr txBox="1"/>
              <p:nvPr/>
            </p:nvSpPr>
            <p:spPr>
              <a:xfrm>
                <a:off x="1944826" y="2003100"/>
                <a:ext cx="360163" cy="2532424"/>
              </a:xfrm>
              <a:prstGeom prst="rect">
                <a:avLst/>
              </a:prstGeom>
              <a:noFill/>
            </p:spPr>
            <p:txBody>
              <a:bodyPr vert="wordArtVertRtl" wrap="square" rtlCol="0">
                <a:noAutofit/>
              </a:bodyPr>
              <a:lstStyle/>
              <a:p>
                <a:pPr algn="ctr" fontAlgn="ctr"/>
                <a:r>
                  <a:rPr lang="en-US" altLang="zh-CN" sz="1050" spc="-100" dirty="0">
                    <a:solidFill>
                      <a:srgbClr val="666666">
                        <a:lumMod val="20000"/>
                        <a:lumOff val="8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32" name="文本框 214"/>
              <p:cNvSpPr txBox="1"/>
              <p:nvPr/>
            </p:nvSpPr>
            <p:spPr>
              <a:xfrm>
                <a:off x="1640753" y="1962597"/>
                <a:ext cx="518925" cy="3306674"/>
              </a:xfrm>
              <a:prstGeom prst="rect">
                <a:avLst/>
              </a:prstGeom>
              <a:noFill/>
            </p:spPr>
            <p:txBody>
              <a:bodyPr vert="wordArtVertRtl" wrap="square" rtlCol="0">
                <a:noAutofit/>
              </a:bodyPr>
              <a:lstStyle/>
              <a:p>
                <a:pPr algn="ctr" fontAlgn="ctr"/>
                <a:r>
                  <a:rPr lang="en-US" altLang="zh-CN" sz="2000" b="1" spc="-100" dirty="0">
                    <a:solidFill>
                      <a:srgbClr val="666666">
                        <a:lumMod val="20000"/>
                        <a:lumOff val="80000"/>
                      </a:srgbClr>
                    </a:solidFill>
                    <a:latin typeface="Arial" panose="020B0604020202020204" pitchFamily="34" charset="0"/>
                    <a:ea typeface="Microsoft YaHei" panose="020B0503020204020204" pitchFamily="34" charset="-122"/>
                    <a:cs typeface="Arial" pitchFamily="34" charset="0"/>
                  </a:rPr>
                  <a:t>0101010101</a:t>
                </a:r>
              </a:p>
            </p:txBody>
          </p:sp>
          <p:sp>
            <p:nvSpPr>
              <p:cNvPr id="335" name="文本框 214"/>
              <p:cNvSpPr txBox="1"/>
              <p:nvPr/>
            </p:nvSpPr>
            <p:spPr>
              <a:xfrm>
                <a:off x="1930461" y="3386342"/>
                <a:ext cx="518925" cy="1685333"/>
              </a:xfrm>
              <a:prstGeom prst="rect">
                <a:avLst/>
              </a:prstGeom>
              <a:noFill/>
            </p:spPr>
            <p:txBody>
              <a:bodyPr vert="wordArtVertRtl" wrap="square" rtlCol="0">
                <a:noAutofit/>
              </a:bodyPr>
              <a:lstStyle/>
              <a:p>
                <a:pPr algn="ctr" fontAlgn="ctr"/>
                <a:r>
                  <a:rPr lang="en-US" altLang="zh-CN" sz="2000" b="1" spc="-100" dirty="0">
                    <a:solidFill>
                      <a:srgbClr val="666666">
                        <a:lumMod val="40000"/>
                        <a:lumOff val="60000"/>
                      </a:srgbClr>
                    </a:solidFill>
                    <a:latin typeface="Arial" panose="020B0604020202020204" pitchFamily="34" charset="0"/>
                    <a:ea typeface="Microsoft YaHei" panose="020B0503020204020204" pitchFamily="34" charset="-122"/>
                    <a:cs typeface="Arial" pitchFamily="34" charset="0"/>
                  </a:rPr>
                  <a:t>01011</a:t>
                </a:r>
              </a:p>
            </p:txBody>
          </p:sp>
        </p:grpSp>
        <p:grpSp>
          <p:nvGrpSpPr>
            <p:cNvPr id="336" name="组合 335"/>
            <p:cNvGrpSpPr/>
            <p:nvPr/>
          </p:nvGrpSpPr>
          <p:grpSpPr>
            <a:xfrm>
              <a:off x="1885396" y="1664080"/>
              <a:ext cx="722872" cy="3306674"/>
              <a:chOff x="1640600" y="1710525"/>
              <a:chExt cx="722872" cy="3306674"/>
            </a:xfrm>
          </p:grpSpPr>
          <p:sp>
            <p:nvSpPr>
              <p:cNvPr id="337" name="文本框 214"/>
              <p:cNvSpPr txBox="1"/>
              <p:nvPr/>
            </p:nvSpPr>
            <p:spPr>
              <a:xfrm>
                <a:off x="1640600" y="2302808"/>
                <a:ext cx="360163" cy="2532424"/>
              </a:xfrm>
              <a:prstGeom prst="rect">
                <a:avLst/>
              </a:prstGeom>
              <a:noFill/>
            </p:spPr>
            <p:txBody>
              <a:bodyPr vert="wordArtVertRtl" wrap="square" rtlCol="0">
                <a:noAutofit/>
              </a:bodyPr>
              <a:lstStyle/>
              <a:p>
                <a:pPr algn="ctr" fontAlgn="ctr"/>
                <a:r>
                  <a:rPr lang="en-US" altLang="zh-CN" sz="1050" b="1" spc="-100" dirty="0">
                    <a:solidFill>
                      <a:srgbClr val="666666">
                        <a:lumMod val="20000"/>
                        <a:lumOff val="8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68" name="文本框 214"/>
              <p:cNvSpPr txBox="1"/>
              <p:nvPr/>
            </p:nvSpPr>
            <p:spPr>
              <a:xfrm>
                <a:off x="1774143" y="1960291"/>
                <a:ext cx="351828" cy="2407390"/>
              </a:xfrm>
              <a:prstGeom prst="rect">
                <a:avLst/>
              </a:prstGeom>
              <a:noFill/>
            </p:spPr>
            <p:txBody>
              <a:bodyPr vert="wordArtVertRtl" wrap="square" rtlCol="0">
                <a:noAutofit/>
              </a:bodyPr>
              <a:lstStyle/>
              <a:p>
                <a:pPr algn="ctr" fontAlgn="ctr"/>
                <a:r>
                  <a:rPr lang="en-US" altLang="zh-CN" sz="1000" spc="-100" dirty="0">
                    <a:solidFill>
                      <a:srgbClr val="666666">
                        <a:lumMod val="60000"/>
                        <a:lumOff val="4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69" name="文本框 214"/>
              <p:cNvSpPr txBox="1"/>
              <p:nvPr/>
            </p:nvSpPr>
            <p:spPr>
              <a:xfrm>
                <a:off x="1861673" y="2627102"/>
                <a:ext cx="335028" cy="2155398"/>
              </a:xfrm>
              <a:prstGeom prst="rect">
                <a:avLst/>
              </a:prstGeom>
              <a:noFill/>
            </p:spPr>
            <p:txBody>
              <a:bodyPr vert="wordArtVertRtl" wrap="square" rtlCol="0">
                <a:noAutofit/>
              </a:bodyPr>
              <a:lstStyle/>
              <a:p>
                <a:pPr algn="ctr" fontAlgn="ctr"/>
                <a:r>
                  <a:rPr lang="en-US" altLang="zh-CN" sz="900" b="1" spc="-100" dirty="0">
                    <a:solidFill>
                      <a:srgbClr val="666666">
                        <a:lumMod val="60000"/>
                        <a:lumOff val="40000"/>
                      </a:srgbClr>
                    </a:solidFill>
                    <a:latin typeface="Arial" panose="020B0604020202020204" pitchFamily="34" charset="0"/>
                    <a:ea typeface="Microsoft YaHei" panose="020B0503020204020204" pitchFamily="34" charset="-122"/>
                    <a:cs typeface="Arial" pitchFamily="34" charset="0"/>
                  </a:rPr>
                  <a:t>010101010101011</a:t>
                </a:r>
              </a:p>
            </p:txBody>
          </p:sp>
          <p:sp>
            <p:nvSpPr>
              <p:cNvPr id="371" name="文本框 214"/>
              <p:cNvSpPr txBox="1"/>
              <p:nvPr/>
            </p:nvSpPr>
            <p:spPr>
              <a:xfrm>
                <a:off x="1844547" y="1710525"/>
                <a:ext cx="518925" cy="3306674"/>
              </a:xfrm>
              <a:prstGeom prst="rect">
                <a:avLst/>
              </a:prstGeom>
              <a:noFill/>
            </p:spPr>
            <p:txBody>
              <a:bodyPr vert="wordArtVertRtl" wrap="square" rtlCol="0">
                <a:noAutofit/>
              </a:bodyPr>
              <a:lstStyle/>
              <a:p>
                <a:pPr algn="ctr" fontAlgn="ctr"/>
                <a:r>
                  <a:rPr lang="en-US" altLang="zh-CN" sz="2000" b="1" spc="-100" dirty="0">
                    <a:solidFill>
                      <a:srgbClr val="666666">
                        <a:lumMod val="20000"/>
                        <a:lumOff val="80000"/>
                      </a:srgbClr>
                    </a:solidFill>
                    <a:latin typeface="Arial" panose="020B0604020202020204" pitchFamily="34" charset="0"/>
                    <a:ea typeface="Microsoft YaHei" panose="020B0503020204020204" pitchFamily="34" charset="-122"/>
                    <a:cs typeface="Arial" pitchFamily="34" charset="0"/>
                  </a:rPr>
                  <a:t>0101010101</a:t>
                </a:r>
              </a:p>
            </p:txBody>
          </p:sp>
        </p:grpSp>
      </p:grpSp>
      <p:sp>
        <p:nvSpPr>
          <p:cNvPr id="8" name="TextBox 7">
            <a:extLst>
              <a:ext uri="{FF2B5EF4-FFF2-40B4-BE49-F238E27FC236}">
                <a16:creationId xmlns:a16="http://schemas.microsoft.com/office/drawing/2014/main" id="{D8536F3D-D0C8-B447-A64B-59D377EA5296}"/>
              </a:ext>
            </a:extLst>
          </p:cNvPr>
          <p:cNvSpPr txBox="1"/>
          <p:nvPr/>
        </p:nvSpPr>
        <p:spPr>
          <a:xfrm>
            <a:off x="452764" y="483307"/>
            <a:ext cx="9913272" cy="536508"/>
          </a:xfrm>
          <a:prstGeom prst="rect">
            <a:avLst/>
          </a:prstGeom>
        </p:spPr>
        <p:txBody>
          <a:bodyPr vert="horz" wrap="square" lIns="91428" tIns="45714" rIns="91428" bIns="45714" anchor="t" anchorCtr="0">
            <a:noAutofit/>
          </a:bodyPr>
          <a:lstStyle>
            <a:lvl1pPr indent="0" defTabSz="1187798" fontAlgn="ctr">
              <a:lnSpc>
                <a:spcPct val="100000"/>
              </a:lnSpc>
              <a:spcBef>
                <a:spcPts val="0"/>
              </a:spcBef>
              <a:buFont typeface="Arial" panose="020B0604020202020204" pitchFamily="34" charset="0"/>
              <a:buNone/>
              <a:defRPr sz="2800" b="1">
                <a:latin typeface="Arial" panose="020B0604020202020204" pitchFamily="34" charset="0"/>
                <a:ea typeface="微软雅黑" panose="020B0503020204020204" pitchFamily="34" charset="-122"/>
                <a:cs typeface="Arial" panose="020B0604020202020204" pitchFamily="34" charset="0"/>
              </a:defRPr>
            </a:lvl1pPr>
            <a:lvl2pPr marL="890849" indent="-296950" defTabSz="1187798">
              <a:lnSpc>
                <a:spcPct val="90000"/>
              </a:lnSpc>
              <a:spcBef>
                <a:spcPts val="650"/>
              </a:spcBef>
              <a:buFont typeface="Arial" panose="020B0604020202020204" pitchFamily="34" charset="0"/>
              <a:buChar char="•"/>
              <a:defRPr sz="3118"/>
            </a:lvl2pPr>
            <a:lvl3pPr marL="1484748" indent="-296950" defTabSz="1187798">
              <a:lnSpc>
                <a:spcPct val="90000"/>
              </a:lnSpc>
              <a:spcBef>
                <a:spcPts val="650"/>
              </a:spcBef>
              <a:buFont typeface="Arial" panose="020B0604020202020204" pitchFamily="34" charset="0"/>
              <a:buChar char="•"/>
              <a:defRPr sz="2598"/>
            </a:lvl3pPr>
            <a:lvl4pPr marL="2078648" indent="-296950" defTabSz="1187798">
              <a:lnSpc>
                <a:spcPct val="90000"/>
              </a:lnSpc>
              <a:spcBef>
                <a:spcPts val="650"/>
              </a:spcBef>
              <a:buFont typeface="Arial" panose="020B0604020202020204" pitchFamily="34" charset="0"/>
              <a:buChar char="•"/>
              <a:defRPr sz="2338"/>
            </a:lvl4pPr>
            <a:lvl5pPr marL="2672547" indent="-296950" defTabSz="1187798">
              <a:lnSpc>
                <a:spcPct val="90000"/>
              </a:lnSpc>
              <a:spcBef>
                <a:spcPts val="650"/>
              </a:spcBef>
              <a:buFont typeface="Arial" panose="020B0604020202020204" pitchFamily="34" charset="0"/>
              <a:buChar char="•"/>
              <a:defRPr sz="2338"/>
            </a:lvl5pPr>
            <a:lvl6pPr marL="3266447" indent="-296950" defTabSz="1187798">
              <a:lnSpc>
                <a:spcPct val="90000"/>
              </a:lnSpc>
              <a:spcBef>
                <a:spcPts val="650"/>
              </a:spcBef>
              <a:buFont typeface="Arial" panose="020B0604020202020204" pitchFamily="34" charset="0"/>
              <a:buChar char="•"/>
              <a:defRPr sz="2338"/>
            </a:lvl6pPr>
            <a:lvl7pPr marL="3860346" indent="-296950" defTabSz="1187798">
              <a:lnSpc>
                <a:spcPct val="90000"/>
              </a:lnSpc>
              <a:spcBef>
                <a:spcPts val="650"/>
              </a:spcBef>
              <a:buFont typeface="Arial" panose="020B0604020202020204" pitchFamily="34" charset="0"/>
              <a:buChar char="•"/>
              <a:defRPr sz="2338"/>
            </a:lvl7pPr>
            <a:lvl8pPr marL="4454245" indent="-296950" defTabSz="1187798">
              <a:lnSpc>
                <a:spcPct val="90000"/>
              </a:lnSpc>
              <a:spcBef>
                <a:spcPts val="650"/>
              </a:spcBef>
              <a:buFont typeface="Arial" panose="020B0604020202020204" pitchFamily="34" charset="0"/>
              <a:buChar char="•"/>
              <a:defRPr sz="2338"/>
            </a:lvl8pPr>
            <a:lvl9pPr marL="5048144" indent="-296950" defTabSz="1187798">
              <a:lnSpc>
                <a:spcPct val="90000"/>
              </a:lnSpc>
              <a:spcBef>
                <a:spcPts val="650"/>
              </a:spcBef>
              <a:buFont typeface="Arial" panose="020B0604020202020204" pitchFamily="34" charset="0"/>
              <a:buChar char="•"/>
              <a:defRPr sz="2338"/>
            </a:lvl9pPr>
          </a:lstStyle>
          <a:p>
            <a:endParaRPr lang="en-US" dirty="0"/>
          </a:p>
        </p:txBody>
      </p:sp>
      <p:grpSp>
        <p:nvGrpSpPr>
          <p:cNvPr id="12" name="组合 11"/>
          <p:cNvGrpSpPr/>
          <p:nvPr/>
        </p:nvGrpSpPr>
        <p:grpSpPr>
          <a:xfrm>
            <a:off x="965889" y="4482109"/>
            <a:ext cx="1524210" cy="1068293"/>
            <a:chOff x="1285140" y="4440578"/>
            <a:chExt cx="1524408" cy="1068432"/>
          </a:xfrm>
        </p:grpSpPr>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34766" r="34766"/>
            <a:stretch/>
          </p:blipFill>
          <p:spPr>
            <a:xfrm rot="16200000">
              <a:off x="1668715" y="4368177"/>
              <a:ext cx="757258" cy="1524408"/>
            </a:xfrm>
            <a:prstGeom prst="rect">
              <a:avLst/>
            </a:prstGeom>
          </p:spPr>
        </p:pic>
        <p:sp>
          <p:nvSpPr>
            <p:cNvPr id="230" name="TextBox 83"/>
            <p:cNvSpPr txBox="1"/>
            <p:nvPr/>
          </p:nvSpPr>
          <p:spPr>
            <a:xfrm>
              <a:off x="1642902" y="4440578"/>
              <a:ext cx="673540" cy="350865"/>
            </a:xfrm>
            <a:prstGeom prst="rect">
              <a:avLst/>
            </a:prstGeom>
            <a:noFill/>
          </p:spPr>
          <p:txBody>
            <a:bodyPr wrap="square" rtlCol="0">
              <a:noAutofit/>
            </a:bodyPr>
            <a:lstStyle/>
            <a:p>
              <a:pPr algn="ctr" defTabSz="914065" fontAlgn="ctr">
                <a:lnSpc>
                  <a:spcPct val="120000"/>
                </a:lnSpc>
              </a:pPr>
              <a:r>
                <a:rPr lang="en-US" altLang="zh-CN" dirty="0">
                  <a:solidFill>
                    <a:srgbClr val="C7000B"/>
                  </a:solidFill>
                  <a:latin typeface="Arial" panose="020B0604020202020204" pitchFamily="34" charset="0"/>
                  <a:ea typeface="微软雅黑" panose="020B0503020204020204" pitchFamily="34" charset="-122"/>
                  <a:cs typeface="Arial" panose="020B0604020202020204" pitchFamily="34" charset="0"/>
                </a:rPr>
                <a:t>SSD</a:t>
              </a:r>
            </a:p>
          </p:txBody>
        </p:sp>
      </p:grpSp>
      <p:sp>
        <p:nvSpPr>
          <p:cNvPr id="231" name="TextBox 83"/>
          <p:cNvSpPr txBox="1"/>
          <p:nvPr/>
        </p:nvSpPr>
        <p:spPr>
          <a:xfrm>
            <a:off x="228234" y="1305113"/>
            <a:ext cx="3015177" cy="350819"/>
          </a:xfrm>
          <a:prstGeom prst="rect">
            <a:avLst/>
          </a:prstGeom>
          <a:noFill/>
        </p:spPr>
        <p:txBody>
          <a:bodyPr wrap="square" rtlCol="0">
            <a:noAutofit/>
          </a:bodyPr>
          <a:lstStyle/>
          <a:p>
            <a:pPr algn="ctr" defTabSz="914065" fontAlgn="ctr">
              <a:lnSpc>
                <a:spcPct val="120000"/>
              </a:lnSpc>
            </a:pPr>
            <a:r>
              <a:rPr lang="en-US" altLang="zh-CN" dirty="0">
                <a:solidFill>
                  <a:srgbClr val="C7000B"/>
                </a:solidFill>
                <a:latin typeface="Arial" panose="020B0604020202020204" pitchFamily="34" charset="0"/>
                <a:ea typeface="微软雅黑" panose="020B0503020204020204" pitchFamily="34" charset="-122"/>
                <a:cs typeface="Arial" panose="020B0604020202020204" pitchFamily="34" charset="0"/>
              </a:rPr>
              <a:t>Controller with 5 chips</a:t>
            </a:r>
          </a:p>
        </p:txBody>
      </p:sp>
      <p:grpSp>
        <p:nvGrpSpPr>
          <p:cNvPr id="13" name="组合 12"/>
          <p:cNvGrpSpPr/>
          <p:nvPr/>
        </p:nvGrpSpPr>
        <p:grpSpPr>
          <a:xfrm>
            <a:off x="519741" y="2949908"/>
            <a:ext cx="2418360" cy="1063382"/>
            <a:chOff x="838933" y="3071626"/>
            <a:chExt cx="2418675" cy="1063520"/>
          </a:xfrm>
        </p:grpSpPr>
        <p:sp>
          <p:nvSpPr>
            <p:cNvPr id="325" name="TextBox 83"/>
            <p:cNvSpPr txBox="1"/>
            <p:nvPr/>
          </p:nvSpPr>
          <p:spPr>
            <a:xfrm>
              <a:off x="840703" y="3071626"/>
              <a:ext cx="2416905" cy="350865"/>
            </a:xfrm>
            <a:prstGeom prst="rect">
              <a:avLst/>
            </a:prstGeom>
            <a:noFill/>
          </p:spPr>
          <p:txBody>
            <a:bodyPr wrap="square" rtlCol="0">
              <a:noAutofit/>
            </a:bodyPr>
            <a:lstStyle/>
            <a:p>
              <a:pPr algn="ctr" defTabSz="914065" fontAlgn="ctr">
                <a:lnSpc>
                  <a:spcPct val="120000"/>
                </a:lnSpc>
              </a:pPr>
              <a:r>
                <a:rPr lang="en-US" altLang="zh-CN" dirty="0">
                  <a:solidFill>
                    <a:srgbClr val="C7000B"/>
                  </a:solidFill>
                  <a:latin typeface="Arial" panose="020B0604020202020204" pitchFamily="34" charset="0"/>
                  <a:ea typeface="微软雅黑" panose="020B0503020204020204" pitchFamily="34" charset="-122"/>
                  <a:cs typeface="Arial" panose="020B0604020202020204" pitchFamily="34" charset="0"/>
                </a:rPr>
                <a:t>Smart SSD enclosure</a:t>
              </a:r>
            </a:p>
          </p:txBody>
        </p:sp>
        <p:pic>
          <p:nvPicPr>
            <p:cNvPr id="208" name="Picture 2" descr="C:\Users\w00426146.CHINA\AppData\Roaming\eSpace_Desktop\UserData\w00426146\imagefiles\originalImgfiles\F42B6F74-F87B-4876-BEA3-81B2B72C2C3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7357" y="3559578"/>
              <a:ext cx="2339976" cy="423382"/>
            </a:xfrm>
            <a:prstGeom prst="rect">
              <a:avLst/>
            </a:prstGeom>
            <a:noFill/>
            <a:extLst>
              <a:ext uri="{909E8E84-426E-40DD-AFC4-6F175D3DCCD1}">
                <a14:hiddenFill xmlns:a14="http://schemas.microsoft.com/office/drawing/2010/main">
                  <a:solidFill>
                    <a:srgbClr val="FFFFFF"/>
                  </a:solidFill>
                </a14:hiddenFill>
              </a:ext>
            </a:extLst>
          </p:spPr>
        </p:pic>
        <p:pic>
          <p:nvPicPr>
            <p:cNvPr id="220"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933" y="3771269"/>
              <a:ext cx="515554" cy="363877"/>
            </a:xfrm>
            <a:prstGeom prst="rect">
              <a:avLst/>
            </a:prstGeom>
            <a:noFill/>
            <a:ln>
              <a:noFill/>
            </a:ln>
          </p:spPr>
        </p:pic>
      </p:grpSp>
      <p:pic>
        <p:nvPicPr>
          <p:cNvPr id="374" name="Picture 9" descr="E:\01转移\PTT元素\射光-011.png"/>
          <p:cNvPicPr>
            <a:picLocks noChangeAspect="1" noChangeArrowheads="1"/>
          </p:cNvPicPr>
          <p:nvPr/>
        </p:nvPicPr>
        <p:blipFill>
          <a:blip r:embed="rId7" cstate="print">
            <a:duotone>
              <a:prstClr val="black"/>
              <a:schemeClr val="accent5">
                <a:tint val="45000"/>
                <a:satMod val="400000"/>
              </a:schemeClr>
            </a:duotone>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rot="16200000">
            <a:off x="648076" y="3047903"/>
            <a:ext cx="5116027" cy="1451211"/>
          </a:xfrm>
          <a:prstGeom prst="rect">
            <a:avLst/>
          </a:prstGeom>
          <a:noFill/>
          <a:extLst>
            <a:ext uri="{909E8E84-426E-40DD-AFC4-6F175D3DCCD1}">
              <a14:hiddenFill xmlns:a14="http://schemas.microsoft.com/office/drawing/2010/main">
                <a:solidFill>
                  <a:srgbClr val="FFFFFF"/>
                </a:solidFill>
              </a14:hiddenFill>
            </a:ext>
          </a:extLst>
        </p:spPr>
      </p:pic>
      <p:sp>
        <p:nvSpPr>
          <p:cNvPr id="138" name="副标题 1"/>
          <p:cNvSpPr>
            <a:spLocks noGrp="1"/>
          </p:cNvSpPr>
          <p:nvPr>
            <p:ph type="subTitle" idx="4294967295"/>
          </p:nvPr>
        </p:nvSpPr>
        <p:spPr>
          <a:xfrm>
            <a:off x="991983" y="157767"/>
            <a:ext cx="11081789" cy="522265"/>
          </a:xfrm>
          <a:prstGeom prst="rect">
            <a:avLst/>
          </a:prstGeom>
        </p:spPr>
        <p:txBody>
          <a:bodyPr vert="horz" wrap="square" lIns="0" tIns="0" rIns="0" bIns="0" numCol="1" anchor="t" anchorCtr="0" compatLnSpc="1">
            <a:prstTxWarp prst="textNoShape">
              <a:avLst/>
            </a:prstTxWarp>
            <a:noAutofit/>
          </a:bodyPr>
          <a:lstStyle/>
          <a:p>
            <a:pPr marL="0" indent="0" defTabSz="1187798" fontAlgn="ctr">
              <a:spcBef>
                <a:spcPts val="0"/>
              </a:spcBef>
              <a:buNone/>
            </a:pPr>
            <a:r>
              <a:rPr lang="en-US" altLang="zh-CN" b="0" kern="1200" dirty="0">
                <a:solidFill>
                  <a:srgbClr val="1D1D1A"/>
                </a:solidFill>
                <a:latin typeface="Arial" panose="020B0604020202020204" pitchFamily="34" charset="0"/>
                <a:ea typeface="Microsoft YaHei" panose="020B0503020204020204" pitchFamily="34" charset="-122"/>
              </a:rPr>
              <a:t>Super Performance with Innovative </a:t>
            </a:r>
            <a:r>
              <a:rPr lang="en-US" altLang="zh-CN" b="0" kern="1200" dirty="0" err="1">
                <a:solidFill>
                  <a:srgbClr val="1D1D1A"/>
                </a:solidFill>
                <a:latin typeface="Arial" panose="020B0604020202020204" pitchFamily="34" charset="0"/>
                <a:ea typeface="Microsoft YaHei" panose="020B0503020204020204" pitchFamily="34" charset="-122"/>
              </a:rPr>
              <a:t>FlashLink</a:t>
            </a:r>
            <a:r>
              <a:rPr lang="en-US" altLang="zh-CN" b="0" kern="1200" dirty="0">
                <a:solidFill>
                  <a:srgbClr val="1D1D1A"/>
                </a:solidFill>
                <a:latin typeface="Arial" panose="020B0604020202020204" pitchFamily="34" charset="0"/>
                <a:ea typeface="Microsoft YaHei" panose="020B0503020204020204" pitchFamily="34" charset="-122"/>
              </a:rPr>
              <a:t>® Algorithms </a:t>
            </a:r>
          </a:p>
        </p:txBody>
      </p:sp>
      <p:pic>
        <p:nvPicPr>
          <p:cNvPr id="4" name="图片 3"/>
          <p:cNvPicPr>
            <a:picLocks noChangeAspect="1"/>
          </p:cNvPicPr>
          <p:nvPr/>
        </p:nvPicPr>
        <p:blipFill>
          <a:blip r:embed="rId9" cstate="print"/>
          <a:stretch>
            <a:fillRect/>
          </a:stretch>
        </p:blipFill>
        <p:spPr>
          <a:xfrm>
            <a:off x="442771" y="1742226"/>
            <a:ext cx="2439086" cy="575925"/>
          </a:xfrm>
          <a:prstGeom prst="rect">
            <a:avLst/>
          </a:prstGeom>
        </p:spPr>
      </p:pic>
      <p:grpSp>
        <p:nvGrpSpPr>
          <p:cNvPr id="216" name="成组">
            <a:extLst>
              <a:ext uri="{FF2B5EF4-FFF2-40B4-BE49-F238E27FC236}">
                <a16:creationId xmlns:a16="http://schemas.microsoft.com/office/drawing/2014/main" id="{B8F4FAF1-B3A1-4290-B2AF-A0EBEA6B667B}"/>
              </a:ext>
            </a:extLst>
          </p:cNvPr>
          <p:cNvGrpSpPr/>
          <p:nvPr/>
        </p:nvGrpSpPr>
        <p:grpSpPr>
          <a:xfrm>
            <a:off x="2521063" y="2069745"/>
            <a:ext cx="394254" cy="378072"/>
            <a:chOff x="-3" y="0"/>
            <a:chExt cx="3198127" cy="3226839"/>
          </a:xfrm>
        </p:grpSpPr>
        <p:sp>
          <p:nvSpPr>
            <p:cNvPr id="217" name="矩形">
              <a:extLst>
                <a:ext uri="{FF2B5EF4-FFF2-40B4-BE49-F238E27FC236}">
                  <a16:creationId xmlns:a16="http://schemas.microsoft.com/office/drawing/2014/main" id="{EA0EC52F-1214-4397-B28B-6B6F9F217943}"/>
                </a:ext>
              </a:extLst>
            </p:cNvPr>
            <p:cNvSpPr/>
            <p:nvPr/>
          </p:nvSpPr>
          <p:spPr>
            <a:xfrm>
              <a:off x="-3" y="0"/>
              <a:ext cx="3198127" cy="3226839"/>
            </a:xfrm>
            <a:prstGeom prst="rect">
              <a:avLst/>
            </a:prstGeom>
            <a:gradFill flip="none" rotWithShape="1">
              <a:gsLst>
                <a:gs pos="0">
                  <a:srgbClr val="000000"/>
                </a:gs>
                <a:gs pos="100000">
                  <a:srgbClr val="434343"/>
                </a:gs>
              </a:gsLst>
              <a:lin ang="2606235" scaled="0"/>
            </a:gradFill>
            <a:ln w="3175" cap="flat">
              <a:noFill/>
              <a:miter lim="400000"/>
            </a:ln>
            <a:effectLst/>
          </p:spPr>
          <p:txBody>
            <a:bodyPr wrap="square" lIns="25396" tIns="25396" rIns="25396" bIns="25396" numCol="1" anchor="ctr">
              <a:noAutofit/>
            </a:bodyPr>
            <a:lstStyle/>
            <a:p>
              <a:pPr algn="ctr" defTabSz="412709" fontAlgn="ctr" hangingPunct="0">
                <a:defRPr sz="2200" b="0">
                  <a:latin typeface="+mn-lt"/>
                  <a:ea typeface="+mn-ea"/>
                  <a:cs typeface="+mn-cs"/>
                  <a:sym typeface="Helvetica Neue Medium"/>
                </a:defRPr>
              </a:pPr>
              <a:endParaRPr lang="en-US" sz="900" kern="0" dirty="0">
                <a:solidFill>
                  <a:srgbClr val="FFFFFF"/>
                </a:solidFill>
                <a:latin typeface="Arial" panose="020B0604020202020204" pitchFamily="34" charset="0"/>
                <a:ea typeface="微软雅黑" panose="020B0503020204020204" pitchFamily="34" charset="-122"/>
                <a:sym typeface="Helvetica Neue Medium"/>
              </a:endParaRPr>
            </a:p>
          </p:txBody>
        </p:sp>
        <p:sp>
          <p:nvSpPr>
            <p:cNvPr id="218" name="矩形">
              <a:extLst>
                <a:ext uri="{FF2B5EF4-FFF2-40B4-BE49-F238E27FC236}">
                  <a16:creationId xmlns:a16="http://schemas.microsoft.com/office/drawing/2014/main" id="{25F3586E-C50C-4BF9-8175-627F22F6AC72}"/>
                </a:ext>
              </a:extLst>
            </p:cNvPr>
            <p:cNvSpPr/>
            <p:nvPr/>
          </p:nvSpPr>
          <p:spPr>
            <a:xfrm>
              <a:off x="380790" y="387730"/>
              <a:ext cx="2441998" cy="2463922"/>
            </a:xfrm>
            <a:prstGeom prst="rect">
              <a:avLst/>
            </a:prstGeom>
            <a:gradFill flip="none" rotWithShape="1">
              <a:gsLst>
                <a:gs pos="40469">
                  <a:srgbClr val="3E3D3E"/>
                </a:gs>
                <a:gs pos="76437">
                  <a:srgbClr val="565656"/>
                </a:gs>
                <a:gs pos="100000">
                  <a:srgbClr val="6E6E6E"/>
                </a:gs>
              </a:gsLst>
              <a:path path="shape">
                <a:fillToRect l="-37827" t="129036" r="137827" b="-29036"/>
              </a:path>
            </a:gradFill>
            <a:ln w="3175" cap="flat">
              <a:noFill/>
              <a:miter lim="400000"/>
            </a:ln>
            <a:effectLst/>
          </p:spPr>
          <p:txBody>
            <a:bodyPr wrap="square" lIns="25396" tIns="25396" rIns="25396" bIns="25396" numCol="1" anchor="ctr">
              <a:noAutofit/>
            </a:bodyPr>
            <a:lstStyle/>
            <a:p>
              <a:pPr algn="ctr" defTabSz="412709" fontAlgn="ctr" hangingPunct="0">
                <a:defRPr sz="2200" b="0">
                  <a:latin typeface="+mn-lt"/>
                  <a:ea typeface="+mn-ea"/>
                  <a:cs typeface="+mn-cs"/>
                  <a:sym typeface="Helvetica Neue Medium"/>
                </a:defRPr>
              </a:pPr>
              <a:endParaRPr lang="en-US" sz="900" kern="0" dirty="0">
                <a:solidFill>
                  <a:srgbClr val="FFFFFF"/>
                </a:solidFill>
                <a:latin typeface="Arial" panose="020B0604020202020204" pitchFamily="34" charset="0"/>
                <a:ea typeface="微软雅黑" panose="020B0503020204020204" pitchFamily="34" charset="-122"/>
                <a:sym typeface="Helvetica Neue Medium"/>
              </a:endParaRPr>
            </a:p>
          </p:txBody>
        </p:sp>
        <p:pic>
          <p:nvPicPr>
            <p:cNvPr id="219" name="image12.png" descr="image12.png">
              <a:extLst>
                <a:ext uri="{FF2B5EF4-FFF2-40B4-BE49-F238E27FC236}">
                  <a16:creationId xmlns:a16="http://schemas.microsoft.com/office/drawing/2014/main" id="{4D59AA9F-0247-4A4C-A9F0-543403501099}"/>
                </a:ext>
              </a:extLst>
            </p:cNvPr>
            <p:cNvPicPr>
              <a:picLocks noChangeAspect="1"/>
            </p:cNvPicPr>
            <p:nvPr/>
          </p:nvPicPr>
          <p:blipFill>
            <a:blip r:embed="rId10" cstate="screen">
              <a:extLst>
                <a:ext uri="{28A0092B-C50C-407E-A947-70E740481C1C}">
                  <a14:useLocalDpi xmlns:a14="http://schemas.microsoft.com/office/drawing/2010/main"/>
                </a:ext>
              </a:extLst>
            </a:blip>
            <a:srcRect l="6085" r="6085"/>
            <a:stretch>
              <a:fillRect/>
            </a:stretch>
          </p:blipFill>
          <p:spPr>
            <a:xfrm>
              <a:off x="747520" y="881260"/>
              <a:ext cx="1929323" cy="1464465"/>
            </a:xfrm>
            <a:prstGeom prst="rect">
              <a:avLst/>
            </a:prstGeom>
            <a:noFill/>
            <a:ln>
              <a:noFill/>
            </a:ln>
          </p:spPr>
        </p:pic>
      </p:grpSp>
      <p:pic>
        <p:nvPicPr>
          <p:cNvPr id="32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973" y="2076866"/>
            <a:ext cx="515487" cy="363830"/>
          </a:xfrm>
          <a:prstGeom prst="rect">
            <a:avLst/>
          </a:prstGeom>
          <a:noFill/>
          <a:ln>
            <a:noFill/>
          </a:ln>
        </p:spPr>
      </p:pic>
      <p:sp>
        <p:nvSpPr>
          <p:cNvPr id="19" name="矩形 18"/>
          <p:cNvSpPr/>
          <p:nvPr/>
        </p:nvSpPr>
        <p:spPr>
          <a:xfrm>
            <a:off x="9139304" y="3794301"/>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382" name="矩形 381"/>
          <p:cNvSpPr/>
          <p:nvPr/>
        </p:nvSpPr>
        <p:spPr>
          <a:xfrm>
            <a:off x="6472097" y="3799441"/>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383" name="矩形 382"/>
          <p:cNvSpPr/>
          <p:nvPr/>
        </p:nvSpPr>
        <p:spPr>
          <a:xfrm>
            <a:off x="3797588" y="3794301"/>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384" name="矩形 383"/>
          <p:cNvSpPr/>
          <p:nvPr/>
        </p:nvSpPr>
        <p:spPr>
          <a:xfrm>
            <a:off x="9139304" y="1350971"/>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000" dirty="0">
              <a:solidFill>
                <a:srgbClr val="666666"/>
              </a:solidFill>
              <a:latin typeface="Arial" panose="020B0604020202020204" pitchFamily="34" charset="0"/>
            </a:endParaRPr>
          </a:p>
        </p:txBody>
      </p:sp>
      <p:sp>
        <p:nvSpPr>
          <p:cNvPr id="385" name="矩形 384"/>
          <p:cNvSpPr/>
          <p:nvPr/>
        </p:nvSpPr>
        <p:spPr>
          <a:xfrm>
            <a:off x="6473820" y="1350971"/>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386" name="矩形 385"/>
          <p:cNvSpPr/>
          <p:nvPr/>
        </p:nvSpPr>
        <p:spPr>
          <a:xfrm>
            <a:off x="3801320" y="1359115"/>
            <a:ext cx="2589585" cy="2376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376" name="圆角矩形 93"/>
          <p:cNvSpPr/>
          <p:nvPr/>
        </p:nvSpPr>
        <p:spPr bwMode="auto">
          <a:xfrm>
            <a:off x="8947885" y="5367061"/>
            <a:ext cx="3020083" cy="771511"/>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Global I/O priority adjustment </a:t>
            </a:r>
          </a:p>
          <a:p>
            <a:pPr algn="ctr" defTabSz="914157" fontAlgn="ctr">
              <a:lnSpc>
                <a:spcPct val="120000"/>
              </a:lnSpc>
              <a:buClr>
                <a:srgbClr val="CC9900"/>
              </a:buClr>
              <a:defRPr/>
            </a:pPr>
            <a:r>
              <a:rPr lang="en-US" altLang="zh-CN" kern="0" dirty="0">
                <a:solidFill>
                  <a:srgbClr val="C7000B"/>
                </a:solidFill>
                <a:latin typeface="Arial" panose="020B0604020202020204" pitchFamily="34" charset="0"/>
                <a:ea typeface="微软雅黑"/>
                <a:cs typeface="Arial" pitchFamily="34" charset="0"/>
              </a:rPr>
              <a:t>Lower</a:t>
            </a:r>
            <a:r>
              <a:rPr lang="en-US" altLang="zh-CN" kern="0" dirty="0">
                <a:solidFill>
                  <a:srgbClr val="C00000"/>
                </a:solidFill>
                <a:latin typeface="Arial" panose="020B0604020202020204" pitchFamily="34" charset="0"/>
                <a:ea typeface="微软雅黑"/>
                <a:cs typeface="Arial" pitchFamily="34" charset="0"/>
              </a:rPr>
              <a:t> </a:t>
            </a:r>
            <a:r>
              <a:rPr lang="en-US" altLang="zh-CN" sz="1200" kern="0" dirty="0">
                <a:solidFill>
                  <a:srgbClr val="1D1D1A"/>
                </a:solidFill>
                <a:latin typeface="Arial" panose="020B0604020202020204" pitchFamily="34" charset="0"/>
                <a:ea typeface="微软雅黑"/>
                <a:cs typeface="Arial" pitchFamily="34" charset="0"/>
              </a:rPr>
              <a:t>latency</a:t>
            </a:r>
          </a:p>
        </p:txBody>
      </p:sp>
      <p:sp>
        <p:nvSpPr>
          <p:cNvPr id="377" name="圆角矩形 93"/>
          <p:cNvSpPr/>
          <p:nvPr/>
        </p:nvSpPr>
        <p:spPr bwMode="auto">
          <a:xfrm>
            <a:off x="6165909" y="5340391"/>
            <a:ext cx="3234554" cy="771511"/>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Multi-streaming data separation</a:t>
            </a:r>
          </a:p>
          <a:p>
            <a:pPr algn="ctr" defTabSz="914157" fontAlgn="ctr">
              <a:lnSpc>
                <a:spcPct val="120000"/>
              </a:lnSpc>
              <a:buClr>
                <a:srgbClr val="CC9900"/>
              </a:buClr>
              <a:defRPr/>
            </a:pPr>
            <a:r>
              <a:rPr lang="en-US" kern="0" dirty="0">
                <a:solidFill>
                  <a:srgbClr val="C7000B"/>
                </a:solidFill>
                <a:latin typeface="Arial" panose="020B0604020202020204" pitchFamily="34" charset="0"/>
                <a:ea typeface="微软雅黑"/>
                <a:cs typeface="Arial" pitchFamily="34" charset="0"/>
              </a:rPr>
              <a:t>Less</a:t>
            </a:r>
            <a:r>
              <a:rPr lang="en-US" kern="0" dirty="0">
                <a:solidFill>
                  <a:srgbClr val="C00000"/>
                </a:solidFill>
                <a:latin typeface="Arial" panose="020B0604020202020204" pitchFamily="34" charset="0"/>
                <a:ea typeface="微软雅黑"/>
                <a:cs typeface="Arial" pitchFamily="34" charset="0"/>
              </a:rPr>
              <a:t> </a:t>
            </a: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garbage collection</a:t>
            </a:r>
          </a:p>
        </p:txBody>
      </p:sp>
      <p:sp>
        <p:nvSpPr>
          <p:cNvPr id="378" name="圆角矩形 93"/>
          <p:cNvSpPr/>
          <p:nvPr/>
        </p:nvSpPr>
        <p:spPr bwMode="auto">
          <a:xfrm>
            <a:off x="3696498" y="5345665"/>
            <a:ext cx="2865292" cy="771511"/>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Full-stripe writes </a:t>
            </a:r>
          </a:p>
          <a:p>
            <a:pPr algn="ctr" defTabSz="914157" fontAlgn="ctr">
              <a:lnSpc>
                <a:spcPct val="120000"/>
              </a:lnSpc>
              <a:buClr>
                <a:srgbClr val="CC9900"/>
              </a:buClr>
              <a:defRPr/>
            </a:pPr>
            <a:r>
              <a:rPr lang="en-US" altLang="zh-CN" kern="0" dirty="0">
                <a:solidFill>
                  <a:srgbClr val="C7000B"/>
                </a:solidFill>
                <a:latin typeface="Arial" panose="020B0604020202020204" pitchFamily="34" charset="0"/>
                <a:ea typeface="微软雅黑"/>
                <a:cs typeface="Arial" pitchFamily="34" charset="0"/>
              </a:rPr>
              <a:t>Less</a:t>
            </a:r>
            <a:r>
              <a:rPr lang="en-US" altLang="zh-CN" sz="1200" kern="0" dirty="0">
                <a:solidFill>
                  <a:srgbClr val="1D1D1A"/>
                </a:solidFill>
                <a:latin typeface="Arial" panose="020B0604020202020204" pitchFamily="34" charset="0"/>
                <a:ea typeface="微软雅黑"/>
                <a:cs typeface="Arial" pitchFamily="34" charset="0"/>
              </a:rPr>
              <a:t> write amplification </a:t>
            </a:r>
          </a:p>
        </p:txBody>
      </p:sp>
      <p:sp>
        <p:nvSpPr>
          <p:cNvPr id="379" name="圆角矩形 93"/>
          <p:cNvSpPr/>
          <p:nvPr/>
        </p:nvSpPr>
        <p:spPr bwMode="auto">
          <a:xfrm>
            <a:off x="8947885" y="2993436"/>
            <a:ext cx="2821461" cy="771511"/>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AI chip + Cache algorithm </a:t>
            </a:r>
          </a:p>
          <a:p>
            <a:pPr algn="ctr" defTabSz="914157" fontAlgn="ctr">
              <a:lnSpc>
                <a:spcPct val="120000"/>
              </a:lnSpc>
              <a:buClr>
                <a:srgbClr val="CC9900"/>
              </a:buClr>
              <a:defRPr/>
            </a:pPr>
            <a:r>
              <a:rPr lang="en-US" altLang="zh-CN" kern="0" dirty="0">
                <a:solidFill>
                  <a:srgbClr val="C7000B"/>
                </a:solidFill>
                <a:latin typeface="Arial" panose="020B0604020202020204" pitchFamily="34" charset="0"/>
                <a:ea typeface="微软雅黑"/>
                <a:cs typeface="Arial" pitchFamily="34" charset="0"/>
              </a:rPr>
              <a:t>50%</a:t>
            </a:r>
            <a:r>
              <a:rPr lang="en-US" altLang="zh-CN" sz="1200" kern="0" dirty="0">
                <a:solidFill>
                  <a:srgbClr val="C00000"/>
                </a:solidFill>
                <a:latin typeface="Arial" panose="020B0604020202020204" pitchFamily="34" charset="0"/>
                <a:ea typeface="微软雅黑"/>
                <a:cs typeface="Arial" pitchFamily="34" charset="0"/>
              </a:rPr>
              <a:t>      </a:t>
            </a:r>
            <a:r>
              <a:rPr lang="en-US" altLang="zh-CN" sz="1200" kern="0" dirty="0">
                <a:solidFill>
                  <a:srgbClr val="1D1D1A"/>
                </a:solidFill>
                <a:latin typeface="Arial" panose="020B0604020202020204" pitchFamily="34" charset="0"/>
                <a:ea typeface="微软雅黑"/>
                <a:cs typeface="Arial" pitchFamily="34" charset="0"/>
              </a:rPr>
              <a:t>cache hit ratio</a:t>
            </a:r>
            <a:endParaRPr lang="en-US" altLang="zh-CN" sz="1200" kern="0" dirty="0">
              <a:solidFill>
                <a:srgbClr val="C00000"/>
              </a:solidFill>
              <a:latin typeface="Arial" panose="020B0604020202020204" pitchFamily="34" charset="0"/>
              <a:ea typeface="微软雅黑"/>
              <a:cs typeface="Arial" pitchFamily="34" charset="0"/>
            </a:endParaRPr>
          </a:p>
        </p:txBody>
      </p:sp>
      <p:sp>
        <p:nvSpPr>
          <p:cNvPr id="380" name="圆角矩形 93"/>
          <p:cNvSpPr/>
          <p:nvPr/>
        </p:nvSpPr>
        <p:spPr bwMode="auto">
          <a:xfrm>
            <a:off x="6532878" y="2832691"/>
            <a:ext cx="2534221" cy="1095046"/>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 Service grouping</a:t>
            </a:r>
          </a:p>
          <a:p>
            <a:pPr algn="ctr" defTabSz="914157" fontAlgn="ctr">
              <a:lnSpc>
                <a:spcPct val="120000"/>
              </a:lnSpc>
              <a:buClr>
                <a:srgbClr val="CC9900"/>
              </a:buClr>
              <a:defRPr/>
            </a:pPr>
            <a:r>
              <a:rPr lang="en-US" altLang="zh-CN" kern="0" dirty="0">
                <a:solidFill>
                  <a:srgbClr val="C7000B"/>
                </a:solidFill>
                <a:latin typeface="Arial" panose="020B0604020202020204" pitchFamily="34" charset="0"/>
                <a:ea typeface="微软雅黑"/>
                <a:cs typeface="Arial" pitchFamily="34" charset="0"/>
              </a:rPr>
              <a:t>20x</a:t>
            </a:r>
            <a:r>
              <a:rPr lang="en-US" altLang="zh-CN" sz="1200" kern="0" dirty="0">
                <a:solidFill>
                  <a:srgbClr val="1D1D1A"/>
                </a:solidFill>
                <a:latin typeface="Arial" panose="020B0604020202020204" pitchFamily="34" charset="0"/>
                <a:ea typeface="微软雅黑"/>
                <a:cs typeface="Arial" pitchFamily="34" charset="0"/>
              </a:rPr>
              <a:t> reconstruction speed</a:t>
            </a:r>
          </a:p>
        </p:txBody>
      </p:sp>
      <p:sp>
        <p:nvSpPr>
          <p:cNvPr id="381" name="圆角矩形 93"/>
          <p:cNvSpPr/>
          <p:nvPr/>
        </p:nvSpPr>
        <p:spPr bwMode="auto">
          <a:xfrm>
            <a:off x="3482214" y="2818293"/>
            <a:ext cx="3236656" cy="1095046"/>
          </a:xfrm>
          <a:prstGeom prst="roundRect">
            <a:avLst/>
          </a:prstGeom>
          <a:noFill/>
        </p:spPr>
        <p:txBody>
          <a:bodyPr wrap="square" rtlCol="0" anchor="ctr">
            <a:noAutofit/>
          </a:bodyPr>
          <a:lstStyle/>
          <a:p>
            <a:pPr algn="ctr" defTabSz="914157" fontAlgn="ctr">
              <a:lnSpc>
                <a:spcPct val="120000"/>
              </a:lnSpc>
              <a:buClr>
                <a:srgbClr val="CC9900"/>
              </a:buClr>
              <a:defRPr/>
            </a:pPr>
            <a:r>
              <a:rPr lang="en-US" altLang="zh-CN" sz="1200" kern="0" dirty="0">
                <a:solidFill>
                  <a:srgbClr val="1D1D1A"/>
                </a:solidFill>
                <a:latin typeface="Arial" panose="020B0604020202020204" pitchFamily="34" charset="0"/>
                <a:ea typeface="微软雅黑"/>
                <a:cs typeface="Arial" pitchFamily="34" charset="0"/>
              </a:rPr>
              <a:t> Many-core algorithm </a:t>
            </a:r>
          </a:p>
          <a:p>
            <a:pPr algn="ctr" defTabSz="914157" fontAlgn="ctr">
              <a:lnSpc>
                <a:spcPct val="120000"/>
              </a:lnSpc>
              <a:buClr>
                <a:srgbClr val="CC9900"/>
              </a:buClr>
              <a:defRPr/>
            </a:pPr>
            <a:r>
              <a:rPr lang="en-US" altLang="zh-CN" kern="0" dirty="0">
                <a:solidFill>
                  <a:srgbClr val="C7000B"/>
                </a:solidFill>
                <a:latin typeface="Arial" panose="020B0604020202020204" pitchFamily="34" charset="0"/>
                <a:ea typeface="微软雅黑"/>
                <a:cs typeface="Arial" pitchFamily="34" charset="0"/>
              </a:rPr>
              <a:t>2x</a:t>
            </a:r>
            <a:r>
              <a:rPr lang="en-US" altLang="zh-CN" sz="1200" kern="0" dirty="0">
                <a:solidFill>
                  <a:srgbClr val="C00000"/>
                </a:solidFill>
                <a:latin typeface="Arial" panose="020B0604020202020204" pitchFamily="34" charset="0"/>
                <a:ea typeface="微软雅黑"/>
                <a:cs typeface="Arial" pitchFamily="34" charset="0"/>
              </a:rPr>
              <a:t> </a:t>
            </a:r>
            <a:r>
              <a:rPr lang="en-US" altLang="zh-CN" sz="1200" kern="0" dirty="0">
                <a:solidFill>
                  <a:srgbClr val="1D1D1A"/>
                </a:solidFill>
                <a:latin typeface="Arial" panose="020B0604020202020204" pitchFamily="34" charset="0"/>
                <a:ea typeface="微软雅黑"/>
                <a:cs typeface="Arial" pitchFamily="34" charset="0"/>
              </a:rPr>
              <a:t>computing power</a:t>
            </a:r>
          </a:p>
        </p:txBody>
      </p:sp>
      <p:grpSp>
        <p:nvGrpSpPr>
          <p:cNvPr id="5131" name="组合 5130"/>
          <p:cNvGrpSpPr/>
          <p:nvPr/>
        </p:nvGrpSpPr>
        <p:grpSpPr>
          <a:xfrm>
            <a:off x="9248799" y="1686133"/>
            <a:ext cx="2370594" cy="978494"/>
            <a:chOff x="9238658" y="2322012"/>
            <a:chExt cx="1707155" cy="767984"/>
          </a:xfrm>
        </p:grpSpPr>
        <p:sp>
          <p:nvSpPr>
            <p:cNvPr id="114" name="Line 17"/>
            <p:cNvSpPr>
              <a:spLocks noChangeShapeType="1"/>
            </p:cNvSpPr>
            <p:nvPr/>
          </p:nvSpPr>
          <p:spPr bwMode="auto">
            <a:xfrm>
              <a:off x="9453563" y="2795589"/>
              <a:ext cx="1492250" cy="0"/>
            </a:xfrm>
            <a:prstGeom prst="line">
              <a:avLst/>
            </a:prstGeom>
            <a:noFill/>
            <a:ln w="6350" cap="rnd">
              <a:solidFill>
                <a:schemeClr val="bg2">
                  <a:lumMod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121" name="Freeform 18"/>
            <p:cNvSpPr>
              <a:spLocks/>
            </p:cNvSpPr>
            <p:nvPr/>
          </p:nvSpPr>
          <p:spPr bwMode="auto">
            <a:xfrm>
              <a:off x="9577388" y="2532063"/>
              <a:ext cx="1246188" cy="263525"/>
            </a:xfrm>
            <a:custGeom>
              <a:avLst/>
              <a:gdLst>
                <a:gd name="T0" fmla="*/ 0 w 785"/>
                <a:gd name="T1" fmla="*/ 166 h 166"/>
                <a:gd name="T2" fmla="*/ 157 w 785"/>
                <a:gd name="T3" fmla="*/ 57 h 166"/>
                <a:gd name="T4" fmla="*/ 314 w 785"/>
                <a:gd name="T5" fmla="*/ 21 h 166"/>
                <a:gd name="T6" fmla="*/ 471 w 785"/>
                <a:gd name="T7" fmla="*/ 18 h 166"/>
                <a:gd name="T8" fmla="*/ 628 w 785"/>
                <a:gd name="T9" fmla="*/ 9 h 166"/>
                <a:gd name="T10" fmla="*/ 785 w 785"/>
                <a:gd name="T11" fmla="*/ 0 h 166"/>
              </a:gdLst>
              <a:ahLst/>
              <a:cxnLst>
                <a:cxn ang="0">
                  <a:pos x="T0" y="T1"/>
                </a:cxn>
                <a:cxn ang="0">
                  <a:pos x="T2" y="T3"/>
                </a:cxn>
                <a:cxn ang="0">
                  <a:pos x="T4" y="T5"/>
                </a:cxn>
                <a:cxn ang="0">
                  <a:pos x="T6" y="T7"/>
                </a:cxn>
                <a:cxn ang="0">
                  <a:pos x="T8" y="T9"/>
                </a:cxn>
                <a:cxn ang="0">
                  <a:pos x="T10" y="T11"/>
                </a:cxn>
              </a:cxnLst>
              <a:rect l="0" t="0" r="r" b="b"/>
              <a:pathLst>
                <a:path w="785" h="166">
                  <a:moveTo>
                    <a:pt x="0" y="166"/>
                  </a:moveTo>
                  <a:lnTo>
                    <a:pt x="157" y="57"/>
                  </a:lnTo>
                  <a:lnTo>
                    <a:pt x="314" y="21"/>
                  </a:lnTo>
                  <a:lnTo>
                    <a:pt x="471" y="18"/>
                  </a:lnTo>
                  <a:lnTo>
                    <a:pt x="628" y="9"/>
                  </a:lnTo>
                  <a:lnTo>
                    <a:pt x="785" y="0"/>
                  </a:lnTo>
                </a:path>
              </a:pathLst>
            </a:custGeom>
            <a:noFill/>
            <a:ln w="6350" cap="rnd">
              <a:solidFill>
                <a:schemeClr val="bg2">
                  <a:lumMod val="2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124" name="Rectangle 19"/>
            <p:cNvSpPr>
              <a:spLocks noChangeArrowheads="1"/>
            </p:cNvSpPr>
            <p:nvPr/>
          </p:nvSpPr>
          <p:spPr bwMode="auto">
            <a:xfrm>
              <a:off x="9593334" y="2326546"/>
              <a:ext cx="435528" cy="9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53.13%</a:t>
              </a:r>
            </a:p>
          </p:txBody>
        </p:sp>
        <p:sp>
          <p:nvSpPr>
            <p:cNvPr id="160" name="Rectangle 23"/>
            <p:cNvSpPr>
              <a:spLocks noChangeArrowheads="1"/>
            </p:cNvSpPr>
            <p:nvPr/>
          </p:nvSpPr>
          <p:spPr bwMode="auto">
            <a:xfrm>
              <a:off x="10477320" y="2322012"/>
              <a:ext cx="455629" cy="11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C7000B"/>
                  </a:solidFill>
                  <a:latin typeface="Arial" panose="020B0604020202020204" pitchFamily="34" charset="0"/>
                  <a:cs typeface="Arial" pitchFamily="34" charset="0"/>
                </a:rPr>
                <a:t>81.79%</a:t>
              </a:r>
            </a:p>
          </p:txBody>
        </p:sp>
        <p:sp>
          <p:nvSpPr>
            <p:cNvPr id="169" name="Oval 27"/>
            <p:cNvSpPr>
              <a:spLocks noChangeArrowheads="1"/>
            </p:cNvSpPr>
            <p:nvPr/>
          </p:nvSpPr>
          <p:spPr bwMode="auto">
            <a:xfrm>
              <a:off x="9555956" y="2778919"/>
              <a:ext cx="36000" cy="36000"/>
            </a:xfrm>
            <a:prstGeom prst="ellipse">
              <a:avLst/>
            </a:prstGeom>
            <a:solidFill>
              <a:schemeClr val="bg2">
                <a:lumMod val="25000"/>
              </a:schemeClr>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188" name="Oval 28"/>
            <p:cNvSpPr>
              <a:spLocks noChangeArrowheads="1"/>
            </p:cNvSpPr>
            <p:nvPr/>
          </p:nvSpPr>
          <p:spPr bwMode="auto">
            <a:xfrm>
              <a:off x="9802812" y="2608262"/>
              <a:ext cx="36000" cy="36000"/>
            </a:xfrm>
            <a:prstGeom prst="ellipse">
              <a:avLst/>
            </a:prstGeom>
            <a:solidFill>
              <a:schemeClr val="bg2">
                <a:lumMod val="25000"/>
              </a:schemeClr>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189" name="Oval 29"/>
            <p:cNvSpPr>
              <a:spLocks noChangeArrowheads="1"/>
            </p:cNvSpPr>
            <p:nvPr/>
          </p:nvSpPr>
          <p:spPr bwMode="auto">
            <a:xfrm>
              <a:off x="10047288" y="2548731"/>
              <a:ext cx="36000" cy="36000"/>
            </a:xfrm>
            <a:prstGeom prst="ellipse">
              <a:avLst/>
            </a:prstGeom>
            <a:solidFill>
              <a:schemeClr val="bg2">
                <a:lumMod val="25000"/>
              </a:schemeClr>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5120" name="Oval 30"/>
            <p:cNvSpPr>
              <a:spLocks noChangeArrowheads="1"/>
            </p:cNvSpPr>
            <p:nvPr/>
          </p:nvSpPr>
          <p:spPr bwMode="auto">
            <a:xfrm>
              <a:off x="10296525" y="2543968"/>
              <a:ext cx="36000" cy="36000"/>
            </a:xfrm>
            <a:prstGeom prst="ellipse">
              <a:avLst/>
            </a:prstGeom>
            <a:solidFill>
              <a:schemeClr val="bg2">
                <a:lumMod val="25000"/>
              </a:schemeClr>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5121" name="Oval 31"/>
            <p:cNvSpPr>
              <a:spLocks noChangeArrowheads="1"/>
            </p:cNvSpPr>
            <p:nvPr/>
          </p:nvSpPr>
          <p:spPr bwMode="auto">
            <a:xfrm>
              <a:off x="10545763" y="2529681"/>
              <a:ext cx="36000" cy="36000"/>
            </a:xfrm>
            <a:prstGeom prst="ellipse">
              <a:avLst/>
            </a:prstGeom>
            <a:solidFill>
              <a:schemeClr val="bg2">
                <a:lumMod val="25000"/>
              </a:schemeClr>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5123" name="Oval 32"/>
            <p:cNvSpPr>
              <a:spLocks noChangeArrowheads="1"/>
            </p:cNvSpPr>
            <p:nvPr/>
          </p:nvSpPr>
          <p:spPr bwMode="auto">
            <a:xfrm>
              <a:off x="10795000" y="2515393"/>
              <a:ext cx="36000" cy="36000"/>
            </a:xfrm>
            <a:prstGeom prst="ellipse">
              <a:avLst/>
            </a:prstGeom>
            <a:solidFill>
              <a:srgbClr val="C00000"/>
            </a:solidFill>
            <a:ln>
              <a:noFill/>
            </a:ln>
          </p:spPr>
          <p:txBody>
            <a:bodyPr vert="horz" wrap="square" lIns="91428" tIns="45714" rIns="91428" bIns="45714" numCol="1" anchor="t" anchorCtr="0" compatLnSpc="1">
              <a:prstTxWarp prst="textNoShape">
                <a:avLst/>
              </a:prstTxWarp>
              <a:noAutofit/>
            </a:bodyPr>
            <a:lstStyle/>
            <a:p>
              <a:pPr algn="ctr" fontAlgn="ctr"/>
              <a:endParaRPr lang="en-US" altLang="zh-CN" sz="1200" dirty="0">
                <a:solidFill>
                  <a:srgbClr val="1D1D1A"/>
                </a:solidFill>
                <a:latin typeface="Arial" panose="020B0604020202020204" pitchFamily="34" charset="0"/>
                <a:cs typeface="Arial" pitchFamily="34" charset="0"/>
              </a:endParaRPr>
            </a:p>
          </p:txBody>
        </p:sp>
        <p:sp>
          <p:nvSpPr>
            <p:cNvPr id="5124" name="Rectangle 33"/>
            <p:cNvSpPr>
              <a:spLocks noChangeArrowheads="1"/>
            </p:cNvSpPr>
            <p:nvPr/>
          </p:nvSpPr>
          <p:spPr bwMode="auto">
            <a:xfrm>
              <a:off x="9238658" y="2825170"/>
              <a:ext cx="500648" cy="26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Ordered by reboot sequence</a:t>
              </a:r>
            </a:p>
          </p:txBody>
        </p:sp>
        <p:sp>
          <p:nvSpPr>
            <p:cNvPr id="5125" name="Rectangle 34"/>
            <p:cNvSpPr>
              <a:spLocks noChangeArrowheads="1"/>
            </p:cNvSpPr>
            <p:nvPr/>
          </p:nvSpPr>
          <p:spPr bwMode="auto">
            <a:xfrm>
              <a:off x="9800917" y="2837593"/>
              <a:ext cx="39055" cy="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1</a:t>
              </a:r>
            </a:p>
          </p:txBody>
        </p:sp>
        <p:sp>
          <p:nvSpPr>
            <p:cNvPr id="5126" name="Rectangle 35"/>
            <p:cNvSpPr>
              <a:spLocks noChangeArrowheads="1"/>
            </p:cNvSpPr>
            <p:nvPr/>
          </p:nvSpPr>
          <p:spPr bwMode="auto">
            <a:xfrm>
              <a:off x="10056505" y="2837593"/>
              <a:ext cx="39055" cy="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2</a:t>
              </a:r>
            </a:p>
          </p:txBody>
        </p:sp>
        <p:sp>
          <p:nvSpPr>
            <p:cNvPr id="5128" name="Rectangle 36"/>
            <p:cNvSpPr>
              <a:spLocks noChangeArrowheads="1"/>
            </p:cNvSpPr>
            <p:nvPr/>
          </p:nvSpPr>
          <p:spPr bwMode="auto">
            <a:xfrm>
              <a:off x="10304155" y="2837593"/>
              <a:ext cx="39055" cy="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3</a:t>
              </a:r>
            </a:p>
          </p:txBody>
        </p:sp>
        <p:sp>
          <p:nvSpPr>
            <p:cNvPr id="5129" name="Rectangle 37"/>
            <p:cNvSpPr>
              <a:spLocks noChangeArrowheads="1"/>
            </p:cNvSpPr>
            <p:nvPr/>
          </p:nvSpPr>
          <p:spPr bwMode="auto">
            <a:xfrm>
              <a:off x="10553393" y="2837593"/>
              <a:ext cx="39055" cy="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4</a:t>
              </a:r>
            </a:p>
          </p:txBody>
        </p:sp>
        <p:sp>
          <p:nvSpPr>
            <p:cNvPr id="5130" name="Rectangle 38"/>
            <p:cNvSpPr>
              <a:spLocks noChangeArrowheads="1"/>
            </p:cNvSpPr>
            <p:nvPr/>
          </p:nvSpPr>
          <p:spPr bwMode="auto">
            <a:xfrm>
              <a:off x="10796561" y="2837593"/>
              <a:ext cx="39055" cy="1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cs typeface="Arial" pitchFamily="34" charset="0"/>
                </a:rPr>
                <a:t>5</a:t>
              </a:r>
            </a:p>
          </p:txBody>
        </p:sp>
      </p:grpSp>
      <p:sp>
        <p:nvSpPr>
          <p:cNvPr id="416" name="server_201190"/>
          <p:cNvSpPr>
            <a:spLocks noChangeAspect="1"/>
          </p:cNvSpPr>
          <p:nvPr/>
        </p:nvSpPr>
        <p:spPr bwMode="auto">
          <a:xfrm>
            <a:off x="8160009" y="1875269"/>
            <a:ext cx="410154" cy="420699"/>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32910" h="606722">
                <a:moveTo>
                  <a:pt x="418820" y="428911"/>
                </a:moveTo>
                <a:cubicBezTo>
                  <a:pt x="423004" y="424734"/>
                  <a:pt x="429769" y="424734"/>
                  <a:pt x="433953" y="428911"/>
                </a:cubicBezTo>
                <a:lnTo>
                  <a:pt x="508545" y="503380"/>
                </a:lnTo>
                <a:cubicBezTo>
                  <a:pt x="512728" y="507557"/>
                  <a:pt x="512728" y="514311"/>
                  <a:pt x="508545" y="518399"/>
                </a:cubicBezTo>
                <a:lnTo>
                  <a:pt x="433953" y="592957"/>
                </a:lnTo>
                <a:cubicBezTo>
                  <a:pt x="431816" y="595001"/>
                  <a:pt x="429057" y="596067"/>
                  <a:pt x="426386" y="596067"/>
                </a:cubicBezTo>
                <a:cubicBezTo>
                  <a:pt x="423627" y="596067"/>
                  <a:pt x="420957" y="595001"/>
                  <a:pt x="418820" y="592957"/>
                </a:cubicBezTo>
                <a:cubicBezTo>
                  <a:pt x="414637" y="588780"/>
                  <a:pt x="414637" y="582026"/>
                  <a:pt x="418820" y="577850"/>
                </a:cubicBezTo>
                <a:lnTo>
                  <a:pt x="475254" y="521598"/>
                </a:lnTo>
                <a:lnTo>
                  <a:pt x="351705" y="521598"/>
                </a:lnTo>
                <a:cubicBezTo>
                  <a:pt x="345831" y="521598"/>
                  <a:pt x="341113" y="516799"/>
                  <a:pt x="341113" y="510934"/>
                </a:cubicBezTo>
                <a:cubicBezTo>
                  <a:pt x="341113" y="505069"/>
                  <a:pt x="345831" y="500270"/>
                  <a:pt x="351705" y="500270"/>
                </a:cubicBezTo>
                <a:lnTo>
                  <a:pt x="475254" y="500270"/>
                </a:lnTo>
                <a:lnTo>
                  <a:pt x="418820" y="443929"/>
                </a:lnTo>
                <a:cubicBezTo>
                  <a:pt x="414637" y="439753"/>
                  <a:pt x="414637" y="432999"/>
                  <a:pt x="418820" y="428911"/>
                </a:cubicBezTo>
                <a:close/>
                <a:moveTo>
                  <a:pt x="21359" y="239507"/>
                </a:moveTo>
                <a:lnTo>
                  <a:pt x="21359" y="308649"/>
                </a:lnTo>
                <a:cubicBezTo>
                  <a:pt x="21359" y="324201"/>
                  <a:pt x="47168" y="341975"/>
                  <a:pt x="88818" y="354950"/>
                </a:cubicBezTo>
                <a:cubicBezTo>
                  <a:pt x="136075" y="369703"/>
                  <a:pt x="199174" y="377879"/>
                  <a:pt x="266455" y="377879"/>
                </a:cubicBezTo>
                <a:cubicBezTo>
                  <a:pt x="333736" y="377879"/>
                  <a:pt x="396835" y="369703"/>
                  <a:pt x="444181" y="354950"/>
                </a:cubicBezTo>
                <a:cubicBezTo>
                  <a:pt x="485831" y="341975"/>
                  <a:pt x="511640" y="324201"/>
                  <a:pt x="511640" y="308649"/>
                </a:cubicBezTo>
                <a:lnTo>
                  <a:pt x="511640" y="239507"/>
                </a:lnTo>
                <a:cubicBezTo>
                  <a:pt x="468121" y="274256"/>
                  <a:pt x="364974" y="292741"/>
                  <a:pt x="266455" y="292741"/>
                </a:cubicBezTo>
                <a:cubicBezTo>
                  <a:pt x="168025" y="292741"/>
                  <a:pt x="64789" y="274256"/>
                  <a:pt x="21359" y="239507"/>
                </a:cubicBezTo>
                <a:close/>
                <a:moveTo>
                  <a:pt x="21359" y="127707"/>
                </a:moveTo>
                <a:lnTo>
                  <a:pt x="21359" y="202270"/>
                </a:lnTo>
                <a:cubicBezTo>
                  <a:pt x="21359" y="217822"/>
                  <a:pt x="47168" y="235508"/>
                  <a:pt x="88818" y="248483"/>
                </a:cubicBezTo>
                <a:cubicBezTo>
                  <a:pt x="136075" y="263324"/>
                  <a:pt x="199174" y="271412"/>
                  <a:pt x="266455" y="271412"/>
                </a:cubicBezTo>
                <a:cubicBezTo>
                  <a:pt x="333736" y="271412"/>
                  <a:pt x="396835" y="263324"/>
                  <a:pt x="444181" y="248483"/>
                </a:cubicBezTo>
                <a:cubicBezTo>
                  <a:pt x="485831" y="235508"/>
                  <a:pt x="511640" y="217822"/>
                  <a:pt x="511640" y="202270"/>
                </a:cubicBezTo>
                <a:lnTo>
                  <a:pt x="511640" y="127707"/>
                </a:lnTo>
                <a:cubicBezTo>
                  <a:pt x="468121" y="162545"/>
                  <a:pt x="364974" y="180941"/>
                  <a:pt x="266455" y="180941"/>
                </a:cubicBezTo>
                <a:cubicBezTo>
                  <a:pt x="168025" y="180941"/>
                  <a:pt x="64789" y="162545"/>
                  <a:pt x="21359" y="127707"/>
                </a:cubicBezTo>
                <a:close/>
                <a:moveTo>
                  <a:pt x="266455" y="21329"/>
                </a:moveTo>
                <a:cubicBezTo>
                  <a:pt x="199174" y="21329"/>
                  <a:pt x="136075" y="29416"/>
                  <a:pt x="88818" y="44169"/>
                </a:cubicBezTo>
                <a:cubicBezTo>
                  <a:pt x="47168" y="57144"/>
                  <a:pt x="21359" y="74918"/>
                  <a:pt x="21359" y="90470"/>
                </a:cubicBezTo>
                <a:cubicBezTo>
                  <a:pt x="21359" y="106023"/>
                  <a:pt x="47168" y="123797"/>
                  <a:pt x="88818" y="136772"/>
                </a:cubicBezTo>
                <a:cubicBezTo>
                  <a:pt x="136075" y="151525"/>
                  <a:pt x="199174" y="159612"/>
                  <a:pt x="266455" y="159612"/>
                </a:cubicBezTo>
                <a:cubicBezTo>
                  <a:pt x="333736" y="159612"/>
                  <a:pt x="396835" y="151525"/>
                  <a:pt x="444181" y="136772"/>
                </a:cubicBezTo>
                <a:cubicBezTo>
                  <a:pt x="485831" y="123797"/>
                  <a:pt x="511640" y="106023"/>
                  <a:pt x="511640" y="90470"/>
                </a:cubicBezTo>
                <a:cubicBezTo>
                  <a:pt x="511640" y="74918"/>
                  <a:pt x="485831" y="57144"/>
                  <a:pt x="444181" y="44169"/>
                </a:cubicBezTo>
                <a:cubicBezTo>
                  <a:pt x="396835" y="29416"/>
                  <a:pt x="333736" y="21329"/>
                  <a:pt x="266455" y="21329"/>
                </a:cubicBezTo>
                <a:close/>
                <a:moveTo>
                  <a:pt x="266455" y="0"/>
                </a:moveTo>
                <a:cubicBezTo>
                  <a:pt x="387312" y="0"/>
                  <a:pt x="515289" y="27727"/>
                  <a:pt x="531308" y="79450"/>
                </a:cubicBezTo>
                <a:cubicBezTo>
                  <a:pt x="532287" y="81139"/>
                  <a:pt x="532910" y="83094"/>
                  <a:pt x="532910" y="85138"/>
                </a:cubicBezTo>
                <a:lnTo>
                  <a:pt x="532910" y="308649"/>
                </a:lnTo>
                <a:cubicBezTo>
                  <a:pt x="532910" y="367392"/>
                  <a:pt x="395678" y="399119"/>
                  <a:pt x="266455" y="399119"/>
                </a:cubicBezTo>
                <a:cubicBezTo>
                  <a:pt x="168025" y="399119"/>
                  <a:pt x="64789" y="380723"/>
                  <a:pt x="21359" y="345886"/>
                </a:cubicBezTo>
                <a:lnTo>
                  <a:pt x="21359" y="415116"/>
                </a:lnTo>
                <a:cubicBezTo>
                  <a:pt x="21359" y="430669"/>
                  <a:pt x="47168" y="448443"/>
                  <a:pt x="88818" y="461418"/>
                </a:cubicBezTo>
                <a:cubicBezTo>
                  <a:pt x="136075" y="476171"/>
                  <a:pt x="199174" y="484258"/>
                  <a:pt x="266455" y="484258"/>
                </a:cubicBezTo>
                <a:cubicBezTo>
                  <a:pt x="272329" y="484258"/>
                  <a:pt x="277134" y="489057"/>
                  <a:pt x="277134" y="494923"/>
                </a:cubicBezTo>
                <a:cubicBezTo>
                  <a:pt x="277134" y="500788"/>
                  <a:pt x="272329" y="505587"/>
                  <a:pt x="266455" y="505587"/>
                </a:cubicBezTo>
                <a:cubicBezTo>
                  <a:pt x="168025" y="505587"/>
                  <a:pt x="64789" y="487102"/>
                  <a:pt x="21359" y="452353"/>
                </a:cubicBezTo>
                <a:lnTo>
                  <a:pt x="21359" y="518118"/>
                </a:lnTo>
                <a:cubicBezTo>
                  <a:pt x="21448" y="518562"/>
                  <a:pt x="21537" y="518918"/>
                  <a:pt x="21626" y="519362"/>
                </a:cubicBezTo>
                <a:cubicBezTo>
                  <a:pt x="28390" y="551267"/>
                  <a:pt x="128333" y="585393"/>
                  <a:pt x="266455" y="585393"/>
                </a:cubicBezTo>
                <a:cubicBezTo>
                  <a:pt x="272329" y="585393"/>
                  <a:pt x="277134" y="590192"/>
                  <a:pt x="277134" y="596058"/>
                </a:cubicBezTo>
                <a:cubicBezTo>
                  <a:pt x="277134" y="601923"/>
                  <a:pt x="272329" y="606722"/>
                  <a:pt x="266455" y="606722"/>
                </a:cubicBezTo>
                <a:cubicBezTo>
                  <a:pt x="145954" y="606722"/>
                  <a:pt x="18155" y="579439"/>
                  <a:pt x="1780" y="527360"/>
                </a:cubicBezTo>
                <a:cubicBezTo>
                  <a:pt x="623" y="525672"/>
                  <a:pt x="0" y="523717"/>
                  <a:pt x="0" y="521584"/>
                </a:cubicBezTo>
                <a:lnTo>
                  <a:pt x="0" y="85138"/>
                </a:lnTo>
                <a:cubicBezTo>
                  <a:pt x="0" y="83094"/>
                  <a:pt x="623" y="81139"/>
                  <a:pt x="1691" y="79450"/>
                </a:cubicBezTo>
                <a:cubicBezTo>
                  <a:pt x="17710" y="27727"/>
                  <a:pt x="145598" y="0"/>
                  <a:pt x="266455" y="0"/>
                </a:cubicBezTo>
                <a:close/>
              </a:path>
            </a:pathLst>
          </a:custGeom>
          <a:solidFill>
            <a:srgbClr val="C00000"/>
          </a:solidFill>
          <a:ln>
            <a:noFill/>
          </a:ln>
        </p:spPr>
        <p:txBody>
          <a:bodyPr wrap="square">
            <a:noAutofit/>
          </a:bodyPr>
          <a:lstStyle/>
          <a:p>
            <a:pPr fontAlgn="ctr"/>
            <a:endParaRPr lang="en-US" altLang="zh-CN" dirty="0">
              <a:solidFill>
                <a:srgbClr val="1D1D1A"/>
              </a:solidFill>
              <a:latin typeface="Arial" panose="020B0604020202020204" pitchFamily="34" charset="0"/>
            </a:endParaRPr>
          </a:p>
        </p:txBody>
      </p:sp>
      <p:cxnSp>
        <p:nvCxnSpPr>
          <p:cNvPr id="104" name="直接箭头连接符 103"/>
          <p:cNvCxnSpPr/>
          <p:nvPr/>
        </p:nvCxnSpPr>
        <p:spPr>
          <a:xfrm>
            <a:off x="7837701" y="2076374"/>
            <a:ext cx="314303" cy="0"/>
          </a:xfrm>
          <a:prstGeom prst="straightConnector1">
            <a:avLst/>
          </a:prstGeom>
          <a:ln w="19050">
            <a:solidFill>
              <a:schemeClr val="bg1">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419" name="Picture 12" descr="X:\华为\2019\8月\赵娜-V6易拉宝\王佳鑫-PPT美化\客户资料\1018\OceanStor Dorado5000 V3 black.pn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97000" contrast="-73000"/>
                    </a14:imgEffect>
                  </a14:imgLayer>
                </a14:imgProps>
              </a:ext>
              <a:ext uri="{28A0092B-C50C-407E-A947-70E740481C1C}">
                <a14:useLocalDpi xmlns:a14="http://schemas.microsoft.com/office/drawing/2010/main" val="0"/>
              </a:ext>
            </a:extLst>
          </a:blip>
          <a:srcRect/>
          <a:stretch>
            <a:fillRect/>
          </a:stretch>
        </p:blipFill>
        <p:spPr bwMode="auto">
          <a:xfrm>
            <a:off x="6728667" y="1910302"/>
            <a:ext cx="1119251" cy="352926"/>
          </a:xfrm>
          <a:prstGeom prst="rect">
            <a:avLst/>
          </a:prstGeom>
          <a:noFill/>
          <a:extLst>
            <a:ext uri="{909E8E84-426E-40DD-AFC4-6F175D3DCCD1}">
              <a14:hiddenFill xmlns:a14="http://schemas.microsoft.com/office/drawing/2010/main">
                <a:solidFill>
                  <a:srgbClr val="FFFFFF"/>
                </a:solidFill>
              </a14:hiddenFill>
            </a:ext>
          </a:extLst>
        </p:spPr>
      </p:pic>
      <p:sp>
        <p:nvSpPr>
          <p:cNvPr id="427" name="矩形 426"/>
          <p:cNvSpPr/>
          <p:nvPr/>
        </p:nvSpPr>
        <p:spPr>
          <a:xfrm>
            <a:off x="7081015" y="1533188"/>
            <a:ext cx="1311538" cy="303673"/>
          </a:xfrm>
          <a:prstGeom prst="rect">
            <a:avLst/>
          </a:prstGeom>
        </p:spPr>
        <p:txBody>
          <a:bodyPr wrap="square">
            <a:noAutofit/>
          </a:bodyPr>
          <a:lstStyle/>
          <a:p>
            <a:pPr algn="ctr" defTabSz="914157" fontAlgn="ctr">
              <a:lnSpc>
                <a:spcPct val="120000"/>
              </a:lnSpc>
              <a:buClr>
                <a:srgbClr val="CC9900"/>
              </a:buClr>
              <a:defRPr/>
            </a:pPr>
            <a:r>
              <a:rPr lang="en-US" altLang="zh-CN" sz="1200" kern="0" dirty="0">
                <a:solidFill>
                  <a:srgbClr val="EBEBEB">
                    <a:lumMod val="25000"/>
                  </a:srgbClr>
                </a:solidFill>
                <a:latin typeface="Arial" panose="020B0604020202020204" pitchFamily="34" charset="0"/>
                <a:ea typeface="微软雅黑"/>
                <a:cs typeface="Arial" pitchFamily="34" charset="0"/>
              </a:rPr>
              <a:t>Reconstruction </a:t>
            </a:r>
          </a:p>
        </p:txBody>
      </p:sp>
      <p:sp>
        <p:nvSpPr>
          <p:cNvPr id="428" name="TextBox 83"/>
          <p:cNvSpPr txBox="1"/>
          <p:nvPr/>
        </p:nvSpPr>
        <p:spPr>
          <a:xfrm>
            <a:off x="7816769" y="2284852"/>
            <a:ext cx="1140365" cy="212487"/>
          </a:xfrm>
          <a:prstGeom prst="rect">
            <a:avLst/>
          </a:prstGeom>
          <a:noFill/>
        </p:spPr>
        <p:txBody>
          <a:bodyPr wrap="square" rtlCol="0">
            <a:noAutofit/>
          </a:bodyPr>
          <a:lstStyle/>
          <a:p>
            <a:pPr algn="ctr" defTabSz="914065" fontAlgn="ctr">
              <a:lnSpc>
                <a:spcPct val="120000"/>
              </a:lnSpc>
            </a:pPr>
            <a:r>
              <a:rPr lang="en-US" altLang="zh-CN" sz="1200" dirty="0">
                <a:solidFill>
                  <a:srgbClr val="C7000B"/>
                </a:solidFill>
                <a:latin typeface="Arial" panose="020B0604020202020204" pitchFamily="34" charset="0"/>
                <a:ea typeface="微软雅黑" panose="020B0503020204020204" pitchFamily="34" charset="-122"/>
                <a:cs typeface="Arial" panose="020B0604020202020204" pitchFamily="34" charset="0"/>
              </a:rPr>
              <a:t>15 min/TB</a:t>
            </a:r>
          </a:p>
        </p:txBody>
      </p:sp>
      <p:sp>
        <p:nvSpPr>
          <p:cNvPr id="429" name="TextBox 83"/>
          <p:cNvSpPr txBox="1"/>
          <p:nvPr/>
        </p:nvSpPr>
        <p:spPr>
          <a:xfrm>
            <a:off x="6676386" y="2284850"/>
            <a:ext cx="1264314" cy="302401"/>
          </a:xfrm>
          <a:prstGeom prst="rect">
            <a:avLst/>
          </a:prstGeom>
          <a:noFill/>
        </p:spPr>
        <p:txBody>
          <a:bodyPr wrap="square" rtlCol="0">
            <a:noAutofit/>
          </a:bodyPr>
          <a:lstStyle/>
          <a:p>
            <a:pPr algn="ctr" defTabSz="914065" fontAlgn="ctr">
              <a:lnSpc>
                <a:spcPct val="120000"/>
              </a:lnSpc>
            </a:pPr>
            <a:r>
              <a:rPr lang="en-US" altLang="zh-CN" sz="1200" dirty="0">
                <a:solidFill>
                  <a:srgbClr val="1D1D1A"/>
                </a:solidFill>
                <a:latin typeface="Arial" panose="020B0604020202020204" pitchFamily="34" charset="0"/>
                <a:ea typeface="微软雅黑" panose="020B0503020204020204" pitchFamily="34" charset="-122"/>
                <a:cs typeface="Arial" panose="020B0604020202020204" pitchFamily="34" charset="0"/>
              </a:rPr>
              <a:t>300 min/TB</a:t>
            </a:r>
          </a:p>
        </p:txBody>
      </p:sp>
      <p:grpSp>
        <p:nvGrpSpPr>
          <p:cNvPr id="463" name="组合 462"/>
          <p:cNvGrpSpPr/>
          <p:nvPr/>
        </p:nvGrpSpPr>
        <p:grpSpPr>
          <a:xfrm>
            <a:off x="4340609" y="4916360"/>
            <a:ext cx="1672607" cy="151321"/>
            <a:chOff x="5702657" y="4785811"/>
            <a:chExt cx="1204509" cy="118766"/>
          </a:xfrm>
        </p:grpSpPr>
        <p:sp>
          <p:nvSpPr>
            <p:cNvPr id="452" name="矩形 15"/>
            <p:cNvSpPr/>
            <p:nvPr/>
          </p:nvSpPr>
          <p:spPr>
            <a:xfrm>
              <a:off x="5702657"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3" name="矩形 15"/>
            <p:cNvSpPr/>
            <p:nvPr/>
          </p:nvSpPr>
          <p:spPr>
            <a:xfrm>
              <a:off x="5910013"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4" name="矩形 15"/>
            <p:cNvSpPr/>
            <p:nvPr/>
          </p:nvSpPr>
          <p:spPr>
            <a:xfrm>
              <a:off x="6117369"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5" name="矩形 15"/>
            <p:cNvSpPr/>
            <p:nvPr/>
          </p:nvSpPr>
          <p:spPr>
            <a:xfrm>
              <a:off x="6324725"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6" name="矩形 455"/>
            <p:cNvSpPr/>
            <p:nvPr/>
          </p:nvSpPr>
          <p:spPr>
            <a:xfrm>
              <a:off x="6532081"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7" name="矩形 15"/>
            <p:cNvSpPr/>
            <p:nvPr/>
          </p:nvSpPr>
          <p:spPr>
            <a:xfrm>
              <a:off x="6739436" y="4785811"/>
              <a:ext cx="167730" cy="118766"/>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grpSp>
      <p:grpSp>
        <p:nvGrpSpPr>
          <p:cNvPr id="464" name="组合 463"/>
          <p:cNvGrpSpPr/>
          <p:nvPr/>
        </p:nvGrpSpPr>
        <p:grpSpPr>
          <a:xfrm>
            <a:off x="4475808" y="4195196"/>
            <a:ext cx="1346191" cy="381437"/>
            <a:chOff x="5811841" y="4193777"/>
            <a:chExt cx="969444" cy="299376"/>
          </a:xfrm>
        </p:grpSpPr>
        <p:sp>
          <p:nvSpPr>
            <p:cNvPr id="442" name="矩形 441"/>
            <p:cNvSpPr/>
            <p:nvPr/>
          </p:nvSpPr>
          <p:spPr>
            <a:xfrm>
              <a:off x="6078847" y="419377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43" name="矩形 15"/>
            <p:cNvSpPr/>
            <p:nvPr/>
          </p:nvSpPr>
          <p:spPr>
            <a:xfrm>
              <a:off x="6345853" y="419377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44" name="矩形 15"/>
            <p:cNvSpPr/>
            <p:nvPr/>
          </p:nvSpPr>
          <p:spPr>
            <a:xfrm>
              <a:off x="6612858" y="419377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47" name="矩形 15"/>
            <p:cNvSpPr/>
            <p:nvPr/>
          </p:nvSpPr>
          <p:spPr>
            <a:xfrm>
              <a:off x="5811841" y="419377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48" name="矩形 15"/>
            <p:cNvSpPr/>
            <p:nvPr/>
          </p:nvSpPr>
          <p:spPr>
            <a:xfrm>
              <a:off x="5945344" y="437438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49" name="矩形 15"/>
            <p:cNvSpPr/>
            <p:nvPr/>
          </p:nvSpPr>
          <p:spPr>
            <a:xfrm>
              <a:off x="6212350" y="437438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50" name="矩形 15"/>
            <p:cNvSpPr/>
            <p:nvPr/>
          </p:nvSpPr>
          <p:spPr>
            <a:xfrm>
              <a:off x="6479356" y="4374387"/>
              <a:ext cx="168427" cy="118766"/>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grpSp>
      <p:sp>
        <p:nvSpPr>
          <p:cNvPr id="451" name="Freeform 12"/>
          <p:cNvSpPr>
            <a:spLocks noChangeAspect="1"/>
          </p:cNvSpPr>
          <p:nvPr/>
        </p:nvSpPr>
        <p:spPr bwMode="auto">
          <a:xfrm>
            <a:off x="5087880" y="4632184"/>
            <a:ext cx="131369" cy="224869"/>
          </a:xfrm>
          <a:custGeom>
            <a:avLst/>
            <a:gdLst>
              <a:gd name="T0" fmla="*/ 782 w 1373"/>
              <a:gd name="T1" fmla="*/ 0 h 3634"/>
              <a:gd name="T2" fmla="*/ 782 w 1373"/>
              <a:gd name="T3" fmla="*/ 3000 h 3634"/>
              <a:gd name="T4" fmla="*/ 1130 w 1373"/>
              <a:gd name="T5" fmla="*/ 2344 h 3634"/>
              <a:gd name="T6" fmla="*/ 1373 w 1373"/>
              <a:gd name="T7" fmla="*/ 2344 h 3634"/>
              <a:gd name="T8" fmla="*/ 688 w 1373"/>
              <a:gd name="T9" fmla="*/ 3634 h 3634"/>
              <a:gd name="T10" fmla="*/ 0 w 1373"/>
              <a:gd name="T11" fmla="*/ 2344 h 3634"/>
              <a:gd name="T12" fmla="*/ 244 w 1373"/>
              <a:gd name="T13" fmla="*/ 2344 h 3634"/>
              <a:gd name="T14" fmla="*/ 593 w 1373"/>
              <a:gd name="T15" fmla="*/ 3000 h 3634"/>
              <a:gd name="T16" fmla="*/ 593 w 1373"/>
              <a:gd name="T17" fmla="*/ 0 h 3634"/>
              <a:gd name="T18" fmla="*/ 782 w 1373"/>
              <a:gd name="T19" fmla="*/ 0 h 3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3" h="3634">
                <a:moveTo>
                  <a:pt x="782" y="0"/>
                </a:moveTo>
                <a:lnTo>
                  <a:pt x="782" y="3000"/>
                </a:lnTo>
                <a:lnTo>
                  <a:pt x="1130" y="2344"/>
                </a:lnTo>
                <a:lnTo>
                  <a:pt x="1373" y="2344"/>
                </a:lnTo>
                <a:lnTo>
                  <a:pt x="688" y="3634"/>
                </a:lnTo>
                <a:lnTo>
                  <a:pt x="0" y="2344"/>
                </a:lnTo>
                <a:lnTo>
                  <a:pt x="244" y="2344"/>
                </a:lnTo>
                <a:lnTo>
                  <a:pt x="593" y="3000"/>
                </a:lnTo>
                <a:lnTo>
                  <a:pt x="593" y="0"/>
                </a:lnTo>
                <a:lnTo>
                  <a:pt x="782" y="0"/>
                </a:lnTo>
                <a:close/>
              </a:path>
            </a:pathLst>
          </a:custGeom>
          <a:solidFill>
            <a:srgbClr val="C00000"/>
          </a:solidFill>
          <a:ln>
            <a:noFill/>
          </a:ln>
        </p:spPr>
        <p:txBody>
          <a:bodyPr vert="horz" wrap="square" lIns="91428" tIns="45714" rIns="91428" bIns="45714" numCol="1" anchor="t" anchorCtr="0" compatLnSpc="1">
            <a:prstTxWarp prst="textNoShape">
              <a:avLst/>
            </a:prstTxWarp>
            <a:noAutofit/>
          </a:bodyPr>
          <a:lstStyle/>
          <a:p>
            <a:pPr defTabSz="1219322" fontAlgn="ctr"/>
            <a:endParaRPr lang="en-US" altLang="zh-CN" sz="2400" dirty="0">
              <a:solidFill>
                <a:prstClr val="black"/>
              </a:solidFill>
              <a:latin typeface="Arial" panose="020B0604020202020204" pitchFamily="34" charset="0"/>
              <a:ea typeface="微软雅黑"/>
              <a:cs typeface="Arial" panose="020B0604020202020204" pitchFamily="34" charset="0"/>
            </a:endParaRPr>
          </a:p>
        </p:txBody>
      </p:sp>
      <p:sp>
        <p:nvSpPr>
          <p:cNvPr id="469" name="矩形 15"/>
          <p:cNvSpPr/>
          <p:nvPr/>
        </p:nvSpPr>
        <p:spPr>
          <a:xfrm>
            <a:off x="7627874" y="4329589"/>
            <a:ext cx="222037" cy="151321"/>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0" name="矩形 15"/>
          <p:cNvSpPr/>
          <p:nvPr/>
        </p:nvSpPr>
        <p:spPr>
          <a:xfrm>
            <a:off x="7902365" y="4329589"/>
            <a:ext cx="222037" cy="151321"/>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1" name="矩形 15"/>
          <p:cNvSpPr/>
          <p:nvPr/>
        </p:nvSpPr>
        <p:spPr>
          <a:xfrm>
            <a:off x="8176858" y="4329589"/>
            <a:ext cx="222037" cy="151321"/>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2" name="矩形 471"/>
          <p:cNvSpPr/>
          <p:nvPr/>
        </p:nvSpPr>
        <p:spPr>
          <a:xfrm>
            <a:off x="8451351" y="4329589"/>
            <a:ext cx="222037" cy="151321"/>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3" name="矩形 15"/>
          <p:cNvSpPr/>
          <p:nvPr/>
        </p:nvSpPr>
        <p:spPr>
          <a:xfrm>
            <a:off x="8725842" y="4329589"/>
            <a:ext cx="222037" cy="151321"/>
          </a:xfrm>
          <a:prstGeom prst="rect">
            <a:avLst/>
          </a:prstGeom>
          <a:noFill/>
          <a:ln w="12700" cap="flat" cmpd="sng" algn="ctr">
            <a:solidFill>
              <a:srgbClr val="C00000"/>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6" name="矩形 15"/>
          <p:cNvSpPr/>
          <p:nvPr/>
        </p:nvSpPr>
        <p:spPr>
          <a:xfrm>
            <a:off x="7627879" y="4535638"/>
            <a:ext cx="222037" cy="151321"/>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7" name="矩形 15"/>
          <p:cNvSpPr/>
          <p:nvPr/>
        </p:nvSpPr>
        <p:spPr>
          <a:xfrm>
            <a:off x="7902370" y="4535638"/>
            <a:ext cx="222037" cy="151321"/>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8" name="矩形 15"/>
          <p:cNvSpPr/>
          <p:nvPr/>
        </p:nvSpPr>
        <p:spPr>
          <a:xfrm>
            <a:off x="8176864" y="4535638"/>
            <a:ext cx="222037" cy="151321"/>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79" name="矩形 478"/>
          <p:cNvSpPr/>
          <p:nvPr/>
        </p:nvSpPr>
        <p:spPr>
          <a:xfrm>
            <a:off x="8451353" y="4535638"/>
            <a:ext cx="222037" cy="151321"/>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0" name="矩形 15"/>
          <p:cNvSpPr/>
          <p:nvPr/>
        </p:nvSpPr>
        <p:spPr>
          <a:xfrm>
            <a:off x="8725850" y="4535638"/>
            <a:ext cx="222037" cy="151321"/>
          </a:xfrm>
          <a:prstGeom prst="rect">
            <a:avLst/>
          </a:prstGeom>
          <a:noFill/>
          <a:ln w="12700" cap="flat" cmpd="sng" algn="ctr">
            <a:solidFill>
              <a:schemeClr val="tx2">
                <a:lumMod val="50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3" name="矩形 15"/>
          <p:cNvSpPr/>
          <p:nvPr/>
        </p:nvSpPr>
        <p:spPr>
          <a:xfrm>
            <a:off x="7627879" y="4741687"/>
            <a:ext cx="222037" cy="151321"/>
          </a:xfrm>
          <a:prstGeom prst="rect">
            <a:avLst/>
          </a:prstGeom>
          <a:noFill/>
          <a:ln w="12700" cap="flat" cmpd="sng" algn="ctr">
            <a:solidFill>
              <a:schemeClr val="tx2">
                <a:lumMod val="75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4" name="矩形 15"/>
          <p:cNvSpPr/>
          <p:nvPr/>
        </p:nvSpPr>
        <p:spPr>
          <a:xfrm>
            <a:off x="7902371" y="4741687"/>
            <a:ext cx="222037" cy="151321"/>
          </a:xfrm>
          <a:prstGeom prst="rect">
            <a:avLst/>
          </a:prstGeom>
          <a:noFill/>
          <a:ln w="12700" cap="flat" cmpd="sng" algn="ctr">
            <a:solidFill>
              <a:schemeClr val="tx2">
                <a:lumMod val="75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5" name="矩形 15"/>
          <p:cNvSpPr/>
          <p:nvPr/>
        </p:nvSpPr>
        <p:spPr>
          <a:xfrm>
            <a:off x="8176864" y="4741687"/>
            <a:ext cx="222037" cy="151321"/>
          </a:xfrm>
          <a:prstGeom prst="rect">
            <a:avLst/>
          </a:prstGeom>
          <a:noFill/>
          <a:ln w="12700" cap="flat" cmpd="sng" algn="ctr">
            <a:solidFill>
              <a:schemeClr val="tx2">
                <a:lumMod val="75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6" name="矩形 485"/>
          <p:cNvSpPr/>
          <p:nvPr/>
        </p:nvSpPr>
        <p:spPr>
          <a:xfrm>
            <a:off x="8451357" y="4741687"/>
            <a:ext cx="222037" cy="151321"/>
          </a:xfrm>
          <a:prstGeom prst="rect">
            <a:avLst/>
          </a:prstGeom>
          <a:noFill/>
          <a:ln w="12700" cap="flat" cmpd="sng" algn="ctr">
            <a:solidFill>
              <a:schemeClr val="tx2">
                <a:lumMod val="75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87" name="矩形 15"/>
          <p:cNvSpPr/>
          <p:nvPr/>
        </p:nvSpPr>
        <p:spPr>
          <a:xfrm>
            <a:off x="8725848" y="4741687"/>
            <a:ext cx="222037" cy="151321"/>
          </a:xfrm>
          <a:prstGeom prst="rect">
            <a:avLst/>
          </a:prstGeom>
          <a:noFill/>
          <a:ln w="12700" cap="flat" cmpd="sng" algn="ctr">
            <a:solidFill>
              <a:schemeClr val="tx2">
                <a:lumMod val="75000"/>
              </a:schemeClr>
            </a:solidFill>
            <a:prstDash val="solid"/>
          </a:ln>
          <a:effectLst/>
        </p:spPr>
        <p:txBody>
          <a:bodyPr wrap="square" lIns="68570" tIns="34285" rIns="68570" bIns="34285" rtlCol="0" anchor="ctr">
            <a:noAutofit/>
          </a:bodyPr>
          <a:lstStyle/>
          <a:p>
            <a:pPr algn="ctr" defTabSz="1219322" fontAlgn="ctr">
              <a:defRPr/>
            </a:pPr>
            <a:endParaRPr lang="en-US" altLang="zh-CN" sz="2400" kern="0" dirty="0">
              <a:solidFill>
                <a:prstClr val="white"/>
              </a:solidFill>
              <a:latin typeface="Arial" panose="020B0604020202020204" pitchFamily="34" charset="0"/>
              <a:ea typeface="微软雅黑"/>
              <a:cs typeface="Arial" panose="020B0604020202020204" pitchFamily="34" charset="0"/>
            </a:endParaRPr>
          </a:p>
        </p:txBody>
      </p:sp>
      <p:sp>
        <p:nvSpPr>
          <p:cNvPr id="490" name="Rectangle 19"/>
          <p:cNvSpPr>
            <a:spLocks noChangeArrowheads="1"/>
          </p:cNvSpPr>
          <p:nvPr/>
        </p:nvSpPr>
        <p:spPr bwMode="auto">
          <a:xfrm>
            <a:off x="6697648" y="4271295"/>
            <a:ext cx="1059249" cy="13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Metadata </a:t>
            </a:r>
          </a:p>
        </p:txBody>
      </p:sp>
      <p:sp>
        <p:nvSpPr>
          <p:cNvPr id="491" name="Rectangle 19"/>
          <p:cNvSpPr>
            <a:spLocks noChangeArrowheads="1"/>
          </p:cNvSpPr>
          <p:nvPr/>
        </p:nvSpPr>
        <p:spPr bwMode="auto">
          <a:xfrm>
            <a:off x="6603801" y="4480580"/>
            <a:ext cx="1267704" cy="13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New data</a:t>
            </a:r>
          </a:p>
        </p:txBody>
      </p:sp>
      <p:sp>
        <p:nvSpPr>
          <p:cNvPr id="492" name="Rectangle 19"/>
          <p:cNvSpPr>
            <a:spLocks noChangeArrowheads="1"/>
          </p:cNvSpPr>
          <p:nvPr/>
        </p:nvSpPr>
        <p:spPr bwMode="auto">
          <a:xfrm>
            <a:off x="6554449" y="4665301"/>
            <a:ext cx="1005798" cy="29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Garbage collection data</a:t>
            </a:r>
          </a:p>
        </p:txBody>
      </p:sp>
      <p:grpSp>
        <p:nvGrpSpPr>
          <p:cNvPr id="507" name="组合 506"/>
          <p:cNvGrpSpPr/>
          <p:nvPr/>
        </p:nvGrpSpPr>
        <p:grpSpPr>
          <a:xfrm>
            <a:off x="8982843" y="4148127"/>
            <a:ext cx="2692274" cy="1085322"/>
            <a:chOff x="9051984" y="4155143"/>
            <a:chExt cx="1938812" cy="851831"/>
          </a:xfrm>
        </p:grpSpPr>
        <p:sp>
          <p:nvSpPr>
            <p:cNvPr id="495" name="Freeform 64"/>
            <p:cNvSpPr>
              <a:spLocks/>
            </p:cNvSpPr>
            <p:nvPr/>
          </p:nvSpPr>
          <p:spPr bwMode="auto">
            <a:xfrm>
              <a:off x="10097560" y="4886092"/>
              <a:ext cx="180148" cy="91388"/>
            </a:xfrm>
            <a:custGeom>
              <a:avLst/>
              <a:gdLst>
                <a:gd name="T0" fmla="*/ 0 w 40"/>
                <a:gd name="T1" fmla="*/ 0 h 42"/>
                <a:gd name="T2" fmla="*/ 40 w 40"/>
                <a:gd name="T3" fmla="*/ 0 h 42"/>
                <a:gd name="T4" fmla="*/ 40 w 40"/>
                <a:gd name="T5" fmla="*/ 42 h 42"/>
                <a:gd name="T6" fmla="*/ 0 w 40"/>
                <a:gd name="T7" fmla="*/ 42 h 42"/>
                <a:gd name="T8" fmla="*/ 0 w 40"/>
                <a:gd name="T9" fmla="*/ 0 h 42"/>
                <a:gd name="T10" fmla="*/ 0 w 40"/>
                <a:gd name="T11" fmla="*/ 0 h 42"/>
              </a:gdLst>
              <a:ahLst/>
              <a:cxnLst>
                <a:cxn ang="0">
                  <a:pos x="T0" y="T1"/>
                </a:cxn>
                <a:cxn ang="0">
                  <a:pos x="T2" y="T3"/>
                </a:cxn>
                <a:cxn ang="0">
                  <a:pos x="T4" y="T5"/>
                </a:cxn>
                <a:cxn ang="0">
                  <a:pos x="T6" y="T7"/>
                </a:cxn>
                <a:cxn ang="0">
                  <a:pos x="T8" y="T9"/>
                </a:cxn>
                <a:cxn ang="0">
                  <a:pos x="T10" y="T11"/>
                </a:cxn>
              </a:cxnLst>
              <a:rect l="0" t="0" r="r" b="b"/>
              <a:pathLst>
                <a:path w="40" h="42">
                  <a:moveTo>
                    <a:pt x="0" y="0"/>
                  </a:moveTo>
                  <a:lnTo>
                    <a:pt x="40" y="0"/>
                  </a:lnTo>
                  <a:lnTo>
                    <a:pt x="40" y="42"/>
                  </a:lnTo>
                  <a:lnTo>
                    <a:pt x="0" y="42"/>
                  </a:lnTo>
                  <a:lnTo>
                    <a:pt x="0" y="0"/>
                  </a:lnTo>
                  <a:lnTo>
                    <a:pt x="0" y="0"/>
                  </a:lnTo>
                  <a:close/>
                </a:path>
              </a:pathLst>
            </a:custGeom>
            <a:solidFill>
              <a:srgbClr val="B4B4B4"/>
            </a:solidFill>
            <a:ln>
              <a:noFill/>
            </a:ln>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496" name="Freeform 65"/>
            <p:cNvSpPr>
              <a:spLocks/>
            </p:cNvSpPr>
            <p:nvPr/>
          </p:nvSpPr>
          <p:spPr bwMode="auto">
            <a:xfrm>
              <a:off x="10097560" y="4712862"/>
              <a:ext cx="290239" cy="93563"/>
            </a:xfrm>
            <a:custGeom>
              <a:avLst/>
              <a:gdLst>
                <a:gd name="T0" fmla="*/ 0 w 59"/>
                <a:gd name="T1" fmla="*/ 0 h 43"/>
                <a:gd name="T2" fmla="*/ 59 w 59"/>
                <a:gd name="T3" fmla="*/ 0 h 43"/>
                <a:gd name="T4" fmla="*/ 59 w 59"/>
                <a:gd name="T5" fmla="*/ 43 h 43"/>
                <a:gd name="T6" fmla="*/ 0 w 59"/>
                <a:gd name="T7" fmla="*/ 43 h 43"/>
                <a:gd name="T8" fmla="*/ 0 w 59"/>
                <a:gd name="T9" fmla="*/ 0 h 43"/>
                <a:gd name="T10" fmla="*/ 0 w 59"/>
                <a:gd name="T11" fmla="*/ 0 h 43"/>
              </a:gdLst>
              <a:ahLst/>
              <a:cxnLst>
                <a:cxn ang="0">
                  <a:pos x="T0" y="T1"/>
                </a:cxn>
                <a:cxn ang="0">
                  <a:pos x="T2" y="T3"/>
                </a:cxn>
                <a:cxn ang="0">
                  <a:pos x="T4" y="T5"/>
                </a:cxn>
                <a:cxn ang="0">
                  <a:pos x="T6" y="T7"/>
                </a:cxn>
                <a:cxn ang="0">
                  <a:pos x="T8" y="T9"/>
                </a:cxn>
                <a:cxn ang="0">
                  <a:pos x="T10" y="T11"/>
                </a:cxn>
              </a:cxnLst>
              <a:rect l="0" t="0" r="r" b="b"/>
              <a:pathLst>
                <a:path w="59" h="43">
                  <a:moveTo>
                    <a:pt x="0" y="0"/>
                  </a:moveTo>
                  <a:lnTo>
                    <a:pt x="59" y="0"/>
                  </a:lnTo>
                  <a:lnTo>
                    <a:pt x="59" y="43"/>
                  </a:lnTo>
                  <a:lnTo>
                    <a:pt x="0" y="43"/>
                  </a:lnTo>
                  <a:lnTo>
                    <a:pt x="0" y="0"/>
                  </a:lnTo>
                  <a:lnTo>
                    <a:pt x="0" y="0"/>
                  </a:lnTo>
                  <a:close/>
                </a:path>
              </a:pathLst>
            </a:custGeom>
            <a:solidFill>
              <a:srgbClr val="B4B4B4"/>
            </a:solidFill>
            <a:ln>
              <a:noFill/>
            </a:ln>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497" name="Freeform 66"/>
            <p:cNvSpPr>
              <a:spLocks/>
            </p:cNvSpPr>
            <p:nvPr/>
          </p:nvSpPr>
          <p:spPr bwMode="auto">
            <a:xfrm>
              <a:off x="10097560" y="4543927"/>
              <a:ext cx="400330" cy="93563"/>
            </a:xfrm>
            <a:custGeom>
              <a:avLst/>
              <a:gdLst>
                <a:gd name="T0" fmla="*/ 0 w 78"/>
                <a:gd name="T1" fmla="*/ 0 h 43"/>
                <a:gd name="T2" fmla="*/ 78 w 78"/>
                <a:gd name="T3" fmla="*/ 0 h 43"/>
                <a:gd name="T4" fmla="*/ 78 w 78"/>
                <a:gd name="T5" fmla="*/ 43 h 43"/>
                <a:gd name="T6" fmla="*/ 0 w 78"/>
                <a:gd name="T7" fmla="*/ 43 h 43"/>
                <a:gd name="T8" fmla="*/ 0 w 78"/>
                <a:gd name="T9" fmla="*/ 0 h 43"/>
                <a:gd name="T10" fmla="*/ 0 w 78"/>
                <a:gd name="T11" fmla="*/ 0 h 43"/>
              </a:gdLst>
              <a:ahLst/>
              <a:cxnLst>
                <a:cxn ang="0">
                  <a:pos x="T0" y="T1"/>
                </a:cxn>
                <a:cxn ang="0">
                  <a:pos x="T2" y="T3"/>
                </a:cxn>
                <a:cxn ang="0">
                  <a:pos x="T4" y="T5"/>
                </a:cxn>
                <a:cxn ang="0">
                  <a:pos x="T6" y="T7"/>
                </a:cxn>
                <a:cxn ang="0">
                  <a:pos x="T8" y="T9"/>
                </a:cxn>
                <a:cxn ang="0">
                  <a:pos x="T10" y="T11"/>
                </a:cxn>
              </a:cxnLst>
              <a:rect l="0" t="0" r="r" b="b"/>
              <a:pathLst>
                <a:path w="78" h="43">
                  <a:moveTo>
                    <a:pt x="0" y="0"/>
                  </a:moveTo>
                  <a:lnTo>
                    <a:pt x="78" y="0"/>
                  </a:lnTo>
                  <a:lnTo>
                    <a:pt x="78" y="43"/>
                  </a:lnTo>
                  <a:lnTo>
                    <a:pt x="0" y="43"/>
                  </a:lnTo>
                  <a:lnTo>
                    <a:pt x="0" y="0"/>
                  </a:lnTo>
                  <a:lnTo>
                    <a:pt x="0" y="0"/>
                  </a:lnTo>
                  <a:close/>
                </a:path>
              </a:pathLst>
            </a:custGeom>
            <a:solidFill>
              <a:srgbClr val="B4B4B4"/>
            </a:solidFill>
            <a:ln>
              <a:noFill/>
            </a:ln>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498" name="Freeform 67"/>
            <p:cNvSpPr>
              <a:spLocks/>
            </p:cNvSpPr>
            <p:nvPr/>
          </p:nvSpPr>
          <p:spPr bwMode="auto">
            <a:xfrm>
              <a:off x="10097560" y="4374993"/>
              <a:ext cx="500412" cy="93563"/>
            </a:xfrm>
            <a:custGeom>
              <a:avLst/>
              <a:gdLst>
                <a:gd name="T0" fmla="*/ 0 w 99"/>
                <a:gd name="T1" fmla="*/ 0 h 43"/>
                <a:gd name="T2" fmla="*/ 99 w 99"/>
                <a:gd name="T3" fmla="*/ 0 h 43"/>
                <a:gd name="T4" fmla="*/ 99 w 99"/>
                <a:gd name="T5" fmla="*/ 43 h 43"/>
                <a:gd name="T6" fmla="*/ 0 w 99"/>
                <a:gd name="T7" fmla="*/ 43 h 43"/>
                <a:gd name="T8" fmla="*/ 0 w 99"/>
                <a:gd name="T9" fmla="*/ 0 h 43"/>
                <a:gd name="T10" fmla="*/ 0 w 99"/>
                <a:gd name="T11" fmla="*/ 0 h 43"/>
              </a:gdLst>
              <a:ahLst/>
              <a:cxnLst>
                <a:cxn ang="0">
                  <a:pos x="T0" y="T1"/>
                </a:cxn>
                <a:cxn ang="0">
                  <a:pos x="T2" y="T3"/>
                </a:cxn>
                <a:cxn ang="0">
                  <a:pos x="T4" y="T5"/>
                </a:cxn>
                <a:cxn ang="0">
                  <a:pos x="T6" y="T7"/>
                </a:cxn>
                <a:cxn ang="0">
                  <a:pos x="T8" y="T9"/>
                </a:cxn>
                <a:cxn ang="0">
                  <a:pos x="T10" y="T11"/>
                </a:cxn>
              </a:cxnLst>
              <a:rect l="0" t="0" r="r" b="b"/>
              <a:pathLst>
                <a:path w="99" h="43">
                  <a:moveTo>
                    <a:pt x="0" y="0"/>
                  </a:moveTo>
                  <a:lnTo>
                    <a:pt x="99" y="0"/>
                  </a:lnTo>
                  <a:lnTo>
                    <a:pt x="99" y="43"/>
                  </a:lnTo>
                  <a:lnTo>
                    <a:pt x="0" y="43"/>
                  </a:lnTo>
                  <a:lnTo>
                    <a:pt x="0" y="0"/>
                  </a:lnTo>
                  <a:lnTo>
                    <a:pt x="0" y="0"/>
                  </a:lnTo>
                  <a:close/>
                </a:path>
              </a:pathLst>
            </a:custGeom>
            <a:solidFill>
              <a:srgbClr val="F08500"/>
            </a:solidFill>
            <a:ln w="9525">
              <a:noFill/>
              <a:miter lim="800000"/>
            </a:ln>
          </p:spPr>
          <p:txBody>
            <a:bodyPr vert="horz" wrap="square" lIns="91428" tIns="45714" rIns="91428" bIns="45714" numCol="1" anchor="ctr" anchorCtr="0" compatLnSpc="1">
              <a:noAutofit/>
            </a:bodyPr>
            <a:lstStyle/>
            <a:p>
              <a:pPr algn="ctr" fontAlgn="ctr"/>
              <a:endParaRPr lang="en-US" altLang="zh-CN" sz="1200" dirty="0">
                <a:solidFill>
                  <a:srgbClr val="FFFFFF"/>
                </a:solidFill>
                <a:latin typeface="Arial" panose="020B0604020202020204" pitchFamily="34" charset="0"/>
                <a:ea typeface="微软雅黑" panose="020B0503020204020204" pitchFamily="34" charset="-122"/>
                <a:cs typeface="Arial" pitchFamily="34" charset="0"/>
              </a:endParaRPr>
            </a:p>
          </p:txBody>
        </p:sp>
        <p:sp>
          <p:nvSpPr>
            <p:cNvPr id="499" name="Freeform 68"/>
            <p:cNvSpPr>
              <a:spLocks/>
            </p:cNvSpPr>
            <p:nvPr/>
          </p:nvSpPr>
          <p:spPr bwMode="auto">
            <a:xfrm>
              <a:off x="10097560" y="4206058"/>
              <a:ext cx="893236" cy="87037"/>
            </a:xfrm>
            <a:custGeom>
              <a:avLst/>
              <a:gdLst>
                <a:gd name="T0" fmla="*/ 0 w 198"/>
                <a:gd name="T1" fmla="*/ 0 h 40"/>
                <a:gd name="T2" fmla="*/ 198 w 198"/>
                <a:gd name="T3" fmla="*/ 0 h 40"/>
                <a:gd name="T4" fmla="*/ 198 w 198"/>
                <a:gd name="T5" fmla="*/ 40 h 40"/>
                <a:gd name="T6" fmla="*/ 0 w 198"/>
                <a:gd name="T7" fmla="*/ 40 h 40"/>
                <a:gd name="T8" fmla="*/ 0 w 198"/>
                <a:gd name="T9" fmla="*/ 0 h 40"/>
                <a:gd name="T10" fmla="*/ 0 w 198"/>
                <a:gd name="T11" fmla="*/ 0 h 40"/>
              </a:gdLst>
              <a:ahLst/>
              <a:cxnLst>
                <a:cxn ang="0">
                  <a:pos x="T0" y="T1"/>
                </a:cxn>
                <a:cxn ang="0">
                  <a:pos x="T2" y="T3"/>
                </a:cxn>
                <a:cxn ang="0">
                  <a:pos x="T4" y="T5"/>
                </a:cxn>
                <a:cxn ang="0">
                  <a:pos x="T6" y="T7"/>
                </a:cxn>
                <a:cxn ang="0">
                  <a:pos x="T8" y="T9"/>
                </a:cxn>
                <a:cxn ang="0">
                  <a:pos x="T10" y="T11"/>
                </a:cxn>
              </a:cxnLst>
              <a:rect l="0" t="0" r="r" b="b"/>
              <a:pathLst>
                <a:path w="198" h="40">
                  <a:moveTo>
                    <a:pt x="0" y="0"/>
                  </a:moveTo>
                  <a:lnTo>
                    <a:pt x="198" y="0"/>
                  </a:lnTo>
                  <a:lnTo>
                    <a:pt x="198" y="40"/>
                  </a:lnTo>
                  <a:lnTo>
                    <a:pt x="0" y="40"/>
                  </a:lnTo>
                  <a:lnTo>
                    <a:pt x="0" y="0"/>
                  </a:lnTo>
                  <a:lnTo>
                    <a:pt x="0" y="0"/>
                  </a:lnTo>
                  <a:close/>
                </a:path>
              </a:pathLst>
            </a:custGeom>
            <a:solidFill>
              <a:srgbClr val="C00000"/>
            </a:solidFill>
            <a:ln>
              <a:noFill/>
            </a:ln>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502" name="Rectangle 19"/>
            <p:cNvSpPr>
              <a:spLocks noChangeArrowheads="1"/>
            </p:cNvSpPr>
            <p:nvPr/>
          </p:nvSpPr>
          <p:spPr bwMode="auto">
            <a:xfrm>
              <a:off x="9495135" y="4175493"/>
              <a:ext cx="695512" cy="15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Data read</a:t>
              </a:r>
            </a:p>
          </p:txBody>
        </p:sp>
        <p:sp>
          <p:nvSpPr>
            <p:cNvPr id="503" name="Rectangle 19"/>
            <p:cNvSpPr>
              <a:spLocks noChangeArrowheads="1"/>
            </p:cNvSpPr>
            <p:nvPr/>
          </p:nvSpPr>
          <p:spPr bwMode="auto">
            <a:xfrm>
              <a:off x="9500655" y="4346071"/>
              <a:ext cx="673195" cy="12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Data write</a:t>
              </a:r>
            </a:p>
          </p:txBody>
        </p:sp>
        <p:sp>
          <p:nvSpPr>
            <p:cNvPr id="504" name="Rectangle 19"/>
            <p:cNvSpPr>
              <a:spLocks noChangeArrowheads="1"/>
            </p:cNvSpPr>
            <p:nvPr/>
          </p:nvSpPr>
          <p:spPr bwMode="auto">
            <a:xfrm>
              <a:off x="9221649" y="4516649"/>
              <a:ext cx="883855" cy="10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Advanced feature</a:t>
              </a:r>
            </a:p>
          </p:txBody>
        </p:sp>
        <p:sp>
          <p:nvSpPr>
            <p:cNvPr id="505" name="Rectangle 19"/>
            <p:cNvSpPr>
              <a:spLocks noChangeArrowheads="1"/>
            </p:cNvSpPr>
            <p:nvPr/>
          </p:nvSpPr>
          <p:spPr bwMode="auto">
            <a:xfrm>
              <a:off x="9051984" y="4680521"/>
              <a:ext cx="1029687" cy="1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Reconstruction</a:t>
              </a:r>
            </a:p>
          </p:txBody>
        </p:sp>
        <p:sp>
          <p:nvSpPr>
            <p:cNvPr id="506" name="Rectangle 19"/>
            <p:cNvSpPr>
              <a:spLocks noChangeArrowheads="1"/>
            </p:cNvSpPr>
            <p:nvPr/>
          </p:nvSpPr>
          <p:spPr bwMode="auto">
            <a:xfrm>
              <a:off x="9127428" y="4845719"/>
              <a:ext cx="1018831" cy="15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algn="ctr" defTabSz="914309" fontAlgn="ctr"/>
              <a:r>
                <a:rPr lang="en-US" altLang="zh-CN" sz="1200" dirty="0">
                  <a:solidFill>
                    <a:srgbClr val="EBEBEB">
                      <a:lumMod val="25000"/>
                    </a:srgbClr>
                  </a:solidFill>
                  <a:latin typeface="Arial" panose="020B0604020202020204" pitchFamily="34" charset="0"/>
                  <a:ea typeface="微软雅黑" pitchFamily="34" charset="-122"/>
                  <a:cs typeface="Arial" pitchFamily="34" charset="0"/>
                </a:rPr>
                <a:t>Garbage collection</a:t>
              </a:r>
            </a:p>
          </p:txBody>
        </p:sp>
        <p:sp>
          <p:nvSpPr>
            <p:cNvPr id="500" name="Line 69"/>
            <p:cNvSpPr>
              <a:spLocks noChangeShapeType="1"/>
            </p:cNvSpPr>
            <p:nvPr/>
          </p:nvSpPr>
          <p:spPr bwMode="auto">
            <a:xfrm flipV="1">
              <a:off x="10097560" y="4155143"/>
              <a:ext cx="0" cy="851831"/>
            </a:xfrm>
            <a:prstGeom prst="line">
              <a:avLst/>
            </a:prstGeom>
            <a:noFill/>
            <a:ln w="6350"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28" tIns="45714" rIns="91428" bIns="45714" numCol="1" anchor="t" anchorCtr="0" compatLnSpc="1">
              <a:prstTxWarp prst="textNoShape">
                <a:avLst/>
              </a:prstTxWarp>
              <a:noAutofit/>
            </a:bodyPr>
            <a:lstStyle/>
            <a:p>
              <a:pPr algn="ctr" fontAlgn="ctr"/>
              <a:endParaRPr lang="en-US" altLang="zh-CN" sz="700" dirty="0">
                <a:solidFill>
                  <a:srgbClr val="1D1D1A"/>
                </a:solidFill>
                <a:latin typeface="Arial" panose="020B0604020202020204" pitchFamily="34" charset="0"/>
                <a:cs typeface="Arial" pitchFamily="34" charset="0"/>
              </a:endParaRPr>
            </a:p>
          </p:txBody>
        </p:sp>
      </p:grpSp>
      <p:sp>
        <p:nvSpPr>
          <p:cNvPr id="5144" name="矩形 5143"/>
          <p:cNvSpPr/>
          <p:nvPr/>
        </p:nvSpPr>
        <p:spPr>
          <a:xfrm>
            <a:off x="4330349" y="2019225"/>
            <a:ext cx="1648518" cy="645402"/>
          </a:xfrm>
          <a:prstGeom prst="rect">
            <a:avLst/>
          </a:prstGeom>
        </p:spPr>
        <p:txBody>
          <a:bodyPr wrap="square">
            <a:noAutofit/>
          </a:bodyPr>
          <a:lstStyle/>
          <a:p>
            <a:pPr algn="ctr" defTabSz="914157" fontAlgn="ctr">
              <a:lnSpc>
                <a:spcPct val="120000"/>
              </a:lnSpc>
              <a:buClr>
                <a:srgbClr val="CC9900"/>
              </a:buClr>
              <a:defRPr/>
            </a:pPr>
            <a:r>
              <a:rPr lang="en-US" altLang="zh-CN" sz="1400" kern="0" dirty="0">
                <a:solidFill>
                  <a:srgbClr val="EBEBEB">
                    <a:lumMod val="25000"/>
                  </a:srgbClr>
                </a:solidFill>
                <a:latin typeface="Arial" panose="020B0604020202020204" pitchFamily="34" charset="0"/>
                <a:ea typeface="微软雅黑"/>
                <a:cs typeface="Arial" pitchFamily="34" charset="0"/>
              </a:rPr>
              <a:t>Many-core scheduling</a:t>
            </a:r>
          </a:p>
        </p:txBody>
      </p:sp>
      <p:grpSp>
        <p:nvGrpSpPr>
          <p:cNvPr id="2" name="组合 1"/>
          <p:cNvGrpSpPr/>
          <p:nvPr/>
        </p:nvGrpSpPr>
        <p:grpSpPr>
          <a:xfrm>
            <a:off x="4154779" y="1748977"/>
            <a:ext cx="1972808" cy="1060301"/>
            <a:chOff x="5767704" y="2325748"/>
            <a:chExt cx="1055597" cy="495628"/>
          </a:xfrm>
        </p:grpSpPr>
        <p:sp>
          <p:nvSpPr>
            <p:cNvPr id="185" name="Freeform 56"/>
            <p:cNvSpPr>
              <a:spLocks/>
            </p:cNvSpPr>
            <p:nvPr/>
          </p:nvSpPr>
          <p:spPr bwMode="auto">
            <a:xfrm>
              <a:off x="6384235" y="2661587"/>
              <a:ext cx="439066" cy="159789"/>
            </a:xfrm>
            <a:custGeom>
              <a:avLst/>
              <a:gdLst>
                <a:gd name="T0" fmla="*/ 0 w 621"/>
                <a:gd name="T1" fmla="*/ 226 h 226"/>
                <a:gd name="T2" fmla="*/ 621 w 621"/>
                <a:gd name="T3" fmla="*/ 226 h 226"/>
                <a:gd name="T4" fmla="*/ 621 w 621"/>
                <a:gd name="T5" fmla="*/ 0 h 226"/>
              </a:gdLst>
              <a:ahLst/>
              <a:cxnLst>
                <a:cxn ang="0">
                  <a:pos x="T0" y="T1"/>
                </a:cxn>
                <a:cxn ang="0">
                  <a:pos x="T2" y="T3"/>
                </a:cxn>
                <a:cxn ang="0">
                  <a:pos x="T4" y="T5"/>
                </a:cxn>
              </a:cxnLst>
              <a:rect l="0" t="0" r="r" b="b"/>
              <a:pathLst>
                <a:path w="621" h="226">
                  <a:moveTo>
                    <a:pt x="0" y="226"/>
                  </a:moveTo>
                  <a:lnTo>
                    <a:pt x="621" y="226"/>
                  </a:lnTo>
                  <a:lnTo>
                    <a:pt x="621" y="0"/>
                  </a:lnTo>
                </a:path>
              </a:pathLst>
            </a:custGeom>
            <a:noFill/>
            <a:ln w="1270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186" name="Freeform 57"/>
            <p:cNvSpPr>
              <a:spLocks/>
            </p:cNvSpPr>
            <p:nvPr/>
          </p:nvSpPr>
          <p:spPr bwMode="auto">
            <a:xfrm>
              <a:off x="5767704" y="2661587"/>
              <a:ext cx="441187" cy="159789"/>
            </a:xfrm>
            <a:custGeom>
              <a:avLst/>
              <a:gdLst>
                <a:gd name="T0" fmla="*/ 0 w 624"/>
                <a:gd name="T1" fmla="*/ 0 h 226"/>
                <a:gd name="T2" fmla="*/ 0 w 624"/>
                <a:gd name="T3" fmla="*/ 226 h 226"/>
                <a:gd name="T4" fmla="*/ 624 w 624"/>
                <a:gd name="T5" fmla="*/ 226 h 226"/>
              </a:gdLst>
              <a:ahLst/>
              <a:cxnLst>
                <a:cxn ang="0">
                  <a:pos x="T0" y="T1"/>
                </a:cxn>
                <a:cxn ang="0">
                  <a:pos x="T2" y="T3"/>
                </a:cxn>
                <a:cxn ang="0">
                  <a:pos x="T4" y="T5"/>
                </a:cxn>
              </a:cxnLst>
              <a:rect l="0" t="0" r="r" b="b"/>
              <a:pathLst>
                <a:path w="624" h="226">
                  <a:moveTo>
                    <a:pt x="0" y="0"/>
                  </a:moveTo>
                  <a:lnTo>
                    <a:pt x="0" y="226"/>
                  </a:lnTo>
                  <a:lnTo>
                    <a:pt x="624" y="226"/>
                  </a:lnTo>
                </a:path>
              </a:pathLst>
            </a:custGeom>
            <a:noFill/>
            <a:ln w="1270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187" name="Freeform 58"/>
            <p:cNvSpPr>
              <a:spLocks/>
            </p:cNvSpPr>
            <p:nvPr/>
          </p:nvSpPr>
          <p:spPr bwMode="auto">
            <a:xfrm>
              <a:off x="5767704" y="2325748"/>
              <a:ext cx="441187" cy="160496"/>
            </a:xfrm>
            <a:custGeom>
              <a:avLst/>
              <a:gdLst>
                <a:gd name="T0" fmla="*/ 624 w 624"/>
                <a:gd name="T1" fmla="*/ 0 h 227"/>
                <a:gd name="T2" fmla="*/ 0 w 624"/>
                <a:gd name="T3" fmla="*/ 0 h 227"/>
                <a:gd name="T4" fmla="*/ 0 w 624"/>
                <a:gd name="T5" fmla="*/ 227 h 227"/>
              </a:gdLst>
              <a:ahLst/>
              <a:cxnLst>
                <a:cxn ang="0">
                  <a:pos x="T0" y="T1"/>
                </a:cxn>
                <a:cxn ang="0">
                  <a:pos x="T2" y="T3"/>
                </a:cxn>
                <a:cxn ang="0">
                  <a:pos x="T4" y="T5"/>
                </a:cxn>
              </a:cxnLst>
              <a:rect l="0" t="0" r="r" b="b"/>
              <a:pathLst>
                <a:path w="624" h="227">
                  <a:moveTo>
                    <a:pt x="624" y="0"/>
                  </a:moveTo>
                  <a:lnTo>
                    <a:pt x="0" y="0"/>
                  </a:lnTo>
                  <a:lnTo>
                    <a:pt x="0" y="227"/>
                  </a:lnTo>
                </a:path>
              </a:pathLst>
            </a:custGeom>
            <a:noFill/>
            <a:ln w="1270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sp>
          <p:nvSpPr>
            <p:cNvPr id="190" name="Freeform 59"/>
            <p:cNvSpPr>
              <a:spLocks/>
            </p:cNvSpPr>
            <p:nvPr/>
          </p:nvSpPr>
          <p:spPr bwMode="auto">
            <a:xfrm>
              <a:off x="6384235" y="2325748"/>
              <a:ext cx="439066" cy="160496"/>
            </a:xfrm>
            <a:custGeom>
              <a:avLst/>
              <a:gdLst>
                <a:gd name="T0" fmla="*/ 621 w 621"/>
                <a:gd name="T1" fmla="*/ 227 h 227"/>
                <a:gd name="T2" fmla="*/ 621 w 621"/>
                <a:gd name="T3" fmla="*/ 0 h 227"/>
                <a:gd name="T4" fmla="*/ 0 w 621"/>
                <a:gd name="T5" fmla="*/ 0 h 227"/>
              </a:gdLst>
              <a:ahLst/>
              <a:cxnLst>
                <a:cxn ang="0">
                  <a:pos x="T0" y="T1"/>
                </a:cxn>
                <a:cxn ang="0">
                  <a:pos x="T2" y="T3"/>
                </a:cxn>
                <a:cxn ang="0">
                  <a:pos x="T4" y="T5"/>
                </a:cxn>
              </a:cxnLst>
              <a:rect l="0" t="0" r="r" b="b"/>
              <a:pathLst>
                <a:path w="621" h="227">
                  <a:moveTo>
                    <a:pt x="621" y="227"/>
                  </a:moveTo>
                  <a:lnTo>
                    <a:pt x="621" y="0"/>
                  </a:lnTo>
                  <a:lnTo>
                    <a:pt x="0" y="0"/>
                  </a:lnTo>
                </a:path>
              </a:pathLst>
            </a:custGeom>
            <a:noFill/>
            <a:ln w="1270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dirty="0">
                <a:solidFill>
                  <a:srgbClr val="1D1D1A"/>
                </a:solidFill>
                <a:latin typeface="Arial" panose="020B0604020202020204" pitchFamily="34" charset="0"/>
              </a:endParaRPr>
            </a:p>
          </p:txBody>
        </p:sp>
      </p:grpSp>
      <p:grpSp>
        <p:nvGrpSpPr>
          <p:cNvPr id="5" name="组合 4"/>
          <p:cNvGrpSpPr/>
          <p:nvPr/>
        </p:nvGrpSpPr>
        <p:grpSpPr>
          <a:xfrm>
            <a:off x="4007754" y="2117047"/>
            <a:ext cx="351611" cy="380291"/>
            <a:chOff x="4008275" y="2116875"/>
            <a:chExt cx="351657" cy="380341"/>
          </a:xfrm>
        </p:grpSpPr>
        <p:sp>
          <p:nvSpPr>
            <p:cNvPr id="177" name="Freeform 86"/>
            <p:cNvSpPr>
              <a:spLocks noEditPoints="1"/>
            </p:cNvSpPr>
            <p:nvPr/>
          </p:nvSpPr>
          <p:spPr bwMode="auto">
            <a:xfrm>
              <a:off x="4008275" y="2116875"/>
              <a:ext cx="351657" cy="380341"/>
            </a:xfrm>
            <a:custGeom>
              <a:avLst/>
              <a:gdLst/>
              <a:ahLst/>
              <a:cxnLst>
                <a:cxn ang="0">
                  <a:pos x="101" y="0"/>
                </a:cxn>
                <a:cxn ang="0">
                  <a:pos x="94" y="14"/>
                </a:cxn>
                <a:cxn ang="0">
                  <a:pos x="84" y="19"/>
                </a:cxn>
                <a:cxn ang="0">
                  <a:pos x="79" y="19"/>
                </a:cxn>
                <a:cxn ang="0">
                  <a:pos x="71" y="18"/>
                </a:cxn>
                <a:cxn ang="0">
                  <a:pos x="61" y="8"/>
                </a:cxn>
                <a:cxn ang="0">
                  <a:pos x="0" y="0"/>
                </a:cxn>
                <a:cxn ang="0">
                  <a:pos x="58" y="464"/>
                </a:cxn>
                <a:cxn ang="0">
                  <a:pos x="61" y="456"/>
                </a:cxn>
                <a:cxn ang="0">
                  <a:pos x="71" y="446"/>
                </a:cxn>
                <a:cxn ang="0">
                  <a:pos x="79" y="445"/>
                </a:cxn>
                <a:cxn ang="0">
                  <a:pos x="84" y="446"/>
                </a:cxn>
                <a:cxn ang="0">
                  <a:pos x="94" y="451"/>
                </a:cxn>
                <a:cxn ang="0">
                  <a:pos x="101" y="464"/>
                </a:cxn>
                <a:cxn ang="0">
                  <a:pos x="463" y="0"/>
                </a:cxn>
                <a:cxn ang="0">
                  <a:pos x="412" y="352"/>
                </a:cxn>
                <a:cxn ang="0">
                  <a:pos x="411" y="364"/>
                </a:cxn>
                <a:cxn ang="0">
                  <a:pos x="402" y="386"/>
                </a:cxn>
                <a:cxn ang="0">
                  <a:pos x="386" y="403"/>
                </a:cxn>
                <a:cxn ang="0">
                  <a:pos x="364" y="412"/>
                </a:cxn>
                <a:cxn ang="0">
                  <a:pos x="111" y="413"/>
                </a:cxn>
                <a:cxn ang="0">
                  <a:pos x="99" y="412"/>
                </a:cxn>
                <a:cxn ang="0">
                  <a:pos x="78" y="403"/>
                </a:cxn>
                <a:cxn ang="0">
                  <a:pos x="61" y="386"/>
                </a:cxn>
                <a:cxn ang="0">
                  <a:pos x="52" y="364"/>
                </a:cxn>
                <a:cxn ang="0">
                  <a:pos x="51" y="113"/>
                </a:cxn>
                <a:cxn ang="0">
                  <a:pos x="52" y="100"/>
                </a:cxn>
                <a:cxn ang="0">
                  <a:pos x="61" y="78"/>
                </a:cxn>
                <a:cxn ang="0">
                  <a:pos x="78" y="62"/>
                </a:cxn>
                <a:cxn ang="0">
                  <a:pos x="99" y="53"/>
                </a:cxn>
                <a:cxn ang="0">
                  <a:pos x="351" y="51"/>
                </a:cxn>
                <a:cxn ang="0">
                  <a:pos x="364" y="53"/>
                </a:cxn>
                <a:cxn ang="0">
                  <a:pos x="386" y="62"/>
                </a:cxn>
                <a:cxn ang="0">
                  <a:pos x="402" y="78"/>
                </a:cxn>
                <a:cxn ang="0">
                  <a:pos x="411" y="100"/>
                </a:cxn>
                <a:cxn ang="0">
                  <a:pos x="412" y="352"/>
                </a:cxn>
              </a:cxnLst>
              <a:rect l="0" t="0" r="r" b="b"/>
              <a:pathLst>
                <a:path w="463" h="464">
                  <a:moveTo>
                    <a:pt x="101" y="0"/>
                  </a:moveTo>
                  <a:lnTo>
                    <a:pt x="101" y="0"/>
                  </a:lnTo>
                  <a:lnTo>
                    <a:pt x="98" y="8"/>
                  </a:lnTo>
                  <a:lnTo>
                    <a:pt x="94" y="14"/>
                  </a:lnTo>
                  <a:lnTo>
                    <a:pt x="88" y="18"/>
                  </a:lnTo>
                  <a:lnTo>
                    <a:pt x="84" y="19"/>
                  </a:lnTo>
                  <a:lnTo>
                    <a:pt x="79" y="19"/>
                  </a:lnTo>
                  <a:lnTo>
                    <a:pt x="79" y="19"/>
                  </a:lnTo>
                  <a:lnTo>
                    <a:pt x="75" y="19"/>
                  </a:lnTo>
                  <a:lnTo>
                    <a:pt x="71" y="18"/>
                  </a:lnTo>
                  <a:lnTo>
                    <a:pt x="65" y="14"/>
                  </a:lnTo>
                  <a:lnTo>
                    <a:pt x="61" y="8"/>
                  </a:lnTo>
                  <a:lnTo>
                    <a:pt x="58" y="0"/>
                  </a:lnTo>
                  <a:lnTo>
                    <a:pt x="0" y="0"/>
                  </a:lnTo>
                  <a:lnTo>
                    <a:pt x="0" y="464"/>
                  </a:lnTo>
                  <a:lnTo>
                    <a:pt x="58" y="464"/>
                  </a:lnTo>
                  <a:lnTo>
                    <a:pt x="58" y="464"/>
                  </a:lnTo>
                  <a:lnTo>
                    <a:pt x="61" y="456"/>
                  </a:lnTo>
                  <a:lnTo>
                    <a:pt x="65" y="451"/>
                  </a:lnTo>
                  <a:lnTo>
                    <a:pt x="71" y="446"/>
                  </a:lnTo>
                  <a:lnTo>
                    <a:pt x="75" y="446"/>
                  </a:lnTo>
                  <a:lnTo>
                    <a:pt x="79" y="445"/>
                  </a:lnTo>
                  <a:lnTo>
                    <a:pt x="79" y="445"/>
                  </a:lnTo>
                  <a:lnTo>
                    <a:pt x="84" y="446"/>
                  </a:lnTo>
                  <a:lnTo>
                    <a:pt x="88" y="446"/>
                  </a:lnTo>
                  <a:lnTo>
                    <a:pt x="94" y="451"/>
                  </a:lnTo>
                  <a:lnTo>
                    <a:pt x="98" y="456"/>
                  </a:lnTo>
                  <a:lnTo>
                    <a:pt x="101" y="464"/>
                  </a:lnTo>
                  <a:lnTo>
                    <a:pt x="463" y="464"/>
                  </a:lnTo>
                  <a:lnTo>
                    <a:pt x="463" y="0"/>
                  </a:lnTo>
                  <a:lnTo>
                    <a:pt x="101" y="0"/>
                  </a:lnTo>
                  <a:close/>
                  <a:moveTo>
                    <a:pt x="412" y="352"/>
                  </a:moveTo>
                  <a:lnTo>
                    <a:pt x="412" y="352"/>
                  </a:lnTo>
                  <a:lnTo>
                    <a:pt x="411" y="364"/>
                  </a:lnTo>
                  <a:lnTo>
                    <a:pt x="407" y="376"/>
                  </a:lnTo>
                  <a:lnTo>
                    <a:pt x="402" y="386"/>
                  </a:lnTo>
                  <a:lnTo>
                    <a:pt x="394" y="395"/>
                  </a:lnTo>
                  <a:lnTo>
                    <a:pt x="386" y="403"/>
                  </a:lnTo>
                  <a:lnTo>
                    <a:pt x="375" y="409"/>
                  </a:lnTo>
                  <a:lnTo>
                    <a:pt x="364" y="412"/>
                  </a:lnTo>
                  <a:lnTo>
                    <a:pt x="351" y="413"/>
                  </a:lnTo>
                  <a:lnTo>
                    <a:pt x="111" y="413"/>
                  </a:lnTo>
                  <a:lnTo>
                    <a:pt x="111" y="413"/>
                  </a:lnTo>
                  <a:lnTo>
                    <a:pt x="99" y="412"/>
                  </a:lnTo>
                  <a:lnTo>
                    <a:pt x="88" y="409"/>
                  </a:lnTo>
                  <a:lnTo>
                    <a:pt x="78" y="403"/>
                  </a:lnTo>
                  <a:lnTo>
                    <a:pt x="69" y="395"/>
                  </a:lnTo>
                  <a:lnTo>
                    <a:pt x="61" y="386"/>
                  </a:lnTo>
                  <a:lnTo>
                    <a:pt x="55" y="376"/>
                  </a:lnTo>
                  <a:lnTo>
                    <a:pt x="52" y="364"/>
                  </a:lnTo>
                  <a:lnTo>
                    <a:pt x="51" y="352"/>
                  </a:lnTo>
                  <a:lnTo>
                    <a:pt x="51" y="113"/>
                  </a:lnTo>
                  <a:lnTo>
                    <a:pt x="51" y="113"/>
                  </a:lnTo>
                  <a:lnTo>
                    <a:pt x="52" y="100"/>
                  </a:lnTo>
                  <a:lnTo>
                    <a:pt x="55" y="88"/>
                  </a:lnTo>
                  <a:lnTo>
                    <a:pt x="61" y="78"/>
                  </a:lnTo>
                  <a:lnTo>
                    <a:pt x="69" y="69"/>
                  </a:lnTo>
                  <a:lnTo>
                    <a:pt x="78" y="62"/>
                  </a:lnTo>
                  <a:lnTo>
                    <a:pt x="88" y="56"/>
                  </a:lnTo>
                  <a:lnTo>
                    <a:pt x="99" y="53"/>
                  </a:lnTo>
                  <a:lnTo>
                    <a:pt x="111" y="51"/>
                  </a:lnTo>
                  <a:lnTo>
                    <a:pt x="351" y="51"/>
                  </a:lnTo>
                  <a:lnTo>
                    <a:pt x="351" y="51"/>
                  </a:lnTo>
                  <a:lnTo>
                    <a:pt x="364" y="53"/>
                  </a:lnTo>
                  <a:lnTo>
                    <a:pt x="375" y="56"/>
                  </a:lnTo>
                  <a:lnTo>
                    <a:pt x="386" y="62"/>
                  </a:lnTo>
                  <a:lnTo>
                    <a:pt x="394" y="69"/>
                  </a:lnTo>
                  <a:lnTo>
                    <a:pt x="402" y="78"/>
                  </a:lnTo>
                  <a:lnTo>
                    <a:pt x="407" y="88"/>
                  </a:lnTo>
                  <a:lnTo>
                    <a:pt x="411" y="100"/>
                  </a:lnTo>
                  <a:lnTo>
                    <a:pt x="412" y="113"/>
                  </a:lnTo>
                  <a:lnTo>
                    <a:pt x="412" y="352"/>
                  </a:lnTo>
                  <a:close/>
                </a:path>
              </a:pathLst>
            </a:custGeom>
            <a:solidFill>
              <a:schemeClr val="bg1">
                <a:lumMod val="60000"/>
                <a:lumOff val="40000"/>
              </a:schemeClr>
            </a:solidFill>
            <a:ln w="9525">
              <a:noFill/>
              <a:round/>
              <a:headEnd/>
              <a:tailEnd/>
            </a:ln>
          </p:spPr>
          <p:txBody>
            <a:bodyPr vert="horz" wrap="square" lIns="91407" tIns="45703" rIns="91407" bIns="45703" numCol="1" anchor="t" anchorCtr="0" compatLnSpc="1">
              <a:prstTxWarp prst="textNoShape">
                <a:avLst/>
              </a:prstTxWarp>
              <a:noAutofit/>
            </a:bodyPr>
            <a:lstStyle>
              <a:defPPr>
                <a:defRPr lang="zh-CN"/>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8" algn="l" defTabSz="914311" rtl="0" eaLnBrk="1" latinLnBrk="0" hangingPunct="1">
                <a:defRPr sz="1800" kern="1200">
                  <a:solidFill>
                    <a:schemeClr val="tx1"/>
                  </a:solidFill>
                  <a:latin typeface="+mn-lt"/>
                  <a:ea typeface="+mn-ea"/>
                  <a:cs typeface="+mn-cs"/>
                </a:defRPr>
              </a:lvl4pPr>
              <a:lvl5pPr marL="1828623" algn="l" defTabSz="914311" rtl="0" eaLnBrk="1" latinLnBrk="0" hangingPunct="1">
                <a:defRPr sz="1800" kern="1200">
                  <a:solidFill>
                    <a:schemeClr val="tx1"/>
                  </a:solidFill>
                  <a:latin typeface="+mn-lt"/>
                  <a:ea typeface="+mn-ea"/>
                  <a:cs typeface="+mn-cs"/>
                </a:defRPr>
              </a:lvl5pPr>
              <a:lvl6pPr marL="2285779" algn="l" defTabSz="914311" rtl="0" eaLnBrk="1" latinLnBrk="0" hangingPunct="1">
                <a:defRPr sz="1800" kern="1200">
                  <a:solidFill>
                    <a:schemeClr val="tx1"/>
                  </a:solidFill>
                  <a:latin typeface="+mn-lt"/>
                  <a:ea typeface="+mn-ea"/>
                  <a:cs typeface="+mn-cs"/>
                </a:defRPr>
              </a:lvl6pPr>
              <a:lvl7pPr marL="2742934" algn="l" defTabSz="914311" rtl="0" eaLnBrk="1" latinLnBrk="0" hangingPunct="1">
                <a:defRPr sz="1800" kern="1200">
                  <a:solidFill>
                    <a:schemeClr val="tx1"/>
                  </a:solidFill>
                  <a:latin typeface="+mn-lt"/>
                  <a:ea typeface="+mn-ea"/>
                  <a:cs typeface="+mn-cs"/>
                </a:defRPr>
              </a:lvl7pPr>
              <a:lvl8pPr marL="3200090" algn="l" defTabSz="914311" rtl="0" eaLnBrk="1" latinLnBrk="0" hangingPunct="1">
                <a:defRPr sz="1800" kern="1200">
                  <a:solidFill>
                    <a:schemeClr val="tx1"/>
                  </a:solidFill>
                  <a:latin typeface="+mn-lt"/>
                  <a:ea typeface="+mn-ea"/>
                  <a:cs typeface="+mn-cs"/>
                </a:defRPr>
              </a:lvl8pPr>
              <a:lvl9pPr marL="3657246" algn="l" defTabSz="914311" rtl="0" eaLnBrk="1" latinLnBrk="0" hangingPunct="1">
                <a:defRPr sz="1800" kern="1200">
                  <a:solidFill>
                    <a:schemeClr val="tx1"/>
                  </a:solidFill>
                  <a:latin typeface="+mn-lt"/>
                  <a:ea typeface="+mn-ea"/>
                  <a:cs typeface="+mn-cs"/>
                </a:defRPr>
              </a:lvl9pPr>
            </a:lstStyle>
            <a:p>
              <a:pPr fontAlgn="ctr"/>
              <a:endParaRPr lang="en-US" altLang="zh-CN" sz="600" dirty="0">
                <a:solidFill>
                  <a:srgbClr val="1D1D1A"/>
                </a:solidFill>
                <a:latin typeface="Arial" panose="020B0604020202020204" pitchFamily="34" charset="0"/>
                <a:ea typeface="微软雅黑"/>
                <a:cs typeface="Arial" panose="020B0604020202020204" pitchFamily="34" charset="0"/>
              </a:endParaRPr>
            </a:p>
          </p:txBody>
        </p:sp>
        <p:sp>
          <p:nvSpPr>
            <p:cNvPr id="145" name="TextBox 80"/>
            <p:cNvSpPr txBox="1"/>
            <p:nvPr/>
          </p:nvSpPr>
          <p:spPr>
            <a:xfrm>
              <a:off x="4016070" y="2234701"/>
              <a:ext cx="332204" cy="125080"/>
            </a:xfrm>
            <a:prstGeom prst="rect">
              <a:avLst/>
            </a:prstGeom>
            <a:noFill/>
            <a:ln>
              <a:noFill/>
            </a:ln>
          </p:spPr>
          <p:txBody>
            <a:bodyPr wrap="square" lIns="0" tIns="0" rIns="0" bIns="0" rtlCol="0">
              <a:noAutofit/>
            </a:bodyPr>
            <a:lstStyle/>
            <a:p>
              <a:pPr algn="ctr" defTabSz="1219078" fontAlgn="ctr"/>
              <a:r>
                <a:rPr lang="en-US" sz="900" dirty="0">
                  <a:solidFill>
                    <a:srgbClr val="1D1D1A"/>
                  </a:solidFill>
                  <a:latin typeface="Arial" panose="020B0604020202020204" pitchFamily="34" charset="0"/>
                  <a:ea typeface="微软雅黑"/>
                  <a:cs typeface="Arial" panose="020B0604020202020204" pitchFamily="34" charset="0"/>
                </a:rPr>
                <a:t>Core</a:t>
              </a:r>
            </a:p>
          </p:txBody>
        </p:sp>
      </p:grpSp>
      <p:grpSp>
        <p:nvGrpSpPr>
          <p:cNvPr id="134" name="组合 133"/>
          <p:cNvGrpSpPr/>
          <p:nvPr/>
        </p:nvGrpSpPr>
        <p:grpSpPr>
          <a:xfrm>
            <a:off x="4971658" y="1560137"/>
            <a:ext cx="351611" cy="380291"/>
            <a:chOff x="4008275" y="2116875"/>
            <a:chExt cx="351657" cy="380341"/>
          </a:xfrm>
        </p:grpSpPr>
        <p:sp>
          <p:nvSpPr>
            <p:cNvPr id="135" name="Freeform 86"/>
            <p:cNvSpPr>
              <a:spLocks noEditPoints="1"/>
            </p:cNvSpPr>
            <p:nvPr/>
          </p:nvSpPr>
          <p:spPr bwMode="auto">
            <a:xfrm>
              <a:off x="4008275" y="2116875"/>
              <a:ext cx="351657" cy="380341"/>
            </a:xfrm>
            <a:custGeom>
              <a:avLst/>
              <a:gdLst/>
              <a:ahLst/>
              <a:cxnLst>
                <a:cxn ang="0">
                  <a:pos x="101" y="0"/>
                </a:cxn>
                <a:cxn ang="0">
                  <a:pos x="94" y="14"/>
                </a:cxn>
                <a:cxn ang="0">
                  <a:pos x="84" y="19"/>
                </a:cxn>
                <a:cxn ang="0">
                  <a:pos x="79" y="19"/>
                </a:cxn>
                <a:cxn ang="0">
                  <a:pos x="71" y="18"/>
                </a:cxn>
                <a:cxn ang="0">
                  <a:pos x="61" y="8"/>
                </a:cxn>
                <a:cxn ang="0">
                  <a:pos x="0" y="0"/>
                </a:cxn>
                <a:cxn ang="0">
                  <a:pos x="58" y="464"/>
                </a:cxn>
                <a:cxn ang="0">
                  <a:pos x="61" y="456"/>
                </a:cxn>
                <a:cxn ang="0">
                  <a:pos x="71" y="446"/>
                </a:cxn>
                <a:cxn ang="0">
                  <a:pos x="79" y="445"/>
                </a:cxn>
                <a:cxn ang="0">
                  <a:pos x="84" y="446"/>
                </a:cxn>
                <a:cxn ang="0">
                  <a:pos x="94" y="451"/>
                </a:cxn>
                <a:cxn ang="0">
                  <a:pos x="101" y="464"/>
                </a:cxn>
                <a:cxn ang="0">
                  <a:pos x="463" y="0"/>
                </a:cxn>
                <a:cxn ang="0">
                  <a:pos x="412" y="352"/>
                </a:cxn>
                <a:cxn ang="0">
                  <a:pos x="411" y="364"/>
                </a:cxn>
                <a:cxn ang="0">
                  <a:pos x="402" y="386"/>
                </a:cxn>
                <a:cxn ang="0">
                  <a:pos x="386" y="403"/>
                </a:cxn>
                <a:cxn ang="0">
                  <a:pos x="364" y="412"/>
                </a:cxn>
                <a:cxn ang="0">
                  <a:pos x="111" y="413"/>
                </a:cxn>
                <a:cxn ang="0">
                  <a:pos x="99" y="412"/>
                </a:cxn>
                <a:cxn ang="0">
                  <a:pos x="78" y="403"/>
                </a:cxn>
                <a:cxn ang="0">
                  <a:pos x="61" y="386"/>
                </a:cxn>
                <a:cxn ang="0">
                  <a:pos x="52" y="364"/>
                </a:cxn>
                <a:cxn ang="0">
                  <a:pos x="51" y="113"/>
                </a:cxn>
                <a:cxn ang="0">
                  <a:pos x="52" y="100"/>
                </a:cxn>
                <a:cxn ang="0">
                  <a:pos x="61" y="78"/>
                </a:cxn>
                <a:cxn ang="0">
                  <a:pos x="78" y="62"/>
                </a:cxn>
                <a:cxn ang="0">
                  <a:pos x="99" y="53"/>
                </a:cxn>
                <a:cxn ang="0">
                  <a:pos x="351" y="51"/>
                </a:cxn>
                <a:cxn ang="0">
                  <a:pos x="364" y="53"/>
                </a:cxn>
                <a:cxn ang="0">
                  <a:pos x="386" y="62"/>
                </a:cxn>
                <a:cxn ang="0">
                  <a:pos x="402" y="78"/>
                </a:cxn>
                <a:cxn ang="0">
                  <a:pos x="411" y="100"/>
                </a:cxn>
                <a:cxn ang="0">
                  <a:pos x="412" y="352"/>
                </a:cxn>
              </a:cxnLst>
              <a:rect l="0" t="0" r="r" b="b"/>
              <a:pathLst>
                <a:path w="463" h="464">
                  <a:moveTo>
                    <a:pt x="101" y="0"/>
                  </a:moveTo>
                  <a:lnTo>
                    <a:pt x="101" y="0"/>
                  </a:lnTo>
                  <a:lnTo>
                    <a:pt x="98" y="8"/>
                  </a:lnTo>
                  <a:lnTo>
                    <a:pt x="94" y="14"/>
                  </a:lnTo>
                  <a:lnTo>
                    <a:pt x="88" y="18"/>
                  </a:lnTo>
                  <a:lnTo>
                    <a:pt x="84" y="19"/>
                  </a:lnTo>
                  <a:lnTo>
                    <a:pt x="79" y="19"/>
                  </a:lnTo>
                  <a:lnTo>
                    <a:pt x="79" y="19"/>
                  </a:lnTo>
                  <a:lnTo>
                    <a:pt x="75" y="19"/>
                  </a:lnTo>
                  <a:lnTo>
                    <a:pt x="71" y="18"/>
                  </a:lnTo>
                  <a:lnTo>
                    <a:pt x="65" y="14"/>
                  </a:lnTo>
                  <a:lnTo>
                    <a:pt x="61" y="8"/>
                  </a:lnTo>
                  <a:lnTo>
                    <a:pt x="58" y="0"/>
                  </a:lnTo>
                  <a:lnTo>
                    <a:pt x="0" y="0"/>
                  </a:lnTo>
                  <a:lnTo>
                    <a:pt x="0" y="464"/>
                  </a:lnTo>
                  <a:lnTo>
                    <a:pt x="58" y="464"/>
                  </a:lnTo>
                  <a:lnTo>
                    <a:pt x="58" y="464"/>
                  </a:lnTo>
                  <a:lnTo>
                    <a:pt x="61" y="456"/>
                  </a:lnTo>
                  <a:lnTo>
                    <a:pt x="65" y="451"/>
                  </a:lnTo>
                  <a:lnTo>
                    <a:pt x="71" y="446"/>
                  </a:lnTo>
                  <a:lnTo>
                    <a:pt x="75" y="446"/>
                  </a:lnTo>
                  <a:lnTo>
                    <a:pt x="79" y="445"/>
                  </a:lnTo>
                  <a:lnTo>
                    <a:pt x="79" y="445"/>
                  </a:lnTo>
                  <a:lnTo>
                    <a:pt x="84" y="446"/>
                  </a:lnTo>
                  <a:lnTo>
                    <a:pt x="88" y="446"/>
                  </a:lnTo>
                  <a:lnTo>
                    <a:pt x="94" y="451"/>
                  </a:lnTo>
                  <a:lnTo>
                    <a:pt x="98" y="456"/>
                  </a:lnTo>
                  <a:lnTo>
                    <a:pt x="101" y="464"/>
                  </a:lnTo>
                  <a:lnTo>
                    <a:pt x="463" y="464"/>
                  </a:lnTo>
                  <a:lnTo>
                    <a:pt x="463" y="0"/>
                  </a:lnTo>
                  <a:lnTo>
                    <a:pt x="101" y="0"/>
                  </a:lnTo>
                  <a:close/>
                  <a:moveTo>
                    <a:pt x="412" y="352"/>
                  </a:moveTo>
                  <a:lnTo>
                    <a:pt x="412" y="352"/>
                  </a:lnTo>
                  <a:lnTo>
                    <a:pt x="411" y="364"/>
                  </a:lnTo>
                  <a:lnTo>
                    <a:pt x="407" y="376"/>
                  </a:lnTo>
                  <a:lnTo>
                    <a:pt x="402" y="386"/>
                  </a:lnTo>
                  <a:lnTo>
                    <a:pt x="394" y="395"/>
                  </a:lnTo>
                  <a:lnTo>
                    <a:pt x="386" y="403"/>
                  </a:lnTo>
                  <a:lnTo>
                    <a:pt x="375" y="409"/>
                  </a:lnTo>
                  <a:lnTo>
                    <a:pt x="364" y="412"/>
                  </a:lnTo>
                  <a:lnTo>
                    <a:pt x="351" y="413"/>
                  </a:lnTo>
                  <a:lnTo>
                    <a:pt x="111" y="413"/>
                  </a:lnTo>
                  <a:lnTo>
                    <a:pt x="111" y="413"/>
                  </a:lnTo>
                  <a:lnTo>
                    <a:pt x="99" y="412"/>
                  </a:lnTo>
                  <a:lnTo>
                    <a:pt x="88" y="409"/>
                  </a:lnTo>
                  <a:lnTo>
                    <a:pt x="78" y="403"/>
                  </a:lnTo>
                  <a:lnTo>
                    <a:pt x="69" y="395"/>
                  </a:lnTo>
                  <a:lnTo>
                    <a:pt x="61" y="386"/>
                  </a:lnTo>
                  <a:lnTo>
                    <a:pt x="55" y="376"/>
                  </a:lnTo>
                  <a:lnTo>
                    <a:pt x="52" y="364"/>
                  </a:lnTo>
                  <a:lnTo>
                    <a:pt x="51" y="352"/>
                  </a:lnTo>
                  <a:lnTo>
                    <a:pt x="51" y="113"/>
                  </a:lnTo>
                  <a:lnTo>
                    <a:pt x="51" y="113"/>
                  </a:lnTo>
                  <a:lnTo>
                    <a:pt x="52" y="100"/>
                  </a:lnTo>
                  <a:lnTo>
                    <a:pt x="55" y="88"/>
                  </a:lnTo>
                  <a:lnTo>
                    <a:pt x="61" y="78"/>
                  </a:lnTo>
                  <a:lnTo>
                    <a:pt x="69" y="69"/>
                  </a:lnTo>
                  <a:lnTo>
                    <a:pt x="78" y="62"/>
                  </a:lnTo>
                  <a:lnTo>
                    <a:pt x="88" y="56"/>
                  </a:lnTo>
                  <a:lnTo>
                    <a:pt x="99" y="53"/>
                  </a:lnTo>
                  <a:lnTo>
                    <a:pt x="111" y="51"/>
                  </a:lnTo>
                  <a:lnTo>
                    <a:pt x="351" y="51"/>
                  </a:lnTo>
                  <a:lnTo>
                    <a:pt x="351" y="51"/>
                  </a:lnTo>
                  <a:lnTo>
                    <a:pt x="364" y="53"/>
                  </a:lnTo>
                  <a:lnTo>
                    <a:pt x="375" y="56"/>
                  </a:lnTo>
                  <a:lnTo>
                    <a:pt x="386" y="62"/>
                  </a:lnTo>
                  <a:lnTo>
                    <a:pt x="394" y="69"/>
                  </a:lnTo>
                  <a:lnTo>
                    <a:pt x="402" y="78"/>
                  </a:lnTo>
                  <a:lnTo>
                    <a:pt x="407" y="88"/>
                  </a:lnTo>
                  <a:lnTo>
                    <a:pt x="411" y="100"/>
                  </a:lnTo>
                  <a:lnTo>
                    <a:pt x="412" y="113"/>
                  </a:lnTo>
                  <a:lnTo>
                    <a:pt x="412" y="352"/>
                  </a:lnTo>
                  <a:close/>
                </a:path>
              </a:pathLst>
            </a:custGeom>
            <a:solidFill>
              <a:schemeClr val="bg1">
                <a:lumMod val="60000"/>
                <a:lumOff val="40000"/>
              </a:schemeClr>
            </a:solidFill>
            <a:ln w="9525">
              <a:noFill/>
              <a:round/>
              <a:headEnd/>
              <a:tailEnd/>
            </a:ln>
          </p:spPr>
          <p:txBody>
            <a:bodyPr vert="horz" wrap="square" lIns="91407" tIns="45703" rIns="91407" bIns="45703" numCol="1" anchor="t" anchorCtr="0" compatLnSpc="1">
              <a:prstTxWarp prst="textNoShape">
                <a:avLst/>
              </a:prstTxWarp>
              <a:noAutofit/>
            </a:bodyPr>
            <a:lstStyle>
              <a:defPPr>
                <a:defRPr lang="zh-CN"/>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8" algn="l" defTabSz="914311" rtl="0" eaLnBrk="1" latinLnBrk="0" hangingPunct="1">
                <a:defRPr sz="1800" kern="1200">
                  <a:solidFill>
                    <a:schemeClr val="tx1"/>
                  </a:solidFill>
                  <a:latin typeface="+mn-lt"/>
                  <a:ea typeface="+mn-ea"/>
                  <a:cs typeface="+mn-cs"/>
                </a:defRPr>
              </a:lvl4pPr>
              <a:lvl5pPr marL="1828623" algn="l" defTabSz="914311" rtl="0" eaLnBrk="1" latinLnBrk="0" hangingPunct="1">
                <a:defRPr sz="1800" kern="1200">
                  <a:solidFill>
                    <a:schemeClr val="tx1"/>
                  </a:solidFill>
                  <a:latin typeface="+mn-lt"/>
                  <a:ea typeface="+mn-ea"/>
                  <a:cs typeface="+mn-cs"/>
                </a:defRPr>
              </a:lvl5pPr>
              <a:lvl6pPr marL="2285779" algn="l" defTabSz="914311" rtl="0" eaLnBrk="1" latinLnBrk="0" hangingPunct="1">
                <a:defRPr sz="1800" kern="1200">
                  <a:solidFill>
                    <a:schemeClr val="tx1"/>
                  </a:solidFill>
                  <a:latin typeface="+mn-lt"/>
                  <a:ea typeface="+mn-ea"/>
                  <a:cs typeface="+mn-cs"/>
                </a:defRPr>
              </a:lvl6pPr>
              <a:lvl7pPr marL="2742934" algn="l" defTabSz="914311" rtl="0" eaLnBrk="1" latinLnBrk="0" hangingPunct="1">
                <a:defRPr sz="1800" kern="1200">
                  <a:solidFill>
                    <a:schemeClr val="tx1"/>
                  </a:solidFill>
                  <a:latin typeface="+mn-lt"/>
                  <a:ea typeface="+mn-ea"/>
                  <a:cs typeface="+mn-cs"/>
                </a:defRPr>
              </a:lvl7pPr>
              <a:lvl8pPr marL="3200090" algn="l" defTabSz="914311" rtl="0" eaLnBrk="1" latinLnBrk="0" hangingPunct="1">
                <a:defRPr sz="1800" kern="1200">
                  <a:solidFill>
                    <a:schemeClr val="tx1"/>
                  </a:solidFill>
                  <a:latin typeface="+mn-lt"/>
                  <a:ea typeface="+mn-ea"/>
                  <a:cs typeface="+mn-cs"/>
                </a:defRPr>
              </a:lvl8pPr>
              <a:lvl9pPr marL="3657246" algn="l" defTabSz="914311" rtl="0" eaLnBrk="1" latinLnBrk="0" hangingPunct="1">
                <a:defRPr sz="1800" kern="1200">
                  <a:solidFill>
                    <a:schemeClr val="tx1"/>
                  </a:solidFill>
                  <a:latin typeface="+mn-lt"/>
                  <a:ea typeface="+mn-ea"/>
                  <a:cs typeface="+mn-cs"/>
                </a:defRPr>
              </a:lvl9pPr>
            </a:lstStyle>
            <a:p>
              <a:pPr fontAlgn="ctr"/>
              <a:endParaRPr lang="en-US" altLang="zh-CN" sz="600" dirty="0">
                <a:solidFill>
                  <a:srgbClr val="1D1D1A"/>
                </a:solidFill>
                <a:latin typeface="Arial" panose="020B0604020202020204" pitchFamily="34" charset="0"/>
                <a:ea typeface="微软雅黑"/>
                <a:cs typeface="Arial" panose="020B0604020202020204" pitchFamily="34" charset="0"/>
              </a:endParaRPr>
            </a:p>
          </p:txBody>
        </p:sp>
        <p:sp>
          <p:nvSpPr>
            <p:cNvPr id="136" name="TextBox 80"/>
            <p:cNvSpPr txBox="1"/>
            <p:nvPr/>
          </p:nvSpPr>
          <p:spPr>
            <a:xfrm>
              <a:off x="4016070" y="2234701"/>
              <a:ext cx="332204" cy="125080"/>
            </a:xfrm>
            <a:prstGeom prst="rect">
              <a:avLst/>
            </a:prstGeom>
            <a:noFill/>
            <a:ln>
              <a:noFill/>
            </a:ln>
          </p:spPr>
          <p:txBody>
            <a:bodyPr wrap="square" lIns="0" tIns="0" rIns="0" bIns="0" rtlCol="0">
              <a:noAutofit/>
            </a:bodyPr>
            <a:lstStyle/>
            <a:p>
              <a:pPr algn="ctr" defTabSz="1219078" fontAlgn="ctr"/>
              <a:r>
                <a:rPr lang="en-US" sz="900" dirty="0">
                  <a:solidFill>
                    <a:srgbClr val="1D1D1A"/>
                  </a:solidFill>
                  <a:latin typeface="Arial" panose="020B0604020202020204" pitchFamily="34" charset="0"/>
                  <a:ea typeface="微软雅黑"/>
                  <a:cs typeface="Arial" panose="020B0604020202020204" pitchFamily="34" charset="0"/>
                </a:rPr>
                <a:t>Core</a:t>
              </a:r>
            </a:p>
          </p:txBody>
        </p:sp>
      </p:grpSp>
      <p:grpSp>
        <p:nvGrpSpPr>
          <p:cNvPr id="137" name="组合 136"/>
          <p:cNvGrpSpPr/>
          <p:nvPr/>
        </p:nvGrpSpPr>
        <p:grpSpPr>
          <a:xfrm>
            <a:off x="4971811" y="2602527"/>
            <a:ext cx="351611" cy="380291"/>
            <a:chOff x="4008275" y="2116875"/>
            <a:chExt cx="351657" cy="380341"/>
          </a:xfrm>
        </p:grpSpPr>
        <p:sp>
          <p:nvSpPr>
            <p:cNvPr id="147" name="Freeform 86"/>
            <p:cNvSpPr>
              <a:spLocks noEditPoints="1"/>
            </p:cNvSpPr>
            <p:nvPr/>
          </p:nvSpPr>
          <p:spPr bwMode="auto">
            <a:xfrm>
              <a:off x="4008275" y="2116875"/>
              <a:ext cx="351657" cy="380341"/>
            </a:xfrm>
            <a:custGeom>
              <a:avLst/>
              <a:gdLst/>
              <a:ahLst/>
              <a:cxnLst>
                <a:cxn ang="0">
                  <a:pos x="101" y="0"/>
                </a:cxn>
                <a:cxn ang="0">
                  <a:pos x="94" y="14"/>
                </a:cxn>
                <a:cxn ang="0">
                  <a:pos x="84" y="19"/>
                </a:cxn>
                <a:cxn ang="0">
                  <a:pos x="79" y="19"/>
                </a:cxn>
                <a:cxn ang="0">
                  <a:pos x="71" y="18"/>
                </a:cxn>
                <a:cxn ang="0">
                  <a:pos x="61" y="8"/>
                </a:cxn>
                <a:cxn ang="0">
                  <a:pos x="0" y="0"/>
                </a:cxn>
                <a:cxn ang="0">
                  <a:pos x="58" y="464"/>
                </a:cxn>
                <a:cxn ang="0">
                  <a:pos x="61" y="456"/>
                </a:cxn>
                <a:cxn ang="0">
                  <a:pos x="71" y="446"/>
                </a:cxn>
                <a:cxn ang="0">
                  <a:pos x="79" y="445"/>
                </a:cxn>
                <a:cxn ang="0">
                  <a:pos x="84" y="446"/>
                </a:cxn>
                <a:cxn ang="0">
                  <a:pos x="94" y="451"/>
                </a:cxn>
                <a:cxn ang="0">
                  <a:pos x="101" y="464"/>
                </a:cxn>
                <a:cxn ang="0">
                  <a:pos x="463" y="0"/>
                </a:cxn>
                <a:cxn ang="0">
                  <a:pos x="412" y="352"/>
                </a:cxn>
                <a:cxn ang="0">
                  <a:pos x="411" y="364"/>
                </a:cxn>
                <a:cxn ang="0">
                  <a:pos x="402" y="386"/>
                </a:cxn>
                <a:cxn ang="0">
                  <a:pos x="386" y="403"/>
                </a:cxn>
                <a:cxn ang="0">
                  <a:pos x="364" y="412"/>
                </a:cxn>
                <a:cxn ang="0">
                  <a:pos x="111" y="413"/>
                </a:cxn>
                <a:cxn ang="0">
                  <a:pos x="99" y="412"/>
                </a:cxn>
                <a:cxn ang="0">
                  <a:pos x="78" y="403"/>
                </a:cxn>
                <a:cxn ang="0">
                  <a:pos x="61" y="386"/>
                </a:cxn>
                <a:cxn ang="0">
                  <a:pos x="52" y="364"/>
                </a:cxn>
                <a:cxn ang="0">
                  <a:pos x="51" y="113"/>
                </a:cxn>
                <a:cxn ang="0">
                  <a:pos x="52" y="100"/>
                </a:cxn>
                <a:cxn ang="0">
                  <a:pos x="61" y="78"/>
                </a:cxn>
                <a:cxn ang="0">
                  <a:pos x="78" y="62"/>
                </a:cxn>
                <a:cxn ang="0">
                  <a:pos x="99" y="53"/>
                </a:cxn>
                <a:cxn ang="0">
                  <a:pos x="351" y="51"/>
                </a:cxn>
                <a:cxn ang="0">
                  <a:pos x="364" y="53"/>
                </a:cxn>
                <a:cxn ang="0">
                  <a:pos x="386" y="62"/>
                </a:cxn>
                <a:cxn ang="0">
                  <a:pos x="402" y="78"/>
                </a:cxn>
                <a:cxn ang="0">
                  <a:pos x="411" y="100"/>
                </a:cxn>
                <a:cxn ang="0">
                  <a:pos x="412" y="352"/>
                </a:cxn>
              </a:cxnLst>
              <a:rect l="0" t="0" r="r" b="b"/>
              <a:pathLst>
                <a:path w="463" h="464">
                  <a:moveTo>
                    <a:pt x="101" y="0"/>
                  </a:moveTo>
                  <a:lnTo>
                    <a:pt x="101" y="0"/>
                  </a:lnTo>
                  <a:lnTo>
                    <a:pt x="98" y="8"/>
                  </a:lnTo>
                  <a:lnTo>
                    <a:pt x="94" y="14"/>
                  </a:lnTo>
                  <a:lnTo>
                    <a:pt x="88" y="18"/>
                  </a:lnTo>
                  <a:lnTo>
                    <a:pt x="84" y="19"/>
                  </a:lnTo>
                  <a:lnTo>
                    <a:pt x="79" y="19"/>
                  </a:lnTo>
                  <a:lnTo>
                    <a:pt x="79" y="19"/>
                  </a:lnTo>
                  <a:lnTo>
                    <a:pt x="75" y="19"/>
                  </a:lnTo>
                  <a:lnTo>
                    <a:pt x="71" y="18"/>
                  </a:lnTo>
                  <a:lnTo>
                    <a:pt x="65" y="14"/>
                  </a:lnTo>
                  <a:lnTo>
                    <a:pt x="61" y="8"/>
                  </a:lnTo>
                  <a:lnTo>
                    <a:pt x="58" y="0"/>
                  </a:lnTo>
                  <a:lnTo>
                    <a:pt x="0" y="0"/>
                  </a:lnTo>
                  <a:lnTo>
                    <a:pt x="0" y="464"/>
                  </a:lnTo>
                  <a:lnTo>
                    <a:pt x="58" y="464"/>
                  </a:lnTo>
                  <a:lnTo>
                    <a:pt x="58" y="464"/>
                  </a:lnTo>
                  <a:lnTo>
                    <a:pt x="61" y="456"/>
                  </a:lnTo>
                  <a:lnTo>
                    <a:pt x="65" y="451"/>
                  </a:lnTo>
                  <a:lnTo>
                    <a:pt x="71" y="446"/>
                  </a:lnTo>
                  <a:lnTo>
                    <a:pt x="75" y="446"/>
                  </a:lnTo>
                  <a:lnTo>
                    <a:pt x="79" y="445"/>
                  </a:lnTo>
                  <a:lnTo>
                    <a:pt x="79" y="445"/>
                  </a:lnTo>
                  <a:lnTo>
                    <a:pt x="84" y="446"/>
                  </a:lnTo>
                  <a:lnTo>
                    <a:pt x="88" y="446"/>
                  </a:lnTo>
                  <a:lnTo>
                    <a:pt x="94" y="451"/>
                  </a:lnTo>
                  <a:lnTo>
                    <a:pt x="98" y="456"/>
                  </a:lnTo>
                  <a:lnTo>
                    <a:pt x="101" y="464"/>
                  </a:lnTo>
                  <a:lnTo>
                    <a:pt x="463" y="464"/>
                  </a:lnTo>
                  <a:lnTo>
                    <a:pt x="463" y="0"/>
                  </a:lnTo>
                  <a:lnTo>
                    <a:pt x="101" y="0"/>
                  </a:lnTo>
                  <a:close/>
                  <a:moveTo>
                    <a:pt x="412" y="352"/>
                  </a:moveTo>
                  <a:lnTo>
                    <a:pt x="412" y="352"/>
                  </a:lnTo>
                  <a:lnTo>
                    <a:pt x="411" y="364"/>
                  </a:lnTo>
                  <a:lnTo>
                    <a:pt x="407" y="376"/>
                  </a:lnTo>
                  <a:lnTo>
                    <a:pt x="402" y="386"/>
                  </a:lnTo>
                  <a:lnTo>
                    <a:pt x="394" y="395"/>
                  </a:lnTo>
                  <a:lnTo>
                    <a:pt x="386" y="403"/>
                  </a:lnTo>
                  <a:lnTo>
                    <a:pt x="375" y="409"/>
                  </a:lnTo>
                  <a:lnTo>
                    <a:pt x="364" y="412"/>
                  </a:lnTo>
                  <a:lnTo>
                    <a:pt x="351" y="413"/>
                  </a:lnTo>
                  <a:lnTo>
                    <a:pt x="111" y="413"/>
                  </a:lnTo>
                  <a:lnTo>
                    <a:pt x="111" y="413"/>
                  </a:lnTo>
                  <a:lnTo>
                    <a:pt x="99" y="412"/>
                  </a:lnTo>
                  <a:lnTo>
                    <a:pt x="88" y="409"/>
                  </a:lnTo>
                  <a:lnTo>
                    <a:pt x="78" y="403"/>
                  </a:lnTo>
                  <a:lnTo>
                    <a:pt x="69" y="395"/>
                  </a:lnTo>
                  <a:lnTo>
                    <a:pt x="61" y="386"/>
                  </a:lnTo>
                  <a:lnTo>
                    <a:pt x="55" y="376"/>
                  </a:lnTo>
                  <a:lnTo>
                    <a:pt x="52" y="364"/>
                  </a:lnTo>
                  <a:lnTo>
                    <a:pt x="51" y="352"/>
                  </a:lnTo>
                  <a:lnTo>
                    <a:pt x="51" y="113"/>
                  </a:lnTo>
                  <a:lnTo>
                    <a:pt x="51" y="113"/>
                  </a:lnTo>
                  <a:lnTo>
                    <a:pt x="52" y="100"/>
                  </a:lnTo>
                  <a:lnTo>
                    <a:pt x="55" y="88"/>
                  </a:lnTo>
                  <a:lnTo>
                    <a:pt x="61" y="78"/>
                  </a:lnTo>
                  <a:lnTo>
                    <a:pt x="69" y="69"/>
                  </a:lnTo>
                  <a:lnTo>
                    <a:pt x="78" y="62"/>
                  </a:lnTo>
                  <a:lnTo>
                    <a:pt x="88" y="56"/>
                  </a:lnTo>
                  <a:lnTo>
                    <a:pt x="99" y="53"/>
                  </a:lnTo>
                  <a:lnTo>
                    <a:pt x="111" y="51"/>
                  </a:lnTo>
                  <a:lnTo>
                    <a:pt x="351" y="51"/>
                  </a:lnTo>
                  <a:lnTo>
                    <a:pt x="351" y="51"/>
                  </a:lnTo>
                  <a:lnTo>
                    <a:pt x="364" y="53"/>
                  </a:lnTo>
                  <a:lnTo>
                    <a:pt x="375" y="56"/>
                  </a:lnTo>
                  <a:lnTo>
                    <a:pt x="386" y="62"/>
                  </a:lnTo>
                  <a:lnTo>
                    <a:pt x="394" y="69"/>
                  </a:lnTo>
                  <a:lnTo>
                    <a:pt x="402" y="78"/>
                  </a:lnTo>
                  <a:lnTo>
                    <a:pt x="407" y="88"/>
                  </a:lnTo>
                  <a:lnTo>
                    <a:pt x="411" y="100"/>
                  </a:lnTo>
                  <a:lnTo>
                    <a:pt x="412" y="113"/>
                  </a:lnTo>
                  <a:lnTo>
                    <a:pt x="412" y="352"/>
                  </a:lnTo>
                  <a:close/>
                </a:path>
              </a:pathLst>
            </a:custGeom>
            <a:solidFill>
              <a:schemeClr val="bg1">
                <a:lumMod val="60000"/>
                <a:lumOff val="40000"/>
              </a:schemeClr>
            </a:solidFill>
            <a:ln w="9525">
              <a:noFill/>
              <a:round/>
              <a:headEnd/>
              <a:tailEnd/>
            </a:ln>
          </p:spPr>
          <p:txBody>
            <a:bodyPr vert="horz" wrap="square" lIns="91407" tIns="45703" rIns="91407" bIns="45703" numCol="1" anchor="t" anchorCtr="0" compatLnSpc="1">
              <a:prstTxWarp prst="textNoShape">
                <a:avLst/>
              </a:prstTxWarp>
              <a:noAutofit/>
            </a:bodyPr>
            <a:lstStyle>
              <a:defPPr>
                <a:defRPr lang="zh-CN"/>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8" algn="l" defTabSz="914311" rtl="0" eaLnBrk="1" latinLnBrk="0" hangingPunct="1">
                <a:defRPr sz="1800" kern="1200">
                  <a:solidFill>
                    <a:schemeClr val="tx1"/>
                  </a:solidFill>
                  <a:latin typeface="+mn-lt"/>
                  <a:ea typeface="+mn-ea"/>
                  <a:cs typeface="+mn-cs"/>
                </a:defRPr>
              </a:lvl4pPr>
              <a:lvl5pPr marL="1828623" algn="l" defTabSz="914311" rtl="0" eaLnBrk="1" latinLnBrk="0" hangingPunct="1">
                <a:defRPr sz="1800" kern="1200">
                  <a:solidFill>
                    <a:schemeClr val="tx1"/>
                  </a:solidFill>
                  <a:latin typeface="+mn-lt"/>
                  <a:ea typeface="+mn-ea"/>
                  <a:cs typeface="+mn-cs"/>
                </a:defRPr>
              </a:lvl5pPr>
              <a:lvl6pPr marL="2285779" algn="l" defTabSz="914311" rtl="0" eaLnBrk="1" latinLnBrk="0" hangingPunct="1">
                <a:defRPr sz="1800" kern="1200">
                  <a:solidFill>
                    <a:schemeClr val="tx1"/>
                  </a:solidFill>
                  <a:latin typeface="+mn-lt"/>
                  <a:ea typeface="+mn-ea"/>
                  <a:cs typeface="+mn-cs"/>
                </a:defRPr>
              </a:lvl6pPr>
              <a:lvl7pPr marL="2742934" algn="l" defTabSz="914311" rtl="0" eaLnBrk="1" latinLnBrk="0" hangingPunct="1">
                <a:defRPr sz="1800" kern="1200">
                  <a:solidFill>
                    <a:schemeClr val="tx1"/>
                  </a:solidFill>
                  <a:latin typeface="+mn-lt"/>
                  <a:ea typeface="+mn-ea"/>
                  <a:cs typeface="+mn-cs"/>
                </a:defRPr>
              </a:lvl7pPr>
              <a:lvl8pPr marL="3200090" algn="l" defTabSz="914311" rtl="0" eaLnBrk="1" latinLnBrk="0" hangingPunct="1">
                <a:defRPr sz="1800" kern="1200">
                  <a:solidFill>
                    <a:schemeClr val="tx1"/>
                  </a:solidFill>
                  <a:latin typeface="+mn-lt"/>
                  <a:ea typeface="+mn-ea"/>
                  <a:cs typeface="+mn-cs"/>
                </a:defRPr>
              </a:lvl8pPr>
              <a:lvl9pPr marL="3657246" algn="l" defTabSz="914311" rtl="0" eaLnBrk="1" latinLnBrk="0" hangingPunct="1">
                <a:defRPr sz="1800" kern="1200">
                  <a:solidFill>
                    <a:schemeClr val="tx1"/>
                  </a:solidFill>
                  <a:latin typeface="+mn-lt"/>
                  <a:ea typeface="+mn-ea"/>
                  <a:cs typeface="+mn-cs"/>
                </a:defRPr>
              </a:lvl9pPr>
            </a:lstStyle>
            <a:p>
              <a:pPr fontAlgn="ctr"/>
              <a:endParaRPr lang="en-US" altLang="zh-CN" sz="600" dirty="0">
                <a:solidFill>
                  <a:srgbClr val="1D1D1A"/>
                </a:solidFill>
                <a:latin typeface="Arial" panose="020B0604020202020204" pitchFamily="34" charset="0"/>
                <a:ea typeface="微软雅黑"/>
                <a:cs typeface="Arial" panose="020B0604020202020204" pitchFamily="34" charset="0"/>
              </a:endParaRPr>
            </a:p>
          </p:txBody>
        </p:sp>
        <p:sp>
          <p:nvSpPr>
            <p:cNvPr id="148" name="TextBox 80"/>
            <p:cNvSpPr txBox="1"/>
            <p:nvPr/>
          </p:nvSpPr>
          <p:spPr>
            <a:xfrm>
              <a:off x="4016070" y="2234701"/>
              <a:ext cx="332204" cy="125080"/>
            </a:xfrm>
            <a:prstGeom prst="rect">
              <a:avLst/>
            </a:prstGeom>
            <a:noFill/>
            <a:ln>
              <a:noFill/>
            </a:ln>
          </p:spPr>
          <p:txBody>
            <a:bodyPr wrap="square" lIns="0" tIns="0" rIns="0" bIns="0" rtlCol="0">
              <a:noAutofit/>
            </a:bodyPr>
            <a:lstStyle/>
            <a:p>
              <a:pPr algn="ctr" defTabSz="1219078" fontAlgn="ctr"/>
              <a:r>
                <a:rPr lang="en-US" sz="900" dirty="0">
                  <a:solidFill>
                    <a:srgbClr val="1D1D1A"/>
                  </a:solidFill>
                  <a:latin typeface="Arial" panose="020B0604020202020204" pitchFamily="34" charset="0"/>
                  <a:ea typeface="微软雅黑"/>
                  <a:cs typeface="Arial" panose="020B0604020202020204" pitchFamily="34" charset="0"/>
                </a:rPr>
                <a:t>Core</a:t>
              </a:r>
            </a:p>
          </p:txBody>
        </p:sp>
      </p:grpSp>
      <p:grpSp>
        <p:nvGrpSpPr>
          <p:cNvPr id="149" name="组合 148"/>
          <p:cNvGrpSpPr/>
          <p:nvPr/>
        </p:nvGrpSpPr>
        <p:grpSpPr>
          <a:xfrm>
            <a:off x="5936774" y="2081222"/>
            <a:ext cx="351611" cy="380291"/>
            <a:chOff x="4008275" y="2116875"/>
            <a:chExt cx="351657" cy="380341"/>
          </a:xfrm>
        </p:grpSpPr>
        <p:sp>
          <p:nvSpPr>
            <p:cNvPr id="150" name="Freeform 86"/>
            <p:cNvSpPr>
              <a:spLocks noEditPoints="1"/>
            </p:cNvSpPr>
            <p:nvPr/>
          </p:nvSpPr>
          <p:spPr bwMode="auto">
            <a:xfrm>
              <a:off x="4008275" y="2116875"/>
              <a:ext cx="351657" cy="380341"/>
            </a:xfrm>
            <a:custGeom>
              <a:avLst/>
              <a:gdLst/>
              <a:ahLst/>
              <a:cxnLst>
                <a:cxn ang="0">
                  <a:pos x="101" y="0"/>
                </a:cxn>
                <a:cxn ang="0">
                  <a:pos x="94" y="14"/>
                </a:cxn>
                <a:cxn ang="0">
                  <a:pos x="84" y="19"/>
                </a:cxn>
                <a:cxn ang="0">
                  <a:pos x="79" y="19"/>
                </a:cxn>
                <a:cxn ang="0">
                  <a:pos x="71" y="18"/>
                </a:cxn>
                <a:cxn ang="0">
                  <a:pos x="61" y="8"/>
                </a:cxn>
                <a:cxn ang="0">
                  <a:pos x="0" y="0"/>
                </a:cxn>
                <a:cxn ang="0">
                  <a:pos x="58" y="464"/>
                </a:cxn>
                <a:cxn ang="0">
                  <a:pos x="61" y="456"/>
                </a:cxn>
                <a:cxn ang="0">
                  <a:pos x="71" y="446"/>
                </a:cxn>
                <a:cxn ang="0">
                  <a:pos x="79" y="445"/>
                </a:cxn>
                <a:cxn ang="0">
                  <a:pos x="84" y="446"/>
                </a:cxn>
                <a:cxn ang="0">
                  <a:pos x="94" y="451"/>
                </a:cxn>
                <a:cxn ang="0">
                  <a:pos x="101" y="464"/>
                </a:cxn>
                <a:cxn ang="0">
                  <a:pos x="463" y="0"/>
                </a:cxn>
                <a:cxn ang="0">
                  <a:pos x="412" y="352"/>
                </a:cxn>
                <a:cxn ang="0">
                  <a:pos x="411" y="364"/>
                </a:cxn>
                <a:cxn ang="0">
                  <a:pos x="402" y="386"/>
                </a:cxn>
                <a:cxn ang="0">
                  <a:pos x="386" y="403"/>
                </a:cxn>
                <a:cxn ang="0">
                  <a:pos x="364" y="412"/>
                </a:cxn>
                <a:cxn ang="0">
                  <a:pos x="111" y="413"/>
                </a:cxn>
                <a:cxn ang="0">
                  <a:pos x="99" y="412"/>
                </a:cxn>
                <a:cxn ang="0">
                  <a:pos x="78" y="403"/>
                </a:cxn>
                <a:cxn ang="0">
                  <a:pos x="61" y="386"/>
                </a:cxn>
                <a:cxn ang="0">
                  <a:pos x="52" y="364"/>
                </a:cxn>
                <a:cxn ang="0">
                  <a:pos x="51" y="113"/>
                </a:cxn>
                <a:cxn ang="0">
                  <a:pos x="52" y="100"/>
                </a:cxn>
                <a:cxn ang="0">
                  <a:pos x="61" y="78"/>
                </a:cxn>
                <a:cxn ang="0">
                  <a:pos x="78" y="62"/>
                </a:cxn>
                <a:cxn ang="0">
                  <a:pos x="99" y="53"/>
                </a:cxn>
                <a:cxn ang="0">
                  <a:pos x="351" y="51"/>
                </a:cxn>
                <a:cxn ang="0">
                  <a:pos x="364" y="53"/>
                </a:cxn>
                <a:cxn ang="0">
                  <a:pos x="386" y="62"/>
                </a:cxn>
                <a:cxn ang="0">
                  <a:pos x="402" y="78"/>
                </a:cxn>
                <a:cxn ang="0">
                  <a:pos x="411" y="100"/>
                </a:cxn>
                <a:cxn ang="0">
                  <a:pos x="412" y="352"/>
                </a:cxn>
              </a:cxnLst>
              <a:rect l="0" t="0" r="r" b="b"/>
              <a:pathLst>
                <a:path w="463" h="464">
                  <a:moveTo>
                    <a:pt x="101" y="0"/>
                  </a:moveTo>
                  <a:lnTo>
                    <a:pt x="101" y="0"/>
                  </a:lnTo>
                  <a:lnTo>
                    <a:pt x="98" y="8"/>
                  </a:lnTo>
                  <a:lnTo>
                    <a:pt x="94" y="14"/>
                  </a:lnTo>
                  <a:lnTo>
                    <a:pt x="88" y="18"/>
                  </a:lnTo>
                  <a:lnTo>
                    <a:pt x="84" y="19"/>
                  </a:lnTo>
                  <a:lnTo>
                    <a:pt x="79" y="19"/>
                  </a:lnTo>
                  <a:lnTo>
                    <a:pt x="79" y="19"/>
                  </a:lnTo>
                  <a:lnTo>
                    <a:pt x="75" y="19"/>
                  </a:lnTo>
                  <a:lnTo>
                    <a:pt x="71" y="18"/>
                  </a:lnTo>
                  <a:lnTo>
                    <a:pt x="65" y="14"/>
                  </a:lnTo>
                  <a:lnTo>
                    <a:pt x="61" y="8"/>
                  </a:lnTo>
                  <a:lnTo>
                    <a:pt x="58" y="0"/>
                  </a:lnTo>
                  <a:lnTo>
                    <a:pt x="0" y="0"/>
                  </a:lnTo>
                  <a:lnTo>
                    <a:pt x="0" y="464"/>
                  </a:lnTo>
                  <a:lnTo>
                    <a:pt x="58" y="464"/>
                  </a:lnTo>
                  <a:lnTo>
                    <a:pt x="58" y="464"/>
                  </a:lnTo>
                  <a:lnTo>
                    <a:pt x="61" y="456"/>
                  </a:lnTo>
                  <a:lnTo>
                    <a:pt x="65" y="451"/>
                  </a:lnTo>
                  <a:lnTo>
                    <a:pt x="71" y="446"/>
                  </a:lnTo>
                  <a:lnTo>
                    <a:pt x="75" y="446"/>
                  </a:lnTo>
                  <a:lnTo>
                    <a:pt x="79" y="445"/>
                  </a:lnTo>
                  <a:lnTo>
                    <a:pt x="79" y="445"/>
                  </a:lnTo>
                  <a:lnTo>
                    <a:pt x="84" y="446"/>
                  </a:lnTo>
                  <a:lnTo>
                    <a:pt x="88" y="446"/>
                  </a:lnTo>
                  <a:lnTo>
                    <a:pt x="94" y="451"/>
                  </a:lnTo>
                  <a:lnTo>
                    <a:pt x="98" y="456"/>
                  </a:lnTo>
                  <a:lnTo>
                    <a:pt x="101" y="464"/>
                  </a:lnTo>
                  <a:lnTo>
                    <a:pt x="463" y="464"/>
                  </a:lnTo>
                  <a:lnTo>
                    <a:pt x="463" y="0"/>
                  </a:lnTo>
                  <a:lnTo>
                    <a:pt x="101" y="0"/>
                  </a:lnTo>
                  <a:close/>
                  <a:moveTo>
                    <a:pt x="412" y="352"/>
                  </a:moveTo>
                  <a:lnTo>
                    <a:pt x="412" y="352"/>
                  </a:lnTo>
                  <a:lnTo>
                    <a:pt x="411" y="364"/>
                  </a:lnTo>
                  <a:lnTo>
                    <a:pt x="407" y="376"/>
                  </a:lnTo>
                  <a:lnTo>
                    <a:pt x="402" y="386"/>
                  </a:lnTo>
                  <a:lnTo>
                    <a:pt x="394" y="395"/>
                  </a:lnTo>
                  <a:lnTo>
                    <a:pt x="386" y="403"/>
                  </a:lnTo>
                  <a:lnTo>
                    <a:pt x="375" y="409"/>
                  </a:lnTo>
                  <a:lnTo>
                    <a:pt x="364" y="412"/>
                  </a:lnTo>
                  <a:lnTo>
                    <a:pt x="351" y="413"/>
                  </a:lnTo>
                  <a:lnTo>
                    <a:pt x="111" y="413"/>
                  </a:lnTo>
                  <a:lnTo>
                    <a:pt x="111" y="413"/>
                  </a:lnTo>
                  <a:lnTo>
                    <a:pt x="99" y="412"/>
                  </a:lnTo>
                  <a:lnTo>
                    <a:pt x="88" y="409"/>
                  </a:lnTo>
                  <a:lnTo>
                    <a:pt x="78" y="403"/>
                  </a:lnTo>
                  <a:lnTo>
                    <a:pt x="69" y="395"/>
                  </a:lnTo>
                  <a:lnTo>
                    <a:pt x="61" y="386"/>
                  </a:lnTo>
                  <a:lnTo>
                    <a:pt x="55" y="376"/>
                  </a:lnTo>
                  <a:lnTo>
                    <a:pt x="52" y="364"/>
                  </a:lnTo>
                  <a:lnTo>
                    <a:pt x="51" y="352"/>
                  </a:lnTo>
                  <a:lnTo>
                    <a:pt x="51" y="113"/>
                  </a:lnTo>
                  <a:lnTo>
                    <a:pt x="51" y="113"/>
                  </a:lnTo>
                  <a:lnTo>
                    <a:pt x="52" y="100"/>
                  </a:lnTo>
                  <a:lnTo>
                    <a:pt x="55" y="88"/>
                  </a:lnTo>
                  <a:lnTo>
                    <a:pt x="61" y="78"/>
                  </a:lnTo>
                  <a:lnTo>
                    <a:pt x="69" y="69"/>
                  </a:lnTo>
                  <a:lnTo>
                    <a:pt x="78" y="62"/>
                  </a:lnTo>
                  <a:lnTo>
                    <a:pt x="88" y="56"/>
                  </a:lnTo>
                  <a:lnTo>
                    <a:pt x="99" y="53"/>
                  </a:lnTo>
                  <a:lnTo>
                    <a:pt x="111" y="51"/>
                  </a:lnTo>
                  <a:lnTo>
                    <a:pt x="351" y="51"/>
                  </a:lnTo>
                  <a:lnTo>
                    <a:pt x="351" y="51"/>
                  </a:lnTo>
                  <a:lnTo>
                    <a:pt x="364" y="53"/>
                  </a:lnTo>
                  <a:lnTo>
                    <a:pt x="375" y="56"/>
                  </a:lnTo>
                  <a:lnTo>
                    <a:pt x="386" y="62"/>
                  </a:lnTo>
                  <a:lnTo>
                    <a:pt x="394" y="69"/>
                  </a:lnTo>
                  <a:lnTo>
                    <a:pt x="402" y="78"/>
                  </a:lnTo>
                  <a:lnTo>
                    <a:pt x="407" y="88"/>
                  </a:lnTo>
                  <a:lnTo>
                    <a:pt x="411" y="100"/>
                  </a:lnTo>
                  <a:lnTo>
                    <a:pt x="412" y="113"/>
                  </a:lnTo>
                  <a:lnTo>
                    <a:pt x="412" y="352"/>
                  </a:lnTo>
                  <a:close/>
                </a:path>
              </a:pathLst>
            </a:custGeom>
            <a:solidFill>
              <a:schemeClr val="bg1">
                <a:lumMod val="60000"/>
                <a:lumOff val="40000"/>
              </a:schemeClr>
            </a:solidFill>
            <a:ln w="9525">
              <a:noFill/>
              <a:round/>
              <a:headEnd/>
              <a:tailEnd/>
            </a:ln>
          </p:spPr>
          <p:txBody>
            <a:bodyPr vert="horz" wrap="square" lIns="91407" tIns="45703" rIns="91407" bIns="45703" numCol="1" anchor="t" anchorCtr="0" compatLnSpc="1">
              <a:prstTxWarp prst="textNoShape">
                <a:avLst/>
              </a:prstTxWarp>
              <a:noAutofit/>
            </a:bodyPr>
            <a:lstStyle>
              <a:defPPr>
                <a:defRPr lang="zh-CN"/>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8" algn="l" defTabSz="914311" rtl="0" eaLnBrk="1" latinLnBrk="0" hangingPunct="1">
                <a:defRPr sz="1800" kern="1200">
                  <a:solidFill>
                    <a:schemeClr val="tx1"/>
                  </a:solidFill>
                  <a:latin typeface="+mn-lt"/>
                  <a:ea typeface="+mn-ea"/>
                  <a:cs typeface="+mn-cs"/>
                </a:defRPr>
              </a:lvl4pPr>
              <a:lvl5pPr marL="1828623" algn="l" defTabSz="914311" rtl="0" eaLnBrk="1" latinLnBrk="0" hangingPunct="1">
                <a:defRPr sz="1800" kern="1200">
                  <a:solidFill>
                    <a:schemeClr val="tx1"/>
                  </a:solidFill>
                  <a:latin typeface="+mn-lt"/>
                  <a:ea typeface="+mn-ea"/>
                  <a:cs typeface="+mn-cs"/>
                </a:defRPr>
              </a:lvl5pPr>
              <a:lvl6pPr marL="2285779" algn="l" defTabSz="914311" rtl="0" eaLnBrk="1" latinLnBrk="0" hangingPunct="1">
                <a:defRPr sz="1800" kern="1200">
                  <a:solidFill>
                    <a:schemeClr val="tx1"/>
                  </a:solidFill>
                  <a:latin typeface="+mn-lt"/>
                  <a:ea typeface="+mn-ea"/>
                  <a:cs typeface="+mn-cs"/>
                </a:defRPr>
              </a:lvl6pPr>
              <a:lvl7pPr marL="2742934" algn="l" defTabSz="914311" rtl="0" eaLnBrk="1" latinLnBrk="0" hangingPunct="1">
                <a:defRPr sz="1800" kern="1200">
                  <a:solidFill>
                    <a:schemeClr val="tx1"/>
                  </a:solidFill>
                  <a:latin typeface="+mn-lt"/>
                  <a:ea typeface="+mn-ea"/>
                  <a:cs typeface="+mn-cs"/>
                </a:defRPr>
              </a:lvl7pPr>
              <a:lvl8pPr marL="3200090" algn="l" defTabSz="914311" rtl="0" eaLnBrk="1" latinLnBrk="0" hangingPunct="1">
                <a:defRPr sz="1800" kern="1200">
                  <a:solidFill>
                    <a:schemeClr val="tx1"/>
                  </a:solidFill>
                  <a:latin typeface="+mn-lt"/>
                  <a:ea typeface="+mn-ea"/>
                  <a:cs typeface="+mn-cs"/>
                </a:defRPr>
              </a:lvl8pPr>
              <a:lvl9pPr marL="3657246" algn="l" defTabSz="914311" rtl="0" eaLnBrk="1" latinLnBrk="0" hangingPunct="1">
                <a:defRPr sz="1800" kern="1200">
                  <a:solidFill>
                    <a:schemeClr val="tx1"/>
                  </a:solidFill>
                  <a:latin typeface="+mn-lt"/>
                  <a:ea typeface="+mn-ea"/>
                  <a:cs typeface="+mn-cs"/>
                </a:defRPr>
              </a:lvl9pPr>
            </a:lstStyle>
            <a:p>
              <a:pPr fontAlgn="ctr"/>
              <a:endParaRPr lang="en-US" altLang="zh-CN" sz="600" dirty="0">
                <a:solidFill>
                  <a:srgbClr val="1D1D1A"/>
                </a:solidFill>
                <a:latin typeface="Arial" panose="020B0604020202020204" pitchFamily="34" charset="0"/>
                <a:ea typeface="微软雅黑"/>
                <a:cs typeface="Arial" panose="020B0604020202020204" pitchFamily="34" charset="0"/>
              </a:endParaRPr>
            </a:p>
          </p:txBody>
        </p:sp>
        <p:sp>
          <p:nvSpPr>
            <p:cNvPr id="151" name="TextBox 80"/>
            <p:cNvSpPr txBox="1"/>
            <p:nvPr/>
          </p:nvSpPr>
          <p:spPr>
            <a:xfrm>
              <a:off x="4016070" y="2234701"/>
              <a:ext cx="332204" cy="125080"/>
            </a:xfrm>
            <a:prstGeom prst="rect">
              <a:avLst/>
            </a:prstGeom>
            <a:noFill/>
            <a:ln>
              <a:noFill/>
            </a:ln>
          </p:spPr>
          <p:txBody>
            <a:bodyPr wrap="square" lIns="0" tIns="0" rIns="0" bIns="0" rtlCol="0">
              <a:noAutofit/>
            </a:bodyPr>
            <a:lstStyle/>
            <a:p>
              <a:pPr algn="ctr" defTabSz="1219078" fontAlgn="ctr"/>
              <a:r>
                <a:rPr lang="en-US" sz="900" dirty="0">
                  <a:solidFill>
                    <a:srgbClr val="1D1D1A"/>
                  </a:solidFill>
                  <a:latin typeface="Arial" panose="020B0604020202020204" pitchFamily="34" charset="0"/>
                  <a:ea typeface="微软雅黑"/>
                  <a:cs typeface="Arial" panose="020B0604020202020204" pitchFamily="34" charset="0"/>
                </a:rPr>
                <a:t>Core</a:t>
              </a:r>
            </a:p>
          </p:txBody>
        </p:sp>
      </p:grpSp>
      <p:sp>
        <p:nvSpPr>
          <p:cNvPr id="132" name="上箭头 131"/>
          <p:cNvSpPr/>
          <p:nvPr/>
        </p:nvSpPr>
        <p:spPr>
          <a:xfrm>
            <a:off x="10015046" y="3351983"/>
            <a:ext cx="171172" cy="315450"/>
          </a:xfrm>
          <a:prstGeom prst="upArrow">
            <a:avLst>
              <a:gd name="adj1" fmla="val 50000"/>
              <a:gd name="adj2" fmla="val 85218"/>
            </a:avLst>
          </a:prstGeom>
          <a:gradFill>
            <a:gsLst>
              <a:gs pos="13000">
                <a:srgbClr val="C00000"/>
              </a:gs>
              <a:gs pos="100000">
                <a:srgbClr val="FF0000">
                  <a:alpha val="0"/>
                </a:srgbClr>
              </a:gs>
            </a:gsLst>
            <a:lin ang="5400000" scaled="1"/>
          </a:gradFill>
          <a:ln w="9525">
            <a:noFill/>
            <a:round/>
            <a:headEnd/>
            <a:tailEnd/>
          </a:ln>
        </p:spPr>
        <p:txBody>
          <a:bodyPr vert="horz" wrap="square" lIns="91440" tIns="45720" rIns="91440" bIns="45720" numCol="1" anchor="t" anchorCtr="0" compatLnSpc="1">
            <a:prstTxWarp prst="textNoShape">
              <a:avLst/>
            </a:prstTxWarp>
            <a:noAutofit/>
          </a:bodyPr>
          <a:lstStyle/>
          <a:p>
            <a:pPr defTabSz="1649760" fontAlgn="ctr"/>
            <a:endParaRPr lang="en-US" altLang="zh-CN" sz="2000" dirty="0">
              <a:solidFill>
                <a:srgbClr val="1D1D1A"/>
              </a:solidFill>
              <a:latin typeface="Arial" panose="020B0604020202020204" pitchFamily="34" charset="0"/>
              <a:ea typeface="微软雅黑" pitchFamily="34" charset="-122"/>
              <a:cs typeface="Arial" pitchFamily="34" charset="0"/>
            </a:endParaRPr>
          </a:p>
        </p:txBody>
      </p:sp>
      <p:graphicFrame>
        <p:nvGraphicFramePr>
          <p:cNvPr id="139" name="表格 138"/>
          <p:cNvGraphicFramePr>
            <a:graphicFrameLocks noGrp="1"/>
          </p:cNvGraphicFramePr>
          <p:nvPr>
            <p:extLst>
              <p:ext uri="{D42A27DB-BD31-4B8C-83A1-F6EECF244321}">
                <p14:modId xmlns:p14="http://schemas.microsoft.com/office/powerpoint/2010/main" val="57363856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High Performance</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603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1"/>
          <p:cNvSpPr txBox="1">
            <a:spLocks/>
          </p:cNvSpPr>
          <p:nvPr/>
        </p:nvSpPr>
        <p:spPr>
          <a:xfrm>
            <a:off x="949761" y="146124"/>
            <a:ext cx="11493053" cy="490728"/>
          </a:xfrm>
          <a:prstGeom prst="rect">
            <a:avLst/>
          </a:prstGeom>
          <a:noFill/>
          <a:ln w="9525">
            <a:noFill/>
            <a:miter lim="800000"/>
            <a:headEnd/>
            <a:tailEnd/>
          </a:ln>
        </p:spPr>
        <p:txBody>
          <a:bodyPr vert="horz" wrap="square" lIns="95261" tIns="47628" rIns="95261" bIns="47628" numCol="1" anchor="ctr" anchorCtr="0" compatLnSpc="1">
            <a:prstTxWarp prst="textNoShape">
              <a:avLst/>
            </a:prstTxWarp>
            <a:noAutofit/>
          </a:bodyPr>
          <a:lst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a:lstStyle>
          <a:p>
            <a:pPr fontAlgn="ctr"/>
            <a:r>
              <a:rPr lang="en-US" sz="2799" dirty="0">
                <a:latin typeface="Arial" panose="020B0604020202020204" pitchFamily="34" charset="0"/>
                <a:ea typeface="微软雅黑" panose="020B0503020204020204" pitchFamily="34" charset="-122"/>
              </a:rPr>
              <a:t>VMware Integration</a:t>
            </a:r>
          </a:p>
        </p:txBody>
      </p:sp>
      <p:sp>
        <p:nvSpPr>
          <p:cNvPr id="70" name="圆角矩形 69"/>
          <p:cNvSpPr/>
          <p:nvPr/>
        </p:nvSpPr>
        <p:spPr bwMode="auto">
          <a:xfrm>
            <a:off x="554255" y="1315158"/>
            <a:ext cx="4894700" cy="719739"/>
          </a:xfrm>
          <a:prstGeom prst="roundRect">
            <a:avLst/>
          </a:prstGeom>
          <a:solidFill>
            <a:schemeClr val="accent5">
              <a:lumMod val="10000"/>
              <a:lumOff val="90000"/>
            </a:schemeClr>
          </a:solidFill>
          <a:ln>
            <a:solidFill>
              <a:schemeClr val="tx1"/>
            </a:solidFill>
          </a:ln>
          <a:effectLst/>
        </p:spPr>
        <p:txBody>
          <a:bodyPr vert="horz" wrap="square" lIns="91407" tIns="45703" rIns="91407" bIns="45703" numCol="1" rtlCol="0" anchor="ctr" anchorCtr="0" compatLnSpc="1">
            <a:prstTxWarp prst="textNoShape">
              <a:avLst/>
            </a:prstTxWarp>
            <a:noAutofit/>
          </a:bodyPr>
          <a:lstStyle/>
          <a:p>
            <a:pPr algn="ctr" defTabSz="914204" fontAlgn="ctr">
              <a:buClr>
                <a:srgbClr val="CC9900"/>
              </a:buClr>
            </a:pPr>
            <a:endParaRPr lang="en-US" sz="1400" dirty="0">
              <a:solidFill>
                <a:srgbClr val="000000"/>
              </a:solidFill>
              <a:latin typeface="Arial" panose="020B0604020202020204" pitchFamily="34" charset="0"/>
              <a:ea typeface="微软雅黑" panose="020B0503020204020204" pitchFamily="34" charset="-122"/>
            </a:endParaRPr>
          </a:p>
        </p:txBody>
      </p:sp>
      <p:sp>
        <p:nvSpPr>
          <p:cNvPr id="72" name="圆角矩形 71"/>
          <p:cNvSpPr/>
          <p:nvPr/>
        </p:nvSpPr>
        <p:spPr bwMode="auto">
          <a:xfrm>
            <a:off x="5800378" y="1304028"/>
            <a:ext cx="2015495" cy="4827748"/>
          </a:xfrm>
          <a:prstGeom prst="roundRect">
            <a:avLst>
              <a:gd name="adj" fmla="val 6139"/>
            </a:avLst>
          </a:prstGeom>
          <a:solidFill>
            <a:schemeClr val="bg1">
              <a:lumMod val="10000"/>
              <a:lumOff val="90000"/>
            </a:schemeClr>
          </a:solidFill>
          <a:ln>
            <a:solidFill>
              <a:schemeClr val="tx1"/>
            </a:solidFill>
          </a:ln>
          <a:effectLst/>
        </p:spPr>
        <p:txBody>
          <a:bodyPr vert="horz" wrap="square" lIns="91407" tIns="45703" rIns="91407" bIns="45703" numCol="1" rtlCol="0" anchor="t" anchorCtr="0" compatLnSpc="1">
            <a:prstTxWarp prst="textNoShape">
              <a:avLst/>
            </a:prstTxWarp>
            <a:noAutofit/>
          </a:bodyPr>
          <a:lstStyle/>
          <a:p>
            <a:pPr algn="ctr" defTabSz="914204" fontAlgn="ctr">
              <a:buClr>
                <a:srgbClr val="CC9900"/>
              </a:buClr>
            </a:pPr>
            <a:r>
              <a:rPr lang="en-US" sz="1400" dirty="0">
                <a:solidFill>
                  <a:srgbClr val="000000"/>
                </a:solidFill>
                <a:latin typeface="Arial" panose="020B0604020202020204" pitchFamily="34" charset="0"/>
                <a:ea typeface="微软雅黑" panose="020B0503020204020204" pitchFamily="34" charset="-122"/>
              </a:rPr>
              <a:t>Virtualization Platform &amp; Cloud Management</a:t>
            </a:r>
          </a:p>
        </p:txBody>
      </p:sp>
      <p:sp>
        <p:nvSpPr>
          <p:cNvPr id="73" name="圆角矩形 72"/>
          <p:cNvSpPr/>
          <p:nvPr/>
        </p:nvSpPr>
        <p:spPr bwMode="auto">
          <a:xfrm>
            <a:off x="554255" y="4953961"/>
            <a:ext cx="4462423" cy="1164570"/>
          </a:xfrm>
          <a:prstGeom prst="roundRect">
            <a:avLst/>
          </a:prstGeom>
          <a:noFill/>
          <a:ln>
            <a:solidFill>
              <a:schemeClr val="tx1"/>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7" tIns="45703" rIns="91407" bIns="45703" numCol="1" rtlCol="0" anchor="t" anchorCtr="0" compatLnSpc="1">
            <a:prstTxWarp prst="textNoShape">
              <a:avLst/>
            </a:prstTxWarp>
            <a:noAutofit/>
          </a:bodyPr>
          <a:lstStyle/>
          <a:p>
            <a:pPr algn="ctr" defTabSz="914204" fontAlgn="ctr">
              <a:buClr>
                <a:srgbClr val="CC9900"/>
              </a:buClr>
            </a:pPr>
            <a:r>
              <a:rPr lang="en-US" sz="1400" dirty="0">
                <a:solidFill>
                  <a:srgbClr val="000000"/>
                </a:solidFill>
                <a:latin typeface="Arial" panose="020B0604020202020204" pitchFamily="34" charset="0"/>
                <a:ea typeface="微软雅黑" panose="020B0503020204020204" pitchFamily="34" charset="-122"/>
              </a:rPr>
              <a:t>OceanStor</a:t>
            </a:r>
          </a:p>
        </p:txBody>
      </p:sp>
      <p:sp>
        <p:nvSpPr>
          <p:cNvPr id="74" name="Freeform 131"/>
          <p:cNvSpPr>
            <a:spLocks noEditPoints="1"/>
          </p:cNvSpPr>
          <p:nvPr/>
        </p:nvSpPr>
        <p:spPr bwMode="auto">
          <a:xfrm>
            <a:off x="2551479" y="5306257"/>
            <a:ext cx="498812" cy="403790"/>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0070C0"/>
          </a:solidFill>
          <a:ln>
            <a:noFill/>
          </a:ln>
        </p:spPr>
        <p:txBody>
          <a:bodyPr vert="horz" wrap="square" lIns="91407" tIns="45703" rIns="91407" bIns="45703" numCol="1" anchor="t" anchorCtr="0" compatLnSpc="1">
            <a:prstTxWarp prst="textNoShape">
              <a:avLst/>
            </a:prstTxWarp>
            <a:noAutofit/>
          </a:bodyPr>
          <a:lstStyle/>
          <a:p>
            <a:pPr defTabSz="914204" fontAlgn="ctr"/>
            <a:endParaRPr lang="en-US" altLang="zh-CN" dirty="0">
              <a:solidFill>
                <a:srgbClr val="000000"/>
              </a:solidFill>
              <a:latin typeface="Arial" panose="020B0604020202020204" pitchFamily="34" charset="0"/>
              <a:ea typeface="微软雅黑" panose="020B0503020204020204" pitchFamily="34" charset="-122"/>
            </a:endParaRPr>
          </a:p>
        </p:txBody>
      </p:sp>
      <p:grpSp>
        <p:nvGrpSpPr>
          <p:cNvPr id="38" name="组合 37"/>
          <p:cNvGrpSpPr/>
          <p:nvPr/>
        </p:nvGrpSpPr>
        <p:grpSpPr>
          <a:xfrm>
            <a:off x="554255" y="2079831"/>
            <a:ext cx="4894700" cy="1481796"/>
            <a:chOff x="703114" y="1842068"/>
            <a:chExt cx="4896470" cy="1094526"/>
          </a:xfrm>
        </p:grpSpPr>
        <p:sp>
          <p:nvSpPr>
            <p:cNvPr id="71" name="圆角矩形 70"/>
            <p:cNvSpPr/>
            <p:nvPr/>
          </p:nvSpPr>
          <p:spPr bwMode="auto">
            <a:xfrm>
              <a:off x="703114" y="1842068"/>
              <a:ext cx="4896470" cy="1094526"/>
            </a:xfrm>
            <a:prstGeom prst="roundRect">
              <a:avLst/>
            </a:prstGeom>
            <a:solidFill>
              <a:schemeClr val="accent5">
                <a:lumMod val="10000"/>
                <a:lumOff val="90000"/>
              </a:schemeClr>
            </a:solidFill>
            <a:ln>
              <a:solidFill>
                <a:schemeClr val="tx1"/>
              </a:solidFill>
            </a:ln>
            <a:effectLst/>
          </p:spPr>
          <p:txBody>
            <a:bodyPr vert="horz" wrap="square" lIns="91407" tIns="45703" rIns="91407" bIns="45703" numCol="1" rtlCol="0" anchor="ctr" anchorCtr="0" compatLnSpc="1">
              <a:prstTxWarp prst="textNoShape">
                <a:avLst/>
              </a:prstTxWarp>
              <a:noAutofit/>
            </a:bodyPr>
            <a:lstStyle/>
            <a:p>
              <a:pPr algn="ctr" defTabSz="914204" fontAlgn="ctr">
                <a:buClr>
                  <a:srgbClr val="CC9900"/>
                </a:buClr>
              </a:pPr>
              <a:endParaRPr lang="en-US" sz="1400" dirty="0">
                <a:solidFill>
                  <a:srgbClr val="000000"/>
                </a:solidFill>
                <a:latin typeface="Arial" panose="020B0604020202020204" pitchFamily="34" charset="0"/>
                <a:ea typeface="微软雅黑" panose="020B0503020204020204" pitchFamily="34" charset="-122"/>
              </a:endParaRPr>
            </a:p>
          </p:txBody>
        </p:sp>
        <p:sp>
          <p:nvSpPr>
            <p:cNvPr id="75" name="矩形 74"/>
            <p:cNvSpPr/>
            <p:nvPr/>
          </p:nvSpPr>
          <p:spPr bwMode="auto">
            <a:xfrm>
              <a:off x="859250" y="2483326"/>
              <a:ext cx="2785437" cy="369781"/>
            </a:xfrm>
            <a:prstGeom prst="rect">
              <a:avLst/>
            </a:prstGeom>
            <a:solidFill>
              <a:srgbClr val="00B0F0"/>
            </a:solidFill>
            <a:ln>
              <a:noFill/>
            </a:ln>
            <a:effectLst/>
          </p:spPr>
          <p:txBody>
            <a:bodyPr vert="horz" wrap="square" lIns="91407" tIns="45703" rIns="91407" bIns="45703" numCol="1" rtlCol="0" anchor="ctr" anchorCtr="0" compatLnSpc="1">
              <a:prstTxWarp prst="textNoShape">
                <a:avLst/>
              </a:prstTxWarp>
              <a:noAutofit/>
            </a:bodyPr>
            <a:lstStyle/>
            <a:p>
              <a:pPr algn="ctr" fontAlgn="ctr">
                <a:buClr>
                  <a:srgbClr val="CC9900"/>
                </a:buClr>
              </a:pPr>
              <a:r>
                <a:rPr lang="en-US" sz="1400" dirty="0">
                  <a:solidFill>
                    <a:srgbClr val="FFFFFF"/>
                  </a:solidFill>
                  <a:latin typeface="Arial" panose="020B0604020202020204" pitchFamily="34" charset="0"/>
                </a:rPr>
                <a:t>vCenter plugin (storage integration management)</a:t>
              </a:r>
            </a:p>
          </p:txBody>
        </p:sp>
        <p:sp>
          <p:nvSpPr>
            <p:cNvPr id="76" name="矩形 75"/>
            <p:cNvSpPr/>
            <p:nvPr/>
          </p:nvSpPr>
          <p:spPr bwMode="auto">
            <a:xfrm>
              <a:off x="3770399" y="2482538"/>
              <a:ext cx="1764206" cy="372707"/>
            </a:xfrm>
            <a:prstGeom prst="rect">
              <a:avLst/>
            </a:prstGeom>
            <a:solidFill>
              <a:srgbClr val="00B0F0"/>
            </a:solidFill>
            <a:ln>
              <a:noFill/>
            </a:ln>
            <a:effectLst/>
          </p:spPr>
          <p:txBody>
            <a:bodyPr vert="horz" wrap="square" lIns="91407" tIns="45703" rIns="91407" bIns="45703" numCol="1" rtlCol="0" anchor="ctr" anchorCtr="0" compatLnSpc="1">
              <a:prstTxWarp prst="textNoShape">
                <a:avLst/>
              </a:prstTxWarp>
              <a:noAutofit/>
            </a:bodyPr>
            <a:lstStyle/>
            <a:p>
              <a:pPr algn="ctr" fontAlgn="ctr">
                <a:buClr>
                  <a:srgbClr val="CC9900"/>
                </a:buClr>
              </a:pPr>
              <a:r>
                <a:rPr lang="en-US" sz="1400" dirty="0">
                  <a:solidFill>
                    <a:srgbClr val="FFFFFF"/>
                  </a:solidFill>
                  <a:latin typeface="Arial" panose="020B0604020202020204" pitchFamily="34" charset="0"/>
                </a:rPr>
                <a:t>VASA (VVol feature)</a:t>
              </a:r>
            </a:p>
          </p:txBody>
        </p:sp>
      </p:grpSp>
      <p:sp>
        <p:nvSpPr>
          <p:cNvPr id="77" name="圆角矩形 76"/>
          <p:cNvSpPr/>
          <p:nvPr/>
        </p:nvSpPr>
        <p:spPr bwMode="auto">
          <a:xfrm>
            <a:off x="5872360" y="2009068"/>
            <a:ext cx="1871531" cy="692904"/>
          </a:xfrm>
          <a:prstGeom prst="roundRect">
            <a:avLst/>
          </a:prstGeom>
          <a:solidFill>
            <a:schemeClr val="accent5">
              <a:lumMod val="10000"/>
              <a:lumOff val="90000"/>
            </a:schemeClr>
          </a:solidFill>
          <a:ln>
            <a:solidFill>
              <a:schemeClr val="tx1"/>
            </a:solidFill>
          </a:ln>
          <a:effectLst/>
        </p:spPr>
        <p:txBody>
          <a:bodyPr vert="horz" wrap="square" lIns="91407" tIns="45703" rIns="91407" bIns="45703" numCol="1" rtlCol="0" anchor="ctr" anchorCtr="0" compatLnSpc="1">
            <a:prstTxWarp prst="textNoShape">
              <a:avLst/>
            </a:prstTxWarp>
            <a:noAutofit/>
          </a:bodyPr>
          <a:lstStyle/>
          <a:p>
            <a:pPr algn="ctr" defTabSz="914204" fontAlgn="ctr">
              <a:buClr>
                <a:srgbClr val="CC9900"/>
              </a:buClr>
            </a:pPr>
            <a:endParaRPr lang="en-US" sz="1200" dirty="0">
              <a:solidFill>
                <a:srgbClr val="000000"/>
              </a:solidFill>
              <a:latin typeface="Arial" panose="020B0604020202020204" pitchFamily="34" charset="0"/>
              <a:ea typeface="微软雅黑" panose="020B0503020204020204" pitchFamily="34" charset="-122"/>
            </a:endParaRPr>
          </a:p>
        </p:txBody>
      </p:sp>
      <p:sp>
        <p:nvSpPr>
          <p:cNvPr id="78" name="圆角矩形 77"/>
          <p:cNvSpPr/>
          <p:nvPr/>
        </p:nvSpPr>
        <p:spPr bwMode="auto">
          <a:xfrm>
            <a:off x="5868532" y="4205470"/>
            <a:ext cx="1871531" cy="901525"/>
          </a:xfrm>
          <a:prstGeom prst="roundRect">
            <a:avLst/>
          </a:prstGeom>
          <a:solidFill>
            <a:schemeClr val="accent5">
              <a:lumMod val="10000"/>
              <a:lumOff val="90000"/>
            </a:schemeClr>
          </a:solidFill>
          <a:ln>
            <a:solidFill>
              <a:schemeClr val="tx1"/>
            </a:solidFill>
          </a:ln>
          <a:effectLst/>
        </p:spPr>
        <p:txBody>
          <a:bodyPr vert="horz" wrap="square" lIns="91407" tIns="45703" rIns="91407" bIns="45703" numCol="1" rtlCol="0" anchor="ctr" anchorCtr="0" compatLnSpc="1">
            <a:prstTxWarp prst="textNoShape">
              <a:avLst/>
            </a:prstTxWarp>
            <a:noAutofit/>
          </a:bodyPr>
          <a:lstStyle/>
          <a:p>
            <a:pPr algn="ctr" defTabSz="914204" fontAlgn="ctr">
              <a:buClr>
                <a:srgbClr val="CC9900"/>
              </a:buClr>
            </a:pPr>
            <a:endParaRPr lang="en-US" sz="1200" dirty="0">
              <a:solidFill>
                <a:srgbClr val="000000"/>
              </a:solidFill>
              <a:latin typeface="Arial" panose="020B0604020202020204" pitchFamily="34" charset="0"/>
              <a:ea typeface="微软雅黑" panose="020B0503020204020204" pitchFamily="34" charset="-122"/>
            </a:endParaRPr>
          </a:p>
        </p:txBody>
      </p:sp>
      <p:sp>
        <p:nvSpPr>
          <p:cNvPr id="79" name="圆角矩形 78"/>
          <p:cNvSpPr/>
          <p:nvPr/>
        </p:nvSpPr>
        <p:spPr bwMode="auto">
          <a:xfrm>
            <a:off x="5874197" y="3078510"/>
            <a:ext cx="1871531" cy="697711"/>
          </a:xfrm>
          <a:prstGeom prst="roundRect">
            <a:avLst/>
          </a:prstGeom>
          <a:solidFill>
            <a:schemeClr val="accent5">
              <a:lumMod val="10000"/>
              <a:lumOff val="90000"/>
            </a:schemeClr>
          </a:solidFill>
          <a:ln>
            <a:solidFill>
              <a:schemeClr val="tx1"/>
            </a:solidFill>
          </a:ln>
          <a:effectLst/>
        </p:spPr>
        <p:txBody>
          <a:bodyPr vert="horz" wrap="square" lIns="91407" tIns="45703" rIns="91407" bIns="45703" numCol="1" rtlCol="0" anchor="ctr" anchorCtr="0" compatLnSpc="1">
            <a:prstTxWarp prst="textNoShape">
              <a:avLst/>
            </a:prstTxWarp>
            <a:noAutofit/>
          </a:bodyPr>
          <a:lstStyle/>
          <a:p>
            <a:pPr algn="ctr" defTabSz="914204" fontAlgn="ctr">
              <a:buClr>
                <a:srgbClr val="CC9900"/>
              </a:buClr>
            </a:pPr>
            <a:endParaRPr lang="en-US" sz="1200" dirty="0">
              <a:solidFill>
                <a:srgbClr val="000000"/>
              </a:solidFill>
              <a:latin typeface="Arial" panose="020B0604020202020204" pitchFamily="34" charset="0"/>
              <a:ea typeface="微软雅黑" panose="020B0503020204020204" pitchFamily="34" charset="-122"/>
            </a:endParaRPr>
          </a:p>
        </p:txBody>
      </p:sp>
      <p:sp>
        <p:nvSpPr>
          <p:cNvPr id="80" name="矩形 79"/>
          <p:cNvSpPr/>
          <p:nvPr/>
        </p:nvSpPr>
        <p:spPr bwMode="auto">
          <a:xfrm>
            <a:off x="5945985" y="2377501"/>
            <a:ext cx="1676012" cy="272249"/>
          </a:xfrm>
          <a:prstGeom prst="rect">
            <a:avLst/>
          </a:prstGeom>
          <a:solidFill>
            <a:srgbClr val="00B0F0"/>
          </a:solidFill>
          <a:ln>
            <a:noFill/>
          </a:ln>
          <a:effectLst/>
        </p:spPr>
        <p:txBody>
          <a:bodyPr vert="horz" wrap="square" lIns="91407" tIns="45703" rIns="91407" bIns="45703" numCol="1" rtlCol="0" anchor="ctr" anchorCtr="0" compatLnSpc="1">
            <a:prstTxWarp prst="textNoShape">
              <a:avLst/>
            </a:prstTxWarp>
            <a:noAutofit/>
          </a:bodyPr>
          <a:lstStyle/>
          <a:p>
            <a:pPr algn="ctr" fontAlgn="ctr">
              <a:buClr>
                <a:srgbClr val="CC9900"/>
              </a:buClr>
            </a:pPr>
            <a:r>
              <a:rPr lang="en-US" sz="1200" dirty="0">
                <a:solidFill>
                  <a:srgbClr val="FFFFFF"/>
                </a:solidFill>
                <a:latin typeface="Arial" panose="020B0604020202020204" pitchFamily="34" charset="0"/>
              </a:rPr>
              <a:t>vROps (monitoring)</a:t>
            </a:r>
          </a:p>
        </p:txBody>
      </p:sp>
      <p:sp>
        <p:nvSpPr>
          <p:cNvPr id="81" name="矩形 80"/>
          <p:cNvSpPr/>
          <p:nvPr/>
        </p:nvSpPr>
        <p:spPr bwMode="auto">
          <a:xfrm>
            <a:off x="5947821" y="3463772"/>
            <a:ext cx="1676014" cy="258372"/>
          </a:xfrm>
          <a:prstGeom prst="rect">
            <a:avLst/>
          </a:prstGeom>
          <a:solidFill>
            <a:srgbClr val="00B0F0"/>
          </a:solidFill>
          <a:ln>
            <a:noFill/>
          </a:ln>
          <a:effectLst/>
        </p:spPr>
        <p:txBody>
          <a:bodyPr vert="horz" wrap="square" lIns="91407" tIns="45703" rIns="91407" bIns="45703" numCol="1" rtlCol="0" anchor="ctr" anchorCtr="0" compatLnSpc="1">
            <a:prstTxWarp prst="textNoShape">
              <a:avLst/>
            </a:prstTxWarp>
            <a:noAutofit/>
          </a:bodyPr>
          <a:lstStyle/>
          <a:p>
            <a:pPr algn="ctr" fontAlgn="ctr">
              <a:buClr>
                <a:srgbClr val="CC9900"/>
              </a:buClr>
            </a:pPr>
            <a:r>
              <a:rPr lang="en-US" sz="1200" dirty="0">
                <a:solidFill>
                  <a:srgbClr val="FFFFFF"/>
                </a:solidFill>
                <a:latin typeface="Arial" panose="020B0604020202020204" pitchFamily="34" charset="0"/>
              </a:rPr>
              <a:t>vRO/vRA (workflow)</a:t>
            </a:r>
          </a:p>
        </p:txBody>
      </p:sp>
      <p:sp>
        <p:nvSpPr>
          <p:cNvPr id="82" name="矩形 81"/>
          <p:cNvSpPr/>
          <p:nvPr/>
        </p:nvSpPr>
        <p:spPr bwMode="auto">
          <a:xfrm>
            <a:off x="5942381" y="4807209"/>
            <a:ext cx="1681079" cy="272249"/>
          </a:xfrm>
          <a:prstGeom prst="rect">
            <a:avLst/>
          </a:prstGeom>
          <a:solidFill>
            <a:srgbClr val="00B0F0"/>
          </a:solidFill>
          <a:ln>
            <a:noFill/>
          </a:ln>
          <a:effectLst/>
        </p:spPr>
        <p:txBody>
          <a:bodyPr vert="horz" wrap="square" lIns="91407" tIns="45703" rIns="91407" bIns="45703" numCol="1" rtlCol="0" anchor="ctr" anchorCtr="0" compatLnSpc="1">
            <a:prstTxWarp prst="textNoShape">
              <a:avLst/>
            </a:prstTxWarp>
            <a:noAutofit/>
          </a:bodyPr>
          <a:lstStyle/>
          <a:p>
            <a:pPr algn="ctr" fontAlgn="ctr">
              <a:buClr>
                <a:srgbClr val="CC9900"/>
              </a:buClr>
            </a:pPr>
            <a:r>
              <a:rPr lang="en-US" sz="1200" dirty="0">
                <a:solidFill>
                  <a:srgbClr val="FFFFFF"/>
                </a:solidFill>
                <a:latin typeface="Arial" panose="020B0604020202020204" pitchFamily="34" charset="0"/>
              </a:rPr>
              <a:t>SRM (DR)</a:t>
            </a:r>
          </a:p>
        </p:txBody>
      </p:sp>
      <p:cxnSp>
        <p:nvCxnSpPr>
          <p:cNvPr id="83" name="直接箭头连接符 82"/>
          <p:cNvCxnSpPr/>
          <p:nvPr/>
        </p:nvCxnSpPr>
        <p:spPr bwMode="auto">
          <a:xfrm>
            <a:off x="3876287" y="3463771"/>
            <a:ext cx="0" cy="14901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4" name="直接箭头连接符 83"/>
          <p:cNvCxnSpPr/>
          <p:nvPr/>
        </p:nvCxnSpPr>
        <p:spPr bwMode="auto">
          <a:xfrm>
            <a:off x="1680690" y="3472850"/>
            <a:ext cx="0" cy="147546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5" name="文本框 84"/>
          <p:cNvSpPr txBox="1"/>
          <p:nvPr/>
        </p:nvSpPr>
        <p:spPr>
          <a:xfrm>
            <a:off x="1625681" y="4038134"/>
            <a:ext cx="1096865" cy="369247"/>
          </a:xfrm>
          <a:prstGeom prst="rect">
            <a:avLst/>
          </a:prstGeom>
          <a:noFill/>
        </p:spPr>
        <p:txBody>
          <a:bodyPr wrap="square" rtlCol="0">
            <a:noAutofit/>
          </a:bodyPr>
          <a:lstStyle/>
          <a:p>
            <a:pPr defTabSz="914204" fontAlgn="ctr"/>
            <a:r>
              <a:rPr lang="en-US" dirty="0">
                <a:solidFill>
                  <a:srgbClr val="1D1D1A"/>
                </a:solidFill>
                <a:latin typeface="Arial" panose="020B0604020202020204" pitchFamily="34" charset="0"/>
                <a:ea typeface="微软雅黑" panose="020B0503020204020204" pitchFamily="34" charset="-122"/>
              </a:rPr>
              <a:t>REST</a:t>
            </a:r>
          </a:p>
        </p:txBody>
      </p:sp>
      <p:cxnSp>
        <p:nvCxnSpPr>
          <p:cNvPr id="86" name="直接箭头连接符 85"/>
          <p:cNvCxnSpPr>
            <a:stCxn id="80" idx="1"/>
            <a:endCxn id="73" idx="3"/>
          </p:cNvCxnSpPr>
          <p:nvPr/>
        </p:nvCxnSpPr>
        <p:spPr bwMode="auto">
          <a:xfrm flipH="1">
            <a:off x="5016678" y="2513626"/>
            <a:ext cx="929307" cy="302262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7" name="直接箭头连接符 86"/>
          <p:cNvCxnSpPr>
            <a:stCxn id="81" idx="1"/>
            <a:endCxn id="73" idx="3"/>
          </p:cNvCxnSpPr>
          <p:nvPr/>
        </p:nvCxnSpPr>
        <p:spPr bwMode="auto">
          <a:xfrm flipH="1">
            <a:off x="5016678" y="3592958"/>
            <a:ext cx="931142" cy="194328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8" name="直接箭头连接符 87"/>
          <p:cNvCxnSpPr>
            <a:stCxn id="82" idx="1"/>
            <a:endCxn id="73" idx="3"/>
          </p:cNvCxnSpPr>
          <p:nvPr/>
        </p:nvCxnSpPr>
        <p:spPr bwMode="auto">
          <a:xfrm flipH="1">
            <a:off x="5016679" y="4943333"/>
            <a:ext cx="925703" cy="59291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3862935" y="4038134"/>
            <a:ext cx="1042710" cy="369247"/>
          </a:xfrm>
          <a:prstGeom prst="rect">
            <a:avLst/>
          </a:prstGeom>
          <a:noFill/>
        </p:spPr>
        <p:txBody>
          <a:bodyPr wrap="square" rtlCol="0">
            <a:noAutofit/>
          </a:bodyPr>
          <a:lstStyle/>
          <a:p>
            <a:pPr defTabSz="914204" fontAlgn="ctr"/>
            <a:r>
              <a:rPr lang="en-US" dirty="0">
                <a:solidFill>
                  <a:srgbClr val="1D1D1A"/>
                </a:solidFill>
                <a:latin typeface="Arial" panose="020B0604020202020204" pitchFamily="34" charset="0"/>
                <a:ea typeface="微软雅黑" panose="020B0503020204020204" pitchFamily="34" charset="-122"/>
              </a:rPr>
              <a:t>REST</a:t>
            </a:r>
          </a:p>
        </p:txBody>
      </p:sp>
      <p:sp>
        <p:nvSpPr>
          <p:cNvPr id="90" name="Freeform 131"/>
          <p:cNvSpPr>
            <a:spLocks noEditPoints="1"/>
          </p:cNvSpPr>
          <p:nvPr/>
        </p:nvSpPr>
        <p:spPr bwMode="auto">
          <a:xfrm>
            <a:off x="3613529" y="5293048"/>
            <a:ext cx="498812" cy="403790"/>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0070C0"/>
          </a:solidFill>
          <a:ln>
            <a:noFill/>
          </a:ln>
        </p:spPr>
        <p:txBody>
          <a:bodyPr vert="horz" wrap="square" lIns="91407" tIns="45703" rIns="91407" bIns="45703" numCol="1" anchor="t" anchorCtr="0" compatLnSpc="1">
            <a:prstTxWarp prst="textNoShape">
              <a:avLst/>
            </a:prstTxWarp>
            <a:noAutofit/>
          </a:bodyPr>
          <a:lstStyle/>
          <a:p>
            <a:pPr defTabSz="914204" fontAlgn="ctr"/>
            <a:endParaRPr lang="en-US" altLang="zh-CN" dirty="0">
              <a:solidFill>
                <a:srgbClr val="000000"/>
              </a:solidFill>
              <a:latin typeface="Arial" panose="020B0604020202020204" pitchFamily="34" charset="0"/>
              <a:ea typeface="微软雅黑" panose="020B0503020204020204" pitchFamily="34" charset="-122"/>
            </a:endParaRPr>
          </a:p>
        </p:txBody>
      </p:sp>
      <p:sp>
        <p:nvSpPr>
          <p:cNvPr id="91" name="Freeform 131"/>
          <p:cNvSpPr>
            <a:spLocks noEditPoints="1"/>
          </p:cNvSpPr>
          <p:nvPr/>
        </p:nvSpPr>
        <p:spPr bwMode="auto">
          <a:xfrm>
            <a:off x="1506233" y="5322879"/>
            <a:ext cx="498812" cy="403790"/>
          </a:xfrm>
          <a:custGeom>
            <a:avLst/>
            <a:gdLst>
              <a:gd name="T0" fmla="*/ 100 w 291"/>
              <a:gd name="T1" fmla="*/ 4 h 362"/>
              <a:gd name="T2" fmla="*/ 40 w 291"/>
              <a:gd name="T3" fmla="*/ 19 h 362"/>
              <a:gd name="T4" fmla="*/ 6 w 291"/>
              <a:gd name="T5" fmla="*/ 45 h 362"/>
              <a:gd name="T6" fmla="*/ 0 w 291"/>
              <a:gd name="T7" fmla="*/ 112 h 362"/>
              <a:gd name="T8" fmla="*/ 16 w 291"/>
              <a:gd name="T9" fmla="*/ 143 h 362"/>
              <a:gd name="T10" fmla="*/ 61 w 291"/>
              <a:gd name="T11" fmla="*/ 165 h 362"/>
              <a:gd name="T12" fmla="*/ 129 w 291"/>
              <a:gd name="T13" fmla="*/ 176 h 362"/>
              <a:gd name="T14" fmla="*/ 191 w 291"/>
              <a:gd name="T15" fmla="*/ 173 h 362"/>
              <a:gd name="T16" fmla="*/ 250 w 291"/>
              <a:gd name="T17" fmla="*/ 157 h 362"/>
              <a:gd name="T18" fmla="*/ 284 w 291"/>
              <a:gd name="T19" fmla="*/ 131 h 362"/>
              <a:gd name="T20" fmla="*/ 291 w 291"/>
              <a:gd name="T21" fmla="*/ 64 h 362"/>
              <a:gd name="T22" fmla="*/ 274 w 291"/>
              <a:gd name="T23" fmla="*/ 34 h 362"/>
              <a:gd name="T24" fmla="*/ 229 w 291"/>
              <a:gd name="T25" fmla="*/ 11 h 362"/>
              <a:gd name="T26" fmla="*/ 161 w 291"/>
              <a:gd name="T27" fmla="*/ 1 h 362"/>
              <a:gd name="T28" fmla="*/ 57 w 291"/>
              <a:gd name="T29" fmla="*/ 143 h 362"/>
              <a:gd name="T30" fmla="*/ 50 w 291"/>
              <a:gd name="T31" fmla="*/ 126 h 362"/>
              <a:gd name="T32" fmla="*/ 66 w 291"/>
              <a:gd name="T33" fmla="*/ 120 h 362"/>
              <a:gd name="T34" fmla="*/ 72 w 291"/>
              <a:gd name="T35" fmla="*/ 136 h 362"/>
              <a:gd name="T36" fmla="*/ 145 w 291"/>
              <a:gd name="T37" fmla="*/ 113 h 362"/>
              <a:gd name="T38" fmla="*/ 57 w 291"/>
              <a:gd name="T39" fmla="*/ 99 h 362"/>
              <a:gd name="T40" fmla="*/ 2 w 291"/>
              <a:gd name="T41" fmla="*/ 60 h 362"/>
              <a:gd name="T42" fmla="*/ 60 w 291"/>
              <a:gd name="T43" fmla="*/ 94 h 362"/>
              <a:gd name="T44" fmla="*/ 145 w 291"/>
              <a:gd name="T45" fmla="*/ 107 h 362"/>
              <a:gd name="T46" fmla="*/ 248 w 291"/>
              <a:gd name="T47" fmla="*/ 87 h 362"/>
              <a:gd name="T48" fmla="*/ 284 w 291"/>
              <a:gd name="T49" fmla="*/ 65 h 362"/>
              <a:gd name="T50" fmla="*/ 215 w 291"/>
              <a:gd name="T51" fmla="*/ 105 h 362"/>
              <a:gd name="T52" fmla="*/ 145 w 291"/>
              <a:gd name="T53" fmla="*/ 297 h 362"/>
              <a:gd name="T54" fmla="*/ 48 w 291"/>
              <a:gd name="T55" fmla="*/ 281 h 362"/>
              <a:gd name="T56" fmla="*/ 12 w 291"/>
              <a:gd name="T57" fmla="*/ 258 h 362"/>
              <a:gd name="T58" fmla="*/ 0 w 291"/>
              <a:gd name="T59" fmla="*/ 246 h 362"/>
              <a:gd name="T60" fmla="*/ 3 w 291"/>
              <a:gd name="T61" fmla="*/ 312 h 362"/>
              <a:gd name="T62" fmla="*/ 32 w 291"/>
              <a:gd name="T63" fmla="*/ 339 h 362"/>
              <a:gd name="T64" fmla="*/ 87 w 291"/>
              <a:gd name="T65" fmla="*/ 358 h 362"/>
              <a:gd name="T66" fmla="*/ 145 w 291"/>
              <a:gd name="T67" fmla="*/ 362 h 362"/>
              <a:gd name="T68" fmla="*/ 217 w 291"/>
              <a:gd name="T69" fmla="*/ 355 h 362"/>
              <a:gd name="T70" fmla="*/ 268 w 291"/>
              <a:gd name="T71" fmla="*/ 335 h 362"/>
              <a:gd name="T72" fmla="*/ 290 w 291"/>
              <a:gd name="T73" fmla="*/ 305 h 362"/>
              <a:gd name="T74" fmla="*/ 288 w 291"/>
              <a:gd name="T75" fmla="*/ 242 h 362"/>
              <a:gd name="T76" fmla="*/ 273 w 291"/>
              <a:gd name="T77" fmla="*/ 264 h 362"/>
              <a:gd name="T78" fmla="*/ 223 w 291"/>
              <a:gd name="T79" fmla="*/ 288 h 362"/>
              <a:gd name="T80" fmla="*/ 61 w 291"/>
              <a:gd name="T81" fmla="*/ 334 h 362"/>
              <a:gd name="T82" fmla="*/ 49 w 291"/>
              <a:gd name="T83" fmla="*/ 322 h 362"/>
              <a:gd name="T84" fmla="*/ 61 w 291"/>
              <a:gd name="T85" fmla="*/ 309 h 362"/>
              <a:gd name="T86" fmla="*/ 73 w 291"/>
              <a:gd name="T87" fmla="*/ 322 h 362"/>
              <a:gd name="T88" fmla="*/ 61 w 291"/>
              <a:gd name="T89" fmla="*/ 334 h 362"/>
              <a:gd name="T90" fmla="*/ 92 w 291"/>
              <a:gd name="T91" fmla="*/ 199 h 362"/>
              <a:gd name="T92" fmla="*/ 17 w 291"/>
              <a:gd name="T93" fmla="*/ 170 h 362"/>
              <a:gd name="T94" fmla="*/ 2 w 291"/>
              <a:gd name="T95" fmla="*/ 148 h 362"/>
              <a:gd name="T96" fmla="*/ 1 w 291"/>
              <a:gd name="T97" fmla="*/ 212 h 362"/>
              <a:gd name="T98" fmla="*/ 23 w 291"/>
              <a:gd name="T99" fmla="*/ 242 h 362"/>
              <a:gd name="T100" fmla="*/ 73 w 291"/>
              <a:gd name="T101" fmla="*/ 261 h 362"/>
              <a:gd name="T102" fmla="*/ 145 w 291"/>
              <a:gd name="T103" fmla="*/ 269 h 362"/>
              <a:gd name="T104" fmla="*/ 204 w 291"/>
              <a:gd name="T105" fmla="*/ 265 h 362"/>
              <a:gd name="T106" fmla="*/ 259 w 291"/>
              <a:gd name="T107" fmla="*/ 246 h 362"/>
              <a:gd name="T108" fmla="*/ 287 w 291"/>
              <a:gd name="T109" fmla="*/ 219 h 362"/>
              <a:gd name="T110" fmla="*/ 290 w 291"/>
              <a:gd name="T111" fmla="*/ 153 h 362"/>
              <a:gd name="T112" fmla="*/ 279 w 291"/>
              <a:gd name="T113" fmla="*/ 165 h 362"/>
              <a:gd name="T114" fmla="*/ 222 w 291"/>
              <a:gd name="T115" fmla="*/ 193 h 362"/>
              <a:gd name="T116" fmla="*/ 61 w 291"/>
              <a:gd name="T117" fmla="*/ 238 h 362"/>
              <a:gd name="T118" fmla="*/ 49 w 291"/>
              <a:gd name="T119" fmla="*/ 225 h 362"/>
              <a:gd name="T120" fmla="*/ 61 w 291"/>
              <a:gd name="T121" fmla="*/ 213 h 362"/>
              <a:gd name="T122" fmla="*/ 73 w 291"/>
              <a:gd name="T123" fmla="*/ 225 h 362"/>
              <a:gd name="T124" fmla="*/ 61 w 291"/>
              <a:gd name="T125" fmla="*/ 23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 h="362">
                <a:moveTo>
                  <a:pt x="145" y="0"/>
                </a:moveTo>
                <a:lnTo>
                  <a:pt x="145" y="0"/>
                </a:lnTo>
                <a:lnTo>
                  <a:pt x="129" y="1"/>
                </a:lnTo>
                <a:lnTo>
                  <a:pt x="114" y="1"/>
                </a:lnTo>
                <a:lnTo>
                  <a:pt x="100" y="4"/>
                </a:lnTo>
                <a:lnTo>
                  <a:pt x="87" y="6"/>
                </a:lnTo>
                <a:lnTo>
                  <a:pt x="73" y="8"/>
                </a:lnTo>
                <a:lnTo>
                  <a:pt x="61" y="11"/>
                </a:lnTo>
                <a:lnTo>
                  <a:pt x="50" y="15"/>
                </a:lnTo>
                <a:lnTo>
                  <a:pt x="40" y="19"/>
                </a:lnTo>
                <a:lnTo>
                  <a:pt x="32" y="23"/>
                </a:lnTo>
                <a:lnTo>
                  <a:pt x="23" y="29"/>
                </a:lnTo>
                <a:lnTo>
                  <a:pt x="16" y="34"/>
                </a:lnTo>
                <a:lnTo>
                  <a:pt x="11" y="40"/>
                </a:lnTo>
                <a:lnTo>
                  <a:pt x="6" y="45"/>
                </a:lnTo>
                <a:lnTo>
                  <a:pt x="3" y="52"/>
                </a:lnTo>
                <a:lnTo>
                  <a:pt x="1" y="57"/>
                </a:lnTo>
                <a:lnTo>
                  <a:pt x="0" y="64"/>
                </a:lnTo>
                <a:lnTo>
                  <a:pt x="0" y="112"/>
                </a:lnTo>
                <a:lnTo>
                  <a:pt x="0" y="112"/>
                </a:lnTo>
                <a:lnTo>
                  <a:pt x="1" y="119"/>
                </a:lnTo>
                <a:lnTo>
                  <a:pt x="3" y="125"/>
                </a:lnTo>
                <a:lnTo>
                  <a:pt x="6" y="131"/>
                </a:lnTo>
                <a:lnTo>
                  <a:pt x="11" y="137"/>
                </a:lnTo>
                <a:lnTo>
                  <a:pt x="16" y="143"/>
                </a:lnTo>
                <a:lnTo>
                  <a:pt x="23" y="147"/>
                </a:lnTo>
                <a:lnTo>
                  <a:pt x="32" y="153"/>
                </a:lnTo>
                <a:lnTo>
                  <a:pt x="40" y="157"/>
                </a:lnTo>
                <a:lnTo>
                  <a:pt x="50" y="162"/>
                </a:lnTo>
                <a:lnTo>
                  <a:pt x="61" y="165"/>
                </a:lnTo>
                <a:lnTo>
                  <a:pt x="73" y="168"/>
                </a:lnTo>
                <a:lnTo>
                  <a:pt x="87" y="170"/>
                </a:lnTo>
                <a:lnTo>
                  <a:pt x="100" y="173"/>
                </a:lnTo>
                <a:lnTo>
                  <a:pt x="114" y="175"/>
                </a:lnTo>
                <a:lnTo>
                  <a:pt x="129" y="176"/>
                </a:lnTo>
                <a:lnTo>
                  <a:pt x="145" y="176"/>
                </a:lnTo>
                <a:lnTo>
                  <a:pt x="145" y="176"/>
                </a:lnTo>
                <a:lnTo>
                  <a:pt x="161" y="176"/>
                </a:lnTo>
                <a:lnTo>
                  <a:pt x="175" y="175"/>
                </a:lnTo>
                <a:lnTo>
                  <a:pt x="191" y="173"/>
                </a:lnTo>
                <a:lnTo>
                  <a:pt x="204" y="170"/>
                </a:lnTo>
                <a:lnTo>
                  <a:pt x="217" y="168"/>
                </a:lnTo>
                <a:lnTo>
                  <a:pt x="229" y="165"/>
                </a:lnTo>
                <a:lnTo>
                  <a:pt x="240" y="162"/>
                </a:lnTo>
                <a:lnTo>
                  <a:pt x="250" y="157"/>
                </a:lnTo>
                <a:lnTo>
                  <a:pt x="259" y="153"/>
                </a:lnTo>
                <a:lnTo>
                  <a:pt x="268" y="147"/>
                </a:lnTo>
                <a:lnTo>
                  <a:pt x="274" y="143"/>
                </a:lnTo>
                <a:lnTo>
                  <a:pt x="280" y="137"/>
                </a:lnTo>
                <a:lnTo>
                  <a:pt x="284" y="131"/>
                </a:lnTo>
                <a:lnTo>
                  <a:pt x="287" y="125"/>
                </a:lnTo>
                <a:lnTo>
                  <a:pt x="290" y="119"/>
                </a:lnTo>
                <a:lnTo>
                  <a:pt x="291" y="112"/>
                </a:lnTo>
                <a:lnTo>
                  <a:pt x="291" y="64"/>
                </a:lnTo>
                <a:lnTo>
                  <a:pt x="291" y="64"/>
                </a:lnTo>
                <a:lnTo>
                  <a:pt x="290" y="57"/>
                </a:lnTo>
                <a:lnTo>
                  <a:pt x="287" y="52"/>
                </a:lnTo>
                <a:lnTo>
                  <a:pt x="284" y="45"/>
                </a:lnTo>
                <a:lnTo>
                  <a:pt x="280" y="40"/>
                </a:lnTo>
                <a:lnTo>
                  <a:pt x="274" y="34"/>
                </a:lnTo>
                <a:lnTo>
                  <a:pt x="268" y="29"/>
                </a:lnTo>
                <a:lnTo>
                  <a:pt x="259" y="23"/>
                </a:lnTo>
                <a:lnTo>
                  <a:pt x="250" y="19"/>
                </a:lnTo>
                <a:lnTo>
                  <a:pt x="240" y="15"/>
                </a:lnTo>
                <a:lnTo>
                  <a:pt x="229" y="11"/>
                </a:lnTo>
                <a:lnTo>
                  <a:pt x="217" y="8"/>
                </a:lnTo>
                <a:lnTo>
                  <a:pt x="204" y="6"/>
                </a:lnTo>
                <a:lnTo>
                  <a:pt x="191" y="4"/>
                </a:lnTo>
                <a:lnTo>
                  <a:pt x="175" y="1"/>
                </a:lnTo>
                <a:lnTo>
                  <a:pt x="161" y="1"/>
                </a:lnTo>
                <a:lnTo>
                  <a:pt x="145" y="0"/>
                </a:lnTo>
                <a:lnTo>
                  <a:pt x="145" y="0"/>
                </a:lnTo>
                <a:close/>
                <a:moveTo>
                  <a:pt x="61" y="144"/>
                </a:moveTo>
                <a:lnTo>
                  <a:pt x="61" y="144"/>
                </a:lnTo>
                <a:lnTo>
                  <a:pt x="57" y="143"/>
                </a:lnTo>
                <a:lnTo>
                  <a:pt x="53" y="140"/>
                </a:lnTo>
                <a:lnTo>
                  <a:pt x="50" y="136"/>
                </a:lnTo>
                <a:lnTo>
                  <a:pt x="49" y="131"/>
                </a:lnTo>
                <a:lnTo>
                  <a:pt x="49" y="131"/>
                </a:lnTo>
                <a:lnTo>
                  <a:pt x="50" y="126"/>
                </a:lnTo>
                <a:lnTo>
                  <a:pt x="53" y="123"/>
                </a:lnTo>
                <a:lnTo>
                  <a:pt x="57" y="120"/>
                </a:lnTo>
                <a:lnTo>
                  <a:pt x="61" y="119"/>
                </a:lnTo>
                <a:lnTo>
                  <a:pt x="61" y="119"/>
                </a:lnTo>
                <a:lnTo>
                  <a:pt x="66" y="120"/>
                </a:lnTo>
                <a:lnTo>
                  <a:pt x="70" y="123"/>
                </a:lnTo>
                <a:lnTo>
                  <a:pt x="72" y="126"/>
                </a:lnTo>
                <a:lnTo>
                  <a:pt x="73" y="131"/>
                </a:lnTo>
                <a:lnTo>
                  <a:pt x="73" y="131"/>
                </a:lnTo>
                <a:lnTo>
                  <a:pt x="72" y="136"/>
                </a:lnTo>
                <a:lnTo>
                  <a:pt x="70" y="140"/>
                </a:lnTo>
                <a:lnTo>
                  <a:pt x="66" y="143"/>
                </a:lnTo>
                <a:lnTo>
                  <a:pt x="61" y="144"/>
                </a:lnTo>
                <a:lnTo>
                  <a:pt x="61" y="144"/>
                </a:lnTo>
                <a:close/>
                <a:moveTo>
                  <a:pt x="145" y="113"/>
                </a:moveTo>
                <a:lnTo>
                  <a:pt x="145" y="113"/>
                </a:lnTo>
                <a:lnTo>
                  <a:pt x="121" y="113"/>
                </a:lnTo>
                <a:lnTo>
                  <a:pt x="98" y="110"/>
                </a:lnTo>
                <a:lnTo>
                  <a:pt x="76" y="105"/>
                </a:lnTo>
                <a:lnTo>
                  <a:pt x="57" y="99"/>
                </a:lnTo>
                <a:lnTo>
                  <a:pt x="39" y="90"/>
                </a:lnTo>
                <a:lnTo>
                  <a:pt x="24" y="81"/>
                </a:lnTo>
                <a:lnTo>
                  <a:pt x="12" y="72"/>
                </a:lnTo>
                <a:lnTo>
                  <a:pt x="6" y="65"/>
                </a:lnTo>
                <a:lnTo>
                  <a:pt x="2" y="60"/>
                </a:lnTo>
                <a:lnTo>
                  <a:pt x="2" y="60"/>
                </a:lnTo>
                <a:lnTo>
                  <a:pt x="14" y="69"/>
                </a:lnTo>
                <a:lnTo>
                  <a:pt x="27" y="79"/>
                </a:lnTo>
                <a:lnTo>
                  <a:pt x="43" y="87"/>
                </a:lnTo>
                <a:lnTo>
                  <a:pt x="60" y="94"/>
                </a:lnTo>
                <a:lnTo>
                  <a:pt x="79" y="99"/>
                </a:lnTo>
                <a:lnTo>
                  <a:pt x="100" y="103"/>
                </a:lnTo>
                <a:lnTo>
                  <a:pt x="122" y="106"/>
                </a:lnTo>
                <a:lnTo>
                  <a:pt x="145" y="107"/>
                </a:lnTo>
                <a:lnTo>
                  <a:pt x="145" y="107"/>
                </a:lnTo>
                <a:lnTo>
                  <a:pt x="169" y="106"/>
                </a:lnTo>
                <a:lnTo>
                  <a:pt x="191" y="103"/>
                </a:lnTo>
                <a:lnTo>
                  <a:pt x="212" y="99"/>
                </a:lnTo>
                <a:lnTo>
                  <a:pt x="230" y="94"/>
                </a:lnTo>
                <a:lnTo>
                  <a:pt x="248" y="87"/>
                </a:lnTo>
                <a:lnTo>
                  <a:pt x="263" y="79"/>
                </a:lnTo>
                <a:lnTo>
                  <a:pt x="276" y="69"/>
                </a:lnTo>
                <a:lnTo>
                  <a:pt x="288" y="60"/>
                </a:lnTo>
                <a:lnTo>
                  <a:pt x="288" y="60"/>
                </a:lnTo>
                <a:lnTo>
                  <a:pt x="284" y="65"/>
                </a:lnTo>
                <a:lnTo>
                  <a:pt x="279" y="72"/>
                </a:lnTo>
                <a:lnTo>
                  <a:pt x="266" y="81"/>
                </a:lnTo>
                <a:lnTo>
                  <a:pt x="251" y="90"/>
                </a:lnTo>
                <a:lnTo>
                  <a:pt x="234" y="99"/>
                </a:lnTo>
                <a:lnTo>
                  <a:pt x="215" y="105"/>
                </a:lnTo>
                <a:lnTo>
                  <a:pt x="193" y="110"/>
                </a:lnTo>
                <a:lnTo>
                  <a:pt x="170" y="113"/>
                </a:lnTo>
                <a:lnTo>
                  <a:pt x="145" y="113"/>
                </a:lnTo>
                <a:lnTo>
                  <a:pt x="145" y="113"/>
                </a:lnTo>
                <a:close/>
                <a:moveTo>
                  <a:pt x="145" y="297"/>
                </a:moveTo>
                <a:lnTo>
                  <a:pt x="145" y="297"/>
                </a:lnTo>
                <a:lnTo>
                  <a:pt x="117" y="295"/>
                </a:lnTo>
                <a:lnTo>
                  <a:pt x="91" y="292"/>
                </a:lnTo>
                <a:lnTo>
                  <a:pt x="68" y="288"/>
                </a:lnTo>
                <a:lnTo>
                  <a:pt x="48" y="281"/>
                </a:lnTo>
                <a:lnTo>
                  <a:pt x="39" y="277"/>
                </a:lnTo>
                <a:lnTo>
                  <a:pt x="31" y="272"/>
                </a:lnTo>
                <a:lnTo>
                  <a:pt x="24" y="268"/>
                </a:lnTo>
                <a:lnTo>
                  <a:pt x="17" y="264"/>
                </a:lnTo>
                <a:lnTo>
                  <a:pt x="12" y="258"/>
                </a:lnTo>
                <a:lnTo>
                  <a:pt x="8" y="253"/>
                </a:lnTo>
                <a:lnTo>
                  <a:pt x="4" y="247"/>
                </a:lnTo>
                <a:lnTo>
                  <a:pt x="2" y="242"/>
                </a:lnTo>
                <a:lnTo>
                  <a:pt x="2" y="242"/>
                </a:lnTo>
                <a:lnTo>
                  <a:pt x="0" y="246"/>
                </a:lnTo>
                <a:lnTo>
                  <a:pt x="0" y="252"/>
                </a:lnTo>
                <a:lnTo>
                  <a:pt x="0" y="299"/>
                </a:lnTo>
                <a:lnTo>
                  <a:pt x="0" y="299"/>
                </a:lnTo>
                <a:lnTo>
                  <a:pt x="1" y="305"/>
                </a:lnTo>
                <a:lnTo>
                  <a:pt x="3" y="312"/>
                </a:lnTo>
                <a:lnTo>
                  <a:pt x="6" y="319"/>
                </a:lnTo>
                <a:lnTo>
                  <a:pt x="11" y="324"/>
                </a:lnTo>
                <a:lnTo>
                  <a:pt x="16" y="330"/>
                </a:lnTo>
                <a:lnTo>
                  <a:pt x="23" y="335"/>
                </a:lnTo>
                <a:lnTo>
                  <a:pt x="32" y="339"/>
                </a:lnTo>
                <a:lnTo>
                  <a:pt x="40" y="344"/>
                </a:lnTo>
                <a:lnTo>
                  <a:pt x="50" y="348"/>
                </a:lnTo>
                <a:lnTo>
                  <a:pt x="61" y="351"/>
                </a:lnTo>
                <a:lnTo>
                  <a:pt x="73" y="355"/>
                </a:lnTo>
                <a:lnTo>
                  <a:pt x="87" y="358"/>
                </a:lnTo>
                <a:lnTo>
                  <a:pt x="100" y="360"/>
                </a:lnTo>
                <a:lnTo>
                  <a:pt x="114" y="361"/>
                </a:lnTo>
                <a:lnTo>
                  <a:pt x="129" y="362"/>
                </a:lnTo>
                <a:lnTo>
                  <a:pt x="145" y="362"/>
                </a:lnTo>
                <a:lnTo>
                  <a:pt x="145" y="362"/>
                </a:lnTo>
                <a:lnTo>
                  <a:pt x="161" y="362"/>
                </a:lnTo>
                <a:lnTo>
                  <a:pt x="175" y="361"/>
                </a:lnTo>
                <a:lnTo>
                  <a:pt x="191" y="360"/>
                </a:lnTo>
                <a:lnTo>
                  <a:pt x="204" y="358"/>
                </a:lnTo>
                <a:lnTo>
                  <a:pt x="217" y="355"/>
                </a:lnTo>
                <a:lnTo>
                  <a:pt x="229" y="351"/>
                </a:lnTo>
                <a:lnTo>
                  <a:pt x="240" y="348"/>
                </a:lnTo>
                <a:lnTo>
                  <a:pt x="250" y="344"/>
                </a:lnTo>
                <a:lnTo>
                  <a:pt x="259" y="339"/>
                </a:lnTo>
                <a:lnTo>
                  <a:pt x="268" y="335"/>
                </a:lnTo>
                <a:lnTo>
                  <a:pt x="274" y="330"/>
                </a:lnTo>
                <a:lnTo>
                  <a:pt x="280" y="324"/>
                </a:lnTo>
                <a:lnTo>
                  <a:pt x="284" y="319"/>
                </a:lnTo>
                <a:lnTo>
                  <a:pt x="287" y="312"/>
                </a:lnTo>
                <a:lnTo>
                  <a:pt x="290" y="305"/>
                </a:lnTo>
                <a:lnTo>
                  <a:pt x="291" y="299"/>
                </a:lnTo>
                <a:lnTo>
                  <a:pt x="291" y="252"/>
                </a:lnTo>
                <a:lnTo>
                  <a:pt x="291" y="252"/>
                </a:lnTo>
                <a:lnTo>
                  <a:pt x="291" y="246"/>
                </a:lnTo>
                <a:lnTo>
                  <a:pt x="288" y="242"/>
                </a:lnTo>
                <a:lnTo>
                  <a:pt x="288" y="242"/>
                </a:lnTo>
                <a:lnTo>
                  <a:pt x="286" y="247"/>
                </a:lnTo>
                <a:lnTo>
                  <a:pt x="283" y="253"/>
                </a:lnTo>
                <a:lnTo>
                  <a:pt x="279" y="258"/>
                </a:lnTo>
                <a:lnTo>
                  <a:pt x="273" y="264"/>
                </a:lnTo>
                <a:lnTo>
                  <a:pt x="266" y="268"/>
                </a:lnTo>
                <a:lnTo>
                  <a:pt x="260" y="272"/>
                </a:lnTo>
                <a:lnTo>
                  <a:pt x="251" y="277"/>
                </a:lnTo>
                <a:lnTo>
                  <a:pt x="242" y="281"/>
                </a:lnTo>
                <a:lnTo>
                  <a:pt x="223" y="288"/>
                </a:lnTo>
                <a:lnTo>
                  <a:pt x="200" y="292"/>
                </a:lnTo>
                <a:lnTo>
                  <a:pt x="173" y="295"/>
                </a:lnTo>
                <a:lnTo>
                  <a:pt x="145" y="297"/>
                </a:lnTo>
                <a:lnTo>
                  <a:pt x="145" y="297"/>
                </a:lnTo>
                <a:close/>
                <a:moveTo>
                  <a:pt x="61" y="334"/>
                </a:moveTo>
                <a:lnTo>
                  <a:pt x="61" y="334"/>
                </a:lnTo>
                <a:lnTo>
                  <a:pt x="57" y="333"/>
                </a:lnTo>
                <a:lnTo>
                  <a:pt x="53" y="330"/>
                </a:lnTo>
                <a:lnTo>
                  <a:pt x="50" y="326"/>
                </a:lnTo>
                <a:lnTo>
                  <a:pt x="49" y="322"/>
                </a:lnTo>
                <a:lnTo>
                  <a:pt x="49" y="322"/>
                </a:lnTo>
                <a:lnTo>
                  <a:pt x="50" y="316"/>
                </a:lnTo>
                <a:lnTo>
                  <a:pt x="53" y="313"/>
                </a:lnTo>
                <a:lnTo>
                  <a:pt x="57" y="310"/>
                </a:lnTo>
                <a:lnTo>
                  <a:pt x="61" y="309"/>
                </a:lnTo>
                <a:lnTo>
                  <a:pt x="61" y="309"/>
                </a:lnTo>
                <a:lnTo>
                  <a:pt x="66" y="310"/>
                </a:lnTo>
                <a:lnTo>
                  <a:pt x="70" y="313"/>
                </a:lnTo>
                <a:lnTo>
                  <a:pt x="72" y="316"/>
                </a:lnTo>
                <a:lnTo>
                  <a:pt x="73" y="322"/>
                </a:lnTo>
                <a:lnTo>
                  <a:pt x="73" y="322"/>
                </a:lnTo>
                <a:lnTo>
                  <a:pt x="72" y="326"/>
                </a:lnTo>
                <a:lnTo>
                  <a:pt x="70" y="330"/>
                </a:lnTo>
                <a:lnTo>
                  <a:pt x="66" y="333"/>
                </a:lnTo>
                <a:lnTo>
                  <a:pt x="61" y="334"/>
                </a:lnTo>
                <a:lnTo>
                  <a:pt x="61" y="334"/>
                </a:lnTo>
                <a:close/>
                <a:moveTo>
                  <a:pt x="145" y="203"/>
                </a:moveTo>
                <a:lnTo>
                  <a:pt x="145" y="203"/>
                </a:lnTo>
                <a:lnTo>
                  <a:pt x="117" y="202"/>
                </a:lnTo>
                <a:lnTo>
                  <a:pt x="92" y="199"/>
                </a:lnTo>
                <a:lnTo>
                  <a:pt x="69" y="193"/>
                </a:lnTo>
                <a:lnTo>
                  <a:pt x="48" y="187"/>
                </a:lnTo>
                <a:lnTo>
                  <a:pt x="32" y="179"/>
                </a:lnTo>
                <a:lnTo>
                  <a:pt x="24" y="175"/>
                </a:lnTo>
                <a:lnTo>
                  <a:pt x="17" y="170"/>
                </a:lnTo>
                <a:lnTo>
                  <a:pt x="12" y="165"/>
                </a:lnTo>
                <a:lnTo>
                  <a:pt x="8" y="159"/>
                </a:lnTo>
                <a:lnTo>
                  <a:pt x="4" y="154"/>
                </a:lnTo>
                <a:lnTo>
                  <a:pt x="2" y="148"/>
                </a:lnTo>
                <a:lnTo>
                  <a:pt x="2" y="148"/>
                </a:lnTo>
                <a:lnTo>
                  <a:pt x="0" y="153"/>
                </a:lnTo>
                <a:lnTo>
                  <a:pt x="0" y="157"/>
                </a:lnTo>
                <a:lnTo>
                  <a:pt x="0" y="205"/>
                </a:lnTo>
                <a:lnTo>
                  <a:pt x="0" y="205"/>
                </a:lnTo>
                <a:lnTo>
                  <a:pt x="1" y="212"/>
                </a:lnTo>
                <a:lnTo>
                  <a:pt x="3" y="219"/>
                </a:lnTo>
                <a:lnTo>
                  <a:pt x="6" y="224"/>
                </a:lnTo>
                <a:lnTo>
                  <a:pt x="11" y="231"/>
                </a:lnTo>
                <a:lnTo>
                  <a:pt x="16" y="236"/>
                </a:lnTo>
                <a:lnTo>
                  <a:pt x="23" y="242"/>
                </a:lnTo>
                <a:lnTo>
                  <a:pt x="32" y="246"/>
                </a:lnTo>
                <a:lnTo>
                  <a:pt x="40" y="250"/>
                </a:lnTo>
                <a:lnTo>
                  <a:pt x="50" y="255"/>
                </a:lnTo>
                <a:lnTo>
                  <a:pt x="61" y="258"/>
                </a:lnTo>
                <a:lnTo>
                  <a:pt x="73" y="261"/>
                </a:lnTo>
                <a:lnTo>
                  <a:pt x="87" y="265"/>
                </a:lnTo>
                <a:lnTo>
                  <a:pt x="100" y="267"/>
                </a:lnTo>
                <a:lnTo>
                  <a:pt x="114" y="268"/>
                </a:lnTo>
                <a:lnTo>
                  <a:pt x="129" y="269"/>
                </a:lnTo>
                <a:lnTo>
                  <a:pt x="145" y="269"/>
                </a:lnTo>
                <a:lnTo>
                  <a:pt x="145" y="269"/>
                </a:lnTo>
                <a:lnTo>
                  <a:pt x="161" y="269"/>
                </a:lnTo>
                <a:lnTo>
                  <a:pt x="175" y="268"/>
                </a:lnTo>
                <a:lnTo>
                  <a:pt x="191" y="267"/>
                </a:lnTo>
                <a:lnTo>
                  <a:pt x="204" y="265"/>
                </a:lnTo>
                <a:lnTo>
                  <a:pt x="217" y="261"/>
                </a:lnTo>
                <a:lnTo>
                  <a:pt x="229" y="258"/>
                </a:lnTo>
                <a:lnTo>
                  <a:pt x="240" y="255"/>
                </a:lnTo>
                <a:lnTo>
                  <a:pt x="250" y="250"/>
                </a:lnTo>
                <a:lnTo>
                  <a:pt x="259" y="246"/>
                </a:lnTo>
                <a:lnTo>
                  <a:pt x="268" y="242"/>
                </a:lnTo>
                <a:lnTo>
                  <a:pt x="274" y="236"/>
                </a:lnTo>
                <a:lnTo>
                  <a:pt x="280" y="231"/>
                </a:lnTo>
                <a:lnTo>
                  <a:pt x="284" y="224"/>
                </a:lnTo>
                <a:lnTo>
                  <a:pt x="287" y="219"/>
                </a:lnTo>
                <a:lnTo>
                  <a:pt x="290" y="212"/>
                </a:lnTo>
                <a:lnTo>
                  <a:pt x="291" y="205"/>
                </a:lnTo>
                <a:lnTo>
                  <a:pt x="291" y="157"/>
                </a:lnTo>
                <a:lnTo>
                  <a:pt x="291" y="157"/>
                </a:lnTo>
                <a:lnTo>
                  <a:pt x="290" y="153"/>
                </a:lnTo>
                <a:lnTo>
                  <a:pt x="288" y="148"/>
                </a:lnTo>
                <a:lnTo>
                  <a:pt x="288" y="148"/>
                </a:lnTo>
                <a:lnTo>
                  <a:pt x="286" y="154"/>
                </a:lnTo>
                <a:lnTo>
                  <a:pt x="283" y="159"/>
                </a:lnTo>
                <a:lnTo>
                  <a:pt x="279" y="165"/>
                </a:lnTo>
                <a:lnTo>
                  <a:pt x="273" y="170"/>
                </a:lnTo>
                <a:lnTo>
                  <a:pt x="266" y="175"/>
                </a:lnTo>
                <a:lnTo>
                  <a:pt x="259" y="179"/>
                </a:lnTo>
                <a:lnTo>
                  <a:pt x="242" y="187"/>
                </a:lnTo>
                <a:lnTo>
                  <a:pt x="222" y="193"/>
                </a:lnTo>
                <a:lnTo>
                  <a:pt x="198" y="199"/>
                </a:lnTo>
                <a:lnTo>
                  <a:pt x="173" y="202"/>
                </a:lnTo>
                <a:lnTo>
                  <a:pt x="145" y="203"/>
                </a:lnTo>
                <a:lnTo>
                  <a:pt x="145" y="203"/>
                </a:lnTo>
                <a:close/>
                <a:moveTo>
                  <a:pt x="61" y="238"/>
                </a:moveTo>
                <a:lnTo>
                  <a:pt x="61" y="238"/>
                </a:lnTo>
                <a:lnTo>
                  <a:pt x="57" y="237"/>
                </a:lnTo>
                <a:lnTo>
                  <a:pt x="53" y="234"/>
                </a:lnTo>
                <a:lnTo>
                  <a:pt x="50" y="231"/>
                </a:lnTo>
                <a:lnTo>
                  <a:pt x="49" y="225"/>
                </a:lnTo>
                <a:lnTo>
                  <a:pt x="49" y="225"/>
                </a:lnTo>
                <a:lnTo>
                  <a:pt x="50" y="221"/>
                </a:lnTo>
                <a:lnTo>
                  <a:pt x="53" y="218"/>
                </a:lnTo>
                <a:lnTo>
                  <a:pt x="57" y="214"/>
                </a:lnTo>
                <a:lnTo>
                  <a:pt x="61" y="213"/>
                </a:lnTo>
                <a:lnTo>
                  <a:pt x="61" y="213"/>
                </a:lnTo>
                <a:lnTo>
                  <a:pt x="66" y="214"/>
                </a:lnTo>
                <a:lnTo>
                  <a:pt x="70" y="218"/>
                </a:lnTo>
                <a:lnTo>
                  <a:pt x="72" y="221"/>
                </a:lnTo>
                <a:lnTo>
                  <a:pt x="73" y="225"/>
                </a:lnTo>
                <a:lnTo>
                  <a:pt x="73" y="225"/>
                </a:lnTo>
                <a:lnTo>
                  <a:pt x="72" y="231"/>
                </a:lnTo>
                <a:lnTo>
                  <a:pt x="70" y="234"/>
                </a:lnTo>
                <a:lnTo>
                  <a:pt x="66" y="237"/>
                </a:lnTo>
                <a:lnTo>
                  <a:pt x="61" y="238"/>
                </a:lnTo>
                <a:lnTo>
                  <a:pt x="61" y="238"/>
                </a:lnTo>
                <a:close/>
              </a:path>
            </a:pathLst>
          </a:custGeom>
          <a:solidFill>
            <a:srgbClr val="0070C0"/>
          </a:solidFill>
          <a:ln>
            <a:noFill/>
          </a:ln>
        </p:spPr>
        <p:txBody>
          <a:bodyPr vert="horz" wrap="square" lIns="91407" tIns="45703" rIns="91407" bIns="45703" numCol="1" anchor="t" anchorCtr="0" compatLnSpc="1">
            <a:prstTxWarp prst="textNoShape">
              <a:avLst/>
            </a:prstTxWarp>
            <a:noAutofit/>
          </a:bodyPr>
          <a:lstStyle/>
          <a:p>
            <a:pPr defTabSz="914204" fontAlgn="ctr"/>
            <a:endParaRPr lang="en-US" altLang="zh-CN" dirty="0">
              <a:solidFill>
                <a:srgbClr val="000000"/>
              </a:solidFill>
              <a:latin typeface="Arial" panose="020B0604020202020204" pitchFamily="34" charset="0"/>
              <a:ea typeface="微软雅黑" panose="020B0503020204020204" pitchFamily="34" charset="-122"/>
            </a:endParaRPr>
          </a:p>
        </p:txBody>
      </p:sp>
      <p:sp>
        <p:nvSpPr>
          <p:cNvPr id="92" name="矩形 366"/>
          <p:cNvSpPr/>
          <p:nvPr/>
        </p:nvSpPr>
        <p:spPr>
          <a:xfrm>
            <a:off x="8248149" y="1287228"/>
            <a:ext cx="3404603" cy="1226398"/>
          </a:xfrm>
          <a:prstGeom prst="rect">
            <a:avLst/>
          </a:prstGeom>
          <a:solidFill>
            <a:schemeClr val="tx1">
              <a:lumMod val="10000"/>
              <a:lumOff val="9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155" tIns="58575" rIns="117155" bIns="58575" numCol="1" spcCol="0" rtlCol="0" fromWordArt="0" anchor="ctr" anchorCtr="0" forceAA="0" compatLnSpc="1">
            <a:prstTxWarp prst="textNoShape">
              <a:avLst/>
            </a:prstTxWarp>
            <a:noAutofit/>
          </a:bodyPr>
          <a:lstStyle/>
          <a:p>
            <a:pPr algn="ctr" defTabSz="914204" fontAlgn="ctr"/>
            <a:endParaRPr lang="en-US" altLang="zh-CN" sz="1200" dirty="0">
              <a:solidFill>
                <a:schemeClr val="bg1">
                  <a:lumMod val="75000"/>
                </a:schemeClr>
              </a:solidFill>
              <a:latin typeface="Arial" panose="020B0604020202020204" pitchFamily="34" charset="0"/>
              <a:ea typeface="微软雅黑" panose="020B0503020204020204" pitchFamily="34" charset="-122"/>
              <a:sym typeface="Arial" pitchFamily="34" charset="0"/>
            </a:endParaRPr>
          </a:p>
        </p:txBody>
      </p:sp>
      <p:sp>
        <p:nvSpPr>
          <p:cNvPr id="93" name="矩形 366"/>
          <p:cNvSpPr/>
          <p:nvPr/>
        </p:nvSpPr>
        <p:spPr>
          <a:xfrm>
            <a:off x="8236644" y="3952057"/>
            <a:ext cx="3416107" cy="1001904"/>
          </a:xfrm>
          <a:prstGeom prst="rect">
            <a:avLst/>
          </a:prstGeom>
          <a:solidFill>
            <a:schemeClr val="tx1">
              <a:lumMod val="10000"/>
              <a:lumOff val="9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155" tIns="58575" rIns="117155" bIns="58575" numCol="1" spcCol="0" rtlCol="0" fromWordArt="0" anchor="ctr" anchorCtr="0" forceAA="0" compatLnSpc="1">
            <a:prstTxWarp prst="textNoShape">
              <a:avLst/>
            </a:prstTxWarp>
            <a:noAutofit/>
          </a:bodyPr>
          <a:lstStyle/>
          <a:p>
            <a:pPr algn="ctr" defTabSz="914204" fontAlgn="ctr"/>
            <a:endParaRPr lang="en-US" altLang="zh-CN" sz="1333" dirty="0">
              <a:solidFill>
                <a:srgbClr val="000000"/>
              </a:solidFill>
              <a:latin typeface="Arial" panose="020B0604020202020204" pitchFamily="34" charset="0"/>
              <a:ea typeface="微软雅黑" panose="020B0503020204020204" pitchFamily="34" charset="-122"/>
              <a:sym typeface="Arial" pitchFamily="34" charset="0"/>
            </a:endParaRPr>
          </a:p>
        </p:txBody>
      </p:sp>
      <p:sp>
        <p:nvSpPr>
          <p:cNvPr id="94" name="矩形 169"/>
          <p:cNvSpPr/>
          <p:nvPr/>
        </p:nvSpPr>
        <p:spPr>
          <a:xfrm>
            <a:off x="9013641" y="4026146"/>
            <a:ext cx="2269869" cy="846190"/>
          </a:xfrm>
          <a:prstGeom prst="rect">
            <a:avLst/>
          </a:prstGeom>
        </p:spPr>
        <p:txBody>
          <a:bodyPr wrap="square" lIns="0" tIns="0" rIns="0" bIns="0">
            <a:noAutofit/>
          </a:bodyPr>
          <a:lstStyle/>
          <a:p>
            <a:pPr defTabSz="914204" fontAlgn="ctr"/>
            <a:r>
              <a:rPr lang="en-US" sz="1100" dirty="0">
                <a:latin typeface="Arial" panose="020B0604020202020204" pitchFamily="34" charset="0"/>
                <a:ea typeface="微软雅黑" pitchFamily="34" charset="-122"/>
              </a:rPr>
              <a:t>Enhances vRO &amp; vRA integration and supports replication, active-active, snapshot, and consistency group capabilities based on OceanStor.</a:t>
            </a:r>
          </a:p>
        </p:txBody>
      </p:sp>
      <p:sp>
        <p:nvSpPr>
          <p:cNvPr id="95" name="矩形 366"/>
          <p:cNvSpPr/>
          <p:nvPr/>
        </p:nvSpPr>
        <p:spPr>
          <a:xfrm>
            <a:off x="8236644" y="5142307"/>
            <a:ext cx="3416106" cy="989470"/>
          </a:xfrm>
          <a:prstGeom prst="rect">
            <a:avLst/>
          </a:prstGeom>
          <a:solidFill>
            <a:schemeClr val="tx1">
              <a:lumMod val="10000"/>
              <a:lumOff val="9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155" tIns="58575" rIns="117155" bIns="58575" numCol="1" spcCol="0" rtlCol="0" fromWordArt="0" anchor="ctr" anchorCtr="0" forceAA="0" compatLnSpc="1">
            <a:prstTxWarp prst="textNoShape">
              <a:avLst/>
            </a:prstTxWarp>
            <a:noAutofit/>
          </a:bodyPr>
          <a:lstStyle/>
          <a:p>
            <a:pPr algn="ctr" defTabSz="914204" fontAlgn="ctr"/>
            <a:endParaRPr lang="en-US" altLang="zh-CN" sz="1100" dirty="0">
              <a:solidFill>
                <a:schemeClr val="bg1">
                  <a:lumMod val="75000"/>
                </a:schemeClr>
              </a:solidFill>
              <a:latin typeface="Arial" panose="020B0604020202020204" pitchFamily="34" charset="0"/>
              <a:ea typeface="微软雅黑" panose="020B0503020204020204" pitchFamily="34" charset="-122"/>
              <a:sym typeface="Arial" pitchFamily="34" charset="0"/>
            </a:endParaRPr>
          </a:p>
        </p:txBody>
      </p:sp>
      <p:sp>
        <p:nvSpPr>
          <p:cNvPr id="96" name="矩形 169"/>
          <p:cNvSpPr/>
          <p:nvPr/>
        </p:nvSpPr>
        <p:spPr>
          <a:xfrm>
            <a:off x="9026905" y="5295517"/>
            <a:ext cx="2357088" cy="738493"/>
          </a:xfrm>
          <a:prstGeom prst="rect">
            <a:avLst/>
          </a:prstGeom>
        </p:spPr>
        <p:txBody>
          <a:bodyPr wrap="square" lIns="0" tIns="0" rIns="0" bIns="0">
            <a:noAutofit/>
          </a:bodyPr>
          <a:lstStyle/>
          <a:p>
            <a:pPr defTabSz="914204" fontAlgn="ctr"/>
            <a:r>
              <a:rPr lang="en-US" sz="1100" dirty="0">
                <a:latin typeface="Arial" panose="020B0604020202020204" pitchFamily="34" charset="0"/>
                <a:ea typeface="微软雅黑" pitchFamily="34" charset="-122"/>
              </a:rPr>
              <a:t>Interconnects with SRM to support replication, active-active failover, failback, and test drills and provides end-to-end solutions.</a:t>
            </a:r>
          </a:p>
        </p:txBody>
      </p:sp>
      <p:grpSp>
        <p:nvGrpSpPr>
          <p:cNvPr id="97" name="组合 179"/>
          <p:cNvGrpSpPr/>
          <p:nvPr/>
        </p:nvGrpSpPr>
        <p:grpSpPr>
          <a:xfrm>
            <a:off x="8353204" y="5337265"/>
            <a:ext cx="589240" cy="576832"/>
            <a:chOff x="7745767" y="2618015"/>
            <a:chExt cx="841318" cy="756000"/>
          </a:xfrm>
        </p:grpSpPr>
        <p:pic>
          <p:nvPicPr>
            <p:cNvPr id="98" name="pasted-image.pdf"/>
            <p:cNvPicPr/>
            <p:nvPr/>
          </p:nvPicPr>
          <p:blipFill>
            <a:blip r:embed="rId3" cstate="screen">
              <a:extLst>
                <a:ext uri="{28A0092B-C50C-407E-A947-70E740481C1C}">
                  <a14:useLocalDpi xmlns:a14="http://schemas.microsoft.com/office/drawing/2010/main"/>
                </a:ext>
              </a:extLst>
            </a:blip>
            <a:stretch>
              <a:fillRect/>
            </a:stretch>
          </p:blipFill>
          <p:spPr>
            <a:xfrm>
              <a:off x="7745767" y="2618015"/>
              <a:ext cx="841318" cy="756000"/>
            </a:xfrm>
            <a:prstGeom prst="rect">
              <a:avLst/>
            </a:prstGeom>
            <a:ln w="9525">
              <a:noFill/>
              <a:headEnd/>
              <a:tailEnd/>
            </a:ln>
          </p:spPr>
        </p:pic>
        <p:grpSp>
          <p:nvGrpSpPr>
            <p:cNvPr id="99" name="组合 2"/>
            <p:cNvGrpSpPr/>
            <p:nvPr/>
          </p:nvGrpSpPr>
          <p:grpSpPr>
            <a:xfrm>
              <a:off x="8006438" y="2915840"/>
              <a:ext cx="358669" cy="278910"/>
              <a:chOff x="7897197" y="3107466"/>
              <a:chExt cx="134938" cy="112713"/>
            </a:xfrm>
            <a:solidFill>
              <a:schemeClr val="bg1"/>
            </a:solidFill>
          </p:grpSpPr>
          <p:sp>
            <p:nvSpPr>
              <p:cNvPr id="100" name="Freeform 10"/>
              <p:cNvSpPr>
                <a:spLocks/>
              </p:cNvSpPr>
              <p:nvPr/>
            </p:nvSpPr>
            <p:spPr bwMode="auto">
              <a:xfrm>
                <a:off x="7947997" y="3131279"/>
                <a:ext cx="84138" cy="88900"/>
              </a:xfrm>
              <a:custGeom>
                <a:avLst/>
                <a:gdLst>
                  <a:gd name="T0" fmla="*/ 8 w 22"/>
                  <a:gd name="T1" fmla="*/ 20 h 23"/>
                  <a:gd name="T2" fmla="*/ 21 w 22"/>
                  <a:gd name="T3" fmla="*/ 0 h 23"/>
                  <a:gd name="T4" fmla="*/ 7 w 22"/>
                  <a:gd name="T5" fmla="*/ 14 h 23"/>
                  <a:gd name="T6" fmla="*/ 7 w 22"/>
                  <a:gd name="T7" fmla="*/ 10 h 23"/>
                  <a:gd name="T8" fmla="*/ 0 w 22"/>
                  <a:gd name="T9" fmla="*/ 17 h 23"/>
                  <a:gd name="T10" fmla="*/ 9 w 22"/>
                  <a:gd name="T11" fmla="*/ 23 h 23"/>
                  <a:gd name="T12" fmla="*/ 8 w 22"/>
                  <a:gd name="T13" fmla="*/ 20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8" y="20"/>
                    </a:moveTo>
                    <a:cubicBezTo>
                      <a:pt x="8" y="20"/>
                      <a:pt x="22" y="18"/>
                      <a:pt x="21" y="0"/>
                    </a:cubicBezTo>
                    <a:cubicBezTo>
                      <a:pt x="21" y="0"/>
                      <a:pt x="21" y="13"/>
                      <a:pt x="7" y="14"/>
                    </a:cubicBezTo>
                    <a:cubicBezTo>
                      <a:pt x="7" y="10"/>
                      <a:pt x="7" y="10"/>
                      <a:pt x="7" y="10"/>
                    </a:cubicBezTo>
                    <a:cubicBezTo>
                      <a:pt x="0" y="17"/>
                      <a:pt x="0" y="17"/>
                      <a:pt x="0" y="17"/>
                    </a:cubicBezTo>
                    <a:cubicBezTo>
                      <a:pt x="9" y="23"/>
                      <a:pt x="9" y="23"/>
                      <a:pt x="9" y="23"/>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3" tIns="45691" rIns="91383" bIns="45691" numCol="1" anchor="t" anchorCtr="0" compatLnSpc="1">
                <a:prstTxWarp prst="textNoShape">
                  <a:avLst/>
                </a:prstTxWarp>
                <a:noAutofit/>
              </a:bodyPr>
              <a:lstStyle/>
              <a:p>
                <a:pPr defTabSz="914204" fontAlgn="ctr"/>
                <a:endParaRPr lang="en-US" altLang="zh-CN" sz="1333" dirty="0">
                  <a:solidFill>
                    <a:srgbClr val="1D1D1A"/>
                  </a:solidFill>
                  <a:latin typeface="Arial" panose="020B0604020202020204" pitchFamily="34" charset="0"/>
                  <a:ea typeface="微软雅黑" panose="020B0503020204020204" pitchFamily="34" charset="-122"/>
                </a:endParaRPr>
              </a:p>
            </p:txBody>
          </p:sp>
          <p:sp>
            <p:nvSpPr>
              <p:cNvPr id="101" name="Freeform 11"/>
              <p:cNvSpPr>
                <a:spLocks/>
              </p:cNvSpPr>
              <p:nvPr/>
            </p:nvSpPr>
            <p:spPr bwMode="auto">
              <a:xfrm>
                <a:off x="7897197" y="3107466"/>
                <a:ext cx="85725" cy="88900"/>
              </a:xfrm>
              <a:custGeom>
                <a:avLst/>
                <a:gdLst>
                  <a:gd name="T0" fmla="*/ 13 w 22"/>
                  <a:gd name="T1" fmla="*/ 3 h 23"/>
                  <a:gd name="T2" fmla="*/ 1 w 22"/>
                  <a:gd name="T3" fmla="*/ 23 h 23"/>
                  <a:gd name="T4" fmla="*/ 14 w 22"/>
                  <a:gd name="T5" fmla="*/ 9 h 23"/>
                  <a:gd name="T6" fmla="*/ 15 w 22"/>
                  <a:gd name="T7" fmla="*/ 12 h 23"/>
                  <a:gd name="T8" fmla="*/ 22 w 22"/>
                  <a:gd name="T9" fmla="*/ 5 h 23"/>
                  <a:gd name="T10" fmla="*/ 12 w 22"/>
                  <a:gd name="T11" fmla="*/ 0 h 23"/>
                  <a:gd name="T12" fmla="*/ 13 w 22"/>
                  <a:gd name="T13" fmla="*/ 3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13" y="3"/>
                    </a:moveTo>
                    <a:cubicBezTo>
                      <a:pt x="13" y="3"/>
                      <a:pt x="0" y="5"/>
                      <a:pt x="1" y="23"/>
                    </a:cubicBezTo>
                    <a:cubicBezTo>
                      <a:pt x="1" y="23"/>
                      <a:pt x="1" y="9"/>
                      <a:pt x="14" y="9"/>
                    </a:cubicBezTo>
                    <a:cubicBezTo>
                      <a:pt x="15" y="12"/>
                      <a:pt x="15" y="12"/>
                      <a:pt x="15" y="12"/>
                    </a:cubicBezTo>
                    <a:cubicBezTo>
                      <a:pt x="22" y="5"/>
                      <a:pt x="22" y="5"/>
                      <a:pt x="22" y="5"/>
                    </a:cubicBezTo>
                    <a:cubicBezTo>
                      <a:pt x="12" y="0"/>
                      <a:pt x="12" y="0"/>
                      <a:pt x="12" y="0"/>
                    </a:cubicBez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3" tIns="45691" rIns="91383" bIns="45691" numCol="1" anchor="t" anchorCtr="0" compatLnSpc="1">
                <a:prstTxWarp prst="textNoShape">
                  <a:avLst/>
                </a:prstTxWarp>
                <a:noAutofit/>
              </a:bodyPr>
              <a:lstStyle/>
              <a:p>
                <a:pPr defTabSz="914204" fontAlgn="ctr"/>
                <a:endParaRPr lang="en-US" altLang="zh-CN" sz="1333" dirty="0">
                  <a:solidFill>
                    <a:srgbClr val="1D1D1A"/>
                  </a:solidFill>
                  <a:latin typeface="Arial" panose="020B0604020202020204" pitchFamily="34" charset="0"/>
                  <a:ea typeface="微软雅黑" panose="020B0503020204020204" pitchFamily="34" charset="-122"/>
                </a:endParaRPr>
              </a:p>
            </p:txBody>
          </p:sp>
        </p:grpSp>
      </p:grpSp>
      <p:sp>
        <p:nvSpPr>
          <p:cNvPr id="102" name="矩形 366"/>
          <p:cNvSpPr/>
          <p:nvPr/>
        </p:nvSpPr>
        <p:spPr>
          <a:xfrm>
            <a:off x="8248149" y="2701973"/>
            <a:ext cx="3404602" cy="1117538"/>
          </a:xfrm>
          <a:prstGeom prst="rect">
            <a:avLst/>
          </a:prstGeom>
          <a:solidFill>
            <a:schemeClr val="tx1">
              <a:lumMod val="10000"/>
              <a:lumOff val="9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155" tIns="58575" rIns="117155" bIns="58575" numCol="1" spcCol="0" rtlCol="0" fromWordArt="0" anchor="ctr" anchorCtr="0" forceAA="0" compatLnSpc="1">
            <a:prstTxWarp prst="textNoShape">
              <a:avLst/>
            </a:prstTxWarp>
            <a:noAutofit/>
          </a:bodyPr>
          <a:lstStyle/>
          <a:p>
            <a:pPr algn="ctr" defTabSz="914204" fontAlgn="ctr"/>
            <a:endParaRPr lang="en-US" altLang="zh-CN" sz="1100" dirty="0">
              <a:solidFill>
                <a:schemeClr val="bg1">
                  <a:lumMod val="75000"/>
                </a:schemeClr>
              </a:solidFill>
              <a:latin typeface="Arial" panose="020B0604020202020204" pitchFamily="34" charset="0"/>
              <a:ea typeface="微软雅黑" panose="020B0503020204020204" pitchFamily="34" charset="-122"/>
              <a:sym typeface="Arial" pitchFamily="34" charset="0"/>
            </a:endParaRPr>
          </a:p>
        </p:txBody>
      </p:sp>
      <p:sp>
        <p:nvSpPr>
          <p:cNvPr id="103" name="矩形 169"/>
          <p:cNvSpPr/>
          <p:nvPr/>
        </p:nvSpPr>
        <p:spPr>
          <a:xfrm>
            <a:off x="9044086" y="2846414"/>
            <a:ext cx="2488113" cy="1107740"/>
          </a:xfrm>
          <a:prstGeom prst="rect">
            <a:avLst/>
          </a:prstGeom>
        </p:spPr>
        <p:txBody>
          <a:bodyPr wrap="square" lIns="0" tIns="0" rIns="0" bIns="0">
            <a:noAutofit/>
          </a:bodyPr>
          <a:lstStyle/>
          <a:p>
            <a:pPr defTabSz="914204" fontAlgn="ctr"/>
            <a:r>
              <a:rPr lang="en-US" sz="1100" dirty="0">
                <a:latin typeface="Arial" panose="020B0604020202020204" pitchFamily="34" charset="0"/>
                <a:ea typeface="微软雅黑" pitchFamily="34" charset="-122"/>
              </a:rPr>
              <a:t>Integrates with vROps to provide O&amp;M capabilities based on storage service performance, capacity, alarms, and topologies, implementing unified O&amp;M management.</a:t>
            </a:r>
          </a:p>
        </p:txBody>
      </p:sp>
      <p:sp>
        <p:nvSpPr>
          <p:cNvPr id="104" name="矩形 169"/>
          <p:cNvSpPr/>
          <p:nvPr/>
        </p:nvSpPr>
        <p:spPr>
          <a:xfrm>
            <a:off x="8997680" y="1398462"/>
            <a:ext cx="2569926" cy="1015428"/>
          </a:xfrm>
          <a:prstGeom prst="rect">
            <a:avLst/>
          </a:prstGeom>
        </p:spPr>
        <p:txBody>
          <a:bodyPr wrap="square" lIns="0" tIns="0" rIns="0" bIns="0">
            <a:noAutofit/>
          </a:bodyPr>
          <a:lstStyle/>
          <a:p>
            <a:pPr defTabSz="914204" fontAlgn="ctr"/>
            <a:r>
              <a:rPr lang="en-US" sz="1100" dirty="0">
                <a:latin typeface="Arial" panose="020B0604020202020204" pitchFamily="34" charset="0"/>
                <a:ea typeface="微软雅黑" pitchFamily="34" charset="-122"/>
              </a:rPr>
              <a:t>vCenterPlugin and VASA (</a:t>
            </a:r>
            <a:r>
              <a:rPr lang="en-US" sz="1100" dirty="0" err="1">
                <a:latin typeface="Arial" panose="020B0604020202020204" pitchFamily="34" charset="0"/>
                <a:ea typeface="微软雅黑" pitchFamily="34" charset="-122"/>
              </a:rPr>
              <a:t>Vvol</a:t>
            </a:r>
            <a:r>
              <a:rPr lang="en-US" sz="1100" dirty="0">
                <a:latin typeface="Arial" panose="020B0604020202020204" pitchFamily="34" charset="0"/>
                <a:ea typeface="微软雅黑" pitchFamily="34" charset="-122"/>
              </a:rPr>
              <a:t>) integration: provides vCenter-based integration management, enhances VVol-based QoS and storage profile capabilities, and supports VASA resource management in multiple data centers.</a:t>
            </a:r>
          </a:p>
        </p:txBody>
      </p:sp>
      <p:sp>
        <p:nvSpPr>
          <p:cNvPr id="105" name="Freeform 113"/>
          <p:cNvSpPr>
            <a:spLocks noEditPoints="1"/>
          </p:cNvSpPr>
          <p:nvPr/>
        </p:nvSpPr>
        <p:spPr bwMode="auto">
          <a:xfrm>
            <a:off x="8495663" y="3036843"/>
            <a:ext cx="333445" cy="451501"/>
          </a:xfrm>
          <a:custGeom>
            <a:avLst/>
            <a:gdLst>
              <a:gd name="T0" fmla="*/ 2147483646 w 489"/>
              <a:gd name="T1" fmla="*/ 2147483646 h 431"/>
              <a:gd name="T2" fmla="*/ 2147483646 w 489"/>
              <a:gd name="T3" fmla="*/ 2147483646 h 431"/>
              <a:gd name="T4" fmla="*/ 2147483646 w 489"/>
              <a:gd name="T5" fmla="*/ 2147483646 h 431"/>
              <a:gd name="T6" fmla="*/ 2147483646 w 489"/>
              <a:gd name="T7" fmla="*/ 2147483646 h 431"/>
              <a:gd name="T8" fmla="*/ 2147483646 w 489"/>
              <a:gd name="T9" fmla="*/ 2147483646 h 431"/>
              <a:gd name="T10" fmla="*/ 2147483646 w 489"/>
              <a:gd name="T11" fmla="*/ 2147483646 h 431"/>
              <a:gd name="T12" fmla="*/ 2147483646 w 489"/>
              <a:gd name="T13" fmla="*/ 2147483646 h 431"/>
              <a:gd name="T14" fmla="*/ 2147483646 w 489"/>
              <a:gd name="T15" fmla="*/ 2147483646 h 431"/>
              <a:gd name="T16" fmla="*/ 2147483646 w 489"/>
              <a:gd name="T17" fmla="*/ 2147483646 h 431"/>
              <a:gd name="T18" fmla="*/ 2147483646 w 489"/>
              <a:gd name="T19" fmla="*/ 2147483646 h 431"/>
              <a:gd name="T20" fmla="*/ 2147483646 w 489"/>
              <a:gd name="T21" fmla="*/ 2147483646 h 431"/>
              <a:gd name="T22" fmla="*/ 2147483646 w 489"/>
              <a:gd name="T23" fmla="*/ 2147483646 h 431"/>
              <a:gd name="T24" fmla="*/ 2147483646 w 489"/>
              <a:gd name="T25" fmla="*/ 2147483646 h 431"/>
              <a:gd name="T26" fmla="*/ 2147483646 w 489"/>
              <a:gd name="T27" fmla="*/ 2147483646 h 431"/>
              <a:gd name="T28" fmla="*/ 2147483646 w 489"/>
              <a:gd name="T29" fmla="*/ 2147483646 h 431"/>
              <a:gd name="T30" fmla="*/ 2147483646 w 489"/>
              <a:gd name="T31" fmla="*/ 2147483646 h 431"/>
              <a:gd name="T32" fmla="*/ 2147483646 w 489"/>
              <a:gd name="T33" fmla="*/ 2147483646 h 431"/>
              <a:gd name="T34" fmla="*/ 2147483646 w 489"/>
              <a:gd name="T35" fmla="*/ 2147483646 h 431"/>
              <a:gd name="T36" fmla="*/ 2147483646 w 489"/>
              <a:gd name="T37" fmla="*/ 2147483646 h 431"/>
              <a:gd name="T38" fmla="*/ 2147483646 w 489"/>
              <a:gd name="T39" fmla="*/ 2147483646 h 431"/>
              <a:gd name="T40" fmla="*/ 2147483646 w 489"/>
              <a:gd name="T41" fmla="*/ 2147483646 h 431"/>
              <a:gd name="T42" fmla="*/ 2147483646 w 489"/>
              <a:gd name="T43" fmla="*/ 2147483646 h 431"/>
              <a:gd name="T44" fmla="*/ 2147483646 w 489"/>
              <a:gd name="T45" fmla="*/ 2147483646 h 431"/>
              <a:gd name="T46" fmla="*/ 2147483646 w 489"/>
              <a:gd name="T47" fmla="*/ 2147483646 h 431"/>
              <a:gd name="T48" fmla="*/ 2147483646 w 489"/>
              <a:gd name="T49" fmla="*/ 2147483646 h 431"/>
              <a:gd name="T50" fmla="*/ 2147483646 w 489"/>
              <a:gd name="T51" fmla="*/ 2147483646 h 431"/>
              <a:gd name="T52" fmla="*/ 2147483646 w 489"/>
              <a:gd name="T53" fmla="*/ 2147483646 h 431"/>
              <a:gd name="T54" fmla="*/ 2147483646 w 489"/>
              <a:gd name="T55" fmla="*/ 2147483646 h 431"/>
              <a:gd name="T56" fmla="*/ 2147483646 w 489"/>
              <a:gd name="T57" fmla="*/ 2147483646 h 431"/>
              <a:gd name="T58" fmla="*/ 2147483646 w 489"/>
              <a:gd name="T59" fmla="*/ 2147483646 h 431"/>
              <a:gd name="T60" fmla="*/ 2147483646 w 489"/>
              <a:gd name="T61" fmla="*/ 2147483646 h 431"/>
              <a:gd name="T62" fmla="*/ 2147483646 w 489"/>
              <a:gd name="T63" fmla="*/ 2147483646 h 431"/>
              <a:gd name="T64" fmla="*/ 2147483646 w 489"/>
              <a:gd name="T65" fmla="*/ 2147483646 h 431"/>
              <a:gd name="T66" fmla="*/ 2147483646 w 489"/>
              <a:gd name="T67" fmla="*/ 2147483646 h 431"/>
              <a:gd name="T68" fmla="*/ 2147483646 w 489"/>
              <a:gd name="T69" fmla="*/ 2147483646 h 431"/>
              <a:gd name="T70" fmla="*/ 2147483646 w 489"/>
              <a:gd name="T71" fmla="*/ 2147483646 h 431"/>
              <a:gd name="T72" fmla="*/ 2147483646 w 489"/>
              <a:gd name="T73" fmla="*/ 2147483646 h 431"/>
              <a:gd name="T74" fmla="*/ 2147483646 w 489"/>
              <a:gd name="T75" fmla="*/ 2147483646 h 431"/>
              <a:gd name="T76" fmla="*/ 2147483646 w 489"/>
              <a:gd name="T77" fmla="*/ 0 h 431"/>
              <a:gd name="T78" fmla="*/ 2147483646 w 489"/>
              <a:gd name="T79" fmla="*/ 2147483646 h 431"/>
              <a:gd name="T80" fmla="*/ 2147483646 w 489"/>
              <a:gd name="T81" fmla="*/ 2147483646 h 431"/>
              <a:gd name="T82" fmla="*/ 2147483646 w 489"/>
              <a:gd name="T83" fmla="*/ 2147483646 h 431"/>
              <a:gd name="T84" fmla="*/ 2147483646 w 489"/>
              <a:gd name="T85" fmla="*/ 2147483646 h 431"/>
              <a:gd name="T86" fmla="*/ 2147483646 w 489"/>
              <a:gd name="T87" fmla="*/ 2147483646 h 431"/>
              <a:gd name="T88" fmla="*/ 2147483646 w 489"/>
              <a:gd name="T89" fmla="*/ 2147483646 h 431"/>
              <a:gd name="T90" fmla="*/ 2147483646 w 489"/>
              <a:gd name="T91" fmla="*/ 2147483646 h 431"/>
              <a:gd name="T92" fmla="*/ 2147483646 w 489"/>
              <a:gd name="T93" fmla="*/ 2147483646 h 431"/>
              <a:gd name="T94" fmla="*/ 2147483646 w 489"/>
              <a:gd name="T95" fmla="*/ 2147483646 h 4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9" h="431">
                <a:moveTo>
                  <a:pt x="417" y="367"/>
                </a:moveTo>
                <a:lnTo>
                  <a:pt x="417" y="367"/>
                </a:lnTo>
                <a:cubicBezTo>
                  <a:pt x="387" y="367"/>
                  <a:pt x="361" y="353"/>
                  <a:pt x="361" y="336"/>
                </a:cubicBezTo>
                <a:lnTo>
                  <a:pt x="361" y="328"/>
                </a:lnTo>
                <a:cubicBezTo>
                  <a:pt x="374" y="338"/>
                  <a:pt x="394" y="345"/>
                  <a:pt x="417" y="345"/>
                </a:cubicBezTo>
                <a:cubicBezTo>
                  <a:pt x="439" y="345"/>
                  <a:pt x="459" y="338"/>
                  <a:pt x="472" y="328"/>
                </a:cubicBezTo>
                <a:lnTo>
                  <a:pt x="472" y="336"/>
                </a:lnTo>
                <a:cubicBezTo>
                  <a:pt x="472" y="353"/>
                  <a:pt x="447" y="367"/>
                  <a:pt x="417" y="367"/>
                </a:cubicBezTo>
                <a:close/>
                <a:moveTo>
                  <a:pt x="344" y="380"/>
                </a:moveTo>
                <a:lnTo>
                  <a:pt x="344" y="380"/>
                </a:lnTo>
                <a:cubicBezTo>
                  <a:pt x="308" y="380"/>
                  <a:pt x="277" y="363"/>
                  <a:pt x="277" y="343"/>
                </a:cubicBezTo>
                <a:lnTo>
                  <a:pt x="277" y="334"/>
                </a:lnTo>
                <a:cubicBezTo>
                  <a:pt x="292" y="347"/>
                  <a:pt x="316" y="355"/>
                  <a:pt x="344" y="355"/>
                </a:cubicBezTo>
                <a:cubicBezTo>
                  <a:pt x="345" y="355"/>
                  <a:pt x="345" y="355"/>
                  <a:pt x="345" y="355"/>
                </a:cubicBezTo>
                <a:lnTo>
                  <a:pt x="345" y="375"/>
                </a:lnTo>
                <a:cubicBezTo>
                  <a:pt x="345" y="375"/>
                  <a:pt x="345" y="375"/>
                  <a:pt x="345" y="375"/>
                </a:cubicBezTo>
                <a:cubicBezTo>
                  <a:pt x="345" y="377"/>
                  <a:pt x="346" y="378"/>
                  <a:pt x="346" y="380"/>
                </a:cubicBezTo>
                <a:cubicBezTo>
                  <a:pt x="345" y="380"/>
                  <a:pt x="345" y="380"/>
                  <a:pt x="344" y="380"/>
                </a:cubicBezTo>
                <a:close/>
                <a:moveTo>
                  <a:pt x="198" y="299"/>
                </a:moveTo>
                <a:lnTo>
                  <a:pt x="198" y="299"/>
                </a:lnTo>
                <a:lnTo>
                  <a:pt x="259" y="299"/>
                </a:lnTo>
                <a:lnTo>
                  <a:pt x="259" y="342"/>
                </a:lnTo>
                <a:lnTo>
                  <a:pt x="198" y="342"/>
                </a:lnTo>
                <a:lnTo>
                  <a:pt x="198" y="299"/>
                </a:lnTo>
                <a:close/>
                <a:moveTo>
                  <a:pt x="113" y="211"/>
                </a:moveTo>
                <a:lnTo>
                  <a:pt x="113" y="211"/>
                </a:lnTo>
                <a:cubicBezTo>
                  <a:pt x="113" y="217"/>
                  <a:pt x="107" y="223"/>
                  <a:pt x="101" y="223"/>
                </a:cubicBezTo>
                <a:cubicBezTo>
                  <a:pt x="94" y="223"/>
                  <a:pt x="88" y="217"/>
                  <a:pt x="88" y="211"/>
                </a:cubicBezTo>
                <a:cubicBezTo>
                  <a:pt x="88" y="204"/>
                  <a:pt x="94" y="199"/>
                  <a:pt x="101" y="199"/>
                </a:cubicBezTo>
                <a:cubicBezTo>
                  <a:pt x="107" y="199"/>
                  <a:pt x="113" y="204"/>
                  <a:pt x="113" y="211"/>
                </a:cubicBezTo>
                <a:close/>
                <a:moveTo>
                  <a:pt x="136" y="143"/>
                </a:moveTo>
                <a:lnTo>
                  <a:pt x="136" y="143"/>
                </a:lnTo>
                <a:cubicBezTo>
                  <a:pt x="127" y="143"/>
                  <a:pt x="120" y="136"/>
                  <a:pt x="120" y="127"/>
                </a:cubicBezTo>
                <a:cubicBezTo>
                  <a:pt x="120" y="120"/>
                  <a:pt x="126" y="113"/>
                  <a:pt x="134" y="112"/>
                </a:cubicBezTo>
                <a:lnTo>
                  <a:pt x="139" y="111"/>
                </a:lnTo>
                <a:lnTo>
                  <a:pt x="140" y="106"/>
                </a:lnTo>
                <a:cubicBezTo>
                  <a:pt x="145" y="88"/>
                  <a:pt x="161" y="76"/>
                  <a:pt x="179" y="76"/>
                </a:cubicBezTo>
                <a:cubicBezTo>
                  <a:pt x="194" y="76"/>
                  <a:pt x="207" y="84"/>
                  <a:pt x="215" y="97"/>
                </a:cubicBezTo>
                <a:lnTo>
                  <a:pt x="217" y="101"/>
                </a:lnTo>
                <a:lnTo>
                  <a:pt x="222" y="101"/>
                </a:lnTo>
                <a:cubicBezTo>
                  <a:pt x="234" y="101"/>
                  <a:pt x="245" y="111"/>
                  <a:pt x="245" y="124"/>
                </a:cubicBezTo>
                <a:cubicBezTo>
                  <a:pt x="245" y="131"/>
                  <a:pt x="242" y="136"/>
                  <a:pt x="236" y="141"/>
                </a:cubicBezTo>
                <a:cubicBezTo>
                  <a:pt x="235" y="142"/>
                  <a:pt x="234" y="143"/>
                  <a:pt x="234" y="143"/>
                </a:cubicBezTo>
                <a:lnTo>
                  <a:pt x="136" y="143"/>
                </a:lnTo>
                <a:close/>
                <a:moveTo>
                  <a:pt x="185" y="205"/>
                </a:moveTo>
                <a:lnTo>
                  <a:pt x="185" y="205"/>
                </a:lnTo>
                <a:cubicBezTo>
                  <a:pt x="192" y="205"/>
                  <a:pt x="198" y="211"/>
                  <a:pt x="198" y="217"/>
                </a:cubicBezTo>
                <a:cubicBezTo>
                  <a:pt x="198" y="224"/>
                  <a:pt x="192" y="229"/>
                  <a:pt x="185" y="229"/>
                </a:cubicBezTo>
                <a:cubicBezTo>
                  <a:pt x="179" y="229"/>
                  <a:pt x="173" y="224"/>
                  <a:pt x="173" y="217"/>
                </a:cubicBezTo>
                <a:cubicBezTo>
                  <a:pt x="173" y="211"/>
                  <a:pt x="179" y="205"/>
                  <a:pt x="185" y="205"/>
                </a:cubicBezTo>
                <a:close/>
                <a:moveTo>
                  <a:pt x="20" y="275"/>
                </a:moveTo>
                <a:lnTo>
                  <a:pt x="20" y="275"/>
                </a:lnTo>
                <a:lnTo>
                  <a:pt x="20" y="25"/>
                </a:lnTo>
                <a:cubicBezTo>
                  <a:pt x="20" y="22"/>
                  <a:pt x="22" y="20"/>
                  <a:pt x="25" y="20"/>
                </a:cubicBezTo>
                <a:lnTo>
                  <a:pt x="451" y="20"/>
                </a:lnTo>
                <a:cubicBezTo>
                  <a:pt x="454" y="20"/>
                  <a:pt x="455" y="22"/>
                  <a:pt x="455" y="25"/>
                </a:cubicBezTo>
                <a:lnTo>
                  <a:pt x="455" y="219"/>
                </a:lnTo>
                <a:cubicBezTo>
                  <a:pt x="448" y="216"/>
                  <a:pt x="439" y="213"/>
                  <a:pt x="429" y="212"/>
                </a:cubicBezTo>
                <a:lnTo>
                  <a:pt x="429" y="162"/>
                </a:lnTo>
                <a:cubicBezTo>
                  <a:pt x="429" y="162"/>
                  <a:pt x="429" y="161"/>
                  <a:pt x="429" y="160"/>
                </a:cubicBezTo>
                <a:cubicBezTo>
                  <a:pt x="429" y="129"/>
                  <a:pt x="392" y="105"/>
                  <a:pt x="344" y="105"/>
                </a:cubicBezTo>
                <a:cubicBezTo>
                  <a:pt x="296" y="105"/>
                  <a:pt x="259" y="129"/>
                  <a:pt x="259" y="160"/>
                </a:cubicBezTo>
                <a:cubicBezTo>
                  <a:pt x="259" y="160"/>
                  <a:pt x="259" y="161"/>
                  <a:pt x="259" y="162"/>
                </a:cubicBezTo>
                <a:cubicBezTo>
                  <a:pt x="259" y="162"/>
                  <a:pt x="259" y="162"/>
                  <a:pt x="259" y="162"/>
                </a:cubicBezTo>
                <a:lnTo>
                  <a:pt x="259" y="178"/>
                </a:lnTo>
                <a:lnTo>
                  <a:pt x="240" y="158"/>
                </a:lnTo>
                <a:cubicBezTo>
                  <a:pt x="242" y="157"/>
                  <a:pt x="245" y="155"/>
                  <a:pt x="246" y="154"/>
                </a:cubicBezTo>
                <a:cubicBezTo>
                  <a:pt x="256" y="146"/>
                  <a:pt x="261" y="136"/>
                  <a:pt x="261" y="124"/>
                </a:cubicBezTo>
                <a:cubicBezTo>
                  <a:pt x="261" y="104"/>
                  <a:pt x="246" y="87"/>
                  <a:pt x="226" y="85"/>
                </a:cubicBezTo>
                <a:cubicBezTo>
                  <a:pt x="216" y="69"/>
                  <a:pt x="198" y="60"/>
                  <a:pt x="179" y="60"/>
                </a:cubicBezTo>
                <a:cubicBezTo>
                  <a:pt x="155" y="60"/>
                  <a:pt x="134" y="75"/>
                  <a:pt x="126" y="97"/>
                </a:cubicBezTo>
                <a:cubicBezTo>
                  <a:pt x="113" y="101"/>
                  <a:pt x="104" y="114"/>
                  <a:pt x="104" y="127"/>
                </a:cubicBezTo>
                <a:cubicBezTo>
                  <a:pt x="104" y="142"/>
                  <a:pt x="115" y="155"/>
                  <a:pt x="129" y="158"/>
                </a:cubicBezTo>
                <a:lnTo>
                  <a:pt x="108" y="184"/>
                </a:lnTo>
                <a:cubicBezTo>
                  <a:pt x="106" y="183"/>
                  <a:pt x="103" y="182"/>
                  <a:pt x="101" y="182"/>
                </a:cubicBezTo>
                <a:cubicBezTo>
                  <a:pt x="85" y="182"/>
                  <a:pt x="72" y="195"/>
                  <a:pt x="72" y="211"/>
                </a:cubicBezTo>
                <a:cubicBezTo>
                  <a:pt x="72" y="226"/>
                  <a:pt x="85" y="239"/>
                  <a:pt x="101" y="239"/>
                </a:cubicBezTo>
                <a:cubicBezTo>
                  <a:pt x="116" y="239"/>
                  <a:pt x="129" y="226"/>
                  <a:pt x="129" y="211"/>
                </a:cubicBezTo>
                <a:cubicBezTo>
                  <a:pt x="129" y="204"/>
                  <a:pt x="126" y="197"/>
                  <a:pt x="122" y="192"/>
                </a:cubicBezTo>
                <a:lnTo>
                  <a:pt x="149" y="159"/>
                </a:lnTo>
                <a:lnTo>
                  <a:pt x="177" y="159"/>
                </a:lnTo>
                <a:lnTo>
                  <a:pt x="177" y="190"/>
                </a:lnTo>
                <a:cubicBezTo>
                  <a:pt x="166" y="194"/>
                  <a:pt x="157" y="205"/>
                  <a:pt x="157" y="217"/>
                </a:cubicBezTo>
                <a:cubicBezTo>
                  <a:pt x="157" y="233"/>
                  <a:pt x="170" y="246"/>
                  <a:pt x="185" y="246"/>
                </a:cubicBezTo>
                <a:cubicBezTo>
                  <a:pt x="201" y="246"/>
                  <a:pt x="214" y="233"/>
                  <a:pt x="214" y="217"/>
                </a:cubicBezTo>
                <a:cubicBezTo>
                  <a:pt x="214" y="205"/>
                  <a:pt x="205" y="194"/>
                  <a:pt x="193" y="190"/>
                </a:cubicBezTo>
                <a:lnTo>
                  <a:pt x="193" y="159"/>
                </a:lnTo>
                <a:lnTo>
                  <a:pt x="219" y="159"/>
                </a:lnTo>
                <a:lnTo>
                  <a:pt x="259" y="201"/>
                </a:lnTo>
                <a:lnTo>
                  <a:pt x="259" y="254"/>
                </a:lnTo>
                <a:lnTo>
                  <a:pt x="43" y="254"/>
                </a:lnTo>
                <a:lnTo>
                  <a:pt x="43" y="42"/>
                </a:lnTo>
                <a:lnTo>
                  <a:pt x="432" y="42"/>
                </a:lnTo>
                <a:lnTo>
                  <a:pt x="432" y="77"/>
                </a:lnTo>
                <a:lnTo>
                  <a:pt x="440" y="77"/>
                </a:lnTo>
                <a:lnTo>
                  <a:pt x="440" y="34"/>
                </a:lnTo>
                <a:lnTo>
                  <a:pt x="35" y="34"/>
                </a:lnTo>
                <a:lnTo>
                  <a:pt x="35" y="262"/>
                </a:lnTo>
                <a:lnTo>
                  <a:pt x="259" y="262"/>
                </a:lnTo>
                <a:lnTo>
                  <a:pt x="259" y="279"/>
                </a:lnTo>
                <a:lnTo>
                  <a:pt x="25" y="279"/>
                </a:lnTo>
                <a:cubicBezTo>
                  <a:pt x="22" y="279"/>
                  <a:pt x="20" y="277"/>
                  <a:pt x="20" y="275"/>
                </a:cubicBezTo>
                <a:close/>
                <a:moveTo>
                  <a:pt x="344" y="263"/>
                </a:moveTo>
                <a:lnTo>
                  <a:pt x="344" y="263"/>
                </a:lnTo>
                <a:cubicBezTo>
                  <a:pt x="345" y="263"/>
                  <a:pt x="345" y="263"/>
                  <a:pt x="345" y="263"/>
                </a:cubicBezTo>
                <a:lnTo>
                  <a:pt x="345" y="291"/>
                </a:lnTo>
                <a:cubicBezTo>
                  <a:pt x="345" y="291"/>
                  <a:pt x="345" y="291"/>
                  <a:pt x="344" y="291"/>
                </a:cubicBezTo>
                <a:cubicBezTo>
                  <a:pt x="308" y="291"/>
                  <a:pt x="277" y="274"/>
                  <a:pt x="277" y="254"/>
                </a:cubicBezTo>
                <a:lnTo>
                  <a:pt x="277" y="242"/>
                </a:lnTo>
                <a:cubicBezTo>
                  <a:pt x="292" y="255"/>
                  <a:pt x="316" y="263"/>
                  <a:pt x="344" y="263"/>
                </a:cubicBezTo>
                <a:close/>
                <a:moveTo>
                  <a:pt x="277" y="160"/>
                </a:moveTo>
                <a:lnTo>
                  <a:pt x="277" y="160"/>
                </a:lnTo>
                <a:cubicBezTo>
                  <a:pt x="277" y="140"/>
                  <a:pt x="308" y="122"/>
                  <a:pt x="344" y="122"/>
                </a:cubicBezTo>
                <a:cubicBezTo>
                  <a:pt x="381" y="122"/>
                  <a:pt x="412" y="140"/>
                  <a:pt x="412" y="160"/>
                </a:cubicBezTo>
                <a:cubicBezTo>
                  <a:pt x="412" y="180"/>
                  <a:pt x="381" y="197"/>
                  <a:pt x="344" y="197"/>
                </a:cubicBezTo>
                <a:cubicBezTo>
                  <a:pt x="308" y="197"/>
                  <a:pt x="277" y="180"/>
                  <a:pt x="277" y="160"/>
                </a:cubicBezTo>
                <a:close/>
                <a:moveTo>
                  <a:pt x="344" y="215"/>
                </a:moveTo>
                <a:lnTo>
                  <a:pt x="344" y="215"/>
                </a:lnTo>
                <a:cubicBezTo>
                  <a:pt x="372" y="215"/>
                  <a:pt x="396" y="206"/>
                  <a:pt x="412" y="194"/>
                </a:cubicBezTo>
                <a:lnTo>
                  <a:pt x="412" y="208"/>
                </a:lnTo>
                <a:cubicBezTo>
                  <a:pt x="412" y="210"/>
                  <a:pt x="412" y="211"/>
                  <a:pt x="411" y="212"/>
                </a:cubicBezTo>
                <a:cubicBezTo>
                  <a:pt x="381" y="213"/>
                  <a:pt x="356" y="227"/>
                  <a:pt x="348" y="245"/>
                </a:cubicBezTo>
                <a:cubicBezTo>
                  <a:pt x="347" y="245"/>
                  <a:pt x="346" y="246"/>
                  <a:pt x="344" y="246"/>
                </a:cubicBezTo>
                <a:cubicBezTo>
                  <a:pt x="308" y="246"/>
                  <a:pt x="277" y="228"/>
                  <a:pt x="277" y="208"/>
                </a:cubicBezTo>
                <a:lnTo>
                  <a:pt x="277" y="194"/>
                </a:lnTo>
                <a:cubicBezTo>
                  <a:pt x="292" y="206"/>
                  <a:pt x="316" y="215"/>
                  <a:pt x="344" y="215"/>
                </a:cubicBezTo>
                <a:close/>
                <a:moveTo>
                  <a:pt x="472" y="258"/>
                </a:moveTo>
                <a:lnTo>
                  <a:pt x="472" y="258"/>
                </a:lnTo>
                <a:cubicBezTo>
                  <a:pt x="472" y="275"/>
                  <a:pt x="447" y="288"/>
                  <a:pt x="417" y="288"/>
                </a:cubicBezTo>
                <a:cubicBezTo>
                  <a:pt x="387" y="288"/>
                  <a:pt x="361" y="275"/>
                  <a:pt x="361" y="258"/>
                </a:cubicBezTo>
                <a:cubicBezTo>
                  <a:pt x="361" y="242"/>
                  <a:pt x="387" y="228"/>
                  <a:pt x="417" y="228"/>
                </a:cubicBezTo>
                <a:cubicBezTo>
                  <a:pt x="447" y="228"/>
                  <a:pt x="472" y="242"/>
                  <a:pt x="472" y="258"/>
                </a:cubicBezTo>
                <a:close/>
                <a:moveTo>
                  <a:pt x="345" y="337"/>
                </a:moveTo>
                <a:lnTo>
                  <a:pt x="345" y="337"/>
                </a:lnTo>
                <a:cubicBezTo>
                  <a:pt x="345" y="337"/>
                  <a:pt x="345" y="338"/>
                  <a:pt x="344" y="338"/>
                </a:cubicBezTo>
                <a:cubicBezTo>
                  <a:pt x="308" y="338"/>
                  <a:pt x="277" y="320"/>
                  <a:pt x="277" y="300"/>
                </a:cubicBezTo>
                <a:lnTo>
                  <a:pt x="277" y="288"/>
                </a:lnTo>
                <a:cubicBezTo>
                  <a:pt x="292" y="301"/>
                  <a:pt x="316" y="309"/>
                  <a:pt x="344" y="309"/>
                </a:cubicBezTo>
                <a:cubicBezTo>
                  <a:pt x="345" y="309"/>
                  <a:pt x="345" y="309"/>
                  <a:pt x="345" y="309"/>
                </a:cubicBezTo>
                <a:lnTo>
                  <a:pt x="345" y="318"/>
                </a:lnTo>
                <a:lnTo>
                  <a:pt x="345" y="337"/>
                </a:lnTo>
                <a:close/>
                <a:moveTo>
                  <a:pt x="472" y="298"/>
                </a:moveTo>
                <a:lnTo>
                  <a:pt x="472" y="298"/>
                </a:lnTo>
                <a:cubicBezTo>
                  <a:pt x="472" y="315"/>
                  <a:pt x="447" y="329"/>
                  <a:pt x="417" y="329"/>
                </a:cubicBezTo>
                <a:cubicBezTo>
                  <a:pt x="387" y="329"/>
                  <a:pt x="361" y="315"/>
                  <a:pt x="361" y="298"/>
                </a:cubicBezTo>
                <a:lnTo>
                  <a:pt x="361" y="287"/>
                </a:lnTo>
                <a:cubicBezTo>
                  <a:pt x="374" y="298"/>
                  <a:pt x="394" y="305"/>
                  <a:pt x="417" y="305"/>
                </a:cubicBezTo>
                <a:cubicBezTo>
                  <a:pt x="440" y="305"/>
                  <a:pt x="459" y="298"/>
                  <a:pt x="472" y="287"/>
                </a:cubicBezTo>
                <a:lnTo>
                  <a:pt x="472" y="298"/>
                </a:lnTo>
                <a:close/>
                <a:moveTo>
                  <a:pt x="476" y="231"/>
                </a:moveTo>
                <a:lnTo>
                  <a:pt x="476" y="231"/>
                </a:lnTo>
                <a:lnTo>
                  <a:pt x="476" y="25"/>
                </a:lnTo>
                <a:cubicBezTo>
                  <a:pt x="476" y="11"/>
                  <a:pt x="465" y="0"/>
                  <a:pt x="451" y="0"/>
                </a:cubicBezTo>
                <a:lnTo>
                  <a:pt x="25" y="0"/>
                </a:lnTo>
                <a:cubicBezTo>
                  <a:pt x="11" y="0"/>
                  <a:pt x="0" y="11"/>
                  <a:pt x="0" y="25"/>
                </a:cubicBezTo>
                <a:lnTo>
                  <a:pt x="0" y="275"/>
                </a:lnTo>
                <a:cubicBezTo>
                  <a:pt x="0" y="288"/>
                  <a:pt x="11" y="299"/>
                  <a:pt x="25" y="299"/>
                </a:cubicBezTo>
                <a:lnTo>
                  <a:pt x="178" y="299"/>
                </a:lnTo>
                <a:lnTo>
                  <a:pt x="178" y="342"/>
                </a:lnTo>
                <a:lnTo>
                  <a:pt x="64" y="342"/>
                </a:lnTo>
                <a:cubicBezTo>
                  <a:pt x="58" y="342"/>
                  <a:pt x="54" y="346"/>
                  <a:pt x="54" y="352"/>
                </a:cubicBezTo>
                <a:cubicBezTo>
                  <a:pt x="54" y="357"/>
                  <a:pt x="58" y="362"/>
                  <a:pt x="64" y="362"/>
                </a:cubicBezTo>
                <a:lnTo>
                  <a:pt x="264" y="362"/>
                </a:lnTo>
                <a:cubicBezTo>
                  <a:pt x="276" y="383"/>
                  <a:pt x="307" y="398"/>
                  <a:pt x="344" y="398"/>
                </a:cubicBezTo>
                <a:cubicBezTo>
                  <a:pt x="345" y="398"/>
                  <a:pt x="351" y="398"/>
                  <a:pt x="355" y="398"/>
                </a:cubicBezTo>
                <a:cubicBezTo>
                  <a:pt x="359" y="402"/>
                  <a:pt x="364" y="406"/>
                  <a:pt x="370" y="410"/>
                </a:cubicBezTo>
                <a:cubicBezTo>
                  <a:pt x="370" y="410"/>
                  <a:pt x="370" y="410"/>
                  <a:pt x="370" y="410"/>
                </a:cubicBezTo>
                <a:cubicBezTo>
                  <a:pt x="370" y="422"/>
                  <a:pt x="379" y="431"/>
                  <a:pt x="391" y="431"/>
                </a:cubicBezTo>
                <a:cubicBezTo>
                  <a:pt x="402" y="431"/>
                  <a:pt x="412" y="422"/>
                  <a:pt x="412" y="410"/>
                </a:cubicBezTo>
                <a:cubicBezTo>
                  <a:pt x="412" y="399"/>
                  <a:pt x="402" y="389"/>
                  <a:pt x="391" y="389"/>
                </a:cubicBezTo>
                <a:cubicBezTo>
                  <a:pt x="385" y="389"/>
                  <a:pt x="380" y="392"/>
                  <a:pt x="377" y="395"/>
                </a:cubicBezTo>
                <a:cubicBezTo>
                  <a:pt x="367" y="389"/>
                  <a:pt x="361" y="382"/>
                  <a:pt x="361" y="375"/>
                </a:cubicBezTo>
                <a:lnTo>
                  <a:pt x="361" y="366"/>
                </a:lnTo>
                <a:cubicBezTo>
                  <a:pt x="374" y="376"/>
                  <a:pt x="394" y="383"/>
                  <a:pt x="417" y="383"/>
                </a:cubicBezTo>
                <a:cubicBezTo>
                  <a:pt x="440" y="383"/>
                  <a:pt x="459" y="376"/>
                  <a:pt x="472" y="366"/>
                </a:cubicBezTo>
                <a:lnTo>
                  <a:pt x="472" y="375"/>
                </a:lnTo>
                <a:cubicBezTo>
                  <a:pt x="472" y="381"/>
                  <a:pt x="469" y="387"/>
                  <a:pt x="462" y="392"/>
                </a:cubicBezTo>
                <a:cubicBezTo>
                  <a:pt x="459" y="390"/>
                  <a:pt x="456" y="389"/>
                  <a:pt x="453" y="389"/>
                </a:cubicBezTo>
                <a:cubicBezTo>
                  <a:pt x="441" y="389"/>
                  <a:pt x="432" y="399"/>
                  <a:pt x="432" y="410"/>
                </a:cubicBezTo>
                <a:cubicBezTo>
                  <a:pt x="432" y="422"/>
                  <a:pt x="441" y="431"/>
                  <a:pt x="453" y="431"/>
                </a:cubicBezTo>
                <a:cubicBezTo>
                  <a:pt x="464" y="431"/>
                  <a:pt x="474" y="422"/>
                  <a:pt x="474" y="410"/>
                </a:cubicBezTo>
                <a:cubicBezTo>
                  <a:pt x="474" y="408"/>
                  <a:pt x="473" y="406"/>
                  <a:pt x="473" y="404"/>
                </a:cubicBezTo>
                <a:cubicBezTo>
                  <a:pt x="483" y="396"/>
                  <a:pt x="488" y="386"/>
                  <a:pt x="489" y="375"/>
                </a:cubicBezTo>
                <a:lnTo>
                  <a:pt x="489" y="346"/>
                </a:lnTo>
                <a:lnTo>
                  <a:pt x="488" y="346"/>
                </a:lnTo>
                <a:cubicBezTo>
                  <a:pt x="488" y="346"/>
                  <a:pt x="489" y="346"/>
                  <a:pt x="489" y="346"/>
                </a:cubicBezTo>
                <a:lnTo>
                  <a:pt x="489" y="336"/>
                </a:lnTo>
                <a:lnTo>
                  <a:pt x="489" y="318"/>
                </a:lnTo>
                <a:lnTo>
                  <a:pt x="489" y="260"/>
                </a:lnTo>
                <a:lnTo>
                  <a:pt x="488" y="260"/>
                </a:lnTo>
                <a:cubicBezTo>
                  <a:pt x="488" y="260"/>
                  <a:pt x="489" y="259"/>
                  <a:pt x="489" y="258"/>
                </a:cubicBezTo>
                <a:cubicBezTo>
                  <a:pt x="489" y="248"/>
                  <a:pt x="484" y="239"/>
                  <a:pt x="476" y="231"/>
                </a:cubicBezTo>
                <a:close/>
              </a:path>
            </a:pathLst>
          </a:custGeom>
          <a:solidFill>
            <a:schemeClr val="bg1"/>
          </a:solidFill>
          <a:ln>
            <a:noFill/>
          </a:ln>
        </p:spPr>
        <p:txBody>
          <a:bodyPr wrap="square" lIns="117155" tIns="58575" rIns="117155" bIns="58575">
            <a:noAutofit/>
          </a:bodyPr>
          <a:lstStyle/>
          <a:p>
            <a:pPr defTabSz="914204" fontAlgn="ctr"/>
            <a:endParaRPr lang="en-US" altLang="zh-CN" sz="1333" dirty="0">
              <a:solidFill>
                <a:srgbClr val="000000"/>
              </a:solidFill>
              <a:latin typeface="Arial" panose="020B0604020202020204" pitchFamily="34" charset="0"/>
              <a:ea typeface="微软雅黑" panose="020B0503020204020204" pitchFamily="34" charset="-122"/>
            </a:endParaRPr>
          </a:p>
        </p:txBody>
      </p:sp>
      <p:sp>
        <p:nvSpPr>
          <p:cNvPr id="106" name="Freeform 63"/>
          <p:cNvSpPr>
            <a:spLocks noEditPoints="1"/>
          </p:cNvSpPr>
          <p:nvPr/>
        </p:nvSpPr>
        <p:spPr bwMode="auto">
          <a:xfrm>
            <a:off x="8417509" y="4235317"/>
            <a:ext cx="424165" cy="341659"/>
          </a:xfrm>
          <a:custGeom>
            <a:avLst/>
            <a:gdLst>
              <a:gd name="T0" fmla="*/ 2147483646 w 593"/>
              <a:gd name="T1" fmla="*/ 2147483646 h 467"/>
              <a:gd name="T2" fmla="*/ 2147483646 w 593"/>
              <a:gd name="T3" fmla="*/ 2147483646 h 467"/>
              <a:gd name="T4" fmla="*/ 2147483646 w 593"/>
              <a:gd name="T5" fmla="*/ 2147483646 h 467"/>
              <a:gd name="T6" fmla="*/ 2147483646 w 593"/>
              <a:gd name="T7" fmla="*/ 2147483646 h 467"/>
              <a:gd name="T8" fmla="*/ 2147483646 w 593"/>
              <a:gd name="T9" fmla="*/ 2147483646 h 467"/>
              <a:gd name="T10" fmla="*/ 2147483646 w 593"/>
              <a:gd name="T11" fmla="*/ 2147483646 h 467"/>
              <a:gd name="T12" fmla="*/ 2147483646 w 593"/>
              <a:gd name="T13" fmla="*/ 2147483646 h 467"/>
              <a:gd name="T14" fmla="*/ 2147483646 w 593"/>
              <a:gd name="T15" fmla="*/ 2147483646 h 467"/>
              <a:gd name="T16" fmla="*/ 2147483646 w 593"/>
              <a:gd name="T17" fmla="*/ 2147483646 h 467"/>
              <a:gd name="T18" fmla="*/ 2147483646 w 593"/>
              <a:gd name="T19" fmla="*/ 2147483646 h 467"/>
              <a:gd name="T20" fmla="*/ 2147483646 w 593"/>
              <a:gd name="T21" fmla="*/ 2147483646 h 467"/>
              <a:gd name="T22" fmla="*/ 2147483646 w 593"/>
              <a:gd name="T23" fmla="*/ 2147483646 h 467"/>
              <a:gd name="T24" fmla="*/ 2147483646 w 593"/>
              <a:gd name="T25" fmla="*/ 2147483646 h 467"/>
              <a:gd name="T26" fmla="*/ 2147483646 w 593"/>
              <a:gd name="T27" fmla="*/ 2147483646 h 467"/>
              <a:gd name="T28" fmla="*/ 2147483646 w 593"/>
              <a:gd name="T29" fmla="*/ 2147483646 h 467"/>
              <a:gd name="T30" fmla="*/ 2147483646 w 593"/>
              <a:gd name="T31" fmla="*/ 2147483646 h 467"/>
              <a:gd name="T32" fmla="*/ 2147483646 w 593"/>
              <a:gd name="T33" fmla="*/ 2147483646 h 467"/>
              <a:gd name="T34" fmla="*/ 2147483646 w 593"/>
              <a:gd name="T35" fmla="*/ 2147483646 h 467"/>
              <a:gd name="T36" fmla="*/ 2147483646 w 593"/>
              <a:gd name="T37" fmla="*/ 2147483646 h 467"/>
              <a:gd name="T38" fmla="*/ 2147483646 w 593"/>
              <a:gd name="T39" fmla="*/ 2147483646 h 467"/>
              <a:gd name="T40" fmla="*/ 2147483646 w 593"/>
              <a:gd name="T41" fmla="*/ 2147483646 h 467"/>
              <a:gd name="T42" fmla="*/ 2147483646 w 593"/>
              <a:gd name="T43" fmla="*/ 2147483646 h 467"/>
              <a:gd name="T44" fmla="*/ 2147483646 w 593"/>
              <a:gd name="T45" fmla="*/ 2147483646 h 467"/>
              <a:gd name="T46" fmla="*/ 2147483646 w 593"/>
              <a:gd name="T47" fmla="*/ 2147483646 h 467"/>
              <a:gd name="T48" fmla="*/ 2147483646 w 593"/>
              <a:gd name="T49" fmla="*/ 2147483646 h 467"/>
              <a:gd name="T50" fmla="*/ 2147483646 w 593"/>
              <a:gd name="T51" fmla="*/ 2147483646 h 467"/>
              <a:gd name="T52" fmla="*/ 2147483646 w 593"/>
              <a:gd name="T53" fmla="*/ 2147483646 h 467"/>
              <a:gd name="T54" fmla="*/ 2147483646 w 593"/>
              <a:gd name="T55" fmla="*/ 2147483646 h 467"/>
              <a:gd name="T56" fmla="*/ 2147483646 w 593"/>
              <a:gd name="T57" fmla="*/ 2147483646 h 467"/>
              <a:gd name="T58" fmla="*/ 2147483646 w 593"/>
              <a:gd name="T59" fmla="*/ 2147483646 h 467"/>
              <a:gd name="T60" fmla="*/ 2147483646 w 593"/>
              <a:gd name="T61" fmla="*/ 2147483646 h 467"/>
              <a:gd name="T62" fmla="*/ 2147483646 w 593"/>
              <a:gd name="T63" fmla="*/ 2147483646 h 467"/>
              <a:gd name="T64" fmla="*/ 2147483646 w 593"/>
              <a:gd name="T65" fmla="*/ 2147483646 h 467"/>
              <a:gd name="T66" fmla="*/ 2147483646 w 593"/>
              <a:gd name="T67" fmla="*/ 2147483646 h 467"/>
              <a:gd name="T68" fmla="*/ 2147483646 w 593"/>
              <a:gd name="T69" fmla="*/ 2147483646 h 467"/>
              <a:gd name="T70" fmla="*/ 2147483646 w 593"/>
              <a:gd name="T71" fmla="*/ 2147483646 h 467"/>
              <a:gd name="T72" fmla="*/ 2147483646 w 593"/>
              <a:gd name="T73" fmla="*/ 2147483646 h 467"/>
              <a:gd name="T74" fmla="*/ 2147483646 w 593"/>
              <a:gd name="T75" fmla="*/ 2147483646 h 467"/>
              <a:gd name="T76" fmla="*/ 2147483646 w 593"/>
              <a:gd name="T77" fmla="*/ 2147483646 h 467"/>
              <a:gd name="T78" fmla="*/ 2147483646 w 593"/>
              <a:gd name="T79" fmla="*/ 2147483646 h 467"/>
              <a:gd name="T80" fmla="*/ 2147483646 w 593"/>
              <a:gd name="T81" fmla="*/ 2147483646 h 467"/>
              <a:gd name="T82" fmla="*/ 2147483646 w 593"/>
              <a:gd name="T83" fmla="*/ 2147483646 h 467"/>
              <a:gd name="T84" fmla="*/ 2147483646 w 593"/>
              <a:gd name="T85" fmla="*/ 2147483646 h 467"/>
              <a:gd name="T86" fmla="*/ 2147483646 w 593"/>
              <a:gd name="T87" fmla="*/ 2147483646 h 467"/>
              <a:gd name="T88" fmla="*/ 2147483646 w 593"/>
              <a:gd name="T89" fmla="*/ 0 h 467"/>
              <a:gd name="T90" fmla="*/ 2147483646 w 593"/>
              <a:gd name="T91" fmla="*/ 2147483646 h 467"/>
              <a:gd name="T92" fmla="*/ 0 w 593"/>
              <a:gd name="T93" fmla="*/ 2147483646 h 467"/>
              <a:gd name="T94" fmla="*/ 0 w 593"/>
              <a:gd name="T95" fmla="*/ 2147483646 h 467"/>
              <a:gd name="T96" fmla="*/ 0 w 593"/>
              <a:gd name="T97" fmla="*/ 2147483646 h 467"/>
              <a:gd name="T98" fmla="*/ 0 w 593"/>
              <a:gd name="T99" fmla="*/ 2147483646 h 467"/>
              <a:gd name="T100" fmla="*/ 2147483646 w 593"/>
              <a:gd name="T101" fmla="*/ 2147483646 h 4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3" h="467">
                <a:moveTo>
                  <a:pt x="131" y="97"/>
                </a:moveTo>
                <a:lnTo>
                  <a:pt x="131" y="97"/>
                </a:lnTo>
                <a:cubicBezTo>
                  <a:pt x="134" y="97"/>
                  <a:pt x="136" y="97"/>
                  <a:pt x="138" y="97"/>
                </a:cubicBezTo>
                <a:cubicBezTo>
                  <a:pt x="134" y="104"/>
                  <a:pt x="129" y="111"/>
                  <a:pt x="125" y="119"/>
                </a:cubicBezTo>
                <a:cubicBezTo>
                  <a:pt x="113" y="120"/>
                  <a:pt x="104" y="130"/>
                  <a:pt x="104" y="142"/>
                </a:cubicBezTo>
                <a:cubicBezTo>
                  <a:pt x="104" y="155"/>
                  <a:pt x="114" y="165"/>
                  <a:pt x="127" y="165"/>
                </a:cubicBezTo>
                <a:cubicBezTo>
                  <a:pt x="140" y="165"/>
                  <a:pt x="150" y="155"/>
                  <a:pt x="150" y="142"/>
                </a:cubicBezTo>
                <a:cubicBezTo>
                  <a:pt x="150" y="136"/>
                  <a:pt x="148" y="130"/>
                  <a:pt x="144" y="126"/>
                </a:cubicBezTo>
                <a:cubicBezTo>
                  <a:pt x="149" y="117"/>
                  <a:pt x="154" y="108"/>
                  <a:pt x="160" y="99"/>
                </a:cubicBezTo>
                <a:cubicBezTo>
                  <a:pt x="205" y="107"/>
                  <a:pt x="239" y="131"/>
                  <a:pt x="239" y="158"/>
                </a:cubicBezTo>
                <a:cubicBezTo>
                  <a:pt x="239" y="191"/>
                  <a:pt x="190" y="219"/>
                  <a:pt x="131" y="219"/>
                </a:cubicBezTo>
                <a:cubicBezTo>
                  <a:pt x="73" y="219"/>
                  <a:pt x="24" y="191"/>
                  <a:pt x="24" y="158"/>
                </a:cubicBezTo>
                <a:cubicBezTo>
                  <a:pt x="24" y="125"/>
                  <a:pt x="73" y="97"/>
                  <a:pt x="131" y="97"/>
                </a:cubicBezTo>
                <a:close/>
                <a:moveTo>
                  <a:pt x="295" y="19"/>
                </a:moveTo>
                <a:lnTo>
                  <a:pt x="295" y="19"/>
                </a:lnTo>
                <a:cubicBezTo>
                  <a:pt x="339" y="19"/>
                  <a:pt x="381" y="41"/>
                  <a:pt x="414" y="78"/>
                </a:cubicBezTo>
                <a:cubicBezTo>
                  <a:pt x="364" y="90"/>
                  <a:pt x="330" y="121"/>
                  <a:pt x="330" y="158"/>
                </a:cubicBezTo>
                <a:cubicBezTo>
                  <a:pt x="330" y="159"/>
                  <a:pt x="330" y="160"/>
                  <a:pt x="330" y="161"/>
                </a:cubicBezTo>
                <a:cubicBezTo>
                  <a:pt x="330" y="162"/>
                  <a:pt x="330" y="162"/>
                  <a:pt x="330" y="162"/>
                </a:cubicBezTo>
                <a:lnTo>
                  <a:pt x="330" y="217"/>
                </a:lnTo>
                <a:lnTo>
                  <a:pt x="330" y="235"/>
                </a:lnTo>
                <a:lnTo>
                  <a:pt x="330" y="296"/>
                </a:lnTo>
                <a:lnTo>
                  <a:pt x="263" y="296"/>
                </a:lnTo>
                <a:lnTo>
                  <a:pt x="263" y="162"/>
                </a:lnTo>
                <a:cubicBezTo>
                  <a:pt x="263" y="161"/>
                  <a:pt x="263" y="160"/>
                  <a:pt x="263" y="158"/>
                </a:cubicBezTo>
                <a:cubicBezTo>
                  <a:pt x="263" y="121"/>
                  <a:pt x="228" y="89"/>
                  <a:pt x="177" y="78"/>
                </a:cubicBezTo>
                <a:cubicBezTo>
                  <a:pt x="210" y="41"/>
                  <a:pt x="252" y="19"/>
                  <a:pt x="295" y="19"/>
                </a:cubicBezTo>
                <a:close/>
                <a:moveTo>
                  <a:pt x="461" y="97"/>
                </a:moveTo>
                <a:lnTo>
                  <a:pt x="461" y="97"/>
                </a:lnTo>
                <a:cubicBezTo>
                  <a:pt x="520" y="97"/>
                  <a:pt x="569" y="125"/>
                  <a:pt x="569" y="158"/>
                </a:cubicBezTo>
                <a:cubicBezTo>
                  <a:pt x="569" y="191"/>
                  <a:pt x="520" y="219"/>
                  <a:pt x="461" y="219"/>
                </a:cubicBezTo>
                <a:cubicBezTo>
                  <a:pt x="403" y="219"/>
                  <a:pt x="354" y="191"/>
                  <a:pt x="354" y="158"/>
                </a:cubicBezTo>
                <a:cubicBezTo>
                  <a:pt x="354" y="131"/>
                  <a:pt x="387" y="107"/>
                  <a:pt x="430" y="100"/>
                </a:cubicBezTo>
                <a:cubicBezTo>
                  <a:pt x="439" y="111"/>
                  <a:pt x="446" y="124"/>
                  <a:pt x="452" y="138"/>
                </a:cubicBezTo>
                <a:lnTo>
                  <a:pt x="419" y="148"/>
                </a:lnTo>
                <a:lnTo>
                  <a:pt x="472" y="181"/>
                </a:lnTo>
                <a:lnTo>
                  <a:pt x="504" y="123"/>
                </a:lnTo>
                <a:lnTo>
                  <a:pt x="471" y="133"/>
                </a:lnTo>
                <a:cubicBezTo>
                  <a:pt x="466" y="120"/>
                  <a:pt x="459" y="108"/>
                  <a:pt x="453" y="97"/>
                </a:cubicBezTo>
                <a:cubicBezTo>
                  <a:pt x="455" y="97"/>
                  <a:pt x="458" y="97"/>
                  <a:pt x="461" y="97"/>
                </a:cubicBezTo>
                <a:close/>
                <a:moveTo>
                  <a:pt x="131" y="467"/>
                </a:moveTo>
                <a:lnTo>
                  <a:pt x="131" y="467"/>
                </a:lnTo>
                <a:cubicBezTo>
                  <a:pt x="198" y="467"/>
                  <a:pt x="251" y="437"/>
                  <a:pt x="261" y="396"/>
                </a:cubicBezTo>
                <a:cubicBezTo>
                  <a:pt x="271" y="392"/>
                  <a:pt x="278" y="383"/>
                  <a:pt x="278" y="372"/>
                </a:cubicBezTo>
                <a:cubicBezTo>
                  <a:pt x="278" y="358"/>
                  <a:pt x="266" y="346"/>
                  <a:pt x="252" y="346"/>
                </a:cubicBezTo>
                <a:cubicBezTo>
                  <a:pt x="238" y="346"/>
                  <a:pt x="226" y="358"/>
                  <a:pt x="226" y="372"/>
                </a:cubicBezTo>
                <a:cubicBezTo>
                  <a:pt x="226" y="380"/>
                  <a:pt x="230" y="388"/>
                  <a:pt x="237" y="392"/>
                </a:cubicBezTo>
                <a:cubicBezTo>
                  <a:pt x="227" y="420"/>
                  <a:pt x="183" y="442"/>
                  <a:pt x="131" y="442"/>
                </a:cubicBezTo>
                <a:cubicBezTo>
                  <a:pt x="73" y="442"/>
                  <a:pt x="24" y="414"/>
                  <a:pt x="24" y="381"/>
                </a:cubicBezTo>
                <a:lnTo>
                  <a:pt x="24" y="272"/>
                </a:lnTo>
                <a:lnTo>
                  <a:pt x="24" y="235"/>
                </a:lnTo>
                <a:lnTo>
                  <a:pt x="24" y="217"/>
                </a:lnTo>
                <a:lnTo>
                  <a:pt x="24" y="209"/>
                </a:lnTo>
                <a:cubicBezTo>
                  <a:pt x="48" y="230"/>
                  <a:pt x="87" y="244"/>
                  <a:pt x="131" y="244"/>
                </a:cubicBezTo>
                <a:cubicBezTo>
                  <a:pt x="176" y="244"/>
                  <a:pt x="215" y="230"/>
                  <a:pt x="239" y="209"/>
                </a:cubicBezTo>
                <a:lnTo>
                  <a:pt x="239" y="308"/>
                </a:lnTo>
                <a:cubicBezTo>
                  <a:pt x="239" y="315"/>
                  <a:pt x="244" y="321"/>
                  <a:pt x="251" y="321"/>
                </a:cubicBezTo>
                <a:lnTo>
                  <a:pt x="342" y="321"/>
                </a:lnTo>
                <a:cubicBezTo>
                  <a:pt x="349" y="321"/>
                  <a:pt x="354" y="315"/>
                  <a:pt x="354" y="308"/>
                </a:cubicBezTo>
                <a:lnTo>
                  <a:pt x="354" y="235"/>
                </a:lnTo>
                <a:lnTo>
                  <a:pt x="354" y="217"/>
                </a:lnTo>
                <a:lnTo>
                  <a:pt x="354" y="209"/>
                </a:lnTo>
                <a:cubicBezTo>
                  <a:pt x="378" y="230"/>
                  <a:pt x="417" y="244"/>
                  <a:pt x="461" y="244"/>
                </a:cubicBezTo>
                <a:cubicBezTo>
                  <a:pt x="506" y="244"/>
                  <a:pt x="545" y="230"/>
                  <a:pt x="569" y="209"/>
                </a:cubicBezTo>
                <a:lnTo>
                  <a:pt x="569" y="272"/>
                </a:lnTo>
                <a:lnTo>
                  <a:pt x="569" y="308"/>
                </a:lnTo>
                <a:lnTo>
                  <a:pt x="569" y="326"/>
                </a:lnTo>
                <a:cubicBezTo>
                  <a:pt x="569" y="327"/>
                  <a:pt x="569" y="327"/>
                  <a:pt x="569" y="327"/>
                </a:cubicBezTo>
                <a:lnTo>
                  <a:pt x="569" y="381"/>
                </a:lnTo>
                <a:cubicBezTo>
                  <a:pt x="569" y="414"/>
                  <a:pt x="520" y="442"/>
                  <a:pt x="461" y="442"/>
                </a:cubicBezTo>
                <a:cubicBezTo>
                  <a:pt x="410" y="442"/>
                  <a:pt x="366" y="421"/>
                  <a:pt x="356" y="393"/>
                </a:cubicBezTo>
                <a:cubicBezTo>
                  <a:pt x="363" y="388"/>
                  <a:pt x="368" y="381"/>
                  <a:pt x="368" y="372"/>
                </a:cubicBezTo>
                <a:cubicBezTo>
                  <a:pt x="368" y="358"/>
                  <a:pt x="356" y="346"/>
                  <a:pt x="342" y="346"/>
                </a:cubicBezTo>
                <a:cubicBezTo>
                  <a:pt x="328" y="346"/>
                  <a:pt x="316" y="358"/>
                  <a:pt x="316" y="372"/>
                </a:cubicBezTo>
                <a:cubicBezTo>
                  <a:pt x="316" y="382"/>
                  <a:pt x="323" y="391"/>
                  <a:pt x="331" y="395"/>
                </a:cubicBezTo>
                <a:cubicBezTo>
                  <a:pt x="342" y="437"/>
                  <a:pt x="395" y="467"/>
                  <a:pt x="461" y="467"/>
                </a:cubicBezTo>
                <a:cubicBezTo>
                  <a:pt x="535" y="467"/>
                  <a:pt x="593" y="430"/>
                  <a:pt x="593" y="382"/>
                </a:cubicBezTo>
                <a:lnTo>
                  <a:pt x="593" y="327"/>
                </a:lnTo>
                <a:cubicBezTo>
                  <a:pt x="593" y="327"/>
                  <a:pt x="593" y="327"/>
                  <a:pt x="593" y="326"/>
                </a:cubicBezTo>
                <a:lnTo>
                  <a:pt x="593" y="308"/>
                </a:lnTo>
                <a:lnTo>
                  <a:pt x="593" y="272"/>
                </a:lnTo>
                <a:lnTo>
                  <a:pt x="593" y="162"/>
                </a:lnTo>
                <a:cubicBezTo>
                  <a:pt x="593" y="161"/>
                  <a:pt x="593" y="160"/>
                  <a:pt x="593" y="158"/>
                </a:cubicBezTo>
                <a:cubicBezTo>
                  <a:pt x="593" y="110"/>
                  <a:pt x="535" y="72"/>
                  <a:pt x="461" y="72"/>
                </a:cubicBezTo>
                <a:cubicBezTo>
                  <a:pt x="453" y="72"/>
                  <a:pt x="444" y="73"/>
                  <a:pt x="436" y="74"/>
                </a:cubicBezTo>
                <a:cubicBezTo>
                  <a:pt x="398" y="27"/>
                  <a:pt x="348" y="0"/>
                  <a:pt x="295" y="0"/>
                </a:cubicBezTo>
                <a:cubicBezTo>
                  <a:pt x="242" y="0"/>
                  <a:pt x="192" y="27"/>
                  <a:pt x="155" y="74"/>
                </a:cubicBezTo>
                <a:cubicBezTo>
                  <a:pt x="147" y="73"/>
                  <a:pt x="139" y="72"/>
                  <a:pt x="131" y="72"/>
                </a:cubicBezTo>
                <a:cubicBezTo>
                  <a:pt x="58" y="72"/>
                  <a:pt x="0" y="110"/>
                  <a:pt x="0" y="158"/>
                </a:cubicBezTo>
                <a:cubicBezTo>
                  <a:pt x="0" y="159"/>
                  <a:pt x="0" y="160"/>
                  <a:pt x="0" y="161"/>
                </a:cubicBezTo>
                <a:cubicBezTo>
                  <a:pt x="0" y="162"/>
                  <a:pt x="0" y="162"/>
                  <a:pt x="0" y="162"/>
                </a:cubicBezTo>
                <a:lnTo>
                  <a:pt x="0" y="217"/>
                </a:lnTo>
                <a:lnTo>
                  <a:pt x="0" y="235"/>
                </a:lnTo>
                <a:lnTo>
                  <a:pt x="0" y="272"/>
                </a:lnTo>
                <a:lnTo>
                  <a:pt x="0" y="381"/>
                </a:lnTo>
                <a:lnTo>
                  <a:pt x="0" y="382"/>
                </a:lnTo>
                <a:cubicBezTo>
                  <a:pt x="0" y="382"/>
                  <a:pt x="0" y="382"/>
                  <a:pt x="0" y="382"/>
                </a:cubicBezTo>
                <a:cubicBezTo>
                  <a:pt x="0" y="430"/>
                  <a:pt x="58" y="467"/>
                  <a:pt x="131" y="467"/>
                </a:cubicBezTo>
                <a:close/>
              </a:path>
            </a:pathLst>
          </a:custGeom>
          <a:solidFill>
            <a:schemeClr val="bg1"/>
          </a:solidFill>
          <a:ln>
            <a:noFill/>
          </a:ln>
        </p:spPr>
        <p:txBody>
          <a:bodyPr wrap="square" lIns="139322" tIns="69660" rIns="139322" bIns="69660">
            <a:noAutofit/>
          </a:bodyPr>
          <a:lstStyle/>
          <a:p>
            <a:pPr defTabSz="914204" fontAlgn="ctr"/>
            <a:endParaRPr lang="en-US" altLang="zh-CN" sz="1333" dirty="0">
              <a:solidFill>
                <a:srgbClr val="FFFFFF"/>
              </a:solidFill>
              <a:latin typeface="Arial" panose="020B0604020202020204" pitchFamily="34" charset="0"/>
              <a:ea typeface="微软雅黑" panose="020B0503020204020204" pitchFamily="34" charset="-122"/>
            </a:endParaRPr>
          </a:p>
        </p:txBody>
      </p:sp>
      <p:grpSp>
        <p:nvGrpSpPr>
          <p:cNvPr id="107" name="组合 198"/>
          <p:cNvGrpSpPr/>
          <p:nvPr/>
        </p:nvGrpSpPr>
        <p:grpSpPr>
          <a:xfrm>
            <a:off x="8484898" y="1553500"/>
            <a:ext cx="290980" cy="337424"/>
            <a:chOff x="5869610" y="1162495"/>
            <a:chExt cx="747713" cy="663575"/>
          </a:xfrm>
          <a:solidFill>
            <a:schemeClr val="bg1"/>
          </a:solidFill>
        </p:grpSpPr>
        <p:sp>
          <p:nvSpPr>
            <p:cNvPr id="108" name="Freeform 176"/>
            <p:cNvSpPr>
              <a:spLocks/>
            </p:cNvSpPr>
            <p:nvPr/>
          </p:nvSpPr>
          <p:spPr bwMode="auto">
            <a:xfrm>
              <a:off x="6201398" y="1162495"/>
              <a:ext cx="303213" cy="301625"/>
            </a:xfrm>
            <a:custGeom>
              <a:avLst/>
              <a:gdLst/>
              <a:ahLst/>
              <a:cxnLst>
                <a:cxn ang="0">
                  <a:pos x="96" y="190"/>
                </a:cxn>
                <a:cxn ang="0">
                  <a:pos x="114" y="188"/>
                </a:cxn>
                <a:cxn ang="0">
                  <a:pos x="132" y="183"/>
                </a:cxn>
                <a:cxn ang="0">
                  <a:pos x="149" y="174"/>
                </a:cxn>
                <a:cxn ang="0">
                  <a:pos x="163" y="162"/>
                </a:cxn>
                <a:cxn ang="0">
                  <a:pos x="174" y="148"/>
                </a:cxn>
                <a:cxn ang="0">
                  <a:pos x="183" y="132"/>
                </a:cxn>
                <a:cxn ang="0">
                  <a:pos x="188" y="115"/>
                </a:cxn>
                <a:cxn ang="0">
                  <a:pos x="191" y="96"/>
                </a:cxn>
                <a:cxn ang="0">
                  <a:pos x="191" y="86"/>
                </a:cxn>
                <a:cxn ang="0">
                  <a:pos x="187" y="66"/>
                </a:cxn>
                <a:cxn ang="0">
                  <a:pos x="179" y="50"/>
                </a:cxn>
                <a:cxn ang="0">
                  <a:pos x="169" y="34"/>
                </a:cxn>
                <a:cxn ang="0">
                  <a:pos x="156" y="22"/>
                </a:cxn>
                <a:cxn ang="0">
                  <a:pos x="141" y="11"/>
                </a:cxn>
                <a:cxn ang="0">
                  <a:pos x="124" y="5"/>
                </a:cxn>
                <a:cxn ang="0">
                  <a:pos x="105" y="1"/>
                </a:cxn>
                <a:cxn ang="0">
                  <a:pos x="96" y="0"/>
                </a:cxn>
                <a:cxn ang="0">
                  <a:pos x="77" y="3"/>
                </a:cxn>
                <a:cxn ang="0">
                  <a:pos x="59" y="8"/>
                </a:cxn>
                <a:cxn ang="0">
                  <a:pos x="43" y="17"/>
                </a:cxn>
                <a:cxn ang="0">
                  <a:pos x="29" y="28"/>
                </a:cxn>
                <a:cxn ang="0">
                  <a:pos x="17" y="42"/>
                </a:cxn>
                <a:cxn ang="0">
                  <a:pos x="8" y="59"/>
                </a:cxn>
                <a:cxn ang="0">
                  <a:pos x="3" y="77"/>
                </a:cxn>
                <a:cxn ang="0">
                  <a:pos x="0" y="96"/>
                </a:cxn>
                <a:cxn ang="0">
                  <a:pos x="2" y="105"/>
                </a:cxn>
                <a:cxn ang="0">
                  <a:pos x="6" y="124"/>
                </a:cxn>
                <a:cxn ang="0">
                  <a:pos x="12" y="141"/>
                </a:cxn>
                <a:cxn ang="0">
                  <a:pos x="22" y="156"/>
                </a:cxn>
                <a:cxn ang="0">
                  <a:pos x="35" y="169"/>
                </a:cxn>
                <a:cxn ang="0">
                  <a:pos x="50" y="179"/>
                </a:cxn>
                <a:cxn ang="0">
                  <a:pos x="67" y="187"/>
                </a:cxn>
                <a:cxn ang="0">
                  <a:pos x="86" y="190"/>
                </a:cxn>
                <a:cxn ang="0">
                  <a:pos x="96" y="190"/>
                </a:cxn>
              </a:cxnLst>
              <a:rect l="0" t="0" r="r" b="b"/>
              <a:pathLst>
                <a:path w="191" h="190">
                  <a:moveTo>
                    <a:pt x="96" y="190"/>
                  </a:moveTo>
                  <a:lnTo>
                    <a:pt x="96" y="190"/>
                  </a:lnTo>
                  <a:lnTo>
                    <a:pt x="105" y="190"/>
                  </a:lnTo>
                  <a:lnTo>
                    <a:pt x="114" y="188"/>
                  </a:lnTo>
                  <a:lnTo>
                    <a:pt x="124" y="187"/>
                  </a:lnTo>
                  <a:lnTo>
                    <a:pt x="132" y="183"/>
                  </a:lnTo>
                  <a:lnTo>
                    <a:pt x="141" y="179"/>
                  </a:lnTo>
                  <a:lnTo>
                    <a:pt x="149" y="174"/>
                  </a:lnTo>
                  <a:lnTo>
                    <a:pt x="156" y="169"/>
                  </a:lnTo>
                  <a:lnTo>
                    <a:pt x="163" y="162"/>
                  </a:lnTo>
                  <a:lnTo>
                    <a:pt x="169" y="156"/>
                  </a:lnTo>
                  <a:lnTo>
                    <a:pt x="174" y="148"/>
                  </a:lnTo>
                  <a:lnTo>
                    <a:pt x="179" y="141"/>
                  </a:lnTo>
                  <a:lnTo>
                    <a:pt x="183" y="132"/>
                  </a:lnTo>
                  <a:lnTo>
                    <a:pt x="187" y="124"/>
                  </a:lnTo>
                  <a:lnTo>
                    <a:pt x="188" y="115"/>
                  </a:lnTo>
                  <a:lnTo>
                    <a:pt x="191" y="105"/>
                  </a:lnTo>
                  <a:lnTo>
                    <a:pt x="191" y="96"/>
                  </a:lnTo>
                  <a:lnTo>
                    <a:pt x="191" y="96"/>
                  </a:lnTo>
                  <a:lnTo>
                    <a:pt x="191" y="86"/>
                  </a:lnTo>
                  <a:lnTo>
                    <a:pt x="188" y="77"/>
                  </a:lnTo>
                  <a:lnTo>
                    <a:pt x="187" y="66"/>
                  </a:lnTo>
                  <a:lnTo>
                    <a:pt x="183" y="59"/>
                  </a:lnTo>
                  <a:lnTo>
                    <a:pt x="179" y="50"/>
                  </a:lnTo>
                  <a:lnTo>
                    <a:pt x="174" y="42"/>
                  </a:lnTo>
                  <a:lnTo>
                    <a:pt x="169" y="34"/>
                  </a:lnTo>
                  <a:lnTo>
                    <a:pt x="163" y="28"/>
                  </a:lnTo>
                  <a:lnTo>
                    <a:pt x="156" y="22"/>
                  </a:lnTo>
                  <a:lnTo>
                    <a:pt x="149" y="17"/>
                  </a:lnTo>
                  <a:lnTo>
                    <a:pt x="141" y="11"/>
                  </a:lnTo>
                  <a:lnTo>
                    <a:pt x="132" y="8"/>
                  </a:lnTo>
                  <a:lnTo>
                    <a:pt x="124" y="5"/>
                  </a:lnTo>
                  <a:lnTo>
                    <a:pt x="114" y="3"/>
                  </a:lnTo>
                  <a:lnTo>
                    <a:pt x="105" y="1"/>
                  </a:lnTo>
                  <a:lnTo>
                    <a:pt x="96" y="0"/>
                  </a:lnTo>
                  <a:lnTo>
                    <a:pt x="96" y="0"/>
                  </a:lnTo>
                  <a:lnTo>
                    <a:pt x="86" y="1"/>
                  </a:lnTo>
                  <a:lnTo>
                    <a:pt x="77" y="3"/>
                  </a:lnTo>
                  <a:lnTo>
                    <a:pt x="67" y="5"/>
                  </a:lnTo>
                  <a:lnTo>
                    <a:pt x="59" y="8"/>
                  </a:lnTo>
                  <a:lnTo>
                    <a:pt x="50" y="11"/>
                  </a:lnTo>
                  <a:lnTo>
                    <a:pt x="43" y="17"/>
                  </a:lnTo>
                  <a:lnTo>
                    <a:pt x="35" y="22"/>
                  </a:lnTo>
                  <a:lnTo>
                    <a:pt x="29" y="28"/>
                  </a:lnTo>
                  <a:lnTo>
                    <a:pt x="22" y="34"/>
                  </a:lnTo>
                  <a:lnTo>
                    <a:pt x="17" y="42"/>
                  </a:lnTo>
                  <a:lnTo>
                    <a:pt x="12" y="50"/>
                  </a:lnTo>
                  <a:lnTo>
                    <a:pt x="8" y="59"/>
                  </a:lnTo>
                  <a:lnTo>
                    <a:pt x="6" y="66"/>
                  </a:lnTo>
                  <a:lnTo>
                    <a:pt x="3" y="77"/>
                  </a:lnTo>
                  <a:lnTo>
                    <a:pt x="2" y="86"/>
                  </a:lnTo>
                  <a:lnTo>
                    <a:pt x="0" y="96"/>
                  </a:lnTo>
                  <a:lnTo>
                    <a:pt x="0" y="96"/>
                  </a:lnTo>
                  <a:lnTo>
                    <a:pt x="2" y="105"/>
                  </a:lnTo>
                  <a:lnTo>
                    <a:pt x="3" y="115"/>
                  </a:lnTo>
                  <a:lnTo>
                    <a:pt x="6" y="124"/>
                  </a:lnTo>
                  <a:lnTo>
                    <a:pt x="8" y="132"/>
                  </a:lnTo>
                  <a:lnTo>
                    <a:pt x="12" y="141"/>
                  </a:lnTo>
                  <a:lnTo>
                    <a:pt x="17" y="148"/>
                  </a:lnTo>
                  <a:lnTo>
                    <a:pt x="22" y="156"/>
                  </a:lnTo>
                  <a:lnTo>
                    <a:pt x="29" y="162"/>
                  </a:lnTo>
                  <a:lnTo>
                    <a:pt x="35" y="169"/>
                  </a:lnTo>
                  <a:lnTo>
                    <a:pt x="43" y="174"/>
                  </a:lnTo>
                  <a:lnTo>
                    <a:pt x="50" y="179"/>
                  </a:lnTo>
                  <a:lnTo>
                    <a:pt x="59" y="183"/>
                  </a:lnTo>
                  <a:lnTo>
                    <a:pt x="67" y="187"/>
                  </a:lnTo>
                  <a:lnTo>
                    <a:pt x="77" y="188"/>
                  </a:lnTo>
                  <a:lnTo>
                    <a:pt x="86" y="190"/>
                  </a:lnTo>
                  <a:lnTo>
                    <a:pt x="96" y="190"/>
                  </a:lnTo>
                  <a:lnTo>
                    <a:pt x="96" y="190"/>
                  </a:lnTo>
                  <a:close/>
                </a:path>
              </a:pathLst>
            </a:custGeom>
            <a:grpFill/>
            <a:ln w="9525">
              <a:noFill/>
              <a:round/>
              <a:headEnd/>
              <a:tailEnd/>
            </a:ln>
          </p:spPr>
          <p:txBody>
            <a:bodyPr vert="horz" wrap="square" lIns="91383" tIns="45691" rIns="91383" bIns="45691" numCol="1" anchor="t" anchorCtr="0" compatLnSpc="1">
              <a:prstTxWarp prst="textNoShape">
                <a:avLst/>
              </a:prstTxWarp>
              <a:noAutofit/>
            </a:bodyPr>
            <a:lstStyle/>
            <a:p>
              <a:pPr defTabSz="914204" fontAlgn="ctr"/>
              <a:endParaRPr lang="en-US" altLang="zh-CN" sz="1333" dirty="0">
                <a:solidFill>
                  <a:srgbClr val="FFFFFF"/>
                </a:solidFill>
                <a:latin typeface="Arial" panose="020B0604020202020204" pitchFamily="34" charset="0"/>
                <a:ea typeface="微软雅黑" panose="020B0503020204020204" pitchFamily="34" charset="-122"/>
              </a:endParaRPr>
            </a:p>
          </p:txBody>
        </p:sp>
        <p:sp>
          <p:nvSpPr>
            <p:cNvPr id="109" name="Freeform 177"/>
            <p:cNvSpPr>
              <a:spLocks/>
            </p:cNvSpPr>
            <p:nvPr/>
          </p:nvSpPr>
          <p:spPr bwMode="auto">
            <a:xfrm>
              <a:off x="6101385" y="1475232"/>
              <a:ext cx="515938" cy="350838"/>
            </a:xfrm>
            <a:custGeom>
              <a:avLst/>
              <a:gdLst/>
              <a:ahLst/>
              <a:cxnLst>
                <a:cxn ang="0">
                  <a:pos x="251" y="0"/>
                </a:cxn>
                <a:cxn ang="0">
                  <a:pos x="175" y="29"/>
                </a:cxn>
                <a:cxn ang="0">
                  <a:pos x="196" y="159"/>
                </a:cxn>
                <a:cxn ang="0">
                  <a:pos x="196" y="172"/>
                </a:cxn>
                <a:cxn ang="0">
                  <a:pos x="189" y="191"/>
                </a:cxn>
                <a:cxn ang="0">
                  <a:pos x="177" y="204"/>
                </a:cxn>
                <a:cxn ang="0">
                  <a:pos x="162" y="209"/>
                </a:cxn>
                <a:cxn ang="0">
                  <a:pos x="145" y="209"/>
                </a:cxn>
                <a:cxn ang="0">
                  <a:pos x="130" y="203"/>
                </a:cxn>
                <a:cxn ang="0">
                  <a:pos x="118" y="190"/>
                </a:cxn>
                <a:cxn ang="0">
                  <a:pos x="111" y="172"/>
                </a:cxn>
                <a:cxn ang="0">
                  <a:pos x="140" y="61"/>
                </a:cxn>
                <a:cxn ang="0">
                  <a:pos x="118" y="73"/>
                </a:cxn>
                <a:cxn ang="0">
                  <a:pos x="57" y="0"/>
                </a:cxn>
                <a:cxn ang="0">
                  <a:pos x="29" y="13"/>
                </a:cxn>
                <a:cxn ang="0">
                  <a:pos x="53" y="13"/>
                </a:cxn>
                <a:cxn ang="0">
                  <a:pos x="61" y="14"/>
                </a:cxn>
                <a:cxn ang="0">
                  <a:pos x="70" y="25"/>
                </a:cxn>
                <a:cxn ang="0">
                  <a:pos x="72" y="33"/>
                </a:cxn>
                <a:cxn ang="0">
                  <a:pos x="72" y="145"/>
                </a:cxn>
                <a:cxn ang="0">
                  <a:pos x="67" y="158"/>
                </a:cxn>
                <a:cxn ang="0">
                  <a:pos x="57" y="165"/>
                </a:cxn>
                <a:cxn ang="0">
                  <a:pos x="93" y="211"/>
                </a:cxn>
                <a:cxn ang="0">
                  <a:pos x="0" y="211"/>
                </a:cxn>
                <a:cxn ang="0">
                  <a:pos x="12" y="218"/>
                </a:cxn>
                <a:cxn ang="0">
                  <a:pos x="28" y="221"/>
                </a:cxn>
                <a:cxn ang="0">
                  <a:pos x="279" y="221"/>
                </a:cxn>
                <a:cxn ang="0">
                  <a:pos x="297" y="217"/>
                </a:cxn>
                <a:cxn ang="0">
                  <a:pos x="313" y="207"/>
                </a:cxn>
                <a:cxn ang="0">
                  <a:pos x="322" y="191"/>
                </a:cxn>
                <a:cxn ang="0">
                  <a:pos x="325" y="172"/>
                </a:cxn>
                <a:cxn ang="0">
                  <a:pos x="325" y="43"/>
                </a:cxn>
                <a:cxn ang="0">
                  <a:pos x="291" y="19"/>
                </a:cxn>
                <a:cxn ang="0">
                  <a:pos x="251" y="0"/>
                </a:cxn>
              </a:cxnLst>
              <a:rect l="0" t="0" r="r" b="b"/>
              <a:pathLst>
                <a:path w="325" h="221">
                  <a:moveTo>
                    <a:pt x="251" y="0"/>
                  </a:moveTo>
                  <a:lnTo>
                    <a:pt x="251" y="0"/>
                  </a:lnTo>
                  <a:lnTo>
                    <a:pt x="189" y="73"/>
                  </a:lnTo>
                  <a:lnTo>
                    <a:pt x="175" y="29"/>
                  </a:lnTo>
                  <a:lnTo>
                    <a:pt x="168" y="62"/>
                  </a:lnTo>
                  <a:lnTo>
                    <a:pt x="196" y="159"/>
                  </a:lnTo>
                  <a:lnTo>
                    <a:pt x="196" y="159"/>
                  </a:lnTo>
                  <a:lnTo>
                    <a:pt x="196" y="172"/>
                  </a:lnTo>
                  <a:lnTo>
                    <a:pt x="194" y="182"/>
                  </a:lnTo>
                  <a:lnTo>
                    <a:pt x="189" y="191"/>
                  </a:lnTo>
                  <a:lnTo>
                    <a:pt x="184" y="199"/>
                  </a:lnTo>
                  <a:lnTo>
                    <a:pt x="177" y="204"/>
                  </a:lnTo>
                  <a:lnTo>
                    <a:pt x="170" y="208"/>
                  </a:lnTo>
                  <a:lnTo>
                    <a:pt x="162" y="209"/>
                  </a:lnTo>
                  <a:lnTo>
                    <a:pt x="153" y="211"/>
                  </a:lnTo>
                  <a:lnTo>
                    <a:pt x="145" y="209"/>
                  </a:lnTo>
                  <a:lnTo>
                    <a:pt x="138" y="207"/>
                  </a:lnTo>
                  <a:lnTo>
                    <a:pt x="130" y="203"/>
                  </a:lnTo>
                  <a:lnTo>
                    <a:pt x="123" y="198"/>
                  </a:lnTo>
                  <a:lnTo>
                    <a:pt x="118" y="190"/>
                  </a:lnTo>
                  <a:lnTo>
                    <a:pt x="113" y="182"/>
                  </a:lnTo>
                  <a:lnTo>
                    <a:pt x="111" y="172"/>
                  </a:lnTo>
                  <a:lnTo>
                    <a:pt x="109" y="161"/>
                  </a:lnTo>
                  <a:lnTo>
                    <a:pt x="140" y="61"/>
                  </a:lnTo>
                  <a:lnTo>
                    <a:pt x="132" y="29"/>
                  </a:lnTo>
                  <a:lnTo>
                    <a:pt x="118" y="73"/>
                  </a:lnTo>
                  <a:lnTo>
                    <a:pt x="57" y="0"/>
                  </a:lnTo>
                  <a:lnTo>
                    <a:pt x="57" y="0"/>
                  </a:lnTo>
                  <a:lnTo>
                    <a:pt x="43" y="6"/>
                  </a:lnTo>
                  <a:lnTo>
                    <a:pt x="29" y="13"/>
                  </a:lnTo>
                  <a:lnTo>
                    <a:pt x="53" y="13"/>
                  </a:lnTo>
                  <a:lnTo>
                    <a:pt x="53" y="13"/>
                  </a:lnTo>
                  <a:lnTo>
                    <a:pt x="57" y="13"/>
                  </a:lnTo>
                  <a:lnTo>
                    <a:pt x="61" y="14"/>
                  </a:lnTo>
                  <a:lnTo>
                    <a:pt x="66" y="19"/>
                  </a:lnTo>
                  <a:lnTo>
                    <a:pt x="70" y="25"/>
                  </a:lnTo>
                  <a:lnTo>
                    <a:pt x="71" y="29"/>
                  </a:lnTo>
                  <a:lnTo>
                    <a:pt x="72" y="33"/>
                  </a:lnTo>
                  <a:lnTo>
                    <a:pt x="72" y="145"/>
                  </a:lnTo>
                  <a:lnTo>
                    <a:pt x="72" y="145"/>
                  </a:lnTo>
                  <a:lnTo>
                    <a:pt x="71" y="152"/>
                  </a:lnTo>
                  <a:lnTo>
                    <a:pt x="67" y="158"/>
                  </a:lnTo>
                  <a:lnTo>
                    <a:pt x="63" y="162"/>
                  </a:lnTo>
                  <a:lnTo>
                    <a:pt x="57" y="165"/>
                  </a:lnTo>
                  <a:lnTo>
                    <a:pt x="93" y="193"/>
                  </a:lnTo>
                  <a:lnTo>
                    <a:pt x="93" y="211"/>
                  </a:lnTo>
                  <a:lnTo>
                    <a:pt x="0" y="211"/>
                  </a:lnTo>
                  <a:lnTo>
                    <a:pt x="0" y="211"/>
                  </a:lnTo>
                  <a:lnTo>
                    <a:pt x="6" y="214"/>
                  </a:lnTo>
                  <a:lnTo>
                    <a:pt x="12" y="218"/>
                  </a:lnTo>
                  <a:lnTo>
                    <a:pt x="20" y="220"/>
                  </a:lnTo>
                  <a:lnTo>
                    <a:pt x="28" y="221"/>
                  </a:lnTo>
                  <a:lnTo>
                    <a:pt x="279" y="221"/>
                  </a:lnTo>
                  <a:lnTo>
                    <a:pt x="279" y="221"/>
                  </a:lnTo>
                  <a:lnTo>
                    <a:pt x="288" y="220"/>
                  </a:lnTo>
                  <a:lnTo>
                    <a:pt x="297" y="217"/>
                  </a:lnTo>
                  <a:lnTo>
                    <a:pt x="305" y="213"/>
                  </a:lnTo>
                  <a:lnTo>
                    <a:pt x="313" y="207"/>
                  </a:lnTo>
                  <a:lnTo>
                    <a:pt x="318" y="199"/>
                  </a:lnTo>
                  <a:lnTo>
                    <a:pt x="322" y="191"/>
                  </a:lnTo>
                  <a:lnTo>
                    <a:pt x="324" y="182"/>
                  </a:lnTo>
                  <a:lnTo>
                    <a:pt x="325" y="172"/>
                  </a:lnTo>
                  <a:lnTo>
                    <a:pt x="325" y="43"/>
                  </a:lnTo>
                  <a:lnTo>
                    <a:pt x="325" y="43"/>
                  </a:lnTo>
                  <a:lnTo>
                    <a:pt x="309" y="30"/>
                  </a:lnTo>
                  <a:lnTo>
                    <a:pt x="291" y="19"/>
                  </a:lnTo>
                  <a:lnTo>
                    <a:pt x="272" y="9"/>
                  </a:lnTo>
                  <a:lnTo>
                    <a:pt x="251" y="0"/>
                  </a:lnTo>
                  <a:lnTo>
                    <a:pt x="251" y="0"/>
                  </a:lnTo>
                  <a:close/>
                </a:path>
              </a:pathLst>
            </a:custGeom>
            <a:grpFill/>
            <a:ln w="9525">
              <a:noFill/>
              <a:round/>
              <a:headEnd/>
              <a:tailEnd/>
            </a:ln>
          </p:spPr>
          <p:txBody>
            <a:bodyPr vert="horz" wrap="square" lIns="91383" tIns="45691" rIns="91383" bIns="45691" numCol="1" anchor="t" anchorCtr="0" compatLnSpc="1">
              <a:prstTxWarp prst="textNoShape">
                <a:avLst/>
              </a:prstTxWarp>
              <a:noAutofit/>
            </a:bodyPr>
            <a:lstStyle/>
            <a:p>
              <a:pPr defTabSz="914204" fontAlgn="ctr"/>
              <a:endParaRPr lang="en-US" altLang="zh-CN" sz="1333" dirty="0">
                <a:solidFill>
                  <a:srgbClr val="FFFFFF"/>
                </a:solidFill>
                <a:latin typeface="Arial" panose="020B0604020202020204" pitchFamily="34" charset="0"/>
                <a:ea typeface="微软雅黑" panose="020B0503020204020204" pitchFamily="34" charset="-122"/>
              </a:endParaRPr>
            </a:p>
          </p:txBody>
        </p:sp>
        <p:sp>
          <p:nvSpPr>
            <p:cNvPr id="110" name="Freeform 178"/>
            <p:cNvSpPr>
              <a:spLocks noEditPoints="1"/>
            </p:cNvSpPr>
            <p:nvPr/>
          </p:nvSpPr>
          <p:spPr bwMode="auto">
            <a:xfrm>
              <a:off x="5869610" y="1522857"/>
              <a:ext cx="349250" cy="269875"/>
            </a:xfrm>
            <a:custGeom>
              <a:avLst/>
              <a:gdLst/>
              <a:ahLst/>
              <a:cxnLst>
                <a:cxn ang="0">
                  <a:pos x="32" y="18"/>
                </a:cxn>
                <a:cxn ang="0">
                  <a:pos x="185" y="18"/>
                </a:cxn>
                <a:cxn ang="0">
                  <a:pos x="185" y="117"/>
                </a:cxn>
                <a:cxn ang="0">
                  <a:pos x="32" y="117"/>
                </a:cxn>
                <a:cxn ang="0">
                  <a:pos x="32" y="18"/>
                </a:cxn>
                <a:cxn ang="0">
                  <a:pos x="32" y="18"/>
                </a:cxn>
                <a:cxn ang="0">
                  <a:pos x="97" y="144"/>
                </a:cxn>
                <a:cxn ang="0">
                  <a:pos x="120" y="144"/>
                </a:cxn>
                <a:cxn ang="0">
                  <a:pos x="129" y="158"/>
                </a:cxn>
                <a:cxn ang="0">
                  <a:pos x="89" y="158"/>
                </a:cxn>
                <a:cxn ang="0">
                  <a:pos x="97" y="144"/>
                </a:cxn>
                <a:cxn ang="0">
                  <a:pos x="97" y="144"/>
                </a:cxn>
                <a:cxn ang="0">
                  <a:pos x="33" y="0"/>
                </a:cxn>
                <a:cxn ang="0">
                  <a:pos x="33" y="0"/>
                </a:cxn>
                <a:cxn ang="0">
                  <a:pos x="27" y="2"/>
                </a:cxn>
                <a:cxn ang="0">
                  <a:pos x="22" y="6"/>
                </a:cxn>
                <a:cxn ang="0">
                  <a:pos x="18" y="11"/>
                </a:cxn>
                <a:cxn ang="0">
                  <a:pos x="16" y="18"/>
                </a:cxn>
                <a:cxn ang="0">
                  <a:pos x="16" y="114"/>
                </a:cxn>
                <a:cxn ang="0">
                  <a:pos x="16" y="114"/>
                </a:cxn>
                <a:cxn ang="0">
                  <a:pos x="18" y="121"/>
                </a:cxn>
                <a:cxn ang="0">
                  <a:pos x="20" y="126"/>
                </a:cxn>
                <a:cxn ang="0">
                  <a:pos x="24" y="129"/>
                </a:cxn>
                <a:cxn ang="0">
                  <a:pos x="28" y="131"/>
                </a:cxn>
                <a:cxn ang="0">
                  <a:pos x="28" y="131"/>
                </a:cxn>
                <a:cxn ang="0">
                  <a:pos x="0" y="156"/>
                </a:cxn>
                <a:cxn ang="0">
                  <a:pos x="0" y="170"/>
                </a:cxn>
                <a:cxn ang="0">
                  <a:pos x="220" y="170"/>
                </a:cxn>
                <a:cxn ang="0">
                  <a:pos x="220" y="156"/>
                </a:cxn>
                <a:cxn ang="0">
                  <a:pos x="188" y="132"/>
                </a:cxn>
                <a:cxn ang="0">
                  <a:pos x="188" y="132"/>
                </a:cxn>
                <a:cxn ang="0">
                  <a:pos x="193" y="129"/>
                </a:cxn>
                <a:cxn ang="0">
                  <a:pos x="197" y="126"/>
                </a:cxn>
                <a:cxn ang="0">
                  <a:pos x="199" y="121"/>
                </a:cxn>
                <a:cxn ang="0">
                  <a:pos x="200" y="114"/>
                </a:cxn>
                <a:cxn ang="0">
                  <a:pos x="200" y="18"/>
                </a:cxn>
                <a:cxn ang="0">
                  <a:pos x="200" y="18"/>
                </a:cxn>
                <a:cxn ang="0">
                  <a:pos x="199" y="11"/>
                </a:cxn>
                <a:cxn ang="0">
                  <a:pos x="195" y="6"/>
                </a:cxn>
                <a:cxn ang="0">
                  <a:pos x="190" y="2"/>
                </a:cxn>
                <a:cxn ang="0">
                  <a:pos x="184" y="0"/>
                </a:cxn>
                <a:cxn ang="0">
                  <a:pos x="33" y="0"/>
                </a:cxn>
              </a:cxnLst>
              <a:rect l="0" t="0" r="r" b="b"/>
              <a:pathLst>
                <a:path w="220" h="170">
                  <a:moveTo>
                    <a:pt x="32" y="18"/>
                  </a:moveTo>
                  <a:lnTo>
                    <a:pt x="185" y="18"/>
                  </a:lnTo>
                  <a:lnTo>
                    <a:pt x="185" y="117"/>
                  </a:lnTo>
                  <a:lnTo>
                    <a:pt x="32" y="117"/>
                  </a:lnTo>
                  <a:lnTo>
                    <a:pt x="32" y="18"/>
                  </a:lnTo>
                  <a:lnTo>
                    <a:pt x="32" y="18"/>
                  </a:lnTo>
                  <a:close/>
                  <a:moveTo>
                    <a:pt x="97" y="144"/>
                  </a:moveTo>
                  <a:lnTo>
                    <a:pt x="120" y="144"/>
                  </a:lnTo>
                  <a:lnTo>
                    <a:pt x="129" y="158"/>
                  </a:lnTo>
                  <a:lnTo>
                    <a:pt x="89" y="158"/>
                  </a:lnTo>
                  <a:lnTo>
                    <a:pt x="97" y="144"/>
                  </a:lnTo>
                  <a:lnTo>
                    <a:pt x="97" y="144"/>
                  </a:lnTo>
                  <a:close/>
                  <a:moveTo>
                    <a:pt x="33" y="0"/>
                  </a:moveTo>
                  <a:lnTo>
                    <a:pt x="33" y="0"/>
                  </a:lnTo>
                  <a:lnTo>
                    <a:pt x="27" y="2"/>
                  </a:lnTo>
                  <a:lnTo>
                    <a:pt x="22" y="6"/>
                  </a:lnTo>
                  <a:lnTo>
                    <a:pt x="18" y="11"/>
                  </a:lnTo>
                  <a:lnTo>
                    <a:pt x="16" y="18"/>
                  </a:lnTo>
                  <a:lnTo>
                    <a:pt x="16" y="114"/>
                  </a:lnTo>
                  <a:lnTo>
                    <a:pt x="16" y="114"/>
                  </a:lnTo>
                  <a:lnTo>
                    <a:pt x="18" y="121"/>
                  </a:lnTo>
                  <a:lnTo>
                    <a:pt x="20" y="126"/>
                  </a:lnTo>
                  <a:lnTo>
                    <a:pt x="24" y="129"/>
                  </a:lnTo>
                  <a:lnTo>
                    <a:pt x="28" y="131"/>
                  </a:lnTo>
                  <a:lnTo>
                    <a:pt x="28" y="131"/>
                  </a:lnTo>
                  <a:lnTo>
                    <a:pt x="0" y="156"/>
                  </a:lnTo>
                  <a:lnTo>
                    <a:pt x="0" y="170"/>
                  </a:lnTo>
                  <a:lnTo>
                    <a:pt x="220" y="170"/>
                  </a:lnTo>
                  <a:lnTo>
                    <a:pt x="220" y="156"/>
                  </a:lnTo>
                  <a:lnTo>
                    <a:pt x="188" y="132"/>
                  </a:lnTo>
                  <a:lnTo>
                    <a:pt x="188" y="132"/>
                  </a:lnTo>
                  <a:lnTo>
                    <a:pt x="193" y="129"/>
                  </a:lnTo>
                  <a:lnTo>
                    <a:pt x="197" y="126"/>
                  </a:lnTo>
                  <a:lnTo>
                    <a:pt x="199" y="121"/>
                  </a:lnTo>
                  <a:lnTo>
                    <a:pt x="200" y="114"/>
                  </a:lnTo>
                  <a:lnTo>
                    <a:pt x="200" y="18"/>
                  </a:lnTo>
                  <a:lnTo>
                    <a:pt x="200" y="18"/>
                  </a:lnTo>
                  <a:lnTo>
                    <a:pt x="199" y="11"/>
                  </a:lnTo>
                  <a:lnTo>
                    <a:pt x="195" y="6"/>
                  </a:lnTo>
                  <a:lnTo>
                    <a:pt x="190" y="2"/>
                  </a:lnTo>
                  <a:lnTo>
                    <a:pt x="184" y="0"/>
                  </a:lnTo>
                  <a:lnTo>
                    <a:pt x="33" y="0"/>
                  </a:lnTo>
                  <a:close/>
                </a:path>
              </a:pathLst>
            </a:custGeom>
            <a:grpFill/>
            <a:ln w="9525">
              <a:noFill/>
              <a:round/>
              <a:headEnd/>
              <a:tailEnd/>
            </a:ln>
          </p:spPr>
          <p:txBody>
            <a:bodyPr vert="horz" wrap="square" lIns="91383" tIns="45691" rIns="91383" bIns="45691" numCol="1" anchor="t" anchorCtr="0" compatLnSpc="1">
              <a:prstTxWarp prst="textNoShape">
                <a:avLst/>
              </a:prstTxWarp>
              <a:noAutofit/>
            </a:bodyPr>
            <a:lstStyle/>
            <a:p>
              <a:pPr defTabSz="914204" fontAlgn="ctr"/>
              <a:endParaRPr lang="en-US" altLang="zh-CN" sz="1333" dirty="0">
                <a:solidFill>
                  <a:srgbClr val="FFFFFF"/>
                </a:solidFill>
                <a:latin typeface="Arial" panose="020B0604020202020204" pitchFamily="34" charset="0"/>
                <a:ea typeface="微软雅黑" panose="020B0503020204020204" pitchFamily="34" charset="-122"/>
              </a:endParaRPr>
            </a:p>
          </p:txBody>
        </p:sp>
      </p:grpSp>
      <p:sp>
        <p:nvSpPr>
          <p:cNvPr id="112" name="文本框 111"/>
          <p:cNvSpPr txBox="1"/>
          <p:nvPr/>
        </p:nvSpPr>
        <p:spPr>
          <a:xfrm>
            <a:off x="4931913" y="5500005"/>
            <a:ext cx="936618" cy="369247"/>
          </a:xfrm>
          <a:prstGeom prst="rect">
            <a:avLst/>
          </a:prstGeom>
          <a:noFill/>
        </p:spPr>
        <p:txBody>
          <a:bodyPr wrap="square" rtlCol="0">
            <a:noAutofit/>
          </a:bodyPr>
          <a:lstStyle/>
          <a:p>
            <a:pPr defTabSz="914204" fontAlgn="ctr"/>
            <a:r>
              <a:rPr lang="en-US" dirty="0">
                <a:solidFill>
                  <a:srgbClr val="1D1D1A"/>
                </a:solidFill>
                <a:latin typeface="Arial" panose="020B0604020202020204" pitchFamily="34" charset="0"/>
                <a:ea typeface="微软雅黑" panose="020B0503020204020204" pitchFamily="34" charset="-122"/>
              </a:rPr>
              <a:t>REST</a:t>
            </a:r>
          </a:p>
        </p:txBody>
      </p:sp>
      <p:sp>
        <p:nvSpPr>
          <p:cNvPr id="115" name="矩形 114"/>
          <p:cNvSpPr/>
          <p:nvPr/>
        </p:nvSpPr>
        <p:spPr>
          <a:xfrm>
            <a:off x="1642641" y="2462152"/>
            <a:ext cx="2646265" cy="369247"/>
          </a:xfrm>
          <a:prstGeom prst="rect">
            <a:avLst/>
          </a:prstGeom>
        </p:spPr>
        <p:txBody>
          <a:bodyPr wrap="square">
            <a:noAutofit/>
          </a:bodyPr>
          <a:lstStyle/>
          <a:p>
            <a:pPr algn="ctr" defTabSz="914204" fontAlgn="ctr">
              <a:buClr>
                <a:srgbClr val="CC9900"/>
              </a:buClr>
            </a:pPr>
            <a:r>
              <a:rPr lang="en-US" dirty="0">
                <a:solidFill>
                  <a:srgbClr val="000000"/>
                </a:solidFill>
                <a:latin typeface="Arial" panose="020B0604020202020204" pitchFamily="34" charset="0"/>
                <a:ea typeface="微软雅黑" panose="020B0503020204020204" pitchFamily="34" charset="-122"/>
              </a:rPr>
              <a:t>VMware vCenter Server</a:t>
            </a:r>
          </a:p>
        </p:txBody>
      </p:sp>
      <p:sp>
        <p:nvSpPr>
          <p:cNvPr id="116" name="矩形 115"/>
          <p:cNvSpPr/>
          <p:nvPr/>
        </p:nvSpPr>
        <p:spPr>
          <a:xfrm>
            <a:off x="1664094" y="1516714"/>
            <a:ext cx="2684730" cy="369247"/>
          </a:xfrm>
          <a:prstGeom prst="rect">
            <a:avLst/>
          </a:prstGeom>
        </p:spPr>
        <p:txBody>
          <a:bodyPr wrap="square">
            <a:noAutofit/>
          </a:bodyPr>
          <a:lstStyle/>
          <a:p>
            <a:pPr algn="ctr" defTabSz="914204" fontAlgn="ctr">
              <a:buClr>
                <a:srgbClr val="CC9900"/>
              </a:buClr>
            </a:pPr>
            <a:r>
              <a:rPr lang="en-US" dirty="0">
                <a:solidFill>
                  <a:srgbClr val="000000"/>
                </a:solidFill>
                <a:latin typeface="Arial" panose="020B0604020202020204" pitchFamily="34" charset="0"/>
                <a:ea typeface="微软雅黑" panose="020B0503020204020204" pitchFamily="34" charset="-122"/>
              </a:rPr>
              <a:t>VMware vCloud Director</a:t>
            </a:r>
          </a:p>
        </p:txBody>
      </p:sp>
      <p:sp>
        <p:nvSpPr>
          <p:cNvPr id="117" name="矩形 116"/>
          <p:cNvSpPr/>
          <p:nvPr/>
        </p:nvSpPr>
        <p:spPr>
          <a:xfrm>
            <a:off x="5341550" y="4290914"/>
            <a:ext cx="2883011" cy="430731"/>
          </a:xfrm>
          <a:prstGeom prst="rect">
            <a:avLst/>
          </a:prstGeom>
        </p:spPr>
        <p:txBody>
          <a:bodyPr wrap="square">
            <a:noAutofit/>
          </a:bodyPr>
          <a:lstStyle/>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VMware vCenter</a:t>
            </a:r>
          </a:p>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Site Recovery Manager</a:t>
            </a:r>
          </a:p>
        </p:txBody>
      </p:sp>
      <p:sp>
        <p:nvSpPr>
          <p:cNvPr id="118" name="矩形 117"/>
          <p:cNvSpPr/>
          <p:nvPr/>
        </p:nvSpPr>
        <p:spPr>
          <a:xfrm>
            <a:off x="5416934" y="3069724"/>
            <a:ext cx="2676001" cy="430731"/>
          </a:xfrm>
          <a:prstGeom prst="rect">
            <a:avLst/>
          </a:prstGeom>
        </p:spPr>
        <p:txBody>
          <a:bodyPr wrap="square">
            <a:noAutofit/>
          </a:bodyPr>
          <a:lstStyle/>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VMware vRealize</a:t>
            </a:r>
          </a:p>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Orchestrator</a:t>
            </a:r>
          </a:p>
        </p:txBody>
      </p:sp>
      <p:sp>
        <p:nvSpPr>
          <p:cNvPr id="120" name="矩形 119"/>
          <p:cNvSpPr/>
          <p:nvPr/>
        </p:nvSpPr>
        <p:spPr>
          <a:xfrm>
            <a:off x="5317199" y="2001491"/>
            <a:ext cx="2758179" cy="430731"/>
          </a:xfrm>
          <a:prstGeom prst="rect">
            <a:avLst/>
          </a:prstGeom>
        </p:spPr>
        <p:txBody>
          <a:bodyPr wrap="square">
            <a:noAutofit/>
          </a:bodyPr>
          <a:lstStyle/>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VMware vRealize</a:t>
            </a:r>
          </a:p>
          <a:p>
            <a:pPr algn="ctr" defTabSz="914204" fontAlgn="ctr">
              <a:buClr>
                <a:srgbClr val="CC9900"/>
              </a:buClr>
            </a:pPr>
            <a:r>
              <a:rPr lang="en-US" sz="1100" dirty="0">
                <a:solidFill>
                  <a:srgbClr val="000000"/>
                </a:solidFill>
                <a:latin typeface="Arial" panose="020B0604020202020204" pitchFamily="34" charset="0"/>
                <a:ea typeface="微软雅黑" panose="020B0503020204020204" pitchFamily="34" charset="-122"/>
              </a:rPr>
              <a:t>Operations</a:t>
            </a:r>
          </a:p>
        </p:txBody>
      </p:sp>
      <p:graphicFrame>
        <p:nvGraphicFramePr>
          <p:cNvPr id="52" name="表格 51"/>
          <p:cNvGraphicFramePr>
            <a:graphicFrameLocks noGrp="1"/>
          </p:cNvGraphicFramePr>
          <p:nvPr>
            <p:extLst>
              <p:ext uri="{D42A27DB-BD31-4B8C-83A1-F6EECF244321}">
                <p14:modId xmlns:p14="http://schemas.microsoft.com/office/powerpoint/2010/main" val="3130416153"/>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Open Ecosystem</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774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txBox="1">
            <a:spLocks/>
          </p:cNvSpPr>
          <p:nvPr/>
        </p:nvSpPr>
        <p:spPr>
          <a:xfrm>
            <a:off x="6239449" y="1110473"/>
            <a:ext cx="5308951" cy="640204"/>
          </a:xfrm>
          <a:prstGeom prst="rect">
            <a:avLst/>
          </a:prstGeom>
        </p:spPr>
        <p:txBody>
          <a:bodyPr wrap="square">
            <a:noAutofit/>
          </a:bodyPr>
          <a:lstStyle>
            <a:lvl1pPr marL="0" marR="0" indent="0" algn="l" defTabSz="1219078" rtl="0" eaLnBrk="1" fontAlgn="auto" latinLnBrk="0" hangingPunct="1">
              <a:lnSpc>
                <a:spcPct val="100000"/>
              </a:lnSpc>
              <a:spcBef>
                <a:spcPct val="0"/>
              </a:spcBef>
              <a:spcAft>
                <a:spcPts val="0"/>
              </a:spcAft>
              <a:buClrTx/>
              <a:buSzTx/>
              <a:buFontTx/>
              <a:buNone/>
              <a:tabLst/>
              <a:defRPr sz="3599" b="0" kern="1200">
                <a:solidFill>
                  <a:schemeClr val="bg1"/>
                </a:solidFill>
                <a:latin typeface="+mj-lt"/>
                <a:ea typeface="+mj-ea"/>
                <a:cs typeface="+mj-cs"/>
              </a:defRPr>
            </a:lvl1pPr>
          </a:lstStyle>
          <a:p>
            <a:pPr algn="ctr" fontAlgn="ctr"/>
            <a:r>
              <a:rPr lang="en-US" sz="1333" dirty="0">
                <a:solidFill>
                  <a:srgbClr val="1D1D1A"/>
                </a:solidFill>
                <a:latin typeface="Arial" panose="020B0604020202020204" pitchFamily="34" charset="0"/>
                <a:ea typeface="微软雅黑" panose="020B0503020204020204" pitchFamily="34" charset="-122"/>
              </a:rPr>
              <a:t>OpenStack Pike release Cinder Driver API</a:t>
            </a:r>
          </a:p>
        </p:txBody>
      </p:sp>
      <p:graphicFrame>
        <p:nvGraphicFramePr>
          <p:cNvPr id="47" name="表格 46"/>
          <p:cNvGraphicFramePr>
            <a:graphicFrameLocks noGrp="1"/>
          </p:cNvGraphicFramePr>
          <p:nvPr>
            <p:extLst>
              <p:ext uri="{D42A27DB-BD31-4B8C-83A1-F6EECF244321}">
                <p14:modId xmlns:p14="http://schemas.microsoft.com/office/powerpoint/2010/main" val="124820973"/>
              </p:ext>
            </p:extLst>
          </p:nvPr>
        </p:nvGraphicFramePr>
        <p:xfrm>
          <a:off x="6343989" y="1451047"/>
          <a:ext cx="5166310" cy="4628375"/>
        </p:xfrm>
        <a:graphic>
          <a:graphicData uri="http://schemas.openxmlformats.org/drawingml/2006/table">
            <a:tbl>
              <a:tblPr/>
              <a:tblGrid>
                <a:gridCol w="1320672">
                  <a:extLst>
                    <a:ext uri="{9D8B030D-6E8A-4147-A177-3AD203B41FA5}">
                      <a16:colId xmlns:a16="http://schemas.microsoft.com/office/drawing/2014/main" val="20000"/>
                    </a:ext>
                  </a:extLst>
                </a:gridCol>
                <a:gridCol w="2727830">
                  <a:extLst>
                    <a:ext uri="{9D8B030D-6E8A-4147-A177-3AD203B41FA5}">
                      <a16:colId xmlns:a16="http://schemas.microsoft.com/office/drawing/2014/main" val="20001"/>
                    </a:ext>
                  </a:extLst>
                </a:gridCol>
                <a:gridCol w="1117808">
                  <a:extLst>
                    <a:ext uri="{9D8B030D-6E8A-4147-A177-3AD203B41FA5}">
                      <a16:colId xmlns:a16="http://schemas.microsoft.com/office/drawing/2014/main" val="20002"/>
                    </a:ext>
                  </a:extLst>
                </a:gridCol>
              </a:tblGrid>
              <a:tr h="431516">
                <a:tc>
                  <a:txBody>
                    <a:bodyPr/>
                    <a:lstStyle/>
                    <a:p>
                      <a:pPr algn="ctr" fontAlgn="ctr"/>
                      <a:r>
                        <a:rPr lang="en-US" sz="1400" b="1" i="0" u="none" strike="noStrike" dirty="0">
                          <a:ln>
                            <a:noFill/>
                          </a:ln>
                          <a:solidFill>
                            <a:schemeClr val="tx1"/>
                          </a:solidFill>
                          <a:latin typeface="Arial" panose="020B0604020202020204" pitchFamily="34" charset="0"/>
                          <a:ea typeface="微软雅黑" panose="020B0503020204020204" pitchFamily="34" charset="-122"/>
                        </a:rPr>
                        <a:t>Feature Details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gridSpan="2">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ctr" fontAlgn="ctr"/>
                      <a:r>
                        <a:rPr lang="en-US" sz="1400" b="1" u="none" strike="noStrike" dirty="0">
                          <a:ln>
                            <a:noFill/>
                          </a:ln>
                          <a:solidFill>
                            <a:schemeClr val="tx1"/>
                          </a:solidFill>
                          <a:latin typeface="Arial" panose="020B0604020202020204" pitchFamily="34" charset="0"/>
                          <a:ea typeface="微软雅黑" panose="020B0503020204020204" pitchFamily="34" charset="-122"/>
                        </a:rPr>
                        <a:t>OpenStack P</a:t>
                      </a:r>
                      <a:r>
                        <a:rPr lang="en-US" sz="1400" b="1" u="none" strike="noStrike" baseline="0" dirty="0">
                          <a:ln>
                            <a:noFill/>
                          </a:ln>
                          <a:solidFill>
                            <a:schemeClr val="tx1"/>
                          </a:solidFill>
                          <a:latin typeface="Arial" panose="020B0604020202020204" pitchFamily="34" charset="0"/>
                          <a:ea typeface="微软雅黑" panose="020B0503020204020204" pitchFamily="34" charset="-122"/>
                        </a:rPr>
                        <a:t> release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hMerge="1">
                  <a:txBody>
                    <a:bodyPr/>
                    <a:lstStyle/>
                    <a:p>
                      <a:pPr algn="l" rtl="0" fontAlgn="ctr"/>
                      <a:endParaRPr lang="zh-CN" altLang="en-US" sz="1600" b="1" i="0" u="none" strike="noStrike" dirty="0">
                        <a:solidFill>
                          <a:schemeClr val="bg1"/>
                        </a:solidFill>
                        <a:effectLst/>
                        <a:latin typeface="微软雅黑" panose="020B0503020204020204" pitchFamily="34" charset="-122"/>
                        <a:ea typeface="微软雅黑" panose="020B0503020204020204" pitchFamily="34" charset="-122"/>
                      </a:endParaRPr>
                    </a:p>
                  </a:txBody>
                  <a:tcPr marL="6685" marR="6685" marT="66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378695">
                <a:tc>
                  <a:txBody>
                    <a:bodyPr/>
                    <a:lstStyle/>
                    <a:p>
                      <a:pPr algn="ctr" fontAlgn="ctr"/>
                      <a:r>
                        <a:rPr lang="en-US" sz="1200" b="1" i="0" u="none" strike="noStrike" dirty="0">
                          <a:ln>
                            <a:noFill/>
                          </a:ln>
                          <a:solidFill>
                            <a:schemeClr val="tx1"/>
                          </a:solidFill>
                          <a:latin typeface="Arial" panose="020B0604020202020204" pitchFamily="34" charset="0"/>
                          <a:ea typeface="微软雅黑" panose="020B0503020204020204" pitchFamily="34" charset="-122"/>
                        </a:rPr>
                        <a:t>Diver</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Volume driver API</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cs typeface="+mn-cs"/>
                        </a:rPr>
                        <a:t>OceanStor</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4046">
                <a:tc rowSpan="4">
                  <a:txBody>
                    <a:bodyPr/>
                    <a:lstStyle/>
                    <a:p>
                      <a:pPr algn="ctr" fontAlgn="ctr"/>
                      <a:r>
                        <a:rPr lang="en-US" sz="1200" b="1" i="0" u="none" strike="noStrike" dirty="0">
                          <a:ln>
                            <a:noFill/>
                          </a:ln>
                          <a:solidFill>
                            <a:schemeClr val="tx1"/>
                          </a:solidFill>
                          <a:latin typeface="Arial" panose="020B0604020202020204" pitchFamily="34" charset="0"/>
                          <a:ea typeface="微软雅黑" panose="020B0503020204020204" pitchFamily="34" charset="-122"/>
                        </a:rPr>
                        <a:t>Volume management</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create_volume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4046">
                <a:tc vMerge="1">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delete_volume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4046">
                <a:tc vMerge="1">
                  <a:txBody>
                    <a:bodyPr/>
                    <a:lstStyle/>
                    <a:p>
                      <a:pPr algn="l" rtl="0" fontAlgn="ct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cs typeface="+mn-cs"/>
                        </a:rPr>
                        <a:t>create_clone_volume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4046">
                <a:tc vMerge="1">
                  <a:txBody>
                    <a:bodyPr/>
                    <a:lstStyle/>
                    <a:p>
                      <a:pPr algn="l" rtl="0" fontAlgn="ct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extend_volume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4046">
                <a:tc rowSpan="3">
                  <a:txBody>
                    <a:bodyPr/>
                    <a:lstStyle/>
                    <a:p>
                      <a:pPr algn="ctr" fontAlgn="ctr"/>
                      <a:r>
                        <a:rPr lang="en-US" sz="1200" b="1" i="0" u="none" strike="noStrike" dirty="0">
                          <a:ln>
                            <a:noFill/>
                          </a:ln>
                          <a:solidFill>
                            <a:schemeClr val="tx1"/>
                          </a:solidFill>
                          <a:latin typeface="Arial" panose="020B0604020202020204" pitchFamily="34" charset="0"/>
                          <a:ea typeface="微软雅黑" panose="020B0503020204020204" pitchFamily="34" charset="-122"/>
                        </a:rPr>
                        <a:t>Snapshot management</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create_snapshot</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34046">
                <a:tc vMerge="1">
                  <a:txBody>
                    <a:bodyPr/>
                    <a:lstStyle/>
                    <a:p>
                      <a:pPr marL="0" marR="0" lvl="0" indent="0" algn="l" defTabSz="1187798" rtl="0" eaLnBrk="1" fontAlgn="ctr" latinLnBrk="0" hangingPunct="1">
                        <a:lnSpc>
                          <a:spcPct val="100000"/>
                        </a:lnSpc>
                        <a:spcBef>
                          <a:spcPts val="0"/>
                        </a:spcBef>
                        <a:spcAft>
                          <a:spcPts val="0"/>
                        </a:spcAft>
                        <a:buClrTx/>
                        <a:buSzTx/>
                        <a:buFontTx/>
                        <a:buNone/>
                        <a:tabLst/>
                        <a:defRPr/>
                      </a:pP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delete_snapshot</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34046">
                <a:tc vMerge="1">
                  <a:txBody>
                    <a:bodyPr/>
                    <a:lstStyle/>
                    <a:p>
                      <a:pPr algn="l" rtl="0" fontAlgn="ct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create_volume_from_snapshot</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8769">
                <a:tc>
                  <a:txBody>
                    <a:bodyPr/>
                    <a:lstStyle/>
                    <a:p>
                      <a:pPr algn="ctr" fontAlgn="ctr"/>
                      <a:r>
                        <a:rPr lang="en-US" sz="1200" b="1" i="0" u="none" strike="noStrike" dirty="0">
                          <a:ln>
                            <a:noFill/>
                          </a:ln>
                          <a:solidFill>
                            <a:schemeClr val="tx1"/>
                          </a:solidFill>
                          <a:latin typeface="Arial" panose="020B0604020202020204" pitchFamily="34" charset="0"/>
                          <a:ea typeface="微软雅黑" panose="020B0503020204020204" pitchFamily="34" charset="-122"/>
                        </a:rPr>
                        <a:t>Storage monitoring</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get_volume_stats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34046">
                <a:tc rowSpan="4">
                  <a:txBody>
                    <a:bodyPr/>
                    <a:lstStyle/>
                    <a:p>
                      <a:pPr algn="ctr" fontAlgn="ctr"/>
                      <a:r>
                        <a:rPr lang="en-US" sz="1200" b="1" u="none" strike="noStrike" dirty="0">
                          <a:ln>
                            <a:noFill/>
                          </a:ln>
                          <a:solidFill>
                            <a:schemeClr val="tx1"/>
                          </a:solidFill>
                          <a:latin typeface="Arial" panose="020B0604020202020204" pitchFamily="34" charset="0"/>
                          <a:ea typeface="微软雅黑" panose="020B0503020204020204" pitchFamily="34" charset="-122"/>
                          <a:cs typeface="+mn-cs"/>
                        </a:rPr>
                        <a:t>Host interconnection </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cs typeface="+mn-cs"/>
                        </a:rPr>
                        <a:t>copy_image_to_volume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34046">
                <a:tc vMerge="1">
                  <a:txBody>
                    <a:bodyPr/>
                    <a:lstStyle/>
                    <a:p>
                      <a:pPr algn="l" rtl="0" fontAlgn="ctr"/>
                      <a:endParaRPr lang="en-US" sz="1200" u="none" strike="noStrike" kern="120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12700" marR="12700" marT="127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cs typeface="+mn-cs"/>
                        </a:rPr>
                        <a:t>copy_volume_to_image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34046">
                <a:tc vMerge="1">
                  <a:txBody>
                    <a:bodyPr/>
                    <a:lstStyle/>
                    <a:p>
                      <a:pPr algn="l" rtl="0" fontAlgn="ctr"/>
                      <a:endParaRPr lang="en-US" altLang="zh-CN"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attach_volume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34046">
                <a:tc vMerge="1">
                  <a:txBody>
                    <a:bodyPr/>
                    <a:lstStyle/>
                    <a:p>
                      <a:pPr algn="l" rtl="0" fontAlgn="ctr"/>
                      <a:endParaRPr lang="en-US" altLang="zh-CN"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detach_volume</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34046">
                <a:tc rowSpan="2">
                  <a:txBody>
                    <a:bodyPr/>
                    <a:lstStyle/>
                    <a:p>
                      <a:pPr algn="ctr" fontAlgn="ctr"/>
                      <a:r>
                        <a:rPr lang="en-US" sz="1200" b="1" i="0" u="none" strike="noStrike" dirty="0">
                          <a:ln>
                            <a:noFill/>
                          </a:ln>
                          <a:solidFill>
                            <a:schemeClr val="tx1"/>
                          </a:solidFill>
                          <a:latin typeface="Arial" panose="020B0604020202020204" pitchFamily="34" charset="0"/>
                          <a:ea typeface="微软雅黑" panose="020B0503020204020204" pitchFamily="34" charset="-122"/>
                        </a:rPr>
                        <a:t>Others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initialize_connection</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34046">
                <a:tc vMerge="1">
                  <a:txBody>
                    <a:bodyPr/>
                    <a:lstStyle/>
                    <a:p>
                      <a:pPr algn="l" rtl="0" fontAlgn="ctr"/>
                      <a:endParaRPr lang="en-US" sz="1200" b="0" i="0" u="none" strike="noStrike" dirty="0">
                        <a:ln>
                          <a:noFill/>
                        </a:ln>
                        <a:solidFill>
                          <a:schemeClr val="tx1"/>
                        </a:solidFill>
                        <a:effectLst/>
                        <a:latin typeface="微软雅黑" panose="020B0503020204020204" pitchFamily="34" charset="-122"/>
                        <a:ea typeface="微软雅黑" panose="020B0503020204020204" pitchFamily="34" charset="-122"/>
                      </a:endParaRPr>
                    </a:p>
                  </a:txBody>
                  <a:tcPr marL="48000" marR="48000" marT="4800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u="none" strike="noStrike" dirty="0">
                          <a:ln>
                            <a:noFill/>
                          </a:ln>
                          <a:solidFill>
                            <a:schemeClr val="tx1"/>
                          </a:solidFill>
                          <a:latin typeface="Arial" panose="020B0604020202020204" pitchFamily="34" charset="0"/>
                          <a:ea typeface="微软雅黑" panose="020B0503020204020204" pitchFamily="34" charset="-122"/>
                        </a:rPr>
                        <a:t>terminate_connection</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r>
                        <a:rPr lang="en-US" sz="1200" b="0" i="0" u="none" strike="noStrike" dirty="0">
                          <a:ln>
                            <a:noFill/>
                          </a:ln>
                          <a:solidFill>
                            <a:schemeClr val="tx1"/>
                          </a:solidFill>
                          <a:latin typeface="Arial" panose="020B0604020202020204" pitchFamily="34" charset="0"/>
                          <a:ea typeface="微软雅黑" panose="020B0503020204020204" pitchFamily="34" charset="-122"/>
                        </a:rPr>
                        <a:t>Yes</a:t>
                      </a:r>
                    </a:p>
                  </a:txBody>
                  <a:tcPr marL="35992" marR="35992"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48" name="标题 1"/>
          <p:cNvSpPr txBox="1">
            <a:spLocks/>
          </p:cNvSpPr>
          <p:nvPr/>
        </p:nvSpPr>
        <p:spPr>
          <a:xfrm>
            <a:off x="626246" y="855005"/>
            <a:ext cx="4958219" cy="640204"/>
          </a:xfrm>
          <a:prstGeom prst="rect">
            <a:avLst/>
          </a:prstGeom>
        </p:spPr>
        <p:txBody>
          <a:bodyPr wrap="square">
            <a:noAutofit/>
          </a:bodyPr>
          <a:lstStyle>
            <a:lvl1pPr marL="0" marR="0" indent="0" algn="l" defTabSz="1219078" rtl="0" eaLnBrk="1" fontAlgn="auto" latinLnBrk="0" hangingPunct="1">
              <a:lnSpc>
                <a:spcPct val="100000"/>
              </a:lnSpc>
              <a:spcBef>
                <a:spcPct val="0"/>
              </a:spcBef>
              <a:spcAft>
                <a:spcPts val="0"/>
              </a:spcAft>
              <a:buClrTx/>
              <a:buSzTx/>
              <a:buFontTx/>
              <a:buNone/>
              <a:tabLst/>
              <a:defRPr sz="3599" b="0" kern="1200">
                <a:solidFill>
                  <a:schemeClr val="bg1"/>
                </a:solidFill>
                <a:latin typeface="+mj-lt"/>
                <a:ea typeface="+mj-ea"/>
                <a:cs typeface="+mj-cs"/>
              </a:defRPr>
            </a:lvl1pPr>
          </a:lstStyle>
          <a:p>
            <a:pPr fontAlgn="ctr"/>
            <a:r>
              <a:rPr lang="en-US" sz="1333" dirty="0">
                <a:solidFill>
                  <a:srgbClr val="1D1D1A"/>
                </a:solidFill>
                <a:latin typeface="Arial" panose="020B0604020202020204" pitchFamily="34" charset="0"/>
                <a:ea typeface="微软雅黑" panose="020B0503020204020204" pitchFamily="34" charset="-122"/>
              </a:rPr>
              <a:t>OceanStor Cinder Driver architecture:</a:t>
            </a:r>
          </a:p>
        </p:txBody>
      </p:sp>
      <p:sp>
        <p:nvSpPr>
          <p:cNvPr id="17" name="标题 1"/>
          <p:cNvSpPr txBox="1">
            <a:spLocks/>
          </p:cNvSpPr>
          <p:nvPr/>
        </p:nvSpPr>
        <p:spPr>
          <a:xfrm>
            <a:off x="922438" y="94076"/>
            <a:ext cx="11493053" cy="490728"/>
          </a:xfrm>
          <a:prstGeom prst="rect">
            <a:avLst/>
          </a:prstGeom>
          <a:noFill/>
          <a:ln w="9525">
            <a:noFill/>
            <a:miter lim="800000"/>
            <a:headEnd/>
            <a:tailEnd/>
          </a:ln>
        </p:spPr>
        <p:txBody>
          <a:bodyPr vert="horz" wrap="square" lIns="95261" tIns="47628" rIns="95261" bIns="47628" numCol="1" anchor="ctr" anchorCtr="0" compatLnSpc="1">
            <a:prstTxWarp prst="textNoShape">
              <a:avLst/>
            </a:prstTxWarp>
            <a:noAutofit/>
          </a:bodyPr>
          <a:lst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a:lstStyle>
          <a:p>
            <a:pPr fontAlgn="ctr"/>
            <a:r>
              <a:rPr lang="en-US" sz="2799" dirty="0">
                <a:solidFill>
                  <a:srgbClr val="1D1D1A"/>
                </a:solidFill>
                <a:latin typeface="Arial" panose="020B0604020202020204" pitchFamily="34" charset="0"/>
                <a:ea typeface="微软雅黑" panose="020B0503020204020204" pitchFamily="34" charset="-122"/>
              </a:rPr>
              <a:t>OpenStack Integration</a:t>
            </a:r>
          </a:p>
        </p:txBody>
      </p:sp>
      <p:graphicFrame>
        <p:nvGraphicFramePr>
          <p:cNvPr id="25" name="表格 24"/>
          <p:cNvGraphicFramePr>
            <a:graphicFrameLocks noGrp="1"/>
          </p:cNvGraphicFramePr>
          <p:nvPr/>
        </p:nvGraphicFramePr>
        <p:xfrm>
          <a:off x="730577" y="4769710"/>
          <a:ext cx="5050092" cy="1472415"/>
        </p:xfrm>
        <a:graphic>
          <a:graphicData uri="http://schemas.openxmlformats.org/drawingml/2006/table">
            <a:tbl>
              <a:tblPr/>
              <a:tblGrid>
                <a:gridCol w="2562490">
                  <a:extLst>
                    <a:ext uri="{9D8B030D-6E8A-4147-A177-3AD203B41FA5}">
                      <a16:colId xmlns:a16="http://schemas.microsoft.com/office/drawing/2014/main" val="20000"/>
                    </a:ext>
                  </a:extLst>
                </a:gridCol>
                <a:gridCol w="2487602">
                  <a:extLst>
                    <a:ext uri="{9D8B030D-6E8A-4147-A177-3AD203B41FA5}">
                      <a16:colId xmlns:a16="http://schemas.microsoft.com/office/drawing/2014/main" val="20001"/>
                    </a:ext>
                  </a:extLst>
                </a:gridCol>
              </a:tblGrid>
              <a:tr h="339732">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lnSpc>
                          <a:spcPct val="100000"/>
                        </a:lnSpc>
                      </a:pPr>
                      <a:r>
                        <a:rPr lang="en-US" sz="1200" b="1" dirty="0">
                          <a:solidFill>
                            <a:schemeClr val="tx1"/>
                          </a:solidFill>
                          <a:latin typeface="Arial" panose="020B0604020202020204" pitchFamily="34" charset="0"/>
                        </a:rPr>
                        <a:t>Community Edition</a:t>
                      </a:r>
                    </a:p>
                  </a:txBody>
                  <a:tcPr marL="47983" marR="47983"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fontAlgn="ctr">
                        <a:lnSpc>
                          <a:spcPct val="100000"/>
                        </a:lnSpc>
                      </a:pPr>
                      <a:r>
                        <a:rPr lang="en-US" sz="1200" b="1" i="0" u="none" strike="noStrike" dirty="0">
                          <a:solidFill>
                            <a:schemeClr val="bg1">
                              <a:lumMod val="75000"/>
                            </a:schemeClr>
                          </a:solidFill>
                          <a:latin typeface="Arial" panose="020B0604020202020204" pitchFamily="34" charset="0"/>
                          <a:ea typeface="微软雅黑" panose="020B0503020204020204" pitchFamily="34" charset="-122"/>
                        </a:rPr>
                        <a:t>Red</a:t>
                      </a:r>
                      <a:r>
                        <a:rPr lang="en-US" sz="1200" b="1" i="0" u="none" strike="noStrike" baseline="0" dirty="0">
                          <a:solidFill>
                            <a:schemeClr val="bg1">
                              <a:lumMod val="75000"/>
                            </a:schemeClr>
                          </a:solidFill>
                          <a:latin typeface="Arial" panose="020B0604020202020204" pitchFamily="34" charset="0"/>
                          <a:ea typeface="微软雅黑" panose="020B0503020204020204" pitchFamily="34" charset="-122"/>
                        </a:rPr>
                        <a:t> Hat</a:t>
                      </a:r>
                    </a:p>
                  </a:txBody>
                  <a:tcPr marL="47983" marR="47983"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0"/>
                  </a:ext>
                </a:extLst>
              </a:tr>
              <a:tr h="1132683">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algn="l" fontAlgn="ctr">
                        <a:lnSpc>
                          <a:spcPct val="100000"/>
                        </a:lnSpc>
                      </a:pPr>
                      <a:r>
                        <a:rPr lang="en-US" sz="1100">
                          <a:latin typeface="Arial" panose="020B0604020202020204" pitchFamily="34" charset="0"/>
                          <a:ea typeface="微软雅黑" panose="020B0503020204020204" pitchFamily="34" charset="-122"/>
                        </a:rPr>
                        <a:t>OpenStack </a:t>
                      </a:r>
                      <a:r>
                        <a:rPr lang="en-US" sz="1100" u="none">
                          <a:solidFill>
                            <a:srgbClr val="1D1D1A"/>
                          </a:solidFill>
                          <a:latin typeface="Arial" panose="020B0604020202020204" pitchFamily="34" charset="0"/>
                          <a:ea typeface="微软雅黑" panose="020B0503020204020204" pitchFamily="34" charset="-122"/>
                        </a:rPr>
                        <a:t>Mitaka</a:t>
                      </a:r>
                      <a:br>
                        <a:rPr lang="en-US" sz="1100" dirty="0">
                          <a:latin typeface="Arial" panose="020B0604020202020204" pitchFamily="34" charset="0"/>
                          <a:ea typeface="微软雅黑" panose="020B0503020204020204" pitchFamily="34" charset="-122"/>
                        </a:rPr>
                      </a:br>
                      <a:r>
                        <a:rPr lang="en-US" sz="1100" dirty="0">
                          <a:latin typeface="Arial" panose="020B0604020202020204" pitchFamily="34" charset="0"/>
                          <a:ea typeface="微软雅黑" panose="020B0503020204020204" pitchFamily="34" charset="-122"/>
                        </a:rPr>
                        <a:t>OpenStack Newton</a:t>
                      </a:r>
                    </a:p>
                    <a:p>
                      <a:pPr marL="0" marR="0" lvl="0" indent="0" algn="l" defTabSz="1187798" rtl="0" eaLnBrk="1" fontAlgn="ctr" latinLnBrk="0" hangingPunct="1">
                        <a:lnSpc>
                          <a:spcPct val="100000"/>
                        </a:lnSpc>
                        <a:spcBef>
                          <a:spcPts val="0"/>
                        </a:spcBef>
                        <a:spcAft>
                          <a:spcPts val="0"/>
                        </a:spcAft>
                        <a:buClrTx/>
                        <a:buSzTx/>
                        <a:buFontTx/>
                        <a:buNone/>
                        <a:tabLst/>
                        <a:defRPr/>
                      </a:pPr>
                      <a:r>
                        <a:rPr lang="en-US" sz="1100" dirty="0">
                          <a:latin typeface="Arial" panose="020B0604020202020204" pitchFamily="34" charset="0"/>
                          <a:ea typeface="微软雅黑" panose="020B0503020204020204" pitchFamily="34" charset="-122"/>
                        </a:rPr>
                        <a:t>OpenStack Pike</a:t>
                      </a:r>
                      <a:br>
                        <a:rPr lang="en-US" sz="1100" dirty="0">
                          <a:latin typeface="Arial" panose="020B0604020202020204" pitchFamily="34" charset="0"/>
                          <a:ea typeface="微软雅黑" panose="020B0503020204020204" pitchFamily="34" charset="-122"/>
                        </a:rPr>
                      </a:br>
                      <a:r>
                        <a:rPr lang="en-US" sz="1100" dirty="0">
                          <a:latin typeface="Arial" panose="020B0604020202020204" pitchFamily="34" charset="0"/>
                          <a:ea typeface="微软雅黑" panose="020B0503020204020204" pitchFamily="34" charset="-122"/>
                        </a:rPr>
                        <a:t>OpenStack Queens</a:t>
                      </a:r>
                      <a:br>
                        <a:rPr lang="en-US" sz="1100" dirty="0">
                          <a:latin typeface="Arial" panose="020B0604020202020204" pitchFamily="34" charset="0"/>
                          <a:ea typeface="微软雅黑" panose="020B0503020204020204" pitchFamily="34" charset="-122"/>
                        </a:rPr>
                      </a:br>
                      <a:r>
                        <a:rPr lang="en-US" sz="1100" dirty="0">
                          <a:latin typeface="Arial" panose="020B0604020202020204" pitchFamily="34" charset="0"/>
                          <a:ea typeface="微软雅黑" panose="020B0503020204020204" pitchFamily="34" charset="-122"/>
                        </a:rPr>
                        <a:t>OpenStack Rocky</a:t>
                      </a:r>
                      <a:br>
                        <a:rPr lang="en-US" sz="1100" dirty="0">
                          <a:latin typeface="Arial" panose="020B0604020202020204" pitchFamily="34" charset="0"/>
                          <a:ea typeface="微软雅黑" panose="020B0503020204020204" pitchFamily="34" charset="-122"/>
                        </a:rPr>
                      </a:br>
                      <a:r>
                        <a:rPr lang="en-US" sz="1100" dirty="0">
                          <a:latin typeface="Arial" panose="020B0604020202020204" pitchFamily="34" charset="0"/>
                          <a:ea typeface="微软雅黑" panose="020B0503020204020204" pitchFamily="34" charset="-122"/>
                        </a:rPr>
                        <a:t>OpenStack Stein</a:t>
                      </a:r>
                    </a:p>
                  </a:txBody>
                  <a:tcPr marL="47983" marR="47983"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798" rtl="0" eaLnBrk="1" latinLnBrk="0" hangingPunct="1">
                        <a:defRPr sz="2338" kern="1200">
                          <a:solidFill>
                            <a:schemeClr val="dk1"/>
                          </a:solidFill>
                          <a:latin typeface="Arial"/>
                          <a:ea typeface="微软雅黑"/>
                        </a:defRPr>
                      </a:lvl1pPr>
                      <a:lvl2pPr marL="593900" algn="l" defTabSz="1187798" rtl="0" eaLnBrk="1" latinLnBrk="0" hangingPunct="1">
                        <a:defRPr sz="2338" kern="1200">
                          <a:solidFill>
                            <a:schemeClr val="dk1"/>
                          </a:solidFill>
                          <a:latin typeface="Arial"/>
                          <a:ea typeface="微软雅黑"/>
                        </a:defRPr>
                      </a:lvl2pPr>
                      <a:lvl3pPr marL="1187798" algn="l" defTabSz="1187798" rtl="0" eaLnBrk="1" latinLnBrk="0" hangingPunct="1">
                        <a:defRPr sz="2338" kern="1200">
                          <a:solidFill>
                            <a:schemeClr val="dk1"/>
                          </a:solidFill>
                          <a:latin typeface="Arial"/>
                          <a:ea typeface="微软雅黑"/>
                        </a:defRPr>
                      </a:lvl3pPr>
                      <a:lvl4pPr marL="1781699" algn="l" defTabSz="1187798" rtl="0" eaLnBrk="1" latinLnBrk="0" hangingPunct="1">
                        <a:defRPr sz="2338" kern="1200">
                          <a:solidFill>
                            <a:schemeClr val="dk1"/>
                          </a:solidFill>
                          <a:latin typeface="Arial"/>
                          <a:ea typeface="微软雅黑"/>
                        </a:defRPr>
                      </a:lvl4pPr>
                      <a:lvl5pPr marL="2375598" algn="l" defTabSz="1187798" rtl="0" eaLnBrk="1" latinLnBrk="0" hangingPunct="1">
                        <a:defRPr sz="2338" kern="1200">
                          <a:solidFill>
                            <a:schemeClr val="dk1"/>
                          </a:solidFill>
                          <a:latin typeface="Arial"/>
                          <a:ea typeface="微软雅黑"/>
                        </a:defRPr>
                      </a:lvl5pPr>
                      <a:lvl6pPr marL="2969497" algn="l" defTabSz="1187798" rtl="0" eaLnBrk="1" latinLnBrk="0" hangingPunct="1">
                        <a:defRPr sz="2338" kern="1200">
                          <a:solidFill>
                            <a:schemeClr val="dk1"/>
                          </a:solidFill>
                          <a:latin typeface="Arial"/>
                          <a:ea typeface="微软雅黑"/>
                        </a:defRPr>
                      </a:lvl6pPr>
                      <a:lvl7pPr marL="3563396" algn="l" defTabSz="1187798" rtl="0" eaLnBrk="1" latinLnBrk="0" hangingPunct="1">
                        <a:defRPr sz="2338" kern="1200">
                          <a:solidFill>
                            <a:schemeClr val="dk1"/>
                          </a:solidFill>
                          <a:latin typeface="Arial"/>
                          <a:ea typeface="微软雅黑"/>
                        </a:defRPr>
                      </a:lvl7pPr>
                      <a:lvl8pPr marL="4157297" algn="l" defTabSz="1187798" rtl="0" eaLnBrk="1" latinLnBrk="0" hangingPunct="1">
                        <a:defRPr sz="2338" kern="1200">
                          <a:solidFill>
                            <a:schemeClr val="dk1"/>
                          </a:solidFill>
                          <a:latin typeface="Arial"/>
                          <a:ea typeface="微软雅黑"/>
                        </a:defRPr>
                      </a:lvl8pPr>
                      <a:lvl9pPr marL="4751195" algn="l" defTabSz="1187798" rtl="0" eaLnBrk="1" latinLnBrk="0" hangingPunct="1">
                        <a:defRPr sz="2338" kern="1200">
                          <a:solidFill>
                            <a:schemeClr val="dk1"/>
                          </a:solidFill>
                          <a:latin typeface="Arial"/>
                          <a:ea typeface="微软雅黑"/>
                        </a:defRPr>
                      </a:lvl9pPr>
                    </a:lstStyle>
                    <a:p>
                      <a:pPr marL="0" marR="0" lvl="0" indent="0" algn="l" defTabSz="1187798" rtl="0" eaLnBrk="1" fontAlgn="ctr" latinLnBrk="0" hangingPunct="1">
                        <a:lnSpc>
                          <a:spcPct val="100000"/>
                        </a:lnSpc>
                        <a:spcBef>
                          <a:spcPts val="0"/>
                        </a:spcBef>
                        <a:spcAft>
                          <a:spcPts val="0"/>
                        </a:spcAft>
                        <a:buClrTx/>
                        <a:buSzTx/>
                        <a:buFontTx/>
                        <a:buNone/>
                        <a:tabLst/>
                        <a:defRPr/>
                      </a:pPr>
                      <a:r>
                        <a:rPr lang="en-US" sz="1200" dirty="0">
                          <a:latin typeface="Arial" panose="020B0604020202020204" pitchFamily="34" charset="0"/>
                          <a:ea typeface="微软雅黑" panose="020B0503020204020204" pitchFamily="34" charset="-122"/>
                        </a:rPr>
                        <a:t>Red Hat OpenStack Platform 10.0</a:t>
                      </a:r>
                    </a:p>
                    <a:p>
                      <a:pPr algn="l" rtl="0" fontAlgn="ctr">
                        <a:lnSpc>
                          <a:spcPct val="100000"/>
                        </a:lnSpc>
                      </a:pPr>
                      <a:endParaRPr lang="en-US" altLang="zh-CN" sz="1200" b="0" i="0" u="none" strike="noStrike" dirty="0">
                        <a:ln>
                          <a:noFill/>
                        </a:ln>
                        <a:solidFill>
                          <a:schemeClr val="tx1"/>
                        </a:solidFill>
                        <a:effectLst/>
                        <a:latin typeface="Arial" panose="020B0604020202020204" pitchFamily="34" charset="0"/>
                        <a:ea typeface="微软雅黑" panose="020B0503020204020204" pitchFamily="34" charset="-122"/>
                      </a:endParaRPr>
                    </a:p>
                  </a:txBody>
                  <a:tcPr marL="47983" marR="47983" marT="35992" marB="35992"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7" name="TextBox 34"/>
          <p:cNvSpPr txBox="1"/>
          <p:nvPr/>
        </p:nvSpPr>
        <p:spPr>
          <a:xfrm>
            <a:off x="670364" y="4391360"/>
            <a:ext cx="2434991" cy="369247"/>
          </a:xfrm>
          <a:prstGeom prst="rect">
            <a:avLst/>
          </a:prstGeom>
          <a:noFill/>
          <a:ln w="6350" cap="flat" cmpd="sng" algn="ctr">
            <a:solidFill>
              <a:schemeClr val="bg1">
                <a:lumMod val="40000"/>
                <a:lumOff val="60000"/>
                <a:alpha val="0"/>
              </a:schemeClr>
            </a:solidFill>
            <a:prstDash val="solid"/>
          </a:ln>
          <a:effectLst/>
        </p:spPr>
        <p:txBody>
          <a:bodyPr wrap="square" rtlCol="0">
            <a:noAutofit/>
          </a:bodyPr>
          <a:lstStyle/>
          <a:p>
            <a:pPr fontAlgn="ctr">
              <a:lnSpc>
                <a:spcPct val="150000"/>
              </a:lnSpc>
              <a:defRPr/>
            </a:pPr>
            <a:r>
              <a:rPr lang="en-US" sz="1200" b="1" dirty="0">
                <a:solidFill>
                  <a:prstClr val="black"/>
                </a:solidFill>
                <a:latin typeface="Arial" panose="020B0604020202020204" pitchFamily="34" charset="0"/>
              </a:rPr>
              <a:t>Applicable version</a:t>
            </a:r>
            <a:r>
              <a:rPr lang="en-US" sz="1200" dirty="0">
                <a:solidFill>
                  <a:prstClr val="black"/>
                </a:solidFill>
                <a:latin typeface="Arial" panose="020B0604020202020204" pitchFamily="34" charset="0"/>
              </a:rPr>
              <a:t>:</a:t>
            </a:r>
          </a:p>
        </p:txBody>
      </p:sp>
      <p:grpSp>
        <p:nvGrpSpPr>
          <p:cNvPr id="12" name="组合 11"/>
          <p:cNvGrpSpPr/>
          <p:nvPr/>
        </p:nvGrpSpPr>
        <p:grpSpPr>
          <a:xfrm>
            <a:off x="730577" y="1178846"/>
            <a:ext cx="5050092" cy="3228957"/>
            <a:chOff x="270502" y="1191907"/>
            <a:chExt cx="5051919" cy="3230125"/>
          </a:xfrm>
        </p:grpSpPr>
        <p:grpSp>
          <p:nvGrpSpPr>
            <p:cNvPr id="9" name="组合 8"/>
            <p:cNvGrpSpPr/>
            <p:nvPr/>
          </p:nvGrpSpPr>
          <p:grpSpPr>
            <a:xfrm>
              <a:off x="270502" y="1191907"/>
              <a:ext cx="5051919" cy="3230125"/>
              <a:chOff x="1016468" y="1492697"/>
              <a:chExt cx="5051919" cy="3769072"/>
            </a:xfrm>
          </p:grpSpPr>
          <p:sp>
            <p:nvSpPr>
              <p:cNvPr id="30" name="矩形 29"/>
              <p:cNvSpPr/>
              <p:nvPr/>
            </p:nvSpPr>
            <p:spPr bwMode="auto">
              <a:xfrm>
                <a:off x="1505681" y="1813291"/>
                <a:ext cx="2521659" cy="369831"/>
              </a:xfrm>
              <a:prstGeom prst="rect">
                <a:avLst/>
              </a:prstGeom>
              <a:solidFill>
                <a:schemeClr val="bg1">
                  <a:lumMod val="25000"/>
                  <a:lumOff val="75000"/>
                </a:schemeClr>
              </a:solid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Cinder API</a:t>
                </a:r>
              </a:p>
            </p:txBody>
          </p:sp>
          <p:sp>
            <p:nvSpPr>
              <p:cNvPr id="35" name="矩形 34"/>
              <p:cNvSpPr/>
              <p:nvPr/>
            </p:nvSpPr>
            <p:spPr bwMode="auto">
              <a:xfrm>
                <a:off x="1505681" y="2361145"/>
                <a:ext cx="2521659" cy="369831"/>
              </a:xfrm>
              <a:prstGeom prst="rect">
                <a:avLst/>
              </a:prstGeom>
              <a:solidFill>
                <a:schemeClr val="bg1">
                  <a:lumMod val="25000"/>
                  <a:lumOff val="75000"/>
                </a:schemeClr>
              </a:solid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Cinder Scheduler</a:t>
                </a:r>
              </a:p>
            </p:txBody>
          </p:sp>
          <p:sp>
            <p:nvSpPr>
              <p:cNvPr id="36" name="矩形 35"/>
              <p:cNvSpPr/>
              <p:nvPr/>
            </p:nvSpPr>
            <p:spPr bwMode="auto">
              <a:xfrm>
                <a:off x="1505681" y="2889338"/>
                <a:ext cx="2521659" cy="369831"/>
              </a:xfrm>
              <a:prstGeom prst="rect">
                <a:avLst/>
              </a:prstGeom>
              <a:solidFill>
                <a:schemeClr val="bg1">
                  <a:lumMod val="25000"/>
                  <a:lumOff val="75000"/>
                </a:schemeClr>
              </a:solid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Cinder Volume</a:t>
                </a:r>
              </a:p>
            </p:txBody>
          </p:sp>
          <p:sp>
            <p:nvSpPr>
              <p:cNvPr id="38" name="矩形 37"/>
              <p:cNvSpPr/>
              <p:nvPr/>
            </p:nvSpPr>
            <p:spPr bwMode="auto">
              <a:xfrm>
                <a:off x="4584188" y="1972671"/>
                <a:ext cx="1484199" cy="837487"/>
              </a:xfrm>
              <a:prstGeom prst="rect">
                <a:avLst/>
              </a:prstGeom>
              <a:solidFill>
                <a:schemeClr val="bg1">
                  <a:lumMod val="25000"/>
                  <a:lumOff val="75000"/>
                </a:schemeClr>
              </a:solid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OpenStack package</a:t>
                </a:r>
              </a:p>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(OpenStack)</a:t>
                </a:r>
              </a:p>
            </p:txBody>
          </p:sp>
          <p:sp>
            <p:nvSpPr>
              <p:cNvPr id="39" name="矩形 38"/>
              <p:cNvSpPr/>
              <p:nvPr/>
            </p:nvSpPr>
            <p:spPr bwMode="auto">
              <a:xfrm>
                <a:off x="4584188" y="4143598"/>
                <a:ext cx="1484199" cy="1118171"/>
              </a:xfrm>
              <a:prstGeom prst="rect">
                <a:avLst/>
              </a:prstGeom>
              <a:solidFill>
                <a:srgbClr val="33CCCC"/>
              </a:solid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OpenStack plugin</a:t>
                </a:r>
              </a:p>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(Huawei-developed)</a:t>
                </a:r>
              </a:p>
            </p:txBody>
          </p:sp>
          <p:sp>
            <p:nvSpPr>
              <p:cNvPr id="40" name="矩形 39"/>
              <p:cNvSpPr/>
              <p:nvPr/>
            </p:nvSpPr>
            <p:spPr bwMode="auto">
              <a:xfrm>
                <a:off x="1016468" y="4486522"/>
                <a:ext cx="3491155" cy="765590"/>
              </a:xfrm>
              <a:prstGeom prst="rect">
                <a:avLst/>
              </a:prstGeom>
              <a:no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ctr" anchorCtr="0" forceAA="0" compatLnSpc="1">
                <a:prstTxWarp prst="textNoShape">
                  <a:avLst/>
                </a:prstTxWarp>
                <a:noAutofit/>
              </a:bodyPr>
              <a:lstStyle/>
              <a:p>
                <a:pPr algn="ctr" defTabSz="914204" fontAlgn="ctr">
                  <a:defRPr/>
                </a:pPr>
                <a:r>
                  <a:rPr lang="en-US" sz="1600" dirty="0">
                    <a:solidFill>
                      <a:srgbClr val="1D1D1A"/>
                    </a:solidFill>
                    <a:latin typeface="Arial" panose="020B0604020202020204" pitchFamily="34" charset="0"/>
                    <a:ea typeface="微软雅黑" panose="020B0503020204020204" pitchFamily="34" charset="-122"/>
                  </a:rPr>
                  <a:t>OceanStor</a:t>
                </a:r>
              </a:p>
            </p:txBody>
          </p:sp>
          <p:cxnSp>
            <p:nvCxnSpPr>
              <p:cNvPr id="43" name="直接箭头连接符 42"/>
              <p:cNvCxnSpPr>
                <a:stCxn id="35" idx="2"/>
                <a:endCxn id="36" idx="0"/>
              </p:cNvCxnSpPr>
              <p:nvPr/>
            </p:nvCxnSpPr>
            <p:spPr bwMode="auto">
              <a:xfrm>
                <a:off x="2766511" y="2730976"/>
                <a:ext cx="0" cy="158363"/>
              </a:xfrm>
              <a:prstGeom prst="straightConnector1">
                <a:avLst/>
              </a:prstGeom>
              <a:noFill/>
              <a:ln w="3175" cap="flat" cmpd="sng" algn="ctr">
                <a:solidFill>
                  <a:srgbClr val="2298F0"/>
                </a:solidFill>
                <a:prstDash val="solid"/>
                <a:round/>
                <a:headEnd type="none" w="med" len="med"/>
                <a:tailEnd type="triangle"/>
              </a:ln>
              <a:effectLst/>
            </p:spPr>
          </p:cxnSp>
          <p:cxnSp>
            <p:nvCxnSpPr>
              <p:cNvPr id="44" name="直接箭头连接符 43"/>
              <p:cNvCxnSpPr>
                <a:stCxn id="30" idx="2"/>
                <a:endCxn id="35" idx="0"/>
              </p:cNvCxnSpPr>
              <p:nvPr/>
            </p:nvCxnSpPr>
            <p:spPr bwMode="auto">
              <a:xfrm>
                <a:off x="2766511" y="2183122"/>
                <a:ext cx="0" cy="178023"/>
              </a:xfrm>
              <a:prstGeom prst="straightConnector1">
                <a:avLst/>
              </a:prstGeom>
              <a:noFill/>
              <a:ln w="3175" cap="flat" cmpd="sng" algn="ctr">
                <a:solidFill>
                  <a:srgbClr val="2298F0"/>
                </a:solidFill>
                <a:prstDash val="solid"/>
                <a:round/>
                <a:headEnd type="none" w="med" len="med"/>
                <a:tailEnd type="triangle"/>
              </a:ln>
              <a:effectLst/>
            </p:spPr>
          </p:cxnSp>
          <p:sp>
            <p:nvSpPr>
              <p:cNvPr id="45" name="矩形 44"/>
              <p:cNvSpPr/>
              <p:nvPr/>
            </p:nvSpPr>
            <p:spPr bwMode="auto">
              <a:xfrm>
                <a:off x="1016468" y="1492697"/>
                <a:ext cx="3491155" cy="2486135"/>
              </a:xfrm>
              <a:prstGeom prst="rect">
                <a:avLst/>
              </a:prstGeom>
              <a:noFill/>
              <a:ln w="3175" cap="flat" cmpd="sng" algn="ctr">
                <a:solidFill>
                  <a:srgbClr val="2298F0"/>
                </a:solidFill>
                <a:prstDash val="solid"/>
                <a:round/>
                <a:headEnd type="none" w="med" len="med"/>
                <a:tailEnd type="none" w="med" len="med"/>
              </a:ln>
              <a:effectLst/>
            </p:spPr>
            <p:txBody>
              <a:bodyPr rot="0" spcFirstLastPara="0" vertOverflow="overflow" horzOverflow="overflow" vert="horz" wrap="square" lIns="121876" tIns="60938" rIns="121876" bIns="60938" numCol="1" spcCol="0" rtlCol="0" fromWordArt="0" anchor="t" anchorCtr="0" forceAA="0" compatLnSpc="1">
                <a:prstTxWarp prst="textNoShape">
                  <a:avLst/>
                </a:prstTxWarp>
                <a:noAutofit/>
              </a:bodyPr>
              <a:lstStyle/>
              <a:p>
                <a:pPr algn="ctr" defTabSz="914204" fontAlgn="ctr">
                  <a:defRPr/>
                </a:pPr>
                <a:r>
                  <a:rPr lang="en-US" sz="1200" dirty="0">
                    <a:solidFill>
                      <a:srgbClr val="1D1D1A"/>
                    </a:solidFill>
                    <a:latin typeface="Arial" panose="020B0604020202020204" pitchFamily="34" charset="0"/>
                    <a:ea typeface="微软雅黑" panose="020B0503020204020204" pitchFamily="34" charset="-122"/>
                  </a:rPr>
                  <a:t>OpenStack </a:t>
                </a:r>
              </a:p>
            </p:txBody>
          </p:sp>
          <p:cxnSp>
            <p:nvCxnSpPr>
              <p:cNvPr id="46" name="直接箭头连接符 45"/>
              <p:cNvCxnSpPr>
                <a:stCxn id="45" idx="2"/>
                <a:endCxn id="40" idx="0"/>
              </p:cNvCxnSpPr>
              <p:nvPr/>
            </p:nvCxnSpPr>
            <p:spPr bwMode="auto">
              <a:xfrm>
                <a:off x="2762045" y="3978832"/>
                <a:ext cx="0" cy="507690"/>
              </a:xfrm>
              <a:prstGeom prst="straightConnector1">
                <a:avLst/>
              </a:prstGeom>
              <a:noFill/>
              <a:ln w="3175" cap="flat" cmpd="sng" algn="ctr">
                <a:solidFill>
                  <a:srgbClr val="2298F0"/>
                </a:solidFill>
                <a:prstDash val="solid"/>
                <a:round/>
                <a:headEnd type="none" w="med" len="med"/>
                <a:tailEnd type="triangle"/>
              </a:ln>
              <a:effectLst/>
            </p:spPr>
          </p:cxnSp>
          <p:sp>
            <p:nvSpPr>
              <p:cNvPr id="2" name="文本框 1"/>
              <p:cNvSpPr txBox="1"/>
              <p:nvPr/>
            </p:nvSpPr>
            <p:spPr>
              <a:xfrm>
                <a:off x="2841588" y="4062158"/>
                <a:ext cx="875675" cy="323258"/>
              </a:xfrm>
              <a:prstGeom prst="rect">
                <a:avLst/>
              </a:prstGeom>
              <a:noFill/>
            </p:spPr>
            <p:txBody>
              <a:bodyPr wrap="square" rtlCol="0">
                <a:noAutofit/>
              </a:bodyPr>
              <a:lstStyle/>
              <a:p>
                <a:pPr defTabSz="914204" fontAlgn="ctr"/>
                <a:r>
                  <a:rPr lang="en-US" sz="1200" dirty="0">
                    <a:solidFill>
                      <a:srgbClr val="000000"/>
                    </a:solidFill>
                    <a:latin typeface="Arial" panose="020B0604020202020204" pitchFamily="34" charset="0"/>
                    <a:ea typeface="微软雅黑" panose="020B0503020204020204" pitchFamily="34" charset="-122"/>
                  </a:rPr>
                  <a:t>REST API</a:t>
                </a:r>
              </a:p>
            </p:txBody>
          </p:sp>
          <p:sp>
            <p:nvSpPr>
              <p:cNvPr id="24" name="矩形 23"/>
              <p:cNvSpPr/>
              <p:nvPr/>
            </p:nvSpPr>
            <p:spPr bwMode="auto">
              <a:xfrm>
                <a:off x="1505680" y="3484763"/>
                <a:ext cx="2521659" cy="357154"/>
              </a:xfrm>
              <a:prstGeom prst="rect">
                <a:avLst/>
              </a:prstGeom>
              <a:solidFill>
                <a:srgbClr val="33CCCC"/>
              </a:solidFill>
              <a:ln w="9525" cap="flat" cmpd="sng" algn="ctr">
                <a:solidFill>
                  <a:srgbClr val="EBEBEB">
                    <a:lumMod val="50000"/>
                  </a:srgbClr>
                </a:solidFill>
                <a:prstDash val="solid"/>
                <a:round/>
                <a:headEnd type="none" w="med" len="med"/>
                <a:tailEnd type="none" w="med" len="med"/>
              </a:ln>
              <a:effectLst/>
            </p:spPr>
            <p:txBody>
              <a:bodyPr rot="0" spcFirstLastPara="0" vertOverflow="overflow" horzOverflow="overflow" vert="horz" wrap="square" lIns="91407" tIns="45703" rIns="91407" bIns="45703" numCol="1" spcCol="0" rtlCol="0" fromWordArt="0" anchor="ctr" anchorCtr="0" forceAA="0" compatLnSpc="1">
                <a:prstTxWarp prst="textNoShape">
                  <a:avLst/>
                </a:prstTxWarp>
                <a:noAutofit/>
              </a:bodyPr>
              <a:lstStyle/>
              <a:p>
                <a:pPr algn="ctr" defTabSz="914126" fontAlgn="ctr">
                  <a:defRPr/>
                </a:pPr>
                <a:r>
                  <a:rPr lang="en-US" sz="1200" dirty="0">
                    <a:solidFill>
                      <a:srgbClr val="1D1D1A"/>
                    </a:solidFill>
                    <a:latin typeface="Arial" panose="020B0604020202020204" pitchFamily="34" charset="0"/>
                    <a:ea typeface="微软雅黑" panose="020B0503020204020204" pitchFamily="34" charset="-122"/>
                  </a:rPr>
                  <a:t>eSDK</a:t>
                </a:r>
              </a:p>
            </p:txBody>
          </p:sp>
        </p:grpSp>
        <p:cxnSp>
          <p:nvCxnSpPr>
            <p:cNvPr id="28" name="直接箭头连接符 27"/>
            <p:cNvCxnSpPr>
              <a:stCxn id="36" idx="2"/>
              <a:endCxn id="24" idx="0"/>
            </p:cNvCxnSpPr>
            <p:nvPr/>
          </p:nvCxnSpPr>
          <p:spPr bwMode="auto">
            <a:xfrm flipH="1">
              <a:off x="2020544" y="2705788"/>
              <a:ext cx="1" cy="193336"/>
            </a:xfrm>
            <a:prstGeom prst="straightConnector1">
              <a:avLst/>
            </a:prstGeom>
            <a:noFill/>
            <a:ln w="3175" cap="flat" cmpd="sng" algn="ctr">
              <a:solidFill>
                <a:srgbClr val="2298F0"/>
              </a:solidFill>
              <a:prstDash val="solid"/>
              <a:round/>
              <a:headEnd type="none" w="med" len="med"/>
              <a:tailEnd type="triangle"/>
            </a:ln>
            <a:effectLst/>
          </p:spPr>
        </p:cxnSp>
      </p:grpSp>
      <p:graphicFrame>
        <p:nvGraphicFramePr>
          <p:cNvPr id="26" name="表格 25"/>
          <p:cNvGraphicFramePr>
            <a:graphicFrameLocks noGrp="1"/>
          </p:cNvGraphicFramePr>
          <p:nvPr>
            <p:extLst>
              <p:ext uri="{D42A27DB-BD31-4B8C-83A1-F6EECF244321}">
                <p14:modId xmlns:p14="http://schemas.microsoft.com/office/powerpoint/2010/main" val="2011564448"/>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Open Ecosystem</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846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34"/>
          <p:cNvSpPr txBox="1"/>
          <p:nvPr/>
        </p:nvSpPr>
        <p:spPr>
          <a:xfrm>
            <a:off x="7594763" y="1819530"/>
            <a:ext cx="3660396" cy="3723234"/>
          </a:xfrm>
          <a:prstGeom prst="rect">
            <a:avLst/>
          </a:prstGeom>
          <a:solidFill>
            <a:sysClr val="window" lastClr="FFFFFF"/>
          </a:solidFill>
          <a:ln w="6350" cap="flat" cmpd="sng" algn="ctr">
            <a:solidFill>
              <a:schemeClr val="bg1">
                <a:lumMod val="40000"/>
                <a:lumOff val="60000"/>
                <a:alpha val="0"/>
              </a:schemeClr>
            </a:solidFill>
            <a:prstDash val="solid"/>
          </a:ln>
          <a:effectLst/>
        </p:spPr>
        <p:txBody>
          <a:bodyPr wrap="square" rtlCol="0">
            <a:noAutofit/>
          </a:bodyPr>
          <a:lstStyle/>
          <a:p>
            <a:pPr defTabSz="914204" fontAlgn="ctr">
              <a:defRPr/>
            </a:pPr>
            <a:r>
              <a:rPr lang="en-US" sz="1600" b="1" dirty="0">
                <a:solidFill>
                  <a:prstClr val="black"/>
                </a:solidFill>
                <a:latin typeface="Arial" panose="020B0604020202020204" pitchFamily="34" charset="0"/>
                <a:ea typeface="微软雅黑" panose="020B0503020204020204" pitchFamily="34" charset="-122"/>
              </a:rPr>
              <a:t>Process for </a:t>
            </a:r>
            <a:r>
              <a:rPr lang="en-US" sz="1600" b="1" dirty="0">
                <a:solidFill>
                  <a:srgbClr val="000000"/>
                </a:solidFill>
                <a:latin typeface="Arial" panose="020B0604020202020204" pitchFamily="34" charset="0"/>
                <a:ea typeface="微软雅黑" panose="020B0503020204020204" pitchFamily="34" charset="-122"/>
              </a:rPr>
              <a:t>Kubernetes</a:t>
            </a:r>
            <a:r>
              <a:rPr lang="en-US" sz="1600" b="1" dirty="0">
                <a:solidFill>
                  <a:prstClr val="black"/>
                </a:solidFill>
                <a:latin typeface="Arial" panose="020B0604020202020204" pitchFamily="34" charset="0"/>
                <a:ea typeface="微软雅黑" panose="020B0503020204020204" pitchFamily="34" charset="-122"/>
              </a:rPr>
              <a:t> to use the OceanStor CSI plug-in to provide volumes:</a:t>
            </a:r>
          </a:p>
          <a:p>
            <a:pPr marL="457098" indent="-457098" defTabSz="914295" fontAlgn="ctr">
              <a:spcBef>
                <a:spcPts val="800"/>
              </a:spcBef>
              <a:buFont typeface="+mj-lt"/>
              <a:buAutoNum type="arabicPeriod"/>
              <a:defRPr/>
            </a:pPr>
            <a:r>
              <a:rPr lang="en-US" sz="1200" dirty="0">
                <a:solidFill>
                  <a:prstClr val="black"/>
                </a:solidFill>
                <a:latin typeface="Arial" panose="020B0604020202020204" pitchFamily="34" charset="0"/>
              </a:rPr>
              <a:t>The </a:t>
            </a:r>
            <a:r>
              <a:rPr lang="en-US" sz="1200" dirty="0">
                <a:solidFill>
                  <a:srgbClr val="000000"/>
                </a:solidFill>
                <a:latin typeface="Arial" panose="020B0604020202020204" pitchFamily="34" charset="0"/>
              </a:rPr>
              <a:t>Kubernetes</a:t>
            </a:r>
            <a:r>
              <a:rPr lang="en-US" sz="1200" dirty="0">
                <a:solidFill>
                  <a:prstClr val="black"/>
                </a:solidFill>
                <a:latin typeface="Arial" panose="020B0604020202020204" pitchFamily="34" charset="0"/>
              </a:rPr>
              <a:t> Master instructs the CSI plug-in to create a volume. The CSI plug-in invokes an OceanStor interface to create a volume.</a:t>
            </a:r>
          </a:p>
          <a:p>
            <a:pPr marL="457098" indent="-457098" defTabSz="914295" fontAlgn="ctr">
              <a:spcBef>
                <a:spcPts val="800"/>
              </a:spcBef>
              <a:buFont typeface="+mj-ea"/>
              <a:buAutoNum type="arabicPeriod"/>
              <a:defRPr/>
            </a:pPr>
            <a:r>
              <a:rPr lang="en-US" sz="1200" dirty="0">
                <a:solidFill>
                  <a:prstClr val="black"/>
                </a:solidFill>
                <a:latin typeface="Arial" panose="020B0604020202020204" pitchFamily="34" charset="0"/>
              </a:rPr>
              <a:t>The </a:t>
            </a:r>
            <a:r>
              <a:rPr lang="en-US" sz="1200" dirty="0">
                <a:solidFill>
                  <a:srgbClr val="000000"/>
                </a:solidFill>
                <a:latin typeface="Arial" panose="020B0604020202020204" pitchFamily="34" charset="0"/>
              </a:rPr>
              <a:t>Kubernetes</a:t>
            </a:r>
            <a:r>
              <a:rPr lang="en-US" sz="1200" dirty="0">
                <a:solidFill>
                  <a:prstClr val="black"/>
                </a:solidFill>
                <a:latin typeface="Arial" panose="020B0604020202020204" pitchFamily="34" charset="0"/>
              </a:rPr>
              <a:t> Master instructs the CSI plug-in to map the volume to the specified node. The CSI plug-in invokes the OceanStor interface to map the volume to the specified node host.</a:t>
            </a:r>
          </a:p>
          <a:p>
            <a:pPr marL="457098" indent="-457098" defTabSz="914295" fontAlgn="ctr">
              <a:spcBef>
                <a:spcPts val="800"/>
              </a:spcBef>
              <a:buFont typeface="+mj-ea"/>
              <a:buAutoNum type="arabicPeriod"/>
              <a:defRPr/>
            </a:pPr>
            <a:r>
              <a:rPr lang="en-US" sz="1200" dirty="0">
                <a:solidFill>
                  <a:prstClr val="black"/>
                </a:solidFill>
                <a:latin typeface="Arial" panose="020B0604020202020204" pitchFamily="34" charset="0"/>
              </a:rPr>
              <a:t>The target </a:t>
            </a:r>
            <a:r>
              <a:rPr lang="en-US" sz="1200" dirty="0">
                <a:solidFill>
                  <a:srgbClr val="000000"/>
                </a:solidFill>
                <a:latin typeface="Arial" panose="020B0604020202020204" pitchFamily="34" charset="0"/>
              </a:rPr>
              <a:t>Kubernetes</a:t>
            </a:r>
            <a:r>
              <a:rPr lang="en-US" sz="1200" dirty="0">
                <a:solidFill>
                  <a:prstClr val="black"/>
                </a:solidFill>
                <a:latin typeface="Arial" panose="020B0604020202020204" pitchFamily="34" charset="0"/>
              </a:rPr>
              <a:t> node to which the volume is mapped instructs the CSI plug-in to mount the volume. The CSI plug-in formats the volume and mounts the volume to the specified directory of the </a:t>
            </a:r>
            <a:r>
              <a:rPr lang="en-US" sz="1200" dirty="0">
                <a:solidFill>
                  <a:srgbClr val="000000"/>
                </a:solidFill>
                <a:latin typeface="Arial" panose="020B0604020202020204" pitchFamily="34" charset="0"/>
              </a:rPr>
              <a:t>Kubernetes</a:t>
            </a:r>
            <a:r>
              <a:rPr lang="en-US" sz="1200" dirty="0">
                <a:solidFill>
                  <a:prstClr val="black"/>
                </a:solidFill>
                <a:latin typeface="Arial" panose="020B0604020202020204" pitchFamily="34" charset="0"/>
              </a:rPr>
              <a:t>.</a:t>
            </a:r>
          </a:p>
        </p:txBody>
      </p:sp>
      <p:sp>
        <p:nvSpPr>
          <p:cNvPr id="47" name="标题 1"/>
          <p:cNvSpPr txBox="1">
            <a:spLocks/>
          </p:cNvSpPr>
          <p:nvPr/>
        </p:nvSpPr>
        <p:spPr>
          <a:xfrm>
            <a:off x="905551" y="98953"/>
            <a:ext cx="11493053" cy="490728"/>
          </a:xfrm>
          <a:prstGeom prst="rect">
            <a:avLst/>
          </a:prstGeom>
          <a:noFill/>
          <a:ln w="9525">
            <a:noFill/>
            <a:miter lim="800000"/>
            <a:headEnd/>
            <a:tailEnd/>
          </a:ln>
        </p:spPr>
        <p:txBody>
          <a:bodyPr vert="horz" wrap="square" lIns="95261" tIns="47628" rIns="95261" bIns="47628" numCol="1" anchor="ctr" anchorCtr="0" compatLnSpc="1">
            <a:prstTxWarp prst="textNoShape">
              <a:avLst/>
            </a:prstTxWarp>
            <a:noAutofit/>
          </a:bodyPr>
          <a:lst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a:lstStyle>
          <a:p>
            <a:pPr fontAlgn="ctr"/>
            <a:r>
              <a:rPr lang="en-US" sz="2799" dirty="0">
                <a:solidFill>
                  <a:srgbClr val="1D1D1A"/>
                </a:solidFill>
                <a:latin typeface="Arial" panose="020B0604020202020204" pitchFamily="34" charset="0"/>
                <a:ea typeface="微软雅黑" panose="020B0503020204020204" pitchFamily="34" charset="-122"/>
              </a:rPr>
              <a:t>CSI plug-in for Container Integration</a:t>
            </a:r>
          </a:p>
        </p:txBody>
      </p:sp>
      <p:grpSp>
        <p:nvGrpSpPr>
          <p:cNvPr id="2" name="组合 1"/>
          <p:cNvGrpSpPr/>
          <p:nvPr/>
        </p:nvGrpSpPr>
        <p:grpSpPr>
          <a:xfrm>
            <a:off x="571796" y="1364760"/>
            <a:ext cx="6600530" cy="4626466"/>
            <a:chOff x="571795" y="926609"/>
            <a:chExt cx="7486349" cy="5134093"/>
          </a:xfrm>
        </p:grpSpPr>
        <p:sp>
          <p:nvSpPr>
            <p:cNvPr id="7" name="圆角矩形 6"/>
            <p:cNvSpPr/>
            <p:nvPr/>
          </p:nvSpPr>
          <p:spPr>
            <a:xfrm>
              <a:off x="4700263" y="5051396"/>
              <a:ext cx="898634" cy="316490"/>
            </a:xfrm>
            <a:prstGeom prst="roundRect">
              <a:avLst/>
            </a:prstGeom>
            <a:solidFill>
              <a:srgbClr val="F79646"/>
            </a:solidFill>
            <a:ln w="0" cap="flat" cmpd="sng" algn="ctr">
              <a:solidFill>
                <a:srgbClr val="F79646">
                  <a:shade val="50000"/>
                </a:srgbClr>
              </a:solidFill>
              <a:prstDash val="solid"/>
            </a:ln>
            <a:effectLst/>
          </p:spPr>
          <p:txBody>
            <a:bodyPr wrap="square" rtlCol="0" anchor="t">
              <a:noAutofit/>
            </a:bodyPr>
            <a:lstStyle/>
            <a:p>
              <a:pPr algn="ctr" defTabSz="914204" fontAlgn="ctr">
                <a:defRPr/>
              </a:pPr>
              <a:r>
                <a:rPr lang="en-US" sz="900" dirty="0">
                  <a:solidFill>
                    <a:srgbClr val="000000"/>
                  </a:solidFill>
                  <a:latin typeface="Arial" panose="020B0604020202020204" pitchFamily="34" charset="0"/>
                  <a:ea typeface="微软雅黑" panose="020B0503020204020204" pitchFamily="34" charset="-122"/>
                </a:rPr>
                <a:t>CSI plug-in</a:t>
              </a:r>
            </a:p>
          </p:txBody>
        </p:sp>
        <p:sp>
          <p:nvSpPr>
            <p:cNvPr id="9" name="TextBox 117"/>
            <p:cNvSpPr txBox="1"/>
            <p:nvPr/>
          </p:nvSpPr>
          <p:spPr>
            <a:xfrm>
              <a:off x="5700792" y="4937611"/>
              <a:ext cx="2357352" cy="584640"/>
            </a:xfrm>
            <a:prstGeom prst="rect">
              <a:avLst/>
            </a:prstGeom>
            <a:noFill/>
          </p:spPr>
          <p:txBody>
            <a:bodyPr wrap="square" rtlCol="0">
              <a:noAutofit/>
            </a:bodyPr>
            <a:lstStyle/>
            <a:p>
              <a:pPr fontAlgn="ctr"/>
              <a:r>
                <a:rPr lang="en-US" sz="700" dirty="0">
                  <a:solidFill>
                    <a:prstClr val="black"/>
                  </a:solidFill>
                  <a:latin typeface="Arial" panose="020B0604020202020204" pitchFamily="34" charset="0"/>
                </a:rPr>
                <a:t>Deployed on all </a:t>
              </a:r>
              <a:r>
                <a:rPr lang="en-US" sz="700" dirty="0">
                  <a:solidFill>
                    <a:srgbClr val="000000"/>
                  </a:solidFill>
                  <a:latin typeface="Arial" panose="020B0604020202020204" pitchFamily="34" charset="0"/>
                </a:rPr>
                <a:t>Kubernetes</a:t>
              </a:r>
              <a:r>
                <a:rPr lang="en-US" sz="700" dirty="0">
                  <a:solidFill>
                    <a:prstClr val="black"/>
                  </a:solidFill>
                  <a:latin typeface="Arial" panose="020B0604020202020204" pitchFamily="34" charset="0"/>
                </a:rPr>
                <a:t> nodes based on the CSI specifications to complete volume creation/deletion, mapping/unmapping, and mounting/unmounting.</a:t>
              </a:r>
            </a:p>
          </p:txBody>
        </p:sp>
        <p:sp>
          <p:nvSpPr>
            <p:cNvPr id="10" name="TextBox 129"/>
            <p:cNvSpPr txBox="1"/>
            <p:nvPr/>
          </p:nvSpPr>
          <p:spPr>
            <a:xfrm>
              <a:off x="5700792" y="5642215"/>
              <a:ext cx="2065662" cy="397346"/>
            </a:xfrm>
            <a:prstGeom prst="rect">
              <a:avLst/>
            </a:prstGeom>
            <a:noFill/>
          </p:spPr>
          <p:txBody>
            <a:bodyPr wrap="square" rtlCol="0">
              <a:noAutofit/>
            </a:bodyPr>
            <a:lstStyle/>
            <a:p>
              <a:pPr defTabSz="914204" fontAlgn="ctr"/>
              <a:r>
                <a:rPr lang="en-US" sz="700" dirty="0">
                  <a:solidFill>
                    <a:prstClr val="black"/>
                  </a:solidFill>
                  <a:latin typeface="Arial" panose="020B0604020202020204" pitchFamily="34" charset="0"/>
                  <a:ea typeface="微软雅黑" panose="020B0503020204020204" pitchFamily="34" charset="-122"/>
                </a:rPr>
                <a:t>Management plane</a:t>
              </a:r>
            </a:p>
          </p:txBody>
        </p:sp>
        <p:sp>
          <p:nvSpPr>
            <p:cNvPr id="11" name="TextBox 130"/>
            <p:cNvSpPr txBox="1"/>
            <p:nvPr/>
          </p:nvSpPr>
          <p:spPr>
            <a:xfrm>
              <a:off x="5700792" y="5800272"/>
              <a:ext cx="857193" cy="215394"/>
            </a:xfrm>
            <a:prstGeom prst="rect">
              <a:avLst/>
            </a:prstGeom>
            <a:noFill/>
          </p:spPr>
          <p:txBody>
            <a:bodyPr wrap="square" rtlCol="0">
              <a:noAutofit/>
            </a:bodyPr>
            <a:lstStyle/>
            <a:p>
              <a:pPr defTabSz="914204" fontAlgn="ctr"/>
              <a:r>
                <a:rPr lang="en-US" sz="700" dirty="0">
                  <a:solidFill>
                    <a:prstClr val="black"/>
                  </a:solidFill>
                  <a:latin typeface="Arial" panose="020B0604020202020204" pitchFamily="34" charset="0"/>
                  <a:ea typeface="微软雅黑" panose="020B0503020204020204" pitchFamily="34" charset="-122"/>
                </a:rPr>
                <a:t>Data plane</a:t>
              </a:r>
            </a:p>
          </p:txBody>
        </p:sp>
        <p:sp>
          <p:nvSpPr>
            <p:cNvPr id="12" name="圆角矩形 11"/>
            <p:cNvSpPr/>
            <p:nvPr/>
          </p:nvSpPr>
          <p:spPr>
            <a:xfrm>
              <a:off x="4700263" y="4580236"/>
              <a:ext cx="898634" cy="31649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endParaRPr lang="en-US" altLang="zh-CN" sz="1050" kern="0" dirty="0">
                <a:solidFill>
                  <a:srgbClr val="1D1D1A"/>
                </a:solidFill>
                <a:latin typeface="Arial" panose="020B0604020202020204" pitchFamily="34" charset="0"/>
                <a:ea typeface="微软雅黑" panose="020B0503020204020204" pitchFamily="34" charset="-122"/>
              </a:endParaRPr>
            </a:p>
          </p:txBody>
        </p:sp>
        <p:sp>
          <p:nvSpPr>
            <p:cNvPr id="13" name="TextBox 170"/>
            <p:cNvSpPr txBox="1"/>
            <p:nvPr/>
          </p:nvSpPr>
          <p:spPr>
            <a:xfrm>
              <a:off x="5700792" y="4563868"/>
              <a:ext cx="2292531" cy="338476"/>
            </a:xfrm>
            <a:prstGeom prst="rect">
              <a:avLst/>
            </a:prstGeom>
            <a:noFill/>
          </p:spPr>
          <p:txBody>
            <a:bodyPr wrap="square" rtlCol="0">
              <a:noAutofit/>
            </a:bodyPr>
            <a:lstStyle/>
            <a:p>
              <a:pPr fontAlgn="ctr"/>
              <a:r>
                <a:rPr lang="en-US" sz="700" dirty="0">
                  <a:solidFill>
                    <a:prstClr val="black"/>
                  </a:solidFill>
                  <a:latin typeface="Arial" panose="020B0604020202020204" pitchFamily="34" charset="0"/>
                </a:rPr>
                <a:t>CSI plug-in assistance service provided by the </a:t>
              </a:r>
              <a:r>
                <a:rPr lang="en-US" sz="700" dirty="0">
                  <a:solidFill>
                    <a:srgbClr val="000000"/>
                  </a:solidFill>
                  <a:latin typeface="Arial" panose="020B0604020202020204" pitchFamily="34" charset="0"/>
                </a:rPr>
                <a:t>Kubernetes</a:t>
              </a:r>
              <a:r>
                <a:rPr lang="en-US" sz="700" dirty="0">
                  <a:solidFill>
                    <a:prstClr val="black"/>
                  </a:solidFill>
                  <a:latin typeface="Arial" panose="020B0604020202020204" pitchFamily="34" charset="0"/>
                </a:rPr>
                <a:t> community</a:t>
              </a:r>
            </a:p>
          </p:txBody>
        </p:sp>
        <p:cxnSp>
          <p:nvCxnSpPr>
            <p:cNvPr id="14" name="直接连接符 13"/>
            <p:cNvCxnSpPr/>
            <p:nvPr/>
          </p:nvCxnSpPr>
          <p:spPr>
            <a:xfrm>
              <a:off x="4700263" y="5660751"/>
              <a:ext cx="813848" cy="0"/>
            </a:xfrm>
            <a:prstGeom prst="line">
              <a:avLst/>
            </a:prstGeom>
            <a:ln w="3175">
              <a:solidFill>
                <a:srgbClr val="DD4654"/>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00263" y="5917148"/>
              <a:ext cx="81384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571795" y="4777178"/>
              <a:ext cx="3879481" cy="1283524"/>
            </a:xfrm>
            <a:prstGeom prst="roundRect">
              <a:avLst/>
            </a:prstGeom>
            <a:noFill/>
            <a:ln w="3175" cap="flat" cmpd="sng" algn="ctr">
              <a:solidFill>
                <a:srgbClr val="4F81BD">
                  <a:shade val="50000"/>
                </a:srgbClr>
              </a:solidFill>
              <a:prstDash val="solid"/>
            </a:ln>
            <a:effectLst/>
          </p:spPr>
          <p:txBody>
            <a:bodyPr wrap="square" rtlCol="0" anchor="t">
              <a:noAutofit/>
            </a:bodyPr>
            <a:lstStyle/>
            <a:p>
              <a:pPr algn="ctr" defTabSz="914204" fontAlgn="ctr">
                <a:defRPr/>
              </a:pPr>
              <a:r>
                <a:rPr lang="en-US" sz="1200">
                  <a:solidFill>
                    <a:srgbClr val="000000"/>
                  </a:solidFill>
                  <a:latin typeface="Arial" panose="020B0604020202020204" pitchFamily="34" charset="0"/>
                  <a:ea typeface="微软雅黑" panose="020B0503020204020204" pitchFamily="34" charset="-122"/>
                </a:rPr>
                <a:t>Kubernetes </a:t>
              </a:r>
              <a:r>
                <a:rPr lang="en-US" sz="1200" dirty="0">
                  <a:solidFill>
                    <a:srgbClr val="000000"/>
                  </a:solidFill>
                  <a:latin typeface="Arial" panose="020B0604020202020204" pitchFamily="34" charset="0"/>
                  <a:ea typeface="微软雅黑" panose="020B0503020204020204" pitchFamily="34" charset="-122"/>
                </a:rPr>
                <a:t>Node</a:t>
              </a:r>
            </a:p>
          </p:txBody>
        </p:sp>
        <p:sp>
          <p:nvSpPr>
            <p:cNvPr id="17" name="圆角矩形 16"/>
            <p:cNvSpPr/>
            <p:nvPr/>
          </p:nvSpPr>
          <p:spPr>
            <a:xfrm>
              <a:off x="571795" y="926609"/>
              <a:ext cx="3879481" cy="1405764"/>
            </a:xfrm>
            <a:prstGeom prst="roundRect">
              <a:avLst/>
            </a:prstGeom>
            <a:noFill/>
            <a:ln w="3175" cap="flat" cmpd="sng" algn="ctr">
              <a:solidFill>
                <a:srgbClr val="4F81BD">
                  <a:shade val="50000"/>
                </a:srgbClr>
              </a:solidFill>
              <a:prstDash val="solid"/>
            </a:ln>
            <a:effectLst/>
          </p:spPr>
          <p:txBody>
            <a:bodyPr wrap="square" rtlCol="0" anchor="t">
              <a:noAutofit/>
            </a:bodyPr>
            <a:lstStyle/>
            <a:p>
              <a:pPr algn="ctr" defTabSz="914204" fontAlgn="ctr">
                <a:defRPr/>
              </a:pPr>
              <a:r>
                <a:rPr lang="en-US" sz="1200">
                  <a:solidFill>
                    <a:srgbClr val="000000"/>
                  </a:solidFill>
                  <a:latin typeface="Arial" panose="020B0604020202020204" pitchFamily="34" charset="0"/>
                  <a:ea typeface="微软雅黑" panose="020B0503020204020204" pitchFamily="34" charset="-122"/>
                </a:rPr>
                <a:t>Kubernetes </a:t>
              </a:r>
              <a:r>
                <a:rPr lang="en-US" sz="1200" dirty="0">
                  <a:solidFill>
                    <a:srgbClr val="000000"/>
                  </a:solidFill>
                  <a:latin typeface="Arial" panose="020B0604020202020204" pitchFamily="34" charset="0"/>
                  <a:ea typeface="微软雅黑" panose="020B0503020204020204" pitchFamily="34" charset="-122"/>
                </a:rPr>
                <a:t>Master</a:t>
              </a:r>
            </a:p>
          </p:txBody>
        </p:sp>
        <p:sp>
          <p:nvSpPr>
            <p:cNvPr id="19" name="圆角矩形 18"/>
            <p:cNvSpPr/>
            <p:nvPr/>
          </p:nvSpPr>
          <p:spPr>
            <a:xfrm>
              <a:off x="5623230" y="2622361"/>
              <a:ext cx="1674158" cy="1466884"/>
            </a:xfrm>
            <a:prstGeom prst="roundRect">
              <a:avLst/>
            </a:prstGeom>
            <a:noFill/>
            <a:ln w="3175" cap="flat" cmpd="sng" algn="ctr">
              <a:solidFill>
                <a:srgbClr val="4F81BD">
                  <a:shade val="50000"/>
                </a:srgbClr>
              </a:solidFill>
              <a:prstDash val="solid"/>
            </a:ln>
            <a:effectLst/>
          </p:spPr>
          <p:txBody>
            <a:bodyPr wrap="square" lIns="3599" rIns="3599" rtlCol="0" anchor="ctr">
              <a:noAutofit/>
            </a:bodyPr>
            <a:lstStyle/>
            <a:p>
              <a:pPr algn="ctr" defTabSz="914204" fontAlgn="ctr">
                <a:lnSpc>
                  <a:spcPct val="300000"/>
                </a:lnSpc>
                <a:defRPr/>
              </a:pPr>
              <a:endParaRPr lang="en-US" sz="1200" b="1" dirty="0">
                <a:solidFill>
                  <a:srgbClr val="C00000"/>
                </a:solidFill>
                <a:latin typeface="Arial" panose="020B0604020202020204" pitchFamily="34" charset="0"/>
                <a:ea typeface="微软雅黑" panose="020B0503020204020204" pitchFamily="34" charset="-122"/>
              </a:endParaRPr>
            </a:p>
            <a:p>
              <a:pPr algn="ctr" defTabSz="914204" fontAlgn="ctr">
                <a:lnSpc>
                  <a:spcPct val="300000"/>
                </a:lnSpc>
                <a:defRPr/>
              </a:pPr>
              <a:r>
                <a:rPr lang="en-US" sz="1200" b="1" dirty="0">
                  <a:latin typeface="Arial" panose="020B0604020202020204" pitchFamily="34" charset="0"/>
                  <a:ea typeface="微软雅黑" panose="020B0503020204020204" pitchFamily="34" charset="-122"/>
                </a:rPr>
                <a:t>OceanStor</a:t>
              </a:r>
            </a:p>
            <a:p>
              <a:pPr algn="ctr" defTabSz="914204" fontAlgn="ctr">
                <a:defRPr/>
              </a:pPr>
              <a:endParaRPr lang="en-US" sz="1200" b="1" dirty="0">
                <a:solidFill>
                  <a:srgbClr val="C00000"/>
                </a:solidFill>
                <a:latin typeface="Arial" panose="020B0604020202020204" pitchFamily="34" charset="0"/>
                <a:ea typeface="微软雅黑" panose="020B0503020204020204" pitchFamily="34" charset="-122"/>
              </a:endParaRPr>
            </a:p>
            <a:p>
              <a:pPr algn="ctr" defTabSz="914204" fontAlgn="ctr">
                <a:defRPr/>
              </a:pPr>
              <a:endParaRPr lang="en-US" sz="1200" b="1" dirty="0">
                <a:solidFill>
                  <a:srgbClr val="C00000"/>
                </a:solidFill>
                <a:latin typeface="Arial" panose="020B0604020202020204" pitchFamily="34" charset="0"/>
                <a:ea typeface="微软雅黑" panose="020B0503020204020204" pitchFamily="34" charset="-122"/>
              </a:endParaRPr>
            </a:p>
            <a:p>
              <a:pPr algn="ctr" defTabSz="914204" fontAlgn="ctr">
                <a:defRPr/>
              </a:pPr>
              <a:endParaRPr lang="en-US" sz="1200" b="1" dirty="0">
                <a:solidFill>
                  <a:srgbClr val="C00000"/>
                </a:solidFill>
                <a:latin typeface="Arial" panose="020B0604020202020204" pitchFamily="34" charset="0"/>
                <a:ea typeface="微软雅黑" panose="020B0503020204020204" pitchFamily="34" charset="-122"/>
              </a:endParaRPr>
            </a:p>
          </p:txBody>
        </p:sp>
        <p:sp>
          <p:nvSpPr>
            <p:cNvPr id="25" name="矩形 24"/>
            <p:cNvSpPr/>
            <p:nvPr/>
          </p:nvSpPr>
          <p:spPr>
            <a:xfrm>
              <a:off x="4546698" y="1598931"/>
              <a:ext cx="447705" cy="297346"/>
            </a:xfrm>
            <a:prstGeom prst="rect">
              <a:avLst/>
            </a:prstGeom>
          </p:spPr>
          <p:txBody>
            <a:bodyPr wrap="square">
              <a:noAutofit/>
            </a:bodyPr>
            <a:lstStyle/>
            <a:p>
              <a:pPr defTabSz="914204" fontAlgn="ctr"/>
              <a:r>
                <a:rPr lang="en-US" sz="1200" dirty="0">
                  <a:solidFill>
                    <a:prstClr val="black"/>
                  </a:solidFill>
                  <a:latin typeface="Arial" panose="020B0604020202020204" pitchFamily="34" charset="0"/>
                  <a:ea typeface="微软雅黑" panose="020B0503020204020204" pitchFamily="34" charset="-122"/>
                </a:rPr>
                <a:t>1</a:t>
              </a:r>
            </a:p>
          </p:txBody>
        </p:sp>
        <p:sp>
          <p:nvSpPr>
            <p:cNvPr id="26" name="矩形 25"/>
            <p:cNvSpPr/>
            <p:nvPr/>
          </p:nvSpPr>
          <p:spPr>
            <a:xfrm>
              <a:off x="4839222" y="1598931"/>
              <a:ext cx="279179" cy="297385"/>
            </a:xfrm>
            <a:prstGeom prst="rect">
              <a:avLst/>
            </a:prstGeom>
          </p:spPr>
          <p:txBody>
            <a:bodyPr wrap="square">
              <a:noAutofit/>
            </a:bodyPr>
            <a:lstStyle/>
            <a:p>
              <a:pPr defTabSz="914204" fontAlgn="ctr"/>
              <a:r>
                <a:rPr lang="en-US" sz="1200" dirty="0">
                  <a:solidFill>
                    <a:prstClr val="black"/>
                  </a:solidFill>
                  <a:latin typeface="Arial" panose="020B0604020202020204" pitchFamily="34" charset="0"/>
                  <a:ea typeface="微软雅黑" panose="020B0503020204020204" pitchFamily="34" charset="-122"/>
                </a:rPr>
                <a:t>2</a:t>
              </a:r>
            </a:p>
          </p:txBody>
        </p:sp>
        <p:sp>
          <p:nvSpPr>
            <p:cNvPr id="27" name="矩形 26"/>
            <p:cNvSpPr/>
            <p:nvPr/>
          </p:nvSpPr>
          <p:spPr>
            <a:xfrm>
              <a:off x="2123586" y="4341450"/>
              <a:ext cx="279179" cy="297385"/>
            </a:xfrm>
            <a:prstGeom prst="rect">
              <a:avLst/>
            </a:prstGeom>
          </p:spPr>
          <p:txBody>
            <a:bodyPr wrap="square">
              <a:noAutofit/>
            </a:bodyPr>
            <a:lstStyle/>
            <a:p>
              <a:pPr defTabSz="914204" fontAlgn="ctr"/>
              <a:r>
                <a:rPr lang="en-US" sz="1200" dirty="0">
                  <a:solidFill>
                    <a:prstClr val="black"/>
                  </a:solidFill>
                  <a:latin typeface="Arial" panose="020B0604020202020204" pitchFamily="34" charset="0"/>
                  <a:ea typeface="微软雅黑" panose="020B0503020204020204" pitchFamily="34" charset="-122"/>
                </a:rPr>
                <a:t>3</a:t>
              </a:r>
            </a:p>
          </p:txBody>
        </p:sp>
        <p:sp>
          <p:nvSpPr>
            <p:cNvPr id="28" name="圆角矩形 27"/>
            <p:cNvSpPr/>
            <p:nvPr/>
          </p:nvSpPr>
          <p:spPr>
            <a:xfrm>
              <a:off x="571795" y="2515734"/>
              <a:ext cx="3879481" cy="1888902"/>
            </a:xfrm>
            <a:prstGeom prst="roundRect">
              <a:avLst/>
            </a:prstGeom>
            <a:noFill/>
            <a:ln w="3175" cap="flat" cmpd="sng" algn="ctr">
              <a:solidFill>
                <a:srgbClr val="4F81BD">
                  <a:shade val="50000"/>
                </a:srgbClr>
              </a:solidFill>
              <a:prstDash val="solid"/>
            </a:ln>
            <a:effectLst/>
          </p:spPr>
          <p:txBody>
            <a:bodyPr wrap="square" rtlCol="0" anchor="t">
              <a:noAutofit/>
            </a:bodyPr>
            <a:lstStyle/>
            <a:p>
              <a:pPr algn="ctr" defTabSz="914204" fontAlgn="ctr">
                <a:defRPr/>
              </a:pPr>
              <a:r>
                <a:rPr lang="en-US" sz="1200">
                  <a:solidFill>
                    <a:srgbClr val="000000"/>
                  </a:solidFill>
                  <a:latin typeface="Arial" panose="020B0604020202020204" pitchFamily="34" charset="0"/>
                  <a:ea typeface="微软雅黑" panose="020B0503020204020204" pitchFamily="34" charset="-122"/>
                </a:rPr>
                <a:t>Kubernetes </a:t>
              </a:r>
              <a:r>
                <a:rPr lang="en-US" sz="1200" dirty="0">
                  <a:solidFill>
                    <a:srgbClr val="000000"/>
                  </a:solidFill>
                  <a:latin typeface="Arial" panose="020B0604020202020204" pitchFamily="34" charset="0"/>
                  <a:ea typeface="微软雅黑" panose="020B0503020204020204" pitchFamily="34" charset="-122"/>
                </a:rPr>
                <a:t>Node</a:t>
              </a:r>
            </a:p>
          </p:txBody>
        </p:sp>
        <p:sp>
          <p:nvSpPr>
            <p:cNvPr id="29" name="圆角矩形 28"/>
            <p:cNvSpPr/>
            <p:nvPr/>
          </p:nvSpPr>
          <p:spPr>
            <a:xfrm>
              <a:off x="804564" y="3977228"/>
              <a:ext cx="1241434" cy="366720"/>
            </a:xfrm>
            <a:prstGeom prst="roundRect">
              <a:avLst/>
            </a:prstGeom>
            <a:solidFill>
              <a:srgbClr val="F79646"/>
            </a:solidFill>
            <a:ln w="0" cap="flat" cmpd="sng" algn="ctr">
              <a:solidFill>
                <a:srgbClr val="F79646">
                  <a:shade val="50000"/>
                </a:srgbClr>
              </a:solidFill>
              <a:prstDash val="solid"/>
            </a:ln>
            <a:effectLst/>
          </p:spPr>
          <p:txBody>
            <a:bodyPr wrap="square" rtlCol="0" anchor="t">
              <a:noAutofit/>
            </a:bodyPr>
            <a:lstStyle/>
            <a:p>
              <a:pPr algn="ctr" defTabSz="914204" fontAlgn="ctr">
                <a:defRPr/>
              </a:pPr>
              <a:r>
                <a:rPr lang="en-US" sz="1200" dirty="0">
                  <a:solidFill>
                    <a:prstClr val="white"/>
                  </a:solidFill>
                  <a:latin typeface="Arial" panose="020B0604020202020204" pitchFamily="34" charset="0"/>
                  <a:ea typeface="微软雅黑" panose="020B0503020204020204" pitchFamily="34" charset="-122"/>
                </a:rPr>
                <a:t>CSI plug-in</a:t>
              </a:r>
            </a:p>
          </p:txBody>
        </p:sp>
        <p:sp>
          <p:nvSpPr>
            <p:cNvPr id="30" name="圆角矩形 29"/>
            <p:cNvSpPr/>
            <p:nvPr/>
          </p:nvSpPr>
          <p:spPr>
            <a:xfrm>
              <a:off x="2899483" y="3004695"/>
              <a:ext cx="1347862" cy="366720"/>
            </a:xfrm>
            <a:prstGeom prst="roundRect">
              <a:avLst/>
            </a:prstGeom>
            <a:solidFill>
              <a:srgbClr val="4BACC6"/>
            </a:solidFill>
            <a:ln w="0" cap="flat" cmpd="sng" algn="ctr">
              <a:solidFill>
                <a:srgbClr val="4BACC6">
                  <a:shade val="50000"/>
                </a:srgbClr>
              </a:solidFill>
              <a:prstDash val="solid"/>
            </a:ln>
            <a:effectLst/>
          </p:spPr>
          <p:txBody>
            <a:bodyPr wrap="square" rtlCol="0" anchor="ctr">
              <a:noAutofit/>
            </a:bodyPr>
            <a:lstStyle/>
            <a:p>
              <a:pPr algn="ctr" defTabSz="914204" fontAlgn="ctr">
                <a:defRPr/>
              </a:pPr>
              <a:r>
                <a:rPr lang="en-US" sz="1200" dirty="0">
                  <a:solidFill>
                    <a:prstClr val="white"/>
                  </a:solidFill>
                  <a:latin typeface="Arial" panose="020B0604020202020204" pitchFamily="34" charset="0"/>
                  <a:ea typeface="微软雅黑" panose="020B0503020204020204" pitchFamily="34" charset="-122"/>
                </a:rPr>
                <a:t>Container</a:t>
              </a:r>
            </a:p>
          </p:txBody>
        </p:sp>
        <p:sp>
          <p:nvSpPr>
            <p:cNvPr id="31" name="流程图: 磁盘 30"/>
            <p:cNvSpPr/>
            <p:nvPr/>
          </p:nvSpPr>
          <p:spPr>
            <a:xfrm>
              <a:off x="3752968" y="3249175"/>
              <a:ext cx="793728" cy="351108"/>
            </a:xfrm>
            <a:prstGeom prst="flowChartMagneticDisk">
              <a:avLst/>
            </a:prstGeom>
            <a:solidFill>
              <a:sysClr val="window" lastClr="FFFFFF"/>
            </a:solidFill>
            <a:ln w="15875" cap="flat" cmpd="sng" algn="ctr">
              <a:solidFill>
                <a:srgbClr val="F79646"/>
              </a:solidFill>
              <a:prstDash val="sysDot"/>
            </a:ln>
            <a:effectLst/>
          </p:spPr>
          <p:txBody>
            <a:bodyPr wrap="square" rtlCol="0" anchor="ctr">
              <a:noAutofit/>
            </a:bodyPr>
            <a:lstStyle/>
            <a:p>
              <a:pPr algn="ctr" defTabSz="914204" fontAlgn="ctr">
                <a:defRPr/>
              </a:pPr>
              <a:r>
                <a:rPr lang="en-US" sz="1000" i="1" dirty="0">
                  <a:ln w="3175">
                    <a:solidFill>
                      <a:prstClr val="black"/>
                    </a:solidFill>
                    <a:prstDash val="dash"/>
                  </a:ln>
                  <a:solidFill>
                    <a:prstClr val="black"/>
                  </a:solidFill>
                  <a:latin typeface="Arial" panose="020B0604020202020204" pitchFamily="34" charset="0"/>
                  <a:ea typeface="微软雅黑" panose="020B0503020204020204" pitchFamily="34" charset="-122"/>
                  <a:cs typeface="Arial" panose="020B0604020202020204" pitchFamily="34" charset="0"/>
                </a:rPr>
                <a:t>/mnt</a:t>
              </a:r>
            </a:p>
          </p:txBody>
        </p:sp>
        <p:sp>
          <p:nvSpPr>
            <p:cNvPr id="32" name="矩形 31"/>
            <p:cNvSpPr/>
            <p:nvPr/>
          </p:nvSpPr>
          <p:spPr>
            <a:xfrm>
              <a:off x="2928056" y="3977227"/>
              <a:ext cx="1319290" cy="372110"/>
            </a:xfrm>
            <a:prstGeom prst="rect">
              <a:avLst/>
            </a:prstGeom>
            <a:solidFill>
              <a:srgbClr val="F79646">
                <a:lumMod val="75000"/>
              </a:srgbClr>
            </a:solidFill>
            <a:ln w="0" cap="flat" cmpd="sng" algn="ctr">
              <a:solidFill>
                <a:srgbClr val="4F81BD">
                  <a:shade val="50000"/>
                </a:srgbClr>
              </a:solidFill>
              <a:prstDash val="solid"/>
            </a:ln>
            <a:effectLst/>
          </p:spPr>
          <p:txBody>
            <a:bodyPr wrap="square" rtlCol="0" anchor="ctr">
              <a:noAutofit/>
            </a:bodyPr>
            <a:lstStyle/>
            <a:p>
              <a:pPr algn="ctr" defTabSz="914204" fontAlgn="ctr">
                <a:defRPr/>
              </a:pPr>
              <a:r>
                <a:rPr lang="en-US" sz="1200" dirty="0">
                  <a:solidFill>
                    <a:prstClr val="black"/>
                  </a:solidFill>
                  <a:latin typeface="Arial" panose="020B0604020202020204" pitchFamily="34" charset="0"/>
                  <a:ea typeface="微软雅黑" panose="020B0503020204020204" pitchFamily="34" charset="-122"/>
                </a:rPr>
                <a:t>Block dev</a:t>
              </a:r>
            </a:p>
          </p:txBody>
        </p:sp>
        <p:cxnSp>
          <p:nvCxnSpPr>
            <p:cNvPr id="33" name="肘形连接符 49"/>
            <p:cNvCxnSpPr>
              <a:stCxn id="31" idx="2"/>
              <a:endCxn id="32" idx="0"/>
            </p:cNvCxnSpPr>
            <p:nvPr/>
          </p:nvCxnSpPr>
          <p:spPr>
            <a:xfrm rot="10800000" flipV="1">
              <a:off x="3587702" y="3424729"/>
              <a:ext cx="165267" cy="552498"/>
            </a:xfrm>
            <a:prstGeom prst="bentConnector2">
              <a:avLst/>
            </a:prstGeom>
            <a:noFill/>
            <a:ln w="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4" name="肘形连接符 33"/>
            <p:cNvCxnSpPr>
              <a:stCxn id="32" idx="3"/>
              <a:endCxn id="19" idx="1"/>
            </p:cNvCxnSpPr>
            <p:nvPr/>
          </p:nvCxnSpPr>
          <p:spPr>
            <a:xfrm flipV="1">
              <a:off x="4247346" y="3355803"/>
              <a:ext cx="1375885" cy="807479"/>
            </a:xfrm>
            <a:prstGeom prst="bentConnector3">
              <a:avLst>
                <a:gd name="adj1" fmla="val 50000"/>
              </a:avLst>
            </a:prstGeom>
            <a:noFill/>
            <a:ln w="0" cap="flat" cmpd="sng" algn="ctr">
              <a:solidFill>
                <a:sysClr val="windowText" lastClr="000000"/>
              </a:solidFill>
              <a:prstDash val="solid"/>
            </a:ln>
            <a:effectLst>
              <a:outerShdw blurRad="40000" dist="20000" dir="5400000" rotWithShape="0">
                <a:srgbClr val="000000">
                  <a:alpha val="38000"/>
                </a:srgbClr>
              </a:outerShdw>
            </a:effectLst>
          </p:spPr>
        </p:cxnSp>
        <p:sp>
          <p:nvSpPr>
            <p:cNvPr id="35" name="TextBox 66"/>
            <p:cNvSpPr txBox="1"/>
            <p:nvPr/>
          </p:nvSpPr>
          <p:spPr>
            <a:xfrm>
              <a:off x="4577615" y="3058457"/>
              <a:ext cx="1163843" cy="297346"/>
            </a:xfrm>
            <a:prstGeom prst="rect">
              <a:avLst/>
            </a:prstGeom>
            <a:noFill/>
          </p:spPr>
          <p:txBody>
            <a:bodyPr wrap="square" rtlCol="0">
              <a:noAutofit/>
            </a:bodyPr>
            <a:lstStyle/>
            <a:p>
              <a:pPr defTabSz="914204" fontAlgn="ctr"/>
              <a:r>
                <a:rPr lang="en-US" sz="1200" b="1" dirty="0">
                  <a:solidFill>
                    <a:prstClr val="black"/>
                  </a:solidFill>
                  <a:latin typeface="Arial" panose="020B0604020202020204" pitchFamily="34" charset="0"/>
                  <a:ea typeface="微软雅黑" panose="020B0503020204020204" pitchFamily="34" charset="-122"/>
                </a:rPr>
                <a:t>SCSI/iSCSI</a:t>
              </a:r>
            </a:p>
          </p:txBody>
        </p:sp>
        <p:sp>
          <p:nvSpPr>
            <p:cNvPr id="36" name="圆角矩形 35"/>
            <p:cNvSpPr/>
            <p:nvPr/>
          </p:nvSpPr>
          <p:spPr>
            <a:xfrm>
              <a:off x="3066281" y="1721172"/>
              <a:ext cx="1319023" cy="366720"/>
            </a:xfrm>
            <a:prstGeom prst="roundRect">
              <a:avLst/>
            </a:prstGeom>
            <a:solidFill>
              <a:srgbClr val="F79646"/>
            </a:solidFill>
            <a:ln w="0" cap="flat" cmpd="sng" algn="ctr">
              <a:solidFill>
                <a:srgbClr val="F79646">
                  <a:shade val="50000"/>
                </a:srgbClr>
              </a:solidFill>
              <a:prstDash val="solid"/>
            </a:ln>
            <a:effectLst/>
          </p:spPr>
          <p:txBody>
            <a:bodyPr wrap="square" rtlCol="0" anchor="t">
              <a:noAutofit/>
            </a:bodyPr>
            <a:lstStyle/>
            <a:p>
              <a:pPr algn="ctr" defTabSz="914204" fontAlgn="ctr">
                <a:defRPr/>
              </a:pPr>
              <a:r>
                <a:rPr lang="en-US" sz="1200" dirty="0">
                  <a:solidFill>
                    <a:prstClr val="white"/>
                  </a:solidFill>
                  <a:latin typeface="Arial" panose="020B0604020202020204" pitchFamily="34" charset="0"/>
                  <a:ea typeface="微软雅黑" panose="020B0503020204020204" pitchFamily="34" charset="-122"/>
                </a:rPr>
                <a:t>CSI plug-in</a:t>
              </a:r>
            </a:p>
          </p:txBody>
        </p:sp>
        <p:cxnSp>
          <p:nvCxnSpPr>
            <p:cNvPr id="37" name="肘形连接符 36"/>
            <p:cNvCxnSpPr>
              <a:stCxn id="29" idx="2"/>
              <a:endCxn id="32" idx="2"/>
            </p:cNvCxnSpPr>
            <p:nvPr/>
          </p:nvCxnSpPr>
          <p:spPr>
            <a:xfrm rot="16200000" flipH="1">
              <a:off x="2503796" y="3265432"/>
              <a:ext cx="5390" cy="2162420"/>
            </a:xfrm>
            <a:prstGeom prst="bentConnector3">
              <a:avLst>
                <a:gd name="adj1" fmla="val 4340401"/>
              </a:avLst>
            </a:prstGeom>
            <a:noFill/>
            <a:ln w="3175" cap="flat" cmpd="sng" algn="ctr">
              <a:solidFill>
                <a:srgbClr val="DD4654"/>
              </a:solidFill>
              <a:prstDash val="solid"/>
              <a:headEnd type="none"/>
              <a:tailEnd type="triangle"/>
            </a:ln>
            <a:effectLst>
              <a:outerShdw blurRad="40000" dist="20000" dir="5400000" rotWithShape="0">
                <a:srgbClr val="000000">
                  <a:alpha val="38000"/>
                </a:srgbClr>
              </a:outerShdw>
            </a:effectLst>
          </p:spPr>
        </p:cxnSp>
        <p:sp>
          <p:nvSpPr>
            <p:cNvPr id="38" name="圆角矩形 37"/>
            <p:cNvSpPr/>
            <p:nvPr/>
          </p:nvSpPr>
          <p:spPr>
            <a:xfrm>
              <a:off x="804562" y="1415571"/>
              <a:ext cx="1551792"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dirty="0">
                  <a:solidFill>
                    <a:prstClr val="white"/>
                  </a:solidFill>
                  <a:latin typeface="Arial" panose="020B0604020202020204" pitchFamily="34" charset="0"/>
                  <a:ea typeface="微软雅黑" panose="020B0503020204020204" pitchFamily="34" charset="-122"/>
                </a:rPr>
                <a:t>Driver-registrar</a:t>
              </a:r>
            </a:p>
          </p:txBody>
        </p:sp>
        <p:sp>
          <p:nvSpPr>
            <p:cNvPr id="39" name="圆角矩形 38"/>
            <p:cNvSpPr/>
            <p:nvPr/>
          </p:nvSpPr>
          <p:spPr>
            <a:xfrm>
              <a:off x="804559" y="1843413"/>
              <a:ext cx="2123496"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a:solidFill>
                    <a:srgbClr val="FFFFFF"/>
                  </a:solidFill>
                  <a:latin typeface="Arial" panose="020B0604020202020204" pitchFamily="34" charset="0"/>
                  <a:ea typeface="微软雅黑" panose="020B0503020204020204" pitchFamily="34" charset="-122"/>
                </a:rPr>
                <a:t>External-provisioner</a:t>
              </a:r>
              <a:endParaRPr lang="en-US" sz="1200" dirty="0">
                <a:solidFill>
                  <a:srgbClr val="FFFFFF"/>
                </a:solidFill>
                <a:latin typeface="Arial" panose="020B0604020202020204" pitchFamily="34" charset="0"/>
                <a:ea typeface="微软雅黑" panose="020B0503020204020204" pitchFamily="34" charset="-122"/>
              </a:endParaRPr>
            </a:p>
          </p:txBody>
        </p:sp>
        <p:sp>
          <p:nvSpPr>
            <p:cNvPr id="40" name="圆角矩形 39"/>
            <p:cNvSpPr/>
            <p:nvPr/>
          </p:nvSpPr>
          <p:spPr>
            <a:xfrm>
              <a:off x="804559" y="3432536"/>
              <a:ext cx="1862151"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a:solidFill>
                    <a:srgbClr val="FFFFFF"/>
                  </a:solidFill>
                  <a:latin typeface="Arial" panose="020B0604020202020204" pitchFamily="34" charset="0"/>
                  <a:ea typeface="微软雅黑" panose="020B0503020204020204" pitchFamily="34" charset="-122"/>
                </a:rPr>
                <a:t>External-attacher</a:t>
              </a:r>
              <a:endParaRPr lang="en-US" sz="1200" dirty="0">
                <a:solidFill>
                  <a:srgbClr val="FFFFFF"/>
                </a:solidFill>
                <a:latin typeface="Arial" panose="020B0604020202020204" pitchFamily="34" charset="0"/>
                <a:ea typeface="微软雅黑" panose="020B0503020204020204" pitchFamily="34" charset="-122"/>
              </a:endParaRPr>
            </a:p>
          </p:txBody>
        </p:sp>
        <p:sp>
          <p:nvSpPr>
            <p:cNvPr id="41" name="圆角矩形 40"/>
            <p:cNvSpPr/>
            <p:nvPr/>
          </p:nvSpPr>
          <p:spPr>
            <a:xfrm>
              <a:off x="2433944" y="5147270"/>
              <a:ext cx="1862151"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a:solidFill>
                    <a:srgbClr val="FFFFFF"/>
                  </a:solidFill>
                  <a:latin typeface="Arial" panose="020B0604020202020204" pitchFamily="34" charset="0"/>
                  <a:ea typeface="微软雅黑" panose="020B0503020204020204" pitchFamily="34" charset="-122"/>
                </a:rPr>
                <a:t>External-attacher</a:t>
              </a:r>
              <a:endParaRPr lang="en-US" sz="1200" dirty="0">
                <a:solidFill>
                  <a:srgbClr val="FFFFFF"/>
                </a:solidFill>
                <a:latin typeface="Arial" panose="020B0604020202020204" pitchFamily="34" charset="0"/>
                <a:ea typeface="微软雅黑" panose="020B0503020204020204" pitchFamily="34" charset="-122"/>
              </a:endParaRPr>
            </a:p>
          </p:txBody>
        </p:sp>
        <p:sp>
          <p:nvSpPr>
            <p:cNvPr id="42" name="圆角矩形 41"/>
            <p:cNvSpPr/>
            <p:nvPr/>
          </p:nvSpPr>
          <p:spPr>
            <a:xfrm>
              <a:off x="726973" y="5636232"/>
              <a:ext cx="1241434" cy="366720"/>
            </a:xfrm>
            <a:prstGeom prst="roundRect">
              <a:avLst/>
            </a:prstGeom>
            <a:solidFill>
              <a:srgbClr val="F79646"/>
            </a:solidFill>
            <a:ln w="0" cap="flat" cmpd="sng" algn="ctr">
              <a:solidFill>
                <a:srgbClr val="F79646">
                  <a:shade val="50000"/>
                </a:srgbClr>
              </a:solidFill>
              <a:prstDash val="solid"/>
            </a:ln>
            <a:effectLst/>
          </p:spPr>
          <p:txBody>
            <a:bodyPr wrap="square" rtlCol="0" anchor="t">
              <a:noAutofit/>
            </a:bodyPr>
            <a:lstStyle/>
            <a:p>
              <a:pPr algn="ctr" defTabSz="914204" fontAlgn="ctr">
                <a:defRPr/>
              </a:pPr>
              <a:r>
                <a:rPr lang="en-US" sz="1200" dirty="0">
                  <a:solidFill>
                    <a:prstClr val="white"/>
                  </a:solidFill>
                  <a:latin typeface="Arial" panose="020B0604020202020204" pitchFamily="34" charset="0"/>
                  <a:ea typeface="微软雅黑" panose="020B0503020204020204" pitchFamily="34" charset="-122"/>
                </a:rPr>
                <a:t>CSI plug-in</a:t>
              </a:r>
            </a:p>
          </p:txBody>
        </p:sp>
        <p:sp>
          <p:nvSpPr>
            <p:cNvPr id="43" name="圆角矩形 42"/>
            <p:cNvSpPr/>
            <p:nvPr/>
          </p:nvSpPr>
          <p:spPr>
            <a:xfrm>
              <a:off x="804562" y="3004695"/>
              <a:ext cx="1551792"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dirty="0">
                  <a:solidFill>
                    <a:prstClr val="white"/>
                  </a:solidFill>
                  <a:latin typeface="Arial" panose="020B0604020202020204" pitchFamily="34" charset="0"/>
                  <a:ea typeface="微软雅黑" panose="020B0503020204020204" pitchFamily="34" charset="-122"/>
                </a:rPr>
                <a:t>Driver-registrar</a:t>
              </a:r>
            </a:p>
          </p:txBody>
        </p:sp>
        <p:sp>
          <p:nvSpPr>
            <p:cNvPr id="44" name="圆角矩形 43"/>
            <p:cNvSpPr/>
            <p:nvPr/>
          </p:nvSpPr>
          <p:spPr>
            <a:xfrm>
              <a:off x="726974" y="5147270"/>
              <a:ext cx="1551792" cy="366720"/>
            </a:xfrm>
            <a:prstGeom prst="roundRect">
              <a:avLst/>
            </a:prstGeom>
            <a:solidFill>
              <a:srgbClr val="9BBB59"/>
            </a:solidFill>
            <a:ln w="0" cap="flat" cmpd="sng" algn="ctr">
              <a:solidFill>
                <a:srgbClr val="9BBB59">
                  <a:shade val="50000"/>
                </a:srgbClr>
              </a:solidFill>
              <a:prstDash val="solid"/>
            </a:ln>
            <a:effectLst/>
          </p:spPr>
          <p:txBody>
            <a:bodyPr wrap="square" rtlCol="0" anchor="t">
              <a:noAutofit/>
            </a:bodyPr>
            <a:lstStyle/>
            <a:p>
              <a:pPr defTabSz="914204" fontAlgn="ctr">
                <a:defRPr/>
              </a:pPr>
              <a:r>
                <a:rPr lang="en-US" sz="1200" dirty="0">
                  <a:solidFill>
                    <a:prstClr val="white"/>
                  </a:solidFill>
                  <a:latin typeface="Arial" panose="020B0604020202020204" pitchFamily="34" charset="0"/>
                  <a:ea typeface="微软雅黑" panose="020B0503020204020204" pitchFamily="34" charset="-122"/>
                </a:rPr>
                <a:t>Driver-registrar</a:t>
              </a:r>
            </a:p>
          </p:txBody>
        </p:sp>
        <p:cxnSp>
          <p:nvCxnSpPr>
            <p:cNvPr id="45" name="肘形连接符 44"/>
            <p:cNvCxnSpPr>
              <a:stCxn id="36" idx="3"/>
              <a:endCxn id="19" idx="0"/>
            </p:cNvCxnSpPr>
            <p:nvPr/>
          </p:nvCxnSpPr>
          <p:spPr>
            <a:xfrm>
              <a:off x="4385303" y="1904532"/>
              <a:ext cx="2075006" cy="717829"/>
            </a:xfrm>
            <a:prstGeom prst="bentConnector2">
              <a:avLst/>
            </a:prstGeom>
            <a:ln w="3175">
              <a:solidFill>
                <a:srgbClr val="C00000"/>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4" name="矩形 3"/>
            <p:cNvSpPr/>
            <p:nvPr/>
          </p:nvSpPr>
          <p:spPr>
            <a:xfrm>
              <a:off x="4638477" y="1001862"/>
              <a:ext cx="2360997" cy="523099"/>
            </a:xfrm>
            <a:prstGeom prst="rect">
              <a:avLst/>
            </a:prstGeom>
          </p:spPr>
          <p:txBody>
            <a:bodyPr wrap="square">
              <a:noAutofit/>
            </a:bodyPr>
            <a:lstStyle/>
            <a:p>
              <a:pPr defTabSz="914204" fontAlgn="ctr"/>
              <a:r>
                <a:rPr lang="en-US" sz="1200" b="1" dirty="0">
                  <a:solidFill>
                    <a:srgbClr val="000000"/>
                  </a:solidFill>
                  <a:latin typeface="Arial" panose="020B0604020202020204" pitchFamily="34" charset="0"/>
                  <a:ea typeface="微软雅黑" panose="020B0503020204020204" pitchFamily="34" charset="-122"/>
                </a:rPr>
                <a:t>Applicable version: </a:t>
              </a:r>
            </a:p>
            <a:p>
              <a:pPr defTabSz="914204" fontAlgn="ctr"/>
              <a:r>
                <a:rPr lang="en-US" sz="1200" b="1">
                  <a:solidFill>
                    <a:srgbClr val="000000"/>
                  </a:solidFill>
                  <a:latin typeface="Arial" panose="020B0604020202020204" pitchFamily="34" charset="0"/>
                  <a:ea typeface="微软雅黑" panose="020B0503020204020204" pitchFamily="34" charset="-122"/>
                </a:rPr>
                <a:t>Kubernetes </a:t>
              </a:r>
              <a:r>
                <a:rPr lang="en-US" sz="1200" b="1" dirty="0">
                  <a:solidFill>
                    <a:srgbClr val="000000"/>
                  </a:solidFill>
                  <a:latin typeface="Arial" panose="020B0604020202020204" pitchFamily="34" charset="0"/>
                  <a:ea typeface="微软雅黑" panose="020B0503020204020204" pitchFamily="34" charset="-122"/>
                </a:rPr>
                <a:t>1.13/1.14/1.15</a:t>
              </a:r>
            </a:p>
          </p:txBody>
        </p:sp>
      </p:grpSp>
      <p:graphicFrame>
        <p:nvGraphicFramePr>
          <p:cNvPr id="49" name="表格 48"/>
          <p:cNvGraphicFramePr>
            <a:graphicFrameLocks noGrp="1"/>
          </p:cNvGraphicFramePr>
          <p:nvPr>
            <p:extLst>
              <p:ext uri="{D42A27DB-BD31-4B8C-83A1-F6EECF244321}">
                <p14:modId xmlns:p14="http://schemas.microsoft.com/office/powerpoint/2010/main" val="2474366363"/>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Open Ecosystem</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628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bwMode="auto">
          <a:xfrm>
            <a:off x="1748712" y="4511565"/>
            <a:ext cx="10440000" cy="297102"/>
          </a:xfrm>
          <a:prstGeom prst="rect">
            <a:avLst/>
          </a:prstGeom>
          <a:solidFill>
            <a:srgbClr val="FFBE00"/>
          </a:solidFill>
          <a:ln>
            <a:noFill/>
          </a:ln>
          <a:effectLst/>
        </p:spPr>
        <p:txBody>
          <a:bodyPr vert="horz" wrap="square" lIns="91416" tIns="45708" rIns="91416" bIns="45708" numCol="1" rtlCol="0" anchor="t" anchorCtr="0" compatLnSpc="1">
            <a:prstTxWarp prst="textNoShape">
              <a:avLst/>
            </a:prstTxWarp>
          </a:bodyPr>
          <a:lstStyle/>
          <a:p>
            <a:pPr defTabSz="914133">
              <a:buClr>
                <a:srgbClr val="CC9900"/>
              </a:buClr>
              <a:buFont typeface="Wingdings" pitchFamily="2" charset="2"/>
              <a:buChar char="n"/>
            </a:pPr>
            <a:endParaRPr lang="en-US" dirty="0">
              <a:solidFill>
                <a:srgbClr val="000000"/>
              </a:solidFill>
              <a:latin typeface="Arial"/>
              <a:ea typeface="宋体" charset="-122"/>
              <a:sym typeface="Arial"/>
            </a:endParaRPr>
          </a:p>
        </p:txBody>
      </p:sp>
      <p:sp>
        <p:nvSpPr>
          <p:cNvPr id="3" name="Rectangle 3"/>
          <p:cNvSpPr/>
          <p:nvPr/>
        </p:nvSpPr>
        <p:spPr bwMode="auto">
          <a:xfrm>
            <a:off x="-2204" y="2610005"/>
            <a:ext cx="12192000" cy="578372"/>
          </a:xfrm>
          <a:prstGeom prst="rect">
            <a:avLst/>
          </a:prstGeom>
          <a:solidFill>
            <a:srgbClr val="FFBE00"/>
          </a:solidFill>
          <a:ln>
            <a:noFill/>
          </a:ln>
          <a:effectLst/>
        </p:spPr>
        <p:txBody>
          <a:bodyPr vert="horz" wrap="square" lIns="91416" tIns="45708" rIns="91416" bIns="45708" numCol="1" rtlCol="0" anchor="t" anchorCtr="0" compatLnSpc="1">
            <a:prstTxWarp prst="textNoShape">
              <a:avLst/>
            </a:prstTxWarp>
          </a:bodyPr>
          <a:lstStyle/>
          <a:p>
            <a:pPr defTabSz="914133">
              <a:buClr>
                <a:srgbClr val="CC9900"/>
              </a:buClr>
              <a:buFont typeface="Wingdings" pitchFamily="2" charset="2"/>
              <a:buChar char="n"/>
            </a:pPr>
            <a:endParaRPr lang="en-US" dirty="0">
              <a:solidFill>
                <a:srgbClr val="000000"/>
              </a:solidFill>
              <a:latin typeface="Arial"/>
              <a:ea typeface="宋体" charset="-122"/>
              <a:sym typeface="Arial"/>
            </a:endParaRPr>
          </a:p>
        </p:txBody>
      </p:sp>
      <p:sp>
        <p:nvSpPr>
          <p:cNvPr id="4" name="KMA6C131B"/>
          <p:cNvSpPr>
            <a:spLocks noChangeArrowheads="1"/>
          </p:cNvSpPr>
          <p:nvPr>
            <p:custDataLst>
              <p:tags r:id="rId1"/>
            </p:custDataLst>
          </p:nvPr>
        </p:nvSpPr>
        <p:spPr bwMode="auto">
          <a:xfrm>
            <a:off x="1296144" y="1636957"/>
            <a:ext cx="10158340" cy="3781647"/>
          </a:xfrm>
          <a:prstGeom prst="rect">
            <a:avLst/>
          </a:prstGeom>
          <a:noFill/>
          <a:ln w="3175">
            <a:noFill/>
            <a:miter lim="800000"/>
            <a:headEnd/>
            <a:tailEnd/>
          </a:ln>
          <a:effectLst/>
        </p:spPr>
        <p:txBody>
          <a:bodyPr lIns="46785" tIns="46785" rIns="46785" bIns="46785">
            <a:spAutoFit/>
          </a:bodyPr>
          <a:lstStyle/>
          <a:p>
            <a:pPr marL="360258" indent="-360258"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Company Overview</a:t>
            </a:r>
          </a:p>
          <a:p>
            <a:pPr marL="360258" indent="-360258"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Project Scope and Huawei Understanding</a:t>
            </a:r>
          </a:p>
          <a:p>
            <a:pPr marL="341313" lvl="1" indent="-341313" defTabSz="980789" eaLnBrk="0" hangingPunct="0">
              <a:lnSpc>
                <a:spcPct val="80000"/>
              </a:lnSpc>
              <a:spcBef>
                <a:spcPct val="100000"/>
              </a:spcBef>
              <a:buClr>
                <a:srgbClr val="000000"/>
              </a:buClr>
              <a:buFont typeface="Verdana" pitchFamily="34" charset="0"/>
              <a:buChar char="•"/>
            </a:pPr>
            <a:r>
              <a:rPr lang="en-US" altLang="zh-CN" sz="2000" b="1" dirty="0">
                <a:solidFill>
                  <a:srgbClr val="C00000"/>
                </a:solidFill>
                <a:ea typeface="微软雅黑" pitchFamily="34" charset="-122"/>
                <a:cs typeface="Calibri" pitchFamily="34" charset="0"/>
                <a:sym typeface="Arial"/>
              </a:rPr>
              <a:t>Huawei Technical Solution</a:t>
            </a:r>
          </a:p>
          <a:p>
            <a:pPr marL="798513" lvl="2" indent="-341313" defTabSz="980789" eaLnBrk="0" hangingPunct="0">
              <a:lnSpc>
                <a:spcPct val="80000"/>
              </a:lnSpc>
              <a:spcBef>
                <a:spcPct val="100000"/>
              </a:spcBef>
              <a:buClr>
                <a:srgbClr val="000000"/>
              </a:buClr>
              <a:buFont typeface="Wingdings" panose="05000000000000000000" pitchFamily="2" charset="2"/>
              <a:buChar char="Ø"/>
            </a:pPr>
            <a:r>
              <a:rPr lang="en-US" altLang="zh-CN" sz="1600" dirty="0">
                <a:ea typeface="微软雅黑" pitchFamily="34" charset="-122"/>
                <a:cs typeface="Calibri" pitchFamily="34" charset="0"/>
                <a:sym typeface="Arial"/>
              </a:rPr>
              <a:t>Huawei Infrastructure Overview</a:t>
            </a:r>
          </a:p>
          <a:p>
            <a:pPr marL="798513" lvl="2" indent="-341313" defTabSz="980789" eaLnBrk="0" hangingPunct="0">
              <a:lnSpc>
                <a:spcPct val="80000"/>
              </a:lnSpc>
              <a:spcBef>
                <a:spcPct val="100000"/>
              </a:spcBef>
              <a:buClr>
                <a:srgbClr val="000000"/>
              </a:buClr>
              <a:buFont typeface="Wingdings" panose="05000000000000000000" pitchFamily="2" charset="2"/>
              <a:buChar char="Ø"/>
            </a:pPr>
            <a:r>
              <a:rPr lang="en-US" altLang="zh-CN" sz="1600" dirty="0">
                <a:ea typeface="微软雅黑" pitchFamily="34" charset="-122"/>
                <a:cs typeface="Calibri" pitchFamily="34" charset="0"/>
                <a:sym typeface="Arial"/>
              </a:rPr>
              <a:t>Server</a:t>
            </a:r>
          </a:p>
          <a:p>
            <a:pPr marL="798513" lvl="2" indent="-341313" defTabSz="980789" eaLnBrk="0" hangingPunct="0">
              <a:lnSpc>
                <a:spcPct val="80000"/>
              </a:lnSpc>
              <a:spcBef>
                <a:spcPct val="100000"/>
              </a:spcBef>
              <a:buClr>
                <a:srgbClr val="000000"/>
              </a:buClr>
              <a:buFont typeface="Wingdings" panose="05000000000000000000" pitchFamily="2" charset="2"/>
              <a:buChar char="Ø"/>
            </a:pPr>
            <a:r>
              <a:rPr lang="en-US" altLang="zh-CN" sz="1600" dirty="0">
                <a:ea typeface="微软雅黑" pitchFamily="34" charset="-122"/>
                <a:cs typeface="Calibri" pitchFamily="34" charset="0"/>
                <a:sym typeface="Arial"/>
              </a:rPr>
              <a:t>Storage</a:t>
            </a:r>
          </a:p>
          <a:p>
            <a:pPr marL="798513" lvl="2" indent="-341313" defTabSz="980789" eaLnBrk="0" hangingPunct="0">
              <a:lnSpc>
                <a:spcPct val="80000"/>
              </a:lnSpc>
              <a:spcBef>
                <a:spcPct val="100000"/>
              </a:spcBef>
              <a:buClr>
                <a:srgbClr val="000000"/>
              </a:buClr>
              <a:buFont typeface="Wingdings" panose="05000000000000000000" pitchFamily="2" charset="2"/>
              <a:buChar char="Ø"/>
            </a:pPr>
            <a:r>
              <a:rPr lang="en-US" altLang="zh-CN" sz="1600" b="1" dirty="0">
                <a:solidFill>
                  <a:srgbClr val="C00000"/>
                </a:solidFill>
                <a:ea typeface="微软雅黑" pitchFamily="34" charset="-122"/>
                <a:cs typeface="Calibri" pitchFamily="34" charset="0"/>
                <a:sym typeface="Arial"/>
              </a:rPr>
              <a:t>HCI&amp;CI</a:t>
            </a:r>
          </a:p>
          <a:p>
            <a:pPr marL="341313" lvl="1" indent="-341313"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Huawei Infrastructure Service</a:t>
            </a:r>
          </a:p>
        </p:txBody>
      </p:sp>
      <p:graphicFrame>
        <p:nvGraphicFramePr>
          <p:cNvPr id="6" name="表格 5"/>
          <p:cNvGraphicFramePr>
            <a:graphicFrameLocks noGrp="1"/>
          </p:cNvGraphicFramePr>
          <p:nvPr>
            <p:extLst>
              <p:ext uri="{D42A27DB-BD31-4B8C-83A1-F6EECF244321}">
                <p14:modId xmlns:p14="http://schemas.microsoft.com/office/powerpoint/2010/main" val="3143951088"/>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19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7214" y="1214509"/>
            <a:ext cx="6560288" cy="4525962"/>
          </a:xfrm>
        </p:spPr>
        <p:txBody>
          <a:bodyPr/>
          <a:lstStyle/>
          <a:p>
            <a:pPr lvl="1">
              <a:buFont typeface="Arial" panose="020B0604020202020204" pitchFamily="34" charset="0"/>
              <a:buChar char="•"/>
            </a:pPr>
            <a:r>
              <a:rPr lang="en-US" altLang="zh-CN" sz="1600" dirty="0">
                <a:solidFill>
                  <a:schemeClr val="tx2"/>
                </a:solidFill>
                <a:latin typeface="Calibri" pitchFamily="34" charset="0"/>
                <a:cs typeface="Calibri" pitchFamily="34" charset="0"/>
                <a:sym typeface="Arial"/>
              </a:rPr>
              <a:t>High Availability Design</a:t>
            </a:r>
            <a:r>
              <a:rPr lang="zh-CN" altLang="en-US" sz="1600" dirty="0">
                <a:solidFill>
                  <a:schemeClr val="tx2"/>
                </a:solidFill>
                <a:latin typeface="Calibri" pitchFamily="34" charset="0"/>
                <a:cs typeface="Calibri" pitchFamily="34" charset="0"/>
                <a:sym typeface="Arial"/>
              </a:rPr>
              <a:t>（高可靠）</a:t>
            </a:r>
            <a:endParaRPr lang="en-US" altLang="zh-CN" sz="1600" dirty="0">
              <a:solidFill>
                <a:schemeClr val="tx2"/>
              </a:solidFill>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Engineering, Deployment &amp; Systems Portfolio</a:t>
            </a:r>
            <a:r>
              <a:rPr lang="zh-CN" altLang="en-US" sz="1600" dirty="0">
                <a:latin typeface="Calibri" pitchFamily="34" charset="0"/>
                <a:cs typeface="Calibri" pitchFamily="34" charset="0"/>
                <a:sym typeface="Arial"/>
              </a:rPr>
              <a:t>（工程能力）</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Compute, Servers &amp; Cabinets </a:t>
            </a:r>
            <a:r>
              <a:rPr lang="zh-CN" altLang="en-US" sz="1600" dirty="0">
                <a:latin typeface="Calibri" pitchFamily="34" charset="0"/>
                <a:cs typeface="Calibri" pitchFamily="34" charset="0"/>
                <a:sym typeface="Arial"/>
              </a:rPr>
              <a:t>（硬件</a:t>
            </a:r>
            <a:r>
              <a:rPr lang="en-US" altLang="zh-CN" sz="1600" dirty="0">
                <a:latin typeface="Calibri" pitchFamily="34" charset="0"/>
                <a:cs typeface="Calibri" pitchFamily="34" charset="0"/>
                <a:sym typeface="Arial"/>
              </a:rPr>
              <a:t>-</a:t>
            </a:r>
            <a:r>
              <a:rPr lang="zh-CN" altLang="en-US" sz="1600" dirty="0">
                <a:latin typeface="Calibri" pitchFamily="34" charset="0"/>
                <a:cs typeface="Calibri" pitchFamily="34" charset="0"/>
                <a:sym typeface="Arial"/>
              </a:rPr>
              <a:t>计算）</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Storage</a:t>
            </a:r>
            <a:r>
              <a:rPr lang="zh-CN" altLang="en-US" sz="1600" dirty="0">
                <a:latin typeface="Calibri" pitchFamily="34" charset="0"/>
                <a:cs typeface="Calibri" pitchFamily="34" charset="0"/>
                <a:sym typeface="Arial"/>
              </a:rPr>
              <a:t> （硬件</a:t>
            </a:r>
            <a:r>
              <a:rPr lang="en-US" altLang="zh-CN" sz="1600" dirty="0">
                <a:latin typeface="Calibri" pitchFamily="34" charset="0"/>
                <a:cs typeface="Calibri" pitchFamily="34" charset="0"/>
                <a:sym typeface="Arial"/>
              </a:rPr>
              <a:t>-</a:t>
            </a:r>
            <a:r>
              <a:rPr lang="zh-CN" altLang="en-US" sz="1600" dirty="0">
                <a:latin typeface="Calibri" pitchFamily="34" charset="0"/>
                <a:cs typeface="Calibri" pitchFamily="34" charset="0"/>
                <a:sym typeface="Arial"/>
              </a:rPr>
              <a:t>存储）</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Backup </a:t>
            </a:r>
            <a:r>
              <a:rPr lang="zh-CN" altLang="en-US" sz="1600" dirty="0">
                <a:latin typeface="Calibri" pitchFamily="34" charset="0"/>
                <a:cs typeface="Calibri" pitchFamily="34" charset="0"/>
                <a:sym typeface="Arial"/>
              </a:rPr>
              <a:t>（容灾、备份）</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Networks</a:t>
            </a:r>
            <a:r>
              <a:rPr lang="zh-CN" altLang="en-US" sz="1600" dirty="0">
                <a:latin typeface="Calibri" pitchFamily="34" charset="0"/>
                <a:cs typeface="Calibri" pitchFamily="34" charset="0"/>
                <a:sym typeface="Arial"/>
              </a:rPr>
              <a:t>（硬件</a:t>
            </a:r>
            <a:r>
              <a:rPr lang="en-US" altLang="zh-CN" sz="1600" dirty="0">
                <a:latin typeface="Calibri" pitchFamily="34" charset="0"/>
                <a:cs typeface="Calibri" pitchFamily="34" charset="0"/>
                <a:sym typeface="Arial"/>
              </a:rPr>
              <a:t>-</a:t>
            </a:r>
            <a:r>
              <a:rPr lang="zh-CN" altLang="en-US" sz="1600" dirty="0">
                <a:latin typeface="Calibri" pitchFamily="34" charset="0"/>
                <a:cs typeface="Calibri" pitchFamily="34" charset="0"/>
                <a:sym typeface="Arial"/>
              </a:rPr>
              <a:t>存储）</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solidFill>
                  <a:schemeClr val="tx2"/>
                </a:solidFill>
                <a:latin typeface="Calibri" pitchFamily="34" charset="0"/>
                <a:cs typeface="Calibri" pitchFamily="34" charset="0"/>
                <a:sym typeface="Arial"/>
              </a:rPr>
              <a:t>Virtualization, Automation &amp; Cloud Orchestration </a:t>
            </a:r>
            <a:r>
              <a:rPr lang="zh-CN" altLang="en-US" sz="1600" dirty="0">
                <a:solidFill>
                  <a:schemeClr val="tx2"/>
                </a:solidFill>
                <a:latin typeface="Calibri" pitchFamily="34" charset="0"/>
                <a:cs typeface="Calibri" pitchFamily="34" charset="0"/>
                <a:sym typeface="Arial"/>
              </a:rPr>
              <a:t>（云化</a:t>
            </a:r>
            <a:r>
              <a:rPr lang="en-US" altLang="zh-CN" sz="1600" dirty="0">
                <a:solidFill>
                  <a:schemeClr val="tx2"/>
                </a:solidFill>
                <a:latin typeface="Calibri" pitchFamily="34" charset="0"/>
                <a:cs typeface="Calibri" pitchFamily="34" charset="0"/>
                <a:sym typeface="Arial"/>
              </a:rPr>
              <a:t>/</a:t>
            </a:r>
            <a:r>
              <a:rPr lang="zh-CN" altLang="en-US" sz="1600" dirty="0">
                <a:solidFill>
                  <a:schemeClr val="tx2"/>
                </a:solidFill>
                <a:latin typeface="Calibri" pitchFamily="34" charset="0"/>
                <a:cs typeface="Calibri" pitchFamily="34" charset="0"/>
                <a:sym typeface="Arial"/>
              </a:rPr>
              <a:t>虚拟化）</a:t>
            </a:r>
            <a:endParaRPr lang="en-US" altLang="zh-CN" sz="1600" dirty="0">
              <a:solidFill>
                <a:schemeClr val="tx2"/>
              </a:solidFill>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Security </a:t>
            </a:r>
            <a:r>
              <a:rPr lang="zh-CN" altLang="en-US" sz="1600" dirty="0">
                <a:latin typeface="Calibri" pitchFamily="34" charset="0"/>
                <a:cs typeface="Calibri" pitchFamily="34" charset="0"/>
                <a:sym typeface="Arial"/>
              </a:rPr>
              <a:t>（安全）</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solidFill>
                  <a:schemeClr val="tx2"/>
                </a:solidFill>
                <a:latin typeface="Calibri" pitchFamily="34" charset="0"/>
                <a:cs typeface="Calibri" pitchFamily="34" charset="0"/>
                <a:sym typeface="Arial"/>
              </a:rPr>
              <a:t>Support &amp; Management </a:t>
            </a:r>
            <a:r>
              <a:rPr lang="zh-CN" altLang="en-US" sz="1600" dirty="0">
                <a:solidFill>
                  <a:schemeClr val="tx2"/>
                </a:solidFill>
                <a:latin typeface="Calibri" pitchFamily="34" charset="0"/>
                <a:cs typeface="Calibri" pitchFamily="34" charset="0"/>
                <a:sym typeface="Arial"/>
              </a:rPr>
              <a:t>（管理）</a:t>
            </a:r>
            <a:endParaRPr lang="en-US" altLang="zh-CN" sz="1600" dirty="0">
              <a:solidFill>
                <a:schemeClr val="tx2"/>
              </a:solidFill>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Maintenance Upgrades </a:t>
            </a:r>
            <a:r>
              <a:rPr lang="zh-CN" altLang="en-US" sz="1600" dirty="0">
                <a:latin typeface="Calibri" pitchFamily="34" charset="0"/>
                <a:cs typeface="Calibri" pitchFamily="34" charset="0"/>
                <a:sym typeface="Arial"/>
              </a:rPr>
              <a:t>（升级）</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r>
              <a:rPr lang="en-US" altLang="zh-CN" sz="1600" dirty="0">
                <a:latin typeface="Calibri" pitchFamily="34" charset="0"/>
                <a:cs typeface="Calibri" pitchFamily="34" charset="0"/>
                <a:sym typeface="Arial"/>
              </a:rPr>
              <a:t>DR &amp; Business continuity</a:t>
            </a:r>
            <a:r>
              <a:rPr lang="zh-CN" altLang="en-US" sz="1600" dirty="0">
                <a:latin typeface="Calibri" pitchFamily="34" charset="0"/>
                <a:cs typeface="Calibri" pitchFamily="34" charset="0"/>
                <a:sym typeface="Arial"/>
              </a:rPr>
              <a:t>（容灾、备份）</a:t>
            </a:r>
            <a:endParaRPr lang="en-US" altLang="zh-CN" sz="1600" dirty="0">
              <a:latin typeface="Calibri" pitchFamily="34" charset="0"/>
              <a:cs typeface="Calibri" pitchFamily="34" charset="0"/>
              <a:sym typeface="Arial"/>
            </a:endParaRPr>
          </a:p>
          <a:p>
            <a:pPr lvl="1">
              <a:buFont typeface="Arial" panose="020B0604020202020204" pitchFamily="34" charset="0"/>
              <a:buChar char="•"/>
            </a:pPr>
            <a:endParaRPr lang="en-US" altLang="zh-CN" sz="1600" dirty="0">
              <a:latin typeface="Calibri" pitchFamily="34" charset="0"/>
              <a:cs typeface="Calibri" pitchFamily="34" charset="0"/>
              <a:sym typeface="Arial"/>
            </a:endParaRPr>
          </a:p>
        </p:txBody>
      </p:sp>
      <p:sp>
        <p:nvSpPr>
          <p:cNvPr id="4" name="标题 1"/>
          <p:cNvSpPr>
            <a:spLocks noGrp="1"/>
          </p:cNvSpPr>
          <p:nvPr>
            <p:ph type="title"/>
          </p:nvPr>
        </p:nvSpPr>
        <p:spPr>
          <a:xfrm>
            <a:off x="796924" y="0"/>
            <a:ext cx="10428123" cy="758825"/>
          </a:xfrm>
        </p:spPr>
        <p:txBody>
          <a:bodyPr/>
          <a:lstStyle/>
          <a:p>
            <a:r>
              <a:rPr lang="zh-CN" altLang="en-US" dirty="0">
                <a:solidFill>
                  <a:schemeClr val="tx1"/>
                </a:solidFill>
              </a:rPr>
              <a:t>标书关注的技术领域</a:t>
            </a:r>
            <a:endParaRPr lang="zh-CN" altLang="en-US" dirty="0"/>
          </a:p>
        </p:txBody>
      </p:sp>
      <p:sp>
        <p:nvSpPr>
          <p:cNvPr id="5" name="文本框 4"/>
          <p:cNvSpPr txBox="1"/>
          <p:nvPr/>
        </p:nvSpPr>
        <p:spPr>
          <a:xfrm>
            <a:off x="6689410" y="664695"/>
            <a:ext cx="4958557" cy="6001643"/>
          </a:xfrm>
          <a:prstGeom prst="rect">
            <a:avLst/>
          </a:prstGeom>
          <a:noFill/>
        </p:spPr>
        <p:txBody>
          <a:bodyPr wrap="square" rtlCol="0">
            <a:spAutoFit/>
          </a:bodyPr>
          <a:lstStyle/>
          <a:p>
            <a:pPr algn="l">
              <a:lnSpc>
                <a:spcPct val="150000"/>
              </a:lnSpc>
              <a:buNone/>
            </a:pPr>
            <a:r>
              <a:rPr lang="zh-CN" altLang="en-US" sz="1600" b="1" dirty="0">
                <a:latin typeface="Arial" panose="020B0604020202020204" pitchFamily="34" charset="0"/>
                <a:ea typeface="+mn-ea"/>
                <a:cs typeface="Arial" panose="020B0604020202020204" pitchFamily="34" charset="0"/>
              </a:rPr>
              <a:t>内容组织参考：</a:t>
            </a:r>
            <a:endParaRPr lang="en-US" altLang="zh-CN" sz="1600" b="1" dirty="0">
              <a:latin typeface="Arial" panose="020B0604020202020204" pitchFamily="34" charset="0"/>
              <a:ea typeface="+mn-ea"/>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cs typeface="Arial" panose="020B0604020202020204" pitchFamily="34" charset="0"/>
              </a:rPr>
              <a:t>整体技术要求和</a:t>
            </a:r>
            <a:r>
              <a:rPr lang="en-US" altLang="zh-CN" sz="1600" dirty="0">
                <a:latin typeface="Arial" panose="020B0604020202020204" pitchFamily="34" charset="0"/>
                <a:cs typeface="Arial" panose="020B0604020202020204" pitchFamily="34" charset="0"/>
              </a:rPr>
              <a:t>SOC </a:t>
            </a:r>
            <a:r>
              <a:rPr lang="zh-CN" altLang="en-US" sz="1600" dirty="0">
                <a:latin typeface="Arial" panose="020B0604020202020204" pitchFamily="34" charset="0"/>
                <a:cs typeface="Arial" panose="020B0604020202020204" pitchFamily="34" charset="0"/>
              </a:rPr>
              <a:t>满足度</a:t>
            </a:r>
            <a:endParaRPr lang="en-US" altLang="zh-CN" sz="16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cs typeface="Arial" panose="020B0604020202020204" pitchFamily="34" charset="0"/>
              </a:rPr>
              <a:t>标书配置要求和华为方案</a:t>
            </a:r>
            <a:endParaRPr lang="en-US" altLang="zh-CN" sz="1600" dirty="0">
              <a:latin typeface="Arial" panose="020B0604020202020204" pitchFamily="34" charset="0"/>
              <a:ea typeface="+mn-ea"/>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华为</a:t>
            </a:r>
            <a:r>
              <a:rPr lang="en-US" altLang="zh-CN" sz="1600" dirty="0">
                <a:latin typeface="Arial" panose="020B0604020202020204" pitchFamily="34" charset="0"/>
                <a:ea typeface="+mn-ea"/>
                <a:cs typeface="Arial" panose="020B0604020202020204" pitchFamily="34" charset="0"/>
              </a:rPr>
              <a:t>HCI&amp;CI</a:t>
            </a:r>
            <a:r>
              <a:rPr lang="zh-CN" altLang="en-US" sz="1600" dirty="0">
                <a:latin typeface="Arial" panose="020B0604020202020204" pitchFamily="34" charset="0"/>
                <a:ea typeface="+mn-ea"/>
                <a:cs typeface="Arial" panose="020B0604020202020204" pitchFamily="34" charset="0"/>
              </a:rPr>
              <a:t>全景图及适配的场景</a:t>
            </a:r>
            <a:endParaRPr lang="en-US" altLang="zh-CN" sz="1600" dirty="0">
              <a:latin typeface="Arial" panose="020B0604020202020204" pitchFamily="34" charset="0"/>
              <a:ea typeface="+mn-ea"/>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架构</a:t>
            </a:r>
            <a:r>
              <a:rPr lang="en-US" altLang="zh-CN" sz="1600" dirty="0">
                <a:latin typeface="Arial" panose="020B0604020202020204" pitchFamily="34" charset="0"/>
                <a:ea typeface="+mn-ea"/>
                <a:cs typeface="Arial" panose="020B0604020202020204" pitchFamily="34" charset="0"/>
              </a:rPr>
              <a:t>- </a:t>
            </a:r>
            <a:r>
              <a:rPr lang="zh-CN" altLang="en-US" sz="1600" dirty="0">
                <a:latin typeface="Arial" panose="020B0604020202020204" pitchFamily="34" charset="0"/>
                <a:ea typeface="+mn-ea"/>
                <a:cs typeface="Arial" panose="020B0604020202020204" pitchFamily="34" charset="0"/>
              </a:rPr>
              <a:t>可靠性，冗余设计等</a:t>
            </a:r>
            <a:endParaRPr lang="en-US" altLang="zh-CN" sz="1600" dirty="0">
              <a:latin typeface="Arial" panose="020B0604020202020204" pitchFamily="34" charset="0"/>
              <a:ea typeface="+mn-ea"/>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工程能力 </a:t>
            </a:r>
            <a:r>
              <a:rPr lang="en-US" altLang="zh-CN" sz="1600" dirty="0">
                <a:latin typeface="Arial" panose="020B0604020202020204" pitchFamily="34" charset="0"/>
                <a:ea typeface="+mn-ea"/>
                <a:cs typeface="Arial" panose="020B0604020202020204" pitchFamily="34" charset="0"/>
              </a:rPr>
              <a:t>– </a:t>
            </a:r>
            <a:r>
              <a:rPr lang="zh-CN" altLang="en-US" sz="1600" dirty="0">
                <a:latin typeface="Arial" panose="020B0604020202020204" pitchFamily="34" charset="0"/>
                <a:ea typeface="+mn-ea"/>
                <a:cs typeface="Arial" panose="020B0604020202020204" pitchFamily="34" charset="0"/>
              </a:rPr>
              <a:t>预集成，扩容规格，线性扩容等</a:t>
            </a:r>
            <a:endParaRPr lang="en-US" altLang="zh-CN" sz="1600" dirty="0">
              <a:latin typeface="Arial" panose="020B0604020202020204" pitchFamily="34" charset="0"/>
              <a:ea typeface="+mn-ea"/>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硬件设计 </a:t>
            </a:r>
            <a:r>
              <a:rPr lang="en-US" altLang="zh-CN" sz="1600" dirty="0">
                <a:latin typeface="Arial" panose="020B0604020202020204" pitchFamily="34" charset="0"/>
                <a:ea typeface="+mn-ea"/>
                <a:cs typeface="Arial" panose="020B0604020202020204" pitchFamily="34" charset="0"/>
              </a:rPr>
              <a:t>– </a:t>
            </a:r>
            <a:r>
              <a:rPr lang="zh-CN" altLang="en-US" sz="1600" dirty="0">
                <a:latin typeface="Arial" panose="020B0604020202020204" pitchFamily="34" charset="0"/>
                <a:ea typeface="+mn-ea"/>
                <a:cs typeface="Arial" panose="020B0604020202020204" pitchFamily="34" charset="0"/>
              </a:rPr>
              <a:t>计算</a:t>
            </a:r>
            <a:endParaRPr lang="en-US" altLang="zh-CN" sz="1600" dirty="0">
              <a:latin typeface="Arial" panose="020B0604020202020204" pitchFamily="34" charset="0"/>
              <a:ea typeface="+mn-ea"/>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cs typeface="Arial" panose="020B0604020202020204" pitchFamily="34" charset="0"/>
              </a:rPr>
              <a:t>硬件设计 </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存储</a:t>
            </a:r>
            <a:endParaRPr lang="en-US" altLang="zh-CN" sz="16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cs typeface="Arial" panose="020B0604020202020204" pitchFamily="34" charset="0"/>
              </a:rPr>
              <a:t>硬件设计 </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网络</a:t>
            </a:r>
            <a:endParaRPr lang="en-US" altLang="zh-CN" sz="1600" dirty="0">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虚拟化，操作系统，上层应用等</a:t>
            </a:r>
            <a:endParaRPr lang="en-US" altLang="zh-CN" sz="1600" dirty="0">
              <a:latin typeface="Arial" panose="020B0604020202020204" pitchFamily="34" charset="0"/>
              <a:ea typeface="+mn-ea"/>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cs typeface="Arial" panose="020B0604020202020204" pitchFamily="34" charset="0"/>
              </a:rPr>
              <a:t>安全设计</a:t>
            </a:r>
            <a:endParaRPr lang="en-US" altLang="zh-CN" sz="16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管理 </a:t>
            </a:r>
            <a:endParaRPr lang="en-US" altLang="zh-CN" sz="1600" dirty="0">
              <a:latin typeface="Arial" panose="020B0604020202020204" pitchFamily="34" charset="0"/>
              <a:ea typeface="+mn-ea"/>
              <a:cs typeface="Arial" panose="020B0604020202020204" pitchFamily="34" charset="0"/>
            </a:endParaRPr>
          </a:p>
          <a:p>
            <a:pPr marL="342900" indent="-342900">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安全 </a:t>
            </a:r>
            <a:endParaRPr lang="en-US" altLang="zh-CN" sz="1600" dirty="0">
              <a:latin typeface="Arial" panose="020B0604020202020204" pitchFamily="34" charset="0"/>
              <a:ea typeface="+mn-ea"/>
              <a:cs typeface="Arial" panose="020B0604020202020204" pitchFamily="34" charset="0"/>
            </a:endParaRP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容灾备份归档方案</a:t>
            </a:r>
            <a:r>
              <a:rPr lang="en-US" altLang="zh-CN" sz="1600" dirty="0">
                <a:latin typeface="Arial" panose="020B0604020202020204" pitchFamily="34" charset="0"/>
                <a:ea typeface="+mn-ea"/>
                <a:cs typeface="Arial" panose="020B0604020202020204" pitchFamily="34" charset="0"/>
              </a:rPr>
              <a:t>-</a:t>
            </a:r>
          </a:p>
          <a:p>
            <a:pPr marL="342900" indent="-342900" algn="l">
              <a:lnSpc>
                <a:spcPct val="150000"/>
              </a:lnSpc>
              <a:buFont typeface="+mj-lt"/>
              <a:buAutoNum type="arabicPeriod"/>
            </a:pPr>
            <a:r>
              <a:rPr lang="zh-CN" altLang="en-US" sz="1600" dirty="0">
                <a:latin typeface="Arial" panose="020B0604020202020204" pitchFamily="34" charset="0"/>
                <a:ea typeface="+mn-ea"/>
                <a:cs typeface="Arial" panose="020B0604020202020204" pitchFamily="34" charset="0"/>
              </a:rPr>
              <a:t>长远</a:t>
            </a:r>
            <a:r>
              <a:rPr lang="en-US" altLang="zh-CN" sz="1600" dirty="0">
                <a:latin typeface="Arial" panose="020B0604020202020204" pitchFamily="34" charset="0"/>
                <a:ea typeface="+mn-ea"/>
                <a:cs typeface="Arial" panose="020B0604020202020204" pitchFamily="34" charset="0"/>
              </a:rPr>
              <a:t>Roadmap</a:t>
            </a:r>
            <a:r>
              <a:rPr lang="zh-CN" altLang="en-US" sz="1600" dirty="0">
                <a:latin typeface="Arial" panose="020B0604020202020204" pitchFamily="34" charset="0"/>
                <a:ea typeface="+mn-ea"/>
                <a:cs typeface="Arial" panose="020B0604020202020204" pitchFamily="34" charset="0"/>
              </a:rPr>
              <a:t>（</a:t>
            </a:r>
            <a:r>
              <a:rPr lang="en-US" altLang="zh-CN" sz="1600" dirty="0">
                <a:latin typeface="Arial" panose="020B0604020202020204" pitchFamily="34" charset="0"/>
                <a:ea typeface="+mn-ea"/>
                <a:cs typeface="Arial" panose="020B0604020202020204" pitchFamily="34" charset="0"/>
              </a:rPr>
              <a:t>Optional</a:t>
            </a:r>
            <a:r>
              <a:rPr lang="zh-CN" altLang="en-US" sz="1600" dirty="0">
                <a:latin typeface="Arial" panose="020B0604020202020204" pitchFamily="34" charset="0"/>
                <a:ea typeface="+mn-ea"/>
                <a:cs typeface="Arial" panose="020B0604020202020204" pitchFamily="34" charset="0"/>
              </a:rPr>
              <a:t>）</a:t>
            </a:r>
            <a:endParaRPr lang="en-US" altLang="zh-CN" sz="1600" dirty="0">
              <a:latin typeface="Arial" panose="020B0604020202020204" pitchFamily="34" charset="0"/>
              <a:ea typeface="+mn-ea"/>
              <a:cs typeface="Arial" panose="020B0604020202020204" pitchFamily="34" charset="0"/>
            </a:endParaRPr>
          </a:p>
          <a:p>
            <a:pPr algn="l">
              <a:lnSpc>
                <a:spcPct val="150000"/>
              </a:lnSpc>
              <a:buNone/>
            </a:pPr>
            <a:endParaRPr lang="zh-CN" altLang="en-US" sz="1600" dirty="0">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4252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p:nvPr/>
        </p:nvSpPr>
        <p:spPr bwMode="auto">
          <a:xfrm>
            <a:off x="0" y="3115512"/>
            <a:ext cx="12192000" cy="578372"/>
          </a:xfrm>
          <a:prstGeom prst="rect">
            <a:avLst/>
          </a:prstGeom>
          <a:solidFill>
            <a:srgbClr val="FFBE00"/>
          </a:solidFill>
          <a:ln>
            <a:noFill/>
          </a:ln>
          <a:effectLst/>
        </p:spPr>
        <p:txBody>
          <a:bodyPr vert="horz" wrap="square" lIns="91416" tIns="45708" rIns="91416" bIns="45708" numCol="1" rtlCol="0" anchor="t" anchorCtr="0" compatLnSpc="1">
            <a:prstTxWarp prst="textNoShape">
              <a:avLst/>
            </a:prstTxWarp>
          </a:bodyPr>
          <a:lstStyle/>
          <a:p>
            <a:pPr defTabSz="914133">
              <a:buClr>
                <a:srgbClr val="CC9900"/>
              </a:buClr>
              <a:buFont typeface="Wingdings" pitchFamily="2" charset="2"/>
              <a:buChar char="n"/>
            </a:pPr>
            <a:endParaRPr lang="en-US" dirty="0">
              <a:solidFill>
                <a:srgbClr val="000000"/>
              </a:solidFill>
              <a:latin typeface="Arial"/>
              <a:ea typeface="宋体" charset="-122"/>
              <a:sym typeface="Arial"/>
            </a:endParaRPr>
          </a:p>
        </p:txBody>
      </p:sp>
      <p:sp>
        <p:nvSpPr>
          <p:cNvPr id="4" name="KMA6C131B"/>
          <p:cNvSpPr>
            <a:spLocks noChangeArrowheads="1"/>
          </p:cNvSpPr>
          <p:nvPr>
            <p:custDataLst>
              <p:tags r:id="rId1"/>
            </p:custDataLst>
          </p:nvPr>
        </p:nvSpPr>
        <p:spPr bwMode="auto">
          <a:xfrm>
            <a:off x="1296144" y="1636957"/>
            <a:ext cx="10158340" cy="2008854"/>
          </a:xfrm>
          <a:prstGeom prst="rect">
            <a:avLst/>
          </a:prstGeom>
          <a:noFill/>
          <a:ln w="3175">
            <a:noFill/>
            <a:miter lim="800000"/>
            <a:headEnd/>
            <a:tailEnd/>
          </a:ln>
          <a:effectLst/>
        </p:spPr>
        <p:txBody>
          <a:bodyPr lIns="46785" tIns="46785" rIns="46785" bIns="46785">
            <a:spAutoFit/>
          </a:bodyPr>
          <a:lstStyle/>
          <a:p>
            <a:pPr marL="360258" indent="-360258"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Company Overview</a:t>
            </a:r>
          </a:p>
          <a:p>
            <a:pPr marL="360258" indent="-360258"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Project Scope and Huawei Understanding</a:t>
            </a:r>
          </a:p>
          <a:p>
            <a:pPr marL="341313" lvl="1" indent="-341313" defTabSz="980789" eaLnBrk="0" hangingPunct="0">
              <a:lnSpc>
                <a:spcPct val="80000"/>
              </a:lnSpc>
              <a:spcBef>
                <a:spcPct val="100000"/>
              </a:spcBef>
              <a:buClr>
                <a:srgbClr val="000000"/>
              </a:buClr>
              <a:buFont typeface="Verdana" pitchFamily="34" charset="0"/>
              <a:buChar char="•"/>
            </a:pPr>
            <a:r>
              <a:rPr lang="en-US" altLang="zh-CN" sz="2000" dirty="0">
                <a:ea typeface="微软雅黑" pitchFamily="34" charset="-122"/>
                <a:cs typeface="Calibri" pitchFamily="34" charset="0"/>
                <a:sym typeface="Arial"/>
              </a:rPr>
              <a:t>Huawei Technical Solution</a:t>
            </a:r>
          </a:p>
          <a:p>
            <a:pPr marL="341313" lvl="1" indent="-341313" defTabSz="980789" eaLnBrk="0" hangingPunct="0">
              <a:lnSpc>
                <a:spcPct val="80000"/>
              </a:lnSpc>
              <a:spcBef>
                <a:spcPct val="100000"/>
              </a:spcBef>
              <a:buClr>
                <a:srgbClr val="000000"/>
              </a:buClr>
              <a:buFont typeface="Verdana" pitchFamily="34" charset="0"/>
              <a:buChar char="•"/>
            </a:pPr>
            <a:r>
              <a:rPr lang="en-US" altLang="zh-CN" sz="2000" b="1" dirty="0">
                <a:solidFill>
                  <a:srgbClr val="C00000"/>
                </a:solidFill>
                <a:ea typeface="微软雅黑" pitchFamily="34" charset="-122"/>
                <a:cs typeface="Calibri" pitchFamily="34" charset="0"/>
                <a:sym typeface="Arial"/>
              </a:rPr>
              <a:t>Huawei Infrastructure Service</a:t>
            </a:r>
          </a:p>
        </p:txBody>
      </p:sp>
    </p:spTree>
    <p:extLst>
      <p:ext uri="{BB962C8B-B14F-4D97-AF65-F5344CB8AC3E}">
        <p14:creationId xmlns:p14="http://schemas.microsoft.com/office/powerpoint/2010/main" val="391921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en-US" altLang="zh-CN" sz="2000" dirty="0">
                <a:latin typeface="Arial" panose="020B0604020202020204" pitchFamily="34" charset="0"/>
                <a:cs typeface="Arial" panose="020B0604020202020204" pitchFamily="34" charset="0"/>
              </a:rPr>
              <a:t>Service Requirement Understanding</a:t>
            </a:r>
          </a:p>
          <a:p>
            <a:pPr marL="457200" indent="-457200">
              <a:buFont typeface="+mj-lt"/>
              <a:buAutoNum type="arabicPeriod"/>
            </a:pPr>
            <a:r>
              <a:rPr lang="en-US" altLang="zh-CN" sz="2000" dirty="0">
                <a:latin typeface="Arial" panose="020B0604020202020204" pitchFamily="34" charset="0"/>
                <a:cs typeface="Arial" panose="020B0604020202020204" pitchFamily="34" charset="0"/>
              </a:rPr>
              <a:t>Huawei Infra </a:t>
            </a:r>
            <a:r>
              <a:rPr lang="zh-CN" altLang="en-US" sz="2000" dirty="0">
                <a:latin typeface="Arial" panose="020B0604020202020204" pitchFamily="34" charset="0"/>
                <a:ea typeface="方正兰亭细黑_GBK" pitchFamily="2" charset="-122"/>
                <a:cs typeface="Arial" panose="020B0604020202020204" pitchFamily="34" charset="0"/>
              </a:rPr>
              <a:t>Service </a:t>
            </a:r>
            <a:r>
              <a:rPr lang="en-US" altLang="zh-CN" sz="2000" dirty="0">
                <a:latin typeface="Arial" panose="020B0604020202020204" pitchFamily="34" charset="0"/>
                <a:ea typeface="方正兰亭细黑_GBK" pitchFamily="2" charset="-122"/>
                <a:cs typeface="Arial" panose="020B0604020202020204" pitchFamily="34" charset="0"/>
              </a:rPr>
              <a:t>Portfolio</a:t>
            </a:r>
          </a:p>
          <a:p>
            <a:pPr marL="457200" indent="-457200">
              <a:buFont typeface="+mj-lt"/>
              <a:buAutoNum type="arabicPeriod"/>
            </a:pPr>
            <a:r>
              <a:rPr lang="en-US" altLang="zh-CN" sz="2000" dirty="0">
                <a:latin typeface="Arial" panose="020B0604020202020204" pitchFamily="34" charset="0"/>
                <a:cs typeface="Arial" panose="020B0604020202020204" pitchFamily="34" charset="0"/>
              </a:rPr>
              <a:t>Service</a:t>
            </a:r>
            <a:r>
              <a:rPr lang="en-US" altLang="zh-CN" sz="2000" dirty="0">
                <a:latin typeface="Arial" panose="020B0604020202020204" pitchFamily="34" charset="0"/>
                <a:ea typeface="方正兰亭细黑_GBK" pitchFamily="2" charset="-122"/>
                <a:cs typeface="Arial" panose="020B0604020202020204" pitchFamily="34" charset="0"/>
              </a:rPr>
              <a:t> Scope and SLA(</a:t>
            </a:r>
            <a:r>
              <a:rPr lang="zh-CN" altLang="en-US" sz="2000" dirty="0">
                <a:latin typeface="Arial" panose="020B0604020202020204" pitchFamily="34" charset="0"/>
                <a:ea typeface="方正兰亭细黑_GBK" pitchFamily="2" charset="-122"/>
                <a:cs typeface="Arial" panose="020B0604020202020204" pitchFamily="34" charset="0"/>
              </a:rPr>
              <a:t>培训服务的</a:t>
            </a:r>
            <a:r>
              <a:rPr lang="en-US" altLang="zh-CN" sz="2000" dirty="0">
                <a:latin typeface="Arial" panose="020B0604020202020204" pitchFamily="34" charset="0"/>
                <a:ea typeface="方正兰亭细黑_GBK" pitchFamily="2" charset="-122"/>
                <a:cs typeface="Arial" panose="020B0604020202020204" pitchFamily="34" charset="0"/>
              </a:rPr>
              <a:t>online and off line </a:t>
            </a:r>
            <a:r>
              <a:rPr lang="zh-CN" altLang="en-US" sz="2000" dirty="0">
                <a:latin typeface="Arial" panose="020B0604020202020204" pitchFamily="34" charset="0"/>
                <a:ea typeface="方正兰亭细黑_GBK" pitchFamily="2" charset="-122"/>
                <a:cs typeface="Arial" panose="020B0604020202020204" pitchFamily="34" charset="0"/>
              </a:rPr>
              <a:t>说清楚和优势</a:t>
            </a:r>
            <a:r>
              <a:rPr lang="en-US" altLang="zh-CN" sz="2000" dirty="0">
                <a:latin typeface="Arial" panose="020B0604020202020204" pitchFamily="34" charset="0"/>
                <a:ea typeface="方正兰亭细黑_GBK" pitchFamily="2" charset="-122"/>
                <a:cs typeface="Arial" panose="020B0604020202020204" pitchFamily="34" charset="0"/>
              </a:rPr>
              <a:t>)</a:t>
            </a:r>
          </a:p>
          <a:p>
            <a:pPr marL="457200" indent="-457200">
              <a:buFont typeface="+mj-lt"/>
              <a:buAutoNum type="arabicPeriod"/>
            </a:pPr>
            <a:r>
              <a:rPr lang="en-US" altLang="zh-CN" sz="2000" dirty="0">
                <a:solidFill>
                  <a:srgbClr val="C00000"/>
                </a:solidFill>
                <a:latin typeface="Arial" panose="020B0604020202020204" pitchFamily="34" charset="0"/>
                <a:cs typeface="Arial" panose="020B0604020202020204" pitchFamily="34" charset="0"/>
              </a:rPr>
              <a:t>Huawei Local Service Capability(Resource, Tools, Process , spare center)</a:t>
            </a:r>
          </a:p>
          <a:p>
            <a:pPr marL="457200" indent="-457200">
              <a:buFont typeface="+mj-lt"/>
              <a:buAutoNum type="arabicPeriod"/>
            </a:pPr>
            <a:r>
              <a:rPr lang="en-US" altLang="zh-CN" sz="2000" dirty="0">
                <a:latin typeface="Arial" panose="020B0604020202020204" pitchFamily="34" charset="0"/>
              </a:rPr>
              <a:t>Service Partner Ecosystem</a:t>
            </a:r>
          </a:p>
          <a:p>
            <a:pPr marL="457200" indent="-457200">
              <a:buFont typeface="+mj-lt"/>
              <a:buAutoNum type="arabicPeriod"/>
            </a:pPr>
            <a:r>
              <a:rPr lang="en-US" altLang="zh-CN" sz="2000" dirty="0">
                <a:latin typeface="Arial" panose="020B0604020202020204" pitchFamily="34" charset="0"/>
              </a:rPr>
              <a:t>Achieve Success during epidemic(</a:t>
            </a:r>
            <a:r>
              <a:rPr lang="zh-CN" altLang="en-US" sz="2000" dirty="0">
                <a:latin typeface="Arial" panose="020B0604020202020204" pitchFamily="34" charset="0"/>
              </a:rPr>
              <a:t>呈现一下疫情期间的表现</a:t>
            </a:r>
            <a:r>
              <a:rPr lang="en-US" altLang="zh-CN" sz="2000" dirty="0">
                <a:latin typeface="Arial" panose="020B0604020202020204" pitchFamily="34" charset="0"/>
              </a:rPr>
              <a:t>)</a:t>
            </a:r>
          </a:p>
          <a:p>
            <a:pPr marL="457200" indent="-457200">
              <a:buFont typeface="+mj-lt"/>
              <a:buAutoNum type="arabicPeriod"/>
            </a:pPr>
            <a:endParaRPr lang="en-US" altLang="zh-CN" sz="2000" dirty="0">
              <a:latin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rPr>
              <a:t>注：针对运营商的业务模块，展开来讲对不同系统的交付和服务经验，展现对不同应用服务的经验，展示的运营商业务系统框架</a:t>
            </a:r>
            <a:endParaRPr lang="en-US" altLang="zh-CN" sz="2000" dirty="0">
              <a:latin typeface="Arial" panose="020B0604020202020204" pitchFamily="34" charset="0"/>
            </a:endParaRPr>
          </a:p>
          <a:p>
            <a:pPr marL="457200" indent="-457200">
              <a:buFont typeface="+mj-lt"/>
              <a:buAutoNum type="arabicPeriod"/>
            </a:pPr>
            <a:endParaRPr lang="zh-CN" altLang="en-US" sz="2000" dirty="0">
              <a:latin typeface="Arial" panose="020B0604020202020204" pitchFamily="34" charset="0"/>
              <a:cs typeface="Arial" panose="020B0604020202020204" pitchFamily="34" charset="0"/>
            </a:endParaRPr>
          </a:p>
        </p:txBody>
      </p:sp>
      <p:sp>
        <p:nvSpPr>
          <p:cNvPr id="4" name="日期占位符 3"/>
          <p:cNvSpPr>
            <a:spLocks noGrp="1"/>
          </p:cNvSpPr>
          <p:nvPr>
            <p:ph type="dt" sz="half" idx="10"/>
          </p:nvPr>
        </p:nvSpPr>
        <p:spPr/>
        <p:txBody>
          <a:bodyPr/>
          <a:lstStyle/>
          <a:p>
            <a:pPr>
              <a:defRPr/>
            </a:pPr>
            <a:endParaRPr lang="en-GB" altLang="zh-CN"/>
          </a:p>
        </p:txBody>
      </p:sp>
    </p:spTree>
    <p:extLst>
      <p:ext uri="{BB962C8B-B14F-4D97-AF65-F5344CB8AC3E}">
        <p14:creationId xmlns:p14="http://schemas.microsoft.com/office/powerpoint/2010/main" val="214354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1" y="2588686"/>
            <a:ext cx="12195175" cy="92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80096" bIns="0" numCol="1" anchor="ctr" anchorCtr="0" compatLnSpc="1">
            <a:prstTxWarp prst="textNoShape">
              <a:avLst/>
            </a:prstTxWarp>
          </a:bodyPr>
          <a:lstStyle/>
          <a:p>
            <a:pPr algn="ctr" defTabSz="1219032" eaLnBrk="0" hangingPunct="0">
              <a:defRPr/>
            </a:pPr>
            <a:r>
              <a:rPr lang="en-US" altLang="zh-CN" sz="4400" b="1" kern="0" dirty="0">
                <a:solidFill>
                  <a:srgbClr val="C00000"/>
                </a:solidFill>
                <a:latin typeface="Arial"/>
                <a:ea typeface="黑体" pitchFamily="49" charset="-122"/>
                <a:cs typeface="+mj-cs"/>
                <a:sym typeface="Arial"/>
              </a:rPr>
              <a:t>Thank you</a:t>
            </a:r>
          </a:p>
        </p:txBody>
      </p:sp>
    </p:spTree>
    <p:extLst>
      <p:ext uri="{BB962C8B-B14F-4D97-AF65-F5344CB8AC3E}">
        <p14:creationId xmlns:p14="http://schemas.microsoft.com/office/powerpoint/2010/main" val="4139259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圆角矩形 133"/>
          <p:cNvSpPr/>
          <p:nvPr/>
        </p:nvSpPr>
        <p:spPr>
          <a:xfrm>
            <a:off x="780788" y="5373407"/>
            <a:ext cx="11058003" cy="828000"/>
          </a:xfrm>
          <a:prstGeom prst="roundRect">
            <a:avLst/>
          </a:prstGeom>
          <a:solidFill>
            <a:schemeClr val="accent3"/>
          </a:solidFill>
          <a:ln w="19050">
            <a:solidFill>
              <a:schemeClr val="tx2"/>
            </a:solidFill>
          </a:ln>
        </p:spPr>
        <p:txBody>
          <a:bodyPr wrap="square" lIns="121917" tIns="60958" rIns="121917" bIns="60958" rtlCol="0" anchor="ctr">
            <a:spAutoFit/>
          </a:bodyPr>
          <a:lstStyle/>
          <a:p>
            <a:pPr algn="ctr"/>
            <a:endParaRPr lang="zh-CN" altLang="en-US" sz="2800">
              <a:latin typeface="Arial"/>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endParaRPr lang="en-GB" altLang="zh-CN"/>
          </a:p>
        </p:txBody>
      </p:sp>
      <p:grpSp>
        <p:nvGrpSpPr>
          <p:cNvPr id="11" name="组合 10"/>
          <p:cNvGrpSpPr/>
          <p:nvPr/>
        </p:nvGrpSpPr>
        <p:grpSpPr>
          <a:xfrm>
            <a:off x="5275920" y="726633"/>
            <a:ext cx="995082" cy="925870"/>
            <a:chOff x="1247887" y="930660"/>
            <a:chExt cx="1091565" cy="1170245"/>
          </a:xfrm>
        </p:grpSpPr>
        <p:sp>
          <p:nvSpPr>
            <p:cNvPr id="7" name="object 14"/>
            <p:cNvSpPr/>
            <p:nvPr/>
          </p:nvSpPr>
          <p:spPr>
            <a:xfrm>
              <a:off x="1260078" y="942852"/>
              <a:ext cx="1066800" cy="1066800"/>
            </a:xfrm>
            <a:custGeom>
              <a:avLst/>
              <a:gdLst/>
              <a:ahLst/>
              <a:cxnLst/>
              <a:rect l="l" t="t" r="r" b="b"/>
              <a:pathLst>
                <a:path w="1066800" h="1066800">
                  <a:moveTo>
                    <a:pt x="0" y="0"/>
                  </a:moveTo>
                  <a:lnTo>
                    <a:pt x="1066800" y="0"/>
                  </a:lnTo>
                  <a:lnTo>
                    <a:pt x="1066800" y="1066800"/>
                  </a:lnTo>
                  <a:lnTo>
                    <a:pt x="0" y="1066800"/>
                  </a:lnTo>
                  <a:lnTo>
                    <a:pt x="0" y="0"/>
                  </a:lnTo>
                  <a:close/>
                </a:path>
              </a:pathLst>
            </a:custGeom>
            <a:solidFill>
              <a:srgbClr val="00678E"/>
            </a:solidFill>
          </p:spPr>
          <p:txBody>
            <a:bodyPr wrap="square" lIns="0" tIns="0" rIns="0" bIns="0" rtlCol="0"/>
            <a:lstStyle/>
            <a:p>
              <a:endParaRPr/>
            </a:p>
          </p:txBody>
        </p:sp>
        <p:sp>
          <p:nvSpPr>
            <p:cNvPr id="8" name="object 15"/>
            <p:cNvSpPr/>
            <p:nvPr/>
          </p:nvSpPr>
          <p:spPr>
            <a:xfrm>
              <a:off x="1247887" y="930660"/>
              <a:ext cx="1091565" cy="1091565"/>
            </a:xfrm>
            <a:custGeom>
              <a:avLst/>
              <a:gdLst/>
              <a:ahLst/>
              <a:cxnLst/>
              <a:rect l="l" t="t" r="r" b="b"/>
              <a:pathLst>
                <a:path w="1091564" h="1091564">
                  <a:moveTo>
                    <a:pt x="1091184" y="1091184"/>
                  </a:moveTo>
                  <a:lnTo>
                    <a:pt x="0" y="1091184"/>
                  </a:lnTo>
                  <a:lnTo>
                    <a:pt x="0" y="0"/>
                  </a:lnTo>
                  <a:lnTo>
                    <a:pt x="1091184" y="0"/>
                  </a:lnTo>
                  <a:lnTo>
                    <a:pt x="1091184" y="12192"/>
                  </a:lnTo>
                  <a:lnTo>
                    <a:pt x="24384" y="12192"/>
                  </a:lnTo>
                  <a:lnTo>
                    <a:pt x="12192" y="25908"/>
                  </a:lnTo>
                  <a:lnTo>
                    <a:pt x="24384" y="25908"/>
                  </a:lnTo>
                  <a:lnTo>
                    <a:pt x="24384" y="1066800"/>
                  </a:lnTo>
                  <a:lnTo>
                    <a:pt x="12192" y="1066800"/>
                  </a:lnTo>
                  <a:lnTo>
                    <a:pt x="24384" y="1078992"/>
                  </a:lnTo>
                  <a:lnTo>
                    <a:pt x="1091184" y="1078992"/>
                  </a:lnTo>
                  <a:lnTo>
                    <a:pt x="1091184" y="1091184"/>
                  </a:lnTo>
                  <a:close/>
                </a:path>
                <a:path w="1091564" h="1091564">
                  <a:moveTo>
                    <a:pt x="24384" y="25908"/>
                  </a:moveTo>
                  <a:lnTo>
                    <a:pt x="12192" y="25908"/>
                  </a:lnTo>
                  <a:lnTo>
                    <a:pt x="24384" y="12192"/>
                  </a:lnTo>
                  <a:lnTo>
                    <a:pt x="24384" y="25908"/>
                  </a:lnTo>
                  <a:close/>
                </a:path>
                <a:path w="1091564" h="1091564">
                  <a:moveTo>
                    <a:pt x="1065275" y="25908"/>
                  </a:moveTo>
                  <a:lnTo>
                    <a:pt x="24384" y="25908"/>
                  </a:lnTo>
                  <a:lnTo>
                    <a:pt x="24384" y="12192"/>
                  </a:lnTo>
                  <a:lnTo>
                    <a:pt x="1065275" y="12192"/>
                  </a:lnTo>
                  <a:lnTo>
                    <a:pt x="1065275" y="25908"/>
                  </a:lnTo>
                  <a:close/>
                </a:path>
                <a:path w="1091564" h="1091564">
                  <a:moveTo>
                    <a:pt x="1065275" y="1078992"/>
                  </a:moveTo>
                  <a:lnTo>
                    <a:pt x="1065275" y="12192"/>
                  </a:lnTo>
                  <a:lnTo>
                    <a:pt x="1078992" y="25908"/>
                  </a:lnTo>
                  <a:lnTo>
                    <a:pt x="1091184" y="25908"/>
                  </a:lnTo>
                  <a:lnTo>
                    <a:pt x="1091184" y="1066800"/>
                  </a:lnTo>
                  <a:lnTo>
                    <a:pt x="1078992" y="1066800"/>
                  </a:lnTo>
                  <a:lnTo>
                    <a:pt x="1065275" y="1078992"/>
                  </a:lnTo>
                  <a:close/>
                </a:path>
                <a:path w="1091564" h="1091564">
                  <a:moveTo>
                    <a:pt x="1091184" y="25908"/>
                  </a:moveTo>
                  <a:lnTo>
                    <a:pt x="1078992" y="25908"/>
                  </a:lnTo>
                  <a:lnTo>
                    <a:pt x="1065275" y="12192"/>
                  </a:lnTo>
                  <a:lnTo>
                    <a:pt x="1091184" y="12192"/>
                  </a:lnTo>
                  <a:lnTo>
                    <a:pt x="1091184" y="25908"/>
                  </a:lnTo>
                  <a:close/>
                </a:path>
                <a:path w="1091564" h="1091564">
                  <a:moveTo>
                    <a:pt x="24384" y="1078992"/>
                  </a:moveTo>
                  <a:lnTo>
                    <a:pt x="12192" y="1066800"/>
                  </a:lnTo>
                  <a:lnTo>
                    <a:pt x="24384" y="1066800"/>
                  </a:lnTo>
                  <a:lnTo>
                    <a:pt x="24384" y="1078992"/>
                  </a:lnTo>
                  <a:close/>
                </a:path>
                <a:path w="1091564" h="1091564">
                  <a:moveTo>
                    <a:pt x="1065275" y="1078992"/>
                  </a:moveTo>
                  <a:lnTo>
                    <a:pt x="24384" y="1078992"/>
                  </a:lnTo>
                  <a:lnTo>
                    <a:pt x="24384" y="1066800"/>
                  </a:lnTo>
                  <a:lnTo>
                    <a:pt x="1065275" y="1066800"/>
                  </a:lnTo>
                  <a:lnTo>
                    <a:pt x="1065275" y="1078992"/>
                  </a:lnTo>
                  <a:close/>
                </a:path>
                <a:path w="1091564" h="1091564">
                  <a:moveTo>
                    <a:pt x="1091184" y="1078992"/>
                  </a:moveTo>
                  <a:lnTo>
                    <a:pt x="1065275" y="1078992"/>
                  </a:lnTo>
                  <a:lnTo>
                    <a:pt x="1078992" y="1066800"/>
                  </a:lnTo>
                  <a:lnTo>
                    <a:pt x="1091184" y="1066800"/>
                  </a:lnTo>
                  <a:lnTo>
                    <a:pt x="1091184" y="1078992"/>
                  </a:lnTo>
                  <a:close/>
                </a:path>
              </a:pathLst>
            </a:custGeom>
            <a:solidFill>
              <a:srgbClr val="FFCA05"/>
            </a:solidFill>
          </p:spPr>
          <p:txBody>
            <a:bodyPr wrap="square" lIns="0" tIns="0" rIns="0" bIns="0" rtlCol="0"/>
            <a:lstStyle/>
            <a:p>
              <a:endParaRPr/>
            </a:p>
          </p:txBody>
        </p:sp>
        <p:sp>
          <p:nvSpPr>
            <p:cNvPr id="9" name="object 16"/>
            <p:cNvSpPr txBox="1"/>
            <p:nvPr/>
          </p:nvSpPr>
          <p:spPr>
            <a:xfrm>
              <a:off x="1260078" y="1695684"/>
              <a:ext cx="1066800" cy="405221"/>
            </a:xfrm>
            <a:prstGeom prst="rect">
              <a:avLst/>
            </a:prstGeom>
          </p:spPr>
          <p:txBody>
            <a:bodyPr vert="horz" wrap="square" lIns="0" tIns="12700" rIns="0" bIns="0" rtlCol="0">
              <a:spAutoFit/>
            </a:bodyPr>
            <a:lstStyle/>
            <a:p>
              <a:pPr marL="80645">
                <a:lnSpc>
                  <a:spcPct val="100000"/>
                </a:lnSpc>
                <a:spcBef>
                  <a:spcPts val="100"/>
                </a:spcBef>
              </a:pPr>
              <a:r>
                <a:rPr sz="2000" spc="-95" dirty="0">
                  <a:solidFill>
                    <a:srgbClr val="FFCA05"/>
                  </a:solidFill>
                  <a:latin typeface="Book Antiqua"/>
                  <a:cs typeface="Book Antiqua"/>
                </a:rPr>
                <a:t>MUNIC</a:t>
              </a:r>
              <a:r>
                <a:rPr sz="2000" spc="-120" dirty="0">
                  <a:solidFill>
                    <a:srgbClr val="FFCA05"/>
                  </a:solidFill>
                  <a:latin typeface="Book Antiqua"/>
                  <a:cs typeface="Book Antiqua"/>
                </a:rPr>
                <a:t> </a:t>
              </a:r>
              <a:endParaRPr sz="2000" dirty="0">
                <a:latin typeface="Book Antiqua"/>
                <a:cs typeface="Book Antiqua"/>
              </a:endParaRPr>
            </a:p>
          </p:txBody>
        </p:sp>
        <p:sp>
          <p:nvSpPr>
            <p:cNvPr id="10" name="object 17"/>
            <p:cNvSpPr/>
            <p:nvPr/>
          </p:nvSpPr>
          <p:spPr>
            <a:xfrm>
              <a:off x="1334754" y="956568"/>
              <a:ext cx="899159" cy="807719"/>
            </a:xfrm>
            <a:prstGeom prst="rect">
              <a:avLst/>
            </a:prstGeom>
            <a:blipFill>
              <a:blip r:embed="rId2" cstate="print"/>
              <a:stretch>
                <a:fillRect/>
              </a:stretch>
            </a:blipFill>
          </p:spPr>
          <p:txBody>
            <a:bodyPr wrap="square" lIns="0" tIns="0" rIns="0" bIns="0" rtlCol="0"/>
            <a:lstStyle/>
            <a:p>
              <a:endParaRPr/>
            </a:p>
          </p:txBody>
        </p:sp>
      </p:grpSp>
      <p:grpSp>
        <p:nvGrpSpPr>
          <p:cNvPr id="78" name="组合 77"/>
          <p:cNvGrpSpPr/>
          <p:nvPr/>
        </p:nvGrpSpPr>
        <p:grpSpPr>
          <a:xfrm>
            <a:off x="1116948" y="1808236"/>
            <a:ext cx="9765266" cy="693943"/>
            <a:chOff x="863549" y="3524347"/>
            <a:chExt cx="10275190" cy="1422400"/>
          </a:xfrm>
        </p:grpSpPr>
        <p:sp>
          <p:nvSpPr>
            <p:cNvPr id="45" name="object 5"/>
            <p:cNvSpPr/>
            <p:nvPr/>
          </p:nvSpPr>
          <p:spPr>
            <a:xfrm>
              <a:off x="3550361" y="3553303"/>
              <a:ext cx="2170430" cy="0"/>
            </a:xfrm>
            <a:custGeom>
              <a:avLst/>
              <a:gdLst/>
              <a:ahLst/>
              <a:cxnLst/>
              <a:rect l="l" t="t" r="r" b="b"/>
              <a:pathLst>
                <a:path w="2170429">
                  <a:moveTo>
                    <a:pt x="0" y="0"/>
                  </a:moveTo>
                  <a:lnTo>
                    <a:pt x="2170176" y="0"/>
                  </a:lnTo>
                </a:path>
              </a:pathLst>
            </a:custGeom>
            <a:ln w="6095">
              <a:solidFill>
                <a:srgbClr val="00678E"/>
              </a:solidFill>
            </a:ln>
          </p:spPr>
          <p:txBody>
            <a:bodyPr wrap="square" lIns="0" tIns="0" rIns="0" bIns="0" rtlCol="0"/>
            <a:lstStyle/>
            <a:p>
              <a:endParaRPr sz="1400"/>
            </a:p>
          </p:txBody>
        </p:sp>
        <p:sp>
          <p:nvSpPr>
            <p:cNvPr id="46" name="object 6"/>
            <p:cNvSpPr/>
            <p:nvPr/>
          </p:nvSpPr>
          <p:spPr>
            <a:xfrm>
              <a:off x="3553410" y="3556604"/>
              <a:ext cx="0" cy="1372870"/>
            </a:xfrm>
            <a:custGeom>
              <a:avLst/>
              <a:gdLst/>
              <a:ahLst/>
              <a:cxnLst/>
              <a:rect l="l" t="t" r="r" b="b"/>
              <a:pathLst>
                <a:path h="1372870">
                  <a:moveTo>
                    <a:pt x="0" y="0"/>
                  </a:moveTo>
                  <a:lnTo>
                    <a:pt x="0" y="1372870"/>
                  </a:lnTo>
                </a:path>
              </a:pathLst>
            </a:custGeom>
            <a:ln w="6096">
              <a:solidFill>
                <a:srgbClr val="00678E"/>
              </a:solidFill>
            </a:ln>
          </p:spPr>
          <p:txBody>
            <a:bodyPr wrap="square" lIns="0" tIns="0" rIns="0" bIns="0" rtlCol="0"/>
            <a:lstStyle/>
            <a:p>
              <a:endParaRPr sz="1400"/>
            </a:p>
          </p:txBody>
        </p:sp>
        <p:sp>
          <p:nvSpPr>
            <p:cNvPr id="47" name="object 7"/>
            <p:cNvSpPr/>
            <p:nvPr/>
          </p:nvSpPr>
          <p:spPr>
            <a:xfrm>
              <a:off x="5179518" y="4932650"/>
              <a:ext cx="541020" cy="0"/>
            </a:xfrm>
            <a:custGeom>
              <a:avLst/>
              <a:gdLst/>
              <a:ahLst/>
              <a:cxnLst/>
              <a:rect l="l" t="t" r="r" b="b"/>
              <a:pathLst>
                <a:path w="541020">
                  <a:moveTo>
                    <a:pt x="0" y="0"/>
                  </a:moveTo>
                  <a:lnTo>
                    <a:pt x="541019" y="0"/>
                  </a:lnTo>
                </a:path>
              </a:pathLst>
            </a:custGeom>
            <a:ln w="6350">
              <a:solidFill>
                <a:srgbClr val="00678E"/>
              </a:solidFill>
            </a:ln>
          </p:spPr>
          <p:txBody>
            <a:bodyPr wrap="square" lIns="0" tIns="0" rIns="0" bIns="0" rtlCol="0"/>
            <a:lstStyle/>
            <a:p>
              <a:endParaRPr sz="1400"/>
            </a:p>
          </p:txBody>
        </p:sp>
        <p:sp>
          <p:nvSpPr>
            <p:cNvPr id="48" name="object 8"/>
            <p:cNvSpPr/>
            <p:nvPr/>
          </p:nvSpPr>
          <p:spPr>
            <a:xfrm>
              <a:off x="3550361" y="4932650"/>
              <a:ext cx="577850" cy="0"/>
            </a:xfrm>
            <a:custGeom>
              <a:avLst/>
              <a:gdLst/>
              <a:ahLst/>
              <a:cxnLst/>
              <a:rect l="l" t="t" r="r" b="b"/>
              <a:pathLst>
                <a:path w="577850">
                  <a:moveTo>
                    <a:pt x="0" y="0"/>
                  </a:moveTo>
                  <a:lnTo>
                    <a:pt x="577596" y="0"/>
                  </a:lnTo>
                </a:path>
              </a:pathLst>
            </a:custGeom>
            <a:ln w="6350">
              <a:solidFill>
                <a:srgbClr val="00678E"/>
              </a:solidFill>
            </a:ln>
          </p:spPr>
          <p:txBody>
            <a:bodyPr wrap="square" lIns="0" tIns="0" rIns="0" bIns="0" rtlCol="0"/>
            <a:lstStyle/>
            <a:p>
              <a:endParaRPr sz="1400"/>
            </a:p>
          </p:txBody>
        </p:sp>
        <p:sp>
          <p:nvSpPr>
            <p:cNvPr id="49" name="object 9"/>
            <p:cNvSpPr/>
            <p:nvPr/>
          </p:nvSpPr>
          <p:spPr>
            <a:xfrm>
              <a:off x="5717490" y="3556604"/>
              <a:ext cx="0" cy="1372870"/>
            </a:xfrm>
            <a:custGeom>
              <a:avLst/>
              <a:gdLst/>
              <a:ahLst/>
              <a:cxnLst/>
              <a:rect l="l" t="t" r="r" b="b"/>
              <a:pathLst>
                <a:path h="1372870">
                  <a:moveTo>
                    <a:pt x="0" y="0"/>
                  </a:moveTo>
                  <a:lnTo>
                    <a:pt x="0" y="1372870"/>
                  </a:lnTo>
                </a:path>
              </a:pathLst>
            </a:custGeom>
            <a:ln w="6095">
              <a:solidFill>
                <a:srgbClr val="00678E"/>
              </a:solidFill>
            </a:ln>
          </p:spPr>
          <p:txBody>
            <a:bodyPr wrap="square" lIns="0" tIns="0" rIns="0" bIns="0" rtlCol="0"/>
            <a:lstStyle/>
            <a:p>
              <a:endParaRPr sz="1400"/>
            </a:p>
          </p:txBody>
        </p:sp>
        <p:sp>
          <p:nvSpPr>
            <p:cNvPr id="50" name="object 10"/>
            <p:cNvSpPr/>
            <p:nvPr/>
          </p:nvSpPr>
          <p:spPr>
            <a:xfrm>
              <a:off x="3556458" y="3556351"/>
              <a:ext cx="2158365" cy="1373505"/>
            </a:xfrm>
            <a:custGeom>
              <a:avLst/>
              <a:gdLst/>
              <a:ahLst/>
              <a:cxnLst/>
              <a:rect l="l" t="t" r="r" b="b"/>
              <a:pathLst>
                <a:path w="2158365" h="1373504">
                  <a:moveTo>
                    <a:pt x="0" y="0"/>
                  </a:moveTo>
                  <a:lnTo>
                    <a:pt x="2157983" y="0"/>
                  </a:lnTo>
                  <a:lnTo>
                    <a:pt x="2157983" y="1373124"/>
                  </a:lnTo>
                  <a:lnTo>
                    <a:pt x="0" y="1373124"/>
                  </a:lnTo>
                  <a:lnTo>
                    <a:pt x="0" y="0"/>
                  </a:lnTo>
                  <a:close/>
                </a:path>
              </a:pathLst>
            </a:custGeom>
            <a:solidFill>
              <a:srgbClr val="F2F2F2"/>
            </a:solidFill>
          </p:spPr>
          <p:txBody>
            <a:bodyPr wrap="square" lIns="0" tIns="0" rIns="0" bIns="0" rtlCol="0"/>
            <a:lstStyle/>
            <a:p>
              <a:endParaRPr sz="1400"/>
            </a:p>
          </p:txBody>
        </p:sp>
        <p:sp>
          <p:nvSpPr>
            <p:cNvPr id="51" name="object 11"/>
            <p:cNvSpPr/>
            <p:nvPr/>
          </p:nvSpPr>
          <p:spPr>
            <a:xfrm>
              <a:off x="3550361" y="3550254"/>
              <a:ext cx="2170430" cy="1385570"/>
            </a:xfrm>
            <a:custGeom>
              <a:avLst/>
              <a:gdLst/>
              <a:ahLst/>
              <a:cxnLst/>
              <a:rect l="l" t="t" r="r" b="b"/>
              <a:pathLst>
                <a:path w="2170429" h="1385570">
                  <a:moveTo>
                    <a:pt x="2170176" y="1385316"/>
                  </a:moveTo>
                  <a:lnTo>
                    <a:pt x="0" y="1385316"/>
                  </a:lnTo>
                  <a:lnTo>
                    <a:pt x="0" y="0"/>
                  </a:lnTo>
                  <a:lnTo>
                    <a:pt x="2170176" y="0"/>
                  </a:lnTo>
                  <a:lnTo>
                    <a:pt x="2170176" y="6096"/>
                  </a:lnTo>
                  <a:lnTo>
                    <a:pt x="10668" y="6096"/>
                  </a:lnTo>
                  <a:lnTo>
                    <a:pt x="6096" y="12192"/>
                  </a:lnTo>
                  <a:lnTo>
                    <a:pt x="10668" y="12192"/>
                  </a:lnTo>
                  <a:lnTo>
                    <a:pt x="10668" y="1374648"/>
                  </a:lnTo>
                  <a:lnTo>
                    <a:pt x="6096" y="1374648"/>
                  </a:lnTo>
                  <a:lnTo>
                    <a:pt x="10668" y="1379220"/>
                  </a:lnTo>
                  <a:lnTo>
                    <a:pt x="2170176" y="1379220"/>
                  </a:lnTo>
                  <a:lnTo>
                    <a:pt x="2170176" y="1385316"/>
                  </a:lnTo>
                  <a:close/>
                </a:path>
                <a:path w="2170429" h="1385570">
                  <a:moveTo>
                    <a:pt x="10668" y="12192"/>
                  </a:moveTo>
                  <a:lnTo>
                    <a:pt x="6096" y="12192"/>
                  </a:lnTo>
                  <a:lnTo>
                    <a:pt x="10668" y="6096"/>
                  </a:lnTo>
                  <a:lnTo>
                    <a:pt x="10668" y="12192"/>
                  </a:lnTo>
                  <a:close/>
                </a:path>
                <a:path w="2170429" h="1385570">
                  <a:moveTo>
                    <a:pt x="2159508" y="12192"/>
                  </a:moveTo>
                  <a:lnTo>
                    <a:pt x="10668" y="12192"/>
                  </a:lnTo>
                  <a:lnTo>
                    <a:pt x="10668" y="6096"/>
                  </a:lnTo>
                  <a:lnTo>
                    <a:pt x="2159508" y="6096"/>
                  </a:lnTo>
                  <a:lnTo>
                    <a:pt x="2159508" y="12192"/>
                  </a:lnTo>
                  <a:close/>
                </a:path>
                <a:path w="2170429" h="1385570">
                  <a:moveTo>
                    <a:pt x="2159508" y="1379220"/>
                  </a:moveTo>
                  <a:lnTo>
                    <a:pt x="2159508" y="6096"/>
                  </a:lnTo>
                  <a:lnTo>
                    <a:pt x="2164080" y="12192"/>
                  </a:lnTo>
                  <a:lnTo>
                    <a:pt x="2170176" y="12192"/>
                  </a:lnTo>
                  <a:lnTo>
                    <a:pt x="2170176" y="1374648"/>
                  </a:lnTo>
                  <a:lnTo>
                    <a:pt x="2164080" y="1374648"/>
                  </a:lnTo>
                  <a:lnTo>
                    <a:pt x="2159508" y="1379220"/>
                  </a:lnTo>
                  <a:close/>
                </a:path>
                <a:path w="2170429" h="1385570">
                  <a:moveTo>
                    <a:pt x="2170176" y="12192"/>
                  </a:moveTo>
                  <a:lnTo>
                    <a:pt x="2164080" y="12192"/>
                  </a:lnTo>
                  <a:lnTo>
                    <a:pt x="2159508" y="6096"/>
                  </a:lnTo>
                  <a:lnTo>
                    <a:pt x="2170176" y="6096"/>
                  </a:lnTo>
                  <a:lnTo>
                    <a:pt x="2170176" y="12192"/>
                  </a:lnTo>
                  <a:close/>
                </a:path>
                <a:path w="2170429" h="1385570">
                  <a:moveTo>
                    <a:pt x="10668" y="1379220"/>
                  </a:moveTo>
                  <a:lnTo>
                    <a:pt x="6096" y="1374648"/>
                  </a:lnTo>
                  <a:lnTo>
                    <a:pt x="10668" y="1374648"/>
                  </a:lnTo>
                  <a:lnTo>
                    <a:pt x="10668" y="1379220"/>
                  </a:lnTo>
                  <a:close/>
                </a:path>
                <a:path w="2170429" h="1385570">
                  <a:moveTo>
                    <a:pt x="2159508" y="1379220"/>
                  </a:moveTo>
                  <a:lnTo>
                    <a:pt x="10668" y="1379220"/>
                  </a:lnTo>
                  <a:lnTo>
                    <a:pt x="10668" y="1374648"/>
                  </a:lnTo>
                  <a:lnTo>
                    <a:pt x="2159508" y="1374648"/>
                  </a:lnTo>
                  <a:lnTo>
                    <a:pt x="2159508" y="1379220"/>
                  </a:lnTo>
                  <a:close/>
                </a:path>
                <a:path w="2170429" h="1385570">
                  <a:moveTo>
                    <a:pt x="2170176" y="1379220"/>
                  </a:moveTo>
                  <a:lnTo>
                    <a:pt x="2159508" y="1379220"/>
                  </a:lnTo>
                  <a:lnTo>
                    <a:pt x="2164080" y="1374648"/>
                  </a:lnTo>
                  <a:lnTo>
                    <a:pt x="2170176" y="1374648"/>
                  </a:lnTo>
                  <a:lnTo>
                    <a:pt x="2170176" y="1379220"/>
                  </a:lnTo>
                  <a:close/>
                </a:path>
              </a:pathLst>
            </a:custGeom>
            <a:solidFill>
              <a:srgbClr val="00678E"/>
            </a:solidFill>
          </p:spPr>
          <p:txBody>
            <a:bodyPr wrap="square" lIns="0" tIns="0" rIns="0" bIns="0" rtlCol="0"/>
            <a:lstStyle/>
            <a:p>
              <a:endParaRPr sz="1400"/>
            </a:p>
          </p:txBody>
        </p:sp>
        <p:sp>
          <p:nvSpPr>
            <p:cNvPr id="52" name="object 20"/>
            <p:cNvSpPr txBox="1"/>
            <p:nvPr/>
          </p:nvSpPr>
          <p:spPr>
            <a:xfrm>
              <a:off x="3556458" y="3712720"/>
              <a:ext cx="2158365" cy="752269"/>
            </a:xfrm>
            <a:prstGeom prst="rect">
              <a:avLst/>
            </a:prstGeom>
          </p:spPr>
          <p:txBody>
            <a:bodyPr vert="horz" wrap="square" lIns="0" tIns="12700" rIns="0" bIns="0" rtlCol="0">
              <a:spAutoFit/>
            </a:bodyPr>
            <a:lstStyle/>
            <a:p>
              <a:pPr marL="342900">
                <a:lnSpc>
                  <a:spcPct val="100000"/>
                </a:lnSpc>
                <a:spcBef>
                  <a:spcPts val="100"/>
                </a:spcBef>
              </a:pPr>
              <a:r>
                <a:rPr sz="1200" spc="-45" dirty="0">
                  <a:latin typeface="Book Antiqua"/>
                  <a:cs typeface="Book Antiqua"/>
                </a:rPr>
                <a:t>INNOVATION</a:t>
              </a:r>
              <a:endParaRPr sz="1200" dirty="0">
                <a:latin typeface="Book Antiqua"/>
                <a:cs typeface="Book Antiqua"/>
              </a:endParaRPr>
            </a:p>
            <a:p>
              <a:pPr marL="38100" marR="28575" indent="-635" algn="ctr">
                <a:lnSpc>
                  <a:spcPct val="100000"/>
                </a:lnSpc>
              </a:pPr>
              <a:r>
                <a:rPr sz="1200" spc="-125" dirty="0">
                  <a:latin typeface="Book Antiqua"/>
                  <a:cs typeface="Book Antiqua"/>
                </a:rPr>
                <a:t>&amp;                      </a:t>
              </a:r>
              <a:r>
                <a:rPr sz="1200" spc="-80" dirty="0">
                  <a:latin typeface="Book Antiqua"/>
                  <a:cs typeface="Book Antiqua"/>
                </a:rPr>
                <a:t>D</a:t>
              </a:r>
              <a:r>
                <a:rPr sz="1200" spc="-15" dirty="0">
                  <a:latin typeface="Book Antiqua"/>
                  <a:cs typeface="Book Antiqua"/>
                </a:rPr>
                <a:t>I</a:t>
              </a:r>
              <a:r>
                <a:rPr sz="1200" spc="125" dirty="0">
                  <a:latin typeface="Book Antiqua"/>
                  <a:cs typeface="Book Antiqua"/>
                </a:rPr>
                <a:t>F</a:t>
              </a:r>
              <a:r>
                <a:rPr sz="1200" spc="105" dirty="0">
                  <a:latin typeface="Book Antiqua"/>
                  <a:cs typeface="Book Antiqua"/>
                </a:rPr>
                <a:t>F</a:t>
              </a:r>
              <a:r>
                <a:rPr sz="1200" spc="80" dirty="0">
                  <a:latin typeface="Book Antiqua"/>
                  <a:cs typeface="Book Antiqua"/>
                </a:rPr>
                <a:t>E</a:t>
              </a:r>
              <a:r>
                <a:rPr sz="1200" spc="105" dirty="0">
                  <a:latin typeface="Book Antiqua"/>
                  <a:cs typeface="Book Antiqua"/>
                </a:rPr>
                <a:t>R</a:t>
              </a:r>
              <a:r>
                <a:rPr sz="1200" spc="80" dirty="0">
                  <a:latin typeface="Book Antiqua"/>
                  <a:cs typeface="Book Antiqua"/>
                </a:rPr>
                <a:t>E</a:t>
              </a:r>
              <a:r>
                <a:rPr sz="1200" spc="-90" dirty="0">
                  <a:latin typeface="Book Antiqua"/>
                  <a:cs typeface="Book Antiqua"/>
                </a:rPr>
                <a:t>N</a:t>
              </a:r>
              <a:r>
                <a:rPr sz="1200" spc="45" dirty="0">
                  <a:latin typeface="Book Antiqua"/>
                  <a:cs typeface="Book Antiqua"/>
                </a:rPr>
                <a:t>T</a:t>
              </a:r>
              <a:r>
                <a:rPr sz="1200" spc="-15" dirty="0">
                  <a:latin typeface="Book Antiqua"/>
                  <a:cs typeface="Book Antiqua"/>
                </a:rPr>
                <a:t>I</a:t>
              </a:r>
              <a:r>
                <a:rPr sz="1200" spc="-100" dirty="0">
                  <a:latin typeface="Book Antiqua"/>
                  <a:cs typeface="Book Antiqua"/>
                </a:rPr>
                <a:t>A</a:t>
              </a:r>
              <a:r>
                <a:rPr sz="1200" spc="45" dirty="0">
                  <a:latin typeface="Book Antiqua"/>
                  <a:cs typeface="Book Antiqua"/>
                </a:rPr>
                <a:t>T</a:t>
              </a:r>
              <a:r>
                <a:rPr sz="1200" spc="-35" dirty="0">
                  <a:latin typeface="Book Antiqua"/>
                  <a:cs typeface="Book Antiqua"/>
                </a:rPr>
                <a:t>I</a:t>
              </a:r>
              <a:r>
                <a:rPr sz="1200" dirty="0">
                  <a:latin typeface="Book Antiqua"/>
                  <a:cs typeface="Book Antiqua"/>
                </a:rPr>
                <a:t>O</a:t>
              </a:r>
              <a:r>
                <a:rPr sz="1200" spc="-85" dirty="0">
                  <a:latin typeface="Book Antiqua"/>
                  <a:cs typeface="Book Antiqua"/>
                </a:rPr>
                <a:t>N</a:t>
              </a:r>
              <a:endParaRPr sz="1200" dirty="0">
                <a:latin typeface="Book Antiqua"/>
                <a:cs typeface="Book Antiqua"/>
              </a:endParaRPr>
            </a:p>
          </p:txBody>
        </p:sp>
        <p:sp>
          <p:nvSpPr>
            <p:cNvPr id="53" name="object 21"/>
            <p:cNvSpPr/>
            <p:nvPr/>
          </p:nvSpPr>
          <p:spPr>
            <a:xfrm>
              <a:off x="4127958" y="4943191"/>
              <a:ext cx="1051560" cy="0"/>
            </a:xfrm>
            <a:custGeom>
              <a:avLst/>
              <a:gdLst/>
              <a:ahLst/>
              <a:cxnLst/>
              <a:rect l="l" t="t" r="r" b="b"/>
              <a:pathLst>
                <a:path w="1051560">
                  <a:moveTo>
                    <a:pt x="0" y="0"/>
                  </a:moveTo>
                  <a:lnTo>
                    <a:pt x="1051559" y="0"/>
                  </a:lnTo>
                </a:path>
              </a:pathLst>
            </a:custGeom>
            <a:ln w="67055">
              <a:solidFill>
                <a:srgbClr val="00678E"/>
              </a:solidFill>
            </a:ln>
          </p:spPr>
          <p:txBody>
            <a:bodyPr wrap="square" lIns="0" tIns="0" rIns="0" bIns="0" rtlCol="0"/>
            <a:lstStyle/>
            <a:p>
              <a:endParaRPr sz="1400"/>
            </a:p>
          </p:txBody>
        </p:sp>
        <p:sp>
          <p:nvSpPr>
            <p:cNvPr id="54" name="object 22"/>
            <p:cNvSpPr/>
            <p:nvPr/>
          </p:nvSpPr>
          <p:spPr>
            <a:xfrm>
              <a:off x="863549" y="3564733"/>
              <a:ext cx="2170430" cy="0"/>
            </a:xfrm>
            <a:custGeom>
              <a:avLst/>
              <a:gdLst/>
              <a:ahLst/>
              <a:cxnLst/>
              <a:rect l="l" t="t" r="r" b="b"/>
              <a:pathLst>
                <a:path w="2170430">
                  <a:moveTo>
                    <a:pt x="0" y="0"/>
                  </a:moveTo>
                  <a:lnTo>
                    <a:pt x="2170176" y="0"/>
                  </a:lnTo>
                </a:path>
              </a:pathLst>
            </a:custGeom>
            <a:ln w="4571">
              <a:solidFill>
                <a:srgbClr val="FFCA05"/>
              </a:solidFill>
            </a:ln>
          </p:spPr>
          <p:txBody>
            <a:bodyPr wrap="square" lIns="0" tIns="0" rIns="0" bIns="0" rtlCol="0"/>
            <a:lstStyle/>
            <a:p>
              <a:endParaRPr sz="1400"/>
            </a:p>
          </p:txBody>
        </p:sp>
        <p:sp>
          <p:nvSpPr>
            <p:cNvPr id="55" name="object 23"/>
            <p:cNvSpPr/>
            <p:nvPr/>
          </p:nvSpPr>
          <p:spPr>
            <a:xfrm>
              <a:off x="866598" y="3567527"/>
              <a:ext cx="0" cy="1372870"/>
            </a:xfrm>
            <a:custGeom>
              <a:avLst/>
              <a:gdLst/>
              <a:ahLst/>
              <a:cxnLst/>
              <a:rect l="l" t="t" r="r" b="b"/>
              <a:pathLst>
                <a:path h="1372870">
                  <a:moveTo>
                    <a:pt x="0" y="0"/>
                  </a:moveTo>
                  <a:lnTo>
                    <a:pt x="0" y="1372870"/>
                  </a:lnTo>
                </a:path>
              </a:pathLst>
            </a:custGeom>
            <a:ln w="6096">
              <a:solidFill>
                <a:srgbClr val="FFCA05"/>
              </a:solidFill>
            </a:ln>
          </p:spPr>
          <p:txBody>
            <a:bodyPr wrap="square" lIns="0" tIns="0" rIns="0" bIns="0" rtlCol="0"/>
            <a:lstStyle/>
            <a:p>
              <a:endParaRPr sz="1400"/>
            </a:p>
          </p:txBody>
        </p:sp>
        <p:sp>
          <p:nvSpPr>
            <p:cNvPr id="56" name="object 24"/>
            <p:cNvSpPr/>
            <p:nvPr/>
          </p:nvSpPr>
          <p:spPr>
            <a:xfrm>
              <a:off x="2413458" y="4943572"/>
              <a:ext cx="620395" cy="0"/>
            </a:xfrm>
            <a:custGeom>
              <a:avLst/>
              <a:gdLst/>
              <a:ahLst/>
              <a:cxnLst/>
              <a:rect l="l" t="t" r="r" b="b"/>
              <a:pathLst>
                <a:path w="620394">
                  <a:moveTo>
                    <a:pt x="0" y="0"/>
                  </a:moveTo>
                  <a:lnTo>
                    <a:pt x="620268" y="0"/>
                  </a:lnTo>
                </a:path>
              </a:pathLst>
            </a:custGeom>
            <a:ln w="6350">
              <a:solidFill>
                <a:srgbClr val="FFCA05"/>
              </a:solidFill>
            </a:ln>
          </p:spPr>
          <p:txBody>
            <a:bodyPr wrap="square" lIns="0" tIns="0" rIns="0" bIns="0" rtlCol="0"/>
            <a:lstStyle/>
            <a:p>
              <a:endParaRPr sz="1400"/>
            </a:p>
          </p:txBody>
        </p:sp>
        <p:sp>
          <p:nvSpPr>
            <p:cNvPr id="57" name="object 25"/>
            <p:cNvSpPr/>
            <p:nvPr/>
          </p:nvSpPr>
          <p:spPr>
            <a:xfrm>
              <a:off x="863549" y="4943572"/>
              <a:ext cx="498475" cy="0"/>
            </a:xfrm>
            <a:custGeom>
              <a:avLst/>
              <a:gdLst/>
              <a:ahLst/>
              <a:cxnLst/>
              <a:rect l="l" t="t" r="r" b="b"/>
              <a:pathLst>
                <a:path w="498475">
                  <a:moveTo>
                    <a:pt x="0" y="0"/>
                  </a:moveTo>
                  <a:lnTo>
                    <a:pt x="498348" y="0"/>
                  </a:lnTo>
                </a:path>
              </a:pathLst>
            </a:custGeom>
            <a:ln w="6350">
              <a:solidFill>
                <a:srgbClr val="FFCA05"/>
              </a:solidFill>
            </a:ln>
          </p:spPr>
          <p:txBody>
            <a:bodyPr wrap="square" lIns="0" tIns="0" rIns="0" bIns="0" rtlCol="0"/>
            <a:lstStyle/>
            <a:p>
              <a:endParaRPr sz="1400"/>
            </a:p>
          </p:txBody>
        </p:sp>
        <p:sp>
          <p:nvSpPr>
            <p:cNvPr id="58" name="object 26"/>
            <p:cNvSpPr/>
            <p:nvPr/>
          </p:nvSpPr>
          <p:spPr>
            <a:xfrm>
              <a:off x="3030678" y="3567527"/>
              <a:ext cx="0" cy="1372870"/>
            </a:xfrm>
            <a:custGeom>
              <a:avLst/>
              <a:gdLst/>
              <a:ahLst/>
              <a:cxnLst/>
              <a:rect l="l" t="t" r="r" b="b"/>
              <a:pathLst>
                <a:path h="1372870">
                  <a:moveTo>
                    <a:pt x="0" y="0"/>
                  </a:moveTo>
                  <a:lnTo>
                    <a:pt x="0" y="1372870"/>
                  </a:lnTo>
                </a:path>
              </a:pathLst>
            </a:custGeom>
            <a:ln w="6095">
              <a:solidFill>
                <a:srgbClr val="FFCA05"/>
              </a:solidFill>
            </a:ln>
          </p:spPr>
          <p:txBody>
            <a:bodyPr wrap="square" lIns="0" tIns="0" rIns="0" bIns="0" rtlCol="0"/>
            <a:lstStyle/>
            <a:p>
              <a:endParaRPr sz="1400"/>
            </a:p>
          </p:txBody>
        </p:sp>
        <p:sp>
          <p:nvSpPr>
            <p:cNvPr id="59" name="object 27"/>
            <p:cNvSpPr/>
            <p:nvPr/>
          </p:nvSpPr>
          <p:spPr>
            <a:xfrm>
              <a:off x="869646" y="3567019"/>
              <a:ext cx="2158365" cy="1373505"/>
            </a:xfrm>
            <a:custGeom>
              <a:avLst/>
              <a:gdLst/>
              <a:ahLst/>
              <a:cxnLst/>
              <a:rect l="l" t="t" r="r" b="b"/>
              <a:pathLst>
                <a:path w="2158365" h="1373504">
                  <a:moveTo>
                    <a:pt x="0" y="0"/>
                  </a:moveTo>
                  <a:lnTo>
                    <a:pt x="2157984" y="0"/>
                  </a:lnTo>
                  <a:lnTo>
                    <a:pt x="2157984" y="1373124"/>
                  </a:lnTo>
                  <a:lnTo>
                    <a:pt x="0" y="1373124"/>
                  </a:lnTo>
                  <a:lnTo>
                    <a:pt x="0" y="0"/>
                  </a:lnTo>
                  <a:close/>
                </a:path>
              </a:pathLst>
            </a:custGeom>
            <a:solidFill>
              <a:srgbClr val="F2F2F2"/>
            </a:solidFill>
          </p:spPr>
          <p:txBody>
            <a:bodyPr wrap="square" lIns="0" tIns="0" rIns="0" bIns="0" rtlCol="0"/>
            <a:lstStyle/>
            <a:p>
              <a:endParaRPr sz="1400"/>
            </a:p>
          </p:txBody>
        </p:sp>
        <p:sp>
          <p:nvSpPr>
            <p:cNvPr id="60" name="object 28"/>
            <p:cNvSpPr/>
            <p:nvPr/>
          </p:nvSpPr>
          <p:spPr>
            <a:xfrm>
              <a:off x="863549" y="3562447"/>
              <a:ext cx="2170430" cy="1384300"/>
            </a:xfrm>
            <a:custGeom>
              <a:avLst/>
              <a:gdLst/>
              <a:ahLst/>
              <a:cxnLst/>
              <a:rect l="l" t="t" r="r" b="b"/>
              <a:pathLst>
                <a:path w="2170430" h="1384300">
                  <a:moveTo>
                    <a:pt x="2170176" y="1383792"/>
                  </a:moveTo>
                  <a:lnTo>
                    <a:pt x="0" y="1383792"/>
                  </a:lnTo>
                  <a:lnTo>
                    <a:pt x="0" y="0"/>
                  </a:lnTo>
                  <a:lnTo>
                    <a:pt x="2170176" y="0"/>
                  </a:lnTo>
                  <a:lnTo>
                    <a:pt x="2170176" y="4572"/>
                  </a:lnTo>
                  <a:lnTo>
                    <a:pt x="12192" y="4572"/>
                  </a:lnTo>
                  <a:lnTo>
                    <a:pt x="6096" y="10668"/>
                  </a:lnTo>
                  <a:lnTo>
                    <a:pt x="12192" y="10668"/>
                  </a:lnTo>
                  <a:lnTo>
                    <a:pt x="12192" y="1373124"/>
                  </a:lnTo>
                  <a:lnTo>
                    <a:pt x="6096" y="1373124"/>
                  </a:lnTo>
                  <a:lnTo>
                    <a:pt x="12192" y="1377696"/>
                  </a:lnTo>
                  <a:lnTo>
                    <a:pt x="2170176" y="1377696"/>
                  </a:lnTo>
                  <a:lnTo>
                    <a:pt x="2170176" y="1383792"/>
                  </a:lnTo>
                  <a:close/>
                </a:path>
                <a:path w="2170430" h="1384300">
                  <a:moveTo>
                    <a:pt x="12192" y="10668"/>
                  </a:moveTo>
                  <a:lnTo>
                    <a:pt x="6096" y="10668"/>
                  </a:lnTo>
                  <a:lnTo>
                    <a:pt x="12192" y="4572"/>
                  </a:lnTo>
                  <a:lnTo>
                    <a:pt x="12192" y="10668"/>
                  </a:lnTo>
                  <a:close/>
                </a:path>
                <a:path w="2170430" h="1384300">
                  <a:moveTo>
                    <a:pt x="2159508" y="10668"/>
                  </a:moveTo>
                  <a:lnTo>
                    <a:pt x="12192" y="10668"/>
                  </a:lnTo>
                  <a:lnTo>
                    <a:pt x="12192" y="4572"/>
                  </a:lnTo>
                  <a:lnTo>
                    <a:pt x="2159508" y="4572"/>
                  </a:lnTo>
                  <a:lnTo>
                    <a:pt x="2159508" y="10668"/>
                  </a:lnTo>
                  <a:close/>
                </a:path>
                <a:path w="2170430" h="1384300">
                  <a:moveTo>
                    <a:pt x="2159508" y="1377696"/>
                  </a:moveTo>
                  <a:lnTo>
                    <a:pt x="2159508" y="4572"/>
                  </a:lnTo>
                  <a:lnTo>
                    <a:pt x="2164080" y="10668"/>
                  </a:lnTo>
                  <a:lnTo>
                    <a:pt x="2170176" y="10668"/>
                  </a:lnTo>
                  <a:lnTo>
                    <a:pt x="2170176" y="1373124"/>
                  </a:lnTo>
                  <a:lnTo>
                    <a:pt x="2164080" y="1373124"/>
                  </a:lnTo>
                  <a:lnTo>
                    <a:pt x="2159508" y="1377696"/>
                  </a:lnTo>
                  <a:close/>
                </a:path>
                <a:path w="2170430" h="1384300">
                  <a:moveTo>
                    <a:pt x="2170176" y="10668"/>
                  </a:moveTo>
                  <a:lnTo>
                    <a:pt x="2164080" y="10668"/>
                  </a:lnTo>
                  <a:lnTo>
                    <a:pt x="2159508" y="4572"/>
                  </a:lnTo>
                  <a:lnTo>
                    <a:pt x="2170176" y="4572"/>
                  </a:lnTo>
                  <a:lnTo>
                    <a:pt x="2170176" y="10668"/>
                  </a:lnTo>
                  <a:close/>
                </a:path>
                <a:path w="2170430" h="1384300">
                  <a:moveTo>
                    <a:pt x="12192" y="1377696"/>
                  </a:moveTo>
                  <a:lnTo>
                    <a:pt x="6096" y="1373124"/>
                  </a:lnTo>
                  <a:lnTo>
                    <a:pt x="12192" y="1373124"/>
                  </a:lnTo>
                  <a:lnTo>
                    <a:pt x="12192" y="1377696"/>
                  </a:lnTo>
                  <a:close/>
                </a:path>
                <a:path w="2170430" h="1384300">
                  <a:moveTo>
                    <a:pt x="2159508" y="1377696"/>
                  </a:moveTo>
                  <a:lnTo>
                    <a:pt x="12192" y="1377696"/>
                  </a:lnTo>
                  <a:lnTo>
                    <a:pt x="12192" y="1373124"/>
                  </a:lnTo>
                  <a:lnTo>
                    <a:pt x="2159508" y="1373124"/>
                  </a:lnTo>
                  <a:lnTo>
                    <a:pt x="2159508" y="1377696"/>
                  </a:lnTo>
                  <a:close/>
                </a:path>
                <a:path w="2170430" h="1384300">
                  <a:moveTo>
                    <a:pt x="2170176" y="1377696"/>
                  </a:moveTo>
                  <a:lnTo>
                    <a:pt x="2159508" y="1377696"/>
                  </a:lnTo>
                  <a:lnTo>
                    <a:pt x="2164080" y="1373124"/>
                  </a:lnTo>
                  <a:lnTo>
                    <a:pt x="2170176" y="1373124"/>
                  </a:lnTo>
                  <a:lnTo>
                    <a:pt x="2170176" y="1377696"/>
                  </a:lnTo>
                  <a:close/>
                </a:path>
              </a:pathLst>
            </a:custGeom>
            <a:solidFill>
              <a:srgbClr val="FFCA05"/>
            </a:solidFill>
          </p:spPr>
          <p:txBody>
            <a:bodyPr wrap="square" lIns="0" tIns="0" rIns="0" bIns="0" rtlCol="0"/>
            <a:lstStyle/>
            <a:p>
              <a:endParaRPr sz="1400"/>
            </a:p>
          </p:txBody>
        </p:sp>
        <p:sp>
          <p:nvSpPr>
            <p:cNvPr id="61" name="object 29"/>
            <p:cNvSpPr txBox="1"/>
            <p:nvPr/>
          </p:nvSpPr>
          <p:spPr>
            <a:xfrm>
              <a:off x="869646" y="3866693"/>
              <a:ext cx="2158365" cy="507186"/>
            </a:xfrm>
            <a:prstGeom prst="rect">
              <a:avLst/>
            </a:prstGeom>
          </p:spPr>
          <p:txBody>
            <a:bodyPr vert="horz" wrap="square" lIns="0" tIns="12700" rIns="0" bIns="0" rtlCol="0">
              <a:spAutoFit/>
            </a:bodyPr>
            <a:lstStyle/>
            <a:p>
              <a:pPr marL="624205" marR="590550" indent="-47625">
                <a:lnSpc>
                  <a:spcPct val="100000"/>
                </a:lnSpc>
                <a:spcBef>
                  <a:spcPts val="100"/>
                </a:spcBef>
              </a:pPr>
              <a:r>
                <a:rPr sz="1200" spc="235" dirty="0">
                  <a:latin typeface="Book Antiqua"/>
                  <a:cs typeface="Book Antiqua"/>
                </a:rPr>
                <a:t>S</a:t>
              </a:r>
              <a:r>
                <a:rPr sz="1200" spc="80" dirty="0">
                  <a:latin typeface="Book Antiqua"/>
                  <a:cs typeface="Book Antiqua"/>
                </a:rPr>
                <a:t>E</a:t>
              </a:r>
              <a:r>
                <a:rPr sz="1200" spc="105" dirty="0">
                  <a:latin typeface="Book Antiqua"/>
                  <a:cs typeface="Book Antiqua"/>
                </a:rPr>
                <a:t>R</a:t>
              </a:r>
              <a:r>
                <a:rPr sz="1200" spc="-40" dirty="0">
                  <a:latin typeface="Book Antiqua"/>
                  <a:cs typeface="Book Antiqua"/>
                </a:rPr>
                <a:t>V</a:t>
              </a:r>
              <a:r>
                <a:rPr sz="1200" spc="-15" dirty="0">
                  <a:latin typeface="Book Antiqua"/>
                  <a:cs typeface="Book Antiqua"/>
                </a:rPr>
                <a:t>I</a:t>
              </a:r>
              <a:r>
                <a:rPr sz="1200" spc="-70" dirty="0">
                  <a:latin typeface="Book Antiqua"/>
                  <a:cs typeface="Book Antiqua"/>
                </a:rPr>
                <a:t>C</a:t>
              </a:r>
              <a:r>
                <a:rPr sz="1200" spc="55" dirty="0">
                  <a:latin typeface="Book Antiqua"/>
                  <a:cs typeface="Book Antiqua"/>
                </a:rPr>
                <a:t>E  </a:t>
              </a:r>
              <a:r>
                <a:rPr sz="1200" spc="-30" dirty="0">
                  <a:latin typeface="Book Antiqua"/>
                  <a:cs typeface="Book Antiqua"/>
                </a:rPr>
                <a:t>AGILITY</a:t>
              </a:r>
              <a:endParaRPr sz="1200" dirty="0">
                <a:latin typeface="Book Antiqua"/>
                <a:cs typeface="Book Antiqua"/>
              </a:endParaRPr>
            </a:p>
          </p:txBody>
        </p:sp>
        <p:sp>
          <p:nvSpPr>
            <p:cNvPr id="62" name="object 30"/>
            <p:cNvSpPr/>
            <p:nvPr/>
          </p:nvSpPr>
          <p:spPr>
            <a:xfrm>
              <a:off x="1361898" y="4940904"/>
              <a:ext cx="1051560" cy="0"/>
            </a:xfrm>
            <a:custGeom>
              <a:avLst/>
              <a:gdLst/>
              <a:ahLst/>
              <a:cxnLst/>
              <a:rect l="l" t="t" r="r" b="b"/>
              <a:pathLst>
                <a:path w="1051560">
                  <a:moveTo>
                    <a:pt x="0" y="0"/>
                  </a:moveTo>
                  <a:lnTo>
                    <a:pt x="1051559" y="0"/>
                  </a:lnTo>
                </a:path>
              </a:pathLst>
            </a:custGeom>
            <a:ln w="65532">
              <a:solidFill>
                <a:srgbClr val="FFCA05"/>
              </a:solidFill>
            </a:ln>
          </p:spPr>
          <p:txBody>
            <a:bodyPr wrap="square" lIns="0" tIns="0" rIns="0" bIns="0" rtlCol="0"/>
            <a:lstStyle/>
            <a:p>
              <a:endParaRPr sz="1400"/>
            </a:p>
          </p:txBody>
        </p:sp>
        <p:sp>
          <p:nvSpPr>
            <p:cNvPr id="63" name="object 31"/>
            <p:cNvSpPr/>
            <p:nvPr/>
          </p:nvSpPr>
          <p:spPr>
            <a:xfrm>
              <a:off x="6212789" y="3535015"/>
              <a:ext cx="2159635" cy="1373505"/>
            </a:xfrm>
            <a:custGeom>
              <a:avLst/>
              <a:gdLst/>
              <a:ahLst/>
              <a:cxnLst/>
              <a:rect l="l" t="t" r="r" b="b"/>
              <a:pathLst>
                <a:path w="2159634" h="1373504">
                  <a:moveTo>
                    <a:pt x="0" y="0"/>
                  </a:moveTo>
                  <a:lnTo>
                    <a:pt x="2159508" y="0"/>
                  </a:lnTo>
                  <a:lnTo>
                    <a:pt x="2159508" y="1373123"/>
                  </a:lnTo>
                  <a:lnTo>
                    <a:pt x="0" y="1373123"/>
                  </a:lnTo>
                  <a:lnTo>
                    <a:pt x="0" y="0"/>
                  </a:lnTo>
                  <a:close/>
                </a:path>
              </a:pathLst>
            </a:custGeom>
            <a:solidFill>
              <a:srgbClr val="F2F2F2"/>
            </a:solidFill>
          </p:spPr>
          <p:txBody>
            <a:bodyPr wrap="square" lIns="0" tIns="0" rIns="0" bIns="0" rtlCol="0"/>
            <a:lstStyle/>
            <a:p>
              <a:endParaRPr sz="1400"/>
            </a:p>
          </p:txBody>
        </p:sp>
        <p:sp>
          <p:nvSpPr>
            <p:cNvPr id="64" name="object 32"/>
            <p:cNvSpPr/>
            <p:nvPr/>
          </p:nvSpPr>
          <p:spPr>
            <a:xfrm>
              <a:off x="6208218" y="3528919"/>
              <a:ext cx="2169160" cy="1384300"/>
            </a:xfrm>
            <a:custGeom>
              <a:avLst/>
              <a:gdLst/>
              <a:ahLst/>
              <a:cxnLst/>
              <a:rect l="l" t="t" r="r" b="b"/>
              <a:pathLst>
                <a:path w="2169159" h="1384300">
                  <a:moveTo>
                    <a:pt x="2168651" y="1383792"/>
                  </a:moveTo>
                  <a:lnTo>
                    <a:pt x="0" y="1383792"/>
                  </a:lnTo>
                  <a:lnTo>
                    <a:pt x="0" y="0"/>
                  </a:lnTo>
                  <a:lnTo>
                    <a:pt x="2168651" y="0"/>
                  </a:lnTo>
                  <a:lnTo>
                    <a:pt x="2168651" y="6096"/>
                  </a:lnTo>
                  <a:lnTo>
                    <a:pt x="10668" y="6096"/>
                  </a:lnTo>
                  <a:lnTo>
                    <a:pt x="4572" y="10668"/>
                  </a:lnTo>
                  <a:lnTo>
                    <a:pt x="10668" y="10668"/>
                  </a:lnTo>
                  <a:lnTo>
                    <a:pt x="10668" y="1373124"/>
                  </a:lnTo>
                  <a:lnTo>
                    <a:pt x="4572" y="1373124"/>
                  </a:lnTo>
                  <a:lnTo>
                    <a:pt x="10668" y="1379220"/>
                  </a:lnTo>
                  <a:lnTo>
                    <a:pt x="2168651" y="1379220"/>
                  </a:lnTo>
                  <a:lnTo>
                    <a:pt x="2168651" y="1383792"/>
                  </a:lnTo>
                  <a:close/>
                </a:path>
                <a:path w="2169159" h="1384300">
                  <a:moveTo>
                    <a:pt x="10668" y="10668"/>
                  </a:moveTo>
                  <a:lnTo>
                    <a:pt x="4572" y="10668"/>
                  </a:lnTo>
                  <a:lnTo>
                    <a:pt x="10668" y="6096"/>
                  </a:lnTo>
                  <a:lnTo>
                    <a:pt x="10668" y="10668"/>
                  </a:lnTo>
                  <a:close/>
                </a:path>
                <a:path w="2169159" h="1384300">
                  <a:moveTo>
                    <a:pt x="2157984" y="10668"/>
                  </a:moveTo>
                  <a:lnTo>
                    <a:pt x="10668" y="10668"/>
                  </a:lnTo>
                  <a:lnTo>
                    <a:pt x="10668" y="6096"/>
                  </a:lnTo>
                  <a:lnTo>
                    <a:pt x="2157984" y="6096"/>
                  </a:lnTo>
                  <a:lnTo>
                    <a:pt x="2157984" y="10668"/>
                  </a:lnTo>
                  <a:close/>
                </a:path>
                <a:path w="2169159" h="1384300">
                  <a:moveTo>
                    <a:pt x="2157984" y="1379220"/>
                  </a:moveTo>
                  <a:lnTo>
                    <a:pt x="2157984" y="6096"/>
                  </a:lnTo>
                  <a:lnTo>
                    <a:pt x="2164080" y="10668"/>
                  </a:lnTo>
                  <a:lnTo>
                    <a:pt x="2168651" y="10668"/>
                  </a:lnTo>
                  <a:lnTo>
                    <a:pt x="2168651" y="1373124"/>
                  </a:lnTo>
                  <a:lnTo>
                    <a:pt x="2164080" y="1373124"/>
                  </a:lnTo>
                  <a:lnTo>
                    <a:pt x="2157984" y="1379220"/>
                  </a:lnTo>
                  <a:close/>
                </a:path>
                <a:path w="2169159" h="1384300">
                  <a:moveTo>
                    <a:pt x="2168651" y="10668"/>
                  </a:moveTo>
                  <a:lnTo>
                    <a:pt x="2164080" y="10668"/>
                  </a:lnTo>
                  <a:lnTo>
                    <a:pt x="2157984" y="6096"/>
                  </a:lnTo>
                  <a:lnTo>
                    <a:pt x="2168651" y="6096"/>
                  </a:lnTo>
                  <a:lnTo>
                    <a:pt x="2168651" y="10668"/>
                  </a:lnTo>
                  <a:close/>
                </a:path>
                <a:path w="2169159" h="1384300">
                  <a:moveTo>
                    <a:pt x="10668" y="1379220"/>
                  </a:moveTo>
                  <a:lnTo>
                    <a:pt x="4572" y="1373124"/>
                  </a:lnTo>
                  <a:lnTo>
                    <a:pt x="10668" y="1373124"/>
                  </a:lnTo>
                  <a:lnTo>
                    <a:pt x="10668" y="1379220"/>
                  </a:lnTo>
                  <a:close/>
                </a:path>
                <a:path w="2169159" h="1384300">
                  <a:moveTo>
                    <a:pt x="2157984" y="1379220"/>
                  </a:moveTo>
                  <a:lnTo>
                    <a:pt x="10668" y="1379220"/>
                  </a:lnTo>
                  <a:lnTo>
                    <a:pt x="10668" y="1373124"/>
                  </a:lnTo>
                  <a:lnTo>
                    <a:pt x="2157984" y="1373124"/>
                  </a:lnTo>
                  <a:lnTo>
                    <a:pt x="2157984" y="1379220"/>
                  </a:lnTo>
                  <a:close/>
                </a:path>
                <a:path w="2169159" h="1384300">
                  <a:moveTo>
                    <a:pt x="2168651" y="1379220"/>
                  </a:moveTo>
                  <a:lnTo>
                    <a:pt x="2157984" y="1379220"/>
                  </a:lnTo>
                  <a:lnTo>
                    <a:pt x="2164080" y="1373124"/>
                  </a:lnTo>
                  <a:lnTo>
                    <a:pt x="2168651" y="1373124"/>
                  </a:lnTo>
                  <a:lnTo>
                    <a:pt x="2168651" y="1379220"/>
                  </a:lnTo>
                  <a:close/>
                </a:path>
              </a:pathLst>
            </a:custGeom>
            <a:solidFill>
              <a:srgbClr val="FF0000"/>
            </a:solidFill>
          </p:spPr>
          <p:txBody>
            <a:bodyPr wrap="square" lIns="0" tIns="0" rIns="0" bIns="0" rtlCol="0"/>
            <a:lstStyle/>
            <a:p>
              <a:endParaRPr sz="1400"/>
            </a:p>
          </p:txBody>
        </p:sp>
        <p:sp>
          <p:nvSpPr>
            <p:cNvPr id="65" name="object 33"/>
            <p:cNvSpPr txBox="1"/>
            <p:nvPr/>
          </p:nvSpPr>
          <p:spPr>
            <a:xfrm>
              <a:off x="6212917" y="3603964"/>
              <a:ext cx="2164080" cy="826304"/>
            </a:xfrm>
            <a:prstGeom prst="rect">
              <a:avLst/>
            </a:prstGeom>
            <a:ln w="4571">
              <a:noFill/>
            </a:ln>
          </p:spPr>
          <p:txBody>
            <a:bodyPr vert="horz" wrap="square" lIns="0" tIns="6985" rIns="0" bIns="0" rtlCol="0">
              <a:spAutoFit/>
            </a:bodyPr>
            <a:lstStyle/>
            <a:p>
              <a:pPr>
                <a:lnSpc>
                  <a:spcPct val="100000"/>
                </a:lnSpc>
                <a:spcBef>
                  <a:spcPts val="55"/>
                </a:spcBef>
              </a:pPr>
              <a:endParaRPr sz="1600" dirty="0">
                <a:latin typeface="Times New Roman"/>
                <a:cs typeface="Times New Roman"/>
              </a:endParaRPr>
            </a:p>
            <a:p>
              <a:pPr marL="412115" marR="401955" indent="185420">
                <a:lnSpc>
                  <a:spcPct val="100000"/>
                </a:lnSpc>
              </a:pPr>
              <a:r>
                <a:rPr sz="1200" spc="-25" dirty="0">
                  <a:latin typeface="Book Antiqua"/>
                  <a:cs typeface="Book Antiqua"/>
                </a:rPr>
                <a:t>CAPITAL  </a:t>
              </a:r>
              <a:r>
                <a:rPr sz="1200" spc="100" dirty="0">
                  <a:latin typeface="Book Antiqua"/>
                  <a:cs typeface="Book Antiqua"/>
                </a:rPr>
                <a:t>E</a:t>
              </a:r>
              <a:r>
                <a:rPr sz="1200" spc="105" dirty="0">
                  <a:latin typeface="Book Antiqua"/>
                  <a:cs typeface="Book Antiqua"/>
                </a:rPr>
                <a:t>FF</a:t>
              </a:r>
              <a:r>
                <a:rPr sz="1200" spc="-15" dirty="0">
                  <a:latin typeface="Book Antiqua"/>
                  <a:cs typeface="Book Antiqua"/>
                </a:rPr>
                <a:t>I</a:t>
              </a:r>
              <a:r>
                <a:rPr sz="1200" spc="-70" dirty="0">
                  <a:latin typeface="Book Antiqua"/>
                  <a:cs typeface="Book Antiqua"/>
                </a:rPr>
                <a:t>C</a:t>
              </a:r>
              <a:r>
                <a:rPr sz="1200" spc="-15" dirty="0">
                  <a:latin typeface="Book Antiqua"/>
                  <a:cs typeface="Book Antiqua"/>
                </a:rPr>
                <a:t>I</a:t>
              </a:r>
              <a:r>
                <a:rPr sz="1200" spc="80" dirty="0">
                  <a:latin typeface="Book Antiqua"/>
                  <a:cs typeface="Book Antiqua"/>
                </a:rPr>
                <a:t>E</a:t>
              </a:r>
              <a:r>
                <a:rPr sz="1200" spc="-75" dirty="0">
                  <a:latin typeface="Book Antiqua"/>
                  <a:cs typeface="Book Antiqua"/>
                </a:rPr>
                <a:t>N</a:t>
              </a:r>
              <a:r>
                <a:rPr sz="1200" spc="-70" dirty="0">
                  <a:latin typeface="Book Antiqua"/>
                  <a:cs typeface="Book Antiqua"/>
                </a:rPr>
                <a:t>C</a:t>
              </a:r>
              <a:r>
                <a:rPr sz="1200" spc="10" dirty="0">
                  <a:latin typeface="Book Antiqua"/>
                  <a:cs typeface="Book Antiqua"/>
                </a:rPr>
                <a:t>Y</a:t>
              </a:r>
              <a:endParaRPr sz="1200" dirty="0">
                <a:latin typeface="Book Antiqua"/>
                <a:cs typeface="Book Antiqua"/>
              </a:endParaRPr>
            </a:p>
          </p:txBody>
        </p:sp>
        <p:sp>
          <p:nvSpPr>
            <p:cNvPr id="66" name="object 34"/>
            <p:cNvSpPr/>
            <p:nvPr/>
          </p:nvSpPr>
          <p:spPr>
            <a:xfrm>
              <a:off x="6784289" y="4927188"/>
              <a:ext cx="1053465" cy="0"/>
            </a:xfrm>
            <a:custGeom>
              <a:avLst/>
              <a:gdLst/>
              <a:ahLst/>
              <a:cxnLst/>
              <a:rect l="l" t="t" r="r" b="b"/>
              <a:pathLst>
                <a:path w="1053465">
                  <a:moveTo>
                    <a:pt x="0" y="0"/>
                  </a:moveTo>
                  <a:lnTo>
                    <a:pt x="1053084" y="0"/>
                  </a:lnTo>
                </a:path>
              </a:pathLst>
            </a:custGeom>
            <a:ln w="65532">
              <a:solidFill>
                <a:srgbClr val="FF0000"/>
              </a:solidFill>
            </a:ln>
          </p:spPr>
          <p:txBody>
            <a:bodyPr wrap="square" lIns="0" tIns="0" rIns="0" bIns="0" rtlCol="0"/>
            <a:lstStyle/>
            <a:p>
              <a:endParaRPr sz="1400"/>
            </a:p>
          </p:txBody>
        </p:sp>
        <p:sp>
          <p:nvSpPr>
            <p:cNvPr id="67" name="object 35"/>
            <p:cNvSpPr/>
            <p:nvPr/>
          </p:nvSpPr>
          <p:spPr>
            <a:xfrm>
              <a:off x="8968182" y="3527395"/>
              <a:ext cx="2170430" cy="0"/>
            </a:xfrm>
            <a:custGeom>
              <a:avLst/>
              <a:gdLst/>
              <a:ahLst/>
              <a:cxnLst/>
              <a:rect l="l" t="t" r="r" b="b"/>
              <a:pathLst>
                <a:path w="2170429">
                  <a:moveTo>
                    <a:pt x="0" y="0"/>
                  </a:moveTo>
                  <a:lnTo>
                    <a:pt x="2170176" y="0"/>
                  </a:lnTo>
                </a:path>
              </a:pathLst>
            </a:custGeom>
            <a:ln w="6095">
              <a:solidFill>
                <a:srgbClr val="000000"/>
              </a:solidFill>
            </a:ln>
          </p:spPr>
          <p:txBody>
            <a:bodyPr wrap="square" lIns="0" tIns="0" rIns="0" bIns="0" rtlCol="0"/>
            <a:lstStyle/>
            <a:p>
              <a:endParaRPr sz="1400"/>
            </a:p>
          </p:txBody>
        </p:sp>
        <p:sp>
          <p:nvSpPr>
            <p:cNvPr id="68" name="object 36"/>
            <p:cNvSpPr/>
            <p:nvPr/>
          </p:nvSpPr>
          <p:spPr>
            <a:xfrm>
              <a:off x="8971229" y="3530697"/>
              <a:ext cx="0" cy="1372870"/>
            </a:xfrm>
            <a:custGeom>
              <a:avLst/>
              <a:gdLst/>
              <a:ahLst/>
              <a:cxnLst/>
              <a:rect l="l" t="t" r="r" b="b"/>
              <a:pathLst>
                <a:path h="1372870">
                  <a:moveTo>
                    <a:pt x="0" y="0"/>
                  </a:moveTo>
                  <a:lnTo>
                    <a:pt x="0" y="1372870"/>
                  </a:lnTo>
                </a:path>
              </a:pathLst>
            </a:custGeom>
            <a:ln w="6095">
              <a:solidFill>
                <a:srgbClr val="000000"/>
              </a:solidFill>
            </a:ln>
          </p:spPr>
          <p:txBody>
            <a:bodyPr wrap="square" lIns="0" tIns="0" rIns="0" bIns="0" rtlCol="0"/>
            <a:lstStyle/>
            <a:p>
              <a:endParaRPr sz="1400"/>
            </a:p>
          </p:txBody>
        </p:sp>
        <p:sp>
          <p:nvSpPr>
            <p:cNvPr id="69" name="object 37"/>
            <p:cNvSpPr/>
            <p:nvPr/>
          </p:nvSpPr>
          <p:spPr>
            <a:xfrm>
              <a:off x="10595814" y="4906741"/>
              <a:ext cx="542925" cy="0"/>
            </a:xfrm>
            <a:custGeom>
              <a:avLst/>
              <a:gdLst/>
              <a:ahLst/>
              <a:cxnLst/>
              <a:rect l="l" t="t" r="r" b="b"/>
              <a:pathLst>
                <a:path w="542925">
                  <a:moveTo>
                    <a:pt x="0" y="0"/>
                  </a:moveTo>
                  <a:lnTo>
                    <a:pt x="542543" y="0"/>
                  </a:lnTo>
                </a:path>
              </a:pathLst>
            </a:custGeom>
            <a:ln w="6350">
              <a:solidFill>
                <a:srgbClr val="000000"/>
              </a:solidFill>
            </a:ln>
          </p:spPr>
          <p:txBody>
            <a:bodyPr wrap="square" lIns="0" tIns="0" rIns="0" bIns="0" rtlCol="0"/>
            <a:lstStyle/>
            <a:p>
              <a:endParaRPr sz="1400"/>
            </a:p>
          </p:txBody>
        </p:sp>
        <p:sp>
          <p:nvSpPr>
            <p:cNvPr id="70" name="object 38"/>
            <p:cNvSpPr/>
            <p:nvPr/>
          </p:nvSpPr>
          <p:spPr>
            <a:xfrm>
              <a:off x="8968182" y="4906741"/>
              <a:ext cx="574675" cy="0"/>
            </a:xfrm>
            <a:custGeom>
              <a:avLst/>
              <a:gdLst/>
              <a:ahLst/>
              <a:cxnLst/>
              <a:rect l="l" t="t" r="r" b="b"/>
              <a:pathLst>
                <a:path w="574675">
                  <a:moveTo>
                    <a:pt x="0" y="0"/>
                  </a:moveTo>
                  <a:lnTo>
                    <a:pt x="574548" y="0"/>
                  </a:lnTo>
                </a:path>
              </a:pathLst>
            </a:custGeom>
            <a:ln w="6350">
              <a:solidFill>
                <a:srgbClr val="000000"/>
              </a:solidFill>
            </a:ln>
          </p:spPr>
          <p:txBody>
            <a:bodyPr wrap="square" lIns="0" tIns="0" rIns="0" bIns="0" rtlCol="0"/>
            <a:lstStyle/>
            <a:p>
              <a:endParaRPr sz="1400"/>
            </a:p>
          </p:txBody>
        </p:sp>
        <p:sp>
          <p:nvSpPr>
            <p:cNvPr id="71" name="object 39"/>
            <p:cNvSpPr/>
            <p:nvPr/>
          </p:nvSpPr>
          <p:spPr>
            <a:xfrm>
              <a:off x="11135309" y="3530697"/>
              <a:ext cx="0" cy="1372870"/>
            </a:xfrm>
            <a:custGeom>
              <a:avLst/>
              <a:gdLst/>
              <a:ahLst/>
              <a:cxnLst/>
              <a:rect l="l" t="t" r="r" b="b"/>
              <a:pathLst>
                <a:path h="1372870">
                  <a:moveTo>
                    <a:pt x="0" y="0"/>
                  </a:moveTo>
                  <a:lnTo>
                    <a:pt x="0" y="1372870"/>
                  </a:lnTo>
                </a:path>
              </a:pathLst>
            </a:custGeom>
            <a:ln w="6096">
              <a:solidFill>
                <a:srgbClr val="000000"/>
              </a:solidFill>
            </a:ln>
          </p:spPr>
          <p:txBody>
            <a:bodyPr wrap="square" lIns="0" tIns="0" rIns="0" bIns="0" rtlCol="0"/>
            <a:lstStyle/>
            <a:p>
              <a:endParaRPr sz="1400"/>
            </a:p>
          </p:txBody>
        </p:sp>
        <p:sp>
          <p:nvSpPr>
            <p:cNvPr id="72" name="object 40"/>
            <p:cNvSpPr/>
            <p:nvPr/>
          </p:nvSpPr>
          <p:spPr>
            <a:xfrm>
              <a:off x="10595814" y="4903566"/>
              <a:ext cx="532130" cy="0"/>
            </a:xfrm>
            <a:custGeom>
              <a:avLst/>
              <a:gdLst/>
              <a:ahLst/>
              <a:cxnLst/>
              <a:rect l="l" t="t" r="r" b="b"/>
              <a:pathLst>
                <a:path w="532129">
                  <a:moveTo>
                    <a:pt x="0" y="0"/>
                  </a:moveTo>
                  <a:lnTo>
                    <a:pt x="531875" y="0"/>
                  </a:lnTo>
                </a:path>
              </a:pathLst>
            </a:custGeom>
            <a:ln w="3175">
              <a:solidFill>
                <a:srgbClr val="000000"/>
              </a:solidFill>
            </a:ln>
          </p:spPr>
          <p:txBody>
            <a:bodyPr wrap="square" lIns="0" tIns="0" rIns="0" bIns="0" rtlCol="0"/>
            <a:lstStyle/>
            <a:p>
              <a:endParaRPr sz="1400"/>
            </a:p>
          </p:txBody>
        </p:sp>
        <p:sp>
          <p:nvSpPr>
            <p:cNvPr id="73" name="object 41"/>
            <p:cNvSpPr/>
            <p:nvPr/>
          </p:nvSpPr>
          <p:spPr>
            <a:xfrm>
              <a:off x="8978850" y="4903566"/>
              <a:ext cx="563880" cy="0"/>
            </a:xfrm>
            <a:custGeom>
              <a:avLst/>
              <a:gdLst/>
              <a:ahLst/>
              <a:cxnLst/>
              <a:rect l="l" t="t" r="r" b="b"/>
              <a:pathLst>
                <a:path w="563879">
                  <a:moveTo>
                    <a:pt x="0" y="0"/>
                  </a:moveTo>
                  <a:lnTo>
                    <a:pt x="563880" y="0"/>
                  </a:lnTo>
                </a:path>
              </a:pathLst>
            </a:custGeom>
            <a:ln w="3175">
              <a:solidFill>
                <a:srgbClr val="000000"/>
              </a:solidFill>
            </a:ln>
          </p:spPr>
          <p:txBody>
            <a:bodyPr wrap="square" lIns="0" tIns="0" rIns="0" bIns="0" rtlCol="0"/>
            <a:lstStyle/>
            <a:p>
              <a:endParaRPr sz="1400"/>
            </a:p>
          </p:txBody>
        </p:sp>
        <p:sp>
          <p:nvSpPr>
            <p:cNvPr id="74" name="object 42"/>
            <p:cNvSpPr/>
            <p:nvPr/>
          </p:nvSpPr>
          <p:spPr>
            <a:xfrm>
              <a:off x="8974278" y="3530443"/>
              <a:ext cx="2158365" cy="1373505"/>
            </a:xfrm>
            <a:custGeom>
              <a:avLst/>
              <a:gdLst/>
              <a:ahLst/>
              <a:cxnLst/>
              <a:rect l="l" t="t" r="r" b="b"/>
              <a:pathLst>
                <a:path w="2158365" h="1373504">
                  <a:moveTo>
                    <a:pt x="0" y="0"/>
                  </a:moveTo>
                  <a:lnTo>
                    <a:pt x="2157983" y="0"/>
                  </a:lnTo>
                  <a:lnTo>
                    <a:pt x="2157983" y="1373124"/>
                  </a:lnTo>
                  <a:lnTo>
                    <a:pt x="0" y="1373124"/>
                  </a:lnTo>
                  <a:lnTo>
                    <a:pt x="0" y="0"/>
                  </a:lnTo>
                  <a:close/>
                </a:path>
              </a:pathLst>
            </a:custGeom>
            <a:solidFill>
              <a:srgbClr val="F2F2F2"/>
            </a:solidFill>
          </p:spPr>
          <p:txBody>
            <a:bodyPr wrap="square" lIns="0" tIns="0" rIns="0" bIns="0" rtlCol="0"/>
            <a:lstStyle/>
            <a:p>
              <a:endParaRPr sz="1400"/>
            </a:p>
          </p:txBody>
        </p:sp>
        <p:sp>
          <p:nvSpPr>
            <p:cNvPr id="75" name="object 43"/>
            <p:cNvSpPr/>
            <p:nvPr/>
          </p:nvSpPr>
          <p:spPr>
            <a:xfrm>
              <a:off x="8968182" y="3524347"/>
              <a:ext cx="2170430" cy="1385570"/>
            </a:xfrm>
            <a:custGeom>
              <a:avLst/>
              <a:gdLst/>
              <a:ahLst/>
              <a:cxnLst/>
              <a:rect l="l" t="t" r="r" b="b"/>
              <a:pathLst>
                <a:path w="2170429" h="1385570">
                  <a:moveTo>
                    <a:pt x="2170176" y="1385316"/>
                  </a:moveTo>
                  <a:lnTo>
                    <a:pt x="0" y="1385316"/>
                  </a:lnTo>
                  <a:lnTo>
                    <a:pt x="0" y="0"/>
                  </a:lnTo>
                  <a:lnTo>
                    <a:pt x="2170176" y="0"/>
                  </a:lnTo>
                  <a:lnTo>
                    <a:pt x="2170176" y="6096"/>
                  </a:lnTo>
                  <a:lnTo>
                    <a:pt x="10668" y="6096"/>
                  </a:lnTo>
                  <a:lnTo>
                    <a:pt x="6096" y="12192"/>
                  </a:lnTo>
                  <a:lnTo>
                    <a:pt x="10668" y="12192"/>
                  </a:lnTo>
                  <a:lnTo>
                    <a:pt x="10668" y="1374648"/>
                  </a:lnTo>
                  <a:lnTo>
                    <a:pt x="6096" y="1374648"/>
                  </a:lnTo>
                  <a:lnTo>
                    <a:pt x="10668" y="1379220"/>
                  </a:lnTo>
                  <a:lnTo>
                    <a:pt x="2170176" y="1379220"/>
                  </a:lnTo>
                  <a:lnTo>
                    <a:pt x="2170176" y="1385316"/>
                  </a:lnTo>
                  <a:close/>
                </a:path>
                <a:path w="2170429" h="1385570">
                  <a:moveTo>
                    <a:pt x="10668" y="12192"/>
                  </a:moveTo>
                  <a:lnTo>
                    <a:pt x="6096" y="12192"/>
                  </a:lnTo>
                  <a:lnTo>
                    <a:pt x="10668" y="6096"/>
                  </a:lnTo>
                  <a:lnTo>
                    <a:pt x="10668" y="12192"/>
                  </a:lnTo>
                  <a:close/>
                </a:path>
                <a:path w="2170429" h="1385570">
                  <a:moveTo>
                    <a:pt x="2159508" y="12192"/>
                  </a:moveTo>
                  <a:lnTo>
                    <a:pt x="10668" y="12192"/>
                  </a:lnTo>
                  <a:lnTo>
                    <a:pt x="10668" y="6096"/>
                  </a:lnTo>
                  <a:lnTo>
                    <a:pt x="2159508" y="6096"/>
                  </a:lnTo>
                  <a:lnTo>
                    <a:pt x="2159508" y="12192"/>
                  </a:lnTo>
                  <a:close/>
                </a:path>
                <a:path w="2170429" h="1385570">
                  <a:moveTo>
                    <a:pt x="2159508" y="1379220"/>
                  </a:moveTo>
                  <a:lnTo>
                    <a:pt x="2159508" y="6096"/>
                  </a:lnTo>
                  <a:lnTo>
                    <a:pt x="2164080" y="12192"/>
                  </a:lnTo>
                  <a:lnTo>
                    <a:pt x="2170176" y="12192"/>
                  </a:lnTo>
                  <a:lnTo>
                    <a:pt x="2170176" y="1374648"/>
                  </a:lnTo>
                  <a:lnTo>
                    <a:pt x="2164080" y="1374648"/>
                  </a:lnTo>
                  <a:lnTo>
                    <a:pt x="2159508" y="1379220"/>
                  </a:lnTo>
                  <a:close/>
                </a:path>
                <a:path w="2170429" h="1385570">
                  <a:moveTo>
                    <a:pt x="2170176" y="12192"/>
                  </a:moveTo>
                  <a:lnTo>
                    <a:pt x="2164080" y="12192"/>
                  </a:lnTo>
                  <a:lnTo>
                    <a:pt x="2159508" y="6096"/>
                  </a:lnTo>
                  <a:lnTo>
                    <a:pt x="2170176" y="6096"/>
                  </a:lnTo>
                  <a:lnTo>
                    <a:pt x="2170176" y="12192"/>
                  </a:lnTo>
                  <a:close/>
                </a:path>
                <a:path w="2170429" h="1385570">
                  <a:moveTo>
                    <a:pt x="10668" y="1379220"/>
                  </a:moveTo>
                  <a:lnTo>
                    <a:pt x="6096" y="1374648"/>
                  </a:lnTo>
                  <a:lnTo>
                    <a:pt x="10668" y="1374648"/>
                  </a:lnTo>
                  <a:lnTo>
                    <a:pt x="10668" y="1379220"/>
                  </a:lnTo>
                  <a:close/>
                </a:path>
                <a:path w="2170429" h="1385570">
                  <a:moveTo>
                    <a:pt x="2159508" y="1379220"/>
                  </a:moveTo>
                  <a:lnTo>
                    <a:pt x="10668" y="1379220"/>
                  </a:lnTo>
                  <a:lnTo>
                    <a:pt x="10668" y="1374648"/>
                  </a:lnTo>
                  <a:lnTo>
                    <a:pt x="2159508" y="1374648"/>
                  </a:lnTo>
                  <a:lnTo>
                    <a:pt x="2159508" y="1379220"/>
                  </a:lnTo>
                  <a:close/>
                </a:path>
                <a:path w="2170429" h="1385570">
                  <a:moveTo>
                    <a:pt x="2170176" y="1379220"/>
                  </a:moveTo>
                  <a:lnTo>
                    <a:pt x="2159508" y="1379220"/>
                  </a:lnTo>
                  <a:lnTo>
                    <a:pt x="2164080" y="1374648"/>
                  </a:lnTo>
                  <a:lnTo>
                    <a:pt x="2170176" y="1374648"/>
                  </a:lnTo>
                  <a:lnTo>
                    <a:pt x="2170176" y="1379220"/>
                  </a:lnTo>
                  <a:close/>
                </a:path>
              </a:pathLst>
            </a:custGeom>
            <a:solidFill>
              <a:srgbClr val="000000"/>
            </a:solidFill>
          </p:spPr>
          <p:txBody>
            <a:bodyPr wrap="square" lIns="0" tIns="0" rIns="0" bIns="0" rtlCol="0"/>
            <a:lstStyle/>
            <a:p>
              <a:endParaRPr sz="1400"/>
            </a:p>
          </p:txBody>
        </p:sp>
        <p:sp>
          <p:nvSpPr>
            <p:cNvPr id="76" name="object 44"/>
            <p:cNvSpPr txBox="1"/>
            <p:nvPr/>
          </p:nvSpPr>
          <p:spPr>
            <a:xfrm>
              <a:off x="8974277" y="3843776"/>
              <a:ext cx="2158365" cy="507186"/>
            </a:xfrm>
            <a:prstGeom prst="rect">
              <a:avLst/>
            </a:prstGeom>
          </p:spPr>
          <p:txBody>
            <a:bodyPr vert="horz" wrap="square" lIns="0" tIns="12700" rIns="0" bIns="0" rtlCol="0">
              <a:spAutoFit/>
            </a:bodyPr>
            <a:lstStyle/>
            <a:p>
              <a:pPr marL="408305" marR="245745" indent="-154305">
                <a:lnSpc>
                  <a:spcPct val="100000"/>
                </a:lnSpc>
                <a:spcBef>
                  <a:spcPts val="100"/>
                </a:spcBef>
              </a:pPr>
              <a:r>
                <a:rPr sz="1200" spc="-15" dirty="0">
                  <a:latin typeface="Book Antiqua"/>
                  <a:cs typeface="Book Antiqua"/>
                </a:rPr>
                <a:t>O</a:t>
              </a:r>
              <a:r>
                <a:rPr sz="1200" spc="130" dirty="0">
                  <a:latin typeface="Book Antiqua"/>
                  <a:cs typeface="Book Antiqua"/>
                </a:rPr>
                <a:t>P</a:t>
              </a:r>
              <a:r>
                <a:rPr sz="1200" spc="80" dirty="0">
                  <a:latin typeface="Book Antiqua"/>
                  <a:cs typeface="Book Antiqua"/>
                </a:rPr>
                <a:t>E</a:t>
              </a:r>
              <a:r>
                <a:rPr sz="1200" spc="105" dirty="0">
                  <a:latin typeface="Book Antiqua"/>
                  <a:cs typeface="Book Antiqua"/>
                </a:rPr>
                <a:t>R</a:t>
              </a:r>
              <a:r>
                <a:rPr sz="1200" spc="-100" dirty="0">
                  <a:latin typeface="Book Antiqua"/>
                  <a:cs typeface="Book Antiqua"/>
                </a:rPr>
                <a:t>A</a:t>
              </a:r>
              <a:r>
                <a:rPr sz="1200" spc="45" dirty="0">
                  <a:latin typeface="Book Antiqua"/>
                  <a:cs typeface="Book Antiqua"/>
                </a:rPr>
                <a:t>T</a:t>
              </a:r>
              <a:r>
                <a:rPr sz="1200" spc="-35" dirty="0">
                  <a:latin typeface="Book Antiqua"/>
                  <a:cs typeface="Book Antiqua"/>
                </a:rPr>
                <a:t>I</a:t>
              </a:r>
              <a:r>
                <a:rPr sz="1200" dirty="0">
                  <a:latin typeface="Book Antiqua"/>
                  <a:cs typeface="Book Antiqua"/>
                </a:rPr>
                <a:t>O</a:t>
              </a:r>
              <a:r>
                <a:rPr sz="1200" spc="-90" dirty="0">
                  <a:latin typeface="Book Antiqua"/>
                  <a:cs typeface="Book Antiqua"/>
                </a:rPr>
                <a:t>N</a:t>
              </a:r>
              <a:r>
                <a:rPr sz="1200" spc="-100" dirty="0">
                  <a:latin typeface="Book Antiqua"/>
                  <a:cs typeface="Book Antiqua"/>
                </a:rPr>
                <a:t>A</a:t>
              </a:r>
              <a:r>
                <a:rPr sz="1200" spc="-20" dirty="0">
                  <a:latin typeface="Book Antiqua"/>
                  <a:cs typeface="Book Antiqua"/>
                </a:rPr>
                <a:t>L  </a:t>
              </a:r>
              <a:r>
                <a:rPr sz="1200" spc="15" dirty="0">
                  <a:latin typeface="Book Antiqua"/>
                  <a:cs typeface="Book Antiqua"/>
                </a:rPr>
                <a:t>EFFICIENCY</a:t>
              </a:r>
              <a:endParaRPr sz="1200">
                <a:latin typeface="Book Antiqua"/>
                <a:cs typeface="Book Antiqua"/>
              </a:endParaRPr>
            </a:p>
          </p:txBody>
        </p:sp>
        <p:sp>
          <p:nvSpPr>
            <p:cNvPr id="77" name="object 45"/>
            <p:cNvSpPr/>
            <p:nvPr/>
          </p:nvSpPr>
          <p:spPr>
            <a:xfrm>
              <a:off x="9542730" y="4903566"/>
              <a:ext cx="1053465" cy="0"/>
            </a:xfrm>
            <a:custGeom>
              <a:avLst/>
              <a:gdLst/>
              <a:ahLst/>
              <a:cxnLst/>
              <a:rect l="l" t="t" r="r" b="b"/>
              <a:pathLst>
                <a:path w="1053465">
                  <a:moveTo>
                    <a:pt x="0" y="0"/>
                  </a:moveTo>
                  <a:lnTo>
                    <a:pt x="1053084" y="0"/>
                  </a:lnTo>
                </a:path>
              </a:pathLst>
            </a:custGeom>
            <a:ln w="67056">
              <a:solidFill>
                <a:srgbClr val="000000"/>
              </a:solidFill>
            </a:ln>
          </p:spPr>
          <p:txBody>
            <a:bodyPr wrap="square" lIns="0" tIns="0" rIns="0" bIns="0" rtlCol="0"/>
            <a:lstStyle/>
            <a:p>
              <a:endParaRPr sz="1400"/>
            </a:p>
          </p:txBody>
        </p:sp>
      </p:grpSp>
      <p:sp>
        <p:nvSpPr>
          <p:cNvPr id="79" name="object 46"/>
          <p:cNvSpPr/>
          <p:nvPr/>
        </p:nvSpPr>
        <p:spPr>
          <a:xfrm>
            <a:off x="4082121" y="1603154"/>
            <a:ext cx="3444239" cy="181043"/>
          </a:xfrm>
          <a:prstGeom prst="rect">
            <a:avLst/>
          </a:prstGeom>
          <a:blipFill>
            <a:blip r:embed="rId3" cstate="print"/>
            <a:stretch>
              <a:fillRect/>
            </a:stretch>
          </a:blipFill>
        </p:spPr>
        <p:txBody>
          <a:bodyPr wrap="square" lIns="0" tIns="0" rIns="0" bIns="0" rtlCol="0"/>
          <a:lstStyle/>
          <a:p>
            <a:endParaRPr/>
          </a:p>
        </p:txBody>
      </p:sp>
      <p:sp>
        <p:nvSpPr>
          <p:cNvPr id="81" name="Rectangle 4"/>
          <p:cNvSpPr txBox="1">
            <a:spLocks/>
          </p:cNvSpPr>
          <p:nvPr/>
        </p:nvSpPr>
        <p:spPr bwMode="auto">
          <a:xfrm>
            <a:off x="780788" y="95620"/>
            <a:ext cx="10477090" cy="5232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2800" b="1">
                <a:solidFill>
                  <a:schemeClr val="tx1"/>
                </a:solidFill>
                <a:latin typeface="FrutigerNext LT Medium" pitchFamily="34" charset="0"/>
                <a:ea typeface="华文细黑" pitchFamily="2" charset="-122"/>
                <a:cs typeface="宋体" pitchFamily="2" charset="-122"/>
              </a:defRPr>
            </a:lvl5pPr>
            <a:lvl6pPr marL="4572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4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6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800"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a:lstStyle>
          <a:p>
            <a:pPr defTabSz="1097280"/>
            <a:r>
              <a:rPr lang="en-US" altLang="zh-CN" b="0" kern="1200" dirty="0">
                <a:solidFill>
                  <a:srgbClr val="1D1D1A"/>
                </a:solidFill>
                <a:latin typeface="Arial" panose="020B0604020202020204" pitchFamily="34" charset="0"/>
                <a:ea typeface="微软雅黑" panose="020B0503020204020204" pitchFamily="34" charset="-122"/>
                <a:cs typeface="Arial" panose="020B0604020202020204" pitchFamily="34" charset="0"/>
              </a:rPr>
              <a:t>MTN Strategy Understanding</a:t>
            </a:r>
            <a:endParaRPr lang="zh-CN" altLang="en-US" b="0" kern="12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82" name="矩形 81"/>
          <p:cNvSpPr/>
          <p:nvPr/>
        </p:nvSpPr>
        <p:spPr>
          <a:xfrm>
            <a:off x="984170" y="5636533"/>
            <a:ext cx="5065105" cy="587853"/>
          </a:xfrm>
          <a:prstGeom prst="rect">
            <a:avLst/>
          </a:prstGeom>
        </p:spPr>
        <p:txBody>
          <a:bodyPr wrap="none">
            <a:spAutoFit/>
          </a:bodyPr>
          <a:lstStyle/>
          <a:p>
            <a:pPr marL="285750" lvl="0" indent="-285750" algn="just">
              <a:lnSpc>
                <a:spcPct val="115000"/>
              </a:lnSpc>
              <a:spcAft>
                <a:spcPts val="0"/>
              </a:spcAft>
              <a:buFont typeface="Arial" panose="020B0604020202020204" pitchFamily="34" charset="0"/>
              <a:buChar char="•"/>
            </a:pPr>
            <a:r>
              <a:rPr lang="en-US" altLang="zh-CN" sz="1400" dirty="0">
                <a:latin typeface="Arial" panose="020B0604020202020204" pitchFamily="34" charset="0"/>
                <a:ea typeface="宋体" panose="02010600030101010101" pitchFamily="2" charset="-122"/>
                <a:cs typeface="Arial" panose="020B0604020202020204" pitchFamily="34" charset="0"/>
              </a:rPr>
              <a:t>Standardize to </a:t>
            </a: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support both IT and CT business</a:t>
            </a:r>
          </a:p>
          <a:p>
            <a:pPr marL="285750" lvl="0" indent="-285750" algn="just">
              <a:lnSpc>
                <a:spcPct val="115000"/>
              </a:lnSpc>
              <a:spcAft>
                <a:spcPts val="0"/>
              </a:spcAft>
              <a:buFont typeface="Arial" panose="020B0604020202020204" pitchFamily="34" charset="0"/>
              <a:buChar char="•"/>
            </a:pP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Future-oriented</a:t>
            </a:r>
            <a:r>
              <a:rPr lang="en-US" altLang="zh-CN" sz="1400" dirty="0">
                <a:latin typeface="Arial" panose="020B0604020202020204" pitchFamily="34" charset="0"/>
                <a:ea typeface="宋体" panose="02010600030101010101" pitchFamily="2" charset="-122"/>
                <a:cs typeface="Arial" panose="020B0604020202020204" pitchFamily="34" charset="0"/>
              </a:rPr>
              <a:t> to support Telco 5G and Digital Business</a:t>
            </a:r>
          </a:p>
        </p:txBody>
      </p:sp>
      <p:sp>
        <p:nvSpPr>
          <p:cNvPr id="83" name="object 4"/>
          <p:cNvSpPr/>
          <p:nvPr/>
        </p:nvSpPr>
        <p:spPr>
          <a:xfrm>
            <a:off x="10387514" y="2662024"/>
            <a:ext cx="263651" cy="60754"/>
          </a:xfrm>
          <a:prstGeom prst="rect">
            <a:avLst/>
          </a:prstGeom>
          <a:blipFill>
            <a:blip r:embed="rId4" cstate="print"/>
            <a:stretch>
              <a:fillRect/>
            </a:stretch>
          </a:blipFill>
        </p:spPr>
        <p:txBody>
          <a:bodyPr wrap="square" lIns="0" tIns="0" rIns="0" bIns="0" rtlCol="0"/>
          <a:lstStyle/>
          <a:p>
            <a:endParaRPr sz="1600"/>
          </a:p>
        </p:txBody>
      </p:sp>
      <p:sp>
        <p:nvSpPr>
          <p:cNvPr id="86" name="object 8"/>
          <p:cNvSpPr/>
          <p:nvPr/>
        </p:nvSpPr>
        <p:spPr>
          <a:xfrm>
            <a:off x="1121749" y="2535975"/>
            <a:ext cx="3114403" cy="378811"/>
          </a:xfrm>
          <a:custGeom>
            <a:avLst/>
            <a:gdLst/>
            <a:ahLst/>
            <a:cxnLst/>
            <a:rect l="l" t="t" r="r" b="b"/>
            <a:pathLst>
              <a:path w="3263265" h="532130">
                <a:moveTo>
                  <a:pt x="2997708" y="531875"/>
                </a:moveTo>
                <a:lnTo>
                  <a:pt x="0" y="531875"/>
                </a:lnTo>
                <a:lnTo>
                  <a:pt x="0" y="0"/>
                </a:lnTo>
                <a:lnTo>
                  <a:pt x="2997708" y="0"/>
                </a:lnTo>
                <a:lnTo>
                  <a:pt x="3262884" y="266700"/>
                </a:lnTo>
                <a:lnTo>
                  <a:pt x="2997708" y="531875"/>
                </a:lnTo>
                <a:close/>
              </a:path>
            </a:pathLst>
          </a:custGeom>
          <a:solidFill>
            <a:srgbClr val="FFCA05"/>
          </a:solidFill>
        </p:spPr>
        <p:txBody>
          <a:bodyPr wrap="square" lIns="0" tIns="0" rIns="0" bIns="0" rtlCol="0"/>
          <a:lstStyle/>
          <a:p>
            <a:endParaRPr sz="1600"/>
          </a:p>
        </p:txBody>
      </p:sp>
      <p:sp>
        <p:nvSpPr>
          <p:cNvPr id="87" name="object 9"/>
          <p:cNvSpPr txBox="1"/>
          <p:nvPr/>
        </p:nvSpPr>
        <p:spPr>
          <a:xfrm>
            <a:off x="1841058" y="2508464"/>
            <a:ext cx="1396365" cy="445249"/>
          </a:xfrm>
          <a:prstGeom prst="rect">
            <a:avLst/>
          </a:prstGeom>
        </p:spPr>
        <p:txBody>
          <a:bodyPr vert="horz" wrap="square" lIns="0" tIns="12700" rIns="0" bIns="0" rtlCol="0">
            <a:spAutoFit/>
          </a:bodyPr>
          <a:lstStyle/>
          <a:p>
            <a:pPr algn="ctr">
              <a:lnSpc>
                <a:spcPct val="100000"/>
              </a:lnSpc>
              <a:spcBef>
                <a:spcPts val="100"/>
              </a:spcBef>
            </a:pPr>
            <a:r>
              <a:rPr sz="1600" spc="-95" dirty="0">
                <a:latin typeface="Book Antiqua"/>
                <a:cs typeface="Book Antiqua"/>
              </a:rPr>
              <a:t>MUNIC</a:t>
            </a:r>
            <a:r>
              <a:rPr sz="1600" spc="-85" dirty="0">
                <a:latin typeface="Book Antiqua"/>
                <a:cs typeface="Book Antiqua"/>
              </a:rPr>
              <a:t> </a:t>
            </a:r>
            <a:r>
              <a:rPr sz="1600" spc="180" dirty="0">
                <a:latin typeface="Book Antiqua"/>
                <a:cs typeface="Book Antiqua"/>
              </a:rPr>
              <a:t>1.0</a:t>
            </a:r>
            <a:endParaRPr sz="1600" dirty="0">
              <a:latin typeface="Book Antiqua"/>
              <a:cs typeface="Book Antiqua"/>
            </a:endParaRPr>
          </a:p>
          <a:p>
            <a:pPr algn="ctr">
              <a:lnSpc>
                <a:spcPct val="100000"/>
              </a:lnSpc>
              <a:spcBef>
                <a:spcPts val="75"/>
              </a:spcBef>
            </a:pPr>
            <a:r>
              <a:rPr sz="1050" spc="65" dirty="0">
                <a:latin typeface="Book Antiqua"/>
                <a:cs typeface="Book Antiqua"/>
              </a:rPr>
              <a:t>Virtualisation</a:t>
            </a:r>
            <a:endParaRPr sz="1050" dirty="0">
              <a:latin typeface="Book Antiqua"/>
              <a:cs typeface="Book Antiqua"/>
            </a:endParaRPr>
          </a:p>
        </p:txBody>
      </p:sp>
      <p:sp>
        <p:nvSpPr>
          <p:cNvPr id="88" name="object 10"/>
          <p:cNvSpPr/>
          <p:nvPr/>
        </p:nvSpPr>
        <p:spPr>
          <a:xfrm>
            <a:off x="4252535" y="2535975"/>
            <a:ext cx="3576954" cy="378811"/>
          </a:xfrm>
          <a:custGeom>
            <a:avLst/>
            <a:gdLst/>
            <a:ahLst/>
            <a:cxnLst/>
            <a:rect l="l" t="t" r="r" b="b"/>
            <a:pathLst>
              <a:path w="3576954" h="532130">
                <a:moveTo>
                  <a:pt x="3310127" y="531875"/>
                </a:moveTo>
                <a:lnTo>
                  <a:pt x="0" y="531875"/>
                </a:lnTo>
                <a:lnTo>
                  <a:pt x="266700" y="265175"/>
                </a:lnTo>
                <a:lnTo>
                  <a:pt x="0" y="0"/>
                </a:lnTo>
                <a:lnTo>
                  <a:pt x="3310127" y="0"/>
                </a:lnTo>
                <a:lnTo>
                  <a:pt x="3576828" y="265175"/>
                </a:lnTo>
                <a:lnTo>
                  <a:pt x="3310127" y="531875"/>
                </a:lnTo>
                <a:close/>
              </a:path>
            </a:pathLst>
          </a:custGeom>
          <a:solidFill>
            <a:srgbClr val="FFCA05"/>
          </a:solidFill>
        </p:spPr>
        <p:txBody>
          <a:bodyPr wrap="square" lIns="0" tIns="0" rIns="0" bIns="0" rtlCol="0"/>
          <a:lstStyle/>
          <a:p>
            <a:endParaRPr sz="1600"/>
          </a:p>
        </p:txBody>
      </p:sp>
      <p:sp>
        <p:nvSpPr>
          <p:cNvPr id="89" name="object 11"/>
          <p:cNvSpPr txBox="1"/>
          <p:nvPr/>
        </p:nvSpPr>
        <p:spPr>
          <a:xfrm>
            <a:off x="4782383" y="2507324"/>
            <a:ext cx="2517140" cy="445249"/>
          </a:xfrm>
          <a:prstGeom prst="rect">
            <a:avLst/>
          </a:prstGeom>
        </p:spPr>
        <p:txBody>
          <a:bodyPr vert="horz" wrap="square" lIns="0" tIns="12700" rIns="0" bIns="0" rtlCol="0">
            <a:spAutoFit/>
          </a:bodyPr>
          <a:lstStyle/>
          <a:p>
            <a:pPr marL="635" algn="ctr">
              <a:lnSpc>
                <a:spcPct val="100000"/>
              </a:lnSpc>
              <a:spcBef>
                <a:spcPts val="100"/>
              </a:spcBef>
            </a:pPr>
            <a:r>
              <a:rPr sz="1600" spc="-95" dirty="0">
                <a:latin typeface="Book Antiqua"/>
                <a:cs typeface="Book Antiqua"/>
              </a:rPr>
              <a:t>MUNIC</a:t>
            </a:r>
            <a:r>
              <a:rPr sz="1600" spc="5" dirty="0">
                <a:latin typeface="Book Antiqua"/>
                <a:cs typeface="Book Antiqua"/>
              </a:rPr>
              <a:t> </a:t>
            </a:r>
            <a:r>
              <a:rPr sz="1600" spc="170" dirty="0">
                <a:latin typeface="Book Antiqua"/>
                <a:cs typeface="Book Antiqua"/>
              </a:rPr>
              <a:t>2.0</a:t>
            </a:r>
            <a:endParaRPr sz="1600" dirty="0">
              <a:latin typeface="Book Antiqua"/>
              <a:cs typeface="Book Antiqua"/>
            </a:endParaRPr>
          </a:p>
          <a:p>
            <a:pPr algn="ctr">
              <a:lnSpc>
                <a:spcPct val="100000"/>
              </a:lnSpc>
              <a:spcBef>
                <a:spcPts val="75"/>
              </a:spcBef>
            </a:pPr>
            <a:r>
              <a:rPr sz="1050" spc="90" dirty="0">
                <a:latin typeface="Book Antiqua"/>
                <a:cs typeface="Book Antiqua"/>
              </a:rPr>
              <a:t>Orchestration </a:t>
            </a:r>
            <a:r>
              <a:rPr sz="1050" spc="-95" dirty="0">
                <a:latin typeface="Book Antiqua"/>
                <a:cs typeface="Book Antiqua"/>
              </a:rPr>
              <a:t>&amp;</a:t>
            </a:r>
            <a:r>
              <a:rPr sz="1050" spc="-130" dirty="0">
                <a:latin typeface="Book Antiqua"/>
                <a:cs typeface="Book Antiqua"/>
              </a:rPr>
              <a:t> </a:t>
            </a:r>
            <a:r>
              <a:rPr sz="1050" spc="60" dirty="0">
                <a:latin typeface="Book Antiqua"/>
                <a:cs typeface="Book Antiqua"/>
              </a:rPr>
              <a:t>Automation</a:t>
            </a:r>
            <a:endParaRPr sz="1050" dirty="0">
              <a:latin typeface="Book Antiqua"/>
              <a:cs typeface="Book Antiqua"/>
            </a:endParaRPr>
          </a:p>
        </p:txBody>
      </p:sp>
      <p:sp>
        <p:nvSpPr>
          <p:cNvPr id="90" name="object 12"/>
          <p:cNvSpPr/>
          <p:nvPr/>
        </p:nvSpPr>
        <p:spPr>
          <a:xfrm>
            <a:off x="7817171" y="2535975"/>
            <a:ext cx="3069844" cy="378811"/>
          </a:xfrm>
          <a:custGeom>
            <a:avLst/>
            <a:gdLst/>
            <a:ahLst/>
            <a:cxnLst/>
            <a:rect l="l" t="t" r="r" b="b"/>
            <a:pathLst>
              <a:path w="3576954" h="532130">
                <a:moveTo>
                  <a:pt x="3310127" y="531875"/>
                </a:moveTo>
                <a:lnTo>
                  <a:pt x="0" y="531875"/>
                </a:lnTo>
                <a:lnTo>
                  <a:pt x="266700" y="265175"/>
                </a:lnTo>
                <a:lnTo>
                  <a:pt x="0" y="0"/>
                </a:lnTo>
                <a:lnTo>
                  <a:pt x="3310127" y="0"/>
                </a:lnTo>
                <a:lnTo>
                  <a:pt x="3576827" y="265175"/>
                </a:lnTo>
                <a:lnTo>
                  <a:pt x="3310127" y="531875"/>
                </a:lnTo>
                <a:close/>
              </a:path>
            </a:pathLst>
          </a:custGeom>
          <a:solidFill>
            <a:srgbClr val="FFCA05"/>
          </a:solidFill>
        </p:spPr>
        <p:txBody>
          <a:bodyPr wrap="square" lIns="0" tIns="0" rIns="0" bIns="0" rtlCol="0"/>
          <a:lstStyle/>
          <a:p>
            <a:endParaRPr sz="1600"/>
          </a:p>
        </p:txBody>
      </p:sp>
      <p:sp>
        <p:nvSpPr>
          <p:cNvPr id="91" name="object 13"/>
          <p:cNvSpPr txBox="1"/>
          <p:nvPr/>
        </p:nvSpPr>
        <p:spPr>
          <a:xfrm>
            <a:off x="8907809" y="2507324"/>
            <a:ext cx="1396365" cy="445249"/>
          </a:xfrm>
          <a:prstGeom prst="rect">
            <a:avLst/>
          </a:prstGeom>
        </p:spPr>
        <p:txBody>
          <a:bodyPr vert="horz" wrap="square" lIns="0" tIns="12700" rIns="0" bIns="0" rtlCol="0">
            <a:spAutoFit/>
          </a:bodyPr>
          <a:lstStyle/>
          <a:p>
            <a:pPr algn="ctr">
              <a:lnSpc>
                <a:spcPct val="100000"/>
              </a:lnSpc>
              <a:spcBef>
                <a:spcPts val="100"/>
              </a:spcBef>
            </a:pPr>
            <a:r>
              <a:rPr sz="1600" spc="-95" dirty="0">
                <a:latin typeface="Book Antiqua"/>
                <a:cs typeface="Book Antiqua"/>
              </a:rPr>
              <a:t>MUNIC</a:t>
            </a:r>
            <a:r>
              <a:rPr sz="1600" spc="-85" dirty="0">
                <a:latin typeface="Book Antiqua"/>
                <a:cs typeface="Book Antiqua"/>
              </a:rPr>
              <a:t> </a:t>
            </a:r>
            <a:r>
              <a:rPr sz="1600" spc="180" dirty="0">
                <a:latin typeface="Book Antiqua"/>
                <a:cs typeface="Book Antiqua"/>
              </a:rPr>
              <a:t>3.0</a:t>
            </a:r>
            <a:endParaRPr sz="1600" dirty="0">
              <a:latin typeface="Book Antiqua"/>
              <a:cs typeface="Book Antiqua"/>
            </a:endParaRPr>
          </a:p>
          <a:p>
            <a:pPr algn="ctr">
              <a:lnSpc>
                <a:spcPct val="100000"/>
              </a:lnSpc>
              <a:spcBef>
                <a:spcPts val="75"/>
              </a:spcBef>
            </a:pPr>
            <a:r>
              <a:rPr sz="1050" spc="15" dirty="0">
                <a:latin typeface="Book Antiqua"/>
                <a:cs typeface="Book Antiqua"/>
              </a:rPr>
              <a:t>Cloud</a:t>
            </a:r>
            <a:r>
              <a:rPr sz="1050" spc="-25" dirty="0">
                <a:latin typeface="Book Antiqua"/>
                <a:cs typeface="Book Antiqua"/>
              </a:rPr>
              <a:t> </a:t>
            </a:r>
            <a:r>
              <a:rPr sz="1050" spc="60" dirty="0">
                <a:latin typeface="Book Antiqua"/>
                <a:cs typeface="Book Antiqua"/>
              </a:rPr>
              <a:t>Native</a:t>
            </a:r>
            <a:endParaRPr sz="1050" dirty="0">
              <a:latin typeface="Book Antiqua"/>
              <a:cs typeface="Book Antiqua"/>
            </a:endParaRPr>
          </a:p>
        </p:txBody>
      </p:sp>
      <p:sp>
        <p:nvSpPr>
          <p:cNvPr id="92" name="object 14"/>
          <p:cNvSpPr txBox="1"/>
          <p:nvPr/>
        </p:nvSpPr>
        <p:spPr>
          <a:xfrm>
            <a:off x="4778023" y="4640141"/>
            <a:ext cx="2731135" cy="372925"/>
          </a:xfrm>
          <a:prstGeom prst="rect">
            <a:avLst/>
          </a:prstGeom>
        </p:spPr>
        <p:txBody>
          <a:bodyPr vert="horz" wrap="square" lIns="0" tIns="15875" rIns="0" bIns="0" rtlCol="0">
            <a:spAutoFit/>
          </a:bodyPr>
          <a:lstStyle/>
          <a:p>
            <a:pPr marL="262255" indent="-249554">
              <a:lnSpc>
                <a:spcPct val="100000"/>
              </a:lnSpc>
              <a:spcBef>
                <a:spcPts val="125"/>
              </a:spcBef>
              <a:buFont typeface=""/>
              <a:buChar char="•"/>
              <a:tabLst>
                <a:tab pos="262255" algn="l"/>
                <a:tab pos="262890" algn="l"/>
              </a:tabLst>
            </a:pPr>
            <a:r>
              <a:rPr sz="1100" dirty="0">
                <a:latin typeface="Calibri"/>
                <a:cs typeface="Calibri"/>
              </a:rPr>
              <a:t>Inventory </a:t>
            </a:r>
            <a:r>
              <a:rPr sz="1100" spc="10" dirty="0">
                <a:latin typeface="Calibri"/>
                <a:cs typeface="Calibri"/>
              </a:rPr>
              <a:t>&amp; </a:t>
            </a:r>
            <a:r>
              <a:rPr sz="1100" dirty="0">
                <a:latin typeface="Calibri"/>
                <a:cs typeface="Calibri"/>
              </a:rPr>
              <a:t>Orchestrator</a:t>
            </a:r>
            <a:r>
              <a:rPr sz="1100" spc="5" dirty="0">
                <a:latin typeface="Calibri"/>
                <a:cs typeface="Calibri"/>
              </a:rPr>
              <a:t> </a:t>
            </a:r>
            <a:endParaRPr sz="1100" dirty="0">
              <a:latin typeface="Calibri"/>
              <a:cs typeface="Calibri"/>
            </a:endParaRPr>
          </a:p>
          <a:p>
            <a:pPr marL="262255" indent="-249554">
              <a:lnSpc>
                <a:spcPct val="100000"/>
              </a:lnSpc>
              <a:spcBef>
                <a:spcPts val="20"/>
              </a:spcBef>
              <a:buFont typeface=""/>
              <a:buChar char="•"/>
              <a:tabLst>
                <a:tab pos="262255" algn="l"/>
                <a:tab pos="262890" algn="l"/>
              </a:tabLst>
            </a:pPr>
            <a:r>
              <a:rPr sz="1100" spc="15" dirty="0">
                <a:latin typeface="Calibri"/>
                <a:cs typeface="Calibri"/>
              </a:rPr>
              <a:t>SDN </a:t>
            </a:r>
            <a:r>
              <a:rPr sz="1100" dirty="0">
                <a:latin typeface="Calibri"/>
                <a:cs typeface="Calibri"/>
              </a:rPr>
              <a:t>Controller (SD-WAN,</a:t>
            </a:r>
            <a:r>
              <a:rPr sz="1100" spc="5" dirty="0">
                <a:latin typeface="Calibri"/>
                <a:cs typeface="Calibri"/>
              </a:rPr>
              <a:t> </a:t>
            </a:r>
            <a:r>
              <a:rPr sz="1100" spc="10" dirty="0">
                <a:latin typeface="Calibri"/>
                <a:cs typeface="Calibri"/>
              </a:rPr>
              <a:t>SDN-DC)</a:t>
            </a:r>
            <a:endParaRPr sz="1100" dirty="0">
              <a:latin typeface="Calibri"/>
              <a:cs typeface="Calibri"/>
            </a:endParaRPr>
          </a:p>
          <a:p>
            <a:pPr marL="262255" indent="-249554">
              <a:lnSpc>
                <a:spcPct val="100000"/>
              </a:lnSpc>
              <a:spcBef>
                <a:spcPts val="35"/>
              </a:spcBef>
              <a:buFont typeface=""/>
              <a:buChar char="•"/>
              <a:tabLst>
                <a:tab pos="262255" algn="l"/>
                <a:tab pos="262890" algn="l"/>
              </a:tabLst>
            </a:pPr>
            <a:r>
              <a:rPr sz="1100" spc="5" dirty="0">
                <a:latin typeface="Calibri"/>
                <a:cs typeface="Calibri"/>
              </a:rPr>
              <a:t>Expansive </a:t>
            </a:r>
            <a:r>
              <a:rPr sz="1100" spc="10" dirty="0">
                <a:latin typeface="Calibri"/>
                <a:cs typeface="Calibri"/>
              </a:rPr>
              <a:t>VNF </a:t>
            </a:r>
            <a:r>
              <a:rPr sz="1100" spc="5" dirty="0">
                <a:latin typeface="Calibri"/>
                <a:cs typeface="Calibri"/>
              </a:rPr>
              <a:t>automated</a:t>
            </a:r>
            <a:r>
              <a:rPr sz="1100" spc="30" dirty="0">
                <a:latin typeface="Calibri"/>
                <a:cs typeface="Calibri"/>
              </a:rPr>
              <a:t> </a:t>
            </a:r>
            <a:r>
              <a:rPr sz="1100" spc="5" dirty="0">
                <a:latin typeface="Calibri"/>
                <a:cs typeface="Calibri"/>
              </a:rPr>
              <a:t>deployment</a:t>
            </a:r>
            <a:endParaRPr sz="1100" dirty="0">
              <a:latin typeface="Calibri"/>
              <a:cs typeface="Calibri"/>
            </a:endParaRPr>
          </a:p>
        </p:txBody>
      </p:sp>
      <p:sp>
        <p:nvSpPr>
          <p:cNvPr id="93" name="object 15"/>
          <p:cNvSpPr txBox="1"/>
          <p:nvPr/>
        </p:nvSpPr>
        <p:spPr>
          <a:xfrm>
            <a:off x="1124202" y="4620659"/>
            <a:ext cx="3658181" cy="527260"/>
          </a:xfrm>
          <a:prstGeom prst="rect">
            <a:avLst/>
          </a:prstGeom>
        </p:spPr>
        <p:txBody>
          <a:bodyPr vert="horz" wrap="square" lIns="0" tIns="15875" rIns="0" bIns="0" rtlCol="0">
            <a:spAutoFit/>
          </a:bodyPr>
          <a:lstStyle/>
          <a:p>
            <a:pPr marL="262255" indent="-249554">
              <a:lnSpc>
                <a:spcPct val="100000"/>
              </a:lnSpc>
              <a:spcBef>
                <a:spcPts val="125"/>
              </a:spcBef>
              <a:buFont typeface=""/>
              <a:buChar char="•"/>
              <a:tabLst>
                <a:tab pos="262255" algn="l"/>
                <a:tab pos="262890" algn="l"/>
              </a:tabLst>
            </a:pPr>
            <a:r>
              <a:rPr sz="1100" spc="5" dirty="0">
                <a:latin typeface="Calibri"/>
                <a:cs typeface="Calibri"/>
              </a:rPr>
              <a:t>Decoupling </a:t>
            </a:r>
            <a:r>
              <a:rPr sz="1100" spc="20" dirty="0">
                <a:latin typeface="Calibri"/>
                <a:cs typeface="Calibri"/>
              </a:rPr>
              <a:t>HW &amp;</a:t>
            </a:r>
            <a:r>
              <a:rPr sz="1100" spc="-20" dirty="0">
                <a:latin typeface="Calibri"/>
                <a:cs typeface="Calibri"/>
              </a:rPr>
              <a:t> </a:t>
            </a:r>
            <a:r>
              <a:rPr sz="1100" spc="5" dirty="0">
                <a:latin typeface="Calibri"/>
                <a:cs typeface="Calibri"/>
              </a:rPr>
              <a:t>SW</a:t>
            </a:r>
            <a:endParaRPr sz="1100" dirty="0">
              <a:latin typeface="Calibri"/>
              <a:cs typeface="Calibri"/>
            </a:endParaRPr>
          </a:p>
          <a:p>
            <a:pPr marL="262255" indent="-249554">
              <a:lnSpc>
                <a:spcPct val="100000"/>
              </a:lnSpc>
              <a:spcBef>
                <a:spcPts val="20"/>
              </a:spcBef>
              <a:buFont typeface=""/>
              <a:buChar char="•"/>
              <a:tabLst>
                <a:tab pos="262255" algn="l"/>
                <a:tab pos="262890" algn="l"/>
              </a:tabLst>
            </a:pPr>
            <a:r>
              <a:rPr sz="1100" dirty="0">
                <a:latin typeface="Calibri"/>
                <a:cs typeface="Calibri"/>
              </a:rPr>
              <a:t>Data </a:t>
            </a:r>
            <a:r>
              <a:rPr sz="1100" spc="5" dirty="0">
                <a:latin typeface="Calibri"/>
                <a:cs typeface="Calibri"/>
              </a:rPr>
              <a:t>Centre</a:t>
            </a:r>
            <a:r>
              <a:rPr sz="1100" spc="30" dirty="0">
                <a:latin typeface="Calibri"/>
                <a:cs typeface="Calibri"/>
              </a:rPr>
              <a:t> </a:t>
            </a:r>
            <a:r>
              <a:rPr sz="1100" spc="5" dirty="0">
                <a:latin typeface="Calibri"/>
                <a:cs typeface="Calibri"/>
              </a:rPr>
              <a:t>Modernization</a:t>
            </a:r>
            <a:endParaRPr sz="1100" dirty="0">
              <a:latin typeface="Calibri"/>
              <a:cs typeface="Calibri"/>
            </a:endParaRPr>
          </a:p>
          <a:p>
            <a:pPr marL="262255" marR="5080" indent="-249554">
              <a:lnSpc>
                <a:spcPct val="102499"/>
              </a:lnSpc>
              <a:buFont typeface=""/>
              <a:buChar char="•"/>
              <a:tabLst>
                <a:tab pos="262255" algn="l"/>
                <a:tab pos="262890" algn="l"/>
              </a:tabLst>
            </a:pPr>
            <a:r>
              <a:rPr sz="1100" spc="5" dirty="0">
                <a:latin typeface="Calibri"/>
                <a:cs typeface="Calibri"/>
              </a:rPr>
              <a:t>Deployment of </a:t>
            </a:r>
            <a:r>
              <a:rPr sz="1100" spc="10" dirty="0">
                <a:latin typeface="Calibri"/>
                <a:cs typeface="Calibri"/>
              </a:rPr>
              <a:t>common </a:t>
            </a:r>
            <a:r>
              <a:rPr sz="1100" spc="-35" dirty="0">
                <a:latin typeface="Calibri"/>
                <a:cs typeface="Calibri"/>
              </a:rPr>
              <a:t>HW, </a:t>
            </a:r>
            <a:r>
              <a:rPr sz="1100" dirty="0">
                <a:latin typeface="Calibri"/>
                <a:cs typeface="Calibri"/>
              </a:rPr>
              <a:t>VNFs,  </a:t>
            </a:r>
            <a:r>
              <a:rPr sz="1100" spc="5" dirty="0">
                <a:latin typeface="Calibri"/>
                <a:cs typeface="Calibri"/>
              </a:rPr>
              <a:t>PSI, </a:t>
            </a:r>
            <a:r>
              <a:rPr sz="1100" dirty="0">
                <a:latin typeface="Calibri"/>
                <a:cs typeface="Calibri"/>
              </a:rPr>
              <a:t>Abstraction</a:t>
            </a:r>
            <a:r>
              <a:rPr sz="1100" spc="25" dirty="0">
                <a:latin typeface="Calibri"/>
                <a:cs typeface="Calibri"/>
              </a:rPr>
              <a:t> </a:t>
            </a:r>
            <a:r>
              <a:rPr sz="1100" dirty="0">
                <a:latin typeface="Calibri"/>
                <a:cs typeface="Calibri"/>
              </a:rPr>
              <a:t>Layer</a:t>
            </a:r>
          </a:p>
        </p:txBody>
      </p:sp>
      <p:sp>
        <p:nvSpPr>
          <p:cNvPr id="94" name="object 16"/>
          <p:cNvSpPr txBox="1"/>
          <p:nvPr/>
        </p:nvSpPr>
        <p:spPr>
          <a:xfrm>
            <a:off x="7817171" y="4678690"/>
            <a:ext cx="4245274" cy="478819"/>
          </a:xfrm>
          <a:prstGeom prst="rect">
            <a:avLst/>
          </a:prstGeom>
        </p:spPr>
        <p:txBody>
          <a:bodyPr vert="horz" wrap="square" lIns="0" tIns="12700" rIns="0" bIns="0" rtlCol="0">
            <a:spAutoFit/>
          </a:bodyPr>
          <a:lstStyle/>
          <a:p>
            <a:pPr marL="262255" marR="5080" indent="-249554">
              <a:lnSpc>
                <a:spcPct val="101699"/>
              </a:lnSpc>
              <a:spcBef>
                <a:spcPts val="100"/>
              </a:spcBef>
              <a:buFont typeface=""/>
              <a:buChar char="•"/>
              <a:tabLst>
                <a:tab pos="262255" algn="l"/>
                <a:tab pos="262890" algn="l"/>
              </a:tabLst>
            </a:pPr>
            <a:r>
              <a:rPr sz="1100" spc="5" dirty="0">
                <a:latin typeface="Calibri"/>
                <a:cs typeface="Calibri"/>
              </a:rPr>
              <a:t>Cloud scale deployment </a:t>
            </a:r>
            <a:r>
              <a:rPr sz="1100" dirty="0">
                <a:latin typeface="Calibri"/>
                <a:cs typeface="Calibri"/>
              </a:rPr>
              <a:t>of </a:t>
            </a:r>
            <a:r>
              <a:rPr sz="1100" spc="5" dirty="0">
                <a:latin typeface="Calibri"/>
                <a:cs typeface="Calibri"/>
              </a:rPr>
              <a:t>VNFs across  many </a:t>
            </a:r>
            <a:r>
              <a:rPr sz="1100" spc="10" dirty="0">
                <a:latin typeface="Calibri"/>
                <a:cs typeface="Calibri"/>
              </a:rPr>
              <a:t>VMs </a:t>
            </a:r>
            <a:r>
              <a:rPr sz="1100" spc="15" dirty="0">
                <a:latin typeface="Calibri"/>
                <a:cs typeface="Calibri"/>
              </a:rPr>
              <a:t>and </a:t>
            </a:r>
            <a:r>
              <a:rPr sz="1100" spc="5" dirty="0">
                <a:latin typeface="Calibri"/>
                <a:cs typeface="Calibri"/>
              </a:rPr>
              <a:t>data</a:t>
            </a:r>
            <a:r>
              <a:rPr sz="1100" spc="-15" dirty="0">
                <a:latin typeface="Calibri"/>
                <a:cs typeface="Calibri"/>
              </a:rPr>
              <a:t> </a:t>
            </a:r>
            <a:r>
              <a:rPr sz="1100" spc="5" dirty="0">
                <a:latin typeface="Calibri"/>
                <a:cs typeface="Calibri"/>
              </a:rPr>
              <a:t>centres</a:t>
            </a:r>
            <a:endParaRPr sz="1100" dirty="0">
              <a:latin typeface="Calibri"/>
              <a:cs typeface="Calibri"/>
            </a:endParaRPr>
          </a:p>
          <a:p>
            <a:pPr marL="262255" indent="-249554">
              <a:lnSpc>
                <a:spcPct val="100000"/>
              </a:lnSpc>
              <a:spcBef>
                <a:spcPts val="35"/>
              </a:spcBef>
              <a:buFont typeface=""/>
              <a:buChar char="•"/>
              <a:tabLst>
                <a:tab pos="262255" algn="l"/>
                <a:tab pos="262890" algn="l"/>
              </a:tabLst>
            </a:pPr>
            <a:r>
              <a:rPr sz="1100" spc="5" dirty="0">
                <a:latin typeface="Calibri"/>
                <a:cs typeface="Calibri"/>
              </a:rPr>
              <a:t>Centralised policy </a:t>
            </a:r>
            <a:r>
              <a:rPr sz="1100" spc="10" dirty="0">
                <a:latin typeface="Calibri"/>
                <a:cs typeface="Calibri"/>
              </a:rPr>
              <a:t>based</a:t>
            </a:r>
            <a:r>
              <a:rPr sz="1100" spc="25" dirty="0">
                <a:latin typeface="Calibri"/>
                <a:cs typeface="Calibri"/>
              </a:rPr>
              <a:t> </a:t>
            </a:r>
            <a:r>
              <a:rPr sz="1100" spc="5" dirty="0">
                <a:latin typeface="Calibri"/>
                <a:cs typeface="Calibri"/>
              </a:rPr>
              <a:t>automation</a:t>
            </a:r>
            <a:endParaRPr sz="1100" dirty="0">
              <a:latin typeface="Calibri"/>
              <a:cs typeface="Calibri"/>
            </a:endParaRPr>
          </a:p>
          <a:p>
            <a:pPr marL="262255" indent="-249554">
              <a:lnSpc>
                <a:spcPct val="100000"/>
              </a:lnSpc>
              <a:spcBef>
                <a:spcPts val="35"/>
              </a:spcBef>
              <a:buFont typeface=""/>
              <a:buChar char="•"/>
              <a:tabLst>
                <a:tab pos="262255" algn="l"/>
                <a:tab pos="262890" algn="l"/>
              </a:tabLst>
            </a:pPr>
            <a:r>
              <a:rPr sz="1100" spc="5" dirty="0">
                <a:latin typeface="Calibri"/>
                <a:cs typeface="Calibri"/>
              </a:rPr>
              <a:t>Self healing </a:t>
            </a:r>
            <a:r>
              <a:rPr sz="1100" spc="15" dirty="0">
                <a:latin typeface="Calibri"/>
                <a:cs typeface="Calibri"/>
              </a:rPr>
              <a:t>and </a:t>
            </a:r>
            <a:r>
              <a:rPr sz="1100" spc="5" dirty="0">
                <a:latin typeface="Calibri"/>
                <a:cs typeface="Calibri"/>
              </a:rPr>
              <a:t>low </a:t>
            </a:r>
            <a:r>
              <a:rPr sz="1100" spc="10" dirty="0">
                <a:latin typeface="Calibri"/>
                <a:cs typeface="Calibri"/>
              </a:rPr>
              <a:t>touch</a:t>
            </a:r>
            <a:r>
              <a:rPr sz="1100" spc="-20" dirty="0">
                <a:latin typeface="Calibri"/>
                <a:cs typeface="Calibri"/>
              </a:rPr>
              <a:t> </a:t>
            </a:r>
            <a:r>
              <a:rPr sz="1100" spc="5" dirty="0">
                <a:latin typeface="Calibri"/>
                <a:cs typeface="Calibri"/>
              </a:rPr>
              <a:t>network</a:t>
            </a:r>
            <a:endParaRPr sz="1100" dirty="0">
              <a:latin typeface="Calibri"/>
              <a:cs typeface="Calibri"/>
            </a:endParaRPr>
          </a:p>
        </p:txBody>
      </p:sp>
      <p:sp>
        <p:nvSpPr>
          <p:cNvPr id="95" name="object 18"/>
          <p:cNvSpPr/>
          <p:nvPr/>
        </p:nvSpPr>
        <p:spPr>
          <a:xfrm>
            <a:off x="1116948" y="2963048"/>
            <a:ext cx="2593848" cy="1693627"/>
          </a:xfrm>
          <a:prstGeom prst="rect">
            <a:avLst/>
          </a:prstGeom>
          <a:blipFill>
            <a:blip r:embed="rId5" cstate="print"/>
            <a:stretch>
              <a:fillRect/>
            </a:stretch>
          </a:blipFill>
        </p:spPr>
        <p:txBody>
          <a:bodyPr wrap="square" lIns="0" tIns="0" rIns="0" bIns="0" rtlCol="0"/>
          <a:lstStyle/>
          <a:p>
            <a:endParaRPr sz="1600"/>
          </a:p>
        </p:txBody>
      </p:sp>
      <p:sp>
        <p:nvSpPr>
          <p:cNvPr id="96" name="object 19"/>
          <p:cNvSpPr/>
          <p:nvPr/>
        </p:nvSpPr>
        <p:spPr>
          <a:xfrm>
            <a:off x="4693974" y="2958707"/>
            <a:ext cx="2593847" cy="1728343"/>
          </a:xfrm>
          <a:prstGeom prst="rect">
            <a:avLst/>
          </a:prstGeom>
          <a:blipFill>
            <a:blip r:embed="rId6" cstate="print"/>
            <a:stretch>
              <a:fillRect/>
            </a:stretch>
          </a:blipFill>
        </p:spPr>
        <p:txBody>
          <a:bodyPr wrap="square" lIns="0" tIns="0" rIns="0" bIns="0" rtlCol="0"/>
          <a:lstStyle/>
          <a:p>
            <a:endParaRPr sz="1600"/>
          </a:p>
        </p:txBody>
      </p:sp>
      <p:grpSp>
        <p:nvGrpSpPr>
          <p:cNvPr id="136" name="组合 135"/>
          <p:cNvGrpSpPr/>
          <p:nvPr/>
        </p:nvGrpSpPr>
        <p:grpSpPr>
          <a:xfrm>
            <a:off x="8006038" y="2985476"/>
            <a:ext cx="2835404" cy="1649947"/>
            <a:chOff x="8006038" y="2985476"/>
            <a:chExt cx="2835404" cy="1649947"/>
          </a:xfrm>
        </p:grpSpPr>
        <p:sp>
          <p:nvSpPr>
            <p:cNvPr id="84" name="object 5"/>
            <p:cNvSpPr/>
            <p:nvPr/>
          </p:nvSpPr>
          <p:spPr>
            <a:xfrm>
              <a:off x="8539693" y="3433081"/>
              <a:ext cx="662940" cy="494986"/>
            </a:xfrm>
            <a:custGeom>
              <a:avLst/>
              <a:gdLst/>
              <a:ahLst/>
              <a:cxnLst/>
              <a:rect l="l" t="t" r="r" b="b"/>
              <a:pathLst>
                <a:path w="662940" h="695325">
                  <a:moveTo>
                    <a:pt x="551687" y="694944"/>
                  </a:moveTo>
                  <a:lnTo>
                    <a:pt x="111252" y="694944"/>
                  </a:lnTo>
                  <a:lnTo>
                    <a:pt x="68151" y="686133"/>
                  </a:lnTo>
                  <a:lnTo>
                    <a:pt x="32766" y="662178"/>
                  </a:lnTo>
                  <a:lnTo>
                    <a:pt x="8810" y="626792"/>
                  </a:lnTo>
                  <a:lnTo>
                    <a:pt x="0" y="583691"/>
                  </a:lnTo>
                  <a:lnTo>
                    <a:pt x="0" y="111252"/>
                  </a:lnTo>
                  <a:lnTo>
                    <a:pt x="8810" y="68151"/>
                  </a:lnTo>
                  <a:lnTo>
                    <a:pt x="32766" y="32766"/>
                  </a:lnTo>
                  <a:lnTo>
                    <a:pt x="68151" y="8810"/>
                  </a:lnTo>
                  <a:lnTo>
                    <a:pt x="111252" y="0"/>
                  </a:lnTo>
                  <a:lnTo>
                    <a:pt x="551687" y="0"/>
                  </a:lnTo>
                  <a:lnTo>
                    <a:pt x="595431" y="8810"/>
                  </a:lnTo>
                  <a:lnTo>
                    <a:pt x="630745" y="32766"/>
                  </a:lnTo>
                  <a:lnTo>
                    <a:pt x="654343" y="68151"/>
                  </a:lnTo>
                  <a:lnTo>
                    <a:pt x="662940" y="111252"/>
                  </a:lnTo>
                  <a:lnTo>
                    <a:pt x="662940" y="583691"/>
                  </a:lnTo>
                  <a:lnTo>
                    <a:pt x="654343" y="626792"/>
                  </a:lnTo>
                  <a:lnTo>
                    <a:pt x="630745" y="662178"/>
                  </a:lnTo>
                  <a:lnTo>
                    <a:pt x="595431" y="686133"/>
                  </a:lnTo>
                  <a:lnTo>
                    <a:pt x="551687" y="694944"/>
                  </a:lnTo>
                  <a:close/>
                </a:path>
              </a:pathLst>
            </a:custGeom>
            <a:solidFill>
              <a:srgbClr val="F2F2F2"/>
            </a:solidFill>
          </p:spPr>
          <p:txBody>
            <a:bodyPr wrap="square" lIns="0" tIns="0" rIns="0" bIns="0" rtlCol="0"/>
            <a:lstStyle/>
            <a:p>
              <a:endParaRPr sz="1600"/>
            </a:p>
          </p:txBody>
        </p:sp>
        <p:sp>
          <p:nvSpPr>
            <p:cNvPr id="85" name="object 6"/>
            <p:cNvSpPr/>
            <p:nvPr/>
          </p:nvSpPr>
          <p:spPr>
            <a:xfrm>
              <a:off x="8535122" y="3429826"/>
              <a:ext cx="673735" cy="501315"/>
            </a:xfrm>
            <a:custGeom>
              <a:avLst/>
              <a:gdLst/>
              <a:ahLst/>
              <a:cxnLst/>
              <a:rect l="l" t="t" r="r" b="b"/>
              <a:pathLst>
                <a:path w="673734" h="704214">
                  <a:moveTo>
                    <a:pt x="568452" y="704088"/>
                  </a:moveTo>
                  <a:lnTo>
                    <a:pt x="103632" y="704088"/>
                  </a:lnTo>
                  <a:lnTo>
                    <a:pt x="91440" y="702564"/>
                  </a:lnTo>
                  <a:lnTo>
                    <a:pt x="41148" y="678180"/>
                  </a:lnTo>
                  <a:lnTo>
                    <a:pt x="13716" y="643128"/>
                  </a:lnTo>
                  <a:lnTo>
                    <a:pt x="0" y="600456"/>
                  </a:lnTo>
                  <a:lnTo>
                    <a:pt x="0" y="103632"/>
                  </a:lnTo>
                  <a:lnTo>
                    <a:pt x="13716" y="59436"/>
                  </a:lnTo>
                  <a:lnTo>
                    <a:pt x="41148" y="25908"/>
                  </a:lnTo>
                  <a:lnTo>
                    <a:pt x="80772" y="4572"/>
                  </a:lnTo>
                  <a:lnTo>
                    <a:pt x="103632" y="0"/>
                  </a:lnTo>
                  <a:lnTo>
                    <a:pt x="568452" y="0"/>
                  </a:lnTo>
                  <a:lnTo>
                    <a:pt x="580644" y="1524"/>
                  </a:lnTo>
                  <a:lnTo>
                    <a:pt x="591312" y="4572"/>
                  </a:lnTo>
                  <a:lnTo>
                    <a:pt x="605536" y="10668"/>
                  </a:lnTo>
                  <a:lnTo>
                    <a:pt x="105156" y="10668"/>
                  </a:lnTo>
                  <a:lnTo>
                    <a:pt x="94488" y="12192"/>
                  </a:lnTo>
                  <a:lnTo>
                    <a:pt x="56388" y="28956"/>
                  </a:lnTo>
                  <a:lnTo>
                    <a:pt x="50673" y="33528"/>
                  </a:lnTo>
                  <a:lnTo>
                    <a:pt x="48768" y="33528"/>
                  </a:lnTo>
                  <a:lnTo>
                    <a:pt x="22860" y="65532"/>
                  </a:lnTo>
                  <a:lnTo>
                    <a:pt x="10885" y="103632"/>
                  </a:lnTo>
                  <a:lnTo>
                    <a:pt x="10668" y="103632"/>
                  </a:lnTo>
                  <a:lnTo>
                    <a:pt x="10668" y="598932"/>
                  </a:lnTo>
                  <a:lnTo>
                    <a:pt x="12192" y="609600"/>
                  </a:lnTo>
                  <a:lnTo>
                    <a:pt x="15240" y="620268"/>
                  </a:lnTo>
                  <a:lnTo>
                    <a:pt x="15675" y="620268"/>
                  </a:lnTo>
                  <a:lnTo>
                    <a:pt x="18288" y="629411"/>
                  </a:lnTo>
                  <a:lnTo>
                    <a:pt x="22860" y="638556"/>
                  </a:lnTo>
                  <a:lnTo>
                    <a:pt x="28956" y="647700"/>
                  </a:lnTo>
                  <a:lnTo>
                    <a:pt x="29972" y="647700"/>
                  </a:lnTo>
                  <a:lnTo>
                    <a:pt x="35052" y="655320"/>
                  </a:lnTo>
                  <a:lnTo>
                    <a:pt x="41148" y="662940"/>
                  </a:lnTo>
                  <a:lnTo>
                    <a:pt x="56388" y="675132"/>
                  </a:lnTo>
                  <a:lnTo>
                    <a:pt x="65532" y="681228"/>
                  </a:lnTo>
                  <a:lnTo>
                    <a:pt x="67818" y="681228"/>
                  </a:lnTo>
                  <a:lnTo>
                    <a:pt x="74676" y="685800"/>
                  </a:lnTo>
                  <a:lnTo>
                    <a:pt x="77724" y="685800"/>
                  </a:lnTo>
                  <a:lnTo>
                    <a:pt x="83820" y="688848"/>
                  </a:lnTo>
                  <a:lnTo>
                    <a:pt x="94488" y="690372"/>
                  </a:lnTo>
                  <a:lnTo>
                    <a:pt x="105156" y="693420"/>
                  </a:lnTo>
                  <a:lnTo>
                    <a:pt x="605536" y="693420"/>
                  </a:lnTo>
                  <a:lnTo>
                    <a:pt x="591312" y="699516"/>
                  </a:lnTo>
                  <a:lnTo>
                    <a:pt x="580644" y="702564"/>
                  </a:lnTo>
                  <a:lnTo>
                    <a:pt x="568452" y="704088"/>
                  </a:lnTo>
                  <a:close/>
                </a:path>
                <a:path w="673734" h="704214">
                  <a:moveTo>
                    <a:pt x="623316" y="35052"/>
                  </a:moveTo>
                  <a:lnTo>
                    <a:pt x="588263" y="15240"/>
                  </a:lnTo>
                  <a:lnTo>
                    <a:pt x="577596" y="12192"/>
                  </a:lnTo>
                  <a:lnTo>
                    <a:pt x="579120" y="12192"/>
                  </a:lnTo>
                  <a:lnTo>
                    <a:pt x="566928" y="10668"/>
                  </a:lnTo>
                  <a:lnTo>
                    <a:pt x="605536" y="10668"/>
                  </a:lnTo>
                  <a:lnTo>
                    <a:pt x="612648" y="13716"/>
                  </a:lnTo>
                  <a:lnTo>
                    <a:pt x="630935" y="25908"/>
                  </a:lnTo>
                  <a:lnTo>
                    <a:pt x="638555" y="33528"/>
                  </a:lnTo>
                  <a:lnTo>
                    <a:pt x="623316" y="33528"/>
                  </a:lnTo>
                  <a:lnTo>
                    <a:pt x="623316" y="35052"/>
                  </a:lnTo>
                  <a:close/>
                </a:path>
                <a:path w="673734" h="704214">
                  <a:moveTo>
                    <a:pt x="48768" y="35052"/>
                  </a:moveTo>
                  <a:lnTo>
                    <a:pt x="48768" y="33528"/>
                  </a:lnTo>
                  <a:lnTo>
                    <a:pt x="50673" y="33528"/>
                  </a:lnTo>
                  <a:lnTo>
                    <a:pt x="48768" y="35052"/>
                  </a:lnTo>
                  <a:close/>
                </a:path>
                <a:path w="673734" h="704214">
                  <a:moveTo>
                    <a:pt x="661416" y="105156"/>
                  </a:moveTo>
                  <a:lnTo>
                    <a:pt x="649224" y="65532"/>
                  </a:lnTo>
                  <a:lnTo>
                    <a:pt x="643127" y="56388"/>
                  </a:lnTo>
                  <a:lnTo>
                    <a:pt x="644652" y="56388"/>
                  </a:lnTo>
                  <a:lnTo>
                    <a:pt x="638556" y="48768"/>
                  </a:lnTo>
                  <a:lnTo>
                    <a:pt x="623316" y="33528"/>
                  </a:lnTo>
                  <a:lnTo>
                    <a:pt x="638555" y="33528"/>
                  </a:lnTo>
                  <a:lnTo>
                    <a:pt x="646175" y="41148"/>
                  </a:lnTo>
                  <a:lnTo>
                    <a:pt x="653796" y="50292"/>
                  </a:lnTo>
                  <a:lnTo>
                    <a:pt x="658368" y="59436"/>
                  </a:lnTo>
                  <a:lnTo>
                    <a:pt x="664464" y="70104"/>
                  </a:lnTo>
                  <a:lnTo>
                    <a:pt x="670560" y="91440"/>
                  </a:lnTo>
                  <a:lnTo>
                    <a:pt x="672084" y="103632"/>
                  </a:lnTo>
                  <a:lnTo>
                    <a:pt x="661416" y="103632"/>
                  </a:lnTo>
                  <a:lnTo>
                    <a:pt x="661416" y="105156"/>
                  </a:lnTo>
                  <a:close/>
                </a:path>
                <a:path w="673734" h="704214">
                  <a:moveTo>
                    <a:pt x="10668" y="105156"/>
                  </a:moveTo>
                  <a:lnTo>
                    <a:pt x="10668" y="103632"/>
                  </a:lnTo>
                  <a:lnTo>
                    <a:pt x="10885" y="103632"/>
                  </a:lnTo>
                  <a:lnTo>
                    <a:pt x="10668" y="105156"/>
                  </a:lnTo>
                  <a:close/>
                </a:path>
                <a:path w="673734" h="704214">
                  <a:moveTo>
                    <a:pt x="668274" y="620268"/>
                  </a:moveTo>
                  <a:lnTo>
                    <a:pt x="656844" y="620268"/>
                  </a:lnTo>
                  <a:lnTo>
                    <a:pt x="659892" y="609600"/>
                  </a:lnTo>
                  <a:lnTo>
                    <a:pt x="661416" y="598932"/>
                  </a:lnTo>
                  <a:lnTo>
                    <a:pt x="661416" y="103632"/>
                  </a:lnTo>
                  <a:lnTo>
                    <a:pt x="672084" y="103632"/>
                  </a:lnTo>
                  <a:lnTo>
                    <a:pt x="673608" y="115824"/>
                  </a:lnTo>
                  <a:lnTo>
                    <a:pt x="673608" y="588263"/>
                  </a:lnTo>
                  <a:lnTo>
                    <a:pt x="672084" y="600456"/>
                  </a:lnTo>
                  <a:lnTo>
                    <a:pt x="670560" y="611124"/>
                  </a:lnTo>
                  <a:lnTo>
                    <a:pt x="668274" y="620268"/>
                  </a:lnTo>
                  <a:close/>
                </a:path>
                <a:path w="673734" h="704214">
                  <a:moveTo>
                    <a:pt x="15675" y="620268"/>
                  </a:moveTo>
                  <a:lnTo>
                    <a:pt x="15240" y="620268"/>
                  </a:lnTo>
                  <a:lnTo>
                    <a:pt x="15240" y="618744"/>
                  </a:lnTo>
                  <a:lnTo>
                    <a:pt x="15675" y="620268"/>
                  </a:lnTo>
                  <a:close/>
                </a:path>
                <a:path w="673734" h="704214">
                  <a:moveTo>
                    <a:pt x="643127" y="647700"/>
                  </a:moveTo>
                  <a:lnTo>
                    <a:pt x="649224" y="638556"/>
                  </a:lnTo>
                  <a:lnTo>
                    <a:pt x="653796" y="629411"/>
                  </a:lnTo>
                  <a:lnTo>
                    <a:pt x="656844" y="618744"/>
                  </a:lnTo>
                  <a:lnTo>
                    <a:pt x="656844" y="620268"/>
                  </a:lnTo>
                  <a:lnTo>
                    <a:pt x="668274" y="620268"/>
                  </a:lnTo>
                  <a:lnTo>
                    <a:pt x="667512" y="623316"/>
                  </a:lnTo>
                  <a:lnTo>
                    <a:pt x="664464" y="633984"/>
                  </a:lnTo>
                  <a:lnTo>
                    <a:pt x="658368" y="643128"/>
                  </a:lnTo>
                  <a:lnTo>
                    <a:pt x="657061" y="646176"/>
                  </a:lnTo>
                  <a:lnTo>
                    <a:pt x="644652" y="646176"/>
                  </a:lnTo>
                  <a:lnTo>
                    <a:pt x="643127" y="647700"/>
                  </a:lnTo>
                  <a:close/>
                </a:path>
                <a:path w="673734" h="704214">
                  <a:moveTo>
                    <a:pt x="29972" y="647700"/>
                  </a:moveTo>
                  <a:lnTo>
                    <a:pt x="28956" y="647700"/>
                  </a:lnTo>
                  <a:lnTo>
                    <a:pt x="28956" y="646176"/>
                  </a:lnTo>
                  <a:lnTo>
                    <a:pt x="29972" y="647700"/>
                  </a:lnTo>
                  <a:close/>
                </a:path>
                <a:path w="673734" h="704214">
                  <a:moveTo>
                    <a:pt x="626364" y="681228"/>
                  </a:moveTo>
                  <a:lnTo>
                    <a:pt x="606552" y="681228"/>
                  </a:lnTo>
                  <a:lnTo>
                    <a:pt x="615696" y="675132"/>
                  </a:lnTo>
                  <a:lnTo>
                    <a:pt x="630935" y="662940"/>
                  </a:lnTo>
                  <a:lnTo>
                    <a:pt x="638556" y="655320"/>
                  </a:lnTo>
                  <a:lnTo>
                    <a:pt x="644652" y="646176"/>
                  </a:lnTo>
                  <a:lnTo>
                    <a:pt x="657061" y="646176"/>
                  </a:lnTo>
                  <a:lnTo>
                    <a:pt x="653796" y="653796"/>
                  </a:lnTo>
                  <a:lnTo>
                    <a:pt x="646175" y="661416"/>
                  </a:lnTo>
                  <a:lnTo>
                    <a:pt x="638556" y="670560"/>
                  </a:lnTo>
                  <a:lnTo>
                    <a:pt x="630935" y="678180"/>
                  </a:lnTo>
                  <a:lnTo>
                    <a:pt x="626364" y="681228"/>
                  </a:lnTo>
                  <a:close/>
                </a:path>
                <a:path w="673734" h="704214">
                  <a:moveTo>
                    <a:pt x="67818" y="681228"/>
                  </a:moveTo>
                  <a:lnTo>
                    <a:pt x="65532" y="681228"/>
                  </a:lnTo>
                  <a:lnTo>
                    <a:pt x="65532" y="679704"/>
                  </a:lnTo>
                  <a:lnTo>
                    <a:pt x="67818" y="681228"/>
                  </a:lnTo>
                  <a:close/>
                </a:path>
                <a:path w="673734" h="704214">
                  <a:moveTo>
                    <a:pt x="619506" y="685800"/>
                  </a:moveTo>
                  <a:lnTo>
                    <a:pt x="597408" y="685800"/>
                  </a:lnTo>
                  <a:lnTo>
                    <a:pt x="606552" y="679704"/>
                  </a:lnTo>
                  <a:lnTo>
                    <a:pt x="606552" y="681228"/>
                  </a:lnTo>
                  <a:lnTo>
                    <a:pt x="626364" y="681228"/>
                  </a:lnTo>
                  <a:lnTo>
                    <a:pt x="619506" y="685800"/>
                  </a:lnTo>
                  <a:close/>
                </a:path>
                <a:path w="673734" h="704214">
                  <a:moveTo>
                    <a:pt x="77724" y="685800"/>
                  </a:moveTo>
                  <a:lnTo>
                    <a:pt x="74676" y="685800"/>
                  </a:lnTo>
                  <a:lnTo>
                    <a:pt x="74676" y="684276"/>
                  </a:lnTo>
                  <a:lnTo>
                    <a:pt x="77724" y="685800"/>
                  </a:lnTo>
                  <a:close/>
                </a:path>
                <a:path w="673734" h="704214">
                  <a:moveTo>
                    <a:pt x="605536" y="693420"/>
                  </a:moveTo>
                  <a:lnTo>
                    <a:pt x="566928" y="693420"/>
                  </a:lnTo>
                  <a:lnTo>
                    <a:pt x="579120" y="690372"/>
                  </a:lnTo>
                  <a:lnTo>
                    <a:pt x="577596" y="690372"/>
                  </a:lnTo>
                  <a:lnTo>
                    <a:pt x="588263" y="688848"/>
                  </a:lnTo>
                  <a:lnTo>
                    <a:pt x="597408" y="684276"/>
                  </a:lnTo>
                  <a:lnTo>
                    <a:pt x="597408" y="685800"/>
                  </a:lnTo>
                  <a:lnTo>
                    <a:pt x="619506" y="685800"/>
                  </a:lnTo>
                  <a:lnTo>
                    <a:pt x="612648" y="690372"/>
                  </a:lnTo>
                  <a:lnTo>
                    <a:pt x="605536" y="693420"/>
                  </a:lnTo>
                  <a:close/>
                </a:path>
              </a:pathLst>
            </a:custGeom>
            <a:solidFill>
              <a:srgbClr val="BC9503"/>
            </a:solidFill>
          </p:spPr>
          <p:txBody>
            <a:bodyPr wrap="square" lIns="0" tIns="0" rIns="0" bIns="0" rtlCol="0"/>
            <a:lstStyle/>
            <a:p>
              <a:endParaRPr sz="1600"/>
            </a:p>
          </p:txBody>
        </p:sp>
        <p:sp>
          <p:nvSpPr>
            <p:cNvPr id="97" name="object 30"/>
            <p:cNvSpPr/>
            <p:nvPr/>
          </p:nvSpPr>
          <p:spPr>
            <a:xfrm>
              <a:off x="8006038" y="2985476"/>
              <a:ext cx="2764919" cy="1640460"/>
            </a:xfrm>
            <a:custGeom>
              <a:avLst/>
              <a:gdLst/>
              <a:ahLst/>
              <a:cxnLst/>
              <a:rect l="l" t="t" r="r" b="b"/>
              <a:pathLst>
                <a:path w="2679700" h="2304415">
                  <a:moveTo>
                    <a:pt x="0" y="0"/>
                  </a:moveTo>
                  <a:lnTo>
                    <a:pt x="2679191" y="0"/>
                  </a:lnTo>
                  <a:lnTo>
                    <a:pt x="2679191" y="2304288"/>
                  </a:lnTo>
                  <a:lnTo>
                    <a:pt x="0" y="2304288"/>
                  </a:lnTo>
                  <a:lnTo>
                    <a:pt x="0" y="0"/>
                  </a:lnTo>
                  <a:close/>
                </a:path>
              </a:pathLst>
            </a:custGeom>
            <a:solidFill>
              <a:srgbClr val="F2F2F2"/>
            </a:solidFill>
          </p:spPr>
          <p:txBody>
            <a:bodyPr wrap="square" lIns="0" tIns="0" rIns="0" bIns="0" rtlCol="0"/>
            <a:lstStyle/>
            <a:p>
              <a:endParaRPr sz="1600"/>
            </a:p>
          </p:txBody>
        </p:sp>
        <p:sp>
          <p:nvSpPr>
            <p:cNvPr id="98" name="object 31"/>
            <p:cNvSpPr/>
            <p:nvPr/>
          </p:nvSpPr>
          <p:spPr>
            <a:xfrm>
              <a:off x="8222702" y="4248927"/>
              <a:ext cx="2551430" cy="386496"/>
            </a:xfrm>
            <a:custGeom>
              <a:avLst/>
              <a:gdLst/>
              <a:ahLst/>
              <a:cxnLst/>
              <a:rect l="l" t="t" r="r" b="b"/>
              <a:pathLst>
                <a:path w="2551429" h="542925">
                  <a:moveTo>
                    <a:pt x="2549652" y="542544"/>
                  </a:moveTo>
                  <a:lnTo>
                    <a:pt x="3048" y="542544"/>
                  </a:lnTo>
                  <a:lnTo>
                    <a:pt x="0" y="541020"/>
                  </a:lnTo>
                  <a:lnTo>
                    <a:pt x="0" y="1524"/>
                  </a:lnTo>
                  <a:lnTo>
                    <a:pt x="3048" y="0"/>
                  </a:lnTo>
                  <a:lnTo>
                    <a:pt x="2549652" y="0"/>
                  </a:lnTo>
                  <a:lnTo>
                    <a:pt x="2551176" y="1524"/>
                  </a:lnTo>
                  <a:lnTo>
                    <a:pt x="2551176" y="4571"/>
                  </a:lnTo>
                  <a:lnTo>
                    <a:pt x="4572" y="4571"/>
                  </a:lnTo>
                  <a:lnTo>
                    <a:pt x="4572" y="537971"/>
                  </a:lnTo>
                  <a:lnTo>
                    <a:pt x="9144" y="537972"/>
                  </a:lnTo>
                  <a:lnTo>
                    <a:pt x="2551176" y="537972"/>
                  </a:lnTo>
                  <a:lnTo>
                    <a:pt x="2551176" y="541020"/>
                  </a:lnTo>
                  <a:lnTo>
                    <a:pt x="2549652" y="542544"/>
                  </a:lnTo>
                  <a:close/>
                </a:path>
                <a:path w="2551429" h="542925">
                  <a:moveTo>
                    <a:pt x="2551176" y="537972"/>
                  </a:moveTo>
                  <a:lnTo>
                    <a:pt x="2543556" y="537972"/>
                  </a:lnTo>
                  <a:lnTo>
                    <a:pt x="2548128" y="537971"/>
                  </a:lnTo>
                  <a:lnTo>
                    <a:pt x="2548128" y="4571"/>
                  </a:lnTo>
                  <a:lnTo>
                    <a:pt x="2551176" y="4571"/>
                  </a:lnTo>
                  <a:lnTo>
                    <a:pt x="2551176" y="537972"/>
                  </a:lnTo>
                  <a:close/>
                </a:path>
                <a:path w="2551429" h="542925">
                  <a:moveTo>
                    <a:pt x="9144" y="537972"/>
                  </a:moveTo>
                  <a:close/>
                </a:path>
                <a:path w="2551429" h="542925">
                  <a:moveTo>
                    <a:pt x="2543556" y="537972"/>
                  </a:moveTo>
                  <a:lnTo>
                    <a:pt x="9144" y="537972"/>
                  </a:lnTo>
                  <a:lnTo>
                    <a:pt x="2543556" y="537971"/>
                  </a:lnTo>
                  <a:close/>
                </a:path>
              </a:pathLst>
            </a:custGeom>
            <a:solidFill>
              <a:srgbClr val="FFFFFF"/>
            </a:solidFill>
          </p:spPr>
          <p:txBody>
            <a:bodyPr wrap="square" lIns="0" tIns="0" rIns="0" bIns="0" rtlCol="0"/>
            <a:lstStyle/>
            <a:p>
              <a:endParaRPr sz="1600"/>
            </a:p>
          </p:txBody>
        </p:sp>
        <p:sp>
          <p:nvSpPr>
            <p:cNvPr id="99" name="object 32"/>
            <p:cNvSpPr/>
            <p:nvPr/>
          </p:nvSpPr>
          <p:spPr>
            <a:xfrm>
              <a:off x="8225496" y="4214473"/>
              <a:ext cx="2543810" cy="379715"/>
            </a:xfrm>
            <a:custGeom>
              <a:avLst/>
              <a:gdLst/>
              <a:ahLst/>
              <a:cxnLst/>
              <a:rect l="l" t="t" r="r" b="b"/>
              <a:pathLst>
                <a:path w="2543809" h="533400">
                  <a:moveTo>
                    <a:pt x="0" y="0"/>
                  </a:moveTo>
                  <a:lnTo>
                    <a:pt x="2543555" y="0"/>
                  </a:lnTo>
                  <a:lnTo>
                    <a:pt x="2543555" y="533400"/>
                  </a:lnTo>
                  <a:lnTo>
                    <a:pt x="0" y="533400"/>
                  </a:lnTo>
                  <a:lnTo>
                    <a:pt x="0" y="0"/>
                  </a:lnTo>
                  <a:close/>
                </a:path>
              </a:pathLst>
            </a:custGeom>
            <a:solidFill>
              <a:srgbClr val="000000"/>
            </a:solidFill>
          </p:spPr>
          <p:txBody>
            <a:bodyPr wrap="square" lIns="0" tIns="0" rIns="0" bIns="0" rtlCol="0"/>
            <a:lstStyle/>
            <a:p>
              <a:endParaRPr sz="1600"/>
            </a:p>
          </p:txBody>
        </p:sp>
        <p:sp>
          <p:nvSpPr>
            <p:cNvPr id="100" name="object 33"/>
            <p:cNvSpPr/>
            <p:nvPr/>
          </p:nvSpPr>
          <p:spPr>
            <a:xfrm>
              <a:off x="8222702" y="4248926"/>
              <a:ext cx="2551430" cy="386496"/>
            </a:xfrm>
            <a:custGeom>
              <a:avLst/>
              <a:gdLst/>
              <a:ahLst/>
              <a:cxnLst/>
              <a:rect l="l" t="t" r="r" b="b"/>
              <a:pathLst>
                <a:path w="2551429" h="542925">
                  <a:moveTo>
                    <a:pt x="2549652" y="542544"/>
                  </a:moveTo>
                  <a:lnTo>
                    <a:pt x="3048" y="542544"/>
                  </a:lnTo>
                  <a:lnTo>
                    <a:pt x="0" y="541020"/>
                  </a:lnTo>
                  <a:lnTo>
                    <a:pt x="0" y="1524"/>
                  </a:lnTo>
                  <a:lnTo>
                    <a:pt x="3048" y="0"/>
                  </a:lnTo>
                  <a:lnTo>
                    <a:pt x="2549652" y="0"/>
                  </a:lnTo>
                  <a:lnTo>
                    <a:pt x="2551176" y="1524"/>
                  </a:lnTo>
                  <a:lnTo>
                    <a:pt x="2551176" y="4572"/>
                  </a:lnTo>
                  <a:lnTo>
                    <a:pt x="9144" y="4572"/>
                  </a:lnTo>
                  <a:lnTo>
                    <a:pt x="4572" y="9144"/>
                  </a:lnTo>
                  <a:lnTo>
                    <a:pt x="9144" y="9144"/>
                  </a:lnTo>
                  <a:lnTo>
                    <a:pt x="9144" y="533400"/>
                  </a:lnTo>
                  <a:lnTo>
                    <a:pt x="4572" y="533400"/>
                  </a:lnTo>
                  <a:lnTo>
                    <a:pt x="9144" y="537972"/>
                  </a:lnTo>
                  <a:lnTo>
                    <a:pt x="2551176" y="537972"/>
                  </a:lnTo>
                  <a:lnTo>
                    <a:pt x="2551176" y="541020"/>
                  </a:lnTo>
                  <a:lnTo>
                    <a:pt x="2549652" y="542544"/>
                  </a:lnTo>
                  <a:close/>
                </a:path>
                <a:path w="2551429" h="542925">
                  <a:moveTo>
                    <a:pt x="9144" y="9144"/>
                  </a:moveTo>
                  <a:lnTo>
                    <a:pt x="4572" y="9144"/>
                  </a:lnTo>
                  <a:lnTo>
                    <a:pt x="9144" y="4572"/>
                  </a:lnTo>
                  <a:lnTo>
                    <a:pt x="9144" y="9144"/>
                  </a:lnTo>
                  <a:close/>
                </a:path>
                <a:path w="2551429" h="542925">
                  <a:moveTo>
                    <a:pt x="2543556" y="9144"/>
                  </a:moveTo>
                  <a:lnTo>
                    <a:pt x="9144" y="9144"/>
                  </a:lnTo>
                  <a:lnTo>
                    <a:pt x="9144" y="4572"/>
                  </a:lnTo>
                  <a:lnTo>
                    <a:pt x="2543556" y="4572"/>
                  </a:lnTo>
                  <a:lnTo>
                    <a:pt x="2543556" y="9144"/>
                  </a:lnTo>
                  <a:close/>
                </a:path>
                <a:path w="2551429" h="542925">
                  <a:moveTo>
                    <a:pt x="2543556" y="537972"/>
                  </a:moveTo>
                  <a:lnTo>
                    <a:pt x="2543556" y="4572"/>
                  </a:lnTo>
                  <a:lnTo>
                    <a:pt x="2548127" y="9144"/>
                  </a:lnTo>
                  <a:lnTo>
                    <a:pt x="2551176" y="9144"/>
                  </a:lnTo>
                  <a:lnTo>
                    <a:pt x="2551176" y="533400"/>
                  </a:lnTo>
                  <a:lnTo>
                    <a:pt x="2548127" y="533400"/>
                  </a:lnTo>
                  <a:lnTo>
                    <a:pt x="2543556" y="537972"/>
                  </a:lnTo>
                  <a:close/>
                </a:path>
                <a:path w="2551429" h="542925">
                  <a:moveTo>
                    <a:pt x="2551176" y="9144"/>
                  </a:moveTo>
                  <a:lnTo>
                    <a:pt x="2548127" y="9144"/>
                  </a:lnTo>
                  <a:lnTo>
                    <a:pt x="2543556" y="4572"/>
                  </a:lnTo>
                  <a:lnTo>
                    <a:pt x="2551176" y="4572"/>
                  </a:lnTo>
                  <a:lnTo>
                    <a:pt x="2551176" y="9144"/>
                  </a:lnTo>
                  <a:close/>
                </a:path>
                <a:path w="2551429" h="542925">
                  <a:moveTo>
                    <a:pt x="9144" y="537972"/>
                  </a:moveTo>
                  <a:lnTo>
                    <a:pt x="4572" y="533400"/>
                  </a:lnTo>
                  <a:lnTo>
                    <a:pt x="9144" y="533400"/>
                  </a:lnTo>
                  <a:lnTo>
                    <a:pt x="9144" y="537972"/>
                  </a:lnTo>
                  <a:close/>
                </a:path>
                <a:path w="2551429" h="542925">
                  <a:moveTo>
                    <a:pt x="2543556" y="537972"/>
                  </a:moveTo>
                  <a:lnTo>
                    <a:pt x="9144" y="537972"/>
                  </a:lnTo>
                  <a:lnTo>
                    <a:pt x="9144" y="533400"/>
                  </a:lnTo>
                  <a:lnTo>
                    <a:pt x="2543556" y="533400"/>
                  </a:lnTo>
                  <a:lnTo>
                    <a:pt x="2543556" y="537972"/>
                  </a:lnTo>
                  <a:close/>
                </a:path>
                <a:path w="2551429" h="542925">
                  <a:moveTo>
                    <a:pt x="2551176" y="537972"/>
                  </a:moveTo>
                  <a:lnTo>
                    <a:pt x="2543556" y="537972"/>
                  </a:lnTo>
                  <a:lnTo>
                    <a:pt x="2548127" y="533400"/>
                  </a:lnTo>
                  <a:lnTo>
                    <a:pt x="2551176" y="533400"/>
                  </a:lnTo>
                  <a:lnTo>
                    <a:pt x="2551176" y="537972"/>
                  </a:lnTo>
                  <a:close/>
                </a:path>
              </a:pathLst>
            </a:custGeom>
            <a:solidFill>
              <a:srgbClr val="FFFFFF"/>
            </a:solidFill>
          </p:spPr>
          <p:txBody>
            <a:bodyPr wrap="square" lIns="0" tIns="0" rIns="0" bIns="0" rtlCol="0"/>
            <a:lstStyle/>
            <a:p>
              <a:endParaRPr sz="1600"/>
            </a:p>
          </p:txBody>
        </p:sp>
        <p:sp>
          <p:nvSpPr>
            <p:cNvPr id="101" name="object 34"/>
            <p:cNvSpPr/>
            <p:nvPr/>
          </p:nvSpPr>
          <p:spPr>
            <a:xfrm>
              <a:off x="9233114" y="4287983"/>
              <a:ext cx="683260" cy="234610"/>
            </a:xfrm>
            <a:custGeom>
              <a:avLst/>
              <a:gdLst/>
              <a:ahLst/>
              <a:cxnLst/>
              <a:rect l="l" t="t" r="r" b="b"/>
              <a:pathLst>
                <a:path w="683259" h="329564">
                  <a:moveTo>
                    <a:pt x="12191" y="175767"/>
                  </a:moveTo>
                  <a:lnTo>
                    <a:pt x="9028" y="175767"/>
                  </a:lnTo>
                  <a:lnTo>
                    <a:pt x="17507" y="153326"/>
                  </a:lnTo>
                  <a:lnTo>
                    <a:pt x="27304" y="138194"/>
                  </a:lnTo>
                  <a:lnTo>
                    <a:pt x="24383" y="150367"/>
                  </a:lnTo>
                  <a:lnTo>
                    <a:pt x="22859" y="150367"/>
                  </a:lnTo>
                  <a:lnTo>
                    <a:pt x="12191" y="175767"/>
                  </a:lnTo>
                  <a:close/>
                </a:path>
                <a:path w="683259" h="329564">
                  <a:moveTo>
                    <a:pt x="153" y="225284"/>
                  </a:moveTo>
                  <a:lnTo>
                    <a:pt x="0" y="224028"/>
                  </a:lnTo>
                  <a:lnTo>
                    <a:pt x="4497" y="187758"/>
                  </a:lnTo>
                  <a:lnTo>
                    <a:pt x="9028" y="175767"/>
                  </a:lnTo>
                  <a:lnTo>
                    <a:pt x="7619" y="188467"/>
                  </a:lnTo>
                  <a:lnTo>
                    <a:pt x="4571" y="188467"/>
                  </a:lnTo>
                  <a:lnTo>
                    <a:pt x="153" y="225284"/>
                  </a:lnTo>
                  <a:close/>
                </a:path>
                <a:path w="683259" h="329564">
                  <a:moveTo>
                    <a:pt x="35051" y="137667"/>
                  </a:moveTo>
                  <a:lnTo>
                    <a:pt x="27646" y="137667"/>
                  </a:lnTo>
                  <a:lnTo>
                    <a:pt x="38308" y="121199"/>
                  </a:lnTo>
                  <a:lnTo>
                    <a:pt x="66178" y="91842"/>
                  </a:lnTo>
                  <a:lnTo>
                    <a:pt x="88180" y="75045"/>
                  </a:lnTo>
                  <a:lnTo>
                    <a:pt x="85343" y="86867"/>
                  </a:lnTo>
                  <a:lnTo>
                    <a:pt x="74675" y="86867"/>
                  </a:lnTo>
                  <a:lnTo>
                    <a:pt x="65531" y="99567"/>
                  </a:lnTo>
                  <a:lnTo>
                    <a:pt x="62483" y="99567"/>
                  </a:lnTo>
                  <a:lnTo>
                    <a:pt x="48767" y="112267"/>
                  </a:lnTo>
                  <a:lnTo>
                    <a:pt x="47243" y="112267"/>
                  </a:lnTo>
                  <a:lnTo>
                    <a:pt x="41147" y="124967"/>
                  </a:lnTo>
                  <a:lnTo>
                    <a:pt x="39623" y="124967"/>
                  </a:lnTo>
                  <a:lnTo>
                    <a:pt x="35051" y="137667"/>
                  </a:lnTo>
                  <a:close/>
                </a:path>
                <a:path w="683259" h="329564">
                  <a:moveTo>
                    <a:pt x="102107" y="74167"/>
                  </a:moveTo>
                  <a:lnTo>
                    <a:pt x="89331" y="74167"/>
                  </a:lnTo>
                  <a:lnTo>
                    <a:pt x="100393" y="65722"/>
                  </a:lnTo>
                  <a:lnTo>
                    <a:pt x="140232" y="43305"/>
                  </a:lnTo>
                  <a:lnTo>
                    <a:pt x="156004" y="36873"/>
                  </a:lnTo>
                  <a:lnTo>
                    <a:pt x="141731" y="48767"/>
                  </a:lnTo>
                  <a:lnTo>
                    <a:pt x="137159" y="48767"/>
                  </a:lnTo>
                  <a:lnTo>
                    <a:pt x="124967" y="61467"/>
                  </a:lnTo>
                  <a:lnTo>
                    <a:pt x="108203" y="61467"/>
                  </a:lnTo>
                  <a:lnTo>
                    <a:pt x="102107" y="74167"/>
                  </a:lnTo>
                  <a:close/>
                </a:path>
                <a:path w="683259" h="329564">
                  <a:moveTo>
                    <a:pt x="172211" y="36067"/>
                  </a:moveTo>
                  <a:lnTo>
                    <a:pt x="157980" y="36067"/>
                  </a:lnTo>
                  <a:lnTo>
                    <a:pt x="184972" y="25059"/>
                  </a:lnTo>
                  <a:lnTo>
                    <a:pt x="233891" y="11448"/>
                  </a:lnTo>
                  <a:lnTo>
                    <a:pt x="286266" y="2939"/>
                  </a:lnTo>
                  <a:lnTo>
                    <a:pt x="341376" y="0"/>
                  </a:lnTo>
                  <a:lnTo>
                    <a:pt x="396855" y="2939"/>
                  </a:lnTo>
                  <a:lnTo>
                    <a:pt x="444620" y="10667"/>
                  </a:lnTo>
                  <a:lnTo>
                    <a:pt x="242315" y="10667"/>
                  </a:lnTo>
                  <a:lnTo>
                    <a:pt x="234695" y="23367"/>
                  </a:lnTo>
                  <a:lnTo>
                    <a:pt x="199643" y="23367"/>
                  </a:lnTo>
                  <a:lnTo>
                    <a:pt x="172211" y="36067"/>
                  </a:lnTo>
                  <a:close/>
                </a:path>
                <a:path w="683259" h="329564">
                  <a:moveTo>
                    <a:pt x="525435" y="36067"/>
                  </a:moveTo>
                  <a:lnTo>
                    <a:pt x="507491" y="36067"/>
                  </a:lnTo>
                  <a:lnTo>
                    <a:pt x="484631" y="23367"/>
                  </a:lnTo>
                  <a:lnTo>
                    <a:pt x="449579" y="23367"/>
                  </a:lnTo>
                  <a:lnTo>
                    <a:pt x="441959" y="10667"/>
                  </a:lnTo>
                  <a:lnTo>
                    <a:pt x="444620" y="10667"/>
                  </a:lnTo>
                  <a:lnTo>
                    <a:pt x="449445" y="11448"/>
                  </a:lnTo>
                  <a:lnTo>
                    <a:pt x="498451" y="25059"/>
                  </a:lnTo>
                  <a:lnTo>
                    <a:pt x="525435" y="36067"/>
                  </a:lnTo>
                  <a:close/>
                </a:path>
                <a:path w="683259" h="329564">
                  <a:moveTo>
                    <a:pt x="39623" y="329252"/>
                  </a:moveTo>
                  <a:lnTo>
                    <a:pt x="38600" y="328167"/>
                  </a:lnTo>
                  <a:lnTo>
                    <a:pt x="39623" y="328167"/>
                  </a:lnTo>
                  <a:lnTo>
                    <a:pt x="39623" y="329252"/>
                  </a:lnTo>
                  <a:close/>
                </a:path>
                <a:path w="683259" h="329564">
                  <a:moveTo>
                    <a:pt x="6095" y="264980"/>
                  </a:moveTo>
                  <a:lnTo>
                    <a:pt x="5978" y="264667"/>
                  </a:lnTo>
                  <a:lnTo>
                    <a:pt x="6095" y="264980"/>
                  </a:lnTo>
                  <a:close/>
                </a:path>
                <a:path w="683259" h="329564">
                  <a:moveTo>
                    <a:pt x="575384" y="61467"/>
                  </a:moveTo>
                  <a:lnTo>
                    <a:pt x="559307" y="61467"/>
                  </a:lnTo>
                  <a:lnTo>
                    <a:pt x="547115" y="48767"/>
                  </a:lnTo>
                  <a:lnTo>
                    <a:pt x="542543" y="48767"/>
                  </a:lnTo>
                  <a:lnTo>
                    <a:pt x="529096" y="37561"/>
                  </a:lnTo>
                  <a:lnTo>
                    <a:pt x="543178" y="43305"/>
                  </a:lnTo>
                  <a:lnTo>
                    <a:pt x="575384" y="61467"/>
                  </a:lnTo>
                  <a:close/>
                </a:path>
                <a:path w="683259" h="329564">
                  <a:moveTo>
                    <a:pt x="593949" y="74167"/>
                  </a:moveTo>
                  <a:lnTo>
                    <a:pt x="582167" y="74167"/>
                  </a:lnTo>
                  <a:lnTo>
                    <a:pt x="576326" y="61998"/>
                  </a:lnTo>
                  <a:lnTo>
                    <a:pt x="582930" y="65722"/>
                  </a:lnTo>
                  <a:lnTo>
                    <a:pt x="593949" y="74167"/>
                  </a:lnTo>
                  <a:close/>
                </a:path>
                <a:path w="683259" h="329564">
                  <a:moveTo>
                    <a:pt x="610521" y="86867"/>
                  </a:moveTo>
                  <a:lnTo>
                    <a:pt x="600455" y="86867"/>
                  </a:lnTo>
                  <a:lnTo>
                    <a:pt x="596620" y="76214"/>
                  </a:lnTo>
                  <a:lnTo>
                    <a:pt x="610521" y="86867"/>
                  </a:lnTo>
                  <a:close/>
                </a:path>
                <a:path w="683259" h="329564">
                  <a:moveTo>
                    <a:pt x="655321" y="137667"/>
                  </a:moveTo>
                  <a:lnTo>
                    <a:pt x="649223" y="137667"/>
                  </a:lnTo>
                  <a:lnTo>
                    <a:pt x="644651" y="124967"/>
                  </a:lnTo>
                  <a:lnTo>
                    <a:pt x="643127" y="124967"/>
                  </a:lnTo>
                  <a:lnTo>
                    <a:pt x="635507" y="112267"/>
                  </a:lnTo>
                  <a:lnTo>
                    <a:pt x="633984" y="112267"/>
                  </a:lnTo>
                  <a:lnTo>
                    <a:pt x="623315" y="99567"/>
                  </a:lnTo>
                  <a:lnTo>
                    <a:pt x="620267" y="99567"/>
                  </a:lnTo>
                  <a:lnTo>
                    <a:pt x="611865" y="87897"/>
                  </a:lnTo>
                  <a:lnTo>
                    <a:pt x="617012" y="91842"/>
                  </a:lnTo>
                  <a:lnTo>
                    <a:pt x="644731" y="121199"/>
                  </a:lnTo>
                  <a:lnTo>
                    <a:pt x="655321" y="137667"/>
                  </a:lnTo>
                  <a:close/>
                </a:path>
                <a:path w="683259" h="329564">
                  <a:moveTo>
                    <a:pt x="663487" y="150367"/>
                  </a:moveTo>
                  <a:lnTo>
                    <a:pt x="658367" y="150367"/>
                  </a:lnTo>
                  <a:lnTo>
                    <a:pt x="657193" y="140578"/>
                  </a:lnTo>
                  <a:lnTo>
                    <a:pt x="663487" y="150367"/>
                  </a:lnTo>
                  <a:close/>
                </a:path>
                <a:path w="683259" h="329564">
                  <a:moveTo>
                    <a:pt x="669041" y="163067"/>
                  </a:moveTo>
                  <a:lnTo>
                    <a:pt x="664463" y="151884"/>
                  </a:lnTo>
                  <a:lnTo>
                    <a:pt x="665390" y="153326"/>
                  </a:lnTo>
                  <a:lnTo>
                    <a:pt x="669041" y="163067"/>
                  </a:lnTo>
                  <a:close/>
                </a:path>
                <a:path w="683259" h="329564">
                  <a:moveTo>
                    <a:pt x="673801" y="175767"/>
                  </a:moveTo>
                  <a:lnTo>
                    <a:pt x="670559" y="175767"/>
                  </a:lnTo>
                  <a:lnTo>
                    <a:pt x="670559" y="167117"/>
                  </a:lnTo>
                  <a:lnTo>
                    <a:pt x="673801" y="175767"/>
                  </a:lnTo>
                  <a:close/>
                </a:path>
                <a:path w="683259" h="329564">
                  <a:moveTo>
                    <a:pt x="678382" y="188467"/>
                  </a:moveTo>
                  <a:lnTo>
                    <a:pt x="675131" y="179315"/>
                  </a:lnTo>
                  <a:lnTo>
                    <a:pt x="678295" y="187758"/>
                  </a:lnTo>
                  <a:lnTo>
                    <a:pt x="678382" y="188467"/>
                  </a:lnTo>
                  <a:close/>
                </a:path>
                <a:path w="683259" h="329564">
                  <a:moveTo>
                    <a:pt x="679943" y="201167"/>
                  </a:moveTo>
                  <a:lnTo>
                    <a:pt x="679703" y="201167"/>
                  </a:lnTo>
                  <a:lnTo>
                    <a:pt x="679703" y="199218"/>
                  </a:lnTo>
                  <a:lnTo>
                    <a:pt x="679943" y="201167"/>
                  </a:lnTo>
                  <a:close/>
                </a:path>
                <a:path w="683259" h="329564">
                  <a:moveTo>
                    <a:pt x="681503" y="213867"/>
                  </a:moveTo>
                  <a:lnTo>
                    <a:pt x="681227" y="213867"/>
                  </a:lnTo>
                  <a:lnTo>
                    <a:pt x="681227" y="211620"/>
                  </a:lnTo>
                  <a:lnTo>
                    <a:pt x="681503" y="213867"/>
                  </a:lnTo>
                  <a:close/>
                </a:path>
                <a:path w="683259" h="329564">
                  <a:moveTo>
                    <a:pt x="682145" y="229018"/>
                  </a:moveTo>
                  <a:lnTo>
                    <a:pt x="682445" y="221531"/>
                  </a:lnTo>
                  <a:lnTo>
                    <a:pt x="682752" y="224028"/>
                  </a:lnTo>
                  <a:lnTo>
                    <a:pt x="682145" y="229018"/>
                  </a:lnTo>
                  <a:close/>
                </a:path>
              </a:pathLst>
            </a:custGeom>
            <a:solidFill>
              <a:srgbClr val="FFFFFF"/>
            </a:solidFill>
          </p:spPr>
          <p:txBody>
            <a:bodyPr wrap="square" lIns="0" tIns="0" rIns="0" bIns="0" rtlCol="0"/>
            <a:lstStyle/>
            <a:p>
              <a:endParaRPr sz="1600"/>
            </a:p>
          </p:txBody>
        </p:sp>
        <p:sp>
          <p:nvSpPr>
            <p:cNvPr id="102" name="object 35"/>
            <p:cNvSpPr/>
            <p:nvPr/>
          </p:nvSpPr>
          <p:spPr>
            <a:xfrm>
              <a:off x="9230066" y="4284729"/>
              <a:ext cx="690880" cy="320046"/>
            </a:xfrm>
            <a:custGeom>
              <a:avLst/>
              <a:gdLst/>
              <a:ahLst/>
              <a:cxnLst/>
              <a:rect l="l" t="t" r="r" b="b"/>
              <a:pathLst>
                <a:path w="690879" h="449579">
                  <a:moveTo>
                    <a:pt x="12191" y="290574"/>
                  </a:moveTo>
                  <a:lnTo>
                    <a:pt x="10668" y="286512"/>
                  </a:lnTo>
                  <a:lnTo>
                    <a:pt x="6096" y="275844"/>
                  </a:lnTo>
                  <a:lnTo>
                    <a:pt x="3048" y="265176"/>
                  </a:lnTo>
                  <a:lnTo>
                    <a:pt x="0" y="240792"/>
                  </a:lnTo>
                  <a:lnTo>
                    <a:pt x="0" y="217932"/>
                  </a:lnTo>
                  <a:lnTo>
                    <a:pt x="15240" y="161544"/>
                  </a:lnTo>
                  <a:lnTo>
                    <a:pt x="27432" y="140208"/>
                  </a:lnTo>
                  <a:lnTo>
                    <a:pt x="33528" y="129539"/>
                  </a:lnTo>
                  <a:lnTo>
                    <a:pt x="41148" y="120396"/>
                  </a:lnTo>
                  <a:lnTo>
                    <a:pt x="50292" y="109728"/>
                  </a:lnTo>
                  <a:lnTo>
                    <a:pt x="68580" y="91439"/>
                  </a:lnTo>
                  <a:lnTo>
                    <a:pt x="79248" y="83820"/>
                  </a:lnTo>
                  <a:lnTo>
                    <a:pt x="89916" y="74676"/>
                  </a:lnTo>
                  <a:lnTo>
                    <a:pt x="126492" y="51816"/>
                  </a:lnTo>
                  <a:lnTo>
                    <a:pt x="181356" y="27431"/>
                  </a:lnTo>
                  <a:lnTo>
                    <a:pt x="242316" y="10667"/>
                  </a:lnTo>
                  <a:lnTo>
                    <a:pt x="327660" y="0"/>
                  </a:lnTo>
                  <a:lnTo>
                    <a:pt x="362712" y="0"/>
                  </a:lnTo>
                  <a:lnTo>
                    <a:pt x="414528" y="4572"/>
                  </a:lnTo>
                  <a:lnTo>
                    <a:pt x="439674" y="9143"/>
                  </a:lnTo>
                  <a:lnTo>
                    <a:pt x="310895" y="9143"/>
                  </a:lnTo>
                  <a:lnTo>
                    <a:pt x="266195" y="15239"/>
                  </a:lnTo>
                  <a:lnTo>
                    <a:pt x="245363" y="15239"/>
                  </a:lnTo>
                  <a:lnTo>
                    <a:pt x="243480" y="18377"/>
                  </a:lnTo>
                  <a:lnTo>
                    <a:pt x="213360" y="25907"/>
                  </a:lnTo>
                  <a:lnTo>
                    <a:pt x="206926" y="27939"/>
                  </a:lnTo>
                  <a:lnTo>
                    <a:pt x="202691" y="27939"/>
                  </a:lnTo>
                  <a:lnTo>
                    <a:pt x="193604" y="32146"/>
                  </a:lnTo>
                  <a:lnTo>
                    <a:pt x="184404" y="35052"/>
                  </a:lnTo>
                  <a:lnTo>
                    <a:pt x="171133" y="40639"/>
                  </a:lnTo>
                  <a:lnTo>
                    <a:pt x="160019" y="40639"/>
                  </a:lnTo>
                  <a:lnTo>
                    <a:pt x="147743" y="50869"/>
                  </a:lnTo>
                  <a:lnTo>
                    <a:pt x="142494" y="53339"/>
                  </a:lnTo>
                  <a:lnTo>
                    <a:pt x="140207" y="53339"/>
                  </a:lnTo>
                  <a:lnTo>
                    <a:pt x="138322" y="55302"/>
                  </a:lnTo>
                  <a:lnTo>
                    <a:pt x="129540" y="59436"/>
                  </a:lnTo>
                  <a:lnTo>
                    <a:pt x="118534" y="66039"/>
                  </a:lnTo>
                  <a:lnTo>
                    <a:pt x="111251" y="66039"/>
                  </a:lnTo>
                  <a:lnTo>
                    <a:pt x="108306" y="72176"/>
                  </a:lnTo>
                  <a:lnTo>
                    <a:pt x="106680" y="73152"/>
                  </a:lnTo>
                  <a:lnTo>
                    <a:pt x="97739" y="78739"/>
                  </a:lnTo>
                  <a:lnTo>
                    <a:pt x="91439" y="78739"/>
                  </a:lnTo>
                  <a:lnTo>
                    <a:pt x="90035" y="84588"/>
                  </a:lnTo>
                  <a:lnTo>
                    <a:pt x="83820" y="89916"/>
                  </a:lnTo>
                  <a:lnTo>
                    <a:pt x="81991" y="91439"/>
                  </a:lnTo>
                  <a:lnTo>
                    <a:pt x="77723" y="91440"/>
                  </a:lnTo>
                  <a:lnTo>
                    <a:pt x="69882" y="102329"/>
                  </a:lnTo>
                  <a:lnTo>
                    <a:pt x="68072" y="104139"/>
                  </a:lnTo>
                  <a:lnTo>
                    <a:pt x="65531" y="104139"/>
                  </a:lnTo>
                  <a:lnTo>
                    <a:pt x="51815" y="116839"/>
                  </a:lnTo>
                  <a:lnTo>
                    <a:pt x="50291" y="116839"/>
                  </a:lnTo>
                  <a:lnTo>
                    <a:pt x="44195" y="129539"/>
                  </a:lnTo>
                  <a:lnTo>
                    <a:pt x="42671" y="129540"/>
                  </a:lnTo>
                  <a:lnTo>
                    <a:pt x="40932" y="134370"/>
                  </a:lnTo>
                  <a:lnTo>
                    <a:pt x="34375" y="142239"/>
                  </a:lnTo>
                  <a:lnTo>
                    <a:pt x="30479" y="142239"/>
                  </a:lnTo>
                  <a:lnTo>
                    <a:pt x="27851" y="153189"/>
                  </a:lnTo>
                  <a:lnTo>
                    <a:pt x="27432" y="153924"/>
                  </a:lnTo>
                  <a:lnTo>
                    <a:pt x="26996" y="154939"/>
                  </a:lnTo>
                  <a:lnTo>
                    <a:pt x="25907" y="154939"/>
                  </a:lnTo>
                  <a:lnTo>
                    <a:pt x="15239" y="180339"/>
                  </a:lnTo>
                  <a:lnTo>
                    <a:pt x="12191" y="180339"/>
                  </a:lnTo>
                  <a:lnTo>
                    <a:pt x="10667" y="193039"/>
                  </a:lnTo>
                  <a:lnTo>
                    <a:pt x="7619" y="193039"/>
                  </a:lnTo>
                  <a:lnTo>
                    <a:pt x="3169" y="230124"/>
                  </a:lnTo>
                  <a:lnTo>
                    <a:pt x="3047" y="243839"/>
                  </a:lnTo>
                  <a:lnTo>
                    <a:pt x="4571" y="243839"/>
                  </a:lnTo>
                  <a:lnTo>
                    <a:pt x="4571" y="256539"/>
                  </a:lnTo>
                  <a:lnTo>
                    <a:pt x="6095" y="256539"/>
                  </a:lnTo>
                  <a:lnTo>
                    <a:pt x="6095" y="269239"/>
                  </a:lnTo>
                  <a:lnTo>
                    <a:pt x="9143" y="269239"/>
                  </a:lnTo>
                  <a:lnTo>
                    <a:pt x="9143" y="281939"/>
                  </a:lnTo>
                  <a:lnTo>
                    <a:pt x="12191" y="281939"/>
                  </a:lnTo>
                  <a:lnTo>
                    <a:pt x="12191" y="290574"/>
                  </a:lnTo>
                  <a:close/>
                </a:path>
                <a:path w="690879" h="449579">
                  <a:moveTo>
                    <a:pt x="664668" y="315923"/>
                  </a:moveTo>
                  <a:lnTo>
                    <a:pt x="673607" y="294639"/>
                  </a:lnTo>
                  <a:lnTo>
                    <a:pt x="676655" y="281939"/>
                  </a:lnTo>
                  <a:lnTo>
                    <a:pt x="678179" y="281939"/>
                  </a:lnTo>
                  <a:lnTo>
                    <a:pt x="682751" y="269239"/>
                  </a:lnTo>
                  <a:lnTo>
                    <a:pt x="684275" y="256539"/>
                  </a:lnTo>
                  <a:lnTo>
                    <a:pt x="685799" y="218439"/>
                  </a:lnTo>
                  <a:lnTo>
                    <a:pt x="684275" y="218439"/>
                  </a:lnTo>
                  <a:lnTo>
                    <a:pt x="684275" y="205739"/>
                  </a:lnTo>
                  <a:lnTo>
                    <a:pt x="682751" y="205739"/>
                  </a:lnTo>
                  <a:lnTo>
                    <a:pt x="682751" y="193039"/>
                  </a:lnTo>
                  <a:lnTo>
                    <a:pt x="678179" y="193039"/>
                  </a:lnTo>
                  <a:lnTo>
                    <a:pt x="678179" y="180339"/>
                  </a:lnTo>
                  <a:lnTo>
                    <a:pt x="673607" y="180339"/>
                  </a:lnTo>
                  <a:lnTo>
                    <a:pt x="673607" y="167639"/>
                  </a:lnTo>
                  <a:lnTo>
                    <a:pt x="668818" y="167639"/>
                  </a:lnTo>
                  <a:lnTo>
                    <a:pt x="667511" y="164590"/>
                  </a:lnTo>
                  <a:lnTo>
                    <a:pt x="667511" y="154939"/>
                  </a:lnTo>
                  <a:lnTo>
                    <a:pt x="663375" y="154939"/>
                  </a:lnTo>
                  <a:lnTo>
                    <a:pt x="662940" y="153924"/>
                  </a:lnTo>
                  <a:lnTo>
                    <a:pt x="660932" y="150912"/>
                  </a:lnTo>
                  <a:lnTo>
                    <a:pt x="659891" y="142239"/>
                  </a:lnTo>
                  <a:lnTo>
                    <a:pt x="655029" y="142239"/>
                  </a:lnTo>
                  <a:lnTo>
                    <a:pt x="649469" y="134455"/>
                  </a:lnTo>
                  <a:lnTo>
                    <a:pt x="647699" y="129539"/>
                  </a:lnTo>
                  <a:lnTo>
                    <a:pt x="646175" y="129539"/>
                  </a:lnTo>
                  <a:lnTo>
                    <a:pt x="638555" y="116839"/>
                  </a:lnTo>
                  <a:lnTo>
                    <a:pt x="637031" y="116839"/>
                  </a:lnTo>
                  <a:lnTo>
                    <a:pt x="626363" y="104139"/>
                  </a:lnTo>
                  <a:lnTo>
                    <a:pt x="623315" y="104139"/>
                  </a:lnTo>
                  <a:lnTo>
                    <a:pt x="614171" y="91439"/>
                  </a:lnTo>
                  <a:lnTo>
                    <a:pt x="608380" y="91439"/>
                  </a:lnTo>
                  <a:lnTo>
                    <a:pt x="606552" y="89916"/>
                  </a:lnTo>
                  <a:lnTo>
                    <a:pt x="601710" y="86457"/>
                  </a:lnTo>
                  <a:lnTo>
                    <a:pt x="598931" y="78739"/>
                  </a:lnTo>
                  <a:lnTo>
                    <a:pt x="591142" y="78739"/>
                  </a:lnTo>
                  <a:lnTo>
                    <a:pt x="583692" y="73152"/>
                  </a:lnTo>
                  <a:lnTo>
                    <a:pt x="582065" y="72175"/>
                  </a:lnTo>
                  <a:lnTo>
                    <a:pt x="579119" y="66039"/>
                  </a:lnTo>
                  <a:lnTo>
                    <a:pt x="571838" y="66039"/>
                  </a:lnTo>
                  <a:lnTo>
                    <a:pt x="560832" y="59436"/>
                  </a:lnTo>
                  <a:lnTo>
                    <a:pt x="552047" y="55302"/>
                  </a:lnTo>
                  <a:lnTo>
                    <a:pt x="550163" y="53339"/>
                  </a:lnTo>
                  <a:lnTo>
                    <a:pt x="547877" y="53339"/>
                  </a:lnTo>
                  <a:lnTo>
                    <a:pt x="542626" y="50868"/>
                  </a:lnTo>
                  <a:lnTo>
                    <a:pt x="530351" y="40639"/>
                  </a:lnTo>
                  <a:lnTo>
                    <a:pt x="519238" y="40639"/>
                  </a:lnTo>
                  <a:lnTo>
                    <a:pt x="505968" y="35052"/>
                  </a:lnTo>
                  <a:lnTo>
                    <a:pt x="493255" y="31037"/>
                  </a:lnTo>
                  <a:lnTo>
                    <a:pt x="487679" y="27939"/>
                  </a:lnTo>
                  <a:lnTo>
                    <a:pt x="483445" y="27939"/>
                  </a:lnTo>
                  <a:lnTo>
                    <a:pt x="477012" y="25907"/>
                  </a:lnTo>
                  <a:lnTo>
                    <a:pt x="446891" y="18377"/>
                  </a:lnTo>
                  <a:lnTo>
                    <a:pt x="445007" y="15239"/>
                  </a:lnTo>
                  <a:lnTo>
                    <a:pt x="424177" y="15239"/>
                  </a:lnTo>
                  <a:lnTo>
                    <a:pt x="379476" y="9143"/>
                  </a:lnTo>
                  <a:lnTo>
                    <a:pt x="439674" y="9143"/>
                  </a:lnTo>
                  <a:lnTo>
                    <a:pt x="448056" y="10667"/>
                  </a:lnTo>
                  <a:lnTo>
                    <a:pt x="509016" y="27431"/>
                  </a:lnTo>
                  <a:lnTo>
                    <a:pt x="563880" y="51816"/>
                  </a:lnTo>
                  <a:lnTo>
                    <a:pt x="600456" y="74676"/>
                  </a:lnTo>
                  <a:lnTo>
                    <a:pt x="640079" y="109728"/>
                  </a:lnTo>
                  <a:lnTo>
                    <a:pt x="647700" y="118872"/>
                  </a:lnTo>
                  <a:lnTo>
                    <a:pt x="656844" y="129540"/>
                  </a:lnTo>
                  <a:lnTo>
                    <a:pt x="662940" y="140208"/>
                  </a:lnTo>
                  <a:lnTo>
                    <a:pt x="669036" y="149352"/>
                  </a:lnTo>
                  <a:lnTo>
                    <a:pt x="675131" y="160020"/>
                  </a:lnTo>
                  <a:lnTo>
                    <a:pt x="679704" y="172212"/>
                  </a:lnTo>
                  <a:lnTo>
                    <a:pt x="684275" y="182880"/>
                  </a:lnTo>
                  <a:lnTo>
                    <a:pt x="687324" y="193548"/>
                  </a:lnTo>
                  <a:lnTo>
                    <a:pt x="690372" y="217932"/>
                  </a:lnTo>
                  <a:lnTo>
                    <a:pt x="690372" y="240792"/>
                  </a:lnTo>
                  <a:lnTo>
                    <a:pt x="687324" y="265176"/>
                  </a:lnTo>
                  <a:lnTo>
                    <a:pt x="684275" y="275844"/>
                  </a:lnTo>
                  <a:lnTo>
                    <a:pt x="675131" y="297180"/>
                  </a:lnTo>
                  <a:lnTo>
                    <a:pt x="669036" y="309372"/>
                  </a:lnTo>
                  <a:lnTo>
                    <a:pt x="664668" y="315923"/>
                  </a:lnTo>
                  <a:close/>
                </a:path>
                <a:path w="690879" h="449579">
                  <a:moveTo>
                    <a:pt x="18287" y="304037"/>
                  </a:moveTo>
                  <a:lnTo>
                    <a:pt x="15240" y="298704"/>
                  </a:lnTo>
                  <a:lnTo>
                    <a:pt x="13715" y="294639"/>
                  </a:lnTo>
                  <a:lnTo>
                    <a:pt x="18287" y="294639"/>
                  </a:lnTo>
                  <a:lnTo>
                    <a:pt x="18287" y="304037"/>
                  </a:lnTo>
                  <a:close/>
                </a:path>
                <a:path w="690879" h="449579">
                  <a:moveTo>
                    <a:pt x="24383" y="313943"/>
                  </a:moveTo>
                  <a:lnTo>
                    <a:pt x="21336" y="309372"/>
                  </a:lnTo>
                  <a:lnTo>
                    <a:pt x="20174" y="307339"/>
                  </a:lnTo>
                  <a:lnTo>
                    <a:pt x="24383" y="307339"/>
                  </a:lnTo>
                  <a:lnTo>
                    <a:pt x="24383" y="313943"/>
                  </a:lnTo>
                  <a:close/>
                </a:path>
                <a:path w="690879" h="449579">
                  <a:moveTo>
                    <a:pt x="248440" y="449169"/>
                  </a:moveTo>
                  <a:lnTo>
                    <a:pt x="242316" y="448056"/>
                  </a:lnTo>
                  <a:lnTo>
                    <a:pt x="238250" y="447039"/>
                  </a:lnTo>
                  <a:lnTo>
                    <a:pt x="243839" y="447039"/>
                  </a:lnTo>
                  <a:lnTo>
                    <a:pt x="248440" y="449169"/>
                  </a:lnTo>
                  <a:close/>
                </a:path>
                <a:path w="690879" h="449579">
                  <a:moveTo>
                    <a:pt x="195094" y="435413"/>
                  </a:moveTo>
                  <a:lnTo>
                    <a:pt x="191514" y="434339"/>
                  </a:lnTo>
                  <a:lnTo>
                    <a:pt x="193547" y="434339"/>
                  </a:lnTo>
                  <a:lnTo>
                    <a:pt x="195094" y="435413"/>
                  </a:lnTo>
                  <a:close/>
                </a:path>
                <a:path w="690879" h="449579">
                  <a:moveTo>
                    <a:pt x="169284" y="426209"/>
                  </a:moveTo>
                  <a:lnTo>
                    <a:pt x="158431" y="421639"/>
                  </a:lnTo>
                  <a:lnTo>
                    <a:pt x="167639" y="421639"/>
                  </a:lnTo>
                  <a:lnTo>
                    <a:pt x="169284" y="426209"/>
                  </a:lnTo>
                  <a:close/>
                </a:path>
                <a:path w="690879" h="449579">
                  <a:moveTo>
                    <a:pt x="116342" y="400564"/>
                  </a:moveTo>
                  <a:lnTo>
                    <a:pt x="109422" y="396239"/>
                  </a:lnTo>
                  <a:lnTo>
                    <a:pt x="115823" y="396239"/>
                  </a:lnTo>
                  <a:lnTo>
                    <a:pt x="116342" y="400564"/>
                  </a:lnTo>
                  <a:close/>
                </a:path>
                <a:path w="690879" h="449579">
                  <a:moveTo>
                    <a:pt x="97230" y="388619"/>
                  </a:moveTo>
                  <a:lnTo>
                    <a:pt x="89916" y="384048"/>
                  </a:lnTo>
                  <a:lnTo>
                    <a:pt x="89204" y="383539"/>
                  </a:lnTo>
                  <a:lnTo>
                    <a:pt x="96011" y="383539"/>
                  </a:lnTo>
                  <a:lnTo>
                    <a:pt x="97230" y="388619"/>
                  </a:lnTo>
                  <a:close/>
                </a:path>
                <a:path w="690879" h="449579">
                  <a:moveTo>
                    <a:pt x="80866" y="377583"/>
                  </a:moveTo>
                  <a:lnTo>
                    <a:pt x="79248" y="376428"/>
                  </a:lnTo>
                  <a:lnTo>
                    <a:pt x="72728" y="370839"/>
                  </a:lnTo>
                  <a:lnTo>
                    <a:pt x="79247" y="370839"/>
                  </a:lnTo>
                  <a:lnTo>
                    <a:pt x="80866" y="377583"/>
                  </a:lnTo>
                  <a:close/>
                </a:path>
                <a:path w="690879" h="449579">
                  <a:moveTo>
                    <a:pt x="51815" y="350519"/>
                  </a:moveTo>
                  <a:lnTo>
                    <a:pt x="46735" y="345439"/>
                  </a:lnTo>
                  <a:lnTo>
                    <a:pt x="51815" y="345439"/>
                  </a:lnTo>
                  <a:lnTo>
                    <a:pt x="51815" y="350519"/>
                  </a:lnTo>
                  <a:close/>
                </a:path>
                <a:path w="690879" h="449579">
                  <a:moveTo>
                    <a:pt x="42671" y="341375"/>
                  </a:moveTo>
                  <a:lnTo>
                    <a:pt x="41148" y="339852"/>
                  </a:lnTo>
                  <a:lnTo>
                    <a:pt x="36067" y="332739"/>
                  </a:lnTo>
                  <a:lnTo>
                    <a:pt x="42671" y="332739"/>
                  </a:lnTo>
                  <a:lnTo>
                    <a:pt x="42671" y="341375"/>
                  </a:lnTo>
                  <a:close/>
                </a:path>
                <a:path w="690879" h="449579">
                  <a:moveTo>
                    <a:pt x="32987" y="328237"/>
                  </a:moveTo>
                  <a:lnTo>
                    <a:pt x="28302" y="320039"/>
                  </a:lnTo>
                  <a:lnTo>
                    <a:pt x="32003" y="320039"/>
                  </a:lnTo>
                  <a:lnTo>
                    <a:pt x="32987" y="328237"/>
                  </a:lnTo>
                  <a:close/>
                </a:path>
                <a:path w="690879" h="449579">
                  <a:moveTo>
                    <a:pt x="655833" y="330598"/>
                  </a:moveTo>
                  <a:lnTo>
                    <a:pt x="658367" y="320039"/>
                  </a:lnTo>
                  <a:lnTo>
                    <a:pt x="662069" y="320039"/>
                  </a:lnTo>
                  <a:lnTo>
                    <a:pt x="656844" y="329184"/>
                  </a:lnTo>
                  <a:lnTo>
                    <a:pt x="655833" y="330598"/>
                  </a:lnTo>
                  <a:close/>
                </a:path>
                <a:path w="690879" h="449579">
                  <a:moveTo>
                    <a:pt x="646521" y="342554"/>
                  </a:moveTo>
                  <a:lnTo>
                    <a:pt x="647699" y="332739"/>
                  </a:lnTo>
                  <a:lnTo>
                    <a:pt x="654304" y="332739"/>
                  </a:lnTo>
                  <a:lnTo>
                    <a:pt x="649224" y="339852"/>
                  </a:lnTo>
                  <a:lnTo>
                    <a:pt x="646521" y="342554"/>
                  </a:lnTo>
                  <a:close/>
                </a:path>
                <a:path w="690879" h="449579">
                  <a:moveTo>
                    <a:pt x="637862" y="351213"/>
                  </a:moveTo>
                  <a:lnTo>
                    <a:pt x="638555" y="345439"/>
                  </a:lnTo>
                  <a:lnTo>
                    <a:pt x="643636" y="345439"/>
                  </a:lnTo>
                  <a:lnTo>
                    <a:pt x="637862" y="351213"/>
                  </a:lnTo>
                  <a:close/>
                </a:path>
                <a:path w="690879" h="449579">
                  <a:moveTo>
                    <a:pt x="606803" y="378607"/>
                  </a:moveTo>
                  <a:lnTo>
                    <a:pt x="609599" y="370839"/>
                  </a:lnTo>
                  <a:lnTo>
                    <a:pt x="616814" y="370839"/>
                  </a:lnTo>
                  <a:lnTo>
                    <a:pt x="611124" y="374904"/>
                  </a:lnTo>
                  <a:lnTo>
                    <a:pt x="606803" y="378607"/>
                  </a:lnTo>
                  <a:close/>
                </a:path>
                <a:path w="690879" h="449579">
                  <a:moveTo>
                    <a:pt x="593140" y="388620"/>
                  </a:moveTo>
                  <a:lnTo>
                    <a:pt x="594359" y="383539"/>
                  </a:lnTo>
                  <a:lnTo>
                    <a:pt x="601049" y="383539"/>
                  </a:lnTo>
                  <a:lnTo>
                    <a:pt x="600456" y="384048"/>
                  </a:lnTo>
                  <a:lnTo>
                    <a:pt x="593140" y="388620"/>
                  </a:lnTo>
                  <a:close/>
                </a:path>
                <a:path w="690879" h="449579">
                  <a:moveTo>
                    <a:pt x="574028" y="400565"/>
                  </a:moveTo>
                  <a:lnTo>
                    <a:pt x="574547" y="396239"/>
                  </a:lnTo>
                  <a:lnTo>
                    <a:pt x="580949" y="396239"/>
                  </a:lnTo>
                  <a:lnTo>
                    <a:pt x="574028" y="400565"/>
                  </a:lnTo>
                  <a:close/>
                </a:path>
                <a:path w="690879" h="449579">
                  <a:moveTo>
                    <a:pt x="521086" y="426209"/>
                  </a:moveTo>
                  <a:lnTo>
                    <a:pt x="522731" y="421639"/>
                  </a:lnTo>
                  <a:lnTo>
                    <a:pt x="531940" y="421639"/>
                  </a:lnTo>
                  <a:lnTo>
                    <a:pt x="521086" y="426209"/>
                  </a:lnTo>
                  <a:close/>
                </a:path>
                <a:path w="690879" h="449579">
                  <a:moveTo>
                    <a:pt x="441931" y="449169"/>
                  </a:moveTo>
                  <a:lnTo>
                    <a:pt x="446531" y="447039"/>
                  </a:lnTo>
                  <a:lnTo>
                    <a:pt x="452121" y="447039"/>
                  </a:lnTo>
                  <a:lnTo>
                    <a:pt x="448056" y="448056"/>
                  </a:lnTo>
                  <a:lnTo>
                    <a:pt x="441931" y="449169"/>
                  </a:lnTo>
                  <a:close/>
                </a:path>
              </a:pathLst>
            </a:custGeom>
            <a:solidFill>
              <a:srgbClr val="001F60"/>
            </a:solidFill>
          </p:spPr>
          <p:txBody>
            <a:bodyPr wrap="square" lIns="0" tIns="0" rIns="0" bIns="0" rtlCol="0"/>
            <a:lstStyle/>
            <a:p>
              <a:endParaRPr sz="1600"/>
            </a:p>
          </p:txBody>
        </p:sp>
        <p:sp>
          <p:nvSpPr>
            <p:cNvPr id="103" name="object 36"/>
            <p:cNvSpPr/>
            <p:nvPr/>
          </p:nvSpPr>
          <p:spPr>
            <a:xfrm>
              <a:off x="9233114" y="4287983"/>
              <a:ext cx="683260" cy="320046"/>
            </a:xfrm>
            <a:custGeom>
              <a:avLst/>
              <a:gdLst/>
              <a:ahLst/>
              <a:cxnLst/>
              <a:rect l="l" t="t" r="r" b="b"/>
              <a:pathLst>
                <a:path w="683259" h="449579">
                  <a:moveTo>
                    <a:pt x="341376" y="449580"/>
                  </a:moveTo>
                  <a:lnTo>
                    <a:pt x="286266" y="446638"/>
                  </a:lnTo>
                  <a:lnTo>
                    <a:pt x="233891" y="438119"/>
                  </a:lnTo>
                  <a:lnTo>
                    <a:pt x="184972" y="424479"/>
                  </a:lnTo>
                  <a:lnTo>
                    <a:pt x="140232" y="406176"/>
                  </a:lnTo>
                  <a:lnTo>
                    <a:pt x="100393" y="383667"/>
                  </a:lnTo>
                  <a:lnTo>
                    <a:pt x="66178" y="357408"/>
                  </a:lnTo>
                  <a:lnTo>
                    <a:pt x="38308" y="327858"/>
                  </a:lnTo>
                  <a:lnTo>
                    <a:pt x="17507" y="295473"/>
                  </a:lnTo>
                  <a:lnTo>
                    <a:pt x="0" y="224028"/>
                  </a:lnTo>
                  <a:lnTo>
                    <a:pt x="4497" y="187758"/>
                  </a:lnTo>
                  <a:lnTo>
                    <a:pt x="38308" y="121199"/>
                  </a:lnTo>
                  <a:lnTo>
                    <a:pt x="66178" y="91842"/>
                  </a:lnTo>
                  <a:lnTo>
                    <a:pt x="100393" y="65722"/>
                  </a:lnTo>
                  <a:lnTo>
                    <a:pt x="140232" y="43305"/>
                  </a:lnTo>
                  <a:lnTo>
                    <a:pt x="184972" y="25059"/>
                  </a:lnTo>
                  <a:lnTo>
                    <a:pt x="233891" y="11448"/>
                  </a:lnTo>
                  <a:lnTo>
                    <a:pt x="286266" y="2939"/>
                  </a:lnTo>
                  <a:lnTo>
                    <a:pt x="341376" y="0"/>
                  </a:lnTo>
                  <a:lnTo>
                    <a:pt x="396855" y="2939"/>
                  </a:lnTo>
                  <a:lnTo>
                    <a:pt x="449445" y="11448"/>
                  </a:lnTo>
                  <a:lnTo>
                    <a:pt x="498451" y="25059"/>
                  </a:lnTo>
                  <a:lnTo>
                    <a:pt x="543178" y="43305"/>
                  </a:lnTo>
                  <a:lnTo>
                    <a:pt x="582930" y="65722"/>
                  </a:lnTo>
                  <a:lnTo>
                    <a:pt x="617012" y="91842"/>
                  </a:lnTo>
                  <a:lnTo>
                    <a:pt x="644731" y="121199"/>
                  </a:lnTo>
                  <a:lnTo>
                    <a:pt x="665390" y="153326"/>
                  </a:lnTo>
                  <a:lnTo>
                    <a:pt x="682752" y="224028"/>
                  </a:lnTo>
                  <a:lnTo>
                    <a:pt x="678295" y="260710"/>
                  </a:lnTo>
                  <a:lnTo>
                    <a:pt x="644731" y="327858"/>
                  </a:lnTo>
                  <a:lnTo>
                    <a:pt x="617012" y="357408"/>
                  </a:lnTo>
                  <a:lnTo>
                    <a:pt x="582930" y="383667"/>
                  </a:lnTo>
                  <a:lnTo>
                    <a:pt x="543178" y="406176"/>
                  </a:lnTo>
                  <a:lnTo>
                    <a:pt x="498451" y="424479"/>
                  </a:lnTo>
                  <a:lnTo>
                    <a:pt x="449445" y="438119"/>
                  </a:lnTo>
                  <a:lnTo>
                    <a:pt x="396855" y="446638"/>
                  </a:lnTo>
                  <a:lnTo>
                    <a:pt x="341376" y="449580"/>
                  </a:lnTo>
                  <a:close/>
                </a:path>
              </a:pathLst>
            </a:custGeom>
            <a:solidFill>
              <a:srgbClr val="FFFFFF"/>
            </a:solidFill>
          </p:spPr>
          <p:txBody>
            <a:bodyPr wrap="square" lIns="0" tIns="0" rIns="0" bIns="0" rtlCol="0"/>
            <a:lstStyle/>
            <a:p>
              <a:endParaRPr sz="1600"/>
            </a:p>
          </p:txBody>
        </p:sp>
        <p:sp>
          <p:nvSpPr>
            <p:cNvPr id="104" name="object 37"/>
            <p:cNvSpPr/>
            <p:nvPr/>
          </p:nvSpPr>
          <p:spPr>
            <a:xfrm>
              <a:off x="9230066" y="4284729"/>
              <a:ext cx="690880" cy="326826"/>
            </a:xfrm>
            <a:custGeom>
              <a:avLst/>
              <a:gdLst/>
              <a:ahLst/>
              <a:cxnLst/>
              <a:rect l="l" t="t" r="r" b="b"/>
              <a:pathLst>
                <a:path w="690879" h="459104">
                  <a:moveTo>
                    <a:pt x="362712" y="458724"/>
                  </a:moveTo>
                  <a:lnTo>
                    <a:pt x="327660" y="458724"/>
                  </a:lnTo>
                  <a:lnTo>
                    <a:pt x="275843" y="454152"/>
                  </a:lnTo>
                  <a:lnTo>
                    <a:pt x="211836" y="440436"/>
                  </a:lnTo>
                  <a:lnTo>
                    <a:pt x="152400" y="419100"/>
                  </a:lnTo>
                  <a:lnTo>
                    <a:pt x="89916" y="384048"/>
                  </a:lnTo>
                  <a:lnTo>
                    <a:pt x="41148" y="339852"/>
                  </a:lnTo>
                  <a:lnTo>
                    <a:pt x="27432" y="318516"/>
                  </a:lnTo>
                  <a:lnTo>
                    <a:pt x="21336" y="309372"/>
                  </a:lnTo>
                  <a:lnTo>
                    <a:pt x="15240" y="298704"/>
                  </a:lnTo>
                  <a:lnTo>
                    <a:pt x="10668" y="286512"/>
                  </a:lnTo>
                  <a:lnTo>
                    <a:pt x="6096" y="275844"/>
                  </a:lnTo>
                  <a:lnTo>
                    <a:pt x="3048" y="265176"/>
                  </a:lnTo>
                  <a:lnTo>
                    <a:pt x="0" y="240792"/>
                  </a:lnTo>
                  <a:lnTo>
                    <a:pt x="0" y="217932"/>
                  </a:lnTo>
                  <a:lnTo>
                    <a:pt x="15240" y="161544"/>
                  </a:lnTo>
                  <a:lnTo>
                    <a:pt x="27432" y="140208"/>
                  </a:lnTo>
                  <a:lnTo>
                    <a:pt x="33528" y="129540"/>
                  </a:lnTo>
                  <a:lnTo>
                    <a:pt x="41148" y="120396"/>
                  </a:lnTo>
                  <a:lnTo>
                    <a:pt x="50292" y="109728"/>
                  </a:lnTo>
                  <a:lnTo>
                    <a:pt x="68580" y="91440"/>
                  </a:lnTo>
                  <a:lnTo>
                    <a:pt x="79248" y="83820"/>
                  </a:lnTo>
                  <a:lnTo>
                    <a:pt x="89916" y="74676"/>
                  </a:lnTo>
                  <a:lnTo>
                    <a:pt x="126492" y="51816"/>
                  </a:lnTo>
                  <a:lnTo>
                    <a:pt x="181356" y="27431"/>
                  </a:lnTo>
                  <a:lnTo>
                    <a:pt x="242316" y="10667"/>
                  </a:lnTo>
                  <a:lnTo>
                    <a:pt x="327660" y="0"/>
                  </a:lnTo>
                  <a:lnTo>
                    <a:pt x="362712" y="0"/>
                  </a:lnTo>
                  <a:lnTo>
                    <a:pt x="414528" y="4572"/>
                  </a:lnTo>
                  <a:lnTo>
                    <a:pt x="439674" y="9143"/>
                  </a:lnTo>
                  <a:lnTo>
                    <a:pt x="310895" y="9143"/>
                  </a:lnTo>
                  <a:lnTo>
                    <a:pt x="243840" y="18288"/>
                  </a:lnTo>
                  <a:lnTo>
                    <a:pt x="184404" y="35052"/>
                  </a:lnTo>
                  <a:lnTo>
                    <a:pt x="129540" y="59436"/>
                  </a:lnTo>
                  <a:lnTo>
                    <a:pt x="94488" y="80772"/>
                  </a:lnTo>
                  <a:lnTo>
                    <a:pt x="83820" y="89916"/>
                  </a:lnTo>
                  <a:lnTo>
                    <a:pt x="74676" y="97536"/>
                  </a:lnTo>
                  <a:lnTo>
                    <a:pt x="33528" y="143256"/>
                  </a:lnTo>
                  <a:lnTo>
                    <a:pt x="15240" y="184404"/>
                  </a:lnTo>
                  <a:lnTo>
                    <a:pt x="12192" y="196596"/>
                  </a:lnTo>
                  <a:lnTo>
                    <a:pt x="9144" y="207264"/>
                  </a:lnTo>
                  <a:lnTo>
                    <a:pt x="7620" y="217932"/>
                  </a:lnTo>
                  <a:lnTo>
                    <a:pt x="7620" y="240792"/>
                  </a:lnTo>
                  <a:lnTo>
                    <a:pt x="18288" y="283464"/>
                  </a:lnTo>
                  <a:lnTo>
                    <a:pt x="41148" y="324612"/>
                  </a:lnTo>
                  <a:lnTo>
                    <a:pt x="47244" y="333756"/>
                  </a:lnTo>
                  <a:lnTo>
                    <a:pt x="56388" y="342900"/>
                  </a:lnTo>
                  <a:lnTo>
                    <a:pt x="64008" y="352044"/>
                  </a:lnTo>
                  <a:lnTo>
                    <a:pt x="74676" y="361188"/>
                  </a:lnTo>
                  <a:lnTo>
                    <a:pt x="105156" y="384048"/>
                  </a:lnTo>
                  <a:lnTo>
                    <a:pt x="155448" y="411480"/>
                  </a:lnTo>
                  <a:lnTo>
                    <a:pt x="213360" y="432816"/>
                  </a:lnTo>
                  <a:lnTo>
                    <a:pt x="310895" y="449580"/>
                  </a:lnTo>
                  <a:lnTo>
                    <a:pt x="439673" y="449580"/>
                  </a:lnTo>
                  <a:lnTo>
                    <a:pt x="414528" y="454152"/>
                  </a:lnTo>
                  <a:lnTo>
                    <a:pt x="362712" y="458724"/>
                  </a:lnTo>
                  <a:close/>
                </a:path>
                <a:path w="690879" h="459104">
                  <a:moveTo>
                    <a:pt x="439673" y="449580"/>
                  </a:moveTo>
                  <a:lnTo>
                    <a:pt x="379476" y="449580"/>
                  </a:lnTo>
                  <a:lnTo>
                    <a:pt x="445008" y="440436"/>
                  </a:lnTo>
                  <a:lnTo>
                    <a:pt x="477012" y="432816"/>
                  </a:lnTo>
                  <a:lnTo>
                    <a:pt x="560832" y="399288"/>
                  </a:lnTo>
                  <a:lnTo>
                    <a:pt x="595884" y="377952"/>
                  </a:lnTo>
                  <a:lnTo>
                    <a:pt x="606552" y="368808"/>
                  </a:lnTo>
                  <a:lnTo>
                    <a:pt x="615696" y="361188"/>
                  </a:lnTo>
                  <a:lnTo>
                    <a:pt x="633983" y="342900"/>
                  </a:lnTo>
                  <a:lnTo>
                    <a:pt x="656844" y="315468"/>
                  </a:lnTo>
                  <a:lnTo>
                    <a:pt x="661416" y="304800"/>
                  </a:lnTo>
                  <a:lnTo>
                    <a:pt x="667512" y="294132"/>
                  </a:lnTo>
                  <a:lnTo>
                    <a:pt x="672084" y="283464"/>
                  </a:lnTo>
                  <a:lnTo>
                    <a:pt x="675131" y="274320"/>
                  </a:lnTo>
                  <a:lnTo>
                    <a:pt x="678179" y="263652"/>
                  </a:lnTo>
                  <a:lnTo>
                    <a:pt x="681227" y="251460"/>
                  </a:lnTo>
                  <a:lnTo>
                    <a:pt x="681227" y="240792"/>
                  </a:lnTo>
                  <a:lnTo>
                    <a:pt x="682752" y="230124"/>
                  </a:lnTo>
                  <a:lnTo>
                    <a:pt x="681227" y="217932"/>
                  </a:lnTo>
                  <a:lnTo>
                    <a:pt x="681227" y="207264"/>
                  </a:lnTo>
                  <a:lnTo>
                    <a:pt x="672084" y="175260"/>
                  </a:lnTo>
                  <a:lnTo>
                    <a:pt x="649224" y="134112"/>
                  </a:lnTo>
                  <a:lnTo>
                    <a:pt x="615696" y="97536"/>
                  </a:lnTo>
                  <a:lnTo>
                    <a:pt x="595884" y="82296"/>
                  </a:lnTo>
                  <a:lnTo>
                    <a:pt x="583692" y="73152"/>
                  </a:lnTo>
                  <a:lnTo>
                    <a:pt x="534924" y="47243"/>
                  </a:lnTo>
                  <a:lnTo>
                    <a:pt x="477012" y="25907"/>
                  </a:lnTo>
                  <a:lnTo>
                    <a:pt x="379476" y="9143"/>
                  </a:lnTo>
                  <a:lnTo>
                    <a:pt x="439674" y="9143"/>
                  </a:lnTo>
                  <a:lnTo>
                    <a:pt x="478536" y="18288"/>
                  </a:lnTo>
                  <a:lnTo>
                    <a:pt x="537972" y="39624"/>
                  </a:lnTo>
                  <a:lnTo>
                    <a:pt x="600456" y="74676"/>
                  </a:lnTo>
                  <a:lnTo>
                    <a:pt x="640079" y="109728"/>
                  </a:lnTo>
                  <a:lnTo>
                    <a:pt x="647700" y="118872"/>
                  </a:lnTo>
                  <a:lnTo>
                    <a:pt x="656844" y="129540"/>
                  </a:lnTo>
                  <a:lnTo>
                    <a:pt x="662940" y="140208"/>
                  </a:lnTo>
                  <a:lnTo>
                    <a:pt x="669036" y="149352"/>
                  </a:lnTo>
                  <a:lnTo>
                    <a:pt x="675131" y="160020"/>
                  </a:lnTo>
                  <a:lnTo>
                    <a:pt x="679704" y="172212"/>
                  </a:lnTo>
                  <a:lnTo>
                    <a:pt x="684275" y="182880"/>
                  </a:lnTo>
                  <a:lnTo>
                    <a:pt x="687324" y="193548"/>
                  </a:lnTo>
                  <a:lnTo>
                    <a:pt x="690372" y="217932"/>
                  </a:lnTo>
                  <a:lnTo>
                    <a:pt x="690372" y="240792"/>
                  </a:lnTo>
                  <a:lnTo>
                    <a:pt x="675131" y="297180"/>
                  </a:lnTo>
                  <a:lnTo>
                    <a:pt x="662940" y="318516"/>
                  </a:lnTo>
                  <a:lnTo>
                    <a:pt x="656844" y="329184"/>
                  </a:lnTo>
                  <a:lnTo>
                    <a:pt x="649224" y="339852"/>
                  </a:lnTo>
                  <a:lnTo>
                    <a:pt x="621792" y="367284"/>
                  </a:lnTo>
                  <a:lnTo>
                    <a:pt x="611124" y="374904"/>
                  </a:lnTo>
                  <a:lnTo>
                    <a:pt x="600456" y="384048"/>
                  </a:lnTo>
                  <a:lnTo>
                    <a:pt x="563880" y="406908"/>
                  </a:lnTo>
                  <a:lnTo>
                    <a:pt x="509016" y="431292"/>
                  </a:lnTo>
                  <a:lnTo>
                    <a:pt x="448056" y="448056"/>
                  </a:lnTo>
                  <a:lnTo>
                    <a:pt x="439673" y="449580"/>
                  </a:lnTo>
                  <a:close/>
                </a:path>
              </a:pathLst>
            </a:custGeom>
            <a:solidFill>
              <a:srgbClr val="001F60"/>
            </a:solidFill>
          </p:spPr>
          <p:txBody>
            <a:bodyPr wrap="square" lIns="0" tIns="0" rIns="0" bIns="0" rtlCol="0"/>
            <a:lstStyle/>
            <a:p>
              <a:endParaRPr sz="1600"/>
            </a:p>
          </p:txBody>
        </p:sp>
        <p:sp>
          <p:nvSpPr>
            <p:cNvPr id="105" name="object 38"/>
            <p:cNvSpPr txBox="1"/>
            <p:nvPr/>
          </p:nvSpPr>
          <p:spPr>
            <a:xfrm>
              <a:off x="8253182" y="4331044"/>
              <a:ext cx="2588260" cy="187877"/>
            </a:xfrm>
            <a:prstGeom prst="rect">
              <a:avLst/>
            </a:prstGeom>
          </p:spPr>
          <p:txBody>
            <a:bodyPr vert="horz" wrap="square" lIns="0" tIns="12700" rIns="0" bIns="0" rtlCol="0">
              <a:spAutoFit/>
            </a:bodyPr>
            <a:lstStyle/>
            <a:p>
              <a:pPr marL="1101725" marR="1037590" indent="32384" algn="ctr">
                <a:lnSpc>
                  <a:spcPct val="102200"/>
                </a:lnSpc>
                <a:spcBef>
                  <a:spcPts val="100"/>
                </a:spcBef>
              </a:pPr>
              <a:r>
                <a:rPr sz="800" spc="25" dirty="0">
                  <a:latin typeface="Book Antiqua"/>
                  <a:cs typeface="Book Antiqua"/>
                </a:rPr>
                <a:t>COTs  </a:t>
              </a:r>
              <a:r>
                <a:rPr sz="800" spc="90" dirty="0">
                  <a:latin typeface="Book Antiqua"/>
                  <a:cs typeface="Book Antiqua"/>
                </a:rPr>
                <a:t>x86</a:t>
              </a:r>
              <a:r>
                <a:rPr sz="800" spc="-95" dirty="0">
                  <a:latin typeface="Book Antiqua"/>
                  <a:cs typeface="Book Antiqua"/>
                </a:rPr>
                <a:t> </a:t>
              </a:r>
              <a:r>
                <a:rPr sz="800" spc="-25" dirty="0">
                  <a:latin typeface="Book Antiqua"/>
                  <a:cs typeface="Book Antiqua"/>
                </a:rPr>
                <a:t>HW</a:t>
              </a:r>
              <a:endParaRPr sz="800" dirty="0">
                <a:latin typeface="Book Antiqua"/>
                <a:cs typeface="Book Antiqua"/>
              </a:endParaRPr>
            </a:p>
          </p:txBody>
        </p:sp>
        <p:sp>
          <p:nvSpPr>
            <p:cNvPr id="106" name="object 39"/>
            <p:cNvSpPr/>
            <p:nvPr/>
          </p:nvSpPr>
          <p:spPr>
            <a:xfrm>
              <a:off x="8250133" y="4046051"/>
              <a:ext cx="2551430" cy="147818"/>
            </a:xfrm>
            <a:custGeom>
              <a:avLst/>
              <a:gdLst/>
              <a:ahLst/>
              <a:cxnLst/>
              <a:rect l="l" t="t" r="r" b="b"/>
              <a:pathLst>
                <a:path w="2551429" h="207645">
                  <a:moveTo>
                    <a:pt x="2549652" y="207264"/>
                  </a:moveTo>
                  <a:lnTo>
                    <a:pt x="1524" y="207264"/>
                  </a:lnTo>
                  <a:lnTo>
                    <a:pt x="0" y="205740"/>
                  </a:lnTo>
                  <a:lnTo>
                    <a:pt x="0" y="3048"/>
                  </a:lnTo>
                  <a:lnTo>
                    <a:pt x="1524" y="0"/>
                  </a:lnTo>
                  <a:lnTo>
                    <a:pt x="2549652" y="0"/>
                  </a:lnTo>
                  <a:lnTo>
                    <a:pt x="2551176" y="3048"/>
                  </a:lnTo>
                  <a:lnTo>
                    <a:pt x="2551176" y="4571"/>
                  </a:lnTo>
                  <a:lnTo>
                    <a:pt x="3048" y="4571"/>
                  </a:lnTo>
                  <a:lnTo>
                    <a:pt x="3048" y="204215"/>
                  </a:lnTo>
                  <a:lnTo>
                    <a:pt x="7620" y="204215"/>
                  </a:lnTo>
                  <a:lnTo>
                    <a:pt x="2551176" y="204215"/>
                  </a:lnTo>
                  <a:lnTo>
                    <a:pt x="2551176" y="205740"/>
                  </a:lnTo>
                  <a:lnTo>
                    <a:pt x="2549652" y="207264"/>
                  </a:lnTo>
                  <a:close/>
                </a:path>
                <a:path w="2551429" h="207645">
                  <a:moveTo>
                    <a:pt x="2551176" y="204215"/>
                  </a:moveTo>
                  <a:lnTo>
                    <a:pt x="2542032" y="204215"/>
                  </a:lnTo>
                  <a:lnTo>
                    <a:pt x="2546604" y="204215"/>
                  </a:lnTo>
                  <a:lnTo>
                    <a:pt x="2546604" y="4571"/>
                  </a:lnTo>
                  <a:lnTo>
                    <a:pt x="2551176" y="4571"/>
                  </a:lnTo>
                  <a:lnTo>
                    <a:pt x="2551176" y="204215"/>
                  </a:lnTo>
                  <a:close/>
                </a:path>
                <a:path w="2551429" h="207645">
                  <a:moveTo>
                    <a:pt x="7620" y="204215"/>
                  </a:moveTo>
                  <a:close/>
                </a:path>
                <a:path w="2551429" h="207645">
                  <a:moveTo>
                    <a:pt x="2542032" y="204215"/>
                  </a:moveTo>
                  <a:lnTo>
                    <a:pt x="7620" y="204215"/>
                  </a:lnTo>
                  <a:lnTo>
                    <a:pt x="2542032" y="204215"/>
                  </a:lnTo>
                  <a:close/>
                </a:path>
              </a:pathLst>
            </a:custGeom>
            <a:solidFill>
              <a:srgbClr val="FFFFFF"/>
            </a:solidFill>
          </p:spPr>
          <p:txBody>
            <a:bodyPr wrap="square" lIns="0" tIns="0" rIns="0" bIns="0" rtlCol="0"/>
            <a:lstStyle/>
            <a:p>
              <a:endParaRPr sz="1600"/>
            </a:p>
          </p:txBody>
        </p:sp>
        <p:sp>
          <p:nvSpPr>
            <p:cNvPr id="107" name="object 40"/>
            <p:cNvSpPr/>
            <p:nvPr/>
          </p:nvSpPr>
          <p:spPr>
            <a:xfrm>
              <a:off x="8253182" y="4049305"/>
              <a:ext cx="2543810" cy="142393"/>
            </a:xfrm>
            <a:custGeom>
              <a:avLst/>
              <a:gdLst/>
              <a:ahLst/>
              <a:cxnLst/>
              <a:rect l="l" t="t" r="r" b="b"/>
              <a:pathLst>
                <a:path w="2543809" h="200025">
                  <a:moveTo>
                    <a:pt x="0" y="0"/>
                  </a:moveTo>
                  <a:lnTo>
                    <a:pt x="2543555" y="0"/>
                  </a:lnTo>
                  <a:lnTo>
                    <a:pt x="2543555" y="199643"/>
                  </a:lnTo>
                  <a:lnTo>
                    <a:pt x="0" y="199643"/>
                  </a:lnTo>
                  <a:lnTo>
                    <a:pt x="0" y="0"/>
                  </a:lnTo>
                  <a:close/>
                </a:path>
              </a:pathLst>
            </a:custGeom>
            <a:solidFill>
              <a:srgbClr val="7E7E7E"/>
            </a:solidFill>
          </p:spPr>
          <p:txBody>
            <a:bodyPr wrap="square" lIns="0" tIns="0" rIns="0" bIns="0" rtlCol="0"/>
            <a:lstStyle/>
            <a:p>
              <a:endParaRPr sz="1600"/>
            </a:p>
          </p:txBody>
        </p:sp>
        <p:sp>
          <p:nvSpPr>
            <p:cNvPr id="108" name="object 41"/>
            <p:cNvSpPr/>
            <p:nvPr/>
          </p:nvSpPr>
          <p:spPr>
            <a:xfrm>
              <a:off x="8250133" y="4046051"/>
              <a:ext cx="2551430" cy="147818"/>
            </a:xfrm>
            <a:custGeom>
              <a:avLst/>
              <a:gdLst/>
              <a:ahLst/>
              <a:cxnLst/>
              <a:rect l="l" t="t" r="r" b="b"/>
              <a:pathLst>
                <a:path w="2551429" h="207645">
                  <a:moveTo>
                    <a:pt x="2549652" y="207264"/>
                  </a:moveTo>
                  <a:lnTo>
                    <a:pt x="1524" y="207264"/>
                  </a:lnTo>
                  <a:lnTo>
                    <a:pt x="0" y="205740"/>
                  </a:lnTo>
                  <a:lnTo>
                    <a:pt x="0" y="3048"/>
                  </a:lnTo>
                  <a:lnTo>
                    <a:pt x="1524" y="0"/>
                  </a:lnTo>
                  <a:lnTo>
                    <a:pt x="2549652" y="0"/>
                  </a:lnTo>
                  <a:lnTo>
                    <a:pt x="2551176" y="3048"/>
                  </a:lnTo>
                  <a:lnTo>
                    <a:pt x="2551176" y="4572"/>
                  </a:lnTo>
                  <a:lnTo>
                    <a:pt x="7620" y="4572"/>
                  </a:lnTo>
                  <a:lnTo>
                    <a:pt x="3048" y="9144"/>
                  </a:lnTo>
                  <a:lnTo>
                    <a:pt x="7620" y="9144"/>
                  </a:lnTo>
                  <a:lnTo>
                    <a:pt x="7620" y="199644"/>
                  </a:lnTo>
                  <a:lnTo>
                    <a:pt x="3048" y="199644"/>
                  </a:lnTo>
                  <a:lnTo>
                    <a:pt x="7620" y="204215"/>
                  </a:lnTo>
                  <a:lnTo>
                    <a:pt x="2551176" y="204215"/>
                  </a:lnTo>
                  <a:lnTo>
                    <a:pt x="2551176" y="205740"/>
                  </a:lnTo>
                  <a:lnTo>
                    <a:pt x="2549652" y="207264"/>
                  </a:lnTo>
                  <a:close/>
                </a:path>
                <a:path w="2551429" h="207645">
                  <a:moveTo>
                    <a:pt x="7620" y="9144"/>
                  </a:moveTo>
                  <a:lnTo>
                    <a:pt x="3048" y="9144"/>
                  </a:lnTo>
                  <a:lnTo>
                    <a:pt x="7620" y="4572"/>
                  </a:lnTo>
                  <a:lnTo>
                    <a:pt x="7620" y="9144"/>
                  </a:lnTo>
                  <a:close/>
                </a:path>
                <a:path w="2551429" h="207645">
                  <a:moveTo>
                    <a:pt x="2542032" y="9144"/>
                  </a:moveTo>
                  <a:lnTo>
                    <a:pt x="7620" y="9144"/>
                  </a:lnTo>
                  <a:lnTo>
                    <a:pt x="7620" y="4572"/>
                  </a:lnTo>
                  <a:lnTo>
                    <a:pt x="2542032" y="4572"/>
                  </a:lnTo>
                  <a:lnTo>
                    <a:pt x="2542032" y="9144"/>
                  </a:lnTo>
                  <a:close/>
                </a:path>
                <a:path w="2551429" h="207645">
                  <a:moveTo>
                    <a:pt x="2542032" y="204215"/>
                  </a:moveTo>
                  <a:lnTo>
                    <a:pt x="2542032" y="4572"/>
                  </a:lnTo>
                  <a:lnTo>
                    <a:pt x="2546603" y="9144"/>
                  </a:lnTo>
                  <a:lnTo>
                    <a:pt x="2551176" y="9144"/>
                  </a:lnTo>
                  <a:lnTo>
                    <a:pt x="2551176" y="199644"/>
                  </a:lnTo>
                  <a:lnTo>
                    <a:pt x="2546603" y="199644"/>
                  </a:lnTo>
                  <a:lnTo>
                    <a:pt x="2542032" y="204215"/>
                  </a:lnTo>
                  <a:close/>
                </a:path>
                <a:path w="2551429" h="207645">
                  <a:moveTo>
                    <a:pt x="2551176" y="9144"/>
                  </a:moveTo>
                  <a:lnTo>
                    <a:pt x="2546603" y="9144"/>
                  </a:lnTo>
                  <a:lnTo>
                    <a:pt x="2542032" y="4572"/>
                  </a:lnTo>
                  <a:lnTo>
                    <a:pt x="2551176" y="4572"/>
                  </a:lnTo>
                  <a:lnTo>
                    <a:pt x="2551176" y="9144"/>
                  </a:lnTo>
                  <a:close/>
                </a:path>
                <a:path w="2551429" h="207645">
                  <a:moveTo>
                    <a:pt x="7620" y="204215"/>
                  </a:moveTo>
                  <a:lnTo>
                    <a:pt x="3048" y="199644"/>
                  </a:lnTo>
                  <a:lnTo>
                    <a:pt x="7620" y="199644"/>
                  </a:lnTo>
                  <a:lnTo>
                    <a:pt x="7620" y="204215"/>
                  </a:lnTo>
                  <a:close/>
                </a:path>
                <a:path w="2551429" h="207645">
                  <a:moveTo>
                    <a:pt x="2542032" y="204215"/>
                  </a:moveTo>
                  <a:lnTo>
                    <a:pt x="7620" y="204215"/>
                  </a:lnTo>
                  <a:lnTo>
                    <a:pt x="7620" y="199644"/>
                  </a:lnTo>
                  <a:lnTo>
                    <a:pt x="2542032" y="199644"/>
                  </a:lnTo>
                  <a:lnTo>
                    <a:pt x="2542032" y="204215"/>
                  </a:lnTo>
                  <a:close/>
                </a:path>
                <a:path w="2551429" h="207645">
                  <a:moveTo>
                    <a:pt x="2551176" y="204215"/>
                  </a:moveTo>
                  <a:lnTo>
                    <a:pt x="2542032" y="204215"/>
                  </a:lnTo>
                  <a:lnTo>
                    <a:pt x="2546603" y="199644"/>
                  </a:lnTo>
                  <a:lnTo>
                    <a:pt x="2551176" y="199644"/>
                  </a:lnTo>
                  <a:lnTo>
                    <a:pt x="2551176" y="204215"/>
                  </a:lnTo>
                  <a:close/>
                </a:path>
              </a:pathLst>
            </a:custGeom>
            <a:solidFill>
              <a:srgbClr val="FFFFFF"/>
            </a:solidFill>
          </p:spPr>
          <p:txBody>
            <a:bodyPr wrap="square" lIns="0" tIns="0" rIns="0" bIns="0" rtlCol="0"/>
            <a:lstStyle/>
            <a:p>
              <a:endParaRPr sz="1600"/>
            </a:p>
          </p:txBody>
        </p:sp>
        <p:sp>
          <p:nvSpPr>
            <p:cNvPr id="109" name="object 42"/>
            <p:cNvSpPr/>
            <p:nvPr/>
          </p:nvSpPr>
          <p:spPr>
            <a:xfrm>
              <a:off x="10173937" y="3544826"/>
              <a:ext cx="444500" cy="271677"/>
            </a:xfrm>
            <a:custGeom>
              <a:avLst/>
              <a:gdLst/>
              <a:ahLst/>
              <a:cxnLst/>
              <a:rect l="l" t="t" r="r" b="b"/>
              <a:pathLst>
                <a:path w="444500" h="381635">
                  <a:moveTo>
                    <a:pt x="1009" y="178307"/>
                  </a:moveTo>
                  <a:lnTo>
                    <a:pt x="0" y="178307"/>
                  </a:lnTo>
                  <a:lnTo>
                    <a:pt x="1648" y="172982"/>
                  </a:lnTo>
                  <a:lnTo>
                    <a:pt x="1009" y="178307"/>
                  </a:lnTo>
                  <a:close/>
                </a:path>
                <a:path w="444500" h="381635">
                  <a:moveTo>
                    <a:pt x="4057" y="165607"/>
                  </a:moveTo>
                  <a:lnTo>
                    <a:pt x="4491" y="163798"/>
                  </a:lnTo>
                  <a:lnTo>
                    <a:pt x="4057" y="165607"/>
                  </a:lnTo>
                  <a:close/>
                </a:path>
                <a:path w="444500" h="381635">
                  <a:moveTo>
                    <a:pt x="8629" y="152907"/>
                  </a:moveTo>
                  <a:lnTo>
                    <a:pt x="7863" y="152907"/>
                  </a:lnTo>
                  <a:lnTo>
                    <a:pt x="11274" y="141888"/>
                  </a:lnTo>
                  <a:lnTo>
                    <a:pt x="8629" y="152907"/>
                  </a:lnTo>
                  <a:close/>
                </a:path>
                <a:path w="444500" h="381635">
                  <a:moveTo>
                    <a:pt x="11863" y="139987"/>
                  </a:moveTo>
                  <a:lnTo>
                    <a:pt x="12605" y="137588"/>
                  </a:lnTo>
                  <a:lnTo>
                    <a:pt x="23556" y="117416"/>
                  </a:lnTo>
                  <a:lnTo>
                    <a:pt x="22345" y="127507"/>
                  </a:lnTo>
                  <a:lnTo>
                    <a:pt x="11863" y="139987"/>
                  </a:lnTo>
                  <a:close/>
                </a:path>
                <a:path w="444500" h="381635">
                  <a:moveTo>
                    <a:pt x="31489" y="114807"/>
                  </a:moveTo>
                  <a:lnTo>
                    <a:pt x="24972" y="114807"/>
                  </a:lnTo>
                  <a:lnTo>
                    <a:pt x="33408" y="99268"/>
                  </a:lnTo>
                  <a:lnTo>
                    <a:pt x="40474" y="90731"/>
                  </a:lnTo>
                  <a:lnTo>
                    <a:pt x="39109" y="102107"/>
                  </a:lnTo>
                  <a:lnTo>
                    <a:pt x="33013" y="102107"/>
                  </a:lnTo>
                  <a:lnTo>
                    <a:pt x="31489" y="114807"/>
                  </a:lnTo>
                  <a:close/>
                </a:path>
                <a:path w="444500" h="381635">
                  <a:moveTo>
                    <a:pt x="45205" y="89407"/>
                  </a:moveTo>
                  <a:lnTo>
                    <a:pt x="41570" y="89407"/>
                  </a:lnTo>
                  <a:lnTo>
                    <a:pt x="61016" y="65913"/>
                  </a:lnTo>
                  <a:lnTo>
                    <a:pt x="78710" y="51405"/>
                  </a:lnTo>
                  <a:lnTo>
                    <a:pt x="75685" y="64007"/>
                  </a:lnTo>
                  <a:lnTo>
                    <a:pt x="65017" y="64007"/>
                  </a:lnTo>
                  <a:lnTo>
                    <a:pt x="61969" y="76707"/>
                  </a:lnTo>
                  <a:lnTo>
                    <a:pt x="57397" y="76707"/>
                  </a:lnTo>
                  <a:lnTo>
                    <a:pt x="45205" y="89407"/>
                  </a:lnTo>
                  <a:close/>
                </a:path>
                <a:path w="444500" h="381635">
                  <a:moveTo>
                    <a:pt x="90925" y="51307"/>
                  </a:moveTo>
                  <a:lnTo>
                    <a:pt x="78829" y="51307"/>
                  </a:lnTo>
                  <a:lnTo>
                    <a:pt x="93888" y="38960"/>
                  </a:lnTo>
                  <a:lnTo>
                    <a:pt x="90925" y="51307"/>
                  </a:lnTo>
                  <a:close/>
                </a:path>
                <a:path w="444500" h="381635">
                  <a:moveTo>
                    <a:pt x="109213" y="38607"/>
                  </a:moveTo>
                  <a:lnTo>
                    <a:pt x="94318" y="38607"/>
                  </a:lnTo>
                  <a:lnTo>
                    <a:pt x="94553" y="38415"/>
                  </a:lnTo>
                  <a:lnTo>
                    <a:pt x="133144" y="17668"/>
                  </a:lnTo>
                  <a:lnTo>
                    <a:pt x="175914" y="4566"/>
                  </a:lnTo>
                  <a:lnTo>
                    <a:pt x="208844" y="1302"/>
                  </a:lnTo>
                  <a:lnTo>
                    <a:pt x="194557" y="13207"/>
                  </a:lnTo>
                  <a:lnTo>
                    <a:pt x="156457" y="13207"/>
                  </a:lnTo>
                  <a:lnTo>
                    <a:pt x="142741" y="25907"/>
                  </a:lnTo>
                  <a:lnTo>
                    <a:pt x="127501" y="25907"/>
                  </a:lnTo>
                  <a:lnTo>
                    <a:pt x="109213" y="38607"/>
                  </a:lnTo>
                  <a:close/>
                </a:path>
                <a:path w="444500" h="381635">
                  <a:moveTo>
                    <a:pt x="227058" y="507"/>
                  </a:moveTo>
                  <a:lnTo>
                    <a:pt x="216863" y="507"/>
                  </a:lnTo>
                  <a:lnTo>
                    <a:pt x="221989" y="0"/>
                  </a:lnTo>
                  <a:lnTo>
                    <a:pt x="227058" y="507"/>
                  </a:lnTo>
                  <a:close/>
                </a:path>
                <a:path w="444500" h="381635">
                  <a:moveTo>
                    <a:pt x="348506" y="38607"/>
                  </a:moveTo>
                  <a:lnTo>
                    <a:pt x="336289" y="38607"/>
                  </a:lnTo>
                  <a:lnTo>
                    <a:pt x="311905" y="25907"/>
                  </a:lnTo>
                  <a:lnTo>
                    <a:pt x="304285" y="25907"/>
                  </a:lnTo>
                  <a:lnTo>
                    <a:pt x="285997" y="13207"/>
                  </a:lnTo>
                  <a:lnTo>
                    <a:pt x="249421" y="13207"/>
                  </a:lnTo>
                  <a:lnTo>
                    <a:pt x="233510" y="1154"/>
                  </a:lnTo>
                  <a:lnTo>
                    <a:pt x="267560" y="4566"/>
                  </a:lnTo>
                  <a:lnTo>
                    <a:pt x="309952" y="17668"/>
                  </a:lnTo>
                  <a:lnTo>
                    <a:pt x="348272" y="38415"/>
                  </a:lnTo>
                  <a:lnTo>
                    <a:pt x="348506" y="38607"/>
                  </a:lnTo>
                  <a:close/>
                </a:path>
                <a:path w="444500" h="381635">
                  <a:moveTo>
                    <a:pt x="363911" y="51307"/>
                  </a:moveTo>
                  <a:lnTo>
                    <a:pt x="350006" y="51307"/>
                  </a:lnTo>
                  <a:lnTo>
                    <a:pt x="348481" y="38607"/>
                  </a:lnTo>
                  <a:lnTo>
                    <a:pt x="363911" y="51307"/>
                  </a:lnTo>
                  <a:close/>
                </a:path>
                <a:path w="444500" h="381635">
                  <a:moveTo>
                    <a:pt x="390527" y="76707"/>
                  </a:moveTo>
                  <a:lnTo>
                    <a:pt x="389629" y="76707"/>
                  </a:lnTo>
                  <a:lnTo>
                    <a:pt x="377438" y="64007"/>
                  </a:lnTo>
                  <a:lnTo>
                    <a:pt x="374389" y="64007"/>
                  </a:lnTo>
                  <a:lnTo>
                    <a:pt x="367194" y="54013"/>
                  </a:lnTo>
                  <a:lnTo>
                    <a:pt x="381628" y="65913"/>
                  </a:lnTo>
                  <a:lnTo>
                    <a:pt x="390527" y="76707"/>
                  </a:lnTo>
                  <a:close/>
                </a:path>
                <a:path w="444500" h="381635">
                  <a:moveTo>
                    <a:pt x="410662" y="102107"/>
                  </a:moveTo>
                  <a:lnTo>
                    <a:pt x="403345" y="102107"/>
                  </a:lnTo>
                  <a:lnTo>
                    <a:pt x="400297" y="89407"/>
                  </a:lnTo>
                  <a:lnTo>
                    <a:pt x="398774" y="89407"/>
                  </a:lnTo>
                  <a:lnTo>
                    <a:pt x="392829" y="79500"/>
                  </a:lnTo>
                  <a:lnTo>
                    <a:pt x="409125" y="99268"/>
                  </a:lnTo>
                  <a:lnTo>
                    <a:pt x="410662" y="102107"/>
                  </a:lnTo>
                  <a:close/>
                </a:path>
                <a:path w="444500" h="381635">
                  <a:moveTo>
                    <a:pt x="417538" y="114807"/>
                  </a:moveTo>
                  <a:lnTo>
                    <a:pt x="410965" y="114807"/>
                  </a:lnTo>
                  <a:lnTo>
                    <a:pt x="410965" y="102666"/>
                  </a:lnTo>
                  <a:lnTo>
                    <a:pt x="417538" y="114807"/>
                  </a:lnTo>
                  <a:close/>
                </a:path>
                <a:path w="444500" h="381635">
                  <a:moveTo>
                    <a:pt x="424414" y="127507"/>
                  </a:moveTo>
                  <a:lnTo>
                    <a:pt x="418585" y="127507"/>
                  </a:lnTo>
                  <a:lnTo>
                    <a:pt x="418585" y="116741"/>
                  </a:lnTo>
                  <a:lnTo>
                    <a:pt x="424414" y="127507"/>
                  </a:lnTo>
                  <a:close/>
                </a:path>
                <a:path w="444500" h="381635">
                  <a:moveTo>
                    <a:pt x="430681" y="140207"/>
                  </a:moveTo>
                  <a:lnTo>
                    <a:pt x="424681" y="140207"/>
                  </a:lnTo>
                  <a:lnTo>
                    <a:pt x="424681" y="128001"/>
                  </a:lnTo>
                  <a:lnTo>
                    <a:pt x="429872" y="137588"/>
                  </a:lnTo>
                  <a:lnTo>
                    <a:pt x="430681" y="140207"/>
                  </a:lnTo>
                  <a:close/>
                </a:path>
                <a:path w="444500" h="381635">
                  <a:moveTo>
                    <a:pt x="434607" y="152907"/>
                  </a:moveTo>
                  <a:lnTo>
                    <a:pt x="430778" y="152907"/>
                  </a:lnTo>
                  <a:lnTo>
                    <a:pt x="430778" y="140519"/>
                  </a:lnTo>
                  <a:lnTo>
                    <a:pt x="434607" y="152907"/>
                  </a:lnTo>
                  <a:close/>
                </a:path>
                <a:path w="444500" h="381635">
                  <a:moveTo>
                    <a:pt x="438532" y="165607"/>
                  </a:moveTo>
                  <a:lnTo>
                    <a:pt x="436874" y="165607"/>
                  </a:lnTo>
                  <a:lnTo>
                    <a:pt x="436874" y="160242"/>
                  </a:lnTo>
                  <a:lnTo>
                    <a:pt x="438532" y="165607"/>
                  </a:lnTo>
                  <a:close/>
                </a:path>
                <a:path w="444500" h="381635">
                  <a:moveTo>
                    <a:pt x="442458" y="178307"/>
                  </a:moveTo>
                  <a:lnTo>
                    <a:pt x="439921" y="178307"/>
                  </a:lnTo>
                  <a:lnTo>
                    <a:pt x="439921" y="170101"/>
                  </a:lnTo>
                  <a:lnTo>
                    <a:pt x="442458" y="178307"/>
                  </a:lnTo>
                  <a:close/>
                </a:path>
                <a:path w="444500" h="381635">
                  <a:moveTo>
                    <a:pt x="444079" y="191007"/>
                  </a:moveTo>
                  <a:lnTo>
                    <a:pt x="442970" y="191007"/>
                  </a:lnTo>
                  <a:lnTo>
                    <a:pt x="442970" y="179965"/>
                  </a:lnTo>
                  <a:lnTo>
                    <a:pt x="444079" y="191007"/>
                  </a:lnTo>
                  <a:close/>
                </a:path>
                <a:path w="444500" h="381635">
                  <a:moveTo>
                    <a:pt x="383526" y="381567"/>
                  </a:moveTo>
                  <a:lnTo>
                    <a:pt x="383715" y="381339"/>
                  </a:lnTo>
                  <a:lnTo>
                    <a:pt x="383526" y="381567"/>
                  </a:lnTo>
                  <a:close/>
                </a:path>
              </a:pathLst>
            </a:custGeom>
            <a:solidFill>
              <a:srgbClr val="FFE99A"/>
            </a:solidFill>
          </p:spPr>
          <p:txBody>
            <a:bodyPr wrap="square" lIns="0" tIns="0" rIns="0" bIns="0" rtlCol="0"/>
            <a:lstStyle/>
            <a:p>
              <a:endParaRPr sz="1600"/>
            </a:p>
          </p:txBody>
        </p:sp>
        <p:sp>
          <p:nvSpPr>
            <p:cNvPr id="110" name="object 43"/>
            <p:cNvSpPr/>
            <p:nvPr/>
          </p:nvSpPr>
          <p:spPr>
            <a:xfrm>
              <a:off x="10164277" y="3542657"/>
              <a:ext cx="462280" cy="313265"/>
            </a:xfrm>
            <a:custGeom>
              <a:avLst/>
              <a:gdLst/>
              <a:ahLst/>
              <a:cxnLst/>
              <a:rect l="l" t="t" r="r" b="b"/>
              <a:pathLst>
                <a:path w="462279" h="440054">
                  <a:moveTo>
                    <a:pt x="13716" y="305106"/>
                  </a:moveTo>
                  <a:lnTo>
                    <a:pt x="10668" y="297180"/>
                  </a:lnTo>
                  <a:lnTo>
                    <a:pt x="4572" y="274320"/>
                  </a:lnTo>
                  <a:lnTo>
                    <a:pt x="1524" y="251460"/>
                  </a:lnTo>
                  <a:lnTo>
                    <a:pt x="0" y="240792"/>
                  </a:lnTo>
                  <a:lnTo>
                    <a:pt x="0" y="216408"/>
                  </a:lnTo>
                  <a:lnTo>
                    <a:pt x="1524" y="205740"/>
                  </a:lnTo>
                  <a:lnTo>
                    <a:pt x="4572" y="182880"/>
                  </a:lnTo>
                  <a:lnTo>
                    <a:pt x="18288" y="138684"/>
                  </a:lnTo>
                  <a:lnTo>
                    <a:pt x="39624" y="100584"/>
                  </a:lnTo>
                  <a:lnTo>
                    <a:pt x="67056" y="67055"/>
                  </a:lnTo>
                  <a:lnTo>
                    <a:pt x="102108" y="38100"/>
                  </a:lnTo>
                  <a:lnTo>
                    <a:pt x="140208" y="16764"/>
                  </a:lnTo>
                  <a:lnTo>
                    <a:pt x="207264" y="0"/>
                  </a:lnTo>
                  <a:lnTo>
                    <a:pt x="254507" y="0"/>
                  </a:lnTo>
                  <a:lnTo>
                    <a:pt x="272287" y="3555"/>
                  </a:lnTo>
                  <a:lnTo>
                    <a:pt x="219457" y="3555"/>
                  </a:lnTo>
                  <a:lnTo>
                    <a:pt x="213571" y="8460"/>
                  </a:lnTo>
                  <a:lnTo>
                    <a:pt x="185928" y="12192"/>
                  </a:lnTo>
                  <a:lnTo>
                    <a:pt x="166962" y="16255"/>
                  </a:lnTo>
                  <a:lnTo>
                    <a:pt x="166116" y="16255"/>
                  </a:lnTo>
                  <a:lnTo>
                    <a:pt x="165862" y="16491"/>
                  </a:lnTo>
                  <a:lnTo>
                    <a:pt x="164592" y="16764"/>
                  </a:lnTo>
                  <a:lnTo>
                    <a:pt x="144780" y="24383"/>
                  </a:lnTo>
                  <a:lnTo>
                    <a:pt x="124968" y="33528"/>
                  </a:lnTo>
                  <a:lnTo>
                    <a:pt x="112776" y="41655"/>
                  </a:lnTo>
                  <a:lnTo>
                    <a:pt x="103632" y="41655"/>
                  </a:lnTo>
                  <a:lnTo>
                    <a:pt x="101806" y="49264"/>
                  </a:lnTo>
                  <a:lnTo>
                    <a:pt x="94805" y="54355"/>
                  </a:lnTo>
                  <a:lnTo>
                    <a:pt x="88393" y="54355"/>
                  </a:lnTo>
                  <a:lnTo>
                    <a:pt x="86958" y="60331"/>
                  </a:lnTo>
                  <a:lnTo>
                    <a:pt x="78740" y="67055"/>
                  </a:lnTo>
                  <a:lnTo>
                    <a:pt x="74676" y="67056"/>
                  </a:lnTo>
                  <a:lnTo>
                    <a:pt x="73684" y="71192"/>
                  </a:lnTo>
                  <a:lnTo>
                    <a:pt x="73152" y="71628"/>
                  </a:lnTo>
                  <a:lnTo>
                    <a:pt x="63298" y="83670"/>
                  </a:lnTo>
                  <a:lnTo>
                    <a:pt x="54864" y="92455"/>
                  </a:lnTo>
                  <a:lnTo>
                    <a:pt x="50293" y="92455"/>
                  </a:lnTo>
                  <a:lnTo>
                    <a:pt x="49292" y="100789"/>
                  </a:lnTo>
                  <a:lnTo>
                    <a:pt x="45720" y="105155"/>
                  </a:lnTo>
                  <a:lnTo>
                    <a:pt x="42673" y="105155"/>
                  </a:lnTo>
                  <a:lnTo>
                    <a:pt x="41883" y="111732"/>
                  </a:lnTo>
                  <a:lnTo>
                    <a:pt x="38311" y="117855"/>
                  </a:lnTo>
                  <a:lnTo>
                    <a:pt x="33528" y="117855"/>
                  </a:lnTo>
                  <a:lnTo>
                    <a:pt x="32165" y="129216"/>
                  </a:lnTo>
                  <a:lnTo>
                    <a:pt x="30747" y="132053"/>
                  </a:lnTo>
                  <a:lnTo>
                    <a:pt x="21337" y="143255"/>
                  </a:lnTo>
                  <a:lnTo>
                    <a:pt x="18289" y="155955"/>
                  </a:lnTo>
                  <a:lnTo>
                    <a:pt x="16764" y="155955"/>
                  </a:lnTo>
                  <a:lnTo>
                    <a:pt x="13716" y="168655"/>
                  </a:lnTo>
                  <a:lnTo>
                    <a:pt x="12193" y="168655"/>
                  </a:lnTo>
                  <a:lnTo>
                    <a:pt x="10668" y="181355"/>
                  </a:lnTo>
                  <a:lnTo>
                    <a:pt x="9144" y="181356"/>
                  </a:lnTo>
                  <a:lnTo>
                    <a:pt x="6096" y="206755"/>
                  </a:lnTo>
                  <a:lnTo>
                    <a:pt x="4573" y="206755"/>
                  </a:lnTo>
                  <a:lnTo>
                    <a:pt x="4573" y="257555"/>
                  </a:lnTo>
                  <a:lnTo>
                    <a:pt x="6096" y="257555"/>
                  </a:lnTo>
                  <a:lnTo>
                    <a:pt x="6096" y="270255"/>
                  </a:lnTo>
                  <a:lnTo>
                    <a:pt x="7621" y="270255"/>
                  </a:lnTo>
                  <a:lnTo>
                    <a:pt x="7621" y="282955"/>
                  </a:lnTo>
                  <a:lnTo>
                    <a:pt x="10668" y="282955"/>
                  </a:lnTo>
                  <a:lnTo>
                    <a:pt x="10668" y="295655"/>
                  </a:lnTo>
                  <a:lnTo>
                    <a:pt x="13716" y="295655"/>
                  </a:lnTo>
                  <a:lnTo>
                    <a:pt x="13716" y="305106"/>
                  </a:lnTo>
                  <a:close/>
                </a:path>
                <a:path w="462279" h="440054">
                  <a:moveTo>
                    <a:pt x="422527" y="355998"/>
                  </a:moveTo>
                  <a:lnTo>
                    <a:pt x="423673" y="346455"/>
                  </a:lnTo>
                  <a:lnTo>
                    <a:pt x="426720" y="346455"/>
                  </a:lnTo>
                  <a:lnTo>
                    <a:pt x="440437" y="321055"/>
                  </a:lnTo>
                  <a:lnTo>
                    <a:pt x="445009" y="308355"/>
                  </a:lnTo>
                  <a:lnTo>
                    <a:pt x="446533" y="308355"/>
                  </a:lnTo>
                  <a:lnTo>
                    <a:pt x="449580" y="295655"/>
                  </a:lnTo>
                  <a:lnTo>
                    <a:pt x="451105" y="282955"/>
                  </a:lnTo>
                  <a:lnTo>
                    <a:pt x="452629" y="282955"/>
                  </a:lnTo>
                  <a:lnTo>
                    <a:pt x="455677" y="257555"/>
                  </a:lnTo>
                  <a:lnTo>
                    <a:pt x="457201" y="232155"/>
                  </a:lnTo>
                  <a:lnTo>
                    <a:pt x="457201" y="206755"/>
                  </a:lnTo>
                  <a:lnTo>
                    <a:pt x="455677" y="206755"/>
                  </a:lnTo>
                  <a:lnTo>
                    <a:pt x="455677" y="194055"/>
                  </a:lnTo>
                  <a:lnTo>
                    <a:pt x="452629" y="194055"/>
                  </a:lnTo>
                  <a:lnTo>
                    <a:pt x="452629" y="181355"/>
                  </a:lnTo>
                  <a:lnTo>
                    <a:pt x="449580" y="181355"/>
                  </a:lnTo>
                  <a:lnTo>
                    <a:pt x="449580" y="168655"/>
                  </a:lnTo>
                  <a:lnTo>
                    <a:pt x="446533" y="168655"/>
                  </a:lnTo>
                  <a:lnTo>
                    <a:pt x="446533" y="155955"/>
                  </a:lnTo>
                  <a:lnTo>
                    <a:pt x="440748" y="155955"/>
                  </a:lnTo>
                  <a:lnTo>
                    <a:pt x="440437" y="155146"/>
                  </a:lnTo>
                  <a:lnTo>
                    <a:pt x="440437" y="143255"/>
                  </a:lnTo>
                  <a:lnTo>
                    <a:pt x="435863" y="143255"/>
                  </a:lnTo>
                  <a:lnTo>
                    <a:pt x="434341" y="139956"/>
                  </a:lnTo>
                  <a:lnTo>
                    <a:pt x="434341" y="130555"/>
                  </a:lnTo>
                  <a:lnTo>
                    <a:pt x="430002" y="130555"/>
                  </a:lnTo>
                  <a:lnTo>
                    <a:pt x="428244" y="126748"/>
                  </a:lnTo>
                  <a:lnTo>
                    <a:pt x="428244" y="117855"/>
                  </a:lnTo>
                  <a:lnTo>
                    <a:pt x="423460" y="117855"/>
                  </a:lnTo>
                  <a:lnTo>
                    <a:pt x="420624" y="112994"/>
                  </a:lnTo>
                  <a:lnTo>
                    <a:pt x="420624" y="105155"/>
                  </a:lnTo>
                  <a:lnTo>
                    <a:pt x="416051" y="105155"/>
                  </a:lnTo>
                  <a:lnTo>
                    <a:pt x="411740" y="99885"/>
                  </a:lnTo>
                  <a:lnTo>
                    <a:pt x="409956" y="92455"/>
                  </a:lnTo>
                  <a:lnTo>
                    <a:pt x="408433" y="92455"/>
                  </a:lnTo>
                  <a:lnTo>
                    <a:pt x="400812" y="79755"/>
                  </a:lnTo>
                  <a:lnTo>
                    <a:pt x="399288" y="79755"/>
                  </a:lnTo>
                  <a:lnTo>
                    <a:pt x="387097" y="67055"/>
                  </a:lnTo>
                  <a:lnTo>
                    <a:pt x="384048" y="67055"/>
                  </a:lnTo>
                  <a:lnTo>
                    <a:pt x="374905" y="54355"/>
                  </a:lnTo>
                  <a:lnTo>
                    <a:pt x="368045" y="54355"/>
                  </a:lnTo>
                  <a:lnTo>
                    <a:pt x="358936" y="48283"/>
                  </a:lnTo>
                  <a:lnTo>
                    <a:pt x="358141" y="41655"/>
                  </a:lnTo>
                  <a:lnTo>
                    <a:pt x="348125" y="41655"/>
                  </a:lnTo>
                  <a:lnTo>
                    <a:pt x="318515" y="24383"/>
                  </a:lnTo>
                  <a:lnTo>
                    <a:pt x="299564" y="18969"/>
                  </a:lnTo>
                  <a:lnTo>
                    <a:pt x="295657" y="16255"/>
                  </a:lnTo>
                  <a:lnTo>
                    <a:pt x="290067" y="16255"/>
                  </a:lnTo>
                  <a:lnTo>
                    <a:pt x="275843" y="12192"/>
                  </a:lnTo>
                  <a:lnTo>
                    <a:pt x="254507" y="9143"/>
                  </a:lnTo>
                  <a:lnTo>
                    <a:pt x="248741" y="8423"/>
                  </a:lnTo>
                  <a:lnTo>
                    <a:pt x="242316" y="3555"/>
                  </a:lnTo>
                  <a:lnTo>
                    <a:pt x="272287" y="3555"/>
                  </a:lnTo>
                  <a:lnTo>
                    <a:pt x="321563" y="16764"/>
                  </a:lnTo>
                  <a:lnTo>
                    <a:pt x="359663" y="38100"/>
                  </a:lnTo>
                  <a:lnTo>
                    <a:pt x="394716" y="65531"/>
                  </a:lnTo>
                  <a:lnTo>
                    <a:pt x="434339" y="118872"/>
                  </a:lnTo>
                  <a:lnTo>
                    <a:pt x="451104" y="160020"/>
                  </a:lnTo>
                  <a:lnTo>
                    <a:pt x="460565" y="206755"/>
                  </a:lnTo>
                  <a:lnTo>
                    <a:pt x="461772" y="216408"/>
                  </a:lnTo>
                  <a:lnTo>
                    <a:pt x="461772" y="240792"/>
                  </a:lnTo>
                  <a:lnTo>
                    <a:pt x="460248" y="251460"/>
                  </a:lnTo>
                  <a:lnTo>
                    <a:pt x="457200" y="274320"/>
                  </a:lnTo>
                  <a:lnTo>
                    <a:pt x="451104" y="295656"/>
                  </a:lnTo>
                  <a:lnTo>
                    <a:pt x="443484" y="316992"/>
                  </a:lnTo>
                  <a:lnTo>
                    <a:pt x="434339" y="336804"/>
                  </a:lnTo>
                  <a:lnTo>
                    <a:pt x="422527" y="355998"/>
                  </a:lnTo>
                  <a:close/>
                </a:path>
                <a:path w="462279" h="440054">
                  <a:moveTo>
                    <a:pt x="19812" y="320550"/>
                  </a:moveTo>
                  <a:lnTo>
                    <a:pt x="18288" y="316992"/>
                  </a:lnTo>
                  <a:lnTo>
                    <a:pt x="14966" y="308355"/>
                  </a:lnTo>
                  <a:lnTo>
                    <a:pt x="19812" y="308355"/>
                  </a:lnTo>
                  <a:lnTo>
                    <a:pt x="19812" y="320550"/>
                  </a:lnTo>
                  <a:close/>
                </a:path>
                <a:path w="462279" h="440054">
                  <a:moveTo>
                    <a:pt x="24384" y="331217"/>
                  </a:moveTo>
                  <a:lnTo>
                    <a:pt x="20029" y="321055"/>
                  </a:lnTo>
                  <a:lnTo>
                    <a:pt x="24384" y="321055"/>
                  </a:lnTo>
                  <a:lnTo>
                    <a:pt x="24384" y="331217"/>
                  </a:lnTo>
                  <a:close/>
                </a:path>
                <a:path w="462279" h="440054">
                  <a:moveTo>
                    <a:pt x="30480" y="342901"/>
                  </a:moveTo>
                  <a:lnTo>
                    <a:pt x="27432" y="338328"/>
                  </a:lnTo>
                  <a:lnTo>
                    <a:pt x="25472" y="333755"/>
                  </a:lnTo>
                  <a:lnTo>
                    <a:pt x="30480" y="333755"/>
                  </a:lnTo>
                  <a:lnTo>
                    <a:pt x="30480" y="342901"/>
                  </a:lnTo>
                  <a:close/>
                </a:path>
                <a:path w="462279" h="440054">
                  <a:moveTo>
                    <a:pt x="38100" y="354331"/>
                  </a:moveTo>
                  <a:lnTo>
                    <a:pt x="32850" y="346455"/>
                  </a:lnTo>
                  <a:lnTo>
                    <a:pt x="38100" y="346455"/>
                  </a:lnTo>
                  <a:lnTo>
                    <a:pt x="38100" y="354331"/>
                  </a:lnTo>
                  <a:close/>
                </a:path>
                <a:path w="462279" h="440054">
                  <a:moveTo>
                    <a:pt x="143202" y="439437"/>
                  </a:moveTo>
                  <a:lnTo>
                    <a:pt x="141732" y="438912"/>
                  </a:lnTo>
                  <a:lnTo>
                    <a:pt x="133434" y="435356"/>
                  </a:lnTo>
                  <a:lnTo>
                    <a:pt x="141732" y="435356"/>
                  </a:lnTo>
                  <a:lnTo>
                    <a:pt x="143202" y="439437"/>
                  </a:lnTo>
                  <a:close/>
                </a:path>
                <a:path w="462279" h="440054">
                  <a:moveTo>
                    <a:pt x="116671" y="427595"/>
                  </a:moveTo>
                  <a:lnTo>
                    <a:pt x="108203" y="422656"/>
                  </a:lnTo>
                  <a:lnTo>
                    <a:pt x="114300" y="422656"/>
                  </a:lnTo>
                  <a:lnTo>
                    <a:pt x="116671" y="427595"/>
                  </a:lnTo>
                  <a:close/>
                </a:path>
                <a:path w="462279" h="440054">
                  <a:moveTo>
                    <a:pt x="97351" y="415532"/>
                  </a:moveTo>
                  <a:lnTo>
                    <a:pt x="89915" y="409956"/>
                  </a:lnTo>
                  <a:lnTo>
                    <a:pt x="96012" y="409956"/>
                  </a:lnTo>
                  <a:lnTo>
                    <a:pt x="97351" y="415532"/>
                  </a:lnTo>
                  <a:close/>
                </a:path>
                <a:path w="462279" h="440054">
                  <a:moveTo>
                    <a:pt x="56389" y="378291"/>
                  </a:moveTo>
                  <a:lnTo>
                    <a:pt x="53340" y="374904"/>
                  </a:lnTo>
                  <a:lnTo>
                    <a:pt x="51053" y="371856"/>
                  </a:lnTo>
                  <a:lnTo>
                    <a:pt x="56389" y="371856"/>
                  </a:lnTo>
                  <a:lnTo>
                    <a:pt x="56389" y="378291"/>
                  </a:lnTo>
                  <a:close/>
                </a:path>
                <a:path w="462279" h="440054">
                  <a:moveTo>
                    <a:pt x="47244" y="366777"/>
                  </a:moveTo>
                  <a:lnTo>
                    <a:pt x="41528" y="359155"/>
                  </a:lnTo>
                  <a:lnTo>
                    <a:pt x="47244" y="359155"/>
                  </a:lnTo>
                  <a:lnTo>
                    <a:pt x="47244" y="366777"/>
                  </a:lnTo>
                  <a:close/>
                </a:path>
                <a:path w="462279" h="440054">
                  <a:moveTo>
                    <a:pt x="413960" y="367873"/>
                  </a:moveTo>
                  <a:lnTo>
                    <a:pt x="416052" y="359155"/>
                  </a:lnTo>
                  <a:lnTo>
                    <a:pt x="420300" y="359155"/>
                  </a:lnTo>
                  <a:lnTo>
                    <a:pt x="413960" y="367873"/>
                  </a:lnTo>
                  <a:close/>
                </a:path>
                <a:path w="462279" h="440054">
                  <a:moveTo>
                    <a:pt x="392253" y="392382"/>
                  </a:moveTo>
                  <a:lnTo>
                    <a:pt x="393192" y="384556"/>
                  </a:lnTo>
                  <a:lnTo>
                    <a:pt x="406909" y="371856"/>
                  </a:lnTo>
                  <a:lnTo>
                    <a:pt x="411064" y="371856"/>
                  </a:lnTo>
                  <a:lnTo>
                    <a:pt x="409956" y="373380"/>
                  </a:lnTo>
                  <a:lnTo>
                    <a:pt x="394716" y="390144"/>
                  </a:lnTo>
                  <a:lnTo>
                    <a:pt x="392253" y="392382"/>
                  </a:lnTo>
                  <a:close/>
                </a:path>
                <a:path w="462279" h="440054">
                  <a:moveTo>
                    <a:pt x="366559" y="412979"/>
                  </a:moveTo>
                  <a:lnTo>
                    <a:pt x="367284" y="409956"/>
                  </a:lnTo>
                  <a:lnTo>
                    <a:pt x="371094" y="409956"/>
                  </a:lnTo>
                  <a:lnTo>
                    <a:pt x="366559" y="412979"/>
                  </a:lnTo>
                  <a:close/>
                </a:path>
                <a:path w="462279" h="440054">
                  <a:moveTo>
                    <a:pt x="343762" y="428177"/>
                  </a:moveTo>
                  <a:lnTo>
                    <a:pt x="344425" y="422656"/>
                  </a:lnTo>
                  <a:lnTo>
                    <a:pt x="352044" y="422656"/>
                  </a:lnTo>
                  <a:lnTo>
                    <a:pt x="343762" y="428177"/>
                  </a:lnTo>
                  <a:close/>
                </a:path>
                <a:path w="462279" h="440054">
                  <a:moveTo>
                    <a:pt x="324578" y="437520"/>
                  </a:moveTo>
                  <a:lnTo>
                    <a:pt x="326137" y="435356"/>
                  </a:lnTo>
                  <a:lnTo>
                    <a:pt x="329268" y="435356"/>
                  </a:lnTo>
                  <a:lnTo>
                    <a:pt x="324578" y="437520"/>
                  </a:lnTo>
                  <a:close/>
                </a:path>
              </a:pathLst>
            </a:custGeom>
            <a:solidFill>
              <a:srgbClr val="001F60"/>
            </a:solidFill>
          </p:spPr>
          <p:txBody>
            <a:bodyPr wrap="square" lIns="0" tIns="0" rIns="0" bIns="0" rtlCol="0"/>
            <a:lstStyle/>
            <a:p>
              <a:endParaRPr sz="1600"/>
            </a:p>
          </p:txBody>
        </p:sp>
        <p:sp>
          <p:nvSpPr>
            <p:cNvPr id="111" name="object 44"/>
            <p:cNvSpPr/>
            <p:nvPr/>
          </p:nvSpPr>
          <p:spPr>
            <a:xfrm>
              <a:off x="10168850" y="3544826"/>
              <a:ext cx="452755" cy="320046"/>
            </a:xfrm>
            <a:custGeom>
              <a:avLst/>
              <a:gdLst/>
              <a:ahLst/>
              <a:cxnLst/>
              <a:rect l="l" t="t" r="r" b="b"/>
              <a:pathLst>
                <a:path w="452754" h="449579">
                  <a:moveTo>
                    <a:pt x="227076" y="449580"/>
                  </a:moveTo>
                  <a:lnTo>
                    <a:pt x="181001" y="445016"/>
                  </a:lnTo>
                  <a:lnTo>
                    <a:pt x="138231" y="431934"/>
                  </a:lnTo>
                  <a:lnTo>
                    <a:pt x="99640" y="411244"/>
                  </a:lnTo>
                  <a:lnTo>
                    <a:pt x="66103" y="383857"/>
                  </a:lnTo>
                  <a:lnTo>
                    <a:pt x="38495" y="350683"/>
                  </a:lnTo>
                  <a:lnTo>
                    <a:pt x="17692" y="312634"/>
                  </a:lnTo>
                  <a:lnTo>
                    <a:pt x="4569" y="270620"/>
                  </a:lnTo>
                  <a:lnTo>
                    <a:pt x="0" y="225552"/>
                  </a:lnTo>
                  <a:lnTo>
                    <a:pt x="4569" y="179980"/>
                  </a:lnTo>
                  <a:lnTo>
                    <a:pt x="17692" y="137588"/>
                  </a:lnTo>
                  <a:lnTo>
                    <a:pt x="38495" y="99268"/>
                  </a:lnTo>
                  <a:lnTo>
                    <a:pt x="66103" y="65913"/>
                  </a:lnTo>
                  <a:lnTo>
                    <a:pt x="99640" y="38415"/>
                  </a:lnTo>
                  <a:lnTo>
                    <a:pt x="138231" y="17668"/>
                  </a:lnTo>
                  <a:lnTo>
                    <a:pt x="181001" y="4566"/>
                  </a:lnTo>
                  <a:lnTo>
                    <a:pt x="227076" y="0"/>
                  </a:lnTo>
                  <a:lnTo>
                    <a:pt x="272647" y="4566"/>
                  </a:lnTo>
                  <a:lnTo>
                    <a:pt x="315039" y="17668"/>
                  </a:lnTo>
                  <a:lnTo>
                    <a:pt x="353359" y="38415"/>
                  </a:lnTo>
                  <a:lnTo>
                    <a:pt x="386715" y="65913"/>
                  </a:lnTo>
                  <a:lnTo>
                    <a:pt x="414212" y="99268"/>
                  </a:lnTo>
                  <a:lnTo>
                    <a:pt x="434959" y="137588"/>
                  </a:lnTo>
                  <a:lnTo>
                    <a:pt x="448061" y="179980"/>
                  </a:lnTo>
                  <a:lnTo>
                    <a:pt x="452628" y="225552"/>
                  </a:lnTo>
                  <a:lnTo>
                    <a:pt x="448061" y="270620"/>
                  </a:lnTo>
                  <a:lnTo>
                    <a:pt x="434959" y="312634"/>
                  </a:lnTo>
                  <a:lnTo>
                    <a:pt x="414212" y="350683"/>
                  </a:lnTo>
                  <a:lnTo>
                    <a:pt x="386715" y="383857"/>
                  </a:lnTo>
                  <a:lnTo>
                    <a:pt x="353359" y="411244"/>
                  </a:lnTo>
                  <a:lnTo>
                    <a:pt x="315039" y="431934"/>
                  </a:lnTo>
                  <a:lnTo>
                    <a:pt x="272647" y="445016"/>
                  </a:lnTo>
                  <a:lnTo>
                    <a:pt x="227076" y="449580"/>
                  </a:lnTo>
                  <a:close/>
                </a:path>
              </a:pathLst>
            </a:custGeom>
            <a:solidFill>
              <a:srgbClr val="FFE99A"/>
            </a:solidFill>
          </p:spPr>
          <p:txBody>
            <a:bodyPr wrap="square" lIns="0" tIns="0" rIns="0" bIns="0" rtlCol="0"/>
            <a:lstStyle/>
            <a:p>
              <a:endParaRPr sz="1600"/>
            </a:p>
          </p:txBody>
        </p:sp>
        <p:sp>
          <p:nvSpPr>
            <p:cNvPr id="112" name="object 45"/>
            <p:cNvSpPr/>
            <p:nvPr/>
          </p:nvSpPr>
          <p:spPr>
            <a:xfrm>
              <a:off x="10164277" y="3542657"/>
              <a:ext cx="462280" cy="325470"/>
            </a:xfrm>
            <a:custGeom>
              <a:avLst/>
              <a:gdLst/>
              <a:ahLst/>
              <a:cxnLst/>
              <a:rect l="l" t="t" r="r" b="b"/>
              <a:pathLst>
                <a:path w="462279" h="457200">
                  <a:moveTo>
                    <a:pt x="242316" y="457200"/>
                  </a:moveTo>
                  <a:lnTo>
                    <a:pt x="219456" y="457200"/>
                  </a:lnTo>
                  <a:lnTo>
                    <a:pt x="184404" y="452628"/>
                  </a:lnTo>
                  <a:lnTo>
                    <a:pt x="141732" y="438912"/>
                  </a:lnTo>
                  <a:lnTo>
                    <a:pt x="102108" y="419100"/>
                  </a:lnTo>
                  <a:lnTo>
                    <a:pt x="67056" y="390144"/>
                  </a:lnTo>
                  <a:lnTo>
                    <a:pt x="39624" y="356616"/>
                  </a:lnTo>
                  <a:lnTo>
                    <a:pt x="18288" y="316992"/>
                  </a:lnTo>
                  <a:lnTo>
                    <a:pt x="4572" y="274320"/>
                  </a:lnTo>
                  <a:lnTo>
                    <a:pt x="1524" y="251460"/>
                  </a:lnTo>
                  <a:lnTo>
                    <a:pt x="0" y="240792"/>
                  </a:lnTo>
                  <a:lnTo>
                    <a:pt x="0" y="216408"/>
                  </a:lnTo>
                  <a:lnTo>
                    <a:pt x="1524" y="205740"/>
                  </a:lnTo>
                  <a:lnTo>
                    <a:pt x="4572" y="182880"/>
                  </a:lnTo>
                  <a:lnTo>
                    <a:pt x="18288" y="138684"/>
                  </a:lnTo>
                  <a:lnTo>
                    <a:pt x="39624" y="100584"/>
                  </a:lnTo>
                  <a:lnTo>
                    <a:pt x="67056" y="67056"/>
                  </a:lnTo>
                  <a:lnTo>
                    <a:pt x="102108" y="38100"/>
                  </a:lnTo>
                  <a:lnTo>
                    <a:pt x="140208" y="16764"/>
                  </a:lnTo>
                  <a:lnTo>
                    <a:pt x="207264" y="0"/>
                  </a:lnTo>
                  <a:lnTo>
                    <a:pt x="254507" y="0"/>
                  </a:lnTo>
                  <a:lnTo>
                    <a:pt x="292607" y="7619"/>
                  </a:lnTo>
                  <a:lnTo>
                    <a:pt x="219456" y="7619"/>
                  </a:lnTo>
                  <a:lnTo>
                    <a:pt x="185928" y="12192"/>
                  </a:lnTo>
                  <a:lnTo>
                    <a:pt x="144780" y="24383"/>
                  </a:lnTo>
                  <a:lnTo>
                    <a:pt x="106680" y="45719"/>
                  </a:lnTo>
                  <a:lnTo>
                    <a:pt x="73152" y="71628"/>
                  </a:lnTo>
                  <a:lnTo>
                    <a:pt x="45720" y="105156"/>
                  </a:lnTo>
                  <a:lnTo>
                    <a:pt x="25908" y="141732"/>
                  </a:lnTo>
                  <a:lnTo>
                    <a:pt x="12192" y="182880"/>
                  </a:lnTo>
                  <a:lnTo>
                    <a:pt x="9144" y="205740"/>
                  </a:lnTo>
                  <a:lnTo>
                    <a:pt x="9144" y="216408"/>
                  </a:lnTo>
                  <a:lnTo>
                    <a:pt x="7620" y="228600"/>
                  </a:lnTo>
                  <a:lnTo>
                    <a:pt x="9144" y="239268"/>
                  </a:lnTo>
                  <a:lnTo>
                    <a:pt x="9144" y="249936"/>
                  </a:lnTo>
                  <a:lnTo>
                    <a:pt x="12192" y="272796"/>
                  </a:lnTo>
                  <a:lnTo>
                    <a:pt x="25908" y="313944"/>
                  </a:lnTo>
                  <a:lnTo>
                    <a:pt x="45720" y="352044"/>
                  </a:lnTo>
                  <a:lnTo>
                    <a:pt x="73152" y="384048"/>
                  </a:lnTo>
                  <a:lnTo>
                    <a:pt x="106680" y="411480"/>
                  </a:lnTo>
                  <a:lnTo>
                    <a:pt x="144780" y="431292"/>
                  </a:lnTo>
                  <a:lnTo>
                    <a:pt x="185928" y="445008"/>
                  </a:lnTo>
                  <a:lnTo>
                    <a:pt x="208788" y="448056"/>
                  </a:lnTo>
                  <a:lnTo>
                    <a:pt x="219456" y="448056"/>
                  </a:lnTo>
                  <a:lnTo>
                    <a:pt x="231648" y="449580"/>
                  </a:lnTo>
                  <a:lnTo>
                    <a:pt x="288797" y="449580"/>
                  </a:lnTo>
                  <a:lnTo>
                    <a:pt x="277368" y="452628"/>
                  </a:lnTo>
                  <a:lnTo>
                    <a:pt x="242316" y="457200"/>
                  </a:lnTo>
                  <a:close/>
                </a:path>
                <a:path w="462279" h="457200">
                  <a:moveTo>
                    <a:pt x="288797" y="449580"/>
                  </a:moveTo>
                  <a:lnTo>
                    <a:pt x="231648" y="449580"/>
                  </a:lnTo>
                  <a:lnTo>
                    <a:pt x="242316" y="448056"/>
                  </a:lnTo>
                  <a:lnTo>
                    <a:pt x="252983" y="448056"/>
                  </a:lnTo>
                  <a:lnTo>
                    <a:pt x="275843" y="445008"/>
                  </a:lnTo>
                  <a:lnTo>
                    <a:pt x="316991" y="431292"/>
                  </a:lnTo>
                  <a:lnTo>
                    <a:pt x="355092" y="411480"/>
                  </a:lnTo>
                  <a:lnTo>
                    <a:pt x="388620" y="384048"/>
                  </a:lnTo>
                  <a:lnTo>
                    <a:pt x="416052" y="352044"/>
                  </a:lnTo>
                  <a:lnTo>
                    <a:pt x="435863" y="313944"/>
                  </a:lnTo>
                  <a:lnTo>
                    <a:pt x="449580" y="272796"/>
                  </a:lnTo>
                  <a:lnTo>
                    <a:pt x="454152" y="239268"/>
                  </a:lnTo>
                  <a:lnTo>
                    <a:pt x="454152" y="216408"/>
                  </a:lnTo>
                  <a:lnTo>
                    <a:pt x="443484" y="163068"/>
                  </a:lnTo>
                  <a:lnTo>
                    <a:pt x="426720" y="123444"/>
                  </a:lnTo>
                  <a:lnTo>
                    <a:pt x="388620" y="71628"/>
                  </a:lnTo>
                  <a:lnTo>
                    <a:pt x="355092" y="45719"/>
                  </a:lnTo>
                  <a:lnTo>
                    <a:pt x="318515" y="24383"/>
                  </a:lnTo>
                  <a:lnTo>
                    <a:pt x="275843" y="12192"/>
                  </a:lnTo>
                  <a:lnTo>
                    <a:pt x="242316" y="7619"/>
                  </a:lnTo>
                  <a:lnTo>
                    <a:pt x="292607" y="7619"/>
                  </a:lnTo>
                  <a:lnTo>
                    <a:pt x="341376" y="27431"/>
                  </a:lnTo>
                  <a:lnTo>
                    <a:pt x="377952" y="51816"/>
                  </a:lnTo>
                  <a:lnTo>
                    <a:pt x="409956" y="82296"/>
                  </a:lnTo>
                  <a:lnTo>
                    <a:pt x="434339" y="118872"/>
                  </a:lnTo>
                  <a:lnTo>
                    <a:pt x="451104" y="160020"/>
                  </a:lnTo>
                  <a:lnTo>
                    <a:pt x="460248" y="204216"/>
                  </a:lnTo>
                  <a:lnTo>
                    <a:pt x="461772" y="216408"/>
                  </a:lnTo>
                  <a:lnTo>
                    <a:pt x="461772" y="240792"/>
                  </a:lnTo>
                  <a:lnTo>
                    <a:pt x="460248" y="251460"/>
                  </a:lnTo>
                  <a:lnTo>
                    <a:pt x="457200" y="274320"/>
                  </a:lnTo>
                  <a:lnTo>
                    <a:pt x="443484" y="316992"/>
                  </a:lnTo>
                  <a:lnTo>
                    <a:pt x="422148" y="356616"/>
                  </a:lnTo>
                  <a:lnTo>
                    <a:pt x="394716" y="390144"/>
                  </a:lnTo>
                  <a:lnTo>
                    <a:pt x="341376" y="429768"/>
                  </a:lnTo>
                  <a:lnTo>
                    <a:pt x="300228" y="446532"/>
                  </a:lnTo>
                  <a:lnTo>
                    <a:pt x="288797" y="449580"/>
                  </a:lnTo>
                  <a:close/>
                </a:path>
              </a:pathLst>
            </a:custGeom>
            <a:solidFill>
              <a:srgbClr val="001F60"/>
            </a:solidFill>
          </p:spPr>
          <p:txBody>
            <a:bodyPr wrap="square" lIns="0" tIns="0" rIns="0" bIns="0" rtlCol="0"/>
            <a:lstStyle/>
            <a:p>
              <a:endParaRPr sz="1600"/>
            </a:p>
          </p:txBody>
        </p:sp>
        <p:sp>
          <p:nvSpPr>
            <p:cNvPr id="113" name="object 46"/>
            <p:cNvSpPr/>
            <p:nvPr/>
          </p:nvSpPr>
          <p:spPr>
            <a:xfrm>
              <a:off x="9302737" y="3549165"/>
              <a:ext cx="453390" cy="223309"/>
            </a:xfrm>
            <a:custGeom>
              <a:avLst/>
              <a:gdLst/>
              <a:ahLst/>
              <a:cxnLst/>
              <a:rect l="l" t="t" r="r" b="b"/>
              <a:pathLst>
                <a:path w="453390" h="313689">
                  <a:moveTo>
                    <a:pt x="640" y="208976"/>
                  </a:moveTo>
                  <a:lnTo>
                    <a:pt x="3587" y="179980"/>
                  </a:lnTo>
                  <a:lnTo>
                    <a:pt x="16862" y="137588"/>
                  </a:lnTo>
                  <a:lnTo>
                    <a:pt x="24623" y="123421"/>
                  </a:lnTo>
                  <a:lnTo>
                    <a:pt x="23340" y="134111"/>
                  </a:lnTo>
                  <a:lnTo>
                    <a:pt x="15720" y="146811"/>
                  </a:lnTo>
                  <a:lnTo>
                    <a:pt x="12672" y="159511"/>
                  </a:lnTo>
                  <a:lnTo>
                    <a:pt x="11148" y="159511"/>
                  </a:lnTo>
                  <a:lnTo>
                    <a:pt x="8100" y="172211"/>
                  </a:lnTo>
                  <a:lnTo>
                    <a:pt x="3528" y="184911"/>
                  </a:lnTo>
                  <a:lnTo>
                    <a:pt x="640" y="208976"/>
                  </a:lnTo>
                  <a:close/>
                </a:path>
                <a:path w="453390" h="313689">
                  <a:moveTo>
                    <a:pt x="30960" y="121411"/>
                  </a:moveTo>
                  <a:lnTo>
                    <a:pt x="25724" y="121411"/>
                  </a:lnTo>
                  <a:lnTo>
                    <a:pt x="37853" y="99268"/>
                  </a:lnTo>
                  <a:lnTo>
                    <a:pt x="65630" y="65913"/>
                  </a:lnTo>
                  <a:lnTo>
                    <a:pt x="99266" y="38415"/>
                  </a:lnTo>
                  <a:lnTo>
                    <a:pt x="110196" y="32534"/>
                  </a:lnTo>
                  <a:lnTo>
                    <a:pt x="104112" y="45211"/>
                  </a:lnTo>
                  <a:lnTo>
                    <a:pt x="91920" y="45211"/>
                  </a:lnTo>
                  <a:lnTo>
                    <a:pt x="88872" y="57911"/>
                  </a:lnTo>
                  <a:lnTo>
                    <a:pt x="82776" y="57911"/>
                  </a:lnTo>
                  <a:lnTo>
                    <a:pt x="73632" y="70611"/>
                  </a:lnTo>
                  <a:lnTo>
                    <a:pt x="70584" y="70611"/>
                  </a:lnTo>
                  <a:lnTo>
                    <a:pt x="58392" y="83311"/>
                  </a:lnTo>
                  <a:lnTo>
                    <a:pt x="56868" y="83311"/>
                  </a:lnTo>
                  <a:lnTo>
                    <a:pt x="49248" y="96011"/>
                  </a:lnTo>
                  <a:lnTo>
                    <a:pt x="43152" y="96011"/>
                  </a:lnTo>
                  <a:lnTo>
                    <a:pt x="40104" y="108711"/>
                  </a:lnTo>
                  <a:lnTo>
                    <a:pt x="34008" y="108711"/>
                  </a:lnTo>
                  <a:lnTo>
                    <a:pt x="30960" y="121411"/>
                  </a:lnTo>
                  <a:close/>
                </a:path>
                <a:path w="453390" h="313689">
                  <a:moveTo>
                    <a:pt x="111732" y="32511"/>
                  </a:moveTo>
                  <a:lnTo>
                    <a:pt x="110240" y="32511"/>
                  </a:lnTo>
                  <a:lnTo>
                    <a:pt x="137830" y="17668"/>
                  </a:lnTo>
                  <a:lnTo>
                    <a:pt x="180395" y="4566"/>
                  </a:lnTo>
                  <a:lnTo>
                    <a:pt x="226031" y="0"/>
                  </a:lnTo>
                  <a:lnTo>
                    <a:pt x="272106" y="4566"/>
                  </a:lnTo>
                  <a:lnTo>
                    <a:pt x="280415" y="7111"/>
                  </a:lnTo>
                  <a:lnTo>
                    <a:pt x="180312" y="7111"/>
                  </a:lnTo>
                  <a:lnTo>
                    <a:pt x="162024" y="19811"/>
                  </a:lnTo>
                  <a:lnTo>
                    <a:pt x="136116" y="19811"/>
                  </a:lnTo>
                  <a:lnTo>
                    <a:pt x="111732" y="32511"/>
                  </a:lnTo>
                  <a:close/>
                </a:path>
                <a:path w="453390" h="313689">
                  <a:moveTo>
                    <a:pt x="392577" y="72646"/>
                  </a:moveTo>
                  <a:lnTo>
                    <a:pt x="390624" y="70611"/>
                  </a:lnTo>
                  <a:lnTo>
                    <a:pt x="383004" y="70611"/>
                  </a:lnTo>
                  <a:lnTo>
                    <a:pt x="372336" y="57911"/>
                  </a:lnTo>
                  <a:lnTo>
                    <a:pt x="363192" y="57911"/>
                  </a:lnTo>
                  <a:lnTo>
                    <a:pt x="360144" y="45211"/>
                  </a:lnTo>
                  <a:lnTo>
                    <a:pt x="346428" y="45211"/>
                  </a:lnTo>
                  <a:lnTo>
                    <a:pt x="340332" y="32511"/>
                  </a:lnTo>
                  <a:lnTo>
                    <a:pt x="320520" y="32511"/>
                  </a:lnTo>
                  <a:lnTo>
                    <a:pt x="315948" y="19811"/>
                  </a:lnTo>
                  <a:lnTo>
                    <a:pt x="291564" y="19811"/>
                  </a:lnTo>
                  <a:lnTo>
                    <a:pt x="273276" y="7111"/>
                  </a:lnTo>
                  <a:lnTo>
                    <a:pt x="280415" y="7111"/>
                  </a:lnTo>
                  <a:lnTo>
                    <a:pt x="314876" y="17668"/>
                  </a:lnTo>
                  <a:lnTo>
                    <a:pt x="353467" y="38415"/>
                  </a:lnTo>
                  <a:lnTo>
                    <a:pt x="387004" y="65913"/>
                  </a:lnTo>
                  <a:lnTo>
                    <a:pt x="392577" y="72646"/>
                  </a:lnTo>
                  <a:close/>
                </a:path>
                <a:path w="453390" h="313689">
                  <a:moveTo>
                    <a:pt x="17244" y="313326"/>
                  </a:moveTo>
                  <a:lnTo>
                    <a:pt x="16862" y="312634"/>
                  </a:lnTo>
                  <a:lnTo>
                    <a:pt x="16634" y="311911"/>
                  </a:lnTo>
                  <a:lnTo>
                    <a:pt x="17244" y="311911"/>
                  </a:lnTo>
                  <a:lnTo>
                    <a:pt x="17244" y="313326"/>
                  </a:lnTo>
                  <a:close/>
                </a:path>
                <a:path w="453390" h="313689">
                  <a:moveTo>
                    <a:pt x="12672" y="299371"/>
                  </a:moveTo>
                  <a:lnTo>
                    <a:pt x="12621" y="299211"/>
                  </a:lnTo>
                  <a:lnTo>
                    <a:pt x="12672" y="299371"/>
                  </a:lnTo>
                  <a:close/>
                </a:path>
                <a:path w="453390" h="313689">
                  <a:moveTo>
                    <a:pt x="5052" y="275256"/>
                  </a:moveTo>
                  <a:lnTo>
                    <a:pt x="4595" y="273811"/>
                  </a:lnTo>
                  <a:lnTo>
                    <a:pt x="5052" y="273811"/>
                  </a:lnTo>
                  <a:lnTo>
                    <a:pt x="5052" y="275256"/>
                  </a:lnTo>
                  <a:close/>
                </a:path>
                <a:path w="453390" h="313689">
                  <a:moveTo>
                    <a:pt x="480" y="240387"/>
                  </a:moveTo>
                  <a:lnTo>
                    <a:pt x="0" y="235711"/>
                  </a:lnTo>
                  <a:lnTo>
                    <a:pt x="480" y="235711"/>
                  </a:lnTo>
                  <a:lnTo>
                    <a:pt x="480" y="240387"/>
                  </a:lnTo>
                  <a:close/>
                </a:path>
                <a:path w="453390" h="313689">
                  <a:moveTo>
                    <a:pt x="411916" y="96011"/>
                  </a:moveTo>
                  <a:lnTo>
                    <a:pt x="402816" y="96011"/>
                  </a:lnTo>
                  <a:lnTo>
                    <a:pt x="402816" y="85016"/>
                  </a:lnTo>
                  <a:lnTo>
                    <a:pt x="411916" y="96011"/>
                  </a:lnTo>
                  <a:close/>
                </a:path>
                <a:path w="453390" h="313689">
                  <a:moveTo>
                    <a:pt x="419738" y="108711"/>
                  </a:moveTo>
                  <a:lnTo>
                    <a:pt x="411960" y="108711"/>
                  </a:lnTo>
                  <a:lnTo>
                    <a:pt x="411960" y="96064"/>
                  </a:lnTo>
                  <a:lnTo>
                    <a:pt x="414612" y="99268"/>
                  </a:lnTo>
                  <a:lnTo>
                    <a:pt x="419738" y="108711"/>
                  </a:lnTo>
                  <a:close/>
                </a:path>
                <a:path w="453390" h="313689">
                  <a:moveTo>
                    <a:pt x="426633" y="121411"/>
                  </a:moveTo>
                  <a:lnTo>
                    <a:pt x="421104" y="121411"/>
                  </a:lnTo>
                  <a:lnTo>
                    <a:pt x="421104" y="111227"/>
                  </a:lnTo>
                  <a:lnTo>
                    <a:pt x="426633" y="121411"/>
                  </a:lnTo>
                  <a:close/>
                </a:path>
                <a:path w="453390" h="313689">
                  <a:moveTo>
                    <a:pt x="438270" y="146811"/>
                  </a:moveTo>
                  <a:lnTo>
                    <a:pt x="433296" y="146811"/>
                  </a:lnTo>
                  <a:lnTo>
                    <a:pt x="433296" y="134111"/>
                  </a:lnTo>
                  <a:lnTo>
                    <a:pt x="427200" y="134111"/>
                  </a:lnTo>
                  <a:lnTo>
                    <a:pt x="427200" y="122456"/>
                  </a:lnTo>
                  <a:lnTo>
                    <a:pt x="435415" y="137588"/>
                  </a:lnTo>
                  <a:lnTo>
                    <a:pt x="438270" y="146811"/>
                  </a:lnTo>
                  <a:close/>
                </a:path>
                <a:path w="453390" h="313689">
                  <a:moveTo>
                    <a:pt x="442202" y="159511"/>
                  </a:moveTo>
                  <a:lnTo>
                    <a:pt x="439392" y="159511"/>
                  </a:lnTo>
                  <a:lnTo>
                    <a:pt x="439392" y="150434"/>
                  </a:lnTo>
                  <a:lnTo>
                    <a:pt x="442202" y="159511"/>
                  </a:lnTo>
                  <a:close/>
                </a:path>
                <a:path w="453390" h="313689">
                  <a:moveTo>
                    <a:pt x="446133" y="172211"/>
                  </a:moveTo>
                  <a:lnTo>
                    <a:pt x="443964" y="172211"/>
                  </a:lnTo>
                  <a:lnTo>
                    <a:pt x="443964" y="165204"/>
                  </a:lnTo>
                  <a:lnTo>
                    <a:pt x="446133" y="172211"/>
                  </a:lnTo>
                  <a:close/>
                </a:path>
                <a:path w="453390" h="313689">
                  <a:moveTo>
                    <a:pt x="449033" y="184911"/>
                  </a:moveTo>
                  <a:lnTo>
                    <a:pt x="447012" y="184911"/>
                  </a:lnTo>
                  <a:lnTo>
                    <a:pt x="447012" y="175050"/>
                  </a:lnTo>
                  <a:lnTo>
                    <a:pt x="448538" y="179980"/>
                  </a:lnTo>
                  <a:lnTo>
                    <a:pt x="449033" y="184911"/>
                  </a:lnTo>
                  <a:close/>
                </a:path>
                <a:path w="453390" h="313689">
                  <a:moveTo>
                    <a:pt x="450306" y="197611"/>
                  </a:moveTo>
                  <a:lnTo>
                    <a:pt x="450060" y="197611"/>
                  </a:lnTo>
                  <a:lnTo>
                    <a:pt x="450060" y="195158"/>
                  </a:lnTo>
                  <a:lnTo>
                    <a:pt x="450306" y="197611"/>
                  </a:lnTo>
                  <a:close/>
                </a:path>
                <a:path w="453390" h="313689">
                  <a:moveTo>
                    <a:pt x="452101" y="235477"/>
                  </a:moveTo>
                  <a:lnTo>
                    <a:pt x="452672" y="221207"/>
                  </a:lnTo>
                  <a:lnTo>
                    <a:pt x="453107" y="225552"/>
                  </a:lnTo>
                  <a:lnTo>
                    <a:pt x="452101" y="235477"/>
                  </a:lnTo>
                  <a:close/>
                </a:path>
              </a:pathLst>
            </a:custGeom>
            <a:solidFill>
              <a:srgbClr val="FFE99A"/>
            </a:solidFill>
          </p:spPr>
          <p:txBody>
            <a:bodyPr wrap="square" lIns="0" tIns="0" rIns="0" bIns="0" rtlCol="0"/>
            <a:lstStyle/>
            <a:p>
              <a:endParaRPr sz="1600"/>
            </a:p>
          </p:txBody>
        </p:sp>
        <p:sp>
          <p:nvSpPr>
            <p:cNvPr id="114" name="object 47"/>
            <p:cNvSpPr/>
            <p:nvPr/>
          </p:nvSpPr>
          <p:spPr>
            <a:xfrm>
              <a:off x="9298645" y="3546996"/>
              <a:ext cx="462280" cy="325470"/>
            </a:xfrm>
            <a:custGeom>
              <a:avLst/>
              <a:gdLst/>
              <a:ahLst/>
              <a:cxnLst/>
              <a:rect l="l" t="t" r="r" b="b"/>
              <a:pathLst>
                <a:path w="462279" h="457200">
                  <a:moveTo>
                    <a:pt x="12192" y="301143"/>
                  </a:moveTo>
                  <a:lnTo>
                    <a:pt x="10668" y="297180"/>
                  </a:lnTo>
                  <a:lnTo>
                    <a:pt x="4572" y="274320"/>
                  </a:lnTo>
                  <a:lnTo>
                    <a:pt x="0" y="251460"/>
                  </a:lnTo>
                  <a:lnTo>
                    <a:pt x="0" y="205740"/>
                  </a:lnTo>
                  <a:lnTo>
                    <a:pt x="9144" y="160020"/>
                  </a:lnTo>
                  <a:lnTo>
                    <a:pt x="27432" y="118872"/>
                  </a:lnTo>
                  <a:lnTo>
                    <a:pt x="51816" y="82296"/>
                  </a:lnTo>
                  <a:lnTo>
                    <a:pt x="83820" y="51816"/>
                  </a:lnTo>
                  <a:lnTo>
                    <a:pt x="140208" y="16764"/>
                  </a:lnTo>
                  <a:lnTo>
                    <a:pt x="207264" y="0"/>
                  </a:lnTo>
                  <a:lnTo>
                    <a:pt x="254507" y="0"/>
                  </a:lnTo>
                  <a:lnTo>
                    <a:pt x="277368" y="4572"/>
                  </a:lnTo>
                  <a:lnTo>
                    <a:pt x="291592" y="7619"/>
                  </a:lnTo>
                  <a:lnTo>
                    <a:pt x="219456" y="7619"/>
                  </a:lnTo>
                  <a:lnTo>
                    <a:pt x="201170" y="10159"/>
                  </a:lnTo>
                  <a:lnTo>
                    <a:pt x="184404" y="10159"/>
                  </a:lnTo>
                  <a:lnTo>
                    <a:pt x="179491" y="13571"/>
                  </a:lnTo>
                  <a:lnTo>
                    <a:pt x="164592" y="16764"/>
                  </a:lnTo>
                  <a:lnTo>
                    <a:pt x="148743" y="22859"/>
                  </a:lnTo>
                  <a:lnTo>
                    <a:pt x="140208" y="22859"/>
                  </a:lnTo>
                  <a:lnTo>
                    <a:pt x="115824" y="35559"/>
                  </a:lnTo>
                  <a:lnTo>
                    <a:pt x="114300" y="35559"/>
                  </a:lnTo>
                  <a:lnTo>
                    <a:pt x="110714" y="43030"/>
                  </a:lnTo>
                  <a:lnTo>
                    <a:pt x="102870" y="48259"/>
                  </a:lnTo>
                  <a:lnTo>
                    <a:pt x="96012" y="48259"/>
                  </a:lnTo>
                  <a:lnTo>
                    <a:pt x="94705" y="53702"/>
                  </a:lnTo>
                  <a:lnTo>
                    <a:pt x="88392" y="57912"/>
                  </a:lnTo>
                  <a:lnTo>
                    <a:pt x="73152" y="71628"/>
                  </a:lnTo>
                  <a:lnTo>
                    <a:pt x="61098" y="86359"/>
                  </a:lnTo>
                  <a:lnTo>
                    <a:pt x="60960" y="86359"/>
                  </a:lnTo>
                  <a:lnTo>
                    <a:pt x="60579" y="86994"/>
                  </a:lnTo>
                  <a:lnTo>
                    <a:pt x="50707" y="99059"/>
                  </a:lnTo>
                  <a:lnTo>
                    <a:pt x="47244" y="99059"/>
                  </a:lnTo>
                  <a:lnTo>
                    <a:pt x="45806" y="105050"/>
                  </a:lnTo>
                  <a:lnTo>
                    <a:pt x="41867" y="111759"/>
                  </a:lnTo>
                  <a:lnTo>
                    <a:pt x="38100" y="111759"/>
                  </a:lnTo>
                  <a:lnTo>
                    <a:pt x="35467" y="122732"/>
                  </a:lnTo>
                  <a:lnTo>
                    <a:pt x="35052" y="123444"/>
                  </a:lnTo>
                  <a:lnTo>
                    <a:pt x="34544" y="124459"/>
                  </a:lnTo>
                  <a:lnTo>
                    <a:pt x="28956" y="124459"/>
                  </a:lnTo>
                  <a:lnTo>
                    <a:pt x="27432" y="137159"/>
                  </a:lnTo>
                  <a:lnTo>
                    <a:pt x="19812" y="149859"/>
                  </a:lnTo>
                  <a:lnTo>
                    <a:pt x="16764" y="162559"/>
                  </a:lnTo>
                  <a:lnTo>
                    <a:pt x="15240" y="162559"/>
                  </a:lnTo>
                  <a:lnTo>
                    <a:pt x="12192" y="175259"/>
                  </a:lnTo>
                  <a:lnTo>
                    <a:pt x="7620" y="187959"/>
                  </a:lnTo>
                  <a:lnTo>
                    <a:pt x="3048" y="226059"/>
                  </a:lnTo>
                  <a:lnTo>
                    <a:pt x="3048" y="238759"/>
                  </a:lnTo>
                  <a:lnTo>
                    <a:pt x="4572" y="238759"/>
                  </a:lnTo>
                  <a:lnTo>
                    <a:pt x="4572" y="264159"/>
                  </a:lnTo>
                  <a:lnTo>
                    <a:pt x="6096" y="264159"/>
                  </a:lnTo>
                  <a:lnTo>
                    <a:pt x="6096" y="276859"/>
                  </a:lnTo>
                  <a:lnTo>
                    <a:pt x="9144" y="276859"/>
                  </a:lnTo>
                  <a:lnTo>
                    <a:pt x="9144" y="289559"/>
                  </a:lnTo>
                  <a:lnTo>
                    <a:pt x="12192" y="289559"/>
                  </a:lnTo>
                  <a:lnTo>
                    <a:pt x="12192" y="301143"/>
                  </a:lnTo>
                  <a:close/>
                </a:path>
                <a:path w="462279" h="457200">
                  <a:moveTo>
                    <a:pt x="425745" y="350769"/>
                  </a:moveTo>
                  <a:lnTo>
                    <a:pt x="428244" y="340359"/>
                  </a:lnTo>
                  <a:lnTo>
                    <a:pt x="429768" y="340359"/>
                  </a:lnTo>
                  <a:lnTo>
                    <a:pt x="434340" y="327659"/>
                  </a:lnTo>
                  <a:lnTo>
                    <a:pt x="435864" y="327659"/>
                  </a:lnTo>
                  <a:lnTo>
                    <a:pt x="440436" y="314959"/>
                  </a:lnTo>
                  <a:lnTo>
                    <a:pt x="443484" y="314959"/>
                  </a:lnTo>
                  <a:lnTo>
                    <a:pt x="445008" y="302259"/>
                  </a:lnTo>
                  <a:lnTo>
                    <a:pt x="446532" y="302259"/>
                  </a:lnTo>
                  <a:lnTo>
                    <a:pt x="452628" y="276859"/>
                  </a:lnTo>
                  <a:lnTo>
                    <a:pt x="455676" y="251459"/>
                  </a:lnTo>
                  <a:lnTo>
                    <a:pt x="457200" y="213359"/>
                  </a:lnTo>
                  <a:lnTo>
                    <a:pt x="455676" y="213359"/>
                  </a:lnTo>
                  <a:lnTo>
                    <a:pt x="455676" y="200659"/>
                  </a:lnTo>
                  <a:lnTo>
                    <a:pt x="454152" y="200659"/>
                  </a:lnTo>
                  <a:lnTo>
                    <a:pt x="454152" y="187959"/>
                  </a:lnTo>
                  <a:lnTo>
                    <a:pt x="451104" y="187959"/>
                  </a:lnTo>
                  <a:lnTo>
                    <a:pt x="451104" y="175259"/>
                  </a:lnTo>
                  <a:lnTo>
                    <a:pt x="448056" y="175259"/>
                  </a:lnTo>
                  <a:lnTo>
                    <a:pt x="448056" y="162559"/>
                  </a:lnTo>
                  <a:lnTo>
                    <a:pt x="443484" y="162559"/>
                  </a:lnTo>
                  <a:lnTo>
                    <a:pt x="443484" y="149859"/>
                  </a:lnTo>
                  <a:lnTo>
                    <a:pt x="438403" y="149859"/>
                  </a:lnTo>
                  <a:lnTo>
                    <a:pt x="437388" y="147219"/>
                  </a:lnTo>
                  <a:lnTo>
                    <a:pt x="437388" y="137159"/>
                  </a:lnTo>
                  <a:lnTo>
                    <a:pt x="433050" y="137159"/>
                  </a:lnTo>
                  <a:lnTo>
                    <a:pt x="431292" y="133350"/>
                  </a:lnTo>
                  <a:lnTo>
                    <a:pt x="431292" y="124459"/>
                  </a:lnTo>
                  <a:lnTo>
                    <a:pt x="427188" y="124459"/>
                  </a:lnTo>
                  <a:lnTo>
                    <a:pt x="426720" y="123444"/>
                  </a:lnTo>
                  <a:lnTo>
                    <a:pt x="425196" y="120831"/>
                  </a:lnTo>
                  <a:lnTo>
                    <a:pt x="425196" y="111759"/>
                  </a:lnTo>
                  <a:lnTo>
                    <a:pt x="419904" y="111759"/>
                  </a:lnTo>
                  <a:lnTo>
                    <a:pt x="416052" y="105157"/>
                  </a:lnTo>
                  <a:lnTo>
                    <a:pt x="416052" y="99059"/>
                  </a:lnTo>
                  <a:lnTo>
                    <a:pt x="411064" y="99059"/>
                  </a:lnTo>
                  <a:lnTo>
                    <a:pt x="406908" y="93980"/>
                  </a:lnTo>
                  <a:lnTo>
                    <a:pt x="406908" y="86359"/>
                  </a:lnTo>
                  <a:lnTo>
                    <a:pt x="394716" y="73659"/>
                  </a:lnTo>
                  <a:lnTo>
                    <a:pt x="390282" y="73659"/>
                  </a:lnTo>
                  <a:lnTo>
                    <a:pt x="388620" y="71628"/>
                  </a:lnTo>
                  <a:lnTo>
                    <a:pt x="378290" y="63176"/>
                  </a:lnTo>
                  <a:lnTo>
                    <a:pt x="376428" y="60959"/>
                  </a:lnTo>
                  <a:lnTo>
                    <a:pt x="375580" y="60959"/>
                  </a:lnTo>
                  <a:lnTo>
                    <a:pt x="371856" y="57912"/>
                  </a:lnTo>
                  <a:lnTo>
                    <a:pt x="365431" y="53239"/>
                  </a:lnTo>
                  <a:lnTo>
                    <a:pt x="364236" y="48259"/>
                  </a:lnTo>
                  <a:lnTo>
                    <a:pt x="358584" y="48259"/>
                  </a:lnTo>
                  <a:lnTo>
                    <a:pt x="355092" y="45719"/>
                  </a:lnTo>
                  <a:lnTo>
                    <a:pt x="347049" y="41028"/>
                  </a:lnTo>
                  <a:lnTo>
                    <a:pt x="344424" y="35559"/>
                  </a:lnTo>
                  <a:lnTo>
                    <a:pt x="337674" y="35559"/>
                  </a:lnTo>
                  <a:lnTo>
                    <a:pt x="336804" y="35052"/>
                  </a:lnTo>
                  <a:lnTo>
                    <a:pt x="321454" y="26786"/>
                  </a:lnTo>
                  <a:lnTo>
                    <a:pt x="320040" y="22859"/>
                  </a:lnTo>
                  <a:lnTo>
                    <a:pt x="312038" y="22859"/>
                  </a:lnTo>
                  <a:lnTo>
                    <a:pt x="297180" y="18288"/>
                  </a:lnTo>
                  <a:lnTo>
                    <a:pt x="283406" y="14352"/>
                  </a:lnTo>
                  <a:lnTo>
                    <a:pt x="277368" y="10159"/>
                  </a:lnTo>
                  <a:lnTo>
                    <a:pt x="260601" y="10159"/>
                  </a:lnTo>
                  <a:lnTo>
                    <a:pt x="242316" y="7619"/>
                  </a:lnTo>
                  <a:lnTo>
                    <a:pt x="291592" y="7619"/>
                  </a:lnTo>
                  <a:lnTo>
                    <a:pt x="359663" y="38100"/>
                  </a:lnTo>
                  <a:lnTo>
                    <a:pt x="393192" y="65531"/>
                  </a:lnTo>
                  <a:lnTo>
                    <a:pt x="422148" y="100584"/>
                  </a:lnTo>
                  <a:lnTo>
                    <a:pt x="443484" y="138684"/>
                  </a:lnTo>
                  <a:lnTo>
                    <a:pt x="457200" y="181356"/>
                  </a:lnTo>
                  <a:lnTo>
                    <a:pt x="461772" y="216408"/>
                  </a:lnTo>
                  <a:lnTo>
                    <a:pt x="461772" y="240792"/>
                  </a:lnTo>
                  <a:lnTo>
                    <a:pt x="460248" y="251460"/>
                  </a:lnTo>
                  <a:lnTo>
                    <a:pt x="457200" y="274320"/>
                  </a:lnTo>
                  <a:lnTo>
                    <a:pt x="451104" y="295656"/>
                  </a:lnTo>
                  <a:lnTo>
                    <a:pt x="443484" y="316992"/>
                  </a:lnTo>
                  <a:lnTo>
                    <a:pt x="434339" y="336804"/>
                  </a:lnTo>
                  <a:lnTo>
                    <a:pt x="425745" y="350769"/>
                  </a:lnTo>
                  <a:close/>
                </a:path>
                <a:path w="462279" h="457200">
                  <a:moveTo>
                    <a:pt x="16764" y="313030"/>
                  </a:moveTo>
                  <a:lnTo>
                    <a:pt x="12621" y="302259"/>
                  </a:lnTo>
                  <a:lnTo>
                    <a:pt x="16764" y="302259"/>
                  </a:lnTo>
                  <a:lnTo>
                    <a:pt x="16764" y="313030"/>
                  </a:lnTo>
                  <a:close/>
                </a:path>
                <a:path w="462279" h="457200">
                  <a:moveTo>
                    <a:pt x="21336" y="324105"/>
                  </a:moveTo>
                  <a:lnTo>
                    <a:pt x="18288" y="316992"/>
                  </a:lnTo>
                  <a:lnTo>
                    <a:pt x="17506" y="314959"/>
                  </a:lnTo>
                  <a:lnTo>
                    <a:pt x="21336" y="314959"/>
                  </a:lnTo>
                  <a:lnTo>
                    <a:pt x="21336" y="324105"/>
                  </a:lnTo>
                  <a:close/>
                </a:path>
                <a:path w="462279" h="457200">
                  <a:moveTo>
                    <a:pt x="27432" y="338328"/>
                  </a:moveTo>
                  <a:lnTo>
                    <a:pt x="22859" y="327659"/>
                  </a:lnTo>
                  <a:lnTo>
                    <a:pt x="27432" y="327659"/>
                  </a:lnTo>
                  <a:lnTo>
                    <a:pt x="27432" y="338328"/>
                  </a:lnTo>
                  <a:close/>
                </a:path>
                <a:path w="462279" h="457200">
                  <a:moveTo>
                    <a:pt x="33528" y="347472"/>
                  </a:moveTo>
                  <a:lnTo>
                    <a:pt x="28786" y="340359"/>
                  </a:lnTo>
                  <a:lnTo>
                    <a:pt x="33528" y="340359"/>
                  </a:lnTo>
                  <a:lnTo>
                    <a:pt x="33528" y="347472"/>
                  </a:lnTo>
                  <a:close/>
                </a:path>
                <a:path w="462279" h="457200">
                  <a:moveTo>
                    <a:pt x="242316" y="457200"/>
                  </a:moveTo>
                  <a:lnTo>
                    <a:pt x="219456" y="457200"/>
                  </a:lnTo>
                  <a:lnTo>
                    <a:pt x="199641" y="454659"/>
                  </a:lnTo>
                  <a:lnTo>
                    <a:pt x="262130" y="454659"/>
                  </a:lnTo>
                  <a:lnTo>
                    <a:pt x="242316" y="457200"/>
                  </a:lnTo>
                  <a:close/>
                </a:path>
                <a:path w="462279" h="457200">
                  <a:moveTo>
                    <a:pt x="159410" y="445770"/>
                  </a:moveTo>
                  <a:lnTo>
                    <a:pt x="148741" y="441959"/>
                  </a:lnTo>
                  <a:lnTo>
                    <a:pt x="158496" y="441959"/>
                  </a:lnTo>
                  <a:lnTo>
                    <a:pt x="159410" y="445770"/>
                  </a:lnTo>
                  <a:close/>
                </a:path>
                <a:path w="462279" h="457200">
                  <a:moveTo>
                    <a:pt x="129754" y="434087"/>
                  </a:moveTo>
                  <a:lnTo>
                    <a:pt x="120396" y="429768"/>
                  </a:lnTo>
                  <a:lnTo>
                    <a:pt x="119524" y="429259"/>
                  </a:lnTo>
                  <a:lnTo>
                    <a:pt x="128016" y="429259"/>
                  </a:lnTo>
                  <a:lnTo>
                    <a:pt x="129754" y="434087"/>
                  </a:lnTo>
                  <a:close/>
                </a:path>
                <a:path w="462279" h="457200">
                  <a:moveTo>
                    <a:pt x="110151" y="423792"/>
                  </a:moveTo>
                  <a:lnTo>
                    <a:pt x="102108" y="419100"/>
                  </a:lnTo>
                  <a:lnTo>
                    <a:pt x="98720" y="416559"/>
                  </a:lnTo>
                  <a:lnTo>
                    <a:pt x="106680" y="416559"/>
                  </a:lnTo>
                  <a:lnTo>
                    <a:pt x="110151" y="423792"/>
                  </a:lnTo>
                  <a:close/>
                </a:path>
                <a:path w="462279" h="457200">
                  <a:moveTo>
                    <a:pt x="89842" y="409900"/>
                  </a:moveTo>
                  <a:lnTo>
                    <a:pt x="83820" y="405384"/>
                  </a:lnTo>
                  <a:lnTo>
                    <a:pt x="67056" y="390144"/>
                  </a:lnTo>
                  <a:lnTo>
                    <a:pt x="55371" y="378459"/>
                  </a:lnTo>
                  <a:lnTo>
                    <a:pt x="56388" y="378459"/>
                  </a:lnTo>
                  <a:lnTo>
                    <a:pt x="68580" y="391159"/>
                  </a:lnTo>
                  <a:lnTo>
                    <a:pt x="73152" y="391159"/>
                  </a:lnTo>
                  <a:lnTo>
                    <a:pt x="85344" y="403859"/>
                  </a:lnTo>
                  <a:lnTo>
                    <a:pt x="88392" y="403859"/>
                  </a:lnTo>
                  <a:lnTo>
                    <a:pt x="89842" y="409900"/>
                  </a:lnTo>
                  <a:close/>
                </a:path>
                <a:path w="462279" h="457200">
                  <a:moveTo>
                    <a:pt x="50292" y="372618"/>
                  </a:moveTo>
                  <a:lnTo>
                    <a:pt x="45719" y="365759"/>
                  </a:lnTo>
                  <a:lnTo>
                    <a:pt x="50292" y="365759"/>
                  </a:lnTo>
                  <a:lnTo>
                    <a:pt x="50292" y="372618"/>
                  </a:lnTo>
                  <a:close/>
                </a:path>
                <a:path w="462279" h="457200">
                  <a:moveTo>
                    <a:pt x="41148" y="358902"/>
                  </a:moveTo>
                  <a:lnTo>
                    <a:pt x="37253" y="353059"/>
                  </a:lnTo>
                  <a:lnTo>
                    <a:pt x="41148" y="353059"/>
                  </a:lnTo>
                  <a:lnTo>
                    <a:pt x="41148" y="358902"/>
                  </a:lnTo>
                  <a:close/>
                </a:path>
                <a:path w="462279" h="457200">
                  <a:moveTo>
                    <a:pt x="418076" y="361592"/>
                  </a:moveTo>
                  <a:lnTo>
                    <a:pt x="419100" y="353059"/>
                  </a:lnTo>
                  <a:lnTo>
                    <a:pt x="424336" y="353059"/>
                  </a:lnTo>
                  <a:lnTo>
                    <a:pt x="422148" y="356616"/>
                  </a:lnTo>
                  <a:lnTo>
                    <a:pt x="418076" y="361592"/>
                  </a:lnTo>
                  <a:close/>
                </a:path>
                <a:path w="462279" h="457200">
                  <a:moveTo>
                    <a:pt x="409146" y="372506"/>
                  </a:moveTo>
                  <a:lnTo>
                    <a:pt x="409956" y="365759"/>
                  </a:lnTo>
                  <a:lnTo>
                    <a:pt x="414666" y="365759"/>
                  </a:lnTo>
                  <a:lnTo>
                    <a:pt x="409146" y="372506"/>
                  </a:lnTo>
                  <a:close/>
                </a:path>
                <a:path w="462279" h="457200">
                  <a:moveTo>
                    <a:pt x="387171" y="397002"/>
                  </a:moveTo>
                  <a:lnTo>
                    <a:pt x="403860" y="378459"/>
                  </a:lnTo>
                  <a:lnTo>
                    <a:pt x="404275" y="378459"/>
                  </a:lnTo>
                  <a:lnTo>
                    <a:pt x="394716" y="390144"/>
                  </a:lnTo>
                  <a:lnTo>
                    <a:pt x="387171" y="397002"/>
                  </a:lnTo>
                  <a:close/>
                </a:path>
                <a:path w="462279" h="457200">
                  <a:moveTo>
                    <a:pt x="376876" y="406100"/>
                  </a:moveTo>
                  <a:lnTo>
                    <a:pt x="377952" y="403859"/>
                  </a:lnTo>
                  <a:lnTo>
                    <a:pt x="379628" y="403859"/>
                  </a:lnTo>
                  <a:lnTo>
                    <a:pt x="377952" y="405384"/>
                  </a:lnTo>
                  <a:lnTo>
                    <a:pt x="376876" y="406100"/>
                  </a:lnTo>
                  <a:close/>
                </a:path>
                <a:path w="462279" h="457200">
                  <a:moveTo>
                    <a:pt x="352905" y="422081"/>
                  </a:moveTo>
                  <a:lnTo>
                    <a:pt x="353568" y="416559"/>
                  </a:lnTo>
                  <a:lnTo>
                    <a:pt x="361188" y="416559"/>
                  </a:lnTo>
                  <a:lnTo>
                    <a:pt x="352905" y="422081"/>
                  </a:lnTo>
                  <a:close/>
                </a:path>
              </a:pathLst>
            </a:custGeom>
            <a:solidFill>
              <a:srgbClr val="001F60"/>
            </a:solidFill>
          </p:spPr>
          <p:txBody>
            <a:bodyPr wrap="square" lIns="0" tIns="0" rIns="0" bIns="0" rtlCol="0"/>
            <a:lstStyle/>
            <a:p>
              <a:endParaRPr sz="1600"/>
            </a:p>
          </p:txBody>
        </p:sp>
        <p:sp>
          <p:nvSpPr>
            <p:cNvPr id="115" name="object 48"/>
            <p:cNvSpPr/>
            <p:nvPr/>
          </p:nvSpPr>
          <p:spPr>
            <a:xfrm>
              <a:off x="9301693" y="3549165"/>
              <a:ext cx="454659" cy="320046"/>
            </a:xfrm>
            <a:custGeom>
              <a:avLst/>
              <a:gdLst/>
              <a:ahLst/>
              <a:cxnLst/>
              <a:rect l="l" t="t" r="r" b="b"/>
              <a:pathLst>
                <a:path w="454659" h="449579">
                  <a:moveTo>
                    <a:pt x="227076" y="449580"/>
                  </a:moveTo>
                  <a:lnTo>
                    <a:pt x="181439" y="445016"/>
                  </a:lnTo>
                  <a:lnTo>
                    <a:pt x="138874" y="431934"/>
                  </a:lnTo>
                  <a:lnTo>
                    <a:pt x="100310" y="411244"/>
                  </a:lnTo>
                  <a:lnTo>
                    <a:pt x="66675" y="383857"/>
                  </a:lnTo>
                  <a:lnTo>
                    <a:pt x="38897" y="350683"/>
                  </a:lnTo>
                  <a:lnTo>
                    <a:pt x="17907" y="312634"/>
                  </a:lnTo>
                  <a:lnTo>
                    <a:pt x="4631" y="270620"/>
                  </a:lnTo>
                  <a:lnTo>
                    <a:pt x="0" y="225552"/>
                  </a:lnTo>
                  <a:lnTo>
                    <a:pt x="4631" y="179980"/>
                  </a:lnTo>
                  <a:lnTo>
                    <a:pt x="17907" y="137588"/>
                  </a:lnTo>
                  <a:lnTo>
                    <a:pt x="38897" y="99268"/>
                  </a:lnTo>
                  <a:lnTo>
                    <a:pt x="66675" y="65913"/>
                  </a:lnTo>
                  <a:lnTo>
                    <a:pt x="100310" y="38415"/>
                  </a:lnTo>
                  <a:lnTo>
                    <a:pt x="138874" y="17668"/>
                  </a:lnTo>
                  <a:lnTo>
                    <a:pt x="181439" y="4566"/>
                  </a:lnTo>
                  <a:lnTo>
                    <a:pt x="227076" y="0"/>
                  </a:lnTo>
                  <a:lnTo>
                    <a:pt x="273150" y="4566"/>
                  </a:lnTo>
                  <a:lnTo>
                    <a:pt x="315920" y="17668"/>
                  </a:lnTo>
                  <a:lnTo>
                    <a:pt x="354511" y="38415"/>
                  </a:lnTo>
                  <a:lnTo>
                    <a:pt x="388048" y="65913"/>
                  </a:lnTo>
                  <a:lnTo>
                    <a:pt x="415656" y="99268"/>
                  </a:lnTo>
                  <a:lnTo>
                    <a:pt x="436459" y="137588"/>
                  </a:lnTo>
                  <a:lnTo>
                    <a:pt x="449582" y="179980"/>
                  </a:lnTo>
                  <a:lnTo>
                    <a:pt x="454152" y="225552"/>
                  </a:lnTo>
                  <a:lnTo>
                    <a:pt x="449582" y="270620"/>
                  </a:lnTo>
                  <a:lnTo>
                    <a:pt x="436459" y="312634"/>
                  </a:lnTo>
                  <a:lnTo>
                    <a:pt x="415656" y="350683"/>
                  </a:lnTo>
                  <a:lnTo>
                    <a:pt x="388048" y="383857"/>
                  </a:lnTo>
                  <a:lnTo>
                    <a:pt x="354511" y="411244"/>
                  </a:lnTo>
                  <a:lnTo>
                    <a:pt x="315920" y="431934"/>
                  </a:lnTo>
                  <a:lnTo>
                    <a:pt x="273150" y="445016"/>
                  </a:lnTo>
                  <a:lnTo>
                    <a:pt x="227076" y="449580"/>
                  </a:lnTo>
                  <a:close/>
                </a:path>
              </a:pathLst>
            </a:custGeom>
            <a:solidFill>
              <a:srgbClr val="FFE99A"/>
            </a:solidFill>
          </p:spPr>
          <p:txBody>
            <a:bodyPr wrap="square" lIns="0" tIns="0" rIns="0" bIns="0" rtlCol="0"/>
            <a:lstStyle/>
            <a:p>
              <a:endParaRPr sz="1600"/>
            </a:p>
          </p:txBody>
        </p:sp>
        <p:sp>
          <p:nvSpPr>
            <p:cNvPr id="116" name="object 49"/>
            <p:cNvSpPr/>
            <p:nvPr/>
          </p:nvSpPr>
          <p:spPr>
            <a:xfrm>
              <a:off x="9298645" y="3546996"/>
              <a:ext cx="462280" cy="325470"/>
            </a:xfrm>
            <a:custGeom>
              <a:avLst/>
              <a:gdLst/>
              <a:ahLst/>
              <a:cxnLst/>
              <a:rect l="l" t="t" r="r" b="b"/>
              <a:pathLst>
                <a:path w="462279" h="457200">
                  <a:moveTo>
                    <a:pt x="242316" y="457200"/>
                  </a:moveTo>
                  <a:lnTo>
                    <a:pt x="219456" y="457200"/>
                  </a:lnTo>
                  <a:lnTo>
                    <a:pt x="184404" y="452628"/>
                  </a:lnTo>
                  <a:lnTo>
                    <a:pt x="140208" y="438912"/>
                  </a:lnTo>
                  <a:lnTo>
                    <a:pt x="102108" y="419100"/>
                  </a:lnTo>
                  <a:lnTo>
                    <a:pt x="67056" y="390144"/>
                  </a:lnTo>
                  <a:lnTo>
                    <a:pt x="27432" y="338328"/>
                  </a:lnTo>
                  <a:lnTo>
                    <a:pt x="10668" y="297180"/>
                  </a:lnTo>
                  <a:lnTo>
                    <a:pt x="0" y="251460"/>
                  </a:lnTo>
                  <a:lnTo>
                    <a:pt x="0" y="205740"/>
                  </a:lnTo>
                  <a:lnTo>
                    <a:pt x="9144" y="160020"/>
                  </a:lnTo>
                  <a:lnTo>
                    <a:pt x="27432" y="118872"/>
                  </a:lnTo>
                  <a:lnTo>
                    <a:pt x="51816" y="82296"/>
                  </a:lnTo>
                  <a:lnTo>
                    <a:pt x="83820" y="51816"/>
                  </a:lnTo>
                  <a:lnTo>
                    <a:pt x="140208" y="16764"/>
                  </a:lnTo>
                  <a:lnTo>
                    <a:pt x="207264" y="0"/>
                  </a:lnTo>
                  <a:lnTo>
                    <a:pt x="254507" y="0"/>
                  </a:lnTo>
                  <a:lnTo>
                    <a:pt x="277368" y="4572"/>
                  </a:lnTo>
                  <a:lnTo>
                    <a:pt x="291592" y="7619"/>
                  </a:lnTo>
                  <a:lnTo>
                    <a:pt x="219456" y="7619"/>
                  </a:lnTo>
                  <a:lnTo>
                    <a:pt x="185928" y="12192"/>
                  </a:lnTo>
                  <a:lnTo>
                    <a:pt x="144780" y="24383"/>
                  </a:lnTo>
                  <a:lnTo>
                    <a:pt x="88392" y="57912"/>
                  </a:lnTo>
                  <a:lnTo>
                    <a:pt x="45720" y="105156"/>
                  </a:lnTo>
                  <a:lnTo>
                    <a:pt x="25908" y="141732"/>
                  </a:lnTo>
                  <a:lnTo>
                    <a:pt x="12192" y="182880"/>
                  </a:lnTo>
                  <a:lnTo>
                    <a:pt x="9144" y="205740"/>
                  </a:lnTo>
                  <a:lnTo>
                    <a:pt x="7620" y="216408"/>
                  </a:lnTo>
                  <a:lnTo>
                    <a:pt x="7620" y="239268"/>
                  </a:lnTo>
                  <a:lnTo>
                    <a:pt x="9144" y="249936"/>
                  </a:lnTo>
                  <a:lnTo>
                    <a:pt x="12192" y="272796"/>
                  </a:lnTo>
                  <a:lnTo>
                    <a:pt x="25908" y="313944"/>
                  </a:lnTo>
                  <a:lnTo>
                    <a:pt x="45720" y="352044"/>
                  </a:lnTo>
                  <a:lnTo>
                    <a:pt x="73152" y="384048"/>
                  </a:lnTo>
                  <a:lnTo>
                    <a:pt x="106680" y="411480"/>
                  </a:lnTo>
                  <a:lnTo>
                    <a:pt x="143256" y="431292"/>
                  </a:lnTo>
                  <a:lnTo>
                    <a:pt x="185928" y="445008"/>
                  </a:lnTo>
                  <a:lnTo>
                    <a:pt x="207264" y="448056"/>
                  </a:lnTo>
                  <a:lnTo>
                    <a:pt x="219456" y="448056"/>
                  </a:lnTo>
                  <a:lnTo>
                    <a:pt x="230124" y="449580"/>
                  </a:lnTo>
                  <a:lnTo>
                    <a:pt x="288797" y="449580"/>
                  </a:lnTo>
                  <a:lnTo>
                    <a:pt x="277368" y="452628"/>
                  </a:lnTo>
                  <a:lnTo>
                    <a:pt x="242316" y="457200"/>
                  </a:lnTo>
                  <a:close/>
                </a:path>
                <a:path w="462279" h="457200">
                  <a:moveTo>
                    <a:pt x="288797" y="449580"/>
                  </a:moveTo>
                  <a:lnTo>
                    <a:pt x="230124" y="449580"/>
                  </a:lnTo>
                  <a:lnTo>
                    <a:pt x="242316" y="448056"/>
                  </a:lnTo>
                  <a:lnTo>
                    <a:pt x="252983" y="448056"/>
                  </a:lnTo>
                  <a:lnTo>
                    <a:pt x="275843" y="445008"/>
                  </a:lnTo>
                  <a:lnTo>
                    <a:pt x="316991" y="431292"/>
                  </a:lnTo>
                  <a:lnTo>
                    <a:pt x="355092" y="411480"/>
                  </a:lnTo>
                  <a:lnTo>
                    <a:pt x="388620" y="384048"/>
                  </a:lnTo>
                  <a:lnTo>
                    <a:pt x="414528" y="352044"/>
                  </a:lnTo>
                  <a:lnTo>
                    <a:pt x="435863" y="313944"/>
                  </a:lnTo>
                  <a:lnTo>
                    <a:pt x="449580" y="272796"/>
                  </a:lnTo>
                  <a:lnTo>
                    <a:pt x="452628" y="251460"/>
                  </a:lnTo>
                  <a:lnTo>
                    <a:pt x="452628" y="205740"/>
                  </a:lnTo>
                  <a:lnTo>
                    <a:pt x="443484" y="163068"/>
                  </a:lnTo>
                  <a:lnTo>
                    <a:pt x="426720" y="123444"/>
                  </a:lnTo>
                  <a:lnTo>
                    <a:pt x="388620" y="71628"/>
                  </a:lnTo>
                  <a:lnTo>
                    <a:pt x="355092" y="45719"/>
                  </a:lnTo>
                  <a:lnTo>
                    <a:pt x="316991" y="24383"/>
                  </a:lnTo>
                  <a:lnTo>
                    <a:pt x="275843" y="12192"/>
                  </a:lnTo>
                  <a:lnTo>
                    <a:pt x="242316" y="7619"/>
                  </a:lnTo>
                  <a:lnTo>
                    <a:pt x="291592" y="7619"/>
                  </a:lnTo>
                  <a:lnTo>
                    <a:pt x="359663" y="38100"/>
                  </a:lnTo>
                  <a:lnTo>
                    <a:pt x="393192" y="65531"/>
                  </a:lnTo>
                  <a:lnTo>
                    <a:pt x="422148" y="100584"/>
                  </a:lnTo>
                  <a:lnTo>
                    <a:pt x="443484" y="138684"/>
                  </a:lnTo>
                  <a:lnTo>
                    <a:pt x="457200" y="181356"/>
                  </a:lnTo>
                  <a:lnTo>
                    <a:pt x="461772" y="216408"/>
                  </a:lnTo>
                  <a:lnTo>
                    <a:pt x="461772" y="240792"/>
                  </a:lnTo>
                  <a:lnTo>
                    <a:pt x="460248" y="251460"/>
                  </a:lnTo>
                  <a:lnTo>
                    <a:pt x="457200" y="274320"/>
                  </a:lnTo>
                  <a:lnTo>
                    <a:pt x="443484" y="316992"/>
                  </a:lnTo>
                  <a:lnTo>
                    <a:pt x="422148" y="356616"/>
                  </a:lnTo>
                  <a:lnTo>
                    <a:pt x="394716" y="390144"/>
                  </a:lnTo>
                  <a:lnTo>
                    <a:pt x="341376" y="429768"/>
                  </a:lnTo>
                  <a:lnTo>
                    <a:pt x="300228" y="446532"/>
                  </a:lnTo>
                  <a:lnTo>
                    <a:pt x="288797" y="449580"/>
                  </a:lnTo>
                  <a:close/>
                </a:path>
              </a:pathLst>
            </a:custGeom>
            <a:solidFill>
              <a:srgbClr val="001F60"/>
            </a:solidFill>
          </p:spPr>
          <p:txBody>
            <a:bodyPr wrap="square" lIns="0" tIns="0" rIns="0" bIns="0" rtlCol="0"/>
            <a:lstStyle/>
            <a:p>
              <a:endParaRPr sz="1600"/>
            </a:p>
          </p:txBody>
        </p:sp>
        <p:sp>
          <p:nvSpPr>
            <p:cNvPr id="117" name="object 50"/>
            <p:cNvSpPr/>
            <p:nvPr/>
          </p:nvSpPr>
          <p:spPr>
            <a:xfrm>
              <a:off x="8332501" y="3545911"/>
              <a:ext cx="445134" cy="297895"/>
            </a:xfrm>
            <a:custGeom>
              <a:avLst/>
              <a:gdLst/>
              <a:ahLst/>
              <a:cxnLst/>
              <a:rect l="l" t="t" r="r" b="b"/>
              <a:pathLst>
                <a:path w="445134" h="418464">
                  <a:moveTo>
                    <a:pt x="1452" y="164083"/>
                  </a:moveTo>
                  <a:lnTo>
                    <a:pt x="0" y="164083"/>
                  </a:lnTo>
                  <a:lnTo>
                    <a:pt x="7308" y="140686"/>
                  </a:lnTo>
                  <a:lnTo>
                    <a:pt x="6024" y="151383"/>
                  </a:lnTo>
                  <a:lnTo>
                    <a:pt x="4500" y="151383"/>
                  </a:lnTo>
                  <a:lnTo>
                    <a:pt x="1452" y="164083"/>
                  </a:lnTo>
                  <a:close/>
                </a:path>
                <a:path w="445134" h="418464">
                  <a:moveTo>
                    <a:pt x="25836" y="113283"/>
                  </a:moveTo>
                  <a:lnTo>
                    <a:pt x="21413" y="113283"/>
                  </a:lnTo>
                  <a:lnTo>
                    <a:pt x="29280" y="98896"/>
                  </a:lnTo>
                  <a:lnTo>
                    <a:pt x="37958" y="88468"/>
                  </a:lnTo>
                  <a:lnTo>
                    <a:pt x="36504" y="100583"/>
                  </a:lnTo>
                  <a:lnTo>
                    <a:pt x="28884" y="100583"/>
                  </a:lnTo>
                  <a:lnTo>
                    <a:pt x="25836" y="113283"/>
                  </a:lnTo>
                  <a:close/>
                </a:path>
                <a:path w="445134" h="418464">
                  <a:moveTo>
                    <a:pt x="45648" y="87883"/>
                  </a:moveTo>
                  <a:lnTo>
                    <a:pt x="38444" y="87883"/>
                  </a:lnTo>
                  <a:lnTo>
                    <a:pt x="56887" y="65722"/>
                  </a:lnTo>
                  <a:lnTo>
                    <a:pt x="73443" y="52202"/>
                  </a:lnTo>
                  <a:lnTo>
                    <a:pt x="68508" y="62483"/>
                  </a:lnTo>
                  <a:lnTo>
                    <a:pt x="65460" y="62483"/>
                  </a:lnTo>
                  <a:lnTo>
                    <a:pt x="45648" y="87883"/>
                  </a:lnTo>
                  <a:close/>
                </a:path>
                <a:path w="445134" h="418464">
                  <a:moveTo>
                    <a:pt x="89844" y="49783"/>
                  </a:moveTo>
                  <a:lnTo>
                    <a:pt x="76405" y="49783"/>
                  </a:lnTo>
                  <a:lnTo>
                    <a:pt x="90424" y="38335"/>
                  </a:lnTo>
                  <a:lnTo>
                    <a:pt x="91273" y="37880"/>
                  </a:lnTo>
                  <a:lnTo>
                    <a:pt x="89844" y="49783"/>
                  </a:lnTo>
                  <a:close/>
                </a:path>
                <a:path w="445134" h="418464">
                  <a:moveTo>
                    <a:pt x="103560" y="37083"/>
                  </a:moveTo>
                  <a:lnTo>
                    <a:pt x="92758" y="37083"/>
                  </a:lnTo>
                  <a:lnTo>
                    <a:pt x="129015" y="17645"/>
                  </a:lnTo>
                  <a:lnTo>
                    <a:pt x="171786" y="4563"/>
                  </a:lnTo>
                  <a:lnTo>
                    <a:pt x="217860" y="0"/>
                  </a:lnTo>
                  <a:lnTo>
                    <a:pt x="263496" y="4563"/>
                  </a:lnTo>
                  <a:lnTo>
                    <a:pt x="286666" y="11683"/>
                  </a:lnTo>
                  <a:lnTo>
                    <a:pt x="149280" y="11683"/>
                  </a:lnTo>
                  <a:lnTo>
                    <a:pt x="140136" y="24383"/>
                  </a:lnTo>
                  <a:lnTo>
                    <a:pt x="127944" y="24383"/>
                  </a:lnTo>
                  <a:lnTo>
                    <a:pt x="103560" y="37083"/>
                  </a:lnTo>
                  <a:close/>
                </a:path>
                <a:path w="445134" h="418464">
                  <a:moveTo>
                    <a:pt x="103578" y="418236"/>
                  </a:moveTo>
                  <a:lnTo>
                    <a:pt x="103295" y="418084"/>
                  </a:lnTo>
                  <a:lnTo>
                    <a:pt x="103560" y="418084"/>
                  </a:lnTo>
                  <a:lnTo>
                    <a:pt x="103578" y="418236"/>
                  </a:lnTo>
                  <a:close/>
                </a:path>
                <a:path w="445134" h="418464">
                  <a:moveTo>
                    <a:pt x="54792" y="381135"/>
                  </a:moveTo>
                  <a:lnTo>
                    <a:pt x="53839" y="379984"/>
                  </a:lnTo>
                  <a:lnTo>
                    <a:pt x="54792" y="379984"/>
                  </a:lnTo>
                  <a:lnTo>
                    <a:pt x="54792" y="381135"/>
                  </a:lnTo>
                  <a:close/>
                </a:path>
                <a:path w="445134" h="418464">
                  <a:moveTo>
                    <a:pt x="6024" y="304069"/>
                  </a:moveTo>
                  <a:lnTo>
                    <a:pt x="5936" y="303783"/>
                  </a:lnTo>
                  <a:lnTo>
                    <a:pt x="6024" y="304069"/>
                  </a:lnTo>
                  <a:close/>
                </a:path>
                <a:path w="445134" h="418464">
                  <a:moveTo>
                    <a:pt x="342294" y="37083"/>
                  </a:moveTo>
                  <a:lnTo>
                    <a:pt x="323016" y="37083"/>
                  </a:lnTo>
                  <a:lnTo>
                    <a:pt x="318444" y="24383"/>
                  </a:lnTo>
                  <a:lnTo>
                    <a:pt x="298632" y="24383"/>
                  </a:lnTo>
                  <a:lnTo>
                    <a:pt x="290290" y="12797"/>
                  </a:lnTo>
                  <a:lnTo>
                    <a:pt x="306061" y="17645"/>
                  </a:lnTo>
                  <a:lnTo>
                    <a:pt x="342294" y="37083"/>
                  </a:lnTo>
                  <a:close/>
                </a:path>
                <a:path w="445134" h="418464">
                  <a:moveTo>
                    <a:pt x="358686" y="49783"/>
                  </a:moveTo>
                  <a:lnTo>
                    <a:pt x="345876" y="49783"/>
                  </a:lnTo>
                  <a:lnTo>
                    <a:pt x="342907" y="37413"/>
                  </a:lnTo>
                  <a:lnTo>
                    <a:pt x="344626" y="38335"/>
                  </a:lnTo>
                  <a:lnTo>
                    <a:pt x="358686" y="49783"/>
                  </a:lnTo>
                  <a:close/>
                </a:path>
                <a:path w="445134" h="418464">
                  <a:moveTo>
                    <a:pt x="396817" y="87883"/>
                  </a:moveTo>
                  <a:lnTo>
                    <a:pt x="393120" y="87883"/>
                  </a:lnTo>
                  <a:lnTo>
                    <a:pt x="380928" y="75183"/>
                  </a:lnTo>
                  <a:lnTo>
                    <a:pt x="374832" y="75183"/>
                  </a:lnTo>
                  <a:lnTo>
                    <a:pt x="362640" y="62483"/>
                  </a:lnTo>
                  <a:lnTo>
                    <a:pt x="359812" y="50700"/>
                  </a:lnTo>
                  <a:lnTo>
                    <a:pt x="378261" y="65722"/>
                  </a:lnTo>
                  <a:lnTo>
                    <a:pt x="396817" y="87883"/>
                  </a:lnTo>
                  <a:close/>
                </a:path>
                <a:path w="445134" h="418464">
                  <a:moveTo>
                    <a:pt x="413975" y="113283"/>
                  </a:moveTo>
                  <a:lnTo>
                    <a:pt x="406836" y="113283"/>
                  </a:lnTo>
                  <a:lnTo>
                    <a:pt x="406836" y="100583"/>
                  </a:lnTo>
                  <a:lnTo>
                    <a:pt x="397692" y="100583"/>
                  </a:lnTo>
                  <a:lnTo>
                    <a:pt x="397692" y="88928"/>
                  </a:lnTo>
                  <a:lnTo>
                    <a:pt x="406038" y="98896"/>
                  </a:lnTo>
                  <a:lnTo>
                    <a:pt x="413975" y="113283"/>
                  </a:lnTo>
                  <a:close/>
                </a:path>
                <a:path w="445134" h="418464">
                  <a:moveTo>
                    <a:pt x="431591" y="151383"/>
                  </a:moveTo>
                  <a:lnTo>
                    <a:pt x="426648" y="151383"/>
                  </a:lnTo>
                  <a:lnTo>
                    <a:pt x="426648" y="138683"/>
                  </a:lnTo>
                  <a:lnTo>
                    <a:pt x="420552" y="138683"/>
                  </a:lnTo>
                  <a:lnTo>
                    <a:pt x="420552" y="125983"/>
                  </a:lnTo>
                  <a:lnTo>
                    <a:pt x="414456" y="125983"/>
                  </a:lnTo>
                  <a:lnTo>
                    <a:pt x="414456" y="114155"/>
                  </a:lnTo>
                  <a:lnTo>
                    <a:pt x="427029" y="136945"/>
                  </a:lnTo>
                  <a:lnTo>
                    <a:pt x="431591" y="151383"/>
                  </a:lnTo>
                  <a:close/>
                </a:path>
                <a:path w="445134" h="418464">
                  <a:moveTo>
                    <a:pt x="435604" y="164083"/>
                  </a:moveTo>
                  <a:lnTo>
                    <a:pt x="432744" y="164083"/>
                  </a:lnTo>
                  <a:lnTo>
                    <a:pt x="432744" y="155032"/>
                  </a:lnTo>
                  <a:lnTo>
                    <a:pt x="435604" y="164083"/>
                  </a:lnTo>
                  <a:close/>
                </a:path>
                <a:path w="445134" h="418464">
                  <a:moveTo>
                    <a:pt x="441386" y="189483"/>
                  </a:moveTo>
                  <a:lnTo>
                    <a:pt x="438840" y="189483"/>
                  </a:lnTo>
                  <a:lnTo>
                    <a:pt x="438840" y="176783"/>
                  </a:lnTo>
                  <a:lnTo>
                    <a:pt x="435792" y="176783"/>
                  </a:lnTo>
                  <a:lnTo>
                    <a:pt x="435792" y="164679"/>
                  </a:lnTo>
                  <a:lnTo>
                    <a:pt x="440304" y="178959"/>
                  </a:lnTo>
                  <a:lnTo>
                    <a:pt x="441386" y="189483"/>
                  </a:lnTo>
                  <a:close/>
                </a:path>
                <a:path w="445134" h="418464">
                  <a:moveTo>
                    <a:pt x="442691" y="202183"/>
                  </a:moveTo>
                  <a:lnTo>
                    <a:pt x="441888" y="202183"/>
                  </a:lnTo>
                  <a:lnTo>
                    <a:pt x="441888" y="194372"/>
                  </a:lnTo>
                  <a:lnTo>
                    <a:pt x="442691" y="202183"/>
                  </a:lnTo>
                  <a:close/>
                </a:path>
                <a:path w="445134" h="418464">
                  <a:moveTo>
                    <a:pt x="444574" y="227583"/>
                  </a:moveTo>
                  <a:lnTo>
                    <a:pt x="443412" y="227583"/>
                  </a:lnTo>
                  <a:lnTo>
                    <a:pt x="443412" y="209205"/>
                  </a:lnTo>
                  <a:lnTo>
                    <a:pt x="444936" y="224028"/>
                  </a:lnTo>
                  <a:lnTo>
                    <a:pt x="444574" y="227583"/>
                  </a:lnTo>
                  <a:close/>
                </a:path>
                <a:path w="445134" h="418464">
                  <a:moveTo>
                    <a:pt x="439640" y="271721"/>
                  </a:moveTo>
                  <a:lnTo>
                    <a:pt x="442573" y="247281"/>
                  </a:lnTo>
                  <a:lnTo>
                    <a:pt x="440304" y="269599"/>
                  </a:lnTo>
                  <a:lnTo>
                    <a:pt x="439640" y="271721"/>
                  </a:lnTo>
                  <a:close/>
                </a:path>
                <a:path w="445134" h="418464">
                  <a:moveTo>
                    <a:pt x="409284" y="344386"/>
                  </a:moveTo>
                  <a:lnTo>
                    <a:pt x="409884" y="341883"/>
                  </a:lnTo>
                  <a:lnTo>
                    <a:pt x="410655" y="341883"/>
                  </a:lnTo>
                  <a:lnTo>
                    <a:pt x="409284" y="344386"/>
                  </a:lnTo>
                  <a:close/>
                </a:path>
                <a:path w="445134" h="418464">
                  <a:moveTo>
                    <a:pt x="367195" y="392713"/>
                  </a:moveTo>
                  <a:close/>
                </a:path>
              </a:pathLst>
            </a:custGeom>
            <a:solidFill>
              <a:srgbClr val="FFF4CD"/>
            </a:solidFill>
          </p:spPr>
          <p:txBody>
            <a:bodyPr wrap="square" lIns="0" tIns="0" rIns="0" bIns="0" rtlCol="0"/>
            <a:lstStyle/>
            <a:p>
              <a:endParaRPr sz="1600"/>
            </a:p>
          </p:txBody>
        </p:sp>
        <p:sp>
          <p:nvSpPr>
            <p:cNvPr id="118" name="object 51"/>
            <p:cNvSpPr/>
            <p:nvPr/>
          </p:nvSpPr>
          <p:spPr>
            <a:xfrm>
              <a:off x="8318714" y="3542657"/>
              <a:ext cx="462280" cy="320046"/>
            </a:xfrm>
            <a:custGeom>
              <a:avLst/>
              <a:gdLst/>
              <a:ahLst/>
              <a:cxnLst/>
              <a:rect l="l" t="t" r="r" b="b"/>
              <a:pathLst>
                <a:path w="462279" h="449579">
                  <a:moveTo>
                    <a:pt x="13715" y="305712"/>
                  </a:moveTo>
                  <a:lnTo>
                    <a:pt x="10668" y="297180"/>
                  </a:lnTo>
                  <a:lnTo>
                    <a:pt x="4572" y="275844"/>
                  </a:lnTo>
                  <a:lnTo>
                    <a:pt x="1524" y="252984"/>
                  </a:lnTo>
                  <a:lnTo>
                    <a:pt x="0" y="240792"/>
                  </a:lnTo>
                  <a:lnTo>
                    <a:pt x="0" y="216408"/>
                  </a:lnTo>
                  <a:lnTo>
                    <a:pt x="1524" y="205740"/>
                  </a:lnTo>
                  <a:lnTo>
                    <a:pt x="4572" y="182880"/>
                  </a:lnTo>
                  <a:lnTo>
                    <a:pt x="18288" y="140208"/>
                  </a:lnTo>
                  <a:lnTo>
                    <a:pt x="39624" y="100584"/>
                  </a:lnTo>
                  <a:lnTo>
                    <a:pt x="67056" y="67055"/>
                  </a:lnTo>
                  <a:lnTo>
                    <a:pt x="120396" y="27431"/>
                  </a:lnTo>
                  <a:lnTo>
                    <a:pt x="161543" y="10668"/>
                  </a:lnTo>
                  <a:lnTo>
                    <a:pt x="219456" y="0"/>
                  </a:lnTo>
                  <a:lnTo>
                    <a:pt x="242316" y="0"/>
                  </a:lnTo>
                  <a:lnTo>
                    <a:pt x="277368" y="4572"/>
                  </a:lnTo>
                  <a:lnTo>
                    <a:pt x="288797" y="7619"/>
                  </a:lnTo>
                  <a:lnTo>
                    <a:pt x="231648" y="7619"/>
                  </a:lnTo>
                  <a:lnTo>
                    <a:pt x="219456" y="9143"/>
                  </a:lnTo>
                  <a:lnTo>
                    <a:pt x="208788" y="9143"/>
                  </a:lnTo>
                  <a:lnTo>
                    <a:pt x="185928" y="12192"/>
                  </a:lnTo>
                  <a:lnTo>
                    <a:pt x="171704" y="16255"/>
                  </a:lnTo>
                  <a:lnTo>
                    <a:pt x="163067" y="16255"/>
                  </a:lnTo>
                  <a:lnTo>
                    <a:pt x="160460" y="19876"/>
                  </a:lnTo>
                  <a:lnTo>
                    <a:pt x="144780" y="25907"/>
                  </a:lnTo>
                  <a:lnTo>
                    <a:pt x="124968" y="35052"/>
                  </a:lnTo>
                  <a:lnTo>
                    <a:pt x="113646" y="41655"/>
                  </a:lnTo>
                  <a:lnTo>
                    <a:pt x="105155" y="41655"/>
                  </a:lnTo>
                  <a:lnTo>
                    <a:pt x="104475" y="47323"/>
                  </a:lnTo>
                  <a:lnTo>
                    <a:pt x="94805" y="54355"/>
                  </a:lnTo>
                  <a:lnTo>
                    <a:pt x="88391" y="54355"/>
                  </a:lnTo>
                  <a:lnTo>
                    <a:pt x="84183" y="63123"/>
                  </a:lnTo>
                  <a:lnTo>
                    <a:pt x="79857" y="67055"/>
                  </a:lnTo>
                  <a:lnTo>
                    <a:pt x="79247" y="67056"/>
                  </a:lnTo>
                  <a:lnTo>
                    <a:pt x="77760" y="68962"/>
                  </a:lnTo>
                  <a:lnTo>
                    <a:pt x="73152" y="73152"/>
                  </a:lnTo>
                  <a:lnTo>
                    <a:pt x="59436" y="88392"/>
                  </a:lnTo>
                  <a:lnTo>
                    <a:pt x="56480" y="92455"/>
                  </a:lnTo>
                  <a:lnTo>
                    <a:pt x="51815" y="92455"/>
                  </a:lnTo>
                  <a:lnTo>
                    <a:pt x="50893" y="100137"/>
                  </a:lnTo>
                  <a:lnTo>
                    <a:pt x="47244" y="105155"/>
                  </a:lnTo>
                  <a:lnTo>
                    <a:pt x="42671" y="105155"/>
                  </a:lnTo>
                  <a:lnTo>
                    <a:pt x="40099" y="115872"/>
                  </a:lnTo>
                  <a:lnTo>
                    <a:pt x="38777" y="117855"/>
                  </a:lnTo>
                  <a:lnTo>
                    <a:pt x="33527" y="117855"/>
                  </a:lnTo>
                  <a:lnTo>
                    <a:pt x="21335" y="143255"/>
                  </a:lnTo>
                  <a:lnTo>
                    <a:pt x="19811" y="155955"/>
                  </a:lnTo>
                  <a:lnTo>
                    <a:pt x="18287" y="155955"/>
                  </a:lnTo>
                  <a:lnTo>
                    <a:pt x="15239" y="168655"/>
                  </a:lnTo>
                  <a:lnTo>
                    <a:pt x="13715" y="168655"/>
                  </a:lnTo>
                  <a:lnTo>
                    <a:pt x="9143" y="181355"/>
                  </a:lnTo>
                  <a:lnTo>
                    <a:pt x="4571" y="219455"/>
                  </a:lnTo>
                  <a:lnTo>
                    <a:pt x="4571" y="257555"/>
                  </a:lnTo>
                  <a:lnTo>
                    <a:pt x="6095" y="257555"/>
                  </a:lnTo>
                  <a:lnTo>
                    <a:pt x="6095" y="270255"/>
                  </a:lnTo>
                  <a:lnTo>
                    <a:pt x="7619" y="270255"/>
                  </a:lnTo>
                  <a:lnTo>
                    <a:pt x="7619" y="282955"/>
                  </a:lnTo>
                  <a:lnTo>
                    <a:pt x="10667" y="282955"/>
                  </a:lnTo>
                  <a:lnTo>
                    <a:pt x="10667" y="295655"/>
                  </a:lnTo>
                  <a:lnTo>
                    <a:pt x="13715" y="295655"/>
                  </a:lnTo>
                  <a:lnTo>
                    <a:pt x="13715" y="305712"/>
                  </a:lnTo>
                  <a:close/>
                </a:path>
                <a:path w="462279" h="449579">
                  <a:moveTo>
                    <a:pt x="430761" y="343695"/>
                  </a:moveTo>
                  <a:lnTo>
                    <a:pt x="438911" y="321055"/>
                  </a:lnTo>
                  <a:lnTo>
                    <a:pt x="441959" y="321055"/>
                  </a:lnTo>
                  <a:lnTo>
                    <a:pt x="443483" y="308355"/>
                  </a:lnTo>
                  <a:lnTo>
                    <a:pt x="452627" y="282955"/>
                  </a:lnTo>
                  <a:lnTo>
                    <a:pt x="458723" y="232155"/>
                  </a:lnTo>
                  <a:lnTo>
                    <a:pt x="457199" y="232155"/>
                  </a:lnTo>
                  <a:lnTo>
                    <a:pt x="457199" y="206755"/>
                  </a:lnTo>
                  <a:lnTo>
                    <a:pt x="455675" y="206755"/>
                  </a:lnTo>
                  <a:lnTo>
                    <a:pt x="455675" y="194055"/>
                  </a:lnTo>
                  <a:lnTo>
                    <a:pt x="452627" y="194055"/>
                  </a:lnTo>
                  <a:lnTo>
                    <a:pt x="452627" y="181355"/>
                  </a:lnTo>
                  <a:lnTo>
                    <a:pt x="449579" y="181355"/>
                  </a:lnTo>
                  <a:lnTo>
                    <a:pt x="449579" y="168655"/>
                  </a:lnTo>
                  <a:lnTo>
                    <a:pt x="446531" y="168655"/>
                  </a:lnTo>
                  <a:lnTo>
                    <a:pt x="446531" y="155955"/>
                  </a:lnTo>
                  <a:lnTo>
                    <a:pt x="440748" y="155955"/>
                  </a:lnTo>
                  <a:lnTo>
                    <a:pt x="440435" y="155142"/>
                  </a:lnTo>
                  <a:lnTo>
                    <a:pt x="440435" y="143255"/>
                  </a:lnTo>
                  <a:lnTo>
                    <a:pt x="435863" y="143255"/>
                  </a:lnTo>
                  <a:lnTo>
                    <a:pt x="434457" y="140208"/>
                  </a:lnTo>
                  <a:lnTo>
                    <a:pt x="434339" y="130555"/>
                  </a:lnTo>
                  <a:lnTo>
                    <a:pt x="430002" y="130555"/>
                  </a:lnTo>
                  <a:lnTo>
                    <a:pt x="428243" y="126745"/>
                  </a:lnTo>
                  <a:lnTo>
                    <a:pt x="428243" y="117855"/>
                  </a:lnTo>
                  <a:lnTo>
                    <a:pt x="423460" y="117855"/>
                  </a:lnTo>
                  <a:lnTo>
                    <a:pt x="420623" y="112993"/>
                  </a:lnTo>
                  <a:lnTo>
                    <a:pt x="420623" y="105155"/>
                  </a:lnTo>
                  <a:lnTo>
                    <a:pt x="416051" y="105155"/>
                  </a:lnTo>
                  <a:lnTo>
                    <a:pt x="411479" y="98868"/>
                  </a:lnTo>
                  <a:lnTo>
                    <a:pt x="411479" y="92455"/>
                  </a:lnTo>
                  <a:lnTo>
                    <a:pt x="406907" y="92455"/>
                  </a:lnTo>
                  <a:lnTo>
                    <a:pt x="406527" y="92060"/>
                  </a:lnTo>
                  <a:lnTo>
                    <a:pt x="403860" y="88392"/>
                  </a:lnTo>
                  <a:lnTo>
                    <a:pt x="388620" y="73152"/>
                  </a:lnTo>
                  <a:lnTo>
                    <a:pt x="374934" y="60835"/>
                  </a:lnTo>
                  <a:lnTo>
                    <a:pt x="373379" y="54355"/>
                  </a:lnTo>
                  <a:lnTo>
                    <a:pt x="367171" y="54355"/>
                  </a:lnTo>
                  <a:lnTo>
                    <a:pt x="357829" y="46712"/>
                  </a:lnTo>
                  <a:lnTo>
                    <a:pt x="356615" y="41655"/>
                  </a:lnTo>
                  <a:lnTo>
                    <a:pt x="349068" y="41655"/>
                  </a:lnTo>
                  <a:lnTo>
                    <a:pt x="336804" y="35052"/>
                  </a:lnTo>
                  <a:lnTo>
                    <a:pt x="333904" y="33602"/>
                  </a:lnTo>
                  <a:lnTo>
                    <a:pt x="332231" y="28955"/>
                  </a:lnTo>
                  <a:lnTo>
                    <a:pt x="324611" y="28955"/>
                  </a:lnTo>
                  <a:lnTo>
                    <a:pt x="318515" y="25907"/>
                  </a:lnTo>
                  <a:lnTo>
                    <a:pt x="307355" y="21922"/>
                  </a:lnTo>
                  <a:lnTo>
                    <a:pt x="303275" y="16255"/>
                  </a:lnTo>
                  <a:lnTo>
                    <a:pt x="290067" y="16255"/>
                  </a:lnTo>
                  <a:lnTo>
                    <a:pt x="275843" y="12192"/>
                  </a:lnTo>
                  <a:lnTo>
                    <a:pt x="254507" y="9143"/>
                  </a:lnTo>
                  <a:lnTo>
                    <a:pt x="242316" y="9143"/>
                  </a:lnTo>
                  <a:lnTo>
                    <a:pt x="231648" y="7619"/>
                  </a:lnTo>
                  <a:lnTo>
                    <a:pt x="288797" y="7619"/>
                  </a:lnTo>
                  <a:lnTo>
                    <a:pt x="300228" y="10668"/>
                  </a:lnTo>
                  <a:lnTo>
                    <a:pt x="341376" y="27431"/>
                  </a:lnTo>
                  <a:lnTo>
                    <a:pt x="377952" y="51816"/>
                  </a:lnTo>
                  <a:lnTo>
                    <a:pt x="409956" y="82296"/>
                  </a:lnTo>
                  <a:lnTo>
                    <a:pt x="434339" y="118872"/>
                  </a:lnTo>
                  <a:lnTo>
                    <a:pt x="451104" y="160020"/>
                  </a:lnTo>
                  <a:lnTo>
                    <a:pt x="460248" y="205740"/>
                  </a:lnTo>
                  <a:lnTo>
                    <a:pt x="461772" y="216408"/>
                  </a:lnTo>
                  <a:lnTo>
                    <a:pt x="461772" y="251460"/>
                  </a:lnTo>
                  <a:lnTo>
                    <a:pt x="452628" y="297180"/>
                  </a:lnTo>
                  <a:lnTo>
                    <a:pt x="443484" y="318516"/>
                  </a:lnTo>
                  <a:lnTo>
                    <a:pt x="434339" y="338328"/>
                  </a:lnTo>
                  <a:lnTo>
                    <a:pt x="430761" y="343695"/>
                  </a:lnTo>
                  <a:close/>
                </a:path>
                <a:path w="462279" h="449579">
                  <a:moveTo>
                    <a:pt x="24383" y="331723"/>
                  </a:moveTo>
                  <a:lnTo>
                    <a:pt x="18288" y="318516"/>
                  </a:lnTo>
                  <a:lnTo>
                    <a:pt x="14659" y="308355"/>
                  </a:lnTo>
                  <a:lnTo>
                    <a:pt x="19811" y="308355"/>
                  </a:lnTo>
                  <a:lnTo>
                    <a:pt x="19811" y="321055"/>
                  </a:lnTo>
                  <a:lnTo>
                    <a:pt x="24383" y="321055"/>
                  </a:lnTo>
                  <a:lnTo>
                    <a:pt x="24383" y="331723"/>
                  </a:lnTo>
                  <a:close/>
                </a:path>
                <a:path w="462279" h="449579">
                  <a:moveTo>
                    <a:pt x="30479" y="342899"/>
                  </a:moveTo>
                  <a:lnTo>
                    <a:pt x="27432" y="338328"/>
                  </a:lnTo>
                  <a:lnTo>
                    <a:pt x="25321" y="333755"/>
                  </a:lnTo>
                  <a:lnTo>
                    <a:pt x="30479" y="333755"/>
                  </a:lnTo>
                  <a:lnTo>
                    <a:pt x="30479" y="342899"/>
                  </a:lnTo>
                  <a:close/>
                </a:path>
                <a:path w="462279" h="449579">
                  <a:moveTo>
                    <a:pt x="167475" y="449000"/>
                  </a:moveTo>
                  <a:lnTo>
                    <a:pt x="163067" y="448056"/>
                  </a:lnTo>
                  <a:lnTo>
                    <a:pt x="166115" y="448056"/>
                  </a:lnTo>
                  <a:lnTo>
                    <a:pt x="167475" y="449000"/>
                  </a:lnTo>
                  <a:close/>
                </a:path>
                <a:path w="462279" h="449579">
                  <a:moveTo>
                    <a:pt x="144603" y="441461"/>
                  </a:moveTo>
                  <a:lnTo>
                    <a:pt x="141732" y="440436"/>
                  </a:lnTo>
                  <a:lnTo>
                    <a:pt x="132297" y="435356"/>
                  </a:lnTo>
                  <a:lnTo>
                    <a:pt x="140207" y="435356"/>
                  </a:lnTo>
                  <a:lnTo>
                    <a:pt x="144603" y="441461"/>
                  </a:lnTo>
                  <a:close/>
                </a:path>
                <a:path w="462279" h="449579">
                  <a:moveTo>
                    <a:pt x="117944" y="427627"/>
                  </a:moveTo>
                  <a:lnTo>
                    <a:pt x="108711" y="422656"/>
                  </a:lnTo>
                  <a:lnTo>
                    <a:pt x="117347" y="422656"/>
                  </a:lnTo>
                  <a:lnTo>
                    <a:pt x="117944" y="427627"/>
                  </a:lnTo>
                  <a:close/>
                </a:path>
                <a:path w="462279" h="449579">
                  <a:moveTo>
                    <a:pt x="95491" y="414137"/>
                  </a:moveTo>
                  <a:lnTo>
                    <a:pt x="89915" y="409956"/>
                  </a:lnTo>
                  <a:lnTo>
                    <a:pt x="94487" y="409956"/>
                  </a:lnTo>
                  <a:lnTo>
                    <a:pt x="95491" y="414137"/>
                  </a:lnTo>
                  <a:close/>
                </a:path>
                <a:path w="462279" h="449579">
                  <a:moveTo>
                    <a:pt x="68579" y="391667"/>
                  </a:moveTo>
                  <a:lnTo>
                    <a:pt x="62114" y="384556"/>
                  </a:lnTo>
                  <a:lnTo>
                    <a:pt x="68579" y="384556"/>
                  </a:lnTo>
                  <a:lnTo>
                    <a:pt x="68579" y="391667"/>
                  </a:lnTo>
                  <a:close/>
                </a:path>
                <a:path w="462279" h="449579">
                  <a:moveTo>
                    <a:pt x="54863" y="376579"/>
                  </a:moveTo>
                  <a:lnTo>
                    <a:pt x="53340" y="374904"/>
                  </a:lnTo>
                  <a:lnTo>
                    <a:pt x="51053" y="371856"/>
                  </a:lnTo>
                  <a:lnTo>
                    <a:pt x="54863" y="371856"/>
                  </a:lnTo>
                  <a:lnTo>
                    <a:pt x="54863" y="376579"/>
                  </a:lnTo>
                  <a:close/>
                </a:path>
                <a:path w="462279" h="449579">
                  <a:moveTo>
                    <a:pt x="45719" y="364743"/>
                  </a:moveTo>
                  <a:lnTo>
                    <a:pt x="41528" y="359155"/>
                  </a:lnTo>
                  <a:lnTo>
                    <a:pt x="45719" y="359155"/>
                  </a:lnTo>
                  <a:lnTo>
                    <a:pt x="45719" y="364743"/>
                  </a:lnTo>
                  <a:close/>
                </a:path>
                <a:path w="462279" h="449579">
                  <a:moveTo>
                    <a:pt x="39252" y="356058"/>
                  </a:moveTo>
                  <a:lnTo>
                    <a:pt x="32850" y="346455"/>
                  </a:lnTo>
                  <a:lnTo>
                    <a:pt x="38099" y="346455"/>
                  </a:lnTo>
                  <a:lnTo>
                    <a:pt x="39252" y="356058"/>
                  </a:lnTo>
                  <a:close/>
                </a:path>
                <a:path w="462279" h="449579">
                  <a:moveTo>
                    <a:pt x="420718" y="358759"/>
                  </a:moveTo>
                  <a:lnTo>
                    <a:pt x="423671" y="346455"/>
                  </a:lnTo>
                  <a:lnTo>
                    <a:pt x="428921" y="346455"/>
                  </a:lnTo>
                  <a:lnTo>
                    <a:pt x="420718" y="358759"/>
                  </a:lnTo>
                  <a:close/>
                </a:path>
                <a:path w="462279" h="449579">
                  <a:moveTo>
                    <a:pt x="415956" y="365903"/>
                  </a:moveTo>
                  <a:lnTo>
                    <a:pt x="417575" y="359155"/>
                  </a:lnTo>
                  <a:lnTo>
                    <a:pt x="420454" y="359155"/>
                  </a:lnTo>
                  <a:lnTo>
                    <a:pt x="415956" y="365903"/>
                  </a:lnTo>
                  <a:close/>
                </a:path>
                <a:path w="462279" h="449579">
                  <a:moveTo>
                    <a:pt x="401572" y="383287"/>
                  </a:moveTo>
                  <a:lnTo>
                    <a:pt x="408431" y="371856"/>
                  </a:lnTo>
                  <a:lnTo>
                    <a:pt x="411988" y="371856"/>
                  </a:lnTo>
                  <a:lnTo>
                    <a:pt x="409956" y="374904"/>
                  </a:lnTo>
                  <a:lnTo>
                    <a:pt x="401572" y="383287"/>
                  </a:lnTo>
                  <a:close/>
                </a:path>
                <a:path w="462279" h="449579">
                  <a:moveTo>
                    <a:pt x="374358" y="408323"/>
                  </a:moveTo>
                  <a:lnTo>
                    <a:pt x="380999" y="397256"/>
                  </a:lnTo>
                  <a:lnTo>
                    <a:pt x="384047" y="397256"/>
                  </a:lnTo>
                  <a:lnTo>
                    <a:pt x="399287" y="384556"/>
                  </a:lnTo>
                  <a:lnTo>
                    <a:pt x="400304" y="384556"/>
                  </a:lnTo>
                  <a:lnTo>
                    <a:pt x="394716" y="390144"/>
                  </a:lnTo>
                  <a:lnTo>
                    <a:pt x="377952" y="405384"/>
                  </a:lnTo>
                  <a:lnTo>
                    <a:pt x="374358" y="408323"/>
                  </a:lnTo>
                  <a:close/>
                </a:path>
                <a:path w="462279" h="449579">
                  <a:moveTo>
                    <a:pt x="364145" y="416679"/>
                  </a:moveTo>
                  <a:lnTo>
                    <a:pt x="365759" y="409956"/>
                  </a:lnTo>
                  <a:lnTo>
                    <a:pt x="372364" y="409956"/>
                  </a:lnTo>
                  <a:lnTo>
                    <a:pt x="364145" y="416679"/>
                  </a:lnTo>
                  <a:close/>
                </a:path>
                <a:path w="462279" h="449579">
                  <a:moveTo>
                    <a:pt x="342937" y="428927"/>
                  </a:moveTo>
                  <a:lnTo>
                    <a:pt x="345947" y="422656"/>
                  </a:lnTo>
                  <a:lnTo>
                    <a:pt x="354584" y="422656"/>
                  </a:lnTo>
                  <a:lnTo>
                    <a:pt x="342937" y="428927"/>
                  </a:lnTo>
                  <a:close/>
                </a:path>
                <a:path w="462279" h="449579">
                  <a:moveTo>
                    <a:pt x="295946" y="448912"/>
                  </a:moveTo>
                  <a:lnTo>
                    <a:pt x="297179" y="448056"/>
                  </a:lnTo>
                  <a:lnTo>
                    <a:pt x="300228" y="448056"/>
                  </a:lnTo>
                  <a:lnTo>
                    <a:pt x="295946" y="448912"/>
                  </a:lnTo>
                  <a:close/>
                </a:path>
              </a:pathLst>
            </a:custGeom>
            <a:solidFill>
              <a:srgbClr val="001F60"/>
            </a:solidFill>
          </p:spPr>
          <p:txBody>
            <a:bodyPr wrap="square" lIns="0" tIns="0" rIns="0" bIns="0" rtlCol="0"/>
            <a:lstStyle/>
            <a:p>
              <a:endParaRPr sz="1600"/>
            </a:p>
          </p:txBody>
        </p:sp>
        <p:sp>
          <p:nvSpPr>
            <p:cNvPr id="119" name="object 52"/>
            <p:cNvSpPr/>
            <p:nvPr/>
          </p:nvSpPr>
          <p:spPr>
            <a:xfrm>
              <a:off x="8323286" y="3545911"/>
              <a:ext cx="454659" cy="320046"/>
            </a:xfrm>
            <a:custGeom>
              <a:avLst/>
              <a:gdLst/>
              <a:ahLst/>
              <a:cxnLst/>
              <a:rect l="l" t="t" r="r" b="b"/>
              <a:pathLst>
                <a:path w="454659" h="449579">
                  <a:moveTo>
                    <a:pt x="227076" y="449580"/>
                  </a:moveTo>
                  <a:lnTo>
                    <a:pt x="181001" y="445013"/>
                  </a:lnTo>
                  <a:lnTo>
                    <a:pt x="138231" y="431911"/>
                  </a:lnTo>
                  <a:lnTo>
                    <a:pt x="99640" y="411164"/>
                  </a:lnTo>
                  <a:lnTo>
                    <a:pt x="66103" y="383667"/>
                  </a:lnTo>
                  <a:lnTo>
                    <a:pt x="38495" y="350311"/>
                  </a:lnTo>
                  <a:lnTo>
                    <a:pt x="17692" y="311991"/>
                  </a:lnTo>
                  <a:lnTo>
                    <a:pt x="4569" y="269599"/>
                  </a:lnTo>
                  <a:lnTo>
                    <a:pt x="0" y="224028"/>
                  </a:lnTo>
                  <a:lnTo>
                    <a:pt x="4569" y="178959"/>
                  </a:lnTo>
                  <a:lnTo>
                    <a:pt x="17692" y="136945"/>
                  </a:lnTo>
                  <a:lnTo>
                    <a:pt x="38495" y="98896"/>
                  </a:lnTo>
                  <a:lnTo>
                    <a:pt x="66103" y="65722"/>
                  </a:lnTo>
                  <a:lnTo>
                    <a:pt x="99640" y="38335"/>
                  </a:lnTo>
                  <a:lnTo>
                    <a:pt x="138231" y="17645"/>
                  </a:lnTo>
                  <a:lnTo>
                    <a:pt x="181001" y="4563"/>
                  </a:lnTo>
                  <a:lnTo>
                    <a:pt x="227076" y="0"/>
                  </a:lnTo>
                  <a:lnTo>
                    <a:pt x="272712" y="4563"/>
                  </a:lnTo>
                  <a:lnTo>
                    <a:pt x="315277" y="17645"/>
                  </a:lnTo>
                  <a:lnTo>
                    <a:pt x="353841" y="38335"/>
                  </a:lnTo>
                  <a:lnTo>
                    <a:pt x="387477" y="65722"/>
                  </a:lnTo>
                  <a:lnTo>
                    <a:pt x="415254" y="98896"/>
                  </a:lnTo>
                  <a:lnTo>
                    <a:pt x="436245" y="136945"/>
                  </a:lnTo>
                  <a:lnTo>
                    <a:pt x="449520" y="178959"/>
                  </a:lnTo>
                  <a:lnTo>
                    <a:pt x="454152" y="224028"/>
                  </a:lnTo>
                  <a:lnTo>
                    <a:pt x="449520" y="269599"/>
                  </a:lnTo>
                  <a:lnTo>
                    <a:pt x="436245" y="311991"/>
                  </a:lnTo>
                  <a:lnTo>
                    <a:pt x="415254" y="350311"/>
                  </a:lnTo>
                  <a:lnTo>
                    <a:pt x="387477" y="383667"/>
                  </a:lnTo>
                  <a:lnTo>
                    <a:pt x="353841" y="411164"/>
                  </a:lnTo>
                  <a:lnTo>
                    <a:pt x="315277" y="431911"/>
                  </a:lnTo>
                  <a:lnTo>
                    <a:pt x="272712" y="445013"/>
                  </a:lnTo>
                  <a:lnTo>
                    <a:pt x="227076" y="449580"/>
                  </a:lnTo>
                  <a:close/>
                </a:path>
              </a:pathLst>
            </a:custGeom>
            <a:solidFill>
              <a:srgbClr val="FFF4CD"/>
            </a:solidFill>
          </p:spPr>
          <p:txBody>
            <a:bodyPr wrap="square" lIns="0" tIns="0" rIns="0" bIns="0" rtlCol="0"/>
            <a:lstStyle/>
            <a:p>
              <a:endParaRPr sz="1600"/>
            </a:p>
          </p:txBody>
        </p:sp>
        <p:sp>
          <p:nvSpPr>
            <p:cNvPr id="120" name="object 53"/>
            <p:cNvSpPr/>
            <p:nvPr/>
          </p:nvSpPr>
          <p:spPr>
            <a:xfrm>
              <a:off x="8318714" y="3542657"/>
              <a:ext cx="462280" cy="325470"/>
            </a:xfrm>
            <a:custGeom>
              <a:avLst/>
              <a:gdLst/>
              <a:ahLst/>
              <a:cxnLst/>
              <a:rect l="l" t="t" r="r" b="b"/>
              <a:pathLst>
                <a:path w="462279" h="457200">
                  <a:moveTo>
                    <a:pt x="254507" y="457200"/>
                  </a:moveTo>
                  <a:lnTo>
                    <a:pt x="207264" y="457200"/>
                  </a:lnTo>
                  <a:lnTo>
                    <a:pt x="184404" y="452628"/>
                  </a:lnTo>
                  <a:lnTo>
                    <a:pt x="141732" y="440436"/>
                  </a:lnTo>
                  <a:lnTo>
                    <a:pt x="102108" y="419100"/>
                  </a:lnTo>
                  <a:lnTo>
                    <a:pt x="68580" y="391668"/>
                  </a:lnTo>
                  <a:lnTo>
                    <a:pt x="39624" y="356616"/>
                  </a:lnTo>
                  <a:lnTo>
                    <a:pt x="18288" y="318516"/>
                  </a:lnTo>
                  <a:lnTo>
                    <a:pt x="4572" y="275844"/>
                  </a:lnTo>
                  <a:lnTo>
                    <a:pt x="0" y="240792"/>
                  </a:lnTo>
                  <a:lnTo>
                    <a:pt x="0" y="216408"/>
                  </a:lnTo>
                  <a:lnTo>
                    <a:pt x="1524" y="205740"/>
                  </a:lnTo>
                  <a:lnTo>
                    <a:pt x="4572" y="182880"/>
                  </a:lnTo>
                  <a:lnTo>
                    <a:pt x="18288" y="140208"/>
                  </a:lnTo>
                  <a:lnTo>
                    <a:pt x="39624" y="100584"/>
                  </a:lnTo>
                  <a:lnTo>
                    <a:pt x="67056" y="67056"/>
                  </a:lnTo>
                  <a:lnTo>
                    <a:pt x="120396" y="27431"/>
                  </a:lnTo>
                  <a:lnTo>
                    <a:pt x="161543" y="10668"/>
                  </a:lnTo>
                  <a:lnTo>
                    <a:pt x="219456" y="0"/>
                  </a:lnTo>
                  <a:lnTo>
                    <a:pt x="242316" y="0"/>
                  </a:lnTo>
                  <a:lnTo>
                    <a:pt x="277368" y="4572"/>
                  </a:lnTo>
                  <a:lnTo>
                    <a:pt x="288797" y="7619"/>
                  </a:lnTo>
                  <a:lnTo>
                    <a:pt x="231648" y="7619"/>
                  </a:lnTo>
                  <a:lnTo>
                    <a:pt x="219456" y="9143"/>
                  </a:lnTo>
                  <a:lnTo>
                    <a:pt x="208788" y="9143"/>
                  </a:lnTo>
                  <a:lnTo>
                    <a:pt x="185928" y="12192"/>
                  </a:lnTo>
                  <a:lnTo>
                    <a:pt x="144780" y="25907"/>
                  </a:lnTo>
                  <a:lnTo>
                    <a:pt x="106680" y="45719"/>
                  </a:lnTo>
                  <a:lnTo>
                    <a:pt x="73152" y="73152"/>
                  </a:lnTo>
                  <a:lnTo>
                    <a:pt x="47244" y="105156"/>
                  </a:lnTo>
                  <a:lnTo>
                    <a:pt x="25908" y="143256"/>
                  </a:lnTo>
                  <a:lnTo>
                    <a:pt x="12192" y="184404"/>
                  </a:lnTo>
                  <a:lnTo>
                    <a:pt x="9144" y="205740"/>
                  </a:lnTo>
                  <a:lnTo>
                    <a:pt x="9144" y="251460"/>
                  </a:lnTo>
                  <a:lnTo>
                    <a:pt x="18288" y="294132"/>
                  </a:lnTo>
                  <a:lnTo>
                    <a:pt x="35052" y="333756"/>
                  </a:lnTo>
                  <a:lnTo>
                    <a:pt x="59436" y="368808"/>
                  </a:lnTo>
                  <a:lnTo>
                    <a:pt x="89916" y="399288"/>
                  </a:lnTo>
                  <a:lnTo>
                    <a:pt x="124968" y="422148"/>
                  </a:lnTo>
                  <a:lnTo>
                    <a:pt x="164592" y="438912"/>
                  </a:lnTo>
                  <a:lnTo>
                    <a:pt x="219456" y="449580"/>
                  </a:lnTo>
                  <a:lnTo>
                    <a:pt x="292607" y="449580"/>
                  </a:lnTo>
                  <a:lnTo>
                    <a:pt x="254507" y="457200"/>
                  </a:lnTo>
                  <a:close/>
                </a:path>
                <a:path w="462279" h="457200">
                  <a:moveTo>
                    <a:pt x="292607" y="449580"/>
                  </a:moveTo>
                  <a:lnTo>
                    <a:pt x="242316" y="449580"/>
                  </a:lnTo>
                  <a:lnTo>
                    <a:pt x="275843" y="445008"/>
                  </a:lnTo>
                  <a:lnTo>
                    <a:pt x="297180" y="440436"/>
                  </a:lnTo>
                  <a:lnTo>
                    <a:pt x="336804" y="423672"/>
                  </a:lnTo>
                  <a:lnTo>
                    <a:pt x="373380" y="399288"/>
                  </a:lnTo>
                  <a:lnTo>
                    <a:pt x="416052" y="352044"/>
                  </a:lnTo>
                  <a:lnTo>
                    <a:pt x="435863" y="315468"/>
                  </a:lnTo>
                  <a:lnTo>
                    <a:pt x="449580" y="274320"/>
                  </a:lnTo>
                  <a:lnTo>
                    <a:pt x="452628" y="251460"/>
                  </a:lnTo>
                  <a:lnTo>
                    <a:pt x="454152" y="240792"/>
                  </a:lnTo>
                  <a:lnTo>
                    <a:pt x="454152" y="217932"/>
                  </a:lnTo>
                  <a:lnTo>
                    <a:pt x="452628" y="207264"/>
                  </a:lnTo>
                  <a:lnTo>
                    <a:pt x="449580" y="184404"/>
                  </a:lnTo>
                  <a:lnTo>
                    <a:pt x="435863" y="143256"/>
                  </a:lnTo>
                  <a:lnTo>
                    <a:pt x="416052" y="105156"/>
                  </a:lnTo>
                  <a:lnTo>
                    <a:pt x="388620" y="73152"/>
                  </a:lnTo>
                  <a:lnTo>
                    <a:pt x="356616" y="45719"/>
                  </a:lnTo>
                  <a:lnTo>
                    <a:pt x="318515" y="25907"/>
                  </a:lnTo>
                  <a:lnTo>
                    <a:pt x="275843" y="12192"/>
                  </a:lnTo>
                  <a:lnTo>
                    <a:pt x="254507" y="9143"/>
                  </a:lnTo>
                  <a:lnTo>
                    <a:pt x="242316" y="9143"/>
                  </a:lnTo>
                  <a:lnTo>
                    <a:pt x="231648" y="7619"/>
                  </a:lnTo>
                  <a:lnTo>
                    <a:pt x="288797" y="7619"/>
                  </a:lnTo>
                  <a:lnTo>
                    <a:pt x="300228" y="10668"/>
                  </a:lnTo>
                  <a:lnTo>
                    <a:pt x="341376" y="27431"/>
                  </a:lnTo>
                  <a:lnTo>
                    <a:pt x="377952" y="51816"/>
                  </a:lnTo>
                  <a:lnTo>
                    <a:pt x="409956" y="82296"/>
                  </a:lnTo>
                  <a:lnTo>
                    <a:pt x="434339" y="118872"/>
                  </a:lnTo>
                  <a:lnTo>
                    <a:pt x="451104" y="160020"/>
                  </a:lnTo>
                  <a:lnTo>
                    <a:pt x="460248" y="205740"/>
                  </a:lnTo>
                  <a:lnTo>
                    <a:pt x="461772" y="216408"/>
                  </a:lnTo>
                  <a:lnTo>
                    <a:pt x="461772" y="251460"/>
                  </a:lnTo>
                  <a:lnTo>
                    <a:pt x="452628" y="297180"/>
                  </a:lnTo>
                  <a:lnTo>
                    <a:pt x="434339" y="338328"/>
                  </a:lnTo>
                  <a:lnTo>
                    <a:pt x="409956" y="374904"/>
                  </a:lnTo>
                  <a:lnTo>
                    <a:pt x="377952" y="405384"/>
                  </a:lnTo>
                  <a:lnTo>
                    <a:pt x="321563" y="440436"/>
                  </a:lnTo>
                  <a:lnTo>
                    <a:pt x="300228" y="448056"/>
                  </a:lnTo>
                  <a:lnTo>
                    <a:pt x="292607" y="449580"/>
                  </a:lnTo>
                  <a:close/>
                </a:path>
              </a:pathLst>
            </a:custGeom>
            <a:solidFill>
              <a:srgbClr val="001F60"/>
            </a:solidFill>
          </p:spPr>
          <p:txBody>
            <a:bodyPr wrap="square" lIns="0" tIns="0" rIns="0" bIns="0" rtlCol="0"/>
            <a:lstStyle/>
            <a:p>
              <a:endParaRPr sz="1600"/>
            </a:p>
          </p:txBody>
        </p:sp>
        <p:sp>
          <p:nvSpPr>
            <p:cNvPr id="121" name="object 54"/>
            <p:cNvSpPr/>
            <p:nvPr/>
          </p:nvSpPr>
          <p:spPr>
            <a:xfrm>
              <a:off x="8218129" y="3110866"/>
              <a:ext cx="2555875" cy="231446"/>
            </a:xfrm>
            <a:custGeom>
              <a:avLst/>
              <a:gdLst/>
              <a:ahLst/>
              <a:cxnLst/>
              <a:rect l="l" t="t" r="r" b="b"/>
              <a:pathLst>
                <a:path w="2555875" h="325119">
                  <a:moveTo>
                    <a:pt x="2554224" y="324611"/>
                  </a:moveTo>
                  <a:lnTo>
                    <a:pt x="1524" y="324611"/>
                  </a:lnTo>
                  <a:lnTo>
                    <a:pt x="0" y="321564"/>
                  </a:lnTo>
                  <a:lnTo>
                    <a:pt x="0" y="1524"/>
                  </a:lnTo>
                  <a:lnTo>
                    <a:pt x="1524" y="0"/>
                  </a:lnTo>
                  <a:lnTo>
                    <a:pt x="2554224" y="0"/>
                  </a:lnTo>
                  <a:lnTo>
                    <a:pt x="2555748" y="1524"/>
                  </a:lnTo>
                  <a:lnTo>
                    <a:pt x="2555748" y="3047"/>
                  </a:lnTo>
                  <a:lnTo>
                    <a:pt x="4572" y="3047"/>
                  </a:lnTo>
                  <a:lnTo>
                    <a:pt x="4572" y="320039"/>
                  </a:lnTo>
                  <a:lnTo>
                    <a:pt x="9144" y="320040"/>
                  </a:lnTo>
                  <a:lnTo>
                    <a:pt x="2555748" y="320040"/>
                  </a:lnTo>
                  <a:lnTo>
                    <a:pt x="2555748" y="321564"/>
                  </a:lnTo>
                  <a:lnTo>
                    <a:pt x="2554224" y="324611"/>
                  </a:lnTo>
                  <a:close/>
                </a:path>
                <a:path w="2555875" h="325119">
                  <a:moveTo>
                    <a:pt x="2555748" y="320040"/>
                  </a:moveTo>
                  <a:lnTo>
                    <a:pt x="2548127" y="320040"/>
                  </a:lnTo>
                  <a:lnTo>
                    <a:pt x="2552700" y="320039"/>
                  </a:lnTo>
                  <a:lnTo>
                    <a:pt x="2552700" y="3047"/>
                  </a:lnTo>
                  <a:lnTo>
                    <a:pt x="2555748" y="3047"/>
                  </a:lnTo>
                  <a:lnTo>
                    <a:pt x="2555748" y="320040"/>
                  </a:lnTo>
                  <a:close/>
                </a:path>
                <a:path w="2555875" h="325119">
                  <a:moveTo>
                    <a:pt x="4572" y="315468"/>
                  </a:moveTo>
                  <a:close/>
                </a:path>
                <a:path w="2555875" h="325119">
                  <a:moveTo>
                    <a:pt x="9144" y="320040"/>
                  </a:moveTo>
                  <a:close/>
                </a:path>
                <a:path w="2555875" h="325119">
                  <a:moveTo>
                    <a:pt x="2548127" y="320040"/>
                  </a:moveTo>
                  <a:lnTo>
                    <a:pt x="9144" y="320040"/>
                  </a:lnTo>
                  <a:lnTo>
                    <a:pt x="2548127" y="320039"/>
                  </a:lnTo>
                  <a:close/>
                </a:path>
              </a:pathLst>
            </a:custGeom>
            <a:solidFill>
              <a:srgbClr val="FFFFFF"/>
            </a:solidFill>
          </p:spPr>
          <p:txBody>
            <a:bodyPr wrap="square" lIns="0" tIns="0" rIns="0" bIns="0" rtlCol="0"/>
            <a:lstStyle/>
            <a:p>
              <a:endParaRPr sz="1600"/>
            </a:p>
          </p:txBody>
        </p:sp>
        <p:sp>
          <p:nvSpPr>
            <p:cNvPr id="122" name="object 55"/>
            <p:cNvSpPr/>
            <p:nvPr/>
          </p:nvSpPr>
          <p:spPr>
            <a:xfrm>
              <a:off x="8222702" y="3113036"/>
              <a:ext cx="2548255" cy="226021"/>
            </a:xfrm>
            <a:custGeom>
              <a:avLst/>
              <a:gdLst/>
              <a:ahLst/>
              <a:cxnLst/>
              <a:rect l="l" t="t" r="r" b="b"/>
              <a:pathLst>
                <a:path w="2548254" h="317500">
                  <a:moveTo>
                    <a:pt x="0" y="0"/>
                  </a:moveTo>
                  <a:lnTo>
                    <a:pt x="2548127" y="0"/>
                  </a:lnTo>
                  <a:lnTo>
                    <a:pt x="2548127" y="316991"/>
                  </a:lnTo>
                  <a:lnTo>
                    <a:pt x="0" y="316991"/>
                  </a:lnTo>
                  <a:lnTo>
                    <a:pt x="0" y="0"/>
                  </a:lnTo>
                  <a:close/>
                </a:path>
              </a:pathLst>
            </a:custGeom>
            <a:solidFill>
              <a:srgbClr val="7E7E7E"/>
            </a:solidFill>
          </p:spPr>
          <p:txBody>
            <a:bodyPr wrap="square" lIns="0" tIns="0" rIns="0" bIns="0" rtlCol="0"/>
            <a:lstStyle/>
            <a:p>
              <a:endParaRPr sz="1600"/>
            </a:p>
          </p:txBody>
        </p:sp>
        <p:sp>
          <p:nvSpPr>
            <p:cNvPr id="123" name="object 56"/>
            <p:cNvSpPr/>
            <p:nvPr/>
          </p:nvSpPr>
          <p:spPr>
            <a:xfrm>
              <a:off x="8218129" y="3110866"/>
              <a:ext cx="2555875" cy="231446"/>
            </a:xfrm>
            <a:custGeom>
              <a:avLst/>
              <a:gdLst/>
              <a:ahLst/>
              <a:cxnLst/>
              <a:rect l="l" t="t" r="r" b="b"/>
              <a:pathLst>
                <a:path w="2555875" h="325119">
                  <a:moveTo>
                    <a:pt x="2554224" y="324611"/>
                  </a:moveTo>
                  <a:lnTo>
                    <a:pt x="1524" y="324611"/>
                  </a:lnTo>
                  <a:lnTo>
                    <a:pt x="0" y="321564"/>
                  </a:lnTo>
                  <a:lnTo>
                    <a:pt x="0" y="1524"/>
                  </a:lnTo>
                  <a:lnTo>
                    <a:pt x="1524" y="0"/>
                  </a:lnTo>
                  <a:lnTo>
                    <a:pt x="2554224" y="0"/>
                  </a:lnTo>
                  <a:lnTo>
                    <a:pt x="2555748" y="1524"/>
                  </a:lnTo>
                  <a:lnTo>
                    <a:pt x="2555748" y="3048"/>
                  </a:lnTo>
                  <a:lnTo>
                    <a:pt x="9144" y="3048"/>
                  </a:lnTo>
                  <a:lnTo>
                    <a:pt x="4572" y="7620"/>
                  </a:lnTo>
                  <a:lnTo>
                    <a:pt x="9144" y="7620"/>
                  </a:lnTo>
                  <a:lnTo>
                    <a:pt x="9144" y="315467"/>
                  </a:lnTo>
                  <a:lnTo>
                    <a:pt x="4572" y="315467"/>
                  </a:lnTo>
                  <a:lnTo>
                    <a:pt x="9144" y="320040"/>
                  </a:lnTo>
                  <a:lnTo>
                    <a:pt x="2555748" y="320040"/>
                  </a:lnTo>
                  <a:lnTo>
                    <a:pt x="2555748" y="321564"/>
                  </a:lnTo>
                  <a:lnTo>
                    <a:pt x="2554224" y="324611"/>
                  </a:lnTo>
                  <a:close/>
                </a:path>
                <a:path w="2555875" h="325119">
                  <a:moveTo>
                    <a:pt x="9144" y="7620"/>
                  </a:moveTo>
                  <a:lnTo>
                    <a:pt x="4572" y="7620"/>
                  </a:lnTo>
                  <a:lnTo>
                    <a:pt x="9144" y="3048"/>
                  </a:lnTo>
                  <a:lnTo>
                    <a:pt x="9144" y="7620"/>
                  </a:lnTo>
                  <a:close/>
                </a:path>
                <a:path w="2555875" h="325119">
                  <a:moveTo>
                    <a:pt x="2548127" y="7620"/>
                  </a:moveTo>
                  <a:lnTo>
                    <a:pt x="9144" y="7620"/>
                  </a:lnTo>
                  <a:lnTo>
                    <a:pt x="9144" y="3048"/>
                  </a:lnTo>
                  <a:lnTo>
                    <a:pt x="2548127" y="3048"/>
                  </a:lnTo>
                  <a:lnTo>
                    <a:pt x="2548127" y="7620"/>
                  </a:lnTo>
                  <a:close/>
                </a:path>
                <a:path w="2555875" h="325119">
                  <a:moveTo>
                    <a:pt x="2548127" y="320040"/>
                  </a:moveTo>
                  <a:lnTo>
                    <a:pt x="2548127" y="3048"/>
                  </a:lnTo>
                  <a:lnTo>
                    <a:pt x="2552700" y="7620"/>
                  </a:lnTo>
                  <a:lnTo>
                    <a:pt x="2555748" y="7620"/>
                  </a:lnTo>
                  <a:lnTo>
                    <a:pt x="2555748" y="315467"/>
                  </a:lnTo>
                  <a:lnTo>
                    <a:pt x="2552700" y="315467"/>
                  </a:lnTo>
                  <a:lnTo>
                    <a:pt x="2548127" y="320040"/>
                  </a:lnTo>
                  <a:close/>
                </a:path>
                <a:path w="2555875" h="325119">
                  <a:moveTo>
                    <a:pt x="2555748" y="7620"/>
                  </a:moveTo>
                  <a:lnTo>
                    <a:pt x="2552700" y="7620"/>
                  </a:lnTo>
                  <a:lnTo>
                    <a:pt x="2548127" y="3048"/>
                  </a:lnTo>
                  <a:lnTo>
                    <a:pt x="2555748" y="3048"/>
                  </a:lnTo>
                  <a:lnTo>
                    <a:pt x="2555748" y="7620"/>
                  </a:lnTo>
                  <a:close/>
                </a:path>
                <a:path w="2555875" h="325119">
                  <a:moveTo>
                    <a:pt x="9144" y="320040"/>
                  </a:moveTo>
                  <a:lnTo>
                    <a:pt x="4572" y="315467"/>
                  </a:lnTo>
                  <a:lnTo>
                    <a:pt x="9144" y="315467"/>
                  </a:lnTo>
                  <a:lnTo>
                    <a:pt x="9144" y="320040"/>
                  </a:lnTo>
                  <a:close/>
                </a:path>
                <a:path w="2555875" h="325119">
                  <a:moveTo>
                    <a:pt x="2548127" y="320040"/>
                  </a:moveTo>
                  <a:lnTo>
                    <a:pt x="9144" y="320040"/>
                  </a:lnTo>
                  <a:lnTo>
                    <a:pt x="9144" y="315467"/>
                  </a:lnTo>
                  <a:lnTo>
                    <a:pt x="2548127" y="315467"/>
                  </a:lnTo>
                  <a:lnTo>
                    <a:pt x="2548127" y="320040"/>
                  </a:lnTo>
                  <a:close/>
                </a:path>
                <a:path w="2555875" h="325119">
                  <a:moveTo>
                    <a:pt x="2555748" y="320040"/>
                  </a:moveTo>
                  <a:lnTo>
                    <a:pt x="2548127" y="320040"/>
                  </a:lnTo>
                  <a:lnTo>
                    <a:pt x="2552700" y="315467"/>
                  </a:lnTo>
                  <a:lnTo>
                    <a:pt x="2555748" y="315467"/>
                  </a:lnTo>
                  <a:lnTo>
                    <a:pt x="2555748" y="320040"/>
                  </a:lnTo>
                  <a:close/>
                </a:path>
              </a:pathLst>
            </a:custGeom>
            <a:solidFill>
              <a:srgbClr val="FFFFFF"/>
            </a:solidFill>
          </p:spPr>
          <p:txBody>
            <a:bodyPr wrap="square" lIns="0" tIns="0" rIns="0" bIns="0" rtlCol="0"/>
            <a:lstStyle/>
            <a:p>
              <a:endParaRPr sz="1600"/>
            </a:p>
          </p:txBody>
        </p:sp>
        <p:sp>
          <p:nvSpPr>
            <p:cNvPr id="124" name="object 57"/>
            <p:cNvSpPr txBox="1"/>
            <p:nvPr/>
          </p:nvSpPr>
          <p:spPr>
            <a:xfrm>
              <a:off x="8221051" y="3092565"/>
              <a:ext cx="2548255" cy="108637"/>
            </a:xfrm>
            <a:prstGeom prst="rect">
              <a:avLst/>
            </a:prstGeom>
          </p:spPr>
          <p:txBody>
            <a:bodyPr vert="horz" wrap="square" lIns="0" tIns="13970" rIns="0" bIns="0" rtlCol="0">
              <a:spAutoFit/>
            </a:bodyPr>
            <a:lstStyle/>
            <a:p>
              <a:pPr marL="86360">
                <a:lnSpc>
                  <a:spcPct val="100000"/>
                </a:lnSpc>
                <a:spcBef>
                  <a:spcPts val="110"/>
                </a:spcBef>
              </a:pPr>
              <a:r>
                <a:rPr sz="900" spc="35" dirty="0">
                  <a:solidFill>
                    <a:srgbClr val="FFFFFF"/>
                  </a:solidFill>
                  <a:latin typeface="Book Antiqua"/>
                  <a:cs typeface="Book Antiqua"/>
                </a:rPr>
                <a:t>Centralized </a:t>
              </a:r>
              <a:r>
                <a:rPr sz="900" spc="80" dirty="0">
                  <a:solidFill>
                    <a:srgbClr val="FFFFFF"/>
                  </a:solidFill>
                  <a:latin typeface="Book Antiqua"/>
                  <a:cs typeface="Book Antiqua"/>
                </a:rPr>
                <a:t>cross </a:t>
              </a:r>
              <a:r>
                <a:rPr sz="900" spc="40" dirty="0">
                  <a:solidFill>
                    <a:srgbClr val="FFFFFF"/>
                  </a:solidFill>
                  <a:latin typeface="Book Antiqua"/>
                  <a:cs typeface="Book Antiqua"/>
                </a:rPr>
                <a:t>domain</a:t>
              </a:r>
              <a:r>
                <a:rPr sz="900" spc="-55" dirty="0">
                  <a:solidFill>
                    <a:srgbClr val="FFFFFF"/>
                  </a:solidFill>
                  <a:latin typeface="Book Antiqua"/>
                  <a:cs typeface="Book Antiqua"/>
                </a:rPr>
                <a:t> </a:t>
              </a:r>
              <a:r>
                <a:rPr sz="900" spc="55" dirty="0">
                  <a:solidFill>
                    <a:srgbClr val="FFFFFF"/>
                  </a:solidFill>
                  <a:latin typeface="Book Antiqua"/>
                  <a:cs typeface="Book Antiqua"/>
                </a:rPr>
                <a:t>Orchestration</a:t>
              </a:r>
              <a:endParaRPr sz="900" dirty="0">
                <a:latin typeface="Book Antiqua"/>
                <a:cs typeface="Book Antiqua"/>
              </a:endParaRPr>
            </a:p>
          </p:txBody>
        </p:sp>
        <p:sp>
          <p:nvSpPr>
            <p:cNvPr id="125" name="object 58"/>
            <p:cNvSpPr txBox="1"/>
            <p:nvPr/>
          </p:nvSpPr>
          <p:spPr>
            <a:xfrm>
              <a:off x="8247085" y="3987720"/>
              <a:ext cx="2588260" cy="210314"/>
            </a:xfrm>
            <a:prstGeom prst="rect">
              <a:avLst/>
            </a:prstGeom>
          </p:spPr>
          <p:txBody>
            <a:bodyPr vert="horz" wrap="square" lIns="0" tIns="55880" rIns="0" bIns="0" rtlCol="0">
              <a:spAutoFit/>
            </a:bodyPr>
            <a:lstStyle/>
            <a:p>
              <a:pPr marL="49530" algn="ctr">
                <a:lnSpc>
                  <a:spcPct val="100000"/>
                </a:lnSpc>
                <a:spcBef>
                  <a:spcPts val="440"/>
                </a:spcBef>
              </a:pPr>
              <a:r>
                <a:rPr sz="1000" spc="-75" dirty="0">
                  <a:solidFill>
                    <a:schemeClr val="bg1"/>
                  </a:solidFill>
                  <a:latin typeface="Book Antiqua"/>
                  <a:cs typeface="Book Antiqua"/>
                </a:rPr>
                <a:t>Dev</a:t>
              </a:r>
              <a:r>
                <a:rPr sz="1000" spc="-40" dirty="0">
                  <a:solidFill>
                    <a:schemeClr val="bg1"/>
                  </a:solidFill>
                  <a:latin typeface="Book Antiqua"/>
                  <a:cs typeface="Book Antiqua"/>
                </a:rPr>
                <a:t> </a:t>
              </a:r>
              <a:r>
                <a:rPr sz="1000" spc="-75" dirty="0">
                  <a:solidFill>
                    <a:schemeClr val="bg1"/>
                  </a:solidFill>
                  <a:latin typeface="Book Antiqua"/>
                  <a:cs typeface="Book Antiqua"/>
                </a:rPr>
                <a:t>O</a:t>
              </a:r>
              <a:r>
                <a:rPr lang="en-US" sz="1000" spc="-75" dirty="0">
                  <a:solidFill>
                    <a:schemeClr val="bg1"/>
                  </a:solidFill>
                  <a:latin typeface="Book Antiqua"/>
                  <a:cs typeface="Book Antiqua"/>
                </a:rPr>
                <a:t>p</a:t>
              </a:r>
              <a:r>
                <a:rPr sz="1000" spc="-75" dirty="0">
                  <a:solidFill>
                    <a:schemeClr val="bg1"/>
                  </a:solidFill>
                  <a:latin typeface="Book Antiqua"/>
                  <a:cs typeface="Book Antiqua"/>
                </a:rPr>
                <a:t>s</a:t>
              </a:r>
              <a:r>
                <a:rPr lang="en-US" sz="1000" spc="-75" dirty="0">
                  <a:solidFill>
                    <a:schemeClr val="bg1"/>
                  </a:solidFill>
                  <a:latin typeface="Book Antiqua"/>
                  <a:cs typeface="Book Antiqua"/>
                </a:rPr>
                <a:t> </a:t>
              </a:r>
              <a:r>
                <a:rPr sz="800" spc="50" dirty="0">
                  <a:solidFill>
                    <a:schemeClr val="bg1"/>
                  </a:solidFill>
                  <a:latin typeface="Book Antiqua"/>
                  <a:cs typeface="Book Antiqua"/>
                </a:rPr>
                <a:t>Operating</a:t>
              </a:r>
              <a:r>
                <a:rPr sz="800" spc="-5" dirty="0">
                  <a:solidFill>
                    <a:schemeClr val="bg1"/>
                  </a:solidFill>
                  <a:latin typeface="Book Antiqua"/>
                  <a:cs typeface="Book Antiqua"/>
                </a:rPr>
                <a:t> </a:t>
              </a:r>
              <a:r>
                <a:rPr sz="800" spc="70" dirty="0">
                  <a:solidFill>
                    <a:schemeClr val="bg1"/>
                  </a:solidFill>
                  <a:latin typeface="Book Antiqua"/>
                  <a:cs typeface="Book Antiqua"/>
                </a:rPr>
                <a:t>System</a:t>
              </a:r>
              <a:endParaRPr sz="800" dirty="0">
                <a:solidFill>
                  <a:schemeClr val="bg1"/>
                </a:solidFill>
                <a:latin typeface="Book Antiqua"/>
                <a:cs typeface="Book Antiqua"/>
              </a:endParaRPr>
            </a:p>
          </p:txBody>
        </p:sp>
        <p:sp>
          <p:nvSpPr>
            <p:cNvPr id="126" name="object 59"/>
            <p:cNvSpPr txBox="1"/>
            <p:nvPr/>
          </p:nvSpPr>
          <p:spPr>
            <a:xfrm>
              <a:off x="8250248" y="3373142"/>
              <a:ext cx="591820" cy="398760"/>
            </a:xfrm>
            <a:prstGeom prst="rect">
              <a:avLst/>
            </a:prstGeom>
          </p:spPr>
          <p:txBody>
            <a:bodyPr vert="horz" wrap="square" lIns="0" tIns="92710" rIns="0" bIns="0" rtlCol="0">
              <a:spAutoFit/>
            </a:bodyPr>
            <a:lstStyle/>
            <a:p>
              <a:pPr>
                <a:lnSpc>
                  <a:spcPct val="100000"/>
                </a:lnSpc>
                <a:spcBef>
                  <a:spcPts val="730"/>
                </a:spcBef>
              </a:pPr>
              <a:r>
                <a:rPr sz="900" dirty="0">
                  <a:latin typeface="Calibri"/>
                  <a:cs typeface="Calibri"/>
                </a:rPr>
                <a:t>Container</a:t>
              </a:r>
              <a:r>
                <a:rPr sz="900" spc="-40" dirty="0">
                  <a:latin typeface="Calibri"/>
                  <a:cs typeface="Calibri"/>
                </a:rPr>
                <a:t> </a:t>
              </a:r>
              <a:r>
                <a:rPr sz="900" dirty="0">
                  <a:latin typeface="Calibri"/>
                  <a:cs typeface="Calibri"/>
                </a:rPr>
                <a:t>1</a:t>
              </a:r>
            </a:p>
            <a:p>
              <a:pPr marL="177800" marR="160655" algn="ctr">
                <a:lnSpc>
                  <a:spcPct val="102200"/>
                </a:lnSpc>
                <a:spcBef>
                  <a:spcPts val="605"/>
                </a:spcBef>
              </a:pPr>
              <a:r>
                <a:rPr sz="800" spc="-15" dirty="0">
                  <a:latin typeface="Book Antiqua"/>
                  <a:cs typeface="Book Antiqua"/>
                </a:rPr>
                <a:t>V</a:t>
              </a:r>
              <a:r>
                <a:rPr sz="800" spc="-30" dirty="0">
                  <a:latin typeface="Book Antiqua"/>
                  <a:cs typeface="Book Antiqua"/>
                </a:rPr>
                <a:t>N</a:t>
              </a:r>
              <a:r>
                <a:rPr sz="800" spc="40" dirty="0">
                  <a:latin typeface="Book Antiqua"/>
                  <a:cs typeface="Book Antiqua"/>
                </a:rPr>
                <a:t>F  </a:t>
              </a:r>
              <a:r>
                <a:rPr sz="800" spc="110" dirty="0">
                  <a:latin typeface="Book Antiqua"/>
                  <a:cs typeface="Book Antiqua"/>
                </a:rPr>
                <a:t>1</a:t>
              </a:r>
              <a:endParaRPr sz="800" dirty="0">
                <a:latin typeface="Book Antiqua"/>
                <a:cs typeface="Book Antiqua"/>
              </a:endParaRPr>
            </a:p>
          </p:txBody>
        </p:sp>
        <p:sp>
          <p:nvSpPr>
            <p:cNvPr id="127" name="object 60"/>
            <p:cNvSpPr txBox="1"/>
            <p:nvPr/>
          </p:nvSpPr>
          <p:spPr>
            <a:xfrm>
              <a:off x="9210990" y="3368628"/>
              <a:ext cx="590550" cy="412454"/>
            </a:xfrm>
            <a:prstGeom prst="rect">
              <a:avLst/>
            </a:prstGeom>
          </p:spPr>
          <p:txBody>
            <a:bodyPr vert="horz" wrap="square" lIns="0" tIns="99060" rIns="0" bIns="0" rtlCol="0">
              <a:spAutoFit/>
            </a:bodyPr>
            <a:lstStyle/>
            <a:p>
              <a:pPr>
                <a:lnSpc>
                  <a:spcPct val="100000"/>
                </a:lnSpc>
                <a:spcBef>
                  <a:spcPts val="780"/>
                </a:spcBef>
              </a:pPr>
              <a:r>
                <a:rPr sz="900" dirty="0">
                  <a:latin typeface="Calibri"/>
                  <a:cs typeface="Calibri"/>
                </a:rPr>
                <a:t>Container</a:t>
              </a:r>
              <a:r>
                <a:rPr sz="900" spc="-45" dirty="0">
                  <a:latin typeface="Calibri"/>
                  <a:cs typeface="Calibri"/>
                </a:rPr>
                <a:t> </a:t>
              </a:r>
              <a:r>
                <a:rPr sz="900" dirty="0">
                  <a:latin typeface="Calibri"/>
                  <a:cs typeface="Calibri"/>
                </a:rPr>
                <a:t>2</a:t>
              </a:r>
            </a:p>
            <a:p>
              <a:pPr marL="196850" marR="140335" algn="ctr">
                <a:lnSpc>
                  <a:spcPct val="102200"/>
                </a:lnSpc>
                <a:spcBef>
                  <a:spcPts val="650"/>
                </a:spcBef>
              </a:pPr>
              <a:r>
                <a:rPr sz="800" spc="-15" dirty="0">
                  <a:latin typeface="Book Antiqua"/>
                  <a:cs typeface="Book Antiqua"/>
                </a:rPr>
                <a:t>V</a:t>
              </a:r>
              <a:r>
                <a:rPr sz="800" spc="-30" dirty="0">
                  <a:latin typeface="Book Antiqua"/>
                  <a:cs typeface="Book Antiqua"/>
                </a:rPr>
                <a:t>N</a:t>
              </a:r>
              <a:r>
                <a:rPr sz="800" spc="40" dirty="0">
                  <a:latin typeface="Book Antiqua"/>
                  <a:cs typeface="Book Antiqua"/>
                </a:rPr>
                <a:t>F  </a:t>
              </a:r>
              <a:r>
                <a:rPr sz="800" spc="110" dirty="0">
                  <a:latin typeface="Book Antiqua"/>
                  <a:cs typeface="Book Antiqua"/>
                </a:rPr>
                <a:t>2</a:t>
              </a:r>
              <a:endParaRPr sz="800" dirty="0">
                <a:latin typeface="Book Antiqua"/>
                <a:cs typeface="Book Antiqua"/>
              </a:endParaRPr>
            </a:p>
          </p:txBody>
        </p:sp>
        <p:sp>
          <p:nvSpPr>
            <p:cNvPr id="128" name="object 61"/>
            <p:cNvSpPr txBox="1"/>
            <p:nvPr/>
          </p:nvSpPr>
          <p:spPr>
            <a:xfrm>
              <a:off x="10059240" y="3418650"/>
              <a:ext cx="591820" cy="351288"/>
            </a:xfrm>
            <a:prstGeom prst="rect">
              <a:avLst/>
            </a:prstGeom>
          </p:spPr>
          <p:txBody>
            <a:bodyPr vert="horz" wrap="square" lIns="0" tIns="13970" rIns="0" bIns="0" rtlCol="0">
              <a:spAutoFit/>
            </a:bodyPr>
            <a:lstStyle/>
            <a:p>
              <a:pPr>
                <a:lnSpc>
                  <a:spcPct val="100000"/>
                </a:lnSpc>
                <a:spcBef>
                  <a:spcPts val="110"/>
                </a:spcBef>
              </a:pPr>
              <a:r>
                <a:rPr sz="900" dirty="0">
                  <a:latin typeface="Calibri"/>
                  <a:cs typeface="Calibri"/>
                </a:rPr>
                <a:t>Container</a:t>
              </a:r>
              <a:r>
                <a:rPr sz="900" spc="-40" dirty="0">
                  <a:latin typeface="Calibri"/>
                  <a:cs typeface="Calibri"/>
                </a:rPr>
                <a:t> </a:t>
              </a:r>
              <a:r>
                <a:rPr sz="900" dirty="0">
                  <a:latin typeface="Calibri"/>
                  <a:cs typeface="Calibri"/>
                </a:rPr>
                <a:t>3</a:t>
              </a:r>
            </a:p>
            <a:p>
              <a:pPr marL="214629" marR="123825" algn="ctr">
                <a:lnSpc>
                  <a:spcPct val="102200"/>
                </a:lnSpc>
                <a:spcBef>
                  <a:spcPts val="720"/>
                </a:spcBef>
              </a:pPr>
              <a:r>
                <a:rPr sz="800" spc="-15" dirty="0">
                  <a:latin typeface="Book Antiqua"/>
                  <a:cs typeface="Book Antiqua"/>
                </a:rPr>
                <a:t>V</a:t>
              </a:r>
              <a:r>
                <a:rPr sz="800" spc="-30" dirty="0">
                  <a:latin typeface="Book Antiqua"/>
                  <a:cs typeface="Book Antiqua"/>
                </a:rPr>
                <a:t>N</a:t>
              </a:r>
              <a:r>
                <a:rPr sz="800" spc="40" dirty="0">
                  <a:latin typeface="Book Antiqua"/>
                  <a:cs typeface="Book Antiqua"/>
                </a:rPr>
                <a:t>F  </a:t>
              </a:r>
              <a:r>
                <a:rPr sz="800" spc="110" dirty="0">
                  <a:latin typeface="Book Antiqua"/>
                  <a:cs typeface="Book Antiqua"/>
                </a:rPr>
                <a:t>3</a:t>
              </a:r>
              <a:endParaRPr sz="800" dirty="0">
                <a:latin typeface="Book Antiqua"/>
                <a:cs typeface="Book Antiqua"/>
              </a:endParaRPr>
            </a:p>
          </p:txBody>
        </p:sp>
        <p:sp>
          <p:nvSpPr>
            <p:cNvPr id="129" name="object 62"/>
            <p:cNvSpPr/>
            <p:nvPr/>
          </p:nvSpPr>
          <p:spPr>
            <a:xfrm>
              <a:off x="8216605" y="3415723"/>
              <a:ext cx="744220" cy="515328"/>
            </a:xfrm>
            <a:custGeom>
              <a:avLst/>
              <a:gdLst/>
              <a:ahLst/>
              <a:cxnLst/>
              <a:rect l="l" t="t" r="r" b="b"/>
              <a:pathLst>
                <a:path w="744220" h="723900">
                  <a:moveTo>
                    <a:pt x="685800" y="723900"/>
                  </a:moveTo>
                  <a:lnTo>
                    <a:pt x="57912" y="723900"/>
                  </a:lnTo>
                  <a:lnTo>
                    <a:pt x="39624" y="719328"/>
                  </a:lnTo>
                  <a:lnTo>
                    <a:pt x="28956" y="713232"/>
                  </a:lnTo>
                  <a:lnTo>
                    <a:pt x="19812" y="705612"/>
                  </a:lnTo>
                  <a:lnTo>
                    <a:pt x="10668" y="696468"/>
                  </a:lnTo>
                  <a:lnTo>
                    <a:pt x="6096" y="684276"/>
                  </a:lnTo>
                  <a:lnTo>
                    <a:pt x="1524" y="673608"/>
                  </a:lnTo>
                  <a:lnTo>
                    <a:pt x="0" y="665988"/>
                  </a:lnTo>
                  <a:lnTo>
                    <a:pt x="0" y="57912"/>
                  </a:lnTo>
                  <a:lnTo>
                    <a:pt x="19812" y="18288"/>
                  </a:lnTo>
                  <a:lnTo>
                    <a:pt x="57912" y="0"/>
                  </a:lnTo>
                  <a:lnTo>
                    <a:pt x="685800" y="0"/>
                  </a:lnTo>
                  <a:lnTo>
                    <a:pt x="693420" y="1524"/>
                  </a:lnTo>
                  <a:lnTo>
                    <a:pt x="705612" y="4572"/>
                  </a:lnTo>
                  <a:lnTo>
                    <a:pt x="716279" y="10668"/>
                  </a:lnTo>
                  <a:lnTo>
                    <a:pt x="59436" y="10668"/>
                  </a:lnTo>
                  <a:lnTo>
                    <a:pt x="53340" y="12192"/>
                  </a:lnTo>
                  <a:lnTo>
                    <a:pt x="54864" y="12192"/>
                  </a:lnTo>
                  <a:lnTo>
                    <a:pt x="44196" y="15240"/>
                  </a:lnTo>
                  <a:lnTo>
                    <a:pt x="35052" y="19812"/>
                  </a:lnTo>
                  <a:lnTo>
                    <a:pt x="27736" y="25908"/>
                  </a:lnTo>
                  <a:lnTo>
                    <a:pt x="27432" y="25908"/>
                  </a:lnTo>
                  <a:lnTo>
                    <a:pt x="25908" y="27432"/>
                  </a:lnTo>
                  <a:lnTo>
                    <a:pt x="26162" y="27432"/>
                  </a:lnTo>
                  <a:lnTo>
                    <a:pt x="19812" y="35052"/>
                  </a:lnTo>
                  <a:lnTo>
                    <a:pt x="20465" y="35052"/>
                  </a:lnTo>
                  <a:lnTo>
                    <a:pt x="16110" y="42672"/>
                  </a:lnTo>
                  <a:lnTo>
                    <a:pt x="15240" y="42672"/>
                  </a:lnTo>
                  <a:lnTo>
                    <a:pt x="12192" y="53340"/>
                  </a:lnTo>
                  <a:lnTo>
                    <a:pt x="12192" y="670560"/>
                  </a:lnTo>
                  <a:lnTo>
                    <a:pt x="15240" y="681228"/>
                  </a:lnTo>
                  <a:lnTo>
                    <a:pt x="16110" y="681228"/>
                  </a:lnTo>
                  <a:lnTo>
                    <a:pt x="20465" y="688848"/>
                  </a:lnTo>
                  <a:lnTo>
                    <a:pt x="19812" y="688848"/>
                  </a:lnTo>
                  <a:lnTo>
                    <a:pt x="27432" y="697992"/>
                  </a:lnTo>
                  <a:lnTo>
                    <a:pt x="28955" y="697992"/>
                  </a:lnTo>
                  <a:lnTo>
                    <a:pt x="35052" y="704087"/>
                  </a:lnTo>
                  <a:lnTo>
                    <a:pt x="44196" y="708660"/>
                  </a:lnTo>
                  <a:lnTo>
                    <a:pt x="54864" y="711708"/>
                  </a:lnTo>
                  <a:lnTo>
                    <a:pt x="53340" y="711708"/>
                  </a:lnTo>
                  <a:lnTo>
                    <a:pt x="59436" y="713232"/>
                  </a:lnTo>
                  <a:lnTo>
                    <a:pt x="716279" y="713232"/>
                  </a:lnTo>
                  <a:lnTo>
                    <a:pt x="705612" y="719328"/>
                  </a:lnTo>
                  <a:lnTo>
                    <a:pt x="693420" y="722376"/>
                  </a:lnTo>
                  <a:lnTo>
                    <a:pt x="685800" y="723900"/>
                  </a:lnTo>
                  <a:close/>
                </a:path>
                <a:path w="744220" h="723900">
                  <a:moveTo>
                    <a:pt x="717804" y="27432"/>
                  </a:moveTo>
                  <a:lnTo>
                    <a:pt x="708660" y="19812"/>
                  </a:lnTo>
                  <a:lnTo>
                    <a:pt x="710184" y="19812"/>
                  </a:lnTo>
                  <a:lnTo>
                    <a:pt x="699516" y="15240"/>
                  </a:lnTo>
                  <a:lnTo>
                    <a:pt x="701040" y="15240"/>
                  </a:lnTo>
                  <a:lnTo>
                    <a:pt x="690372" y="12192"/>
                  </a:lnTo>
                  <a:lnTo>
                    <a:pt x="684275" y="10668"/>
                  </a:lnTo>
                  <a:lnTo>
                    <a:pt x="716279" y="10668"/>
                  </a:lnTo>
                  <a:lnTo>
                    <a:pt x="725424" y="18288"/>
                  </a:lnTo>
                  <a:lnTo>
                    <a:pt x="730866" y="25908"/>
                  </a:lnTo>
                  <a:lnTo>
                    <a:pt x="717804" y="25908"/>
                  </a:lnTo>
                  <a:lnTo>
                    <a:pt x="717804" y="27432"/>
                  </a:lnTo>
                  <a:close/>
                </a:path>
                <a:path w="744220" h="723900">
                  <a:moveTo>
                    <a:pt x="25908" y="27432"/>
                  </a:moveTo>
                  <a:lnTo>
                    <a:pt x="27432" y="25908"/>
                  </a:lnTo>
                  <a:lnTo>
                    <a:pt x="26739" y="26739"/>
                  </a:lnTo>
                  <a:lnTo>
                    <a:pt x="25908" y="27432"/>
                  </a:lnTo>
                  <a:close/>
                </a:path>
                <a:path w="744220" h="723900">
                  <a:moveTo>
                    <a:pt x="26739" y="26739"/>
                  </a:moveTo>
                  <a:lnTo>
                    <a:pt x="27432" y="25908"/>
                  </a:lnTo>
                  <a:lnTo>
                    <a:pt x="27736" y="25908"/>
                  </a:lnTo>
                  <a:lnTo>
                    <a:pt x="26739" y="26739"/>
                  </a:lnTo>
                  <a:close/>
                </a:path>
                <a:path w="744220" h="723900">
                  <a:moveTo>
                    <a:pt x="723900" y="35052"/>
                  </a:moveTo>
                  <a:lnTo>
                    <a:pt x="717804" y="25908"/>
                  </a:lnTo>
                  <a:lnTo>
                    <a:pt x="730866" y="25908"/>
                  </a:lnTo>
                  <a:lnTo>
                    <a:pt x="733044" y="28956"/>
                  </a:lnTo>
                  <a:lnTo>
                    <a:pt x="735656" y="33528"/>
                  </a:lnTo>
                  <a:lnTo>
                    <a:pt x="723900" y="33528"/>
                  </a:lnTo>
                  <a:lnTo>
                    <a:pt x="723900" y="35052"/>
                  </a:lnTo>
                  <a:close/>
                </a:path>
                <a:path w="744220" h="723900">
                  <a:moveTo>
                    <a:pt x="26162" y="27432"/>
                  </a:moveTo>
                  <a:lnTo>
                    <a:pt x="25908" y="27432"/>
                  </a:lnTo>
                  <a:lnTo>
                    <a:pt x="26739" y="26739"/>
                  </a:lnTo>
                  <a:lnTo>
                    <a:pt x="26162" y="27432"/>
                  </a:lnTo>
                  <a:close/>
                </a:path>
                <a:path w="744220" h="723900">
                  <a:moveTo>
                    <a:pt x="20465" y="35052"/>
                  </a:moveTo>
                  <a:lnTo>
                    <a:pt x="19812" y="35052"/>
                  </a:lnTo>
                  <a:lnTo>
                    <a:pt x="21336" y="33528"/>
                  </a:lnTo>
                  <a:lnTo>
                    <a:pt x="20465" y="35052"/>
                  </a:lnTo>
                  <a:close/>
                </a:path>
                <a:path w="744220" h="723900">
                  <a:moveTo>
                    <a:pt x="728472" y="44196"/>
                  </a:moveTo>
                  <a:lnTo>
                    <a:pt x="723900" y="33528"/>
                  </a:lnTo>
                  <a:lnTo>
                    <a:pt x="735656" y="33528"/>
                  </a:lnTo>
                  <a:lnTo>
                    <a:pt x="739140" y="39624"/>
                  </a:lnTo>
                  <a:lnTo>
                    <a:pt x="739902" y="42672"/>
                  </a:lnTo>
                  <a:lnTo>
                    <a:pt x="728472" y="42672"/>
                  </a:lnTo>
                  <a:lnTo>
                    <a:pt x="728472" y="44196"/>
                  </a:lnTo>
                  <a:close/>
                </a:path>
                <a:path w="744220" h="723900">
                  <a:moveTo>
                    <a:pt x="15240" y="44196"/>
                  </a:moveTo>
                  <a:lnTo>
                    <a:pt x="15240" y="42672"/>
                  </a:lnTo>
                  <a:lnTo>
                    <a:pt x="16110" y="42672"/>
                  </a:lnTo>
                  <a:lnTo>
                    <a:pt x="15240" y="44196"/>
                  </a:lnTo>
                  <a:close/>
                </a:path>
                <a:path w="744220" h="723900">
                  <a:moveTo>
                    <a:pt x="733044" y="59436"/>
                  </a:moveTo>
                  <a:lnTo>
                    <a:pt x="731520" y="53340"/>
                  </a:lnTo>
                  <a:lnTo>
                    <a:pt x="728472" y="42672"/>
                  </a:lnTo>
                  <a:lnTo>
                    <a:pt x="739902" y="42672"/>
                  </a:lnTo>
                  <a:lnTo>
                    <a:pt x="743712" y="57912"/>
                  </a:lnTo>
                  <a:lnTo>
                    <a:pt x="733044" y="57912"/>
                  </a:lnTo>
                  <a:lnTo>
                    <a:pt x="733044" y="59436"/>
                  </a:lnTo>
                  <a:close/>
                </a:path>
                <a:path w="744220" h="723900">
                  <a:moveTo>
                    <a:pt x="743712" y="665988"/>
                  </a:moveTo>
                  <a:lnTo>
                    <a:pt x="733044" y="665988"/>
                  </a:lnTo>
                  <a:lnTo>
                    <a:pt x="733044" y="57912"/>
                  </a:lnTo>
                  <a:lnTo>
                    <a:pt x="743712" y="57912"/>
                  </a:lnTo>
                  <a:lnTo>
                    <a:pt x="743712" y="665988"/>
                  </a:lnTo>
                  <a:close/>
                </a:path>
                <a:path w="744220" h="723900">
                  <a:moveTo>
                    <a:pt x="740010" y="681228"/>
                  </a:moveTo>
                  <a:lnTo>
                    <a:pt x="728472" y="681228"/>
                  </a:lnTo>
                  <a:lnTo>
                    <a:pt x="731520" y="670560"/>
                  </a:lnTo>
                  <a:lnTo>
                    <a:pt x="733044" y="664464"/>
                  </a:lnTo>
                  <a:lnTo>
                    <a:pt x="733044" y="665988"/>
                  </a:lnTo>
                  <a:lnTo>
                    <a:pt x="743712" y="665988"/>
                  </a:lnTo>
                  <a:lnTo>
                    <a:pt x="742188" y="673608"/>
                  </a:lnTo>
                  <a:lnTo>
                    <a:pt x="740010" y="681228"/>
                  </a:lnTo>
                  <a:close/>
                </a:path>
                <a:path w="744220" h="723900">
                  <a:moveTo>
                    <a:pt x="16110" y="681228"/>
                  </a:moveTo>
                  <a:lnTo>
                    <a:pt x="15240" y="681228"/>
                  </a:lnTo>
                  <a:lnTo>
                    <a:pt x="15240" y="679704"/>
                  </a:lnTo>
                  <a:lnTo>
                    <a:pt x="16110" y="681228"/>
                  </a:lnTo>
                  <a:close/>
                </a:path>
                <a:path w="744220" h="723900">
                  <a:moveTo>
                    <a:pt x="736092" y="690372"/>
                  </a:moveTo>
                  <a:lnTo>
                    <a:pt x="723900" y="690372"/>
                  </a:lnTo>
                  <a:lnTo>
                    <a:pt x="728472" y="679704"/>
                  </a:lnTo>
                  <a:lnTo>
                    <a:pt x="728472" y="681228"/>
                  </a:lnTo>
                  <a:lnTo>
                    <a:pt x="740010" y="681228"/>
                  </a:lnTo>
                  <a:lnTo>
                    <a:pt x="739140" y="684276"/>
                  </a:lnTo>
                  <a:lnTo>
                    <a:pt x="736092" y="690372"/>
                  </a:lnTo>
                  <a:close/>
                </a:path>
                <a:path w="744220" h="723900">
                  <a:moveTo>
                    <a:pt x="21336" y="690372"/>
                  </a:moveTo>
                  <a:lnTo>
                    <a:pt x="19812" y="688848"/>
                  </a:lnTo>
                  <a:lnTo>
                    <a:pt x="20465" y="688848"/>
                  </a:lnTo>
                  <a:lnTo>
                    <a:pt x="21336" y="690372"/>
                  </a:lnTo>
                  <a:close/>
                </a:path>
                <a:path w="744220" h="723900">
                  <a:moveTo>
                    <a:pt x="731774" y="697992"/>
                  </a:moveTo>
                  <a:lnTo>
                    <a:pt x="717804" y="697992"/>
                  </a:lnTo>
                  <a:lnTo>
                    <a:pt x="723900" y="688848"/>
                  </a:lnTo>
                  <a:lnTo>
                    <a:pt x="723900" y="690372"/>
                  </a:lnTo>
                  <a:lnTo>
                    <a:pt x="736092" y="690372"/>
                  </a:lnTo>
                  <a:lnTo>
                    <a:pt x="733044" y="696468"/>
                  </a:lnTo>
                  <a:lnTo>
                    <a:pt x="731774" y="697992"/>
                  </a:lnTo>
                  <a:close/>
                </a:path>
                <a:path w="744220" h="723900">
                  <a:moveTo>
                    <a:pt x="28955" y="697992"/>
                  </a:moveTo>
                  <a:lnTo>
                    <a:pt x="27432" y="697992"/>
                  </a:lnTo>
                  <a:lnTo>
                    <a:pt x="27432" y="696468"/>
                  </a:lnTo>
                  <a:lnTo>
                    <a:pt x="28955" y="697992"/>
                  </a:lnTo>
                  <a:close/>
                </a:path>
                <a:path w="744220" h="723900">
                  <a:moveTo>
                    <a:pt x="716279" y="713232"/>
                  </a:moveTo>
                  <a:lnTo>
                    <a:pt x="684275" y="713232"/>
                  </a:lnTo>
                  <a:lnTo>
                    <a:pt x="690372" y="711708"/>
                  </a:lnTo>
                  <a:lnTo>
                    <a:pt x="701040" y="708660"/>
                  </a:lnTo>
                  <a:lnTo>
                    <a:pt x="699516" y="708660"/>
                  </a:lnTo>
                  <a:lnTo>
                    <a:pt x="710184" y="704087"/>
                  </a:lnTo>
                  <a:lnTo>
                    <a:pt x="708660" y="704087"/>
                  </a:lnTo>
                  <a:lnTo>
                    <a:pt x="717804" y="696468"/>
                  </a:lnTo>
                  <a:lnTo>
                    <a:pt x="717804" y="697992"/>
                  </a:lnTo>
                  <a:lnTo>
                    <a:pt x="731774" y="697992"/>
                  </a:lnTo>
                  <a:lnTo>
                    <a:pt x="725424" y="705612"/>
                  </a:lnTo>
                  <a:lnTo>
                    <a:pt x="716279" y="713232"/>
                  </a:lnTo>
                  <a:close/>
                </a:path>
              </a:pathLst>
            </a:custGeom>
            <a:solidFill>
              <a:srgbClr val="826700"/>
            </a:solidFill>
          </p:spPr>
          <p:txBody>
            <a:bodyPr wrap="square" lIns="0" tIns="0" rIns="0" bIns="0" rtlCol="0"/>
            <a:lstStyle/>
            <a:p>
              <a:endParaRPr sz="1600"/>
            </a:p>
          </p:txBody>
        </p:sp>
        <p:sp>
          <p:nvSpPr>
            <p:cNvPr id="130" name="object 63"/>
            <p:cNvSpPr/>
            <p:nvPr/>
          </p:nvSpPr>
          <p:spPr>
            <a:xfrm>
              <a:off x="9169105" y="3410299"/>
              <a:ext cx="744220" cy="515328"/>
            </a:xfrm>
            <a:custGeom>
              <a:avLst/>
              <a:gdLst/>
              <a:ahLst/>
              <a:cxnLst/>
              <a:rect l="l" t="t" r="r" b="b"/>
              <a:pathLst>
                <a:path w="744220" h="723900">
                  <a:moveTo>
                    <a:pt x="693420" y="723900"/>
                  </a:moveTo>
                  <a:lnTo>
                    <a:pt x="51816" y="723900"/>
                  </a:lnTo>
                  <a:lnTo>
                    <a:pt x="39624" y="719328"/>
                  </a:lnTo>
                  <a:lnTo>
                    <a:pt x="6096" y="685800"/>
                  </a:lnTo>
                  <a:lnTo>
                    <a:pt x="0" y="665988"/>
                  </a:lnTo>
                  <a:lnTo>
                    <a:pt x="0" y="57912"/>
                  </a:lnTo>
                  <a:lnTo>
                    <a:pt x="19812" y="18288"/>
                  </a:lnTo>
                  <a:lnTo>
                    <a:pt x="57912" y="0"/>
                  </a:lnTo>
                  <a:lnTo>
                    <a:pt x="685800" y="0"/>
                  </a:lnTo>
                  <a:lnTo>
                    <a:pt x="693420" y="1524"/>
                  </a:lnTo>
                  <a:lnTo>
                    <a:pt x="705612" y="4572"/>
                  </a:lnTo>
                  <a:lnTo>
                    <a:pt x="716279" y="10668"/>
                  </a:lnTo>
                  <a:lnTo>
                    <a:pt x="65532" y="10668"/>
                  </a:lnTo>
                  <a:lnTo>
                    <a:pt x="59436" y="12192"/>
                  </a:lnTo>
                  <a:lnTo>
                    <a:pt x="54864" y="12192"/>
                  </a:lnTo>
                  <a:lnTo>
                    <a:pt x="44196" y="15240"/>
                  </a:lnTo>
                  <a:lnTo>
                    <a:pt x="37338" y="19812"/>
                  </a:lnTo>
                  <a:lnTo>
                    <a:pt x="35052" y="19812"/>
                  </a:lnTo>
                  <a:lnTo>
                    <a:pt x="28956" y="25908"/>
                  </a:lnTo>
                  <a:lnTo>
                    <a:pt x="27432" y="25908"/>
                  </a:lnTo>
                  <a:lnTo>
                    <a:pt x="19812" y="35052"/>
                  </a:lnTo>
                  <a:lnTo>
                    <a:pt x="21336" y="35052"/>
                  </a:lnTo>
                  <a:lnTo>
                    <a:pt x="15240" y="44196"/>
                  </a:lnTo>
                  <a:lnTo>
                    <a:pt x="16192" y="44196"/>
                  </a:lnTo>
                  <a:lnTo>
                    <a:pt x="12763" y="53340"/>
                  </a:lnTo>
                  <a:lnTo>
                    <a:pt x="12192" y="53340"/>
                  </a:lnTo>
                  <a:lnTo>
                    <a:pt x="12192" y="670560"/>
                  </a:lnTo>
                  <a:lnTo>
                    <a:pt x="16110" y="679704"/>
                  </a:lnTo>
                  <a:lnTo>
                    <a:pt x="15240" y="679704"/>
                  </a:lnTo>
                  <a:lnTo>
                    <a:pt x="20465" y="688848"/>
                  </a:lnTo>
                  <a:lnTo>
                    <a:pt x="19812" y="688848"/>
                  </a:lnTo>
                  <a:lnTo>
                    <a:pt x="27432" y="697992"/>
                  </a:lnTo>
                  <a:lnTo>
                    <a:pt x="35052" y="704087"/>
                  </a:lnTo>
                  <a:lnTo>
                    <a:pt x="44196" y="710183"/>
                  </a:lnTo>
                  <a:lnTo>
                    <a:pt x="49529" y="710183"/>
                  </a:lnTo>
                  <a:lnTo>
                    <a:pt x="54864" y="711708"/>
                  </a:lnTo>
                  <a:lnTo>
                    <a:pt x="53340" y="711708"/>
                  </a:lnTo>
                  <a:lnTo>
                    <a:pt x="59436" y="713232"/>
                  </a:lnTo>
                  <a:lnTo>
                    <a:pt x="716279" y="713232"/>
                  </a:lnTo>
                  <a:lnTo>
                    <a:pt x="705612" y="719328"/>
                  </a:lnTo>
                  <a:lnTo>
                    <a:pt x="693420" y="723900"/>
                  </a:lnTo>
                  <a:close/>
                </a:path>
                <a:path w="744220" h="723900">
                  <a:moveTo>
                    <a:pt x="710184" y="21336"/>
                  </a:moveTo>
                  <a:lnTo>
                    <a:pt x="699516" y="15240"/>
                  </a:lnTo>
                  <a:lnTo>
                    <a:pt x="701040" y="15240"/>
                  </a:lnTo>
                  <a:lnTo>
                    <a:pt x="690372" y="12192"/>
                  </a:lnTo>
                  <a:lnTo>
                    <a:pt x="685800" y="12192"/>
                  </a:lnTo>
                  <a:lnTo>
                    <a:pt x="679704" y="10668"/>
                  </a:lnTo>
                  <a:lnTo>
                    <a:pt x="716279" y="10668"/>
                  </a:lnTo>
                  <a:lnTo>
                    <a:pt x="725424" y="18288"/>
                  </a:lnTo>
                  <a:lnTo>
                    <a:pt x="726512" y="19812"/>
                  </a:lnTo>
                  <a:lnTo>
                    <a:pt x="708660" y="19812"/>
                  </a:lnTo>
                  <a:lnTo>
                    <a:pt x="710184" y="21336"/>
                  </a:lnTo>
                  <a:close/>
                </a:path>
                <a:path w="744220" h="723900">
                  <a:moveTo>
                    <a:pt x="35052" y="21336"/>
                  </a:moveTo>
                  <a:lnTo>
                    <a:pt x="35052" y="19812"/>
                  </a:lnTo>
                  <a:lnTo>
                    <a:pt x="37338" y="19812"/>
                  </a:lnTo>
                  <a:lnTo>
                    <a:pt x="35052" y="21336"/>
                  </a:lnTo>
                  <a:close/>
                </a:path>
                <a:path w="744220" h="723900">
                  <a:moveTo>
                    <a:pt x="717804" y="27432"/>
                  </a:moveTo>
                  <a:lnTo>
                    <a:pt x="708660" y="19812"/>
                  </a:lnTo>
                  <a:lnTo>
                    <a:pt x="726512" y="19812"/>
                  </a:lnTo>
                  <a:lnTo>
                    <a:pt x="730866" y="25908"/>
                  </a:lnTo>
                  <a:lnTo>
                    <a:pt x="717804" y="25908"/>
                  </a:lnTo>
                  <a:lnTo>
                    <a:pt x="717804" y="27432"/>
                  </a:lnTo>
                  <a:close/>
                </a:path>
                <a:path w="744220" h="723900">
                  <a:moveTo>
                    <a:pt x="27432" y="27432"/>
                  </a:moveTo>
                  <a:lnTo>
                    <a:pt x="27432" y="25908"/>
                  </a:lnTo>
                  <a:lnTo>
                    <a:pt x="28956" y="25908"/>
                  </a:lnTo>
                  <a:lnTo>
                    <a:pt x="27432" y="27432"/>
                  </a:lnTo>
                  <a:close/>
                </a:path>
                <a:path w="744220" h="723900">
                  <a:moveTo>
                    <a:pt x="740854" y="44196"/>
                  </a:moveTo>
                  <a:lnTo>
                    <a:pt x="729996" y="44196"/>
                  </a:lnTo>
                  <a:lnTo>
                    <a:pt x="717804" y="25908"/>
                  </a:lnTo>
                  <a:lnTo>
                    <a:pt x="730866" y="25908"/>
                  </a:lnTo>
                  <a:lnTo>
                    <a:pt x="733044" y="28956"/>
                  </a:lnTo>
                  <a:lnTo>
                    <a:pt x="739140" y="39624"/>
                  </a:lnTo>
                  <a:lnTo>
                    <a:pt x="740854" y="44196"/>
                  </a:lnTo>
                  <a:close/>
                </a:path>
                <a:path w="744220" h="723900">
                  <a:moveTo>
                    <a:pt x="16192" y="44196"/>
                  </a:moveTo>
                  <a:lnTo>
                    <a:pt x="15240" y="44196"/>
                  </a:lnTo>
                  <a:lnTo>
                    <a:pt x="16764" y="42672"/>
                  </a:lnTo>
                  <a:lnTo>
                    <a:pt x="16192" y="44196"/>
                  </a:lnTo>
                  <a:close/>
                </a:path>
                <a:path w="744220" h="723900">
                  <a:moveTo>
                    <a:pt x="743712" y="54864"/>
                  </a:moveTo>
                  <a:lnTo>
                    <a:pt x="733044" y="54864"/>
                  </a:lnTo>
                  <a:lnTo>
                    <a:pt x="728472" y="42672"/>
                  </a:lnTo>
                  <a:lnTo>
                    <a:pt x="729996" y="44196"/>
                  </a:lnTo>
                  <a:lnTo>
                    <a:pt x="740854" y="44196"/>
                  </a:lnTo>
                  <a:lnTo>
                    <a:pt x="743712" y="51816"/>
                  </a:lnTo>
                  <a:lnTo>
                    <a:pt x="743712" y="54864"/>
                  </a:lnTo>
                  <a:close/>
                </a:path>
                <a:path w="744220" h="723900">
                  <a:moveTo>
                    <a:pt x="12192" y="54864"/>
                  </a:moveTo>
                  <a:lnTo>
                    <a:pt x="12192" y="53340"/>
                  </a:lnTo>
                  <a:lnTo>
                    <a:pt x="12763" y="53340"/>
                  </a:lnTo>
                  <a:lnTo>
                    <a:pt x="12192" y="54864"/>
                  </a:lnTo>
                  <a:close/>
                </a:path>
                <a:path w="744220" h="723900">
                  <a:moveTo>
                    <a:pt x="728472" y="681228"/>
                  </a:moveTo>
                  <a:lnTo>
                    <a:pt x="733044" y="670560"/>
                  </a:lnTo>
                  <a:lnTo>
                    <a:pt x="731520" y="670560"/>
                  </a:lnTo>
                  <a:lnTo>
                    <a:pt x="733044" y="665988"/>
                  </a:lnTo>
                  <a:lnTo>
                    <a:pt x="733044" y="59436"/>
                  </a:lnTo>
                  <a:lnTo>
                    <a:pt x="731520" y="53340"/>
                  </a:lnTo>
                  <a:lnTo>
                    <a:pt x="733044" y="54864"/>
                  </a:lnTo>
                  <a:lnTo>
                    <a:pt x="743712" y="54864"/>
                  </a:lnTo>
                  <a:lnTo>
                    <a:pt x="743712" y="673608"/>
                  </a:lnTo>
                  <a:lnTo>
                    <a:pt x="741426" y="679704"/>
                  </a:lnTo>
                  <a:lnTo>
                    <a:pt x="729996" y="679704"/>
                  </a:lnTo>
                  <a:lnTo>
                    <a:pt x="728472" y="681228"/>
                  </a:lnTo>
                  <a:close/>
                </a:path>
                <a:path w="744220" h="723900">
                  <a:moveTo>
                    <a:pt x="16764" y="681228"/>
                  </a:moveTo>
                  <a:lnTo>
                    <a:pt x="15240" y="679704"/>
                  </a:lnTo>
                  <a:lnTo>
                    <a:pt x="16110" y="679704"/>
                  </a:lnTo>
                  <a:lnTo>
                    <a:pt x="16764" y="681228"/>
                  </a:lnTo>
                  <a:close/>
                </a:path>
                <a:path w="744220" h="723900">
                  <a:moveTo>
                    <a:pt x="736527" y="690372"/>
                  </a:moveTo>
                  <a:lnTo>
                    <a:pt x="723900" y="690372"/>
                  </a:lnTo>
                  <a:lnTo>
                    <a:pt x="729996" y="679704"/>
                  </a:lnTo>
                  <a:lnTo>
                    <a:pt x="741426" y="679704"/>
                  </a:lnTo>
                  <a:lnTo>
                    <a:pt x="739140" y="685800"/>
                  </a:lnTo>
                  <a:lnTo>
                    <a:pt x="736527" y="690372"/>
                  </a:lnTo>
                  <a:close/>
                </a:path>
                <a:path w="744220" h="723900">
                  <a:moveTo>
                    <a:pt x="21336" y="690372"/>
                  </a:moveTo>
                  <a:lnTo>
                    <a:pt x="19812" y="688848"/>
                  </a:lnTo>
                  <a:lnTo>
                    <a:pt x="20465" y="688848"/>
                  </a:lnTo>
                  <a:lnTo>
                    <a:pt x="21336" y="690372"/>
                  </a:lnTo>
                  <a:close/>
                </a:path>
                <a:path w="744220" h="723900">
                  <a:moveTo>
                    <a:pt x="719937" y="710183"/>
                  </a:moveTo>
                  <a:lnTo>
                    <a:pt x="699516" y="710183"/>
                  </a:lnTo>
                  <a:lnTo>
                    <a:pt x="710184" y="704087"/>
                  </a:lnTo>
                  <a:lnTo>
                    <a:pt x="708660" y="704087"/>
                  </a:lnTo>
                  <a:lnTo>
                    <a:pt x="717804" y="697992"/>
                  </a:lnTo>
                  <a:lnTo>
                    <a:pt x="723900" y="688848"/>
                  </a:lnTo>
                  <a:lnTo>
                    <a:pt x="723900" y="690372"/>
                  </a:lnTo>
                  <a:lnTo>
                    <a:pt x="736527" y="690372"/>
                  </a:lnTo>
                  <a:lnTo>
                    <a:pt x="733044" y="696468"/>
                  </a:lnTo>
                  <a:lnTo>
                    <a:pt x="725424" y="705612"/>
                  </a:lnTo>
                  <a:lnTo>
                    <a:pt x="719937" y="710183"/>
                  </a:lnTo>
                  <a:close/>
                </a:path>
                <a:path w="744220" h="723900">
                  <a:moveTo>
                    <a:pt x="49529" y="710183"/>
                  </a:moveTo>
                  <a:lnTo>
                    <a:pt x="44196" y="710183"/>
                  </a:lnTo>
                  <a:lnTo>
                    <a:pt x="44196" y="708660"/>
                  </a:lnTo>
                  <a:lnTo>
                    <a:pt x="49529" y="710183"/>
                  </a:lnTo>
                  <a:close/>
                </a:path>
                <a:path w="744220" h="723900">
                  <a:moveTo>
                    <a:pt x="716279" y="713232"/>
                  </a:moveTo>
                  <a:lnTo>
                    <a:pt x="684275" y="713232"/>
                  </a:lnTo>
                  <a:lnTo>
                    <a:pt x="690372" y="711708"/>
                  </a:lnTo>
                  <a:lnTo>
                    <a:pt x="701040" y="708660"/>
                  </a:lnTo>
                  <a:lnTo>
                    <a:pt x="699516" y="710183"/>
                  </a:lnTo>
                  <a:lnTo>
                    <a:pt x="719937" y="710183"/>
                  </a:lnTo>
                  <a:lnTo>
                    <a:pt x="716279" y="713232"/>
                  </a:lnTo>
                  <a:close/>
                </a:path>
              </a:pathLst>
            </a:custGeom>
            <a:solidFill>
              <a:srgbClr val="826700"/>
            </a:solidFill>
          </p:spPr>
          <p:txBody>
            <a:bodyPr wrap="square" lIns="0" tIns="0" rIns="0" bIns="0" rtlCol="0"/>
            <a:lstStyle/>
            <a:p>
              <a:endParaRPr sz="1600"/>
            </a:p>
          </p:txBody>
        </p:sp>
        <p:sp>
          <p:nvSpPr>
            <p:cNvPr id="131" name="object 64"/>
            <p:cNvSpPr/>
            <p:nvPr/>
          </p:nvSpPr>
          <p:spPr>
            <a:xfrm>
              <a:off x="10039310" y="3415723"/>
              <a:ext cx="744220" cy="515328"/>
            </a:xfrm>
            <a:custGeom>
              <a:avLst/>
              <a:gdLst/>
              <a:ahLst/>
              <a:cxnLst/>
              <a:rect l="l" t="t" r="r" b="b"/>
              <a:pathLst>
                <a:path w="744220" h="723900">
                  <a:moveTo>
                    <a:pt x="685800" y="723900"/>
                  </a:moveTo>
                  <a:lnTo>
                    <a:pt x="57912" y="723900"/>
                  </a:lnTo>
                  <a:lnTo>
                    <a:pt x="50292" y="722376"/>
                  </a:lnTo>
                  <a:lnTo>
                    <a:pt x="10668" y="696468"/>
                  </a:lnTo>
                  <a:lnTo>
                    <a:pt x="0" y="665988"/>
                  </a:lnTo>
                  <a:lnTo>
                    <a:pt x="0" y="57912"/>
                  </a:lnTo>
                  <a:lnTo>
                    <a:pt x="18288" y="18288"/>
                  </a:lnTo>
                  <a:lnTo>
                    <a:pt x="57912" y="0"/>
                  </a:lnTo>
                  <a:lnTo>
                    <a:pt x="685800" y="0"/>
                  </a:lnTo>
                  <a:lnTo>
                    <a:pt x="704088" y="4572"/>
                  </a:lnTo>
                  <a:lnTo>
                    <a:pt x="714756" y="10668"/>
                  </a:lnTo>
                  <a:lnTo>
                    <a:pt x="59436" y="10668"/>
                  </a:lnTo>
                  <a:lnTo>
                    <a:pt x="53340" y="12192"/>
                  </a:lnTo>
                  <a:lnTo>
                    <a:pt x="42672" y="15240"/>
                  </a:lnTo>
                  <a:lnTo>
                    <a:pt x="44196" y="15240"/>
                  </a:lnTo>
                  <a:lnTo>
                    <a:pt x="33528" y="19812"/>
                  </a:lnTo>
                  <a:lnTo>
                    <a:pt x="35052" y="19812"/>
                  </a:lnTo>
                  <a:lnTo>
                    <a:pt x="27736" y="25908"/>
                  </a:lnTo>
                  <a:lnTo>
                    <a:pt x="25908" y="25908"/>
                  </a:lnTo>
                  <a:lnTo>
                    <a:pt x="20828" y="33528"/>
                  </a:lnTo>
                  <a:lnTo>
                    <a:pt x="19812" y="33528"/>
                  </a:lnTo>
                  <a:lnTo>
                    <a:pt x="15893" y="42672"/>
                  </a:lnTo>
                  <a:lnTo>
                    <a:pt x="15240" y="42672"/>
                  </a:lnTo>
                  <a:lnTo>
                    <a:pt x="12192" y="53340"/>
                  </a:lnTo>
                  <a:lnTo>
                    <a:pt x="11049" y="57912"/>
                  </a:lnTo>
                  <a:lnTo>
                    <a:pt x="10668" y="57912"/>
                  </a:lnTo>
                  <a:lnTo>
                    <a:pt x="10668" y="665988"/>
                  </a:lnTo>
                  <a:lnTo>
                    <a:pt x="11049" y="665988"/>
                  </a:lnTo>
                  <a:lnTo>
                    <a:pt x="12192" y="670560"/>
                  </a:lnTo>
                  <a:lnTo>
                    <a:pt x="15240" y="681228"/>
                  </a:lnTo>
                  <a:lnTo>
                    <a:pt x="15893" y="681228"/>
                  </a:lnTo>
                  <a:lnTo>
                    <a:pt x="19812" y="690372"/>
                  </a:lnTo>
                  <a:lnTo>
                    <a:pt x="20828" y="690372"/>
                  </a:lnTo>
                  <a:lnTo>
                    <a:pt x="25908" y="697992"/>
                  </a:lnTo>
                  <a:lnTo>
                    <a:pt x="27736" y="697992"/>
                  </a:lnTo>
                  <a:lnTo>
                    <a:pt x="35052" y="704087"/>
                  </a:lnTo>
                  <a:lnTo>
                    <a:pt x="33528" y="704087"/>
                  </a:lnTo>
                  <a:lnTo>
                    <a:pt x="44196" y="708660"/>
                  </a:lnTo>
                  <a:lnTo>
                    <a:pt x="42672" y="708660"/>
                  </a:lnTo>
                  <a:lnTo>
                    <a:pt x="53340" y="711708"/>
                  </a:lnTo>
                  <a:lnTo>
                    <a:pt x="59436" y="713232"/>
                  </a:lnTo>
                  <a:lnTo>
                    <a:pt x="714756" y="713232"/>
                  </a:lnTo>
                  <a:lnTo>
                    <a:pt x="704088" y="719328"/>
                  </a:lnTo>
                  <a:lnTo>
                    <a:pt x="685800" y="723900"/>
                  </a:lnTo>
                  <a:close/>
                </a:path>
                <a:path w="744220" h="723900">
                  <a:moveTo>
                    <a:pt x="716972" y="26739"/>
                  </a:moveTo>
                  <a:lnTo>
                    <a:pt x="708660" y="19812"/>
                  </a:lnTo>
                  <a:lnTo>
                    <a:pt x="699516" y="15240"/>
                  </a:lnTo>
                  <a:lnTo>
                    <a:pt x="688848" y="12192"/>
                  </a:lnTo>
                  <a:lnTo>
                    <a:pt x="690372" y="12192"/>
                  </a:lnTo>
                  <a:lnTo>
                    <a:pt x="684275" y="10668"/>
                  </a:lnTo>
                  <a:lnTo>
                    <a:pt x="714756" y="10668"/>
                  </a:lnTo>
                  <a:lnTo>
                    <a:pt x="723900" y="18288"/>
                  </a:lnTo>
                  <a:lnTo>
                    <a:pt x="730431" y="25908"/>
                  </a:lnTo>
                  <a:lnTo>
                    <a:pt x="716279" y="25908"/>
                  </a:lnTo>
                  <a:lnTo>
                    <a:pt x="716972" y="26739"/>
                  </a:lnTo>
                  <a:close/>
                </a:path>
                <a:path w="744220" h="723900">
                  <a:moveTo>
                    <a:pt x="25908" y="27432"/>
                  </a:moveTo>
                  <a:lnTo>
                    <a:pt x="25908" y="25908"/>
                  </a:lnTo>
                  <a:lnTo>
                    <a:pt x="27736" y="25908"/>
                  </a:lnTo>
                  <a:lnTo>
                    <a:pt x="25908" y="27432"/>
                  </a:lnTo>
                  <a:close/>
                </a:path>
                <a:path w="744220" h="723900">
                  <a:moveTo>
                    <a:pt x="717804" y="27432"/>
                  </a:moveTo>
                  <a:lnTo>
                    <a:pt x="716972" y="26739"/>
                  </a:lnTo>
                  <a:lnTo>
                    <a:pt x="716279" y="25908"/>
                  </a:lnTo>
                  <a:lnTo>
                    <a:pt x="717804" y="27432"/>
                  </a:lnTo>
                  <a:close/>
                </a:path>
                <a:path w="744220" h="723900">
                  <a:moveTo>
                    <a:pt x="731737" y="27432"/>
                  </a:moveTo>
                  <a:lnTo>
                    <a:pt x="717804" y="27432"/>
                  </a:lnTo>
                  <a:lnTo>
                    <a:pt x="716279" y="25908"/>
                  </a:lnTo>
                  <a:lnTo>
                    <a:pt x="730431" y="25908"/>
                  </a:lnTo>
                  <a:lnTo>
                    <a:pt x="731737" y="27432"/>
                  </a:lnTo>
                  <a:close/>
                </a:path>
                <a:path w="744220" h="723900">
                  <a:moveTo>
                    <a:pt x="735656" y="35052"/>
                  </a:moveTo>
                  <a:lnTo>
                    <a:pt x="723900" y="35052"/>
                  </a:lnTo>
                  <a:lnTo>
                    <a:pt x="716972" y="26739"/>
                  </a:lnTo>
                  <a:lnTo>
                    <a:pt x="717804" y="27432"/>
                  </a:lnTo>
                  <a:lnTo>
                    <a:pt x="731737" y="27432"/>
                  </a:lnTo>
                  <a:lnTo>
                    <a:pt x="733044" y="28956"/>
                  </a:lnTo>
                  <a:lnTo>
                    <a:pt x="735656" y="35052"/>
                  </a:lnTo>
                  <a:close/>
                </a:path>
                <a:path w="744220" h="723900">
                  <a:moveTo>
                    <a:pt x="19812" y="35052"/>
                  </a:moveTo>
                  <a:lnTo>
                    <a:pt x="19812" y="33528"/>
                  </a:lnTo>
                  <a:lnTo>
                    <a:pt x="20828" y="33528"/>
                  </a:lnTo>
                  <a:lnTo>
                    <a:pt x="19812" y="35052"/>
                  </a:lnTo>
                  <a:close/>
                </a:path>
                <a:path w="744220" h="723900">
                  <a:moveTo>
                    <a:pt x="728472" y="44196"/>
                  </a:moveTo>
                  <a:lnTo>
                    <a:pt x="722375" y="33528"/>
                  </a:lnTo>
                  <a:lnTo>
                    <a:pt x="723900" y="35052"/>
                  </a:lnTo>
                  <a:lnTo>
                    <a:pt x="735656" y="35052"/>
                  </a:lnTo>
                  <a:lnTo>
                    <a:pt x="737616" y="39624"/>
                  </a:lnTo>
                  <a:lnTo>
                    <a:pt x="738759" y="42672"/>
                  </a:lnTo>
                  <a:lnTo>
                    <a:pt x="728472" y="42672"/>
                  </a:lnTo>
                  <a:lnTo>
                    <a:pt x="728472" y="44196"/>
                  </a:lnTo>
                  <a:close/>
                </a:path>
                <a:path w="744220" h="723900">
                  <a:moveTo>
                    <a:pt x="15240" y="44196"/>
                  </a:moveTo>
                  <a:lnTo>
                    <a:pt x="15240" y="42672"/>
                  </a:lnTo>
                  <a:lnTo>
                    <a:pt x="15893" y="42672"/>
                  </a:lnTo>
                  <a:lnTo>
                    <a:pt x="15240" y="44196"/>
                  </a:lnTo>
                  <a:close/>
                </a:path>
                <a:path w="744220" h="723900">
                  <a:moveTo>
                    <a:pt x="738922" y="681228"/>
                  </a:moveTo>
                  <a:lnTo>
                    <a:pt x="728472" y="681228"/>
                  </a:lnTo>
                  <a:lnTo>
                    <a:pt x="731520" y="670560"/>
                  </a:lnTo>
                  <a:lnTo>
                    <a:pt x="731520" y="665988"/>
                  </a:lnTo>
                  <a:lnTo>
                    <a:pt x="733044" y="659892"/>
                  </a:lnTo>
                  <a:lnTo>
                    <a:pt x="733044" y="64008"/>
                  </a:lnTo>
                  <a:lnTo>
                    <a:pt x="731520" y="57912"/>
                  </a:lnTo>
                  <a:lnTo>
                    <a:pt x="731520" y="53340"/>
                  </a:lnTo>
                  <a:lnTo>
                    <a:pt x="728472" y="42672"/>
                  </a:lnTo>
                  <a:lnTo>
                    <a:pt x="738759" y="42672"/>
                  </a:lnTo>
                  <a:lnTo>
                    <a:pt x="742188" y="51816"/>
                  </a:lnTo>
                  <a:lnTo>
                    <a:pt x="743712" y="57912"/>
                  </a:lnTo>
                  <a:lnTo>
                    <a:pt x="743712" y="665988"/>
                  </a:lnTo>
                  <a:lnTo>
                    <a:pt x="742188" y="673608"/>
                  </a:lnTo>
                  <a:lnTo>
                    <a:pt x="738922" y="681228"/>
                  </a:lnTo>
                  <a:close/>
                </a:path>
                <a:path w="744220" h="723900">
                  <a:moveTo>
                    <a:pt x="10668" y="59436"/>
                  </a:moveTo>
                  <a:lnTo>
                    <a:pt x="10668" y="57912"/>
                  </a:lnTo>
                  <a:lnTo>
                    <a:pt x="11049" y="57912"/>
                  </a:lnTo>
                  <a:lnTo>
                    <a:pt x="10668" y="59436"/>
                  </a:lnTo>
                  <a:close/>
                </a:path>
                <a:path w="744220" h="723900">
                  <a:moveTo>
                    <a:pt x="11049" y="665988"/>
                  </a:moveTo>
                  <a:lnTo>
                    <a:pt x="10668" y="665988"/>
                  </a:lnTo>
                  <a:lnTo>
                    <a:pt x="10668" y="664464"/>
                  </a:lnTo>
                  <a:lnTo>
                    <a:pt x="11049" y="665988"/>
                  </a:lnTo>
                  <a:close/>
                </a:path>
                <a:path w="744220" h="723900">
                  <a:moveTo>
                    <a:pt x="15893" y="681228"/>
                  </a:moveTo>
                  <a:lnTo>
                    <a:pt x="15240" y="681228"/>
                  </a:lnTo>
                  <a:lnTo>
                    <a:pt x="15240" y="679704"/>
                  </a:lnTo>
                  <a:lnTo>
                    <a:pt x="15893" y="681228"/>
                  </a:lnTo>
                  <a:close/>
                </a:path>
                <a:path w="744220" h="723900">
                  <a:moveTo>
                    <a:pt x="722375" y="690372"/>
                  </a:moveTo>
                  <a:lnTo>
                    <a:pt x="728472" y="679704"/>
                  </a:lnTo>
                  <a:lnTo>
                    <a:pt x="728472" y="681228"/>
                  </a:lnTo>
                  <a:lnTo>
                    <a:pt x="738922" y="681228"/>
                  </a:lnTo>
                  <a:lnTo>
                    <a:pt x="737616" y="684276"/>
                  </a:lnTo>
                  <a:lnTo>
                    <a:pt x="735901" y="688848"/>
                  </a:lnTo>
                  <a:lnTo>
                    <a:pt x="723900" y="688848"/>
                  </a:lnTo>
                  <a:lnTo>
                    <a:pt x="722375" y="690372"/>
                  </a:lnTo>
                  <a:close/>
                </a:path>
                <a:path w="744220" h="723900">
                  <a:moveTo>
                    <a:pt x="20828" y="690372"/>
                  </a:moveTo>
                  <a:lnTo>
                    <a:pt x="19812" y="690372"/>
                  </a:lnTo>
                  <a:lnTo>
                    <a:pt x="19812" y="688848"/>
                  </a:lnTo>
                  <a:lnTo>
                    <a:pt x="20828" y="690372"/>
                  </a:lnTo>
                  <a:close/>
                </a:path>
                <a:path w="744220" h="723900">
                  <a:moveTo>
                    <a:pt x="716972" y="697160"/>
                  </a:moveTo>
                  <a:lnTo>
                    <a:pt x="723900" y="688848"/>
                  </a:lnTo>
                  <a:lnTo>
                    <a:pt x="735901" y="688848"/>
                  </a:lnTo>
                  <a:lnTo>
                    <a:pt x="733044" y="696468"/>
                  </a:lnTo>
                  <a:lnTo>
                    <a:pt x="717804" y="696468"/>
                  </a:lnTo>
                  <a:lnTo>
                    <a:pt x="716972" y="697160"/>
                  </a:lnTo>
                  <a:close/>
                </a:path>
                <a:path w="744220" h="723900">
                  <a:moveTo>
                    <a:pt x="27736" y="697992"/>
                  </a:moveTo>
                  <a:lnTo>
                    <a:pt x="25908" y="697992"/>
                  </a:lnTo>
                  <a:lnTo>
                    <a:pt x="25908" y="696468"/>
                  </a:lnTo>
                  <a:lnTo>
                    <a:pt x="27736" y="697992"/>
                  </a:lnTo>
                  <a:close/>
                </a:path>
                <a:path w="744220" h="723900">
                  <a:moveTo>
                    <a:pt x="716279" y="697992"/>
                  </a:moveTo>
                  <a:lnTo>
                    <a:pt x="716972" y="697160"/>
                  </a:lnTo>
                  <a:lnTo>
                    <a:pt x="717804" y="696468"/>
                  </a:lnTo>
                  <a:lnTo>
                    <a:pt x="716279" y="697992"/>
                  </a:lnTo>
                  <a:close/>
                </a:path>
                <a:path w="744220" h="723900">
                  <a:moveTo>
                    <a:pt x="731520" y="697992"/>
                  </a:moveTo>
                  <a:lnTo>
                    <a:pt x="716279" y="697992"/>
                  </a:lnTo>
                  <a:lnTo>
                    <a:pt x="717804" y="696468"/>
                  </a:lnTo>
                  <a:lnTo>
                    <a:pt x="733044" y="696468"/>
                  </a:lnTo>
                  <a:lnTo>
                    <a:pt x="731520" y="697992"/>
                  </a:lnTo>
                  <a:close/>
                </a:path>
                <a:path w="744220" h="723900">
                  <a:moveTo>
                    <a:pt x="714756" y="713232"/>
                  </a:moveTo>
                  <a:lnTo>
                    <a:pt x="684275" y="713232"/>
                  </a:lnTo>
                  <a:lnTo>
                    <a:pt x="690372" y="711708"/>
                  </a:lnTo>
                  <a:lnTo>
                    <a:pt x="688848" y="711708"/>
                  </a:lnTo>
                  <a:lnTo>
                    <a:pt x="699516" y="708660"/>
                  </a:lnTo>
                  <a:lnTo>
                    <a:pt x="708660" y="704087"/>
                  </a:lnTo>
                  <a:lnTo>
                    <a:pt x="716972" y="697160"/>
                  </a:lnTo>
                  <a:lnTo>
                    <a:pt x="716279" y="697992"/>
                  </a:lnTo>
                  <a:lnTo>
                    <a:pt x="731520" y="697992"/>
                  </a:lnTo>
                  <a:lnTo>
                    <a:pt x="723900" y="705612"/>
                  </a:lnTo>
                  <a:lnTo>
                    <a:pt x="714756" y="713232"/>
                  </a:lnTo>
                  <a:close/>
                </a:path>
              </a:pathLst>
            </a:custGeom>
            <a:solidFill>
              <a:srgbClr val="826700"/>
            </a:solidFill>
          </p:spPr>
          <p:txBody>
            <a:bodyPr wrap="square" lIns="0" tIns="0" rIns="0" bIns="0" rtlCol="0"/>
            <a:lstStyle/>
            <a:p>
              <a:endParaRPr sz="1600"/>
            </a:p>
          </p:txBody>
        </p:sp>
      </p:grpSp>
      <p:sp>
        <p:nvSpPr>
          <p:cNvPr id="133" name="矩形 132"/>
          <p:cNvSpPr/>
          <p:nvPr/>
        </p:nvSpPr>
        <p:spPr>
          <a:xfrm>
            <a:off x="6090076" y="5658802"/>
            <a:ext cx="5662127" cy="587853"/>
          </a:xfrm>
          <a:prstGeom prst="rect">
            <a:avLst/>
          </a:prstGeom>
        </p:spPr>
        <p:txBody>
          <a:bodyPr wrap="none">
            <a:spAutoFit/>
          </a:bodyPr>
          <a:lstStyle/>
          <a:p>
            <a:pPr marL="285750" lvl="0" indent="-285750" algn="just">
              <a:lnSpc>
                <a:spcPct val="115000"/>
              </a:lnSpc>
              <a:spcAft>
                <a:spcPts val="0"/>
              </a:spcAft>
              <a:buFont typeface="Arial" panose="020B0604020202020204" pitchFamily="34" charset="0"/>
              <a:buChar char="•"/>
            </a:pP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Open and flexible </a:t>
            </a:r>
            <a:r>
              <a:rPr lang="en-US" altLang="zh-CN" sz="1400" dirty="0">
                <a:latin typeface="Arial" panose="020B0604020202020204" pitchFamily="34" charset="0"/>
                <a:ea typeface="宋体" panose="02010600030101010101" pitchFamily="2" charset="-122"/>
                <a:cs typeface="Arial" panose="020B0604020202020204" pitchFamily="34" charset="0"/>
              </a:rPr>
              <a:t>to support MTN Cloud Transformation</a:t>
            </a:r>
          </a:p>
          <a:p>
            <a:pPr marL="285750" lvl="0" indent="-285750" algn="just">
              <a:lnSpc>
                <a:spcPct val="115000"/>
              </a:lnSpc>
              <a:spcAft>
                <a:spcPts val="0"/>
              </a:spcAft>
              <a:buFont typeface="Arial" panose="020B0604020202020204" pitchFamily="34" charset="0"/>
              <a:buChar char="•"/>
            </a:pP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High reliability and scalability </a:t>
            </a:r>
            <a:r>
              <a:rPr lang="en-US" altLang="zh-CN" sz="1400" dirty="0">
                <a:latin typeface="Arial" panose="020B0604020202020204" pitchFamily="34" charset="0"/>
                <a:ea typeface="宋体" panose="02010600030101010101" pitchFamily="2" charset="-122"/>
                <a:cs typeface="Arial" panose="020B0604020202020204" pitchFamily="34" charset="0"/>
              </a:rPr>
              <a:t>to support </a:t>
            </a:r>
            <a:r>
              <a:rPr lang="en" altLang="zh-CN" sz="1400" dirty="0">
                <a:latin typeface="Arial" panose="020B0604020202020204" pitchFamily="34" charset="0"/>
                <a:ea typeface="宋体" panose="02010600030101010101" pitchFamily="2" charset="-122"/>
                <a:cs typeface="Arial" panose="020B0604020202020204" pitchFamily="34" charset="0"/>
              </a:rPr>
              <a:t>explosive data growth </a:t>
            </a:r>
            <a:endParaRPr lang="zh-CN" altLang="zh-CN" sz="1400" dirty="0">
              <a:latin typeface="Arial" panose="020B0604020202020204" pitchFamily="34" charset="0"/>
              <a:ea typeface="宋体" panose="02010600030101010101" pitchFamily="2" charset="-122"/>
              <a:cs typeface="Arial" panose="020B0604020202020204" pitchFamily="34" charset="0"/>
            </a:endParaRPr>
          </a:p>
        </p:txBody>
      </p:sp>
      <p:sp>
        <p:nvSpPr>
          <p:cNvPr id="135" name="文本框 134"/>
          <p:cNvSpPr txBox="1"/>
          <p:nvPr/>
        </p:nvSpPr>
        <p:spPr>
          <a:xfrm>
            <a:off x="4511653" y="5292508"/>
            <a:ext cx="3162532" cy="338554"/>
          </a:xfrm>
          <a:prstGeom prst="rect">
            <a:avLst/>
          </a:prstGeom>
          <a:noFill/>
        </p:spPr>
        <p:txBody>
          <a:bodyPr wrap="none" rtlCol="0">
            <a:spAutoFit/>
          </a:bodyPr>
          <a:lstStyle/>
          <a:p>
            <a:pPr algn="l">
              <a:buNone/>
            </a:pPr>
            <a:r>
              <a:rPr lang="en-US" altLang="zh-CN" sz="1600" b="1" dirty="0"/>
              <a:t>Key Requirement for Infrastructure</a:t>
            </a:r>
            <a:endParaRPr lang="zh-CN" altLang="en-US" sz="1600" b="1" dirty="0"/>
          </a:p>
        </p:txBody>
      </p:sp>
    </p:spTree>
    <p:extLst>
      <p:ext uri="{BB962C8B-B14F-4D97-AF65-F5344CB8AC3E}">
        <p14:creationId xmlns:p14="http://schemas.microsoft.com/office/powerpoint/2010/main" val="351090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39504" y="182558"/>
            <a:ext cx="10732876" cy="429738"/>
          </a:xfrm>
        </p:spPr>
        <p:txBody>
          <a:bodyPr wrap="square">
            <a:noAutofit/>
          </a:bodyPr>
          <a:lstStyle/>
          <a:p>
            <a:pPr defTabSz="1187085" fontAlgn="ctr">
              <a:lnSpc>
                <a:spcPct val="100000"/>
              </a:lnSpc>
            </a:pPr>
            <a:r>
              <a:rPr lang="en-US" sz="2000" b="0" kern="1200" dirty="0">
                <a:solidFill>
                  <a:srgbClr val="1D1D1A"/>
                </a:solidFill>
                <a:latin typeface="Arial" panose="020B0604020202020204" pitchFamily="34" charset="0"/>
              </a:rPr>
              <a:t>Adaptive Deduplication and Compression Ensure </a:t>
            </a:r>
          </a:p>
        </p:txBody>
      </p:sp>
      <p:grpSp>
        <p:nvGrpSpPr>
          <p:cNvPr id="6" name="组合 5"/>
          <p:cNvGrpSpPr/>
          <p:nvPr/>
        </p:nvGrpSpPr>
        <p:grpSpPr>
          <a:xfrm>
            <a:off x="924232" y="1307691"/>
            <a:ext cx="10393995" cy="4748980"/>
            <a:chOff x="2656529" y="1716463"/>
            <a:chExt cx="8661698" cy="4079791"/>
          </a:xfrm>
        </p:grpSpPr>
        <p:sp>
          <p:nvSpPr>
            <p:cNvPr id="103" name="梯形 184"/>
            <p:cNvSpPr/>
            <p:nvPr/>
          </p:nvSpPr>
          <p:spPr>
            <a:xfrm>
              <a:off x="6980869" y="1716463"/>
              <a:ext cx="4058251" cy="4770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337" y="0"/>
                  </a:lnTo>
                  <a:lnTo>
                    <a:pt x="18263" y="0"/>
                  </a:lnTo>
                  <a:lnTo>
                    <a:pt x="21600" y="21600"/>
                  </a:lnTo>
                  <a:close/>
                </a:path>
              </a:pathLst>
            </a:custGeom>
            <a:gradFill>
              <a:gsLst>
                <a:gs pos="0">
                  <a:srgbClr val="00B0F0">
                    <a:alpha val="25000"/>
                  </a:srgbClr>
                </a:gs>
                <a:gs pos="84000">
                  <a:srgbClr val="0070C0">
                    <a:alpha val="0"/>
                  </a:srgbClr>
                </a:gs>
              </a:gsLst>
              <a:lin ang="16200000"/>
            </a:gradFill>
            <a:ln w="12700">
              <a:miter lim="400000"/>
            </a:ln>
          </p:spPr>
          <p:txBody>
            <a:bodyPr lIns="45718" tIns="45718" rIns="45718" bIns="45718" anchor="ctr"/>
            <a:lstStyle/>
            <a:p>
              <a:pPr algn="ctr" defTabSz="176529">
                <a:defRPr sz="2400">
                  <a:solidFill>
                    <a:srgbClr val="FFFFFF"/>
                  </a:solidFill>
                  <a:effectLst>
                    <a:outerShdw blurRad="50800" dist="50800" dir="5400000" rotWithShape="0">
                      <a:srgbClr val="0070C0">
                        <a:alpha val="0"/>
                      </a:srgbClr>
                    </a:outerShdw>
                  </a:effectLst>
                </a:defRPr>
              </a:pPr>
              <a:endParaRPr/>
            </a:p>
          </p:txBody>
        </p:sp>
        <p:sp>
          <p:nvSpPr>
            <p:cNvPr id="104" name="圆角矩形"/>
            <p:cNvSpPr/>
            <p:nvPr/>
          </p:nvSpPr>
          <p:spPr>
            <a:xfrm rot="10800000">
              <a:off x="8120191" y="4782449"/>
              <a:ext cx="1504482" cy="229317"/>
            </a:xfrm>
            <a:prstGeom prst="roundRect">
              <a:avLst>
                <a:gd name="adj" fmla="val 2038"/>
              </a:avLst>
            </a:prstGeom>
            <a:gradFill>
              <a:gsLst>
                <a:gs pos="0">
                  <a:srgbClr val="BFBFBF">
                    <a:alpha val="31000"/>
                  </a:srgbClr>
                </a:gs>
                <a:gs pos="100000">
                  <a:srgbClr val="808080"/>
                </a:gs>
              </a:gsLst>
              <a:lin ang="2700000"/>
            </a:gradFill>
            <a:ln w="12700">
              <a:miter lim="400000"/>
            </a:ln>
          </p:spPr>
          <p:txBody>
            <a:bodyPr lIns="45718" tIns="45718" rIns="45718" bIns="45718" anchor="ctr"/>
            <a:lstStyle/>
            <a:p>
              <a:pPr marL="81914" indent="-81914" defTabSz="553084">
                <a:lnSpc>
                  <a:spcPct val="90000"/>
                </a:lnSpc>
                <a:spcBef>
                  <a:spcPts val="100"/>
                </a:spcBef>
                <a:defRPr>
                  <a:solidFill>
                    <a:srgbClr val="FFFFFF"/>
                  </a:solidFill>
                  <a:effectLst>
                    <a:outerShdw blurRad="38100" dist="38100" dir="2700000" rotWithShape="0">
                      <a:srgbClr val="000000">
                        <a:alpha val="43137"/>
                      </a:srgbClr>
                    </a:outerShdw>
                  </a:effectLst>
                  <a:latin typeface="+mj-lt"/>
                  <a:ea typeface="+mj-ea"/>
                  <a:cs typeface="+mj-cs"/>
                  <a:sym typeface="Calibri"/>
                </a:defRPr>
              </a:pPr>
              <a:endParaRPr/>
            </a:p>
          </p:txBody>
        </p:sp>
        <p:sp>
          <p:nvSpPr>
            <p:cNvPr id="105" name="圆角矩形"/>
            <p:cNvSpPr/>
            <p:nvPr/>
          </p:nvSpPr>
          <p:spPr>
            <a:xfrm rot="10800000">
              <a:off x="8120191" y="4267154"/>
              <a:ext cx="1952186" cy="212934"/>
            </a:xfrm>
            <a:prstGeom prst="roundRect">
              <a:avLst>
                <a:gd name="adj" fmla="val 2038"/>
              </a:avLst>
            </a:prstGeom>
            <a:gradFill>
              <a:gsLst>
                <a:gs pos="0">
                  <a:srgbClr val="BFBFBF">
                    <a:alpha val="31000"/>
                  </a:srgbClr>
                </a:gs>
                <a:gs pos="100000">
                  <a:srgbClr val="808080"/>
                </a:gs>
              </a:gsLst>
              <a:lin ang="2700000"/>
            </a:gradFill>
            <a:ln w="12700">
              <a:miter lim="400000"/>
            </a:ln>
          </p:spPr>
          <p:txBody>
            <a:bodyPr lIns="45718" tIns="45718" rIns="45718" bIns="45718" anchor="ctr"/>
            <a:lstStyle/>
            <a:p>
              <a:pPr marL="81914" indent="-81914" defTabSz="553084">
                <a:lnSpc>
                  <a:spcPct val="90000"/>
                </a:lnSpc>
                <a:spcBef>
                  <a:spcPts val="100"/>
                </a:spcBef>
                <a:defRPr>
                  <a:solidFill>
                    <a:srgbClr val="FFFFFF"/>
                  </a:solidFill>
                  <a:effectLst>
                    <a:outerShdw blurRad="38100" dist="38100" dir="2700000" rotWithShape="0">
                      <a:srgbClr val="000000">
                        <a:alpha val="43137"/>
                      </a:srgbClr>
                    </a:outerShdw>
                  </a:effectLst>
                  <a:latin typeface="+mj-lt"/>
                  <a:ea typeface="+mj-ea"/>
                  <a:cs typeface="+mj-cs"/>
                  <a:sym typeface="Calibri"/>
                </a:defRPr>
              </a:pPr>
              <a:endParaRPr/>
            </a:p>
          </p:txBody>
        </p:sp>
        <p:sp>
          <p:nvSpPr>
            <p:cNvPr id="106" name="圆角矩形"/>
            <p:cNvSpPr/>
            <p:nvPr/>
          </p:nvSpPr>
          <p:spPr>
            <a:xfrm>
              <a:off x="8120191" y="3711720"/>
              <a:ext cx="2136571" cy="230679"/>
            </a:xfrm>
            <a:prstGeom prst="roundRect">
              <a:avLst>
                <a:gd name="adj" fmla="val 2038"/>
              </a:avLst>
            </a:prstGeom>
            <a:gradFill>
              <a:gsLst>
                <a:gs pos="0">
                  <a:srgbClr val="0488F9">
                    <a:alpha val="69000"/>
                  </a:srgbClr>
                </a:gs>
                <a:gs pos="100000">
                  <a:srgbClr val="1F9FFF">
                    <a:alpha val="4000"/>
                  </a:srgbClr>
                </a:gs>
              </a:gsLst>
              <a:lin ang="2700000"/>
            </a:gradFill>
            <a:ln w="12700">
              <a:miter lim="400000"/>
            </a:ln>
          </p:spPr>
          <p:txBody>
            <a:bodyPr lIns="45718" tIns="45718" rIns="45718" bIns="45718" anchor="ctr"/>
            <a:lstStyle/>
            <a:p>
              <a:pPr marL="81914" indent="-81914" defTabSz="553084">
                <a:lnSpc>
                  <a:spcPct val="90000"/>
                </a:lnSpc>
                <a:spcBef>
                  <a:spcPts val="100"/>
                </a:spcBef>
                <a:defRPr>
                  <a:solidFill>
                    <a:srgbClr val="FFFFFF"/>
                  </a:solidFill>
                  <a:effectLst>
                    <a:outerShdw blurRad="38100" dist="38100" dir="2700000" rotWithShape="0">
                      <a:srgbClr val="000000">
                        <a:alpha val="43137"/>
                      </a:srgbClr>
                    </a:outerShdw>
                  </a:effectLst>
                  <a:latin typeface="+mj-lt"/>
                  <a:ea typeface="+mj-ea"/>
                  <a:cs typeface="+mj-cs"/>
                  <a:sym typeface="Calibri"/>
                </a:defRPr>
              </a:pPr>
              <a:endParaRPr/>
            </a:p>
          </p:txBody>
        </p:sp>
        <p:sp>
          <p:nvSpPr>
            <p:cNvPr id="107" name="圆角矩形"/>
            <p:cNvSpPr/>
            <p:nvPr/>
          </p:nvSpPr>
          <p:spPr>
            <a:xfrm>
              <a:off x="8120191" y="3130758"/>
              <a:ext cx="2359292" cy="233516"/>
            </a:xfrm>
            <a:prstGeom prst="roundRect">
              <a:avLst>
                <a:gd name="adj" fmla="val 2038"/>
              </a:avLst>
            </a:prstGeom>
            <a:gradFill>
              <a:gsLst>
                <a:gs pos="0">
                  <a:srgbClr val="0488F9">
                    <a:alpha val="69000"/>
                  </a:srgbClr>
                </a:gs>
                <a:gs pos="100000">
                  <a:srgbClr val="1F9FFF">
                    <a:alpha val="4000"/>
                  </a:srgbClr>
                </a:gs>
              </a:gsLst>
              <a:lin ang="2700000"/>
            </a:gradFill>
            <a:ln w="12700">
              <a:miter lim="400000"/>
            </a:ln>
          </p:spPr>
          <p:txBody>
            <a:bodyPr lIns="45718" tIns="45718" rIns="45718" bIns="45718" anchor="ctr"/>
            <a:lstStyle/>
            <a:p>
              <a:pPr marL="81914" indent="-81914" defTabSz="553084">
                <a:lnSpc>
                  <a:spcPct val="90000"/>
                </a:lnSpc>
                <a:spcBef>
                  <a:spcPts val="100"/>
                </a:spcBef>
                <a:defRPr>
                  <a:solidFill>
                    <a:srgbClr val="FFFFFF"/>
                  </a:solidFill>
                  <a:effectLst>
                    <a:outerShdw blurRad="38100" dist="38100" dir="2700000" rotWithShape="0">
                      <a:srgbClr val="000000">
                        <a:alpha val="43137"/>
                      </a:srgbClr>
                    </a:outerShdw>
                  </a:effectLst>
                  <a:latin typeface="+mj-lt"/>
                  <a:ea typeface="+mj-ea"/>
                  <a:cs typeface="+mj-cs"/>
                  <a:sym typeface="Calibri"/>
                </a:defRPr>
              </a:pPr>
              <a:endParaRPr/>
            </a:p>
          </p:txBody>
        </p:sp>
        <p:sp>
          <p:nvSpPr>
            <p:cNvPr id="108" name="矩形 102"/>
            <p:cNvSpPr txBox="1"/>
            <p:nvPr/>
          </p:nvSpPr>
          <p:spPr>
            <a:xfrm>
              <a:off x="6728072" y="3396396"/>
              <a:ext cx="1681662" cy="251769"/>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defTabSz="914400">
                <a:defRPr sz="1200">
                  <a:solidFill>
                    <a:srgbClr val="FFFFFF"/>
                  </a:solidFill>
                </a:defRPr>
              </a:lvl1pPr>
            </a:lstStyle>
            <a:p>
              <a:r>
                <a:rPr lang="en-US" dirty="0">
                  <a:solidFill>
                    <a:schemeClr val="tx1"/>
                  </a:solidFill>
                </a:rPr>
                <a:t>Huawei </a:t>
              </a:r>
              <a:endParaRPr dirty="0">
                <a:solidFill>
                  <a:schemeClr val="tx1"/>
                </a:solidFill>
              </a:endParaRPr>
            </a:p>
          </p:txBody>
        </p:sp>
        <p:sp>
          <p:nvSpPr>
            <p:cNvPr id="109" name="直接连接符 103"/>
            <p:cNvSpPr/>
            <p:nvPr/>
          </p:nvSpPr>
          <p:spPr>
            <a:xfrm flipV="1">
              <a:off x="8120190" y="2830118"/>
              <a:ext cx="2" cy="2612562"/>
            </a:xfrm>
            <a:prstGeom prst="line">
              <a:avLst/>
            </a:prstGeom>
            <a:ln w="6350">
              <a:solidFill>
                <a:srgbClr val="1CFFFF"/>
              </a:solidFill>
              <a:miter/>
              <a:headEnd type="triangle"/>
            </a:ln>
          </p:spPr>
          <p:txBody>
            <a:bodyPr lIns="45718" tIns="45718" rIns="45718" bIns="45718"/>
            <a:lstStyle/>
            <a:p>
              <a:pPr defTabSz="914400">
                <a:defRPr>
                  <a:latin typeface="+mn-lt"/>
                  <a:ea typeface="+mn-ea"/>
                  <a:cs typeface="+mn-cs"/>
                  <a:sym typeface="Helvetica"/>
                </a:defRPr>
              </a:pPr>
              <a:endParaRPr/>
            </a:p>
          </p:txBody>
        </p:sp>
        <p:sp>
          <p:nvSpPr>
            <p:cNvPr id="110" name="梯形 109"/>
            <p:cNvSpPr/>
            <p:nvPr/>
          </p:nvSpPr>
          <p:spPr>
            <a:xfrm>
              <a:off x="2669256" y="1716463"/>
              <a:ext cx="4058252" cy="4770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337" y="0"/>
                  </a:lnTo>
                  <a:lnTo>
                    <a:pt x="18263" y="0"/>
                  </a:lnTo>
                  <a:lnTo>
                    <a:pt x="21600" y="21600"/>
                  </a:lnTo>
                  <a:close/>
                </a:path>
              </a:pathLst>
            </a:custGeom>
            <a:gradFill>
              <a:gsLst>
                <a:gs pos="0">
                  <a:srgbClr val="00B0F0">
                    <a:alpha val="25000"/>
                  </a:srgbClr>
                </a:gs>
                <a:gs pos="84000">
                  <a:srgbClr val="0070C0">
                    <a:alpha val="0"/>
                  </a:srgbClr>
                </a:gs>
              </a:gsLst>
              <a:lin ang="16200000"/>
            </a:gradFill>
            <a:ln w="12700">
              <a:miter lim="400000"/>
            </a:ln>
          </p:spPr>
          <p:txBody>
            <a:bodyPr lIns="45718" tIns="45718" rIns="45718" bIns="45718" anchor="ctr"/>
            <a:lstStyle/>
            <a:p>
              <a:pPr algn="ctr" defTabSz="176529">
                <a:defRPr sz="2400">
                  <a:solidFill>
                    <a:srgbClr val="FFFFFF"/>
                  </a:solidFill>
                  <a:effectLst>
                    <a:outerShdw blurRad="50800" dist="50800" dir="5400000" rotWithShape="0">
                      <a:srgbClr val="0070C0">
                        <a:alpha val="0"/>
                      </a:srgbClr>
                    </a:outerShdw>
                  </a:effectLst>
                </a:defRPr>
              </a:pPr>
              <a:endParaRPr/>
            </a:p>
          </p:txBody>
        </p:sp>
        <p:sp>
          <p:nvSpPr>
            <p:cNvPr id="111" name="矩形 110"/>
            <p:cNvSpPr txBox="1"/>
            <p:nvPr/>
          </p:nvSpPr>
          <p:spPr>
            <a:xfrm>
              <a:off x="7003931" y="1846365"/>
              <a:ext cx="4124814" cy="33855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defTabSz="914400">
                <a:defRPr sz="1600" b="1">
                  <a:solidFill>
                    <a:srgbClr val="FFC000"/>
                  </a:solidFill>
                </a:defRPr>
              </a:lvl1pPr>
            </a:lstStyle>
            <a:p>
              <a:r>
                <a:rPr>
                  <a:solidFill>
                    <a:schemeClr val="tx1"/>
                  </a:solidFill>
                </a:rPr>
                <a:t>Highest Performance with Deduplication</a:t>
              </a:r>
            </a:p>
          </p:txBody>
        </p:sp>
        <p:sp>
          <p:nvSpPr>
            <p:cNvPr id="112" name="矩形 94"/>
            <p:cNvSpPr txBox="1"/>
            <p:nvPr/>
          </p:nvSpPr>
          <p:spPr>
            <a:xfrm>
              <a:off x="6961998" y="4518619"/>
              <a:ext cx="1088371"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indent="86994" defTabSz="914400">
                <a:spcBef>
                  <a:spcPts val="200"/>
                </a:spcBef>
                <a:defRPr sz="1200">
                  <a:solidFill>
                    <a:srgbClr val="FFFFFF"/>
                  </a:solidFill>
                </a:defRPr>
              </a:lvl1pPr>
            </a:lstStyle>
            <a:p>
              <a:r>
                <a:rPr dirty="0">
                  <a:solidFill>
                    <a:schemeClr val="tx1"/>
                  </a:solidFill>
                </a:rPr>
                <a:t>Other Vendors</a:t>
              </a:r>
            </a:p>
          </p:txBody>
        </p:sp>
        <p:sp>
          <p:nvSpPr>
            <p:cNvPr id="113" name="矩形 95"/>
            <p:cNvSpPr txBox="1"/>
            <p:nvPr/>
          </p:nvSpPr>
          <p:spPr>
            <a:xfrm>
              <a:off x="8179074" y="3691794"/>
              <a:ext cx="168166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914400">
                <a:defRPr sz="1200">
                  <a:solidFill>
                    <a:srgbClr val="FFFFFF"/>
                  </a:solidFill>
                </a:defRPr>
              </a:lvl1pPr>
            </a:lstStyle>
            <a:p>
              <a:r>
                <a:rPr>
                  <a:solidFill>
                    <a:schemeClr val="tx1"/>
                  </a:solidFill>
                </a:rPr>
                <a:t>Deduplication Enabled </a:t>
              </a:r>
            </a:p>
          </p:txBody>
        </p:sp>
        <p:sp>
          <p:nvSpPr>
            <p:cNvPr id="114" name="矩形 112"/>
            <p:cNvSpPr txBox="1"/>
            <p:nvPr/>
          </p:nvSpPr>
          <p:spPr>
            <a:xfrm>
              <a:off x="8169162" y="3133562"/>
              <a:ext cx="168166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914400">
                <a:defRPr sz="1200">
                  <a:solidFill>
                    <a:srgbClr val="FFFFFF"/>
                  </a:solidFill>
                </a:defRPr>
              </a:lvl1pPr>
            </a:lstStyle>
            <a:p>
              <a:r>
                <a:rPr dirty="0">
                  <a:solidFill>
                    <a:schemeClr val="tx1"/>
                  </a:solidFill>
                </a:rPr>
                <a:t>Deduplication Disabled </a:t>
              </a:r>
            </a:p>
          </p:txBody>
        </p:sp>
        <p:sp>
          <p:nvSpPr>
            <p:cNvPr id="115" name="矩形 113"/>
            <p:cNvSpPr txBox="1"/>
            <p:nvPr/>
          </p:nvSpPr>
          <p:spPr>
            <a:xfrm>
              <a:off x="8179382" y="4771072"/>
              <a:ext cx="1418671" cy="46166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defTabSz="914400">
                <a:defRPr sz="1200">
                  <a:solidFill>
                    <a:srgbClr val="FFFFFF"/>
                  </a:solidFill>
                </a:defRPr>
              </a:lvl1pPr>
            </a:lstStyle>
            <a:p>
              <a:r>
                <a:rPr>
                  <a:solidFill>
                    <a:schemeClr val="tx1"/>
                  </a:solidFill>
                </a:rPr>
                <a:t>Deduplication Enabled</a:t>
              </a:r>
            </a:p>
          </p:txBody>
        </p:sp>
        <p:sp>
          <p:nvSpPr>
            <p:cNvPr id="116" name="Freeform 7"/>
            <p:cNvSpPr/>
            <p:nvPr/>
          </p:nvSpPr>
          <p:spPr>
            <a:xfrm rot="13850294" flipH="1">
              <a:off x="10472416" y="3399575"/>
              <a:ext cx="370819" cy="379346"/>
            </a:xfrm>
            <a:custGeom>
              <a:avLst/>
              <a:gdLst/>
              <a:ahLst/>
              <a:cxnLst>
                <a:cxn ang="0">
                  <a:pos x="wd2" y="hd2"/>
                </a:cxn>
                <a:cxn ang="5400000">
                  <a:pos x="wd2" y="hd2"/>
                </a:cxn>
                <a:cxn ang="10800000">
                  <a:pos x="wd2" y="hd2"/>
                </a:cxn>
                <a:cxn ang="16200000">
                  <a:pos x="wd2" y="hd2"/>
                </a:cxn>
              </a:cxnLst>
              <a:rect l="0" t="0" r="r" b="b"/>
              <a:pathLst>
                <a:path w="21600" h="21600" extrusionOk="0">
                  <a:moveTo>
                    <a:pt x="0" y="18129"/>
                  </a:moveTo>
                  <a:cubicBezTo>
                    <a:pt x="2065" y="20443"/>
                    <a:pt x="4765" y="21600"/>
                    <a:pt x="7624" y="21600"/>
                  </a:cubicBezTo>
                  <a:cubicBezTo>
                    <a:pt x="13500" y="21600"/>
                    <a:pt x="18424" y="16200"/>
                    <a:pt x="19059" y="9257"/>
                  </a:cubicBezTo>
                  <a:cubicBezTo>
                    <a:pt x="21600" y="9257"/>
                    <a:pt x="21600" y="9257"/>
                    <a:pt x="21600" y="9257"/>
                  </a:cubicBezTo>
                  <a:cubicBezTo>
                    <a:pt x="15882" y="0"/>
                    <a:pt x="15882" y="0"/>
                    <a:pt x="15882" y="0"/>
                  </a:cubicBezTo>
                  <a:cubicBezTo>
                    <a:pt x="10165" y="9257"/>
                    <a:pt x="10165" y="9257"/>
                    <a:pt x="10165" y="9257"/>
                  </a:cubicBezTo>
                  <a:cubicBezTo>
                    <a:pt x="12706" y="9257"/>
                    <a:pt x="12706" y="9257"/>
                    <a:pt x="12706" y="9257"/>
                  </a:cubicBezTo>
                  <a:cubicBezTo>
                    <a:pt x="12706" y="14657"/>
                    <a:pt x="10800" y="18514"/>
                    <a:pt x="6353" y="18514"/>
                  </a:cubicBezTo>
                  <a:cubicBezTo>
                    <a:pt x="4129" y="18514"/>
                    <a:pt x="2541" y="17743"/>
                    <a:pt x="1271" y="16200"/>
                  </a:cubicBezTo>
                </a:path>
              </a:pathLst>
            </a:custGeom>
            <a:gradFill>
              <a:gsLst>
                <a:gs pos="0">
                  <a:srgbClr val="306FC9">
                    <a:alpha val="69000"/>
                  </a:srgbClr>
                </a:gs>
                <a:gs pos="100000">
                  <a:srgbClr val="5FC9FD"/>
                </a:gs>
              </a:gsLst>
              <a:lin ang="15852096"/>
            </a:gradFill>
            <a:ln w="12700">
              <a:miter lim="400000"/>
            </a:ln>
          </p:spPr>
          <p:txBody>
            <a:bodyPr lIns="45718" tIns="45718" rIns="45718" bIns="45718"/>
            <a:lstStyle/>
            <a:p>
              <a:pPr defTabSz="914400">
                <a:defRPr sz="1100">
                  <a:latin typeface="+mj-lt"/>
                  <a:ea typeface="+mj-ea"/>
                  <a:cs typeface="+mj-cs"/>
                  <a:sym typeface="Calibri"/>
                </a:defRPr>
              </a:pPr>
              <a:endParaRPr/>
            </a:p>
          </p:txBody>
        </p:sp>
        <p:sp>
          <p:nvSpPr>
            <p:cNvPr id="117" name="矩形 116"/>
            <p:cNvSpPr txBox="1"/>
            <p:nvPr/>
          </p:nvSpPr>
          <p:spPr>
            <a:xfrm>
              <a:off x="8053804" y="4243019"/>
              <a:ext cx="168166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algn="ctr" defTabSz="914400">
                <a:defRPr sz="1200">
                  <a:solidFill>
                    <a:srgbClr val="FFFFFF"/>
                  </a:solidFill>
                </a:defRPr>
              </a:lvl1pPr>
            </a:lstStyle>
            <a:p>
              <a:r>
                <a:rPr>
                  <a:solidFill>
                    <a:schemeClr val="tx1"/>
                  </a:solidFill>
                </a:rPr>
                <a:t>Deduplication Disabled</a:t>
              </a:r>
            </a:p>
          </p:txBody>
        </p:sp>
        <p:sp>
          <p:nvSpPr>
            <p:cNvPr id="118" name="矩形 107"/>
            <p:cNvSpPr txBox="1"/>
            <p:nvPr/>
          </p:nvSpPr>
          <p:spPr>
            <a:xfrm>
              <a:off x="10256760" y="4618997"/>
              <a:ext cx="713474"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indent="86994" defTabSz="914400">
                <a:spcBef>
                  <a:spcPts val="200"/>
                </a:spcBef>
                <a:defRPr>
                  <a:solidFill>
                    <a:srgbClr val="F8B53C"/>
                  </a:solidFill>
                </a:defRPr>
              </a:lvl1pPr>
            </a:lstStyle>
            <a:p>
              <a:r>
                <a:rPr>
                  <a:solidFill>
                    <a:schemeClr val="tx1"/>
                  </a:solidFill>
                </a:rPr>
                <a:t> 28% </a:t>
              </a:r>
            </a:p>
          </p:txBody>
        </p:sp>
        <p:sp>
          <p:nvSpPr>
            <p:cNvPr id="119" name="矩形 120"/>
            <p:cNvSpPr txBox="1"/>
            <p:nvPr/>
          </p:nvSpPr>
          <p:spPr>
            <a:xfrm>
              <a:off x="10633107" y="3448352"/>
              <a:ext cx="685120" cy="369328"/>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indent="86994" defTabSz="914400">
                <a:spcBef>
                  <a:spcPts val="200"/>
                </a:spcBef>
                <a:defRPr>
                  <a:solidFill>
                    <a:srgbClr val="FFC000"/>
                  </a:solidFill>
                </a:defRPr>
              </a:lvl1pPr>
            </a:lstStyle>
            <a:p>
              <a:r>
                <a:rPr>
                  <a:solidFill>
                    <a:schemeClr val="tx1"/>
                  </a:solidFill>
                </a:rPr>
                <a:t> 15% </a:t>
              </a:r>
            </a:p>
          </p:txBody>
        </p:sp>
        <p:sp>
          <p:nvSpPr>
            <p:cNvPr id="120" name="直接连接符 122"/>
            <p:cNvSpPr/>
            <p:nvPr/>
          </p:nvSpPr>
          <p:spPr>
            <a:xfrm flipH="1" flipV="1">
              <a:off x="8121852" y="2830117"/>
              <a:ext cx="2575758" cy="1"/>
            </a:xfrm>
            <a:prstGeom prst="line">
              <a:avLst/>
            </a:prstGeom>
            <a:ln w="6350">
              <a:solidFill>
                <a:srgbClr val="0FF2FF"/>
              </a:solidFill>
              <a:miter/>
              <a:headEnd type="triangle"/>
            </a:ln>
          </p:spPr>
          <p:txBody>
            <a:bodyPr lIns="45718" tIns="45718" rIns="45718" bIns="45718"/>
            <a:lstStyle/>
            <a:p>
              <a:pPr defTabSz="914400">
                <a:defRPr>
                  <a:latin typeface="+mn-lt"/>
                  <a:ea typeface="+mn-ea"/>
                  <a:cs typeface="+mn-cs"/>
                  <a:sym typeface="Helvetica"/>
                </a:defRPr>
              </a:pPr>
              <a:endParaRPr/>
            </a:p>
          </p:txBody>
        </p:sp>
        <p:sp>
          <p:nvSpPr>
            <p:cNvPr id="121" name="矩形 123"/>
            <p:cNvSpPr txBox="1"/>
            <p:nvPr/>
          </p:nvSpPr>
          <p:spPr>
            <a:xfrm>
              <a:off x="10613516" y="2738604"/>
              <a:ext cx="422227" cy="24621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indent="86994" defTabSz="914400">
                <a:spcBef>
                  <a:spcPts val="200"/>
                </a:spcBef>
                <a:defRPr sz="1000">
                  <a:solidFill>
                    <a:srgbClr val="FFFFFF"/>
                  </a:solidFill>
                </a:defRPr>
              </a:lvl1pPr>
            </a:lstStyle>
            <a:p>
              <a:r>
                <a:rPr>
                  <a:solidFill>
                    <a:schemeClr val="tx1"/>
                  </a:solidFill>
                </a:rPr>
                <a:t>IOPS</a:t>
              </a:r>
            </a:p>
          </p:txBody>
        </p:sp>
        <p:pic>
          <p:nvPicPr>
            <p:cNvPr id="122" name="Picture 26" descr="Picture 26"/>
            <p:cNvPicPr>
              <a:picLocks noChangeAspect="1"/>
            </p:cNvPicPr>
            <p:nvPr/>
          </p:nvPicPr>
          <p:blipFill>
            <a:blip r:embed="rId3"/>
            <a:stretch>
              <a:fillRect/>
            </a:stretch>
          </p:blipFill>
          <p:spPr>
            <a:xfrm>
              <a:off x="7221747" y="1855923"/>
              <a:ext cx="3702451" cy="645879"/>
            </a:xfrm>
            <a:prstGeom prst="rect">
              <a:avLst/>
            </a:prstGeom>
            <a:ln w="12700">
              <a:miter lim="400000"/>
            </a:ln>
          </p:spPr>
        </p:pic>
        <p:sp>
          <p:nvSpPr>
            <p:cNvPr id="123" name="Freeform 7"/>
            <p:cNvSpPr/>
            <p:nvPr/>
          </p:nvSpPr>
          <p:spPr>
            <a:xfrm rot="13850294" flipH="1">
              <a:off x="10105662" y="4528582"/>
              <a:ext cx="370819" cy="379346"/>
            </a:xfrm>
            <a:custGeom>
              <a:avLst/>
              <a:gdLst/>
              <a:ahLst/>
              <a:cxnLst>
                <a:cxn ang="0">
                  <a:pos x="wd2" y="hd2"/>
                </a:cxn>
                <a:cxn ang="5400000">
                  <a:pos x="wd2" y="hd2"/>
                </a:cxn>
                <a:cxn ang="10800000">
                  <a:pos x="wd2" y="hd2"/>
                </a:cxn>
                <a:cxn ang="16200000">
                  <a:pos x="wd2" y="hd2"/>
                </a:cxn>
              </a:cxnLst>
              <a:rect l="0" t="0" r="r" b="b"/>
              <a:pathLst>
                <a:path w="21600" h="21600" extrusionOk="0">
                  <a:moveTo>
                    <a:pt x="0" y="18129"/>
                  </a:moveTo>
                  <a:cubicBezTo>
                    <a:pt x="2065" y="20443"/>
                    <a:pt x="4765" y="21600"/>
                    <a:pt x="7624" y="21600"/>
                  </a:cubicBezTo>
                  <a:cubicBezTo>
                    <a:pt x="13500" y="21600"/>
                    <a:pt x="18424" y="16200"/>
                    <a:pt x="19059" y="9257"/>
                  </a:cubicBezTo>
                  <a:cubicBezTo>
                    <a:pt x="21600" y="9257"/>
                    <a:pt x="21600" y="9257"/>
                    <a:pt x="21600" y="9257"/>
                  </a:cubicBezTo>
                  <a:cubicBezTo>
                    <a:pt x="15882" y="0"/>
                    <a:pt x="15882" y="0"/>
                    <a:pt x="15882" y="0"/>
                  </a:cubicBezTo>
                  <a:cubicBezTo>
                    <a:pt x="10165" y="9257"/>
                    <a:pt x="10165" y="9257"/>
                    <a:pt x="10165" y="9257"/>
                  </a:cubicBezTo>
                  <a:cubicBezTo>
                    <a:pt x="12706" y="9257"/>
                    <a:pt x="12706" y="9257"/>
                    <a:pt x="12706" y="9257"/>
                  </a:cubicBezTo>
                  <a:cubicBezTo>
                    <a:pt x="12706" y="14657"/>
                    <a:pt x="10800" y="18514"/>
                    <a:pt x="6353" y="18514"/>
                  </a:cubicBezTo>
                  <a:cubicBezTo>
                    <a:pt x="4129" y="18514"/>
                    <a:pt x="2541" y="17743"/>
                    <a:pt x="1271" y="16200"/>
                  </a:cubicBezTo>
                </a:path>
              </a:pathLst>
            </a:custGeom>
            <a:gradFill>
              <a:gsLst>
                <a:gs pos="12000">
                  <a:srgbClr val="FFFFFF">
                    <a:alpha val="0"/>
                  </a:srgbClr>
                </a:gs>
                <a:gs pos="90000">
                  <a:srgbClr val="888888"/>
                </a:gs>
              </a:gsLst>
              <a:lin ang="20400000"/>
            </a:gradFill>
            <a:ln w="12700">
              <a:miter lim="400000"/>
            </a:ln>
          </p:spPr>
          <p:txBody>
            <a:bodyPr lIns="45718" tIns="45718" rIns="45718" bIns="45718"/>
            <a:lstStyle/>
            <a:p>
              <a:pPr defTabSz="914400">
                <a:defRPr sz="1100">
                  <a:latin typeface="+mj-lt"/>
                  <a:ea typeface="+mj-ea"/>
                  <a:cs typeface="+mj-cs"/>
                  <a:sym typeface="Calibri"/>
                </a:defRPr>
              </a:pPr>
              <a:endParaRPr/>
            </a:p>
          </p:txBody>
        </p:sp>
        <p:grpSp>
          <p:nvGrpSpPr>
            <p:cNvPr id="124" name="组合 123"/>
            <p:cNvGrpSpPr/>
            <p:nvPr/>
          </p:nvGrpSpPr>
          <p:grpSpPr>
            <a:xfrm>
              <a:off x="2656529" y="2467866"/>
              <a:ext cx="3782420" cy="3328388"/>
              <a:chOff x="2674942" y="2480567"/>
              <a:chExt cx="3438024" cy="3057814"/>
            </a:xfrm>
          </p:grpSpPr>
          <p:pic>
            <p:nvPicPr>
              <p:cNvPr id="125" name="图片 46" descr="图片 46"/>
              <p:cNvPicPr>
                <a:picLocks noChangeAspect="1"/>
              </p:cNvPicPr>
              <p:nvPr/>
            </p:nvPicPr>
            <p:blipFill>
              <a:blip r:embed="rId4"/>
              <a:stretch>
                <a:fillRect/>
              </a:stretch>
            </p:blipFill>
            <p:spPr>
              <a:xfrm>
                <a:off x="3254124" y="4655786"/>
                <a:ext cx="838775" cy="206217"/>
              </a:xfrm>
              <a:prstGeom prst="rect">
                <a:avLst/>
              </a:prstGeom>
              <a:ln w="12700">
                <a:miter lim="400000"/>
              </a:ln>
            </p:spPr>
          </p:pic>
          <p:pic>
            <p:nvPicPr>
              <p:cNvPr id="126" name="图片 45" descr="图片 45"/>
              <p:cNvPicPr>
                <a:picLocks noChangeAspect="1"/>
              </p:cNvPicPr>
              <p:nvPr/>
            </p:nvPicPr>
            <p:blipFill>
              <a:blip r:embed="rId5"/>
              <a:stretch>
                <a:fillRect/>
              </a:stretch>
            </p:blipFill>
            <p:spPr>
              <a:xfrm>
                <a:off x="3091326" y="4213321"/>
                <a:ext cx="1150022" cy="452723"/>
              </a:xfrm>
              <a:prstGeom prst="rect">
                <a:avLst/>
              </a:prstGeom>
              <a:ln w="12700">
                <a:miter lim="400000"/>
              </a:ln>
            </p:spPr>
          </p:pic>
          <p:sp>
            <p:nvSpPr>
              <p:cNvPr id="127" name="Flowchart: Connector 179"/>
              <p:cNvSpPr/>
              <p:nvPr/>
            </p:nvSpPr>
            <p:spPr>
              <a:xfrm>
                <a:off x="5809698" y="5202961"/>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28" name="Flowchart: Connector 180"/>
              <p:cNvSpPr/>
              <p:nvPr/>
            </p:nvSpPr>
            <p:spPr>
              <a:xfrm>
                <a:off x="5604293" y="5202961"/>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29" name="TextBox 181"/>
              <p:cNvSpPr txBox="1"/>
              <p:nvPr/>
            </p:nvSpPr>
            <p:spPr>
              <a:xfrm>
                <a:off x="5555629" y="5357885"/>
                <a:ext cx="557337" cy="16965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216660">
                  <a:defRPr sz="600" b="1">
                    <a:solidFill>
                      <a:srgbClr val="FFFFFF"/>
                    </a:solidFill>
                    <a:latin typeface="微软雅黑"/>
                    <a:ea typeface="微软雅黑"/>
                    <a:cs typeface="微软雅黑"/>
                    <a:sym typeface="微软雅黑"/>
                  </a:defRPr>
                </a:lvl1pPr>
              </a:lstStyle>
              <a:p>
                <a:r>
                  <a:rPr>
                    <a:solidFill>
                      <a:schemeClr val="tx1"/>
                    </a:solidFill>
                  </a:rPr>
                  <a:t>SSD/HDD</a:t>
                </a:r>
              </a:p>
            </p:txBody>
          </p:sp>
          <p:sp>
            <p:nvSpPr>
              <p:cNvPr id="130" name="Rectangle 183"/>
              <p:cNvSpPr/>
              <p:nvPr/>
            </p:nvSpPr>
            <p:spPr>
              <a:xfrm>
                <a:off x="5516771" y="5074546"/>
                <a:ext cx="452038" cy="426835"/>
              </a:xfrm>
              <a:prstGeom prst="rect">
                <a:avLst/>
              </a:prstGeom>
              <a:ln w="3175">
                <a:solidFill>
                  <a:srgbClr val="1AD2D5"/>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1" name="TextBox 182"/>
              <p:cNvSpPr txBox="1"/>
              <p:nvPr/>
            </p:nvSpPr>
            <p:spPr>
              <a:xfrm>
                <a:off x="4854946" y="5361661"/>
                <a:ext cx="526964" cy="16965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216660">
                  <a:defRPr sz="600" b="1">
                    <a:solidFill>
                      <a:srgbClr val="FFFFFF"/>
                    </a:solidFill>
                    <a:latin typeface="微软雅黑"/>
                    <a:ea typeface="微软雅黑"/>
                    <a:cs typeface="微软雅黑"/>
                    <a:sym typeface="微软雅黑"/>
                  </a:defRPr>
                </a:lvl1pPr>
              </a:lstStyle>
              <a:p>
                <a:r>
                  <a:rPr>
                    <a:solidFill>
                      <a:schemeClr val="tx1"/>
                    </a:solidFill>
                  </a:rPr>
                  <a:t>SSD/HDD</a:t>
                </a:r>
              </a:p>
            </p:txBody>
          </p:sp>
          <p:sp>
            <p:nvSpPr>
              <p:cNvPr id="132" name="Rectangle 183"/>
              <p:cNvSpPr/>
              <p:nvPr/>
            </p:nvSpPr>
            <p:spPr>
              <a:xfrm>
                <a:off x="4631609" y="5074546"/>
                <a:ext cx="792119" cy="426835"/>
              </a:xfrm>
              <a:prstGeom prst="rect">
                <a:avLst/>
              </a:prstGeom>
              <a:ln w="3175">
                <a:solidFill>
                  <a:srgbClr val="1AD2D5"/>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3" name="Flowchart: Connector 135"/>
              <p:cNvSpPr/>
              <p:nvPr/>
            </p:nvSpPr>
            <p:spPr>
              <a:xfrm>
                <a:off x="4761170" y="5133797"/>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4" name="Flowchart: Connector 141"/>
              <p:cNvSpPr/>
              <p:nvPr/>
            </p:nvSpPr>
            <p:spPr>
              <a:xfrm>
                <a:off x="4930577" y="5133797"/>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5" name="Flowchart: Connector 153"/>
              <p:cNvSpPr/>
              <p:nvPr/>
            </p:nvSpPr>
            <p:spPr>
              <a:xfrm>
                <a:off x="5105475" y="5133797"/>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6" name="Flowchart: Connector 171"/>
              <p:cNvSpPr/>
              <p:nvPr/>
            </p:nvSpPr>
            <p:spPr>
              <a:xfrm>
                <a:off x="4761170" y="5267896"/>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7" name="Flowchart: Connector 172"/>
              <p:cNvSpPr/>
              <p:nvPr/>
            </p:nvSpPr>
            <p:spPr>
              <a:xfrm>
                <a:off x="4930577" y="5267896"/>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8" name="Flowchart: Connector 173"/>
              <p:cNvSpPr/>
              <p:nvPr/>
            </p:nvSpPr>
            <p:spPr>
              <a:xfrm>
                <a:off x="5105475" y="5267896"/>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39" name="Flowchart: Connector 141"/>
              <p:cNvSpPr/>
              <p:nvPr/>
            </p:nvSpPr>
            <p:spPr>
              <a:xfrm>
                <a:off x="5265908" y="5133797"/>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40" name="Flowchart: Connector 172"/>
              <p:cNvSpPr/>
              <p:nvPr/>
            </p:nvSpPr>
            <p:spPr>
              <a:xfrm>
                <a:off x="5265908" y="5267896"/>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41" name="矩形 157"/>
              <p:cNvSpPr txBox="1"/>
              <p:nvPr/>
            </p:nvSpPr>
            <p:spPr>
              <a:xfrm>
                <a:off x="5153965" y="4628471"/>
                <a:ext cx="732308" cy="25447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200">
                    <a:solidFill>
                      <a:srgbClr val="FFFFFF"/>
                    </a:solidFill>
                  </a:defRPr>
                </a:lvl1pPr>
              </a:lstStyle>
              <a:p>
                <a:r>
                  <a:rPr>
                    <a:solidFill>
                      <a:schemeClr val="tx1"/>
                    </a:solidFill>
                  </a:rPr>
                  <a:t>Post-dedup</a:t>
                </a:r>
              </a:p>
            </p:txBody>
          </p:sp>
          <p:sp>
            <p:nvSpPr>
              <p:cNvPr id="142" name="直接箭头连接符 114"/>
              <p:cNvSpPr/>
              <p:nvPr/>
            </p:nvSpPr>
            <p:spPr>
              <a:xfrm>
                <a:off x="3096131" y="3777810"/>
                <a:ext cx="2949002" cy="3"/>
              </a:xfrm>
              <a:prstGeom prst="line">
                <a:avLst/>
              </a:prstGeom>
              <a:ln w="6350">
                <a:solidFill>
                  <a:srgbClr val="1CFFFF"/>
                </a:solidFill>
                <a:miter/>
                <a:tailEnd type="triangle"/>
              </a:ln>
            </p:spPr>
            <p:txBody>
              <a:bodyPr lIns="45718" tIns="45718" rIns="45718" bIns="45718"/>
              <a:lstStyle/>
              <a:p>
                <a:pPr defTabSz="914400">
                  <a:defRPr>
                    <a:latin typeface="+mn-lt"/>
                    <a:ea typeface="+mn-ea"/>
                    <a:cs typeface="+mn-cs"/>
                    <a:sym typeface="Helvetica"/>
                  </a:defRPr>
                </a:pPr>
                <a:endParaRPr/>
              </a:p>
            </p:txBody>
          </p:sp>
          <p:sp>
            <p:nvSpPr>
              <p:cNvPr id="143" name="直接箭头连接符 115"/>
              <p:cNvSpPr/>
              <p:nvPr/>
            </p:nvSpPr>
            <p:spPr>
              <a:xfrm flipV="1">
                <a:off x="3096131" y="2698438"/>
                <a:ext cx="2" cy="1079373"/>
              </a:xfrm>
              <a:prstGeom prst="line">
                <a:avLst/>
              </a:prstGeom>
              <a:ln w="6350">
                <a:solidFill>
                  <a:srgbClr val="1CFFFF"/>
                </a:solidFill>
                <a:miter/>
                <a:tailEnd type="triangle"/>
              </a:ln>
            </p:spPr>
            <p:txBody>
              <a:bodyPr lIns="45718" tIns="45718" rIns="45718" bIns="45718"/>
              <a:lstStyle/>
              <a:p>
                <a:pPr defTabSz="914400">
                  <a:defRPr>
                    <a:latin typeface="+mn-lt"/>
                    <a:ea typeface="+mn-ea"/>
                    <a:cs typeface="+mn-cs"/>
                    <a:sym typeface="Helvetica"/>
                  </a:defRPr>
                </a:pPr>
                <a:endParaRPr/>
              </a:p>
            </p:txBody>
          </p:sp>
          <p:sp>
            <p:nvSpPr>
              <p:cNvPr id="144" name="矩形 117"/>
              <p:cNvSpPr txBox="1"/>
              <p:nvPr/>
            </p:nvSpPr>
            <p:spPr>
              <a:xfrm>
                <a:off x="2942674" y="2480567"/>
                <a:ext cx="330990" cy="19432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000">
                    <a:solidFill>
                      <a:srgbClr val="FFFFFF"/>
                    </a:solidFill>
                  </a:defRPr>
                </a:lvl1pPr>
              </a:lstStyle>
              <a:p>
                <a:r>
                  <a:rPr dirty="0">
                    <a:solidFill>
                      <a:schemeClr val="tx1"/>
                    </a:solidFill>
                  </a:rPr>
                  <a:t>load %</a:t>
                </a:r>
              </a:p>
            </p:txBody>
          </p:sp>
          <p:sp>
            <p:nvSpPr>
              <p:cNvPr id="145" name="矩形 118"/>
              <p:cNvSpPr txBox="1"/>
              <p:nvPr/>
            </p:nvSpPr>
            <p:spPr>
              <a:xfrm>
                <a:off x="2674942" y="2929049"/>
                <a:ext cx="327249" cy="25447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200">
                    <a:solidFill>
                      <a:srgbClr val="FFFFFF"/>
                    </a:solidFill>
                  </a:defRPr>
                </a:lvl1pPr>
              </a:lstStyle>
              <a:p>
                <a:r>
                  <a:rPr>
                    <a:solidFill>
                      <a:schemeClr val="tx1"/>
                    </a:solidFill>
                  </a:rPr>
                  <a:t>95%</a:t>
                </a:r>
              </a:p>
            </p:txBody>
          </p:sp>
          <p:sp>
            <p:nvSpPr>
              <p:cNvPr id="146" name="直接箭头连接符 119"/>
              <p:cNvSpPr/>
              <p:nvPr/>
            </p:nvSpPr>
            <p:spPr>
              <a:xfrm>
                <a:off x="3121366" y="3052805"/>
                <a:ext cx="2572752" cy="3965"/>
              </a:xfrm>
              <a:prstGeom prst="line">
                <a:avLst/>
              </a:prstGeom>
              <a:ln w="6350">
                <a:solidFill>
                  <a:srgbClr val="1CFFFF"/>
                </a:solidFill>
                <a:prstDash val="dash"/>
                <a:miter/>
              </a:ln>
            </p:spPr>
            <p:txBody>
              <a:bodyPr lIns="45718" tIns="45718" rIns="45718" bIns="45718"/>
              <a:lstStyle/>
              <a:p>
                <a:pPr defTabSz="914400">
                  <a:defRPr>
                    <a:latin typeface="+mn-lt"/>
                    <a:ea typeface="+mn-ea"/>
                    <a:cs typeface="+mn-cs"/>
                    <a:sym typeface="Helvetica"/>
                  </a:defRPr>
                </a:pPr>
                <a:endParaRPr/>
              </a:p>
            </p:txBody>
          </p:sp>
          <p:sp>
            <p:nvSpPr>
              <p:cNvPr id="147" name="矩形 121"/>
              <p:cNvSpPr txBox="1"/>
              <p:nvPr/>
            </p:nvSpPr>
            <p:spPr>
              <a:xfrm>
                <a:off x="5744999" y="3796961"/>
                <a:ext cx="318507" cy="226201"/>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000">
                    <a:solidFill>
                      <a:srgbClr val="FFFFFF"/>
                    </a:solidFill>
                  </a:defRPr>
                </a:lvl1pPr>
              </a:lstStyle>
              <a:p>
                <a:r>
                  <a:rPr>
                    <a:solidFill>
                      <a:schemeClr val="tx1"/>
                    </a:solidFill>
                  </a:rPr>
                  <a:t>Time</a:t>
                </a:r>
              </a:p>
            </p:txBody>
          </p:sp>
          <p:sp>
            <p:nvSpPr>
              <p:cNvPr id="148" name="直接箭头连接符 130"/>
              <p:cNvSpPr/>
              <p:nvPr/>
            </p:nvSpPr>
            <p:spPr>
              <a:xfrm flipV="1">
                <a:off x="4241345" y="3061810"/>
                <a:ext cx="2" cy="2452860"/>
              </a:xfrm>
              <a:prstGeom prst="line">
                <a:avLst/>
              </a:prstGeom>
              <a:ln w="6350">
                <a:solidFill>
                  <a:srgbClr val="0FF2FF"/>
                </a:solidFill>
                <a:prstDash val="dash"/>
                <a:miter/>
              </a:ln>
            </p:spPr>
            <p:txBody>
              <a:bodyPr lIns="45718" tIns="45718" rIns="45718" bIns="45718"/>
              <a:lstStyle/>
              <a:p>
                <a:pPr defTabSz="914400">
                  <a:defRPr>
                    <a:latin typeface="+mn-lt"/>
                    <a:ea typeface="+mn-ea"/>
                    <a:cs typeface="+mn-cs"/>
                    <a:sym typeface="Helvetica"/>
                  </a:defRPr>
                </a:pPr>
                <a:endParaRPr/>
              </a:p>
            </p:txBody>
          </p:sp>
          <p:sp>
            <p:nvSpPr>
              <p:cNvPr id="149" name="任意多边形 159"/>
              <p:cNvSpPr/>
              <p:nvPr/>
            </p:nvSpPr>
            <p:spPr>
              <a:xfrm>
                <a:off x="3309009" y="2899470"/>
                <a:ext cx="2385108" cy="382333"/>
              </a:xfrm>
              <a:custGeom>
                <a:avLst/>
                <a:gdLst/>
                <a:ahLst/>
                <a:cxnLst>
                  <a:cxn ang="0">
                    <a:pos x="wd2" y="hd2"/>
                  </a:cxn>
                  <a:cxn ang="5400000">
                    <a:pos x="wd2" y="hd2"/>
                  </a:cxn>
                  <a:cxn ang="10800000">
                    <a:pos x="wd2" y="hd2"/>
                  </a:cxn>
                  <a:cxn ang="16200000">
                    <a:pos x="wd2" y="hd2"/>
                  </a:cxn>
                </a:cxnLst>
                <a:rect l="0" t="0" r="r" b="b"/>
                <a:pathLst>
                  <a:path w="21600" h="21309" extrusionOk="0">
                    <a:moveTo>
                      <a:pt x="0" y="21309"/>
                    </a:moveTo>
                    <a:cubicBezTo>
                      <a:pt x="1965" y="20823"/>
                      <a:pt x="3931" y="20337"/>
                      <a:pt x="5321" y="18170"/>
                    </a:cubicBezTo>
                    <a:cubicBezTo>
                      <a:pt x="6711" y="16002"/>
                      <a:pt x="8342" y="8304"/>
                      <a:pt x="8342" y="8304"/>
                    </a:cubicBezTo>
                    <a:cubicBezTo>
                      <a:pt x="9124" y="5763"/>
                      <a:pt x="9071" y="3558"/>
                      <a:pt x="10011" y="2923"/>
                    </a:cubicBezTo>
                    <a:cubicBezTo>
                      <a:pt x="10950" y="2288"/>
                      <a:pt x="12995" y="4418"/>
                      <a:pt x="13979" y="4492"/>
                    </a:cubicBezTo>
                    <a:cubicBezTo>
                      <a:pt x="14964" y="4567"/>
                      <a:pt x="15918" y="3371"/>
                      <a:pt x="15918" y="3371"/>
                    </a:cubicBezTo>
                    <a:cubicBezTo>
                      <a:pt x="16955" y="2661"/>
                      <a:pt x="19255" y="755"/>
                      <a:pt x="20202" y="232"/>
                    </a:cubicBezTo>
                    <a:cubicBezTo>
                      <a:pt x="21149" y="-291"/>
                      <a:pt x="21600" y="232"/>
                      <a:pt x="21600" y="232"/>
                    </a:cubicBezTo>
                  </a:path>
                </a:pathLst>
              </a:custGeom>
              <a:ln w="12700">
                <a:solidFill>
                  <a:srgbClr val="0FF2FF"/>
                </a:solidFill>
                <a:miter/>
              </a:ln>
            </p:spPr>
            <p:txBody>
              <a:bodyPr lIns="45718" tIns="45718" rIns="45718" bIns="45718" anchor="ctr"/>
              <a:lstStyle/>
              <a:p>
                <a:pPr algn="ctr" defTabSz="914400">
                  <a:defRPr>
                    <a:latin typeface="+mj-lt"/>
                    <a:ea typeface="+mj-ea"/>
                    <a:cs typeface="+mj-cs"/>
                    <a:sym typeface="Calibri"/>
                  </a:defRPr>
                </a:pPr>
                <a:endParaRPr/>
              </a:p>
            </p:txBody>
          </p:sp>
          <p:sp>
            <p:nvSpPr>
              <p:cNvPr id="150" name="矩形 78"/>
              <p:cNvSpPr txBox="1"/>
              <p:nvPr/>
            </p:nvSpPr>
            <p:spPr>
              <a:xfrm>
                <a:off x="3237722" y="3785565"/>
                <a:ext cx="802247" cy="25447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200">
                    <a:solidFill>
                      <a:srgbClr val="FFFFFF"/>
                    </a:solidFill>
                  </a:defRPr>
                </a:lvl1pPr>
              </a:lstStyle>
              <a:p>
                <a:r>
                  <a:rPr>
                    <a:solidFill>
                      <a:schemeClr val="tx1"/>
                    </a:solidFill>
                  </a:rPr>
                  <a:t>Inline-dedup</a:t>
                </a:r>
              </a:p>
            </p:txBody>
          </p:sp>
          <p:sp>
            <p:nvSpPr>
              <p:cNvPr id="151" name="矩形 82"/>
              <p:cNvSpPr txBox="1"/>
              <p:nvPr/>
            </p:nvSpPr>
            <p:spPr>
              <a:xfrm>
                <a:off x="4701931" y="3787930"/>
                <a:ext cx="732308" cy="25447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200">
                    <a:solidFill>
                      <a:srgbClr val="FFFFFF"/>
                    </a:solidFill>
                  </a:defRPr>
                </a:lvl1pPr>
              </a:lstStyle>
              <a:p>
                <a:r>
                  <a:rPr>
                    <a:solidFill>
                      <a:schemeClr val="tx1"/>
                    </a:solidFill>
                  </a:rPr>
                  <a:t>Post-dedup</a:t>
                </a:r>
              </a:p>
            </p:txBody>
          </p:sp>
          <p:grpSp>
            <p:nvGrpSpPr>
              <p:cNvPr id="152" name="组合 87"/>
              <p:cNvGrpSpPr/>
              <p:nvPr/>
            </p:nvGrpSpPr>
            <p:grpSpPr>
              <a:xfrm>
                <a:off x="3973845" y="3222251"/>
                <a:ext cx="534159" cy="401270"/>
                <a:chOff x="-2" y="-1"/>
                <a:chExt cx="642897" cy="475042"/>
              </a:xfrm>
            </p:grpSpPr>
            <p:grpSp>
              <p:nvGrpSpPr>
                <p:cNvPr id="182" name="组合 90"/>
                <p:cNvGrpSpPr/>
                <p:nvPr/>
              </p:nvGrpSpPr>
              <p:grpSpPr>
                <a:xfrm>
                  <a:off x="-2" y="-1"/>
                  <a:ext cx="642897" cy="475042"/>
                  <a:chOff x="-1" y="0"/>
                  <a:chExt cx="642896" cy="475040"/>
                </a:xfrm>
              </p:grpSpPr>
              <p:sp>
                <p:nvSpPr>
                  <p:cNvPr id="184" name="Freeform 6"/>
                  <p:cNvSpPr/>
                  <p:nvPr/>
                </p:nvSpPr>
                <p:spPr>
                  <a:xfrm rot="8315514">
                    <a:off x="300029" y="54739"/>
                    <a:ext cx="278683" cy="299406"/>
                  </a:xfrm>
                  <a:custGeom>
                    <a:avLst/>
                    <a:gdLst/>
                    <a:ahLst/>
                    <a:cxnLst>
                      <a:cxn ang="0">
                        <a:pos x="wd2" y="hd2"/>
                      </a:cxn>
                      <a:cxn ang="5400000">
                        <a:pos x="wd2" y="hd2"/>
                      </a:cxn>
                      <a:cxn ang="10800000">
                        <a:pos x="wd2" y="hd2"/>
                      </a:cxn>
                      <a:cxn ang="16200000">
                        <a:pos x="wd2" y="hd2"/>
                      </a:cxn>
                    </a:cxnLst>
                    <a:rect l="0" t="0" r="r" b="b"/>
                    <a:pathLst>
                      <a:path w="21600" h="21600" extrusionOk="0">
                        <a:moveTo>
                          <a:pt x="21600" y="3664"/>
                        </a:moveTo>
                        <a:cubicBezTo>
                          <a:pt x="19535" y="1350"/>
                          <a:pt x="16835" y="0"/>
                          <a:pt x="13976" y="0"/>
                        </a:cubicBezTo>
                        <a:cubicBezTo>
                          <a:pt x="8100" y="0"/>
                          <a:pt x="3176" y="5400"/>
                          <a:pt x="2541" y="12343"/>
                        </a:cubicBezTo>
                        <a:cubicBezTo>
                          <a:pt x="0" y="12343"/>
                          <a:pt x="0" y="12343"/>
                          <a:pt x="0" y="12343"/>
                        </a:cubicBezTo>
                        <a:cubicBezTo>
                          <a:pt x="5718" y="21600"/>
                          <a:pt x="5718" y="21600"/>
                          <a:pt x="5718" y="21600"/>
                        </a:cubicBezTo>
                        <a:cubicBezTo>
                          <a:pt x="11435" y="12343"/>
                          <a:pt x="11435" y="12343"/>
                          <a:pt x="11435" y="12343"/>
                        </a:cubicBezTo>
                        <a:cubicBezTo>
                          <a:pt x="8894" y="12343"/>
                          <a:pt x="8894" y="12343"/>
                          <a:pt x="8894" y="12343"/>
                        </a:cubicBezTo>
                        <a:cubicBezTo>
                          <a:pt x="8894" y="7329"/>
                          <a:pt x="10800" y="3086"/>
                          <a:pt x="15247" y="3086"/>
                        </a:cubicBezTo>
                        <a:cubicBezTo>
                          <a:pt x="17471" y="3086"/>
                          <a:pt x="19059" y="4050"/>
                          <a:pt x="20329" y="5593"/>
                        </a:cubicBezTo>
                      </a:path>
                    </a:pathLst>
                  </a:custGeom>
                  <a:gradFill flip="none" rotWithShape="1">
                    <a:gsLst>
                      <a:gs pos="12000">
                        <a:srgbClr val="00B0F0">
                          <a:alpha val="0"/>
                        </a:srgbClr>
                      </a:gs>
                      <a:gs pos="90000">
                        <a:srgbClr val="1597FC"/>
                      </a:gs>
                    </a:gsLst>
                    <a:lin ang="7199999" scaled="0"/>
                  </a:gradFill>
                  <a:ln w="12700" cap="flat">
                    <a:noFill/>
                    <a:miter lim="400000"/>
                  </a:ln>
                  <a:effectLst/>
                </p:spPr>
                <p:txBody>
                  <a:bodyPr wrap="square" lIns="45718" tIns="45718" rIns="45718" bIns="45718" numCol="1" anchor="t">
                    <a:noAutofit/>
                  </a:bodyPr>
                  <a:lstStyle/>
                  <a:p>
                    <a:pPr defTabSz="914400">
                      <a:defRPr sz="1100">
                        <a:latin typeface="+mj-lt"/>
                        <a:ea typeface="+mj-ea"/>
                        <a:cs typeface="+mj-cs"/>
                        <a:sym typeface="Calibri"/>
                      </a:defRPr>
                    </a:pPr>
                    <a:endParaRPr/>
                  </a:p>
                </p:txBody>
              </p:sp>
              <p:sp>
                <p:nvSpPr>
                  <p:cNvPr id="185" name="Freeform 7"/>
                  <p:cNvSpPr/>
                  <p:nvPr/>
                </p:nvSpPr>
                <p:spPr>
                  <a:xfrm rot="7749706">
                    <a:off x="64976" y="122232"/>
                    <a:ext cx="278686" cy="300050"/>
                  </a:xfrm>
                  <a:custGeom>
                    <a:avLst/>
                    <a:gdLst/>
                    <a:ahLst/>
                    <a:cxnLst>
                      <a:cxn ang="0">
                        <a:pos x="wd2" y="hd2"/>
                      </a:cxn>
                      <a:cxn ang="5400000">
                        <a:pos x="wd2" y="hd2"/>
                      </a:cxn>
                      <a:cxn ang="10800000">
                        <a:pos x="wd2" y="hd2"/>
                      </a:cxn>
                      <a:cxn ang="16200000">
                        <a:pos x="wd2" y="hd2"/>
                      </a:cxn>
                    </a:cxnLst>
                    <a:rect l="0" t="0" r="r" b="b"/>
                    <a:pathLst>
                      <a:path w="21600" h="21600" extrusionOk="0">
                        <a:moveTo>
                          <a:pt x="0" y="18129"/>
                        </a:moveTo>
                        <a:cubicBezTo>
                          <a:pt x="2065" y="20443"/>
                          <a:pt x="4765" y="21600"/>
                          <a:pt x="7624" y="21600"/>
                        </a:cubicBezTo>
                        <a:cubicBezTo>
                          <a:pt x="13500" y="21600"/>
                          <a:pt x="18424" y="16200"/>
                          <a:pt x="19059" y="9257"/>
                        </a:cubicBezTo>
                        <a:cubicBezTo>
                          <a:pt x="21600" y="9257"/>
                          <a:pt x="21600" y="9257"/>
                          <a:pt x="21600" y="9257"/>
                        </a:cubicBezTo>
                        <a:cubicBezTo>
                          <a:pt x="15882" y="0"/>
                          <a:pt x="15882" y="0"/>
                          <a:pt x="15882" y="0"/>
                        </a:cubicBezTo>
                        <a:cubicBezTo>
                          <a:pt x="10165" y="9257"/>
                          <a:pt x="10165" y="9257"/>
                          <a:pt x="10165" y="9257"/>
                        </a:cubicBezTo>
                        <a:cubicBezTo>
                          <a:pt x="12706" y="9257"/>
                          <a:pt x="12706" y="9257"/>
                          <a:pt x="12706" y="9257"/>
                        </a:cubicBezTo>
                        <a:cubicBezTo>
                          <a:pt x="12706" y="14657"/>
                          <a:pt x="10800" y="18514"/>
                          <a:pt x="6353" y="18514"/>
                        </a:cubicBezTo>
                        <a:cubicBezTo>
                          <a:pt x="4129" y="18514"/>
                          <a:pt x="2541" y="17743"/>
                          <a:pt x="1271" y="16200"/>
                        </a:cubicBezTo>
                      </a:path>
                    </a:pathLst>
                  </a:custGeom>
                  <a:gradFill flip="none" rotWithShape="1">
                    <a:gsLst>
                      <a:gs pos="12000">
                        <a:srgbClr val="00B0F0">
                          <a:alpha val="0"/>
                        </a:srgbClr>
                      </a:gs>
                      <a:gs pos="90000">
                        <a:srgbClr val="1597FC"/>
                      </a:gs>
                    </a:gsLst>
                    <a:lin ang="20400000" scaled="0"/>
                  </a:gradFill>
                  <a:ln w="12700" cap="flat">
                    <a:noFill/>
                    <a:miter lim="400000"/>
                  </a:ln>
                  <a:effectLst/>
                </p:spPr>
                <p:txBody>
                  <a:bodyPr wrap="square" lIns="45718" tIns="45718" rIns="45718" bIns="45718" numCol="1" anchor="t">
                    <a:noAutofit/>
                  </a:bodyPr>
                  <a:lstStyle/>
                  <a:p>
                    <a:pPr defTabSz="914400">
                      <a:defRPr sz="1100">
                        <a:latin typeface="+mj-lt"/>
                        <a:ea typeface="+mj-ea"/>
                        <a:cs typeface="+mj-cs"/>
                        <a:sym typeface="Calibri"/>
                      </a:defRPr>
                    </a:pPr>
                    <a:endParaRPr/>
                  </a:p>
                </p:txBody>
              </p:sp>
            </p:grpSp>
            <p:sp>
              <p:nvSpPr>
                <p:cNvPr id="183" name="文本框 89"/>
                <p:cNvSpPr txBox="1"/>
                <p:nvPr/>
              </p:nvSpPr>
              <p:spPr>
                <a:xfrm>
                  <a:off x="86418" y="151085"/>
                  <a:ext cx="475240" cy="1506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marL="228600" indent="-228600" algn="ctr" defTabSz="914400">
                    <a:defRPr sz="900" b="1">
                      <a:solidFill>
                        <a:srgbClr val="FFC000"/>
                      </a:solidFill>
                    </a:defRPr>
                  </a:lvl1pPr>
                </a:lstStyle>
                <a:p>
                  <a:r>
                    <a:rPr>
                      <a:solidFill>
                        <a:schemeClr val="tx1"/>
                      </a:solidFill>
                    </a:rPr>
                    <a:t>Adaptive</a:t>
                  </a:r>
                </a:p>
              </p:txBody>
            </p:sp>
          </p:grpSp>
          <p:pic>
            <p:nvPicPr>
              <p:cNvPr id="153" name="Picture 47" descr="Picture 47"/>
              <p:cNvPicPr>
                <a:picLocks noChangeAspect="1"/>
              </p:cNvPicPr>
              <p:nvPr/>
            </p:nvPicPr>
            <p:blipFill>
              <a:blip r:embed="rId6"/>
              <a:stretch>
                <a:fillRect/>
              </a:stretch>
            </p:blipFill>
            <p:spPr>
              <a:xfrm>
                <a:off x="3972595" y="3135698"/>
                <a:ext cx="535408" cy="539094"/>
              </a:xfrm>
              <a:prstGeom prst="rect">
                <a:avLst/>
              </a:prstGeom>
              <a:ln w="12700">
                <a:miter lim="400000"/>
              </a:ln>
            </p:spPr>
          </p:pic>
          <p:sp>
            <p:nvSpPr>
              <p:cNvPr id="154" name="矩形 153"/>
              <p:cNvSpPr txBox="1"/>
              <p:nvPr/>
            </p:nvSpPr>
            <p:spPr>
              <a:xfrm>
                <a:off x="3284841" y="4644218"/>
                <a:ext cx="802247" cy="254477"/>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lvl1pPr algn="ctr" defTabSz="914400">
                  <a:defRPr sz="1200">
                    <a:solidFill>
                      <a:srgbClr val="FFFFFF"/>
                    </a:solidFill>
                  </a:defRPr>
                </a:lvl1pPr>
              </a:lstStyle>
              <a:p>
                <a:r>
                  <a:rPr>
                    <a:solidFill>
                      <a:schemeClr val="tx1"/>
                    </a:solidFill>
                  </a:rPr>
                  <a:t>Inline-dedup</a:t>
                </a:r>
              </a:p>
            </p:txBody>
          </p:sp>
          <p:sp>
            <p:nvSpPr>
              <p:cNvPr id="155" name="直接箭头连接符 177"/>
              <p:cNvSpPr/>
              <p:nvPr/>
            </p:nvSpPr>
            <p:spPr>
              <a:xfrm>
                <a:off x="4997334" y="4447311"/>
                <a:ext cx="2" cy="623926"/>
              </a:xfrm>
              <a:prstGeom prst="line">
                <a:avLst/>
              </a:prstGeom>
              <a:ln w="6350">
                <a:solidFill>
                  <a:srgbClr val="1CFFFF"/>
                </a:solidFill>
                <a:miter/>
                <a:tailEnd type="triangle"/>
              </a:ln>
            </p:spPr>
            <p:txBody>
              <a:bodyPr lIns="45718" tIns="45718" rIns="45718" bIns="45718"/>
              <a:lstStyle/>
              <a:p>
                <a:pPr defTabSz="914400">
                  <a:defRPr>
                    <a:latin typeface="+mn-lt"/>
                    <a:ea typeface="+mn-ea"/>
                    <a:cs typeface="+mn-cs"/>
                    <a:sym typeface="Helvetica"/>
                  </a:defRPr>
                </a:pPr>
                <a:endParaRPr/>
              </a:p>
            </p:txBody>
          </p:sp>
          <p:sp>
            <p:nvSpPr>
              <p:cNvPr id="156" name="直接箭头连接符 178"/>
              <p:cNvSpPr/>
              <p:nvPr/>
            </p:nvSpPr>
            <p:spPr>
              <a:xfrm flipV="1">
                <a:off x="5335853" y="4846239"/>
                <a:ext cx="2" cy="224999"/>
              </a:xfrm>
              <a:prstGeom prst="line">
                <a:avLst/>
              </a:prstGeom>
              <a:ln w="6350">
                <a:solidFill>
                  <a:srgbClr val="1CFFFF"/>
                </a:solidFill>
                <a:miter/>
                <a:tailEnd type="triangle"/>
              </a:ln>
            </p:spPr>
            <p:txBody>
              <a:bodyPr lIns="45718" tIns="45718" rIns="45718" bIns="45718"/>
              <a:lstStyle/>
              <a:p>
                <a:pPr defTabSz="914400">
                  <a:defRPr>
                    <a:latin typeface="+mn-lt"/>
                    <a:ea typeface="+mn-ea"/>
                    <a:cs typeface="+mn-cs"/>
                    <a:sym typeface="Helvetica"/>
                  </a:defRPr>
                </a:pPr>
                <a:endParaRPr/>
              </a:p>
            </p:txBody>
          </p:sp>
          <p:sp>
            <p:nvSpPr>
              <p:cNvPr id="157" name="直接箭头连接符 179"/>
              <p:cNvSpPr/>
              <p:nvPr/>
            </p:nvSpPr>
            <p:spPr>
              <a:xfrm>
                <a:off x="5752682" y="4848081"/>
                <a:ext cx="2" cy="230698"/>
              </a:xfrm>
              <a:prstGeom prst="line">
                <a:avLst/>
              </a:prstGeom>
              <a:ln w="6350">
                <a:solidFill>
                  <a:srgbClr val="1CFFFF"/>
                </a:solidFill>
                <a:miter/>
                <a:tailEnd type="triangle"/>
              </a:ln>
            </p:spPr>
            <p:txBody>
              <a:bodyPr lIns="45718" tIns="45718" rIns="45718" bIns="45718"/>
              <a:lstStyle/>
              <a:p>
                <a:pPr defTabSz="914400">
                  <a:defRPr>
                    <a:latin typeface="+mn-lt"/>
                    <a:ea typeface="+mn-ea"/>
                    <a:cs typeface="+mn-cs"/>
                    <a:sym typeface="Helvetica"/>
                  </a:defRPr>
                </a:pPr>
                <a:endParaRPr/>
              </a:p>
            </p:txBody>
          </p:sp>
          <p:sp>
            <p:nvSpPr>
              <p:cNvPr id="158" name="Rectangle 183"/>
              <p:cNvSpPr/>
              <p:nvPr/>
            </p:nvSpPr>
            <p:spPr>
              <a:xfrm>
                <a:off x="5143535" y="4641616"/>
                <a:ext cx="725685" cy="194699"/>
              </a:xfrm>
              <a:prstGeom prst="rect">
                <a:avLst/>
              </a:prstGeom>
              <a:ln w="3175">
                <a:solidFill>
                  <a:srgbClr val="1AD2D5"/>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grpSp>
            <p:nvGrpSpPr>
              <p:cNvPr id="159" name="组合 43"/>
              <p:cNvGrpSpPr/>
              <p:nvPr/>
            </p:nvGrpSpPr>
            <p:grpSpPr>
              <a:xfrm>
                <a:off x="4717519" y="4209050"/>
                <a:ext cx="580861" cy="205455"/>
                <a:chOff x="0" y="0"/>
                <a:chExt cx="699107" cy="243227"/>
              </a:xfrm>
            </p:grpSpPr>
            <p:sp>
              <p:nvSpPr>
                <p:cNvPr id="174" name="Flowchart: Connector 135"/>
                <p:cNvSpPr/>
                <p:nvPr/>
              </p:nvSpPr>
              <p:spPr>
                <a:xfrm>
                  <a:off x="-1" y="0"/>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5" name="Flowchart: Connector 141"/>
                <p:cNvSpPr/>
                <p:nvPr/>
              </p:nvSpPr>
              <p:spPr>
                <a:xfrm>
                  <a:off x="203894" y="0"/>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6" name="Flowchart: Connector 153"/>
                <p:cNvSpPr/>
                <p:nvPr/>
              </p:nvSpPr>
              <p:spPr>
                <a:xfrm>
                  <a:off x="414396" y="0"/>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7" name="Flowchart: Connector 171"/>
                <p:cNvSpPr/>
                <p:nvPr/>
              </p:nvSpPr>
              <p:spPr>
                <a:xfrm>
                  <a:off x="-1" y="158753"/>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8" name="Flowchart: Connector 172"/>
                <p:cNvSpPr/>
                <p:nvPr/>
              </p:nvSpPr>
              <p:spPr>
                <a:xfrm>
                  <a:off x="203894" y="158753"/>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9" name="Flowchart: Connector 173"/>
                <p:cNvSpPr/>
                <p:nvPr/>
              </p:nvSpPr>
              <p:spPr>
                <a:xfrm>
                  <a:off x="414396" y="158753"/>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80" name="Flowchart: Connector 141"/>
                <p:cNvSpPr/>
                <p:nvPr/>
              </p:nvSpPr>
              <p:spPr>
                <a:xfrm>
                  <a:off x="607488" y="0"/>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81" name="Flowchart: Connector 172"/>
                <p:cNvSpPr/>
                <p:nvPr/>
              </p:nvSpPr>
              <p:spPr>
                <a:xfrm>
                  <a:off x="607488" y="158753"/>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grpSp>
          <p:grpSp>
            <p:nvGrpSpPr>
              <p:cNvPr id="160" name="组合 42"/>
              <p:cNvGrpSpPr/>
              <p:nvPr/>
            </p:nvGrpSpPr>
            <p:grpSpPr>
              <a:xfrm>
                <a:off x="3375140" y="4222073"/>
                <a:ext cx="580861" cy="205455"/>
                <a:chOff x="0" y="0"/>
                <a:chExt cx="699107" cy="243227"/>
              </a:xfrm>
            </p:grpSpPr>
            <p:sp>
              <p:nvSpPr>
                <p:cNvPr id="166" name="Flowchart: Connector 135"/>
                <p:cNvSpPr/>
                <p:nvPr/>
              </p:nvSpPr>
              <p:spPr>
                <a:xfrm>
                  <a:off x="-1" y="0"/>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67" name="Flowchart: Connector 141"/>
                <p:cNvSpPr/>
                <p:nvPr/>
              </p:nvSpPr>
              <p:spPr>
                <a:xfrm>
                  <a:off x="203894" y="0"/>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68" name="Flowchart: Connector 153"/>
                <p:cNvSpPr/>
                <p:nvPr/>
              </p:nvSpPr>
              <p:spPr>
                <a:xfrm>
                  <a:off x="414396" y="0"/>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69" name="Flowchart: Connector 171"/>
                <p:cNvSpPr/>
                <p:nvPr/>
              </p:nvSpPr>
              <p:spPr>
                <a:xfrm>
                  <a:off x="-1" y="158753"/>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0" name="Flowchart: Connector 172"/>
                <p:cNvSpPr/>
                <p:nvPr/>
              </p:nvSpPr>
              <p:spPr>
                <a:xfrm>
                  <a:off x="203894" y="158753"/>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1" name="Flowchart: Connector 173"/>
                <p:cNvSpPr/>
                <p:nvPr/>
              </p:nvSpPr>
              <p:spPr>
                <a:xfrm>
                  <a:off x="414396" y="158753"/>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2" name="Flowchart: Connector 141"/>
                <p:cNvSpPr/>
                <p:nvPr/>
              </p:nvSpPr>
              <p:spPr>
                <a:xfrm>
                  <a:off x="607488" y="0"/>
                  <a:ext cx="91619" cy="84475"/>
                </a:xfrm>
                <a:prstGeom prst="ellipse">
                  <a:avLst/>
                </a:prstGeom>
                <a:no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sp>
              <p:nvSpPr>
                <p:cNvPr id="173" name="Flowchart: Connector 172"/>
                <p:cNvSpPr/>
                <p:nvPr/>
              </p:nvSpPr>
              <p:spPr>
                <a:xfrm>
                  <a:off x="607488" y="158753"/>
                  <a:ext cx="91619" cy="84475"/>
                </a:xfrm>
                <a:prstGeom prst="ellipse">
                  <a:avLst/>
                </a:prstGeom>
                <a:solidFill>
                  <a:srgbClr val="00B0F0"/>
                </a:solidFill>
                <a:ln w="25400" cap="flat">
                  <a:solidFill>
                    <a:srgbClr val="00B0F0"/>
                  </a:solidFill>
                  <a:prstDash val="solid"/>
                  <a:round/>
                </a:ln>
                <a:effectLst/>
              </p:spPr>
              <p:txBody>
                <a:bodyPr wrap="square" lIns="45718" tIns="45718" rIns="45718" bIns="45718" numCol="1" anchor="ctr">
                  <a:noAutofit/>
                </a:bodyPr>
                <a:lstStyle/>
                <a:p>
                  <a:pPr algn="ctr" defTabSz="1216660">
                    <a:defRPr sz="1000" b="1">
                      <a:solidFill>
                        <a:srgbClr val="FFFFFF"/>
                      </a:solidFill>
                      <a:latin typeface="微软雅黑"/>
                      <a:ea typeface="微软雅黑"/>
                      <a:cs typeface="微软雅黑"/>
                      <a:sym typeface="微软雅黑"/>
                    </a:defRPr>
                  </a:pPr>
                  <a:endParaRPr/>
                </a:p>
              </p:txBody>
            </p:sp>
          </p:grpSp>
          <p:sp>
            <p:nvSpPr>
              <p:cNvPr id="161" name="Flowchart: Connector 179"/>
              <p:cNvSpPr/>
              <p:nvPr/>
            </p:nvSpPr>
            <p:spPr>
              <a:xfrm>
                <a:off x="3746955" y="5216249"/>
                <a:ext cx="76123" cy="71356"/>
              </a:xfrm>
              <a:prstGeom prst="ellipse">
                <a:avLst/>
              </a:prstGeom>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62" name="Flowchart: Connector 180"/>
              <p:cNvSpPr/>
              <p:nvPr/>
            </p:nvSpPr>
            <p:spPr>
              <a:xfrm>
                <a:off x="3541550" y="5216249"/>
                <a:ext cx="76123" cy="71356"/>
              </a:xfrm>
              <a:prstGeom prst="ellipse">
                <a:avLst/>
              </a:prstGeom>
              <a:solidFill>
                <a:srgbClr val="00B0F0"/>
              </a:solidFill>
              <a:ln w="25400">
                <a:solidFill>
                  <a:srgbClr val="00B0F0"/>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sp>
            <p:nvSpPr>
              <p:cNvPr id="163" name="TextBox 181"/>
              <p:cNvSpPr txBox="1"/>
              <p:nvPr/>
            </p:nvSpPr>
            <p:spPr>
              <a:xfrm>
                <a:off x="3506305" y="5368731"/>
                <a:ext cx="557337" cy="169650"/>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lvl1pPr defTabSz="1216660">
                  <a:defRPr sz="600" b="1">
                    <a:solidFill>
                      <a:srgbClr val="FFFFFF"/>
                    </a:solidFill>
                    <a:latin typeface="微软雅黑"/>
                    <a:ea typeface="微软雅黑"/>
                    <a:cs typeface="微软雅黑"/>
                    <a:sym typeface="微软雅黑"/>
                  </a:defRPr>
                </a:lvl1pPr>
              </a:lstStyle>
              <a:p>
                <a:r>
                  <a:rPr>
                    <a:solidFill>
                      <a:schemeClr val="tx1"/>
                    </a:solidFill>
                  </a:rPr>
                  <a:t>SSD/HDD</a:t>
                </a:r>
              </a:p>
            </p:txBody>
          </p:sp>
          <p:sp>
            <p:nvSpPr>
              <p:cNvPr id="164" name="Rectangle 183"/>
              <p:cNvSpPr/>
              <p:nvPr/>
            </p:nvSpPr>
            <p:spPr>
              <a:xfrm>
                <a:off x="3385231" y="5087836"/>
                <a:ext cx="570770" cy="411993"/>
              </a:xfrm>
              <a:prstGeom prst="rect">
                <a:avLst/>
              </a:prstGeom>
              <a:ln w="3175">
                <a:solidFill>
                  <a:srgbClr val="1AD2D5"/>
                </a:solidFill>
              </a:ln>
            </p:spPr>
            <p:txBody>
              <a:bodyPr lIns="45718" tIns="45718" rIns="45718" bIns="45718" anchor="ctr"/>
              <a:lstStyle/>
              <a:p>
                <a:pPr algn="ctr" defTabSz="1216660">
                  <a:defRPr sz="1000" b="1">
                    <a:solidFill>
                      <a:srgbClr val="FFFFFF"/>
                    </a:solidFill>
                    <a:latin typeface="微软雅黑"/>
                    <a:ea typeface="微软雅黑"/>
                    <a:cs typeface="微软雅黑"/>
                    <a:sym typeface="微软雅黑"/>
                  </a:defRPr>
                </a:pPr>
                <a:endParaRPr/>
              </a:p>
            </p:txBody>
          </p:sp>
          <p:pic>
            <p:nvPicPr>
              <p:cNvPr id="165" name="图片 47" descr="图片 47"/>
              <p:cNvPicPr>
                <a:picLocks noChangeAspect="1"/>
              </p:cNvPicPr>
              <p:nvPr/>
            </p:nvPicPr>
            <p:blipFill>
              <a:blip r:embed="rId7"/>
              <a:stretch>
                <a:fillRect/>
              </a:stretch>
            </p:blipFill>
            <p:spPr>
              <a:xfrm>
                <a:off x="3457929" y="4853805"/>
                <a:ext cx="456074" cy="237297"/>
              </a:xfrm>
              <a:prstGeom prst="rect">
                <a:avLst/>
              </a:prstGeom>
              <a:ln w="12700">
                <a:miter lim="400000"/>
              </a:ln>
            </p:spPr>
          </p:pic>
        </p:grpSp>
      </p:grpSp>
      <p:sp>
        <p:nvSpPr>
          <p:cNvPr id="188" name="矩形 165"/>
          <p:cNvSpPr txBox="1"/>
          <p:nvPr/>
        </p:nvSpPr>
        <p:spPr>
          <a:xfrm>
            <a:off x="723539" y="1491071"/>
            <a:ext cx="5234807" cy="338550"/>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lvl1pPr algn="ctr" defTabSz="914400">
              <a:defRPr sz="1600" b="1">
                <a:solidFill>
                  <a:srgbClr val="FFC000"/>
                </a:solidFill>
              </a:defRPr>
            </a:lvl1pPr>
          </a:lstStyle>
          <a:p>
            <a:r>
              <a:rPr dirty="0">
                <a:solidFill>
                  <a:schemeClr val="tx1"/>
                </a:solidFill>
              </a:rPr>
              <a:t>Adaptive Inline/Post-deduplication</a:t>
            </a:r>
            <a:r>
              <a:rPr lang="en-US" dirty="0">
                <a:solidFill>
                  <a:schemeClr val="tx1"/>
                </a:solidFill>
              </a:rPr>
              <a:t>/Compression</a:t>
            </a:r>
            <a:r>
              <a:rPr dirty="0">
                <a:solidFill>
                  <a:schemeClr val="tx1"/>
                </a:solidFill>
              </a:rPr>
              <a:t> </a:t>
            </a:r>
          </a:p>
        </p:txBody>
      </p:sp>
      <p:graphicFrame>
        <p:nvGraphicFramePr>
          <p:cNvPr id="89" name="表格 88"/>
          <p:cNvGraphicFramePr>
            <a:graphicFrameLocks noGrp="1"/>
          </p:cNvGraphicFramePr>
          <p:nvPr>
            <p:extLst>
              <p:ext uri="{D42A27DB-BD31-4B8C-83A1-F6EECF244321}">
                <p14:modId xmlns:p14="http://schemas.microsoft.com/office/powerpoint/2010/main" val="57363856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High Performance</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006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a:picLocks noChangeAspect="1"/>
          </p:cNvPicPr>
          <p:nvPr/>
        </p:nvPicPr>
        <p:blipFill rotWithShape="1">
          <a:blip r:embed="rId3" cstate="print">
            <a:extLst>
              <a:ext uri="{28A0092B-C50C-407E-A947-70E740481C1C}">
                <a14:useLocalDpi xmlns:a14="http://schemas.microsoft.com/office/drawing/2010/main" val="0"/>
              </a:ext>
            </a:extLst>
          </a:blip>
          <a:srcRect l="45445" t="53339" r="10031" b="7250"/>
          <a:stretch/>
        </p:blipFill>
        <p:spPr>
          <a:xfrm>
            <a:off x="7075577" y="3126598"/>
            <a:ext cx="2042755" cy="1061789"/>
          </a:xfrm>
          <a:prstGeom prst="rect">
            <a:avLst/>
          </a:prstGeom>
          <a:ln>
            <a:solidFill>
              <a:schemeClr val="bg1">
                <a:lumMod val="75000"/>
              </a:schemeClr>
            </a:solidFill>
          </a:ln>
        </p:spPr>
      </p:pic>
      <p:pic>
        <p:nvPicPr>
          <p:cNvPr id="97" name="图片 36"/>
          <p:cNvPicPr>
            <a:picLocks noChangeAspect="1"/>
          </p:cNvPicPr>
          <p:nvPr/>
        </p:nvPicPr>
        <p:blipFill>
          <a:blip r:embed="rId4"/>
          <a:stretch>
            <a:fillRect/>
          </a:stretch>
        </p:blipFill>
        <p:spPr>
          <a:xfrm>
            <a:off x="2454641" y="3136644"/>
            <a:ext cx="1794228" cy="975724"/>
          </a:xfrm>
          <a:prstGeom prst="rect">
            <a:avLst/>
          </a:prstGeom>
          <a:ln>
            <a:solidFill>
              <a:schemeClr val="bg1">
                <a:lumMod val="75000"/>
              </a:schemeClr>
            </a:solidFill>
          </a:ln>
        </p:spPr>
      </p:pic>
      <p:pic>
        <p:nvPicPr>
          <p:cNvPr id="92" name="图片 15"/>
          <p:cNvPicPr>
            <a:picLocks noChangeAspect="1"/>
          </p:cNvPicPr>
          <p:nvPr/>
        </p:nvPicPr>
        <p:blipFill>
          <a:blip r:embed="rId5"/>
          <a:stretch>
            <a:fillRect/>
          </a:stretch>
        </p:blipFill>
        <p:spPr>
          <a:xfrm>
            <a:off x="5038736" y="3136644"/>
            <a:ext cx="1053209" cy="1011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7" name="图片 673" descr="Music.png"/>
          <p:cNvPicPr>
            <a:picLocks noChangeAspect="1"/>
          </p:cNvPicPr>
          <p:nvPr/>
        </p:nvPicPr>
        <p:blipFill>
          <a:blip r:embed="rId6" cstate="print"/>
          <a:stretch>
            <a:fillRect/>
          </a:stretch>
        </p:blipFill>
        <p:spPr>
          <a:xfrm>
            <a:off x="9716765" y="2775422"/>
            <a:ext cx="1951678" cy="1372431"/>
          </a:xfrm>
          <a:prstGeom prst="rect">
            <a:avLst/>
          </a:prstGeom>
        </p:spPr>
      </p:pic>
      <p:pic>
        <p:nvPicPr>
          <p:cNvPr id="90" name="图片 6"/>
          <p:cNvPicPr>
            <a:picLocks noChangeAspect="1"/>
          </p:cNvPicPr>
          <p:nvPr/>
        </p:nvPicPr>
        <p:blipFill>
          <a:blip r:embed="rId7">
            <a:duotone>
              <a:schemeClr val="accent1">
                <a:shade val="45000"/>
                <a:satMod val="135000"/>
              </a:schemeClr>
              <a:prstClr val="white"/>
            </a:duotone>
          </a:blip>
          <a:stretch>
            <a:fillRect/>
          </a:stretch>
        </p:blipFill>
        <p:spPr>
          <a:xfrm>
            <a:off x="10210093" y="3452267"/>
            <a:ext cx="503090" cy="448537"/>
          </a:xfrm>
          <a:prstGeom prst="rect">
            <a:avLst/>
          </a:prstGeom>
        </p:spPr>
      </p:pic>
      <p:grpSp>
        <p:nvGrpSpPr>
          <p:cNvPr id="9" name="组合 226"/>
          <p:cNvGrpSpPr/>
          <p:nvPr/>
        </p:nvGrpSpPr>
        <p:grpSpPr>
          <a:xfrm>
            <a:off x="1180697" y="3226445"/>
            <a:ext cx="740047" cy="611636"/>
            <a:chOff x="4260158" y="3721691"/>
            <a:chExt cx="740529" cy="612000"/>
          </a:xfrm>
        </p:grpSpPr>
        <p:cxnSp>
          <p:nvCxnSpPr>
            <p:cNvPr id="34" name="直接连接符 33"/>
            <p:cNvCxnSpPr/>
            <p:nvPr/>
          </p:nvCxnSpPr>
          <p:spPr>
            <a:xfrm>
              <a:off x="4626320" y="3721691"/>
              <a:ext cx="0" cy="612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60158" y="3740819"/>
              <a:ext cx="366162" cy="5388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626320" y="3740819"/>
              <a:ext cx="374367" cy="5388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29"/>
          <p:cNvGrpSpPr/>
          <p:nvPr/>
        </p:nvGrpSpPr>
        <p:grpSpPr>
          <a:xfrm>
            <a:off x="1028633" y="3821704"/>
            <a:ext cx="1064668" cy="336231"/>
            <a:chOff x="3987323" y="4393989"/>
            <a:chExt cx="1368152" cy="432049"/>
          </a:xfrm>
        </p:grpSpPr>
        <p:sp>
          <p:nvSpPr>
            <p:cNvPr id="43" name="Freeform 52"/>
            <p:cNvSpPr>
              <a:spLocks noEditPoints="1"/>
            </p:cNvSpPr>
            <p:nvPr/>
          </p:nvSpPr>
          <p:spPr bwMode="auto">
            <a:xfrm>
              <a:off x="4971046" y="4399081"/>
              <a:ext cx="384429" cy="426957"/>
            </a:xfrm>
            <a:custGeom>
              <a:avLst/>
              <a:gdLst>
                <a:gd name="T0" fmla="*/ 107 w 311"/>
                <a:gd name="T1" fmla="*/ 4 h 387"/>
                <a:gd name="T2" fmla="*/ 43 w 311"/>
                <a:gd name="T3" fmla="*/ 20 h 387"/>
                <a:gd name="T4" fmla="*/ 7 w 311"/>
                <a:gd name="T5" fmla="*/ 48 h 387"/>
                <a:gd name="T6" fmla="*/ 0 w 311"/>
                <a:gd name="T7" fmla="*/ 120 h 387"/>
                <a:gd name="T8" fmla="*/ 18 w 311"/>
                <a:gd name="T9" fmla="*/ 153 h 387"/>
                <a:gd name="T10" fmla="*/ 66 w 311"/>
                <a:gd name="T11" fmla="*/ 176 h 387"/>
                <a:gd name="T12" fmla="*/ 138 w 311"/>
                <a:gd name="T13" fmla="*/ 188 h 387"/>
                <a:gd name="T14" fmla="*/ 204 w 311"/>
                <a:gd name="T15" fmla="*/ 184 h 387"/>
                <a:gd name="T16" fmla="*/ 268 w 311"/>
                <a:gd name="T17" fmla="*/ 168 h 387"/>
                <a:gd name="T18" fmla="*/ 304 w 311"/>
                <a:gd name="T19" fmla="*/ 140 h 387"/>
                <a:gd name="T20" fmla="*/ 311 w 311"/>
                <a:gd name="T21" fmla="*/ 68 h 387"/>
                <a:gd name="T22" fmla="*/ 293 w 311"/>
                <a:gd name="T23" fmla="*/ 37 h 387"/>
                <a:gd name="T24" fmla="*/ 245 w 311"/>
                <a:gd name="T25" fmla="*/ 12 h 387"/>
                <a:gd name="T26" fmla="*/ 173 w 311"/>
                <a:gd name="T27" fmla="*/ 1 h 387"/>
                <a:gd name="T28" fmla="*/ 61 w 311"/>
                <a:gd name="T29" fmla="*/ 153 h 387"/>
                <a:gd name="T30" fmla="*/ 54 w 311"/>
                <a:gd name="T31" fmla="*/ 135 h 387"/>
                <a:gd name="T32" fmla="*/ 70 w 311"/>
                <a:gd name="T33" fmla="*/ 128 h 387"/>
                <a:gd name="T34" fmla="*/ 77 w 311"/>
                <a:gd name="T35" fmla="*/ 146 h 387"/>
                <a:gd name="T36" fmla="*/ 155 w 311"/>
                <a:gd name="T37" fmla="*/ 121 h 387"/>
                <a:gd name="T38" fmla="*/ 61 w 311"/>
                <a:gd name="T39" fmla="*/ 106 h 387"/>
                <a:gd name="T40" fmla="*/ 2 w 311"/>
                <a:gd name="T41" fmla="*/ 64 h 387"/>
                <a:gd name="T42" fmla="*/ 65 w 311"/>
                <a:gd name="T43" fmla="*/ 100 h 387"/>
                <a:gd name="T44" fmla="*/ 155 w 311"/>
                <a:gd name="T45" fmla="*/ 114 h 387"/>
                <a:gd name="T46" fmla="*/ 265 w 311"/>
                <a:gd name="T47" fmla="*/ 93 h 387"/>
                <a:gd name="T48" fmla="*/ 304 w 311"/>
                <a:gd name="T49" fmla="*/ 69 h 387"/>
                <a:gd name="T50" fmla="*/ 230 w 311"/>
                <a:gd name="T51" fmla="*/ 112 h 387"/>
                <a:gd name="T52" fmla="*/ 155 w 311"/>
                <a:gd name="T53" fmla="*/ 317 h 387"/>
                <a:gd name="T54" fmla="*/ 52 w 311"/>
                <a:gd name="T55" fmla="*/ 301 h 387"/>
                <a:gd name="T56" fmla="*/ 13 w 311"/>
                <a:gd name="T57" fmla="*/ 276 h 387"/>
                <a:gd name="T58" fmla="*/ 0 w 311"/>
                <a:gd name="T59" fmla="*/ 263 h 387"/>
                <a:gd name="T60" fmla="*/ 4 w 311"/>
                <a:gd name="T61" fmla="*/ 333 h 387"/>
                <a:gd name="T62" fmla="*/ 34 w 311"/>
                <a:gd name="T63" fmla="*/ 363 h 387"/>
                <a:gd name="T64" fmla="*/ 93 w 311"/>
                <a:gd name="T65" fmla="*/ 383 h 387"/>
                <a:gd name="T66" fmla="*/ 155 w 311"/>
                <a:gd name="T67" fmla="*/ 387 h 387"/>
                <a:gd name="T68" fmla="*/ 232 w 311"/>
                <a:gd name="T69" fmla="*/ 379 h 387"/>
                <a:gd name="T70" fmla="*/ 286 w 311"/>
                <a:gd name="T71" fmla="*/ 358 h 387"/>
                <a:gd name="T72" fmla="*/ 310 w 311"/>
                <a:gd name="T73" fmla="*/ 326 h 387"/>
                <a:gd name="T74" fmla="*/ 309 w 311"/>
                <a:gd name="T75" fmla="*/ 258 h 387"/>
                <a:gd name="T76" fmla="*/ 292 w 311"/>
                <a:gd name="T77" fmla="*/ 282 h 387"/>
                <a:gd name="T78" fmla="*/ 238 w 311"/>
                <a:gd name="T79" fmla="*/ 308 h 387"/>
                <a:gd name="T80" fmla="*/ 66 w 311"/>
                <a:gd name="T81" fmla="*/ 357 h 387"/>
                <a:gd name="T82" fmla="*/ 53 w 311"/>
                <a:gd name="T83" fmla="*/ 344 h 387"/>
                <a:gd name="T84" fmla="*/ 66 w 311"/>
                <a:gd name="T85" fmla="*/ 330 h 387"/>
                <a:gd name="T86" fmla="*/ 79 w 311"/>
                <a:gd name="T87" fmla="*/ 344 h 387"/>
                <a:gd name="T88" fmla="*/ 66 w 311"/>
                <a:gd name="T89" fmla="*/ 357 h 387"/>
                <a:gd name="T90" fmla="*/ 99 w 311"/>
                <a:gd name="T91" fmla="*/ 213 h 387"/>
                <a:gd name="T92" fmla="*/ 19 w 311"/>
                <a:gd name="T93" fmla="*/ 182 h 387"/>
                <a:gd name="T94" fmla="*/ 2 w 311"/>
                <a:gd name="T95" fmla="*/ 159 h 387"/>
                <a:gd name="T96" fmla="*/ 1 w 311"/>
                <a:gd name="T97" fmla="*/ 227 h 387"/>
                <a:gd name="T98" fmla="*/ 25 w 311"/>
                <a:gd name="T99" fmla="*/ 258 h 387"/>
                <a:gd name="T100" fmla="*/ 79 w 311"/>
                <a:gd name="T101" fmla="*/ 279 h 387"/>
                <a:gd name="T102" fmla="*/ 155 w 311"/>
                <a:gd name="T103" fmla="*/ 288 h 387"/>
                <a:gd name="T104" fmla="*/ 218 w 311"/>
                <a:gd name="T105" fmla="*/ 283 h 387"/>
                <a:gd name="T106" fmla="*/ 277 w 311"/>
                <a:gd name="T107" fmla="*/ 263 h 387"/>
                <a:gd name="T108" fmla="*/ 307 w 311"/>
                <a:gd name="T109" fmla="*/ 234 h 387"/>
                <a:gd name="T110" fmla="*/ 310 w 311"/>
                <a:gd name="T111" fmla="*/ 163 h 387"/>
                <a:gd name="T112" fmla="*/ 298 w 311"/>
                <a:gd name="T113" fmla="*/ 176 h 387"/>
                <a:gd name="T114" fmla="*/ 237 w 311"/>
                <a:gd name="T115" fmla="*/ 207 h 387"/>
                <a:gd name="T116" fmla="*/ 66 w 311"/>
                <a:gd name="T117" fmla="*/ 255 h 387"/>
                <a:gd name="T118" fmla="*/ 53 w 311"/>
                <a:gd name="T119" fmla="*/ 241 h 387"/>
                <a:gd name="T120" fmla="*/ 66 w 311"/>
                <a:gd name="T121" fmla="*/ 228 h 387"/>
                <a:gd name="T122" fmla="*/ 79 w 311"/>
                <a:gd name="T123" fmla="*/ 241 h 387"/>
                <a:gd name="T124" fmla="*/ 66 w 311"/>
                <a:gd name="T125" fmla="*/ 25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lnTo>
                    <a:pt x="155" y="0"/>
                  </a:lnTo>
                  <a:close/>
                  <a:moveTo>
                    <a:pt x="66" y="154"/>
                  </a:moveTo>
                  <a:lnTo>
                    <a:pt x="66" y="154"/>
                  </a:lnTo>
                  <a:lnTo>
                    <a:pt x="61" y="153"/>
                  </a:lnTo>
                  <a:lnTo>
                    <a:pt x="56" y="149"/>
                  </a:lnTo>
                  <a:lnTo>
                    <a:pt x="54" y="146"/>
                  </a:lnTo>
                  <a:lnTo>
                    <a:pt x="53" y="140"/>
                  </a:lnTo>
                  <a:lnTo>
                    <a:pt x="53" y="140"/>
                  </a:lnTo>
                  <a:lnTo>
                    <a:pt x="54" y="135"/>
                  </a:lnTo>
                  <a:lnTo>
                    <a:pt x="56" y="132"/>
                  </a:lnTo>
                  <a:lnTo>
                    <a:pt x="61" y="128"/>
                  </a:lnTo>
                  <a:lnTo>
                    <a:pt x="66" y="127"/>
                  </a:lnTo>
                  <a:lnTo>
                    <a:pt x="66" y="127"/>
                  </a:lnTo>
                  <a:lnTo>
                    <a:pt x="70" y="128"/>
                  </a:lnTo>
                  <a:lnTo>
                    <a:pt x="75" y="132"/>
                  </a:lnTo>
                  <a:lnTo>
                    <a:pt x="77" y="135"/>
                  </a:lnTo>
                  <a:lnTo>
                    <a:pt x="79" y="140"/>
                  </a:lnTo>
                  <a:lnTo>
                    <a:pt x="79" y="140"/>
                  </a:lnTo>
                  <a:lnTo>
                    <a:pt x="77" y="146"/>
                  </a:lnTo>
                  <a:lnTo>
                    <a:pt x="75" y="149"/>
                  </a:lnTo>
                  <a:lnTo>
                    <a:pt x="70" y="153"/>
                  </a:lnTo>
                  <a:lnTo>
                    <a:pt x="66" y="154"/>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2" y="64"/>
                  </a:lnTo>
                  <a:lnTo>
                    <a:pt x="15" y="74"/>
                  </a:lnTo>
                  <a:lnTo>
                    <a:pt x="29" y="85"/>
                  </a:lnTo>
                  <a:lnTo>
                    <a:pt x="46" y="93"/>
                  </a:lnTo>
                  <a:lnTo>
                    <a:pt x="65" y="100"/>
                  </a:lnTo>
                  <a:lnTo>
                    <a:pt x="85" y="106"/>
                  </a:lnTo>
                  <a:lnTo>
                    <a:pt x="107" y="110"/>
                  </a:lnTo>
                  <a:lnTo>
                    <a:pt x="130" y="113"/>
                  </a:lnTo>
                  <a:lnTo>
                    <a:pt x="155" y="114"/>
                  </a:lnTo>
                  <a:lnTo>
                    <a:pt x="155" y="114"/>
                  </a:lnTo>
                  <a:lnTo>
                    <a:pt x="181" y="113"/>
                  </a:lnTo>
                  <a:lnTo>
                    <a:pt x="204" y="110"/>
                  </a:lnTo>
                  <a:lnTo>
                    <a:pt x="227" y="106"/>
                  </a:lnTo>
                  <a:lnTo>
                    <a:pt x="246" y="100"/>
                  </a:lnTo>
                  <a:lnTo>
                    <a:pt x="265" y="93"/>
                  </a:lnTo>
                  <a:lnTo>
                    <a:pt x="282" y="85"/>
                  </a:lnTo>
                  <a:lnTo>
                    <a:pt x="296" y="74"/>
                  </a:lnTo>
                  <a:lnTo>
                    <a:pt x="309" y="64"/>
                  </a:lnTo>
                  <a:lnTo>
                    <a:pt x="309" y="64"/>
                  </a:lnTo>
                  <a:lnTo>
                    <a:pt x="304" y="69"/>
                  </a:lnTo>
                  <a:lnTo>
                    <a:pt x="298" y="76"/>
                  </a:lnTo>
                  <a:lnTo>
                    <a:pt x="285" y="87"/>
                  </a:lnTo>
                  <a:lnTo>
                    <a:pt x="269" y="96"/>
                  </a:lnTo>
                  <a:lnTo>
                    <a:pt x="250" y="106"/>
                  </a:lnTo>
                  <a:lnTo>
                    <a:pt x="230" y="112"/>
                  </a:lnTo>
                  <a:lnTo>
                    <a:pt x="207" y="118"/>
                  </a:lnTo>
                  <a:lnTo>
                    <a:pt x="182" y="121"/>
                  </a:lnTo>
                  <a:lnTo>
                    <a:pt x="155"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2" y="258"/>
                  </a:lnTo>
                  <a:lnTo>
                    <a:pt x="0" y="263"/>
                  </a:lnTo>
                  <a:lnTo>
                    <a:pt x="0" y="269"/>
                  </a:lnTo>
                  <a:lnTo>
                    <a:pt x="0" y="31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9"/>
                  </a:lnTo>
                  <a:lnTo>
                    <a:pt x="311" y="263"/>
                  </a:lnTo>
                  <a:lnTo>
                    <a:pt x="309" y="258"/>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lnTo>
                    <a:pt x="155" y="317"/>
                  </a:lnTo>
                  <a:close/>
                  <a:moveTo>
                    <a:pt x="66" y="357"/>
                  </a:moveTo>
                  <a:lnTo>
                    <a:pt x="66" y="357"/>
                  </a:lnTo>
                  <a:lnTo>
                    <a:pt x="61" y="356"/>
                  </a:lnTo>
                  <a:lnTo>
                    <a:pt x="56" y="352"/>
                  </a:lnTo>
                  <a:lnTo>
                    <a:pt x="54" y="349"/>
                  </a:lnTo>
                  <a:lnTo>
                    <a:pt x="53" y="344"/>
                  </a:lnTo>
                  <a:lnTo>
                    <a:pt x="53" y="344"/>
                  </a:lnTo>
                  <a:lnTo>
                    <a:pt x="54" y="338"/>
                  </a:lnTo>
                  <a:lnTo>
                    <a:pt x="56" y="335"/>
                  </a:lnTo>
                  <a:lnTo>
                    <a:pt x="61" y="331"/>
                  </a:lnTo>
                  <a:lnTo>
                    <a:pt x="66" y="330"/>
                  </a:lnTo>
                  <a:lnTo>
                    <a:pt x="66" y="330"/>
                  </a:lnTo>
                  <a:lnTo>
                    <a:pt x="70" y="331"/>
                  </a:lnTo>
                  <a:lnTo>
                    <a:pt x="75" y="335"/>
                  </a:lnTo>
                  <a:lnTo>
                    <a:pt x="77" y="338"/>
                  </a:lnTo>
                  <a:lnTo>
                    <a:pt x="79" y="344"/>
                  </a:lnTo>
                  <a:lnTo>
                    <a:pt x="79" y="344"/>
                  </a:lnTo>
                  <a:lnTo>
                    <a:pt x="77" y="349"/>
                  </a:lnTo>
                  <a:lnTo>
                    <a:pt x="75" y="352"/>
                  </a:lnTo>
                  <a:lnTo>
                    <a:pt x="70" y="356"/>
                  </a:lnTo>
                  <a:lnTo>
                    <a:pt x="66" y="357"/>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2" y="159"/>
                  </a:lnTo>
                  <a:lnTo>
                    <a:pt x="0" y="163"/>
                  </a:lnTo>
                  <a:lnTo>
                    <a:pt x="0" y="168"/>
                  </a:lnTo>
                  <a:lnTo>
                    <a:pt x="0" y="220"/>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1" y="168"/>
                  </a:lnTo>
                  <a:lnTo>
                    <a:pt x="310" y="163"/>
                  </a:lnTo>
                  <a:lnTo>
                    <a:pt x="309" y="159"/>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lnTo>
                    <a:pt x="155" y="217"/>
                  </a:lnTo>
                  <a:close/>
                  <a:moveTo>
                    <a:pt x="66" y="255"/>
                  </a:moveTo>
                  <a:lnTo>
                    <a:pt x="66" y="255"/>
                  </a:lnTo>
                  <a:lnTo>
                    <a:pt x="61" y="254"/>
                  </a:lnTo>
                  <a:lnTo>
                    <a:pt x="56" y="250"/>
                  </a:lnTo>
                  <a:lnTo>
                    <a:pt x="54" y="247"/>
                  </a:lnTo>
                  <a:lnTo>
                    <a:pt x="53" y="241"/>
                  </a:lnTo>
                  <a:lnTo>
                    <a:pt x="53" y="241"/>
                  </a:lnTo>
                  <a:lnTo>
                    <a:pt x="54" y="236"/>
                  </a:lnTo>
                  <a:lnTo>
                    <a:pt x="56" y="233"/>
                  </a:lnTo>
                  <a:lnTo>
                    <a:pt x="61" y="229"/>
                  </a:lnTo>
                  <a:lnTo>
                    <a:pt x="66" y="228"/>
                  </a:lnTo>
                  <a:lnTo>
                    <a:pt x="66" y="228"/>
                  </a:lnTo>
                  <a:lnTo>
                    <a:pt x="70" y="229"/>
                  </a:lnTo>
                  <a:lnTo>
                    <a:pt x="75" y="233"/>
                  </a:lnTo>
                  <a:lnTo>
                    <a:pt x="77" y="236"/>
                  </a:lnTo>
                  <a:lnTo>
                    <a:pt x="79" y="241"/>
                  </a:lnTo>
                  <a:lnTo>
                    <a:pt x="79" y="241"/>
                  </a:lnTo>
                  <a:lnTo>
                    <a:pt x="77" y="247"/>
                  </a:lnTo>
                  <a:lnTo>
                    <a:pt x="75" y="250"/>
                  </a:lnTo>
                  <a:lnTo>
                    <a:pt x="70" y="254"/>
                  </a:lnTo>
                  <a:lnTo>
                    <a:pt x="66" y="255"/>
                  </a:lnTo>
                  <a:lnTo>
                    <a:pt x="66" y="255"/>
                  </a:lnTo>
                  <a:close/>
                </a:path>
              </a:pathLst>
            </a:custGeom>
            <a:solidFill>
              <a:srgbClr val="2298F0"/>
            </a:solidFill>
            <a:ln>
              <a:noFill/>
            </a:ln>
          </p:spPr>
          <p:txBody>
            <a:bodyPr vert="horz" wrap="square" lIns="162572" tIns="81285" rIns="162572" bIns="81285" numCol="1" anchor="t" anchorCtr="0" compatLnSpc="1">
              <a:prstTxWarp prst="textNoShape">
                <a:avLst/>
              </a:prstTxWarp>
              <a:noAutofit/>
            </a:bodyPr>
            <a:lstStyle/>
            <a:p>
              <a:pPr defTabSz="1218764" fontAlgn="ctr"/>
              <a:endParaRPr lang="en-US" altLang="zh-CN" sz="1333" dirty="0">
                <a:solidFill>
                  <a:srgbClr val="666666"/>
                </a:solidFill>
                <a:latin typeface="Arial" panose="020B0604020202020204" pitchFamily="34" charset="0"/>
                <a:ea typeface="微软雅黑"/>
                <a:cs typeface="Arial" panose="020B0604020202020204" pitchFamily="34" charset="0"/>
              </a:endParaRPr>
            </a:p>
          </p:txBody>
        </p:sp>
        <p:sp>
          <p:nvSpPr>
            <p:cNvPr id="44" name="Freeform 52"/>
            <p:cNvSpPr>
              <a:spLocks noEditPoints="1"/>
            </p:cNvSpPr>
            <p:nvPr/>
          </p:nvSpPr>
          <p:spPr bwMode="auto">
            <a:xfrm>
              <a:off x="3987323" y="4399081"/>
              <a:ext cx="384429" cy="426957"/>
            </a:xfrm>
            <a:custGeom>
              <a:avLst/>
              <a:gdLst>
                <a:gd name="T0" fmla="*/ 107 w 311"/>
                <a:gd name="T1" fmla="*/ 4 h 387"/>
                <a:gd name="T2" fmla="*/ 43 w 311"/>
                <a:gd name="T3" fmla="*/ 20 h 387"/>
                <a:gd name="T4" fmla="*/ 7 w 311"/>
                <a:gd name="T5" fmla="*/ 48 h 387"/>
                <a:gd name="T6" fmla="*/ 0 w 311"/>
                <a:gd name="T7" fmla="*/ 120 h 387"/>
                <a:gd name="T8" fmla="*/ 18 w 311"/>
                <a:gd name="T9" fmla="*/ 153 h 387"/>
                <a:gd name="T10" fmla="*/ 66 w 311"/>
                <a:gd name="T11" fmla="*/ 176 h 387"/>
                <a:gd name="T12" fmla="*/ 138 w 311"/>
                <a:gd name="T13" fmla="*/ 188 h 387"/>
                <a:gd name="T14" fmla="*/ 204 w 311"/>
                <a:gd name="T15" fmla="*/ 184 h 387"/>
                <a:gd name="T16" fmla="*/ 268 w 311"/>
                <a:gd name="T17" fmla="*/ 168 h 387"/>
                <a:gd name="T18" fmla="*/ 304 w 311"/>
                <a:gd name="T19" fmla="*/ 140 h 387"/>
                <a:gd name="T20" fmla="*/ 311 w 311"/>
                <a:gd name="T21" fmla="*/ 68 h 387"/>
                <a:gd name="T22" fmla="*/ 293 w 311"/>
                <a:gd name="T23" fmla="*/ 37 h 387"/>
                <a:gd name="T24" fmla="*/ 245 w 311"/>
                <a:gd name="T25" fmla="*/ 12 h 387"/>
                <a:gd name="T26" fmla="*/ 173 w 311"/>
                <a:gd name="T27" fmla="*/ 1 h 387"/>
                <a:gd name="T28" fmla="*/ 61 w 311"/>
                <a:gd name="T29" fmla="*/ 153 h 387"/>
                <a:gd name="T30" fmla="*/ 54 w 311"/>
                <a:gd name="T31" fmla="*/ 135 h 387"/>
                <a:gd name="T32" fmla="*/ 70 w 311"/>
                <a:gd name="T33" fmla="*/ 128 h 387"/>
                <a:gd name="T34" fmla="*/ 77 w 311"/>
                <a:gd name="T35" fmla="*/ 146 h 387"/>
                <a:gd name="T36" fmla="*/ 155 w 311"/>
                <a:gd name="T37" fmla="*/ 121 h 387"/>
                <a:gd name="T38" fmla="*/ 61 w 311"/>
                <a:gd name="T39" fmla="*/ 106 h 387"/>
                <a:gd name="T40" fmla="*/ 2 w 311"/>
                <a:gd name="T41" fmla="*/ 64 h 387"/>
                <a:gd name="T42" fmla="*/ 65 w 311"/>
                <a:gd name="T43" fmla="*/ 100 h 387"/>
                <a:gd name="T44" fmla="*/ 155 w 311"/>
                <a:gd name="T45" fmla="*/ 114 h 387"/>
                <a:gd name="T46" fmla="*/ 265 w 311"/>
                <a:gd name="T47" fmla="*/ 93 h 387"/>
                <a:gd name="T48" fmla="*/ 304 w 311"/>
                <a:gd name="T49" fmla="*/ 69 h 387"/>
                <a:gd name="T50" fmla="*/ 230 w 311"/>
                <a:gd name="T51" fmla="*/ 112 h 387"/>
                <a:gd name="T52" fmla="*/ 155 w 311"/>
                <a:gd name="T53" fmla="*/ 317 h 387"/>
                <a:gd name="T54" fmla="*/ 52 w 311"/>
                <a:gd name="T55" fmla="*/ 301 h 387"/>
                <a:gd name="T56" fmla="*/ 13 w 311"/>
                <a:gd name="T57" fmla="*/ 276 h 387"/>
                <a:gd name="T58" fmla="*/ 0 w 311"/>
                <a:gd name="T59" fmla="*/ 263 h 387"/>
                <a:gd name="T60" fmla="*/ 4 w 311"/>
                <a:gd name="T61" fmla="*/ 333 h 387"/>
                <a:gd name="T62" fmla="*/ 34 w 311"/>
                <a:gd name="T63" fmla="*/ 363 h 387"/>
                <a:gd name="T64" fmla="*/ 93 w 311"/>
                <a:gd name="T65" fmla="*/ 383 h 387"/>
                <a:gd name="T66" fmla="*/ 155 w 311"/>
                <a:gd name="T67" fmla="*/ 387 h 387"/>
                <a:gd name="T68" fmla="*/ 232 w 311"/>
                <a:gd name="T69" fmla="*/ 379 h 387"/>
                <a:gd name="T70" fmla="*/ 286 w 311"/>
                <a:gd name="T71" fmla="*/ 358 h 387"/>
                <a:gd name="T72" fmla="*/ 310 w 311"/>
                <a:gd name="T73" fmla="*/ 326 h 387"/>
                <a:gd name="T74" fmla="*/ 309 w 311"/>
                <a:gd name="T75" fmla="*/ 258 h 387"/>
                <a:gd name="T76" fmla="*/ 292 w 311"/>
                <a:gd name="T77" fmla="*/ 282 h 387"/>
                <a:gd name="T78" fmla="*/ 238 w 311"/>
                <a:gd name="T79" fmla="*/ 308 h 387"/>
                <a:gd name="T80" fmla="*/ 66 w 311"/>
                <a:gd name="T81" fmla="*/ 357 h 387"/>
                <a:gd name="T82" fmla="*/ 53 w 311"/>
                <a:gd name="T83" fmla="*/ 344 h 387"/>
                <a:gd name="T84" fmla="*/ 66 w 311"/>
                <a:gd name="T85" fmla="*/ 330 h 387"/>
                <a:gd name="T86" fmla="*/ 79 w 311"/>
                <a:gd name="T87" fmla="*/ 344 h 387"/>
                <a:gd name="T88" fmla="*/ 66 w 311"/>
                <a:gd name="T89" fmla="*/ 357 h 387"/>
                <a:gd name="T90" fmla="*/ 99 w 311"/>
                <a:gd name="T91" fmla="*/ 213 h 387"/>
                <a:gd name="T92" fmla="*/ 19 w 311"/>
                <a:gd name="T93" fmla="*/ 182 h 387"/>
                <a:gd name="T94" fmla="*/ 2 w 311"/>
                <a:gd name="T95" fmla="*/ 159 h 387"/>
                <a:gd name="T96" fmla="*/ 1 w 311"/>
                <a:gd name="T97" fmla="*/ 227 h 387"/>
                <a:gd name="T98" fmla="*/ 25 w 311"/>
                <a:gd name="T99" fmla="*/ 258 h 387"/>
                <a:gd name="T100" fmla="*/ 79 w 311"/>
                <a:gd name="T101" fmla="*/ 279 h 387"/>
                <a:gd name="T102" fmla="*/ 155 w 311"/>
                <a:gd name="T103" fmla="*/ 288 h 387"/>
                <a:gd name="T104" fmla="*/ 218 w 311"/>
                <a:gd name="T105" fmla="*/ 283 h 387"/>
                <a:gd name="T106" fmla="*/ 277 w 311"/>
                <a:gd name="T107" fmla="*/ 263 h 387"/>
                <a:gd name="T108" fmla="*/ 307 w 311"/>
                <a:gd name="T109" fmla="*/ 234 h 387"/>
                <a:gd name="T110" fmla="*/ 310 w 311"/>
                <a:gd name="T111" fmla="*/ 163 h 387"/>
                <a:gd name="T112" fmla="*/ 298 w 311"/>
                <a:gd name="T113" fmla="*/ 176 h 387"/>
                <a:gd name="T114" fmla="*/ 237 w 311"/>
                <a:gd name="T115" fmla="*/ 207 h 387"/>
                <a:gd name="T116" fmla="*/ 66 w 311"/>
                <a:gd name="T117" fmla="*/ 255 h 387"/>
                <a:gd name="T118" fmla="*/ 53 w 311"/>
                <a:gd name="T119" fmla="*/ 241 h 387"/>
                <a:gd name="T120" fmla="*/ 66 w 311"/>
                <a:gd name="T121" fmla="*/ 228 h 387"/>
                <a:gd name="T122" fmla="*/ 79 w 311"/>
                <a:gd name="T123" fmla="*/ 241 h 387"/>
                <a:gd name="T124" fmla="*/ 66 w 311"/>
                <a:gd name="T125" fmla="*/ 25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lnTo>
                    <a:pt x="155" y="0"/>
                  </a:lnTo>
                  <a:close/>
                  <a:moveTo>
                    <a:pt x="66" y="154"/>
                  </a:moveTo>
                  <a:lnTo>
                    <a:pt x="66" y="154"/>
                  </a:lnTo>
                  <a:lnTo>
                    <a:pt x="61" y="153"/>
                  </a:lnTo>
                  <a:lnTo>
                    <a:pt x="56" y="149"/>
                  </a:lnTo>
                  <a:lnTo>
                    <a:pt x="54" y="146"/>
                  </a:lnTo>
                  <a:lnTo>
                    <a:pt x="53" y="140"/>
                  </a:lnTo>
                  <a:lnTo>
                    <a:pt x="53" y="140"/>
                  </a:lnTo>
                  <a:lnTo>
                    <a:pt x="54" y="135"/>
                  </a:lnTo>
                  <a:lnTo>
                    <a:pt x="56" y="132"/>
                  </a:lnTo>
                  <a:lnTo>
                    <a:pt x="61" y="128"/>
                  </a:lnTo>
                  <a:lnTo>
                    <a:pt x="66" y="127"/>
                  </a:lnTo>
                  <a:lnTo>
                    <a:pt x="66" y="127"/>
                  </a:lnTo>
                  <a:lnTo>
                    <a:pt x="70" y="128"/>
                  </a:lnTo>
                  <a:lnTo>
                    <a:pt x="75" y="132"/>
                  </a:lnTo>
                  <a:lnTo>
                    <a:pt x="77" y="135"/>
                  </a:lnTo>
                  <a:lnTo>
                    <a:pt x="79" y="140"/>
                  </a:lnTo>
                  <a:lnTo>
                    <a:pt x="79" y="140"/>
                  </a:lnTo>
                  <a:lnTo>
                    <a:pt x="77" y="146"/>
                  </a:lnTo>
                  <a:lnTo>
                    <a:pt x="75" y="149"/>
                  </a:lnTo>
                  <a:lnTo>
                    <a:pt x="70" y="153"/>
                  </a:lnTo>
                  <a:lnTo>
                    <a:pt x="66" y="154"/>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2" y="64"/>
                  </a:lnTo>
                  <a:lnTo>
                    <a:pt x="15" y="74"/>
                  </a:lnTo>
                  <a:lnTo>
                    <a:pt x="29" y="85"/>
                  </a:lnTo>
                  <a:lnTo>
                    <a:pt x="46" y="93"/>
                  </a:lnTo>
                  <a:lnTo>
                    <a:pt x="65" y="100"/>
                  </a:lnTo>
                  <a:lnTo>
                    <a:pt x="85" y="106"/>
                  </a:lnTo>
                  <a:lnTo>
                    <a:pt x="107" y="110"/>
                  </a:lnTo>
                  <a:lnTo>
                    <a:pt x="130" y="113"/>
                  </a:lnTo>
                  <a:lnTo>
                    <a:pt x="155" y="114"/>
                  </a:lnTo>
                  <a:lnTo>
                    <a:pt x="155" y="114"/>
                  </a:lnTo>
                  <a:lnTo>
                    <a:pt x="181" y="113"/>
                  </a:lnTo>
                  <a:lnTo>
                    <a:pt x="204" y="110"/>
                  </a:lnTo>
                  <a:lnTo>
                    <a:pt x="227" y="106"/>
                  </a:lnTo>
                  <a:lnTo>
                    <a:pt x="246" y="100"/>
                  </a:lnTo>
                  <a:lnTo>
                    <a:pt x="265" y="93"/>
                  </a:lnTo>
                  <a:lnTo>
                    <a:pt x="282" y="85"/>
                  </a:lnTo>
                  <a:lnTo>
                    <a:pt x="296" y="74"/>
                  </a:lnTo>
                  <a:lnTo>
                    <a:pt x="309" y="64"/>
                  </a:lnTo>
                  <a:lnTo>
                    <a:pt x="309" y="64"/>
                  </a:lnTo>
                  <a:lnTo>
                    <a:pt x="304" y="69"/>
                  </a:lnTo>
                  <a:lnTo>
                    <a:pt x="298" y="76"/>
                  </a:lnTo>
                  <a:lnTo>
                    <a:pt x="285" y="87"/>
                  </a:lnTo>
                  <a:lnTo>
                    <a:pt x="269" y="96"/>
                  </a:lnTo>
                  <a:lnTo>
                    <a:pt x="250" y="106"/>
                  </a:lnTo>
                  <a:lnTo>
                    <a:pt x="230" y="112"/>
                  </a:lnTo>
                  <a:lnTo>
                    <a:pt x="207" y="118"/>
                  </a:lnTo>
                  <a:lnTo>
                    <a:pt x="182" y="121"/>
                  </a:lnTo>
                  <a:lnTo>
                    <a:pt x="155"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2" y="258"/>
                  </a:lnTo>
                  <a:lnTo>
                    <a:pt x="0" y="263"/>
                  </a:lnTo>
                  <a:lnTo>
                    <a:pt x="0" y="269"/>
                  </a:lnTo>
                  <a:lnTo>
                    <a:pt x="0" y="31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9"/>
                  </a:lnTo>
                  <a:lnTo>
                    <a:pt x="311" y="263"/>
                  </a:lnTo>
                  <a:lnTo>
                    <a:pt x="309" y="258"/>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lnTo>
                    <a:pt x="155" y="317"/>
                  </a:lnTo>
                  <a:close/>
                  <a:moveTo>
                    <a:pt x="66" y="357"/>
                  </a:moveTo>
                  <a:lnTo>
                    <a:pt x="66" y="357"/>
                  </a:lnTo>
                  <a:lnTo>
                    <a:pt x="61" y="356"/>
                  </a:lnTo>
                  <a:lnTo>
                    <a:pt x="56" y="352"/>
                  </a:lnTo>
                  <a:lnTo>
                    <a:pt x="54" y="349"/>
                  </a:lnTo>
                  <a:lnTo>
                    <a:pt x="53" y="344"/>
                  </a:lnTo>
                  <a:lnTo>
                    <a:pt x="53" y="344"/>
                  </a:lnTo>
                  <a:lnTo>
                    <a:pt x="54" y="338"/>
                  </a:lnTo>
                  <a:lnTo>
                    <a:pt x="56" y="335"/>
                  </a:lnTo>
                  <a:lnTo>
                    <a:pt x="61" y="331"/>
                  </a:lnTo>
                  <a:lnTo>
                    <a:pt x="66" y="330"/>
                  </a:lnTo>
                  <a:lnTo>
                    <a:pt x="66" y="330"/>
                  </a:lnTo>
                  <a:lnTo>
                    <a:pt x="70" y="331"/>
                  </a:lnTo>
                  <a:lnTo>
                    <a:pt x="75" y="335"/>
                  </a:lnTo>
                  <a:lnTo>
                    <a:pt x="77" y="338"/>
                  </a:lnTo>
                  <a:lnTo>
                    <a:pt x="79" y="344"/>
                  </a:lnTo>
                  <a:lnTo>
                    <a:pt x="79" y="344"/>
                  </a:lnTo>
                  <a:lnTo>
                    <a:pt x="77" y="349"/>
                  </a:lnTo>
                  <a:lnTo>
                    <a:pt x="75" y="352"/>
                  </a:lnTo>
                  <a:lnTo>
                    <a:pt x="70" y="356"/>
                  </a:lnTo>
                  <a:lnTo>
                    <a:pt x="66" y="357"/>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2" y="159"/>
                  </a:lnTo>
                  <a:lnTo>
                    <a:pt x="0" y="163"/>
                  </a:lnTo>
                  <a:lnTo>
                    <a:pt x="0" y="168"/>
                  </a:lnTo>
                  <a:lnTo>
                    <a:pt x="0" y="220"/>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1" y="168"/>
                  </a:lnTo>
                  <a:lnTo>
                    <a:pt x="310" y="163"/>
                  </a:lnTo>
                  <a:lnTo>
                    <a:pt x="309" y="159"/>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lnTo>
                    <a:pt x="155" y="217"/>
                  </a:lnTo>
                  <a:close/>
                  <a:moveTo>
                    <a:pt x="66" y="255"/>
                  </a:moveTo>
                  <a:lnTo>
                    <a:pt x="66" y="255"/>
                  </a:lnTo>
                  <a:lnTo>
                    <a:pt x="61" y="254"/>
                  </a:lnTo>
                  <a:lnTo>
                    <a:pt x="56" y="250"/>
                  </a:lnTo>
                  <a:lnTo>
                    <a:pt x="54" y="247"/>
                  </a:lnTo>
                  <a:lnTo>
                    <a:pt x="53" y="241"/>
                  </a:lnTo>
                  <a:lnTo>
                    <a:pt x="53" y="241"/>
                  </a:lnTo>
                  <a:lnTo>
                    <a:pt x="54" y="236"/>
                  </a:lnTo>
                  <a:lnTo>
                    <a:pt x="56" y="233"/>
                  </a:lnTo>
                  <a:lnTo>
                    <a:pt x="61" y="229"/>
                  </a:lnTo>
                  <a:lnTo>
                    <a:pt x="66" y="228"/>
                  </a:lnTo>
                  <a:lnTo>
                    <a:pt x="66" y="228"/>
                  </a:lnTo>
                  <a:lnTo>
                    <a:pt x="70" y="229"/>
                  </a:lnTo>
                  <a:lnTo>
                    <a:pt x="75" y="233"/>
                  </a:lnTo>
                  <a:lnTo>
                    <a:pt x="77" y="236"/>
                  </a:lnTo>
                  <a:lnTo>
                    <a:pt x="79" y="241"/>
                  </a:lnTo>
                  <a:lnTo>
                    <a:pt x="79" y="241"/>
                  </a:lnTo>
                  <a:lnTo>
                    <a:pt x="77" y="247"/>
                  </a:lnTo>
                  <a:lnTo>
                    <a:pt x="75" y="250"/>
                  </a:lnTo>
                  <a:lnTo>
                    <a:pt x="70" y="254"/>
                  </a:lnTo>
                  <a:lnTo>
                    <a:pt x="66" y="255"/>
                  </a:lnTo>
                  <a:lnTo>
                    <a:pt x="66" y="255"/>
                  </a:lnTo>
                  <a:close/>
                </a:path>
              </a:pathLst>
            </a:custGeom>
            <a:solidFill>
              <a:srgbClr val="2298F0"/>
            </a:solidFill>
            <a:ln>
              <a:noFill/>
            </a:ln>
          </p:spPr>
          <p:txBody>
            <a:bodyPr vert="horz" wrap="square" lIns="162572" tIns="81285" rIns="162572" bIns="81285" numCol="1" anchor="t" anchorCtr="0" compatLnSpc="1">
              <a:prstTxWarp prst="textNoShape">
                <a:avLst/>
              </a:prstTxWarp>
              <a:noAutofit/>
            </a:bodyPr>
            <a:lstStyle/>
            <a:p>
              <a:pPr defTabSz="1218764" fontAlgn="ctr"/>
              <a:endParaRPr lang="en-US" altLang="zh-CN" sz="1333" dirty="0">
                <a:solidFill>
                  <a:srgbClr val="666666"/>
                </a:solidFill>
                <a:latin typeface="Arial" panose="020B0604020202020204" pitchFamily="34" charset="0"/>
                <a:ea typeface="微软雅黑"/>
                <a:cs typeface="Arial" panose="020B0604020202020204" pitchFamily="34" charset="0"/>
              </a:endParaRPr>
            </a:p>
          </p:txBody>
        </p:sp>
        <p:sp>
          <p:nvSpPr>
            <p:cNvPr id="45" name="Freeform 52"/>
            <p:cNvSpPr>
              <a:spLocks noEditPoints="1"/>
            </p:cNvSpPr>
            <p:nvPr/>
          </p:nvSpPr>
          <p:spPr bwMode="auto">
            <a:xfrm>
              <a:off x="4479185" y="4393989"/>
              <a:ext cx="384429" cy="426957"/>
            </a:xfrm>
            <a:custGeom>
              <a:avLst/>
              <a:gdLst>
                <a:gd name="T0" fmla="*/ 107 w 311"/>
                <a:gd name="T1" fmla="*/ 4 h 387"/>
                <a:gd name="T2" fmla="*/ 43 w 311"/>
                <a:gd name="T3" fmla="*/ 20 h 387"/>
                <a:gd name="T4" fmla="*/ 7 w 311"/>
                <a:gd name="T5" fmla="*/ 48 h 387"/>
                <a:gd name="T6" fmla="*/ 0 w 311"/>
                <a:gd name="T7" fmla="*/ 120 h 387"/>
                <a:gd name="T8" fmla="*/ 18 w 311"/>
                <a:gd name="T9" fmla="*/ 153 h 387"/>
                <a:gd name="T10" fmla="*/ 66 w 311"/>
                <a:gd name="T11" fmla="*/ 176 h 387"/>
                <a:gd name="T12" fmla="*/ 138 w 311"/>
                <a:gd name="T13" fmla="*/ 188 h 387"/>
                <a:gd name="T14" fmla="*/ 204 w 311"/>
                <a:gd name="T15" fmla="*/ 184 h 387"/>
                <a:gd name="T16" fmla="*/ 268 w 311"/>
                <a:gd name="T17" fmla="*/ 168 h 387"/>
                <a:gd name="T18" fmla="*/ 304 w 311"/>
                <a:gd name="T19" fmla="*/ 140 h 387"/>
                <a:gd name="T20" fmla="*/ 311 w 311"/>
                <a:gd name="T21" fmla="*/ 68 h 387"/>
                <a:gd name="T22" fmla="*/ 293 w 311"/>
                <a:gd name="T23" fmla="*/ 37 h 387"/>
                <a:gd name="T24" fmla="*/ 245 w 311"/>
                <a:gd name="T25" fmla="*/ 12 h 387"/>
                <a:gd name="T26" fmla="*/ 173 w 311"/>
                <a:gd name="T27" fmla="*/ 1 h 387"/>
                <a:gd name="T28" fmla="*/ 61 w 311"/>
                <a:gd name="T29" fmla="*/ 153 h 387"/>
                <a:gd name="T30" fmla="*/ 54 w 311"/>
                <a:gd name="T31" fmla="*/ 135 h 387"/>
                <a:gd name="T32" fmla="*/ 70 w 311"/>
                <a:gd name="T33" fmla="*/ 128 h 387"/>
                <a:gd name="T34" fmla="*/ 77 w 311"/>
                <a:gd name="T35" fmla="*/ 146 h 387"/>
                <a:gd name="T36" fmla="*/ 155 w 311"/>
                <a:gd name="T37" fmla="*/ 121 h 387"/>
                <a:gd name="T38" fmla="*/ 61 w 311"/>
                <a:gd name="T39" fmla="*/ 106 h 387"/>
                <a:gd name="T40" fmla="*/ 2 w 311"/>
                <a:gd name="T41" fmla="*/ 64 h 387"/>
                <a:gd name="T42" fmla="*/ 65 w 311"/>
                <a:gd name="T43" fmla="*/ 100 h 387"/>
                <a:gd name="T44" fmla="*/ 155 w 311"/>
                <a:gd name="T45" fmla="*/ 114 h 387"/>
                <a:gd name="T46" fmla="*/ 265 w 311"/>
                <a:gd name="T47" fmla="*/ 93 h 387"/>
                <a:gd name="T48" fmla="*/ 304 w 311"/>
                <a:gd name="T49" fmla="*/ 69 h 387"/>
                <a:gd name="T50" fmla="*/ 230 w 311"/>
                <a:gd name="T51" fmla="*/ 112 h 387"/>
                <a:gd name="T52" fmla="*/ 155 w 311"/>
                <a:gd name="T53" fmla="*/ 317 h 387"/>
                <a:gd name="T54" fmla="*/ 52 w 311"/>
                <a:gd name="T55" fmla="*/ 301 h 387"/>
                <a:gd name="T56" fmla="*/ 13 w 311"/>
                <a:gd name="T57" fmla="*/ 276 h 387"/>
                <a:gd name="T58" fmla="*/ 0 w 311"/>
                <a:gd name="T59" fmla="*/ 263 h 387"/>
                <a:gd name="T60" fmla="*/ 4 w 311"/>
                <a:gd name="T61" fmla="*/ 333 h 387"/>
                <a:gd name="T62" fmla="*/ 34 w 311"/>
                <a:gd name="T63" fmla="*/ 363 h 387"/>
                <a:gd name="T64" fmla="*/ 93 w 311"/>
                <a:gd name="T65" fmla="*/ 383 h 387"/>
                <a:gd name="T66" fmla="*/ 155 w 311"/>
                <a:gd name="T67" fmla="*/ 387 h 387"/>
                <a:gd name="T68" fmla="*/ 232 w 311"/>
                <a:gd name="T69" fmla="*/ 379 h 387"/>
                <a:gd name="T70" fmla="*/ 286 w 311"/>
                <a:gd name="T71" fmla="*/ 358 h 387"/>
                <a:gd name="T72" fmla="*/ 310 w 311"/>
                <a:gd name="T73" fmla="*/ 326 h 387"/>
                <a:gd name="T74" fmla="*/ 309 w 311"/>
                <a:gd name="T75" fmla="*/ 258 h 387"/>
                <a:gd name="T76" fmla="*/ 292 w 311"/>
                <a:gd name="T77" fmla="*/ 282 h 387"/>
                <a:gd name="T78" fmla="*/ 238 w 311"/>
                <a:gd name="T79" fmla="*/ 308 h 387"/>
                <a:gd name="T80" fmla="*/ 66 w 311"/>
                <a:gd name="T81" fmla="*/ 357 h 387"/>
                <a:gd name="T82" fmla="*/ 53 w 311"/>
                <a:gd name="T83" fmla="*/ 344 h 387"/>
                <a:gd name="T84" fmla="*/ 66 w 311"/>
                <a:gd name="T85" fmla="*/ 330 h 387"/>
                <a:gd name="T86" fmla="*/ 79 w 311"/>
                <a:gd name="T87" fmla="*/ 344 h 387"/>
                <a:gd name="T88" fmla="*/ 66 w 311"/>
                <a:gd name="T89" fmla="*/ 357 h 387"/>
                <a:gd name="T90" fmla="*/ 99 w 311"/>
                <a:gd name="T91" fmla="*/ 213 h 387"/>
                <a:gd name="T92" fmla="*/ 19 w 311"/>
                <a:gd name="T93" fmla="*/ 182 h 387"/>
                <a:gd name="T94" fmla="*/ 2 w 311"/>
                <a:gd name="T95" fmla="*/ 159 h 387"/>
                <a:gd name="T96" fmla="*/ 1 w 311"/>
                <a:gd name="T97" fmla="*/ 227 h 387"/>
                <a:gd name="T98" fmla="*/ 25 w 311"/>
                <a:gd name="T99" fmla="*/ 258 h 387"/>
                <a:gd name="T100" fmla="*/ 79 w 311"/>
                <a:gd name="T101" fmla="*/ 279 h 387"/>
                <a:gd name="T102" fmla="*/ 155 w 311"/>
                <a:gd name="T103" fmla="*/ 288 h 387"/>
                <a:gd name="T104" fmla="*/ 218 w 311"/>
                <a:gd name="T105" fmla="*/ 283 h 387"/>
                <a:gd name="T106" fmla="*/ 277 w 311"/>
                <a:gd name="T107" fmla="*/ 263 h 387"/>
                <a:gd name="T108" fmla="*/ 307 w 311"/>
                <a:gd name="T109" fmla="*/ 234 h 387"/>
                <a:gd name="T110" fmla="*/ 310 w 311"/>
                <a:gd name="T111" fmla="*/ 163 h 387"/>
                <a:gd name="T112" fmla="*/ 298 w 311"/>
                <a:gd name="T113" fmla="*/ 176 h 387"/>
                <a:gd name="T114" fmla="*/ 237 w 311"/>
                <a:gd name="T115" fmla="*/ 207 h 387"/>
                <a:gd name="T116" fmla="*/ 66 w 311"/>
                <a:gd name="T117" fmla="*/ 255 h 387"/>
                <a:gd name="T118" fmla="*/ 53 w 311"/>
                <a:gd name="T119" fmla="*/ 241 h 387"/>
                <a:gd name="T120" fmla="*/ 66 w 311"/>
                <a:gd name="T121" fmla="*/ 228 h 387"/>
                <a:gd name="T122" fmla="*/ 79 w 311"/>
                <a:gd name="T123" fmla="*/ 241 h 387"/>
                <a:gd name="T124" fmla="*/ 66 w 311"/>
                <a:gd name="T125" fmla="*/ 255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387">
                  <a:moveTo>
                    <a:pt x="155" y="0"/>
                  </a:moveTo>
                  <a:lnTo>
                    <a:pt x="155" y="0"/>
                  </a:lnTo>
                  <a:lnTo>
                    <a:pt x="138" y="1"/>
                  </a:lnTo>
                  <a:lnTo>
                    <a:pt x="122" y="1"/>
                  </a:lnTo>
                  <a:lnTo>
                    <a:pt x="107" y="4"/>
                  </a:lnTo>
                  <a:lnTo>
                    <a:pt x="93" y="6"/>
                  </a:lnTo>
                  <a:lnTo>
                    <a:pt x="79" y="8"/>
                  </a:lnTo>
                  <a:lnTo>
                    <a:pt x="66" y="12"/>
                  </a:lnTo>
                  <a:lnTo>
                    <a:pt x="54" y="15"/>
                  </a:lnTo>
                  <a:lnTo>
                    <a:pt x="43" y="20"/>
                  </a:lnTo>
                  <a:lnTo>
                    <a:pt x="34" y="25"/>
                  </a:lnTo>
                  <a:lnTo>
                    <a:pt x="25" y="31"/>
                  </a:lnTo>
                  <a:lnTo>
                    <a:pt x="18" y="37"/>
                  </a:lnTo>
                  <a:lnTo>
                    <a:pt x="12" y="42"/>
                  </a:lnTo>
                  <a:lnTo>
                    <a:pt x="7" y="48"/>
                  </a:lnTo>
                  <a:lnTo>
                    <a:pt x="4" y="55"/>
                  </a:lnTo>
                  <a:lnTo>
                    <a:pt x="1" y="61"/>
                  </a:lnTo>
                  <a:lnTo>
                    <a:pt x="0" y="68"/>
                  </a:lnTo>
                  <a:lnTo>
                    <a:pt x="0" y="120"/>
                  </a:lnTo>
                  <a:lnTo>
                    <a:pt x="0" y="120"/>
                  </a:lnTo>
                  <a:lnTo>
                    <a:pt x="1" y="127"/>
                  </a:lnTo>
                  <a:lnTo>
                    <a:pt x="4" y="134"/>
                  </a:lnTo>
                  <a:lnTo>
                    <a:pt x="7" y="140"/>
                  </a:lnTo>
                  <a:lnTo>
                    <a:pt x="12" y="147"/>
                  </a:lnTo>
                  <a:lnTo>
                    <a:pt x="18" y="153"/>
                  </a:lnTo>
                  <a:lnTo>
                    <a:pt x="25" y="157"/>
                  </a:lnTo>
                  <a:lnTo>
                    <a:pt x="34" y="163"/>
                  </a:lnTo>
                  <a:lnTo>
                    <a:pt x="43" y="168"/>
                  </a:lnTo>
                  <a:lnTo>
                    <a:pt x="54" y="173"/>
                  </a:lnTo>
                  <a:lnTo>
                    <a:pt x="66" y="176"/>
                  </a:lnTo>
                  <a:lnTo>
                    <a:pt x="79" y="180"/>
                  </a:lnTo>
                  <a:lnTo>
                    <a:pt x="93" y="182"/>
                  </a:lnTo>
                  <a:lnTo>
                    <a:pt x="107" y="184"/>
                  </a:lnTo>
                  <a:lnTo>
                    <a:pt x="122" y="187"/>
                  </a:lnTo>
                  <a:lnTo>
                    <a:pt x="138" y="188"/>
                  </a:lnTo>
                  <a:lnTo>
                    <a:pt x="155" y="188"/>
                  </a:lnTo>
                  <a:lnTo>
                    <a:pt x="155" y="188"/>
                  </a:lnTo>
                  <a:lnTo>
                    <a:pt x="173" y="188"/>
                  </a:lnTo>
                  <a:lnTo>
                    <a:pt x="188" y="187"/>
                  </a:lnTo>
                  <a:lnTo>
                    <a:pt x="204" y="184"/>
                  </a:lnTo>
                  <a:lnTo>
                    <a:pt x="218" y="182"/>
                  </a:lnTo>
                  <a:lnTo>
                    <a:pt x="232" y="180"/>
                  </a:lnTo>
                  <a:lnTo>
                    <a:pt x="245" y="176"/>
                  </a:lnTo>
                  <a:lnTo>
                    <a:pt x="257" y="173"/>
                  </a:lnTo>
                  <a:lnTo>
                    <a:pt x="268" y="168"/>
                  </a:lnTo>
                  <a:lnTo>
                    <a:pt x="277" y="163"/>
                  </a:lnTo>
                  <a:lnTo>
                    <a:pt x="286" y="157"/>
                  </a:lnTo>
                  <a:lnTo>
                    <a:pt x="293" y="153"/>
                  </a:lnTo>
                  <a:lnTo>
                    <a:pt x="299" y="147"/>
                  </a:lnTo>
                  <a:lnTo>
                    <a:pt x="304" y="140"/>
                  </a:lnTo>
                  <a:lnTo>
                    <a:pt x="307" y="134"/>
                  </a:lnTo>
                  <a:lnTo>
                    <a:pt x="310" y="127"/>
                  </a:lnTo>
                  <a:lnTo>
                    <a:pt x="311" y="120"/>
                  </a:lnTo>
                  <a:lnTo>
                    <a:pt x="311" y="68"/>
                  </a:lnTo>
                  <a:lnTo>
                    <a:pt x="311" y="68"/>
                  </a:lnTo>
                  <a:lnTo>
                    <a:pt x="310" y="61"/>
                  </a:lnTo>
                  <a:lnTo>
                    <a:pt x="307" y="55"/>
                  </a:lnTo>
                  <a:lnTo>
                    <a:pt x="304" y="48"/>
                  </a:lnTo>
                  <a:lnTo>
                    <a:pt x="299" y="42"/>
                  </a:lnTo>
                  <a:lnTo>
                    <a:pt x="293" y="37"/>
                  </a:lnTo>
                  <a:lnTo>
                    <a:pt x="286" y="31"/>
                  </a:lnTo>
                  <a:lnTo>
                    <a:pt x="277" y="25"/>
                  </a:lnTo>
                  <a:lnTo>
                    <a:pt x="268" y="20"/>
                  </a:lnTo>
                  <a:lnTo>
                    <a:pt x="257" y="15"/>
                  </a:lnTo>
                  <a:lnTo>
                    <a:pt x="245" y="12"/>
                  </a:lnTo>
                  <a:lnTo>
                    <a:pt x="232" y="8"/>
                  </a:lnTo>
                  <a:lnTo>
                    <a:pt x="218" y="6"/>
                  </a:lnTo>
                  <a:lnTo>
                    <a:pt x="204" y="4"/>
                  </a:lnTo>
                  <a:lnTo>
                    <a:pt x="188" y="1"/>
                  </a:lnTo>
                  <a:lnTo>
                    <a:pt x="173" y="1"/>
                  </a:lnTo>
                  <a:lnTo>
                    <a:pt x="155" y="0"/>
                  </a:lnTo>
                  <a:lnTo>
                    <a:pt x="155" y="0"/>
                  </a:lnTo>
                  <a:close/>
                  <a:moveTo>
                    <a:pt x="66" y="154"/>
                  </a:moveTo>
                  <a:lnTo>
                    <a:pt x="66" y="154"/>
                  </a:lnTo>
                  <a:lnTo>
                    <a:pt x="61" y="153"/>
                  </a:lnTo>
                  <a:lnTo>
                    <a:pt x="56" y="149"/>
                  </a:lnTo>
                  <a:lnTo>
                    <a:pt x="54" y="146"/>
                  </a:lnTo>
                  <a:lnTo>
                    <a:pt x="53" y="140"/>
                  </a:lnTo>
                  <a:lnTo>
                    <a:pt x="53" y="140"/>
                  </a:lnTo>
                  <a:lnTo>
                    <a:pt x="54" y="135"/>
                  </a:lnTo>
                  <a:lnTo>
                    <a:pt x="56" y="132"/>
                  </a:lnTo>
                  <a:lnTo>
                    <a:pt x="61" y="128"/>
                  </a:lnTo>
                  <a:lnTo>
                    <a:pt x="66" y="127"/>
                  </a:lnTo>
                  <a:lnTo>
                    <a:pt x="66" y="127"/>
                  </a:lnTo>
                  <a:lnTo>
                    <a:pt x="70" y="128"/>
                  </a:lnTo>
                  <a:lnTo>
                    <a:pt x="75" y="132"/>
                  </a:lnTo>
                  <a:lnTo>
                    <a:pt x="77" y="135"/>
                  </a:lnTo>
                  <a:lnTo>
                    <a:pt x="79" y="140"/>
                  </a:lnTo>
                  <a:lnTo>
                    <a:pt x="79" y="140"/>
                  </a:lnTo>
                  <a:lnTo>
                    <a:pt x="77" y="146"/>
                  </a:lnTo>
                  <a:lnTo>
                    <a:pt x="75" y="149"/>
                  </a:lnTo>
                  <a:lnTo>
                    <a:pt x="70" y="153"/>
                  </a:lnTo>
                  <a:lnTo>
                    <a:pt x="66" y="154"/>
                  </a:lnTo>
                  <a:lnTo>
                    <a:pt x="66" y="154"/>
                  </a:lnTo>
                  <a:close/>
                  <a:moveTo>
                    <a:pt x="155" y="121"/>
                  </a:moveTo>
                  <a:lnTo>
                    <a:pt x="155" y="121"/>
                  </a:lnTo>
                  <a:lnTo>
                    <a:pt x="129" y="121"/>
                  </a:lnTo>
                  <a:lnTo>
                    <a:pt x="104" y="118"/>
                  </a:lnTo>
                  <a:lnTo>
                    <a:pt x="81" y="112"/>
                  </a:lnTo>
                  <a:lnTo>
                    <a:pt x="61" y="106"/>
                  </a:lnTo>
                  <a:lnTo>
                    <a:pt x="42" y="96"/>
                  </a:lnTo>
                  <a:lnTo>
                    <a:pt x="26" y="87"/>
                  </a:lnTo>
                  <a:lnTo>
                    <a:pt x="13" y="76"/>
                  </a:lnTo>
                  <a:lnTo>
                    <a:pt x="7" y="69"/>
                  </a:lnTo>
                  <a:lnTo>
                    <a:pt x="2" y="64"/>
                  </a:lnTo>
                  <a:lnTo>
                    <a:pt x="2" y="64"/>
                  </a:lnTo>
                  <a:lnTo>
                    <a:pt x="15" y="74"/>
                  </a:lnTo>
                  <a:lnTo>
                    <a:pt x="29" y="85"/>
                  </a:lnTo>
                  <a:lnTo>
                    <a:pt x="46" y="93"/>
                  </a:lnTo>
                  <a:lnTo>
                    <a:pt x="65" y="100"/>
                  </a:lnTo>
                  <a:lnTo>
                    <a:pt x="85" y="106"/>
                  </a:lnTo>
                  <a:lnTo>
                    <a:pt x="107" y="110"/>
                  </a:lnTo>
                  <a:lnTo>
                    <a:pt x="130" y="113"/>
                  </a:lnTo>
                  <a:lnTo>
                    <a:pt x="155" y="114"/>
                  </a:lnTo>
                  <a:lnTo>
                    <a:pt x="155" y="114"/>
                  </a:lnTo>
                  <a:lnTo>
                    <a:pt x="181" y="113"/>
                  </a:lnTo>
                  <a:lnTo>
                    <a:pt x="204" y="110"/>
                  </a:lnTo>
                  <a:lnTo>
                    <a:pt x="227" y="106"/>
                  </a:lnTo>
                  <a:lnTo>
                    <a:pt x="246" y="100"/>
                  </a:lnTo>
                  <a:lnTo>
                    <a:pt x="265" y="93"/>
                  </a:lnTo>
                  <a:lnTo>
                    <a:pt x="282" y="85"/>
                  </a:lnTo>
                  <a:lnTo>
                    <a:pt x="296" y="74"/>
                  </a:lnTo>
                  <a:lnTo>
                    <a:pt x="309" y="64"/>
                  </a:lnTo>
                  <a:lnTo>
                    <a:pt x="309" y="64"/>
                  </a:lnTo>
                  <a:lnTo>
                    <a:pt x="304" y="69"/>
                  </a:lnTo>
                  <a:lnTo>
                    <a:pt x="298" y="76"/>
                  </a:lnTo>
                  <a:lnTo>
                    <a:pt x="285" y="87"/>
                  </a:lnTo>
                  <a:lnTo>
                    <a:pt x="269" y="96"/>
                  </a:lnTo>
                  <a:lnTo>
                    <a:pt x="250" y="106"/>
                  </a:lnTo>
                  <a:lnTo>
                    <a:pt x="230" y="112"/>
                  </a:lnTo>
                  <a:lnTo>
                    <a:pt x="207" y="118"/>
                  </a:lnTo>
                  <a:lnTo>
                    <a:pt x="182" y="121"/>
                  </a:lnTo>
                  <a:lnTo>
                    <a:pt x="155" y="121"/>
                  </a:lnTo>
                  <a:lnTo>
                    <a:pt x="155" y="121"/>
                  </a:lnTo>
                  <a:close/>
                  <a:moveTo>
                    <a:pt x="155" y="317"/>
                  </a:moveTo>
                  <a:lnTo>
                    <a:pt x="155" y="317"/>
                  </a:lnTo>
                  <a:lnTo>
                    <a:pt x="126" y="316"/>
                  </a:lnTo>
                  <a:lnTo>
                    <a:pt x="97" y="312"/>
                  </a:lnTo>
                  <a:lnTo>
                    <a:pt x="73" y="308"/>
                  </a:lnTo>
                  <a:lnTo>
                    <a:pt x="52" y="301"/>
                  </a:lnTo>
                  <a:lnTo>
                    <a:pt x="42" y="296"/>
                  </a:lnTo>
                  <a:lnTo>
                    <a:pt x="33" y="291"/>
                  </a:lnTo>
                  <a:lnTo>
                    <a:pt x="26" y="286"/>
                  </a:lnTo>
                  <a:lnTo>
                    <a:pt x="19" y="282"/>
                  </a:lnTo>
                  <a:lnTo>
                    <a:pt x="13" y="276"/>
                  </a:lnTo>
                  <a:lnTo>
                    <a:pt x="8" y="270"/>
                  </a:lnTo>
                  <a:lnTo>
                    <a:pt x="5" y="264"/>
                  </a:lnTo>
                  <a:lnTo>
                    <a:pt x="2" y="258"/>
                  </a:lnTo>
                  <a:lnTo>
                    <a:pt x="2" y="258"/>
                  </a:lnTo>
                  <a:lnTo>
                    <a:pt x="0" y="263"/>
                  </a:lnTo>
                  <a:lnTo>
                    <a:pt x="0" y="269"/>
                  </a:lnTo>
                  <a:lnTo>
                    <a:pt x="0" y="319"/>
                  </a:lnTo>
                  <a:lnTo>
                    <a:pt x="0" y="319"/>
                  </a:lnTo>
                  <a:lnTo>
                    <a:pt x="1" y="326"/>
                  </a:lnTo>
                  <a:lnTo>
                    <a:pt x="4" y="333"/>
                  </a:lnTo>
                  <a:lnTo>
                    <a:pt x="7" y="340"/>
                  </a:lnTo>
                  <a:lnTo>
                    <a:pt x="12" y="346"/>
                  </a:lnTo>
                  <a:lnTo>
                    <a:pt x="18" y="352"/>
                  </a:lnTo>
                  <a:lnTo>
                    <a:pt x="25" y="358"/>
                  </a:lnTo>
                  <a:lnTo>
                    <a:pt x="34" y="363"/>
                  </a:lnTo>
                  <a:lnTo>
                    <a:pt x="43" y="367"/>
                  </a:lnTo>
                  <a:lnTo>
                    <a:pt x="54" y="372"/>
                  </a:lnTo>
                  <a:lnTo>
                    <a:pt x="66" y="376"/>
                  </a:lnTo>
                  <a:lnTo>
                    <a:pt x="79" y="379"/>
                  </a:lnTo>
                  <a:lnTo>
                    <a:pt x="93" y="383"/>
                  </a:lnTo>
                  <a:lnTo>
                    <a:pt x="107" y="385"/>
                  </a:lnTo>
                  <a:lnTo>
                    <a:pt x="122" y="386"/>
                  </a:lnTo>
                  <a:lnTo>
                    <a:pt x="138" y="387"/>
                  </a:lnTo>
                  <a:lnTo>
                    <a:pt x="155" y="387"/>
                  </a:lnTo>
                  <a:lnTo>
                    <a:pt x="155" y="387"/>
                  </a:lnTo>
                  <a:lnTo>
                    <a:pt x="173" y="387"/>
                  </a:lnTo>
                  <a:lnTo>
                    <a:pt x="188" y="386"/>
                  </a:lnTo>
                  <a:lnTo>
                    <a:pt x="204" y="385"/>
                  </a:lnTo>
                  <a:lnTo>
                    <a:pt x="218" y="383"/>
                  </a:lnTo>
                  <a:lnTo>
                    <a:pt x="232" y="379"/>
                  </a:lnTo>
                  <a:lnTo>
                    <a:pt x="245" y="376"/>
                  </a:lnTo>
                  <a:lnTo>
                    <a:pt x="257" y="372"/>
                  </a:lnTo>
                  <a:lnTo>
                    <a:pt x="268" y="367"/>
                  </a:lnTo>
                  <a:lnTo>
                    <a:pt x="277" y="363"/>
                  </a:lnTo>
                  <a:lnTo>
                    <a:pt x="286" y="358"/>
                  </a:lnTo>
                  <a:lnTo>
                    <a:pt x="293" y="352"/>
                  </a:lnTo>
                  <a:lnTo>
                    <a:pt x="299" y="346"/>
                  </a:lnTo>
                  <a:lnTo>
                    <a:pt x="304" y="340"/>
                  </a:lnTo>
                  <a:lnTo>
                    <a:pt x="307" y="333"/>
                  </a:lnTo>
                  <a:lnTo>
                    <a:pt x="310" y="326"/>
                  </a:lnTo>
                  <a:lnTo>
                    <a:pt x="311" y="319"/>
                  </a:lnTo>
                  <a:lnTo>
                    <a:pt x="311" y="269"/>
                  </a:lnTo>
                  <a:lnTo>
                    <a:pt x="311" y="269"/>
                  </a:lnTo>
                  <a:lnTo>
                    <a:pt x="311" y="263"/>
                  </a:lnTo>
                  <a:lnTo>
                    <a:pt x="309" y="258"/>
                  </a:lnTo>
                  <a:lnTo>
                    <a:pt x="309" y="258"/>
                  </a:lnTo>
                  <a:lnTo>
                    <a:pt x="306" y="264"/>
                  </a:lnTo>
                  <a:lnTo>
                    <a:pt x="303" y="270"/>
                  </a:lnTo>
                  <a:lnTo>
                    <a:pt x="298" y="276"/>
                  </a:lnTo>
                  <a:lnTo>
                    <a:pt x="292" y="282"/>
                  </a:lnTo>
                  <a:lnTo>
                    <a:pt x="285" y="286"/>
                  </a:lnTo>
                  <a:lnTo>
                    <a:pt x="278" y="291"/>
                  </a:lnTo>
                  <a:lnTo>
                    <a:pt x="269" y="296"/>
                  </a:lnTo>
                  <a:lnTo>
                    <a:pt x="259" y="301"/>
                  </a:lnTo>
                  <a:lnTo>
                    <a:pt x="238" y="308"/>
                  </a:lnTo>
                  <a:lnTo>
                    <a:pt x="214" y="312"/>
                  </a:lnTo>
                  <a:lnTo>
                    <a:pt x="185" y="316"/>
                  </a:lnTo>
                  <a:lnTo>
                    <a:pt x="155" y="317"/>
                  </a:lnTo>
                  <a:lnTo>
                    <a:pt x="155" y="317"/>
                  </a:lnTo>
                  <a:close/>
                  <a:moveTo>
                    <a:pt x="66" y="357"/>
                  </a:moveTo>
                  <a:lnTo>
                    <a:pt x="66" y="357"/>
                  </a:lnTo>
                  <a:lnTo>
                    <a:pt x="61" y="356"/>
                  </a:lnTo>
                  <a:lnTo>
                    <a:pt x="56" y="352"/>
                  </a:lnTo>
                  <a:lnTo>
                    <a:pt x="54" y="349"/>
                  </a:lnTo>
                  <a:lnTo>
                    <a:pt x="53" y="344"/>
                  </a:lnTo>
                  <a:lnTo>
                    <a:pt x="53" y="344"/>
                  </a:lnTo>
                  <a:lnTo>
                    <a:pt x="54" y="338"/>
                  </a:lnTo>
                  <a:lnTo>
                    <a:pt x="56" y="335"/>
                  </a:lnTo>
                  <a:lnTo>
                    <a:pt x="61" y="331"/>
                  </a:lnTo>
                  <a:lnTo>
                    <a:pt x="66" y="330"/>
                  </a:lnTo>
                  <a:lnTo>
                    <a:pt x="66" y="330"/>
                  </a:lnTo>
                  <a:lnTo>
                    <a:pt x="70" y="331"/>
                  </a:lnTo>
                  <a:lnTo>
                    <a:pt x="75" y="335"/>
                  </a:lnTo>
                  <a:lnTo>
                    <a:pt x="77" y="338"/>
                  </a:lnTo>
                  <a:lnTo>
                    <a:pt x="79" y="344"/>
                  </a:lnTo>
                  <a:lnTo>
                    <a:pt x="79" y="344"/>
                  </a:lnTo>
                  <a:lnTo>
                    <a:pt x="77" y="349"/>
                  </a:lnTo>
                  <a:lnTo>
                    <a:pt x="75" y="352"/>
                  </a:lnTo>
                  <a:lnTo>
                    <a:pt x="70" y="356"/>
                  </a:lnTo>
                  <a:lnTo>
                    <a:pt x="66" y="357"/>
                  </a:lnTo>
                  <a:lnTo>
                    <a:pt x="66" y="357"/>
                  </a:lnTo>
                  <a:close/>
                  <a:moveTo>
                    <a:pt x="155" y="217"/>
                  </a:moveTo>
                  <a:lnTo>
                    <a:pt x="155" y="217"/>
                  </a:lnTo>
                  <a:lnTo>
                    <a:pt x="126" y="216"/>
                  </a:lnTo>
                  <a:lnTo>
                    <a:pt x="99" y="213"/>
                  </a:lnTo>
                  <a:lnTo>
                    <a:pt x="74" y="207"/>
                  </a:lnTo>
                  <a:lnTo>
                    <a:pt x="52" y="200"/>
                  </a:lnTo>
                  <a:lnTo>
                    <a:pt x="34" y="191"/>
                  </a:lnTo>
                  <a:lnTo>
                    <a:pt x="26" y="187"/>
                  </a:lnTo>
                  <a:lnTo>
                    <a:pt x="19" y="182"/>
                  </a:lnTo>
                  <a:lnTo>
                    <a:pt x="13" y="176"/>
                  </a:lnTo>
                  <a:lnTo>
                    <a:pt x="8" y="170"/>
                  </a:lnTo>
                  <a:lnTo>
                    <a:pt x="5" y="164"/>
                  </a:lnTo>
                  <a:lnTo>
                    <a:pt x="2" y="159"/>
                  </a:lnTo>
                  <a:lnTo>
                    <a:pt x="2" y="159"/>
                  </a:lnTo>
                  <a:lnTo>
                    <a:pt x="0" y="163"/>
                  </a:lnTo>
                  <a:lnTo>
                    <a:pt x="0" y="168"/>
                  </a:lnTo>
                  <a:lnTo>
                    <a:pt x="0" y="220"/>
                  </a:lnTo>
                  <a:lnTo>
                    <a:pt x="0" y="220"/>
                  </a:lnTo>
                  <a:lnTo>
                    <a:pt x="1" y="227"/>
                  </a:lnTo>
                  <a:lnTo>
                    <a:pt x="4" y="234"/>
                  </a:lnTo>
                  <a:lnTo>
                    <a:pt x="7" y="240"/>
                  </a:lnTo>
                  <a:lnTo>
                    <a:pt x="12" y="247"/>
                  </a:lnTo>
                  <a:lnTo>
                    <a:pt x="18" y="252"/>
                  </a:lnTo>
                  <a:lnTo>
                    <a:pt x="25" y="258"/>
                  </a:lnTo>
                  <a:lnTo>
                    <a:pt x="34" y="263"/>
                  </a:lnTo>
                  <a:lnTo>
                    <a:pt x="43" y="268"/>
                  </a:lnTo>
                  <a:lnTo>
                    <a:pt x="54" y="272"/>
                  </a:lnTo>
                  <a:lnTo>
                    <a:pt x="66" y="276"/>
                  </a:lnTo>
                  <a:lnTo>
                    <a:pt x="79" y="279"/>
                  </a:lnTo>
                  <a:lnTo>
                    <a:pt x="93" y="283"/>
                  </a:lnTo>
                  <a:lnTo>
                    <a:pt x="107" y="285"/>
                  </a:lnTo>
                  <a:lnTo>
                    <a:pt x="122" y="286"/>
                  </a:lnTo>
                  <a:lnTo>
                    <a:pt x="138" y="288"/>
                  </a:lnTo>
                  <a:lnTo>
                    <a:pt x="155" y="288"/>
                  </a:lnTo>
                  <a:lnTo>
                    <a:pt x="155" y="288"/>
                  </a:lnTo>
                  <a:lnTo>
                    <a:pt x="173" y="288"/>
                  </a:lnTo>
                  <a:lnTo>
                    <a:pt x="188" y="286"/>
                  </a:lnTo>
                  <a:lnTo>
                    <a:pt x="204" y="285"/>
                  </a:lnTo>
                  <a:lnTo>
                    <a:pt x="218" y="283"/>
                  </a:lnTo>
                  <a:lnTo>
                    <a:pt x="232" y="279"/>
                  </a:lnTo>
                  <a:lnTo>
                    <a:pt x="245" y="276"/>
                  </a:lnTo>
                  <a:lnTo>
                    <a:pt x="257" y="272"/>
                  </a:lnTo>
                  <a:lnTo>
                    <a:pt x="268" y="268"/>
                  </a:lnTo>
                  <a:lnTo>
                    <a:pt x="277" y="263"/>
                  </a:lnTo>
                  <a:lnTo>
                    <a:pt x="286" y="258"/>
                  </a:lnTo>
                  <a:lnTo>
                    <a:pt x="293" y="252"/>
                  </a:lnTo>
                  <a:lnTo>
                    <a:pt x="299" y="247"/>
                  </a:lnTo>
                  <a:lnTo>
                    <a:pt x="304" y="240"/>
                  </a:lnTo>
                  <a:lnTo>
                    <a:pt x="307" y="234"/>
                  </a:lnTo>
                  <a:lnTo>
                    <a:pt x="310" y="227"/>
                  </a:lnTo>
                  <a:lnTo>
                    <a:pt x="311" y="220"/>
                  </a:lnTo>
                  <a:lnTo>
                    <a:pt x="311" y="168"/>
                  </a:lnTo>
                  <a:lnTo>
                    <a:pt x="311" y="168"/>
                  </a:lnTo>
                  <a:lnTo>
                    <a:pt x="310" y="163"/>
                  </a:lnTo>
                  <a:lnTo>
                    <a:pt x="309" y="159"/>
                  </a:lnTo>
                  <a:lnTo>
                    <a:pt x="309" y="159"/>
                  </a:lnTo>
                  <a:lnTo>
                    <a:pt x="306" y="164"/>
                  </a:lnTo>
                  <a:lnTo>
                    <a:pt x="303" y="170"/>
                  </a:lnTo>
                  <a:lnTo>
                    <a:pt x="298" y="176"/>
                  </a:lnTo>
                  <a:lnTo>
                    <a:pt x="292" y="182"/>
                  </a:lnTo>
                  <a:lnTo>
                    <a:pt x="285" y="187"/>
                  </a:lnTo>
                  <a:lnTo>
                    <a:pt x="277" y="191"/>
                  </a:lnTo>
                  <a:lnTo>
                    <a:pt x="259" y="200"/>
                  </a:lnTo>
                  <a:lnTo>
                    <a:pt x="237" y="207"/>
                  </a:lnTo>
                  <a:lnTo>
                    <a:pt x="212" y="213"/>
                  </a:lnTo>
                  <a:lnTo>
                    <a:pt x="185" y="216"/>
                  </a:lnTo>
                  <a:lnTo>
                    <a:pt x="155" y="217"/>
                  </a:lnTo>
                  <a:lnTo>
                    <a:pt x="155" y="217"/>
                  </a:lnTo>
                  <a:close/>
                  <a:moveTo>
                    <a:pt x="66" y="255"/>
                  </a:moveTo>
                  <a:lnTo>
                    <a:pt x="66" y="255"/>
                  </a:lnTo>
                  <a:lnTo>
                    <a:pt x="61" y="254"/>
                  </a:lnTo>
                  <a:lnTo>
                    <a:pt x="56" y="250"/>
                  </a:lnTo>
                  <a:lnTo>
                    <a:pt x="54" y="247"/>
                  </a:lnTo>
                  <a:lnTo>
                    <a:pt x="53" y="241"/>
                  </a:lnTo>
                  <a:lnTo>
                    <a:pt x="53" y="241"/>
                  </a:lnTo>
                  <a:lnTo>
                    <a:pt x="54" y="236"/>
                  </a:lnTo>
                  <a:lnTo>
                    <a:pt x="56" y="233"/>
                  </a:lnTo>
                  <a:lnTo>
                    <a:pt x="61" y="229"/>
                  </a:lnTo>
                  <a:lnTo>
                    <a:pt x="66" y="228"/>
                  </a:lnTo>
                  <a:lnTo>
                    <a:pt x="66" y="228"/>
                  </a:lnTo>
                  <a:lnTo>
                    <a:pt x="70" y="229"/>
                  </a:lnTo>
                  <a:lnTo>
                    <a:pt x="75" y="233"/>
                  </a:lnTo>
                  <a:lnTo>
                    <a:pt x="77" y="236"/>
                  </a:lnTo>
                  <a:lnTo>
                    <a:pt x="79" y="241"/>
                  </a:lnTo>
                  <a:lnTo>
                    <a:pt x="79" y="241"/>
                  </a:lnTo>
                  <a:lnTo>
                    <a:pt x="77" y="247"/>
                  </a:lnTo>
                  <a:lnTo>
                    <a:pt x="75" y="250"/>
                  </a:lnTo>
                  <a:lnTo>
                    <a:pt x="70" y="254"/>
                  </a:lnTo>
                  <a:lnTo>
                    <a:pt x="66" y="255"/>
                  </a:lnTo>
                  <a:lnTo>
                    <a:pt x="66" y="255"/>
                  </a:lnTo>
                  <a:close/>
                </a:path>
              </a:pathLst>
            </a:custGeom>
            <a:solidFill>
              <a:srgbClr val="2298F0"/>
            </a:solidFill>
            <a:ln>
              <a:noFill/>
            </a:ln>
          </p:spPr>
          <p:txBody>
            <a:bodyPr vert="horz" wrap="square" lIns="162572" tIns="81285" rIns="162572" bIns="81285" numCol="1" anchor="t" anchorCtr="0" compatLnSpc="1">
              <a:prstTxWarp prst="textNoShape">
                <a:avLst/>
              </a:prstTxWarp>
              <a:noAutofit/>
            </a:bodyPr>
            <a:lstStyle/>
            <a:p>
              <a:pPr defTabSz="1218764" fontAlgn="ctr"/>
              <a:endParaRPr lang="en-US" altLang="zh-CN" sz="1333" dirty="0">
                <a:solidFill>
                  <a:srgbClr val="666666"/>
                </a:solidFill>
                <a:latin typeface="Arial" panose="020B0604020202020204" pitchFamily="34" charset="0"/>
                <a:ea typeface="微软雅黑"/>
                <a:cs typeface="Arial" panose="020B0604020202020204" pitchFamily="34" charset="0"/>
              </a:endParaRPr>
            </a:p>
          </p:txBody>
        </p:sp>
      </p:grpSp>
      <p:sp>
        <p:nvSpPr>
          <p:cNvPr id="47" name="Text Box 20"/>
          <p:cNvSpPr txBox="1">
            <a:spLocks noChangeArrowheads="1"/>
          </p:cNvSpPr>
          <p:nvPr/>
        </p:nvSpPr>
        <p:spPr bwMode="auto">
          <a:xfrm>
            <a:off x="210643" y="4371838"/>
            <a:ext cx="2134439" cy="246189"/>
          </a:xfrm>
          <a:prstGeom prst="rect">
            <a:avLst/>
          </a:prstGeom>
          <a:noFill/>
          <a:ln w="19050" algn="ctr">
            <a:noFill/>
            <a:miter lim="800000"/>
            <a:headEnd/>
            <a:tailEnd/>
          </a:ln>
        </p:spPr>
        <p:txBody>
          <a:bodyPr wrap="square" lIns="0" tIns="0" rIns="0" bIns="0">
            <a:noAutofit/>
          </a:bodyPr>
          <a:lstStyle/>
          <a:p>
            <a:pPr defTabSz="957732" fontAlgn="ctr">
              <a:spcBef>
                <a:spcPct val="50000"/>
              </a:spcBef>
            </a:pPr>
            <a:r>
              <a:rPr lang="en-US" sz="1600" dirty="0" err="1">
                <a:solidFill>
                  <a:srgbClr val="666666"/>
                </a:solidFill>
                <a:latin typeface="Arial" panose="020B0604020202020204" pitchFamily="34" charset="0"/>
                <a:ea typeface="微软雅黑"/>
                <a:cs typeface="Arial" panose="020B0604020202020204" pitchFamily="34" charset="0"/>
              </a:rPr>
              <a:t>OceanStor</a:t>
            </a:r>
            <a:r>
              <a:rPr lang="en-US" sz="1600" dirty="0">
                <a:solidFill>
                  <a:srgbClr val="666666"/>
                </a:solidFill>
                <a:latin typeface="Arial" panose="020B0604020202020204" pitchFamily="34" charset="0"/>
                <a:ea typeface="微软雅黑"/>
                <a:cs typeface="Arial" panose="020B0604020202020204" pitchFamily="34" charset="0"/>
              </a:rPr>
              <a:t> </a:t>
            </a:r>
            <a:r>
              <a:rPr lang="en-US" altLang="zh-CN" sz="1600" dirty="0">
                <a:solidFill>
                  <a:srgbClr val="666666"/>
                </a:solidFill>
                <a:latin typeface="Arial" panose="020B0604020202020204" pitchFamily="34" charset="0"/>
                <a:ea typeface="微软雅黑"/>
                <a:cs typeface="Arial" panose="020B0604020202020204" pitchFamily="34" charset="0"/>
              </a:rPr>
              <a:t>Dorado V6</a:t>
            </a:r>
          </a:p>
        </p:txBody>
      </p:sp>
      <p:grpSp>
        <p:nvGrpSpPr>
          <p:cNvPr id="25" name="组合 135"/>
          <p:cNvGrpSpPr/>
          <p:nvPr/>
        </p:nvGrpSpPr>
        <p:grpSpPr>
          <a:xfrm>
            <a:off x="46569" y="1158082"/>
            <a:ext cx="3524054" cy="982485"/>
            <a:chOff x="5083176" y="1604963"/>
            <a:chExt cx="1524000" cy="552450"/>
          </a:xfrm>
        </p:grpSpPr>
        <p:sp>
          <p:nvSpPr>
            <p:cNvPr id="56" name="Freeform 6"/>
            <p:cNvSpPr>
              <a:spLocks/>
            </p:cNvSpPr>
            <p:nvPr/>
          </p:nvSpPr>
          <p:spPr bwMode="auto">
            <a:xfrm>
              <a:off x="6191251" y="1816100"/>
              <a:ext cx="415925" cy="341312"/>
            </a:xfrm>
            <a:custGeom>
              <a:avLst/>
              <a:gdLst>
                <a:gd name="T0" fmla="*/ 167 w 199"/>
                <a:gd name="T1" fmla="*/ 90 h 164"/>
                <a:gd name="T2" fmla="*/ 77 w 199"/>
                <a:gd name="T3" fmla="*/ 45 h 164"/>
                <a:gd name="T4" fmla="*/ 14 w 199"/>
                <a:gd name="T5" fmla="*/ 1 h 164"/>
                <a:gd name="T6" fmla="*/ 0 w 199"/>
                <a:gd name="T7" fmla="*/ 2 h 164"/>
                <a:gd name="T8" fmla="*/ 8 w 199"/>
                <a:gd name="T9" fmla="*/ 36 h 164"/>
                <a:gd name="T10" fmla="*/ 55 w 199"/>
                <a:gd name="T11" fmla="*/ 123 h 164"/>
                <a:gd name="T12" fmla="*/ 29 w 199"/>
                <a:gd name="T13" fmla="*/ 164 h 164"/>
                <a:gd name="T14" fmla="*/ 138 w 199"/>
                <a:gd name="T15" fmla="*/ 164 h 164"/>
                <a:gd name="T16" fmla="*/ 140 w 199"/>
                <a:gd name="T17" fmla="*/ 164 h 164"/>
                <a:gd name="T18" fmla="*/ 173 w 199"/>
                <a:gd name="T19" fmla="*/ 164 h 164"/>
                <a:gd name="T20" fmla="*/ 196 w 199"/>
                <a:gd name="T21" fmla="*/ 137 h 164"/>
                <a:gd name="T22" fmla="*/ 167 w 199"/>
                <a:gd name="T23" fmla="*/ 9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64">
                  <a:moveTo>
                    <a:pt x="167" y="90"/>
                  </a:moveTo>
                  <a:cubicBezTo>
                    <a:pt x="160" y="16"/>
                    <a:pt x="96" y="27"/>
                    <a:pt x="77" y="45"/>
                  </a:cubicBezTo>
                  <a:cubicBezTo>
                    <a:pt x="68" y="15"/>
                    <a:pt x="37" y="0"/>
                    <a:pt x="14" y="1"/>
                  </a:cubicBezTo>
                  <a:cubicBezTo>
                    <a:pt x="9" y="1"/>
                    <a:pt x="4" y="2"/>
                    <a:pt x="0" y="2"/>
                  </a:cubicBezTo>
                  <a:cubicBezTo>
                    <a:pt x="4" y="12"/>
                    <a:pt x="6" y="24"/>
                    <a:pt x="8" y="36"/>
                  </a:cubicBezTo>
                  <a:cubicBezTo>
                    <a:pt x="62" y="56"/>
                    <a:pt x="59" y="103"/>
                    <a:pt x="55" y="123"/>
                  </a:cubicBezTo>
                  <a:cubicBezTo>
                    <a:pt x="52" y="139"/>
                    <a:pt x="42" y="153"/>
                    <a:pt x="29" y="164"/>
                  </a:cubicBezTo>
                  <a:cubicBezTo>
                    <a:pt x="55" y="164"/>
                    <a:pt x="90" y="164"/>
                    <a:pt x="138" y="164"/>
                  </a:cubicBezTo>
                  <a:cubicBezTo>
                    <a:pt x="140" y="164"/>
                    <a:pt x="140" y="164"/>
                    <a:pt x="140" y="164"/>
                  </a:cubicBezTo>
                  <a:cubicBezTo>
                    <a:pt x="173" y="164"/>
                    <a:pt x="173" y="164"/>
                    <a:pt x="173" y="164"/>
                  </a:cubicBezTo>
                  <a:cubicBezTo>
                    <a:pt x="183" y="160"/>
                    <a:pt x="194" y="149"/>
                    <a:pt x="196" y="137"/>
                  </a:cubicBezTo>
                  <a:cubicBezTo>
                    <a:pt x="199" y="123"/>
                    <a:pt x="199" y="99"/>
                    <a:pt x="167" y="90"/>
                  </a:cubicBezTo>
                  <a:close/>
                </a:path>
              </a:pathLst>
            </a:custGeom>
            <a:solidFill>
              <a:srgbClr val="00B0F0">
                <a:alpha val="47000"/>
              </a:srgbClr>
            </a:solidFill>
            <a:ln w="25400" cap="flat" cmpd="sng" algn="ctr">
              <a:noFill/>
              <a:prstDash val="solid"/>
            </a:ln>
            <a:effectLst/>
          </p:spPr>
          <p:txBody>
            <a:bodyPr rtlCol="0" anchor="ctr">
              <a:noAutofit/>
            </a:bodyPr>
            <a:lstStyle/>
            <a:p>
              <a:pPr algn="ctr" defTabSz="457154" fontAlgn="ctr">
                <a:lnSpc>
                  <a:spcPct val="90000"/>
                </a:lnSpc>
                <a:spcBef>
                  <a:spcPct val="25000"/>
                </a:spcBef>
              </a:pPr>
              <a:endParaRPr lang="en-US" altLang="zh-CN" sz="2000" kern="0" dirty="0">
                <a:solidFill>
                  <a:srgbClr val="666666"/>
                </a:solidFill>
                <a:latin typeface="Arial" panose="020B0604020202020204" pitchFamily="34" charset="0"/>
                <a:cs typeface="Arial" panose="020B0604020202020204" pitchFamily="34" charset="0"/>
              </a:endParaRPr>
            </a:p>
          </p:txBody>
        </p:sp>
        <p:sp>
          <p:nvSpPr>
            <p:cNvPr id="57" name="Freeform 7"/>
            <p:cNvSpPr>
              <a:spLocks/>
            </p:cNvSpPr>
            <p:nvPr/>
          </p:nvSpPr>
          <p:spPr bwMode="auto">
            <a:xfrm>
              <a:off x="5083176" y="1817688"/>
              <a:ext cx="276225" cy="339725"/>
            </a:xfrm>
            <a:custGeom>
              <a:avLst/>
              <a:gdLst>
                <a:gd name="T0" fmla="*/ 74 w 132"/>
                <a:gd name="T1" fmla="*/ 81 h 163"/>
                <a:gd name="T2" fmla="*/ 101 w 132"/>
                <a:gd name="T3" fmla="*/ 17 h 163"/>
                <a:gd name="T4" fmla="*/ 132 w 132"/>
                <a:gd name="T5" fmla="*/ 1 h 163"/>
                <a:gd name="T6" fmla="*/ 120 w 132"/>
                <a:gd name="T7" fmla="*/ 0 h 163"/>
                <a:gd name="T8" fmla="*/ 52 w 132"/>
                <a:gd name="T9" fmla="*/ 69 h 163"/>
                <a:gd name="T10" fmla="*/ 0 w 132"/>
                <a:gd name="T11" fmla="*/ 112 h 163"/>
                <a:gd name="T12" fmla="*/ 68 w 132"/>
                <a:gd name="T13" fmla="*/ 163 h 163"/>
                <a:gd name="T14" fmla="*/ 119 w 132"/>
                <a:gd name="T15" fmla="*/ 163 h 163"/>
                <a:gd name="T16" fmla="*/ 74 w 132"/>
                <a:gd name="T17" fmla="*/ 8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3">
                  <a:moveTo>
                    <a:pt x="74" y="81"/>
                  </a:moveTo>
                  <a:cubicBezTo>
                    <a:pt x="74" y="46"/>
                    <a:pt x="89" y="27"/>
                    <a:pt x="101" y="17"/>
                  </a:cubicBezTo>
                  <a:cubicBezTo>
                    <a:pt x="109" y="9"/>
                    <a:pt x="120" y="4"/>
                    <a:pt x="132" y="1"/>
                  </a:cubicBezTo>
                  <a:cubicBezTo>
                    <a:pt x="128" y="0"/>
                    <a:pt x="124" y="0"/>
                    <a:pt x="120" y="0"/>
                  </a:cubicBezTo>
                  <a:cubicBezTo>
                    <a:pt x="69" y="2"/>
                    <a:pt x="57" y="34"/>
                    <a:pt x="52" y="69"/>
                  </a:cubicBezTo>
                  <a:cubicBezTo>
                    <a:pt x="32" y="64"/>
                    <a:pt x="0" y="74"/>
                    <a:pt x="0" y="112"/>
                  </a:cubicBezTo>
                  <a:cubicBezTo>
                    <a:pt x="0" y="163"/>
                    <a:pt x="40" y="163"/>
                    <a:pt x="68" y="163"/>
                  </a:cubicBezTo>
                  <a:cubicBezTo>
                    <a:pt x="68" y="163"/>
                    <a:pt x="68" y="163"/>
                    <a:pt x="119" y="163"/>
                  </a:cubicBezTo>
                  <a:cubicBezTo>
                    <a:pt x="94" y="151"/>
                    <a:pt x="74" y="128"/>
                    <a:pt x="74" y="81"/>
                  </a:cubicBezTo>
                  <a:close/>
                </a:path>
              </a:pathLst>
            </a:custGeom>
            <a:solidFill>
              <a:srgbClr val="00B0F0">
                <a:alpha val="47000"/>
              </a:srgbClr>
            </a:solidFill>
            <a:ln w="25400" cap="flat" cmpd="sng" algn="ctr">
              <a:noFill/>
              <a:prstDash val="solid"/>
            </a:ln>
            <a:effectLst/>
          </p:spPr>
          <p:txBody>
            <a:bodyPr rtlCol="0" anchor="ctr">
              <a:noAutofit/>
            </a:bodyPr>
            <a:lstStyle/>
            <a:p>
              <a:pPr algn="ctr" defTabSz="457154" fontAlgn="ctr">
                <a:lnSpc>
                  <a:spcPct val="90000"/>
                </a:lnSpc>
                <a:spcBef>
                  <a:spcPct val="25000"/>
                </a:spcBef>
              </a:pPr>
              <a:endParaRPr lang="en-US" altLang="zh-CN" sz="2000" kern="0" dirty="0">
                <a:solidFill>
                  <a:srgbClr val="666666"/>
                </a:solidFill>
                <a:latin typeface="Arial" panose="020B0604020202020204" pitchFamily="34" charset="0"/>
                <a:cs typeface="Arial" panose="020B0604020202020204" pitchFamily="34" charset="0"/>
              </a:endParaRPr>
            </a:p>
          </p:txBody>
        </p:sp>
        <p:sp>
          <p:nvSpPr>
            <p:cNvPr id="58" name="Freeform 8"/>
            <p:cNvSpPr>
              <a:spLocks/>
            </p:cNvSpPr>
            <p:nvPr/>
          </p:nvSpPr>
          <p:spPr bwMode="auto">
            <a:xfrm>
              <a:off x="5262563" y="1604963"/>
              <a:ext cx="1030288" cy="552449"/>
            </a:xfrm>
            <a:custGeom>
              <a:avLst/>
              <a:gdLst>
                <a:gd name="T0" fmla="*/ 395 w 493"/>
                <a:gd name="T1" fmla="*/ 265 h 265"/>
                <a:gd name="T2" fmla="*/ 109 w 493"/>
                <a:gd name="T3" fmla="*/ 265 h 265"/>
                <a:gd name="T4" fmla="*/ 0 w 493"/>
                <a:gd name="T5" fmla="*/ 183 h 265"/>
                <a:gd name="T6" fmla="*/ 83 w 493"/>
                <a:gd name="T7" fmla="*/ 113 h 265"/>
                <a:gd name="T8" fmla="*/ 194 w 493"/>
                <a:gd name="T9" fmla="*/ 1 h 265"/>
                <a:gd name="T10" fmla="*/ 295 w 493"/>
                <a:gd name="T11" fmla="*/ 73 h 265"/>
                <a:gd name="T12" fmla="*/ 442 w 493"/>
                <a:gd name="T13" fmla="*/ 145 h 265"/>
                <a:gd name="T14" fmla="*/ 488 w 493"/>
                <a:gd name="T15" fmla="*/ 222 h 265"/>
                <a:gd name="T16" fmla="*/ 450 w 493"/>
                <a:gd name="T17" fmla="*/ 265 h 265"/>
                <a:gd name="T18" fmla="*/ 397 w 493"/>
                <a:gd name="T19" fmla="*/ 265 h 265"/>
                <a:gd name="T20" fmla="*/ 395 w 493"/>
                <a:gd name="T21" fmla="*/ 265 h 265"/>
                <a:gd name="T22" fmla="*/ 395 w 493"/>
                <a:gd name="T23"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3" h="265">
                  <a:moveTo>
                    <a:pt x="395" y="265"/>
                  </a:moveTo>
                  <a:cubicBezTo>
                    <a:pt x="109" y="265"/>
                    <a:pt x="109" y="265"/>
                    <a:pt x="109" y="265"/>
                  </a:cubicBezTo>
                  <a:cubicBezTo>
                    <a:pt x="64" y="265"/>
                    <a:pt x="0" y="265"/>
                    <a:pt x="0" y="183"/>
                  </a:cubicBezTo>
                  <a:cubicBezTo>
                    <a:pt x="0" y="121"/>
                    <a:pt x="51" y="106"/>
                    <a:pt x="83" y="113"/>
                  </a:cubicBezTo>
                  <a:cubicBezTo>
                    <a:pt x="91" y="56"/>
                    <a:pt x="123" y="2"/>
                    <a:pt x="194" y="1"/>
                  </a:cubicBezTo>
                  <a:cubicBezTo>
                    <a:pt x="231" y="0"/>
                    <a:pt x="280" y="23"/>
                    <a:pt x="295" y="73"/>
                  </a:cubicBezTo>
                  <a:cubicBezTo>
                    <a:pt x="327" y="43"/>
                    <a:pt x="430" y="25"/>
                    <a:pt x="442" y="145"/>
                  </a:cubicBezTo>
                  <a:cubicBezTo>
                    <a:pt x="492" y="160"/>
                    <a:pt x="493" y="199"/>
                    <a:pt x="488" y="222"/>
                  </a:cubicBezTo>
                  <a:cubicBezTo>
                    <a:pt x="484" y="241"/>
                    <a:pt x="468" y="258"/>
                    <a:pt x="450" y="265"/>
                  </a:cubicBezTo>
                  <a:cubicBezTo>
                    <a:pt x="397" y="265"/>
                    <a:pt x="397" y="265"/>
                    <a:pt x="397" y="265"/>
                  </a:cubicBezTo>
                  <a:cubicBezTo>
                    <a:pt x="395" y="265"/>
                    <a:pt x="395" y="265"/>
                    <a:pt x="395" y="265"/>
                  </a:cubicBezTo>
                  <a:cubicBezTo>
                    <a:pt x="395" y="265"/>
                    <a:pt x="395" y="265"/>
                    <a:pt x="395" y="265"/>
                  </a:cubicBezTo>
                  <a:close/>
                </a:path>
              </a:pathLst>
            </a:custGeom>
            <a:solidFill>
              <a:srgbClr val="00B0F0">
                <a:alpha val="47000"/>
              </a:srgbClr>
            </a:solidFill>
            <a:ln w="25400" cap="flat" cmpd="sng" algn="ctr">
              <a:noFill/>
              <a:prstDash val="solid"/>
            </a:ln>
            <a:effectLst/>
          </p:spPr>
          <p:txBody>
            <a:bodyPr rtlCol="0" anchor="ctr">
              <a:noAutofit/>
            </a:bodyPr>
            <a:lstStyle/>
            <a:p>
              <a:pPr algn="ctr" defTabSz="457154" fontAlgn="ctr">
                <a:lnSpc>
                  <a:spcPct val="90000"/>
                </a:lnSpc>
                <a:spcBef>
                  <a:spcPct val="25000"/>
                </a:spcBef>
              </a:pPr>
              <a:endParaRPr lang="en-US" altLang="zh-CN" sz="2000" kern="0" dirty="0">
                <a:solidFill>
                  <a:srgbClr val="666666"/>
                </a:solidFill>
                <a:latin typeface="Arial" panose="020B0604020202020204" pitchFamily="34" charset="0"/>
                <a:cs typeface="Arial" panose="020B0604020202020204" pitchFamily="34" charset="0"/>
              </a:endParaRPr>
            </a:p>
          </p:txBody>
        </p:sp>
      </p:grpSp>
      <p:sp>
        <p:nvSpPr>
          <p:cNvPr id="55" name="Text Box 20"/>
          <p:cNvSpPr txBox="1">
            <a:spLocks noChangeArrowheads="1"/>
          </p:cNvSpPr>
          <p:nvPr/>
        </p:nvSpPr>
        <p:spPr bwMode="auto">
          <a:xfrm>
            <a:off x="313354" y="1746533"/>
            <a:ext cx="1369396" cy="205093"/>
          </a:xfrm>
          <a:prstGeom prst="rect">
            <a:avLst/>
          </a:prstGeom>
          <a:noFill/>
          <a:ln w="19050" algn="ctr">
            <a:noFill/>
            <a:miter lim="800000"/>
            <a:headEnd/>
            <a:tailEnd/>
          </a:ln>
        </p:spPr>
        <p:txBody>
          <a:bodyPr wrap="square" lIns="0" tIns="0" rIns="0" bIns="0">
            <a:noAutofit/>
          </a:bodyPr>
          <a:lstStyle/>
          <a:p>
            <a:pPr algn="ctr" defTabSz="957732" fontAlgn="ctr">
              <a:spcBef>
                <a:spcPct val="50000"/>
              </a:spcBef>
            </a:pPr>
            <a:r>
              <a:rPr lang="en-US" altLang="zh-CN" sz="1333" dirty="0">
                <a:solidFill>
                  <a:srgbClr val="666666"/>
                </a:solidFill>
                <a:latin typeface="Arial" panose="020B0604020202020204" pitchFamily="34" charset="0"/>
                <a:ea typeface="微软雅黑"/>
                <a:cs typeface="Arial" panose="020B0604020202020204" pitchFamily="34" charset="0"/>
              </a:rPr>
              <a:t>VM</a:t>
            </a:r>
          </a:p>
        </p:txBody>
      </p:sp>
      <p:sp>
        <p:nvSpPr>
          <p:cNvPr id="175" name="Text Box 20"/>
          <p:cNvSpPr txBox="1">
            <a:spLocks noChangeArrowheads="1"/>
          </p:cNvSpPr>
          <p:nvPr/>
        </p:nvSpPr>
        <p:spPr bwMode="auto">
          <a:xfrm>
            <a:off x="875559" y="1450801"/>
            <a:ext cx="1369396" cy="205093"/>
          </a:xfrm>
          <a:prstGeom prst="rect">
            <a:avLst/>
          </a:prstGeom>
          <a:noFill/>
          <a:ln w="19050" algn="ctr">
            <a:noFill/>
            <a:miter lim="800000"/>
            <a:headEnd/>
            <a:tailEnd/>
          </a:ln>
        </p:spPr>
        <p:txBody>
          <a:bodyPr wrap="square" lIns="0" tIns="0" rIns="0" bIns="0">
            <a:noAutofit/>
          </a:bodyPr>
          <a:lstStyle/>
          <a:p>
            <a:pPr algn="ctr" defTabSz="957732" fontAlgn="ctr">
              <a:spcBef>
                <a:spcPct val="50000"/>
              </a:spcBef>
            </a:pPr>
            <a:r>
              <a:rPr lang="en-US" altLang="zh-CN" sz="1333" dirty="0">
                <a:solidFill>
                  <a:srgbClr val="666666"/>
                </a:solidFill>
                <a:latin typeface="Arial" panose="020B0604020202020204" pitchFamily="34" charset="0"/>
                <a:ea typeface="微软雅黑"/>
                <a:cs typeface="Arial" panose="020B0604020202020204" pitchFamily="34" charset="0"/>
              </a:rPr>
              <a:t>Database</a:t>
            </a:r>
          </a:p>
        </p:txBody>
      </p:sp>
      <p:sp>
        <p:nvSpPr>
          <p:cNvPr id="176" name="Text Box 20"/>
          <p:cNvSpPr txBox="1">
            <a:spLocks noChangeArrowheads="1"/>
          </p:cNvSpPr>
          <p:nvPr/>
        </p:nvSpPr>
        <p:spPr bwMode="auto">
          <a:xfrm>
            <a:off x="1276988" y="1740906"/>
            <a:ext cx="1369396" cy="205093"/>
          </a:xfrm>
          <a:prstGeom prst="rect">
            <a:avLst/>
          </a:prstGeom>
          <a:noFill/>
          <a:ln w="19050" algn="ctr">
            <a:noFill/>
            <a:miter lim="800000"/>
            <a:headEnd/>
            <a:tailEnd/>
          </a:ln>
        </p:spPr>
        <p:txBody>
          <a:bodyPr wrap="square" lIns="0" tIns="0" rIns="0" bIns="0">
            <a:noAutofit/>
          </a:bodyPr>
          <a:lstStyle/>
          <a:p>
            <a:pPr algn="ctr" defTabSz="957732" fontAlgn="ctr">
              <a:spcBef>
                <a:spcPct val="50000"/>
              </a:spcBef>
            </a:pPr>
            <a:r>
              <a:rPr lang="en-US" altLang="zh-CN" sz="1333" dirty="0">
                <a:solidFill>
                  <a:srgbClr val="666666"/>
                </a:solidFill>
                <a:latin typeface="Arial" panose="020B0604020202020204" pitchFamily="34" charset="0"/>
                <a:ea typeface="微软雅黑"/>
                <a:cs typeface="Arial" panose="020B0604020202020204" pitchFamily="34" charset="0"/>
              </a:rPr>
              <a:t>VDI</a:t>
            </a:r>
          </a:p>
        </p:txBody>
      </p:sp>
      <p:sp>
        <p:nvSpPr>
          <p:cNvPr id="66" name="TextBox 331"/>
          <p:cNvSpPr txBox="1"/>
          <p:nvPr/>
        </p:nvSpPr>
        <p:spPr>
          <a:xfrm>
            <a:off x="2191763" y="4594195"/>
            <a:ext cx="2263543" cy="692326"/>
          </a:xfrm>
          <a:prstGeom prst="rect">
            <a:avLst/>
          </a:prstGeom>
          <a:noFill/>
        </p:spPr>
        <p:txBody>
          <a:bodyPr wrap="square" lIns="91352" tIns="45674" rIns="91352" bIns="45674" rtlCol="0">
            <a:no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85721" indent="-285721"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Web-based GUIs</a:t>
            </a:r>
          </a:p>
          <a:p>
            <a:pPr marL="285721" indent="-285721"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Step-by-step guide for FCAPS management  </a:t>
            </a:r>
          </a:p>
        </p:txBody>
      </p:sp>
      <p:sp>
        <p:nvSpPr>
          <p:cNvPr id="67" name="TextBox 651"/>
          <p:cNvSpPr txBox="1"/>
          <p:nvPr/>
        </p:nvSpPr>
        <p:spPr>
          <a:xfrm>
            <a:off x="4840613" y="4241540"/>
            <a:ext cx="1544301" cy="338429"/>
          </a:xfrm>
          <a:prstGeom prst="rect">
            <a:avLst/>
          </a:prstGeom>
          <a:noFill/>
        </p:spPr>
        <p:txBody>
          <a:bodyPr wrap="square" lIns="91352" tIns="45674" rIns="91352" bIns="45674" rtlCol="0">
            <a:no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fontAlgn="ctr"/>
            <a:r>
              <a:rPr lang="en-US" altLang="zh-CN" sz="1600" dirty="0" err="1">
                <a:solidFill>
                  <a:srgbClr val="FFC000"/>
                </a:solidFill>
                <a:latin typeface="Arial" panose="020B0604020202020204" pitchFamily="34" charset="0"/>
                <a:ea typeface="微软雅黑" panose="020B0503020204020204" pitchFamily="34" charset="-122"/>
                <a:cs typeface="Arial" panose="020B0604020202020204" pitchFamily="34" charset="0"/>
              </a:rPr>
              <a:t>SmartConfig</a:t>
            </a:r>
            <a:endParaRPr lang="en-US" altLang="zh-CN" sz="1600" dirty="0">
              <a:solidFill>
                <a:srgbClr val="FFC000"/>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TextBox 651"/>
          <p:cNvSpPr txBox="1"/>
          <p:nvPr/>
        </p:nvSpPr>
        <p:spPr>
          <a:xfrm>
            <a:off x="9333306" y="4622767"/>
            <a:ext cx="2722408" cy="1292413"/>
          </a:xfrm>
          <a:prstGeom prst="rect">
            <a:avLst/>
          </a:prstGeom>
          <a:noFill/>
        </p:spPr>
        <p:txBody>
          <a:bodyPr wrap="square" lIns="91352" tIns="45674" rIns="91352" bIns="45674" rtlCol="0">
            <a:noAutofit/>
          </a:bodyPr>
          <a:lstStyle>
            <a:defPPr>
              <a:defRPr lang="en-US"/>
            </a:defPPr>
            <a:lvl1pPr marL="285750" indent="-285750" defTabSz="1219272">
              <a:buFont typeface="Arial" panose="020B0604020202020204" pitchFamily="34" charset="0"/>
              <a:buChar char="•"/>
              <a:defRPr sz="1400">
                <a:latin typeface="微软雅黑" panose="020B0503020204020204" pitchFamily="34" charset="-122"/>
                <a:ea typeface="微软雅黑" panose="020B0503020204020204" pitchFamily="34" charset="-122"/>
                <a:cs typeface="Arial" panose="020B0604020202020204" pitchFamily="34" charset="0"/>
              </a:defRPr>
            </a:lvl1pPr>
          </a:lstStyle>
          <a:p>
            <a:pPr fontAlgn="ctr"/>
            <a:r>
              <a:rPr lang="en-US" altLang="zh-CN" sz="1300" dirty="0">
                <a:solidFill>
                  <a:srgbClr val="1D1D1A"/>
                </a:solidFill>
                <a:latin typeface="Arial" panose="020B0604020202020204" pitchFamily="34" charset="0"/>
              </a:rPr>
              <a:t>Cloud-based remote AI services</a:t>
            </a:r>
          </a:p>
          <a:p>
            <a:pPr fontAlgn="ctr"/>
            <a:r>
              <a:rPr lang="en-US" altLang="zh-CN" sz="1300" dirty="0">
                <a:solidFill>
                  <a:srgbClr val="1D1D1A"/>
                </a:solidFill>
                <a:latin typeface="Arial" panose="020B0604020202020204" pitchFamily="34" charset="0"/>
              </a:rPr>
              <a:t>24/7 monitoring</a:t>
            </a:r>
          </a:p>
          <a:p>
            <a:pPr fontAlgn="ctr"/>
            <a:r>
              <a:rPr lang="en-US" altLang="zh-CN" sz="1300" dirty="0">
                <a:solidFill>
                  <a:srgbClr val="1D1D1A"/>
                </a:solidFill>
                <a:latin typeface="Arial" panose="020B0604020202020204" pitchFamily="34" charset="0"/>
              </a:rPr>
              <a:t>5-min service ticket creation</a:t>
            </a:r>
          </a:p>
          <a:p>
            <a:pPr fontAlgn="ctr"/>
            <a:r>
              <a:rPr lang="en-US" altLang="zh-CN" sz="1300" dirty="0">
                <a:solidFill>
                  <a:srgbClr val="1D1D1A"/>
                </a:solidFill>
                <a:latin typeface="Arial" panose="020B0604020202020204" pitchFamily="34" charset="0"/>
              </a:rPr>
              <a:t>All-round health check</a:t>
            </a:r>
          </a:p>
          <a:p>
            <a:pPr fontAlgn="ctr"/>
            <a:r>
              <a:rPr lang="en-US" altLang="zh-CN" sz="1300" dirty="0">
                <a:solidFill>
                  <a:srgbClr val="1D1D1A"/>
                </a:solidFill>
                <a:latin typeface="Arial" panose="020B0604020202020204" pitchFamily="34" charset="0"/>
              </a:rPr>
              <a:t>Regular performance analytics  </a:t>
            </a:r>
          </a:p>
        </p:txBody>
      </p:sp>
      <p:sp>
        <p:nvSpPr>
          <p:cNvPr id="69" name="上弧形箭头 68"/>
          <p:cNvSpPr/>
          <p:nvPr/>
        </p:nvSpPr>
        <p:spPr>
          <a:xfrm>
            <a:off x="1178207" y="2581636"/>
            <a:ext cx="4420411" cy="591136"/>
          </a:xfrm>
          <a:prstGeom prst="curvedDownArrow">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352" tIns="45674" rIns="91352" bIns="45674" rtlCol="0" anchor="ctr">
            <a:noAutofit/>
          </a:bodyPr>
          <a:lstStyle/>
          <a:p>
            <a:pPr algn="ctr" defTabSz="1218764" fontAlgn="ctr"/>
            <a:endParaRPr lang="en-US" altLang="zh-CN" sz="1333" dirty="0">
              <a:solidFill>
                <a:srgbClr val="666666"/>
              </a:solidFill>
              <a:latin typeface="Arial" panose="020B0604020202020204" pitchFamily="34" charset="0"/>
              <a:cs typeface="Arial" panose="020B0604020202020204" pitchFamily="34" charset="0"/>
            </a:endParaRPr>
          </a:p>
        </p:txBody>
      </p:sp>
      <p:sp>
        <p:nvSpPr>
          <p:cNvPr id="71" name="上弧形箭头 70"/>
          <p:cNvSpPr/>
          <p:nvPr/>
        </p:nvSpPr>
        <p:spPr>
          <a:xfrm>
            <a:off x="1276989" y="2282362"/>
            <a:ext cx="6705476" cy="885210"/>
          </a:xfrm>
          <a:prstGeom prst="curvedDownArrow">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352" tIns="45674" rIns="91352" bIns="45674" rtlCol="0" anchor="ctr">
            <a:noAutofit/>
          </a:bodyPr>
          <a:lstStyle/>
          <a:p>
            <a:pPr algn="ctr" defTabSz="1218764" fontAlgn="ctr"/>
            <a:endParaRPr lang="en-US" altLang="zh-CN" sz="1333" dirty="0">
              <a:solidFill>
                <a:srgbClr val="666666"/>
              </a:solidFill>
              <a:latin typeface="Arial" panose="020B0604020202020204" pitchFamily="34" charset="0"/>
              <a:cs typeface="Arial" panose="020B0604020202020204" pitchFamily="34" charset="0"/>
            </a:endParaRPr>
          </a:p>
        </p:txBody>
      </p:sp>
      <p:cxnSp>
        <p:nvCxnSpPr>
          <p:cNvPr id="125" name="直接箭头连接符 124"/>
          <p:cNvCxnSpPr/>
          <p:nvPr/>
        </p:nvCxnSpPr>
        <p:spPr>
          <a:xfrm flipV="1">
            <a:off x="1537901" y="2119288"/>
            <a:ext cx="16442" cy="111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标题 33"/>
          <p:cNvSpPr txBox="1">
            <a:spLocks/>
          </p:cNvSpPr>
          <p:nvPr/>
        </p:nvSpPr>
        <p:spPr>
          <a:xfrm>
            <a:off x="1037435" y="213277"/>
            <a:ext cx="11697648" cy="539665"/>
          </a:xfrm>
          <a:prstGeom prst="rect">
            <a:avLst/>
          </a:prstGeom>
        </p:spPr>
        <p:txBody>
          <a:bodyPr lIns="0" tIns="0" rIns="0" bIns="0" anchor="t">
            <a:noAutofit/>
          </a:bodyPr>
          <a:lstStyle>
            <a:defPPr>
              <a:defRPr lang="en-US"/>
            </a:defPPr>
            <a:lvl1pPr marL="296950" lvl="0" indent="-296950" defTabSz="1187798">
              <a:lnSpc>
                <a:spcPct val="90000"/>
              </a:lnSpc>
              <a:spcBef>
                <a:spcPts val="1299"/>
              </a:spcBef>
              <a:defRPr sz="2800">
                <a:latin typeface="微软雅黑" panose="020B0503020204020204" pitchFamily="34" charset="-122"/>
                <a:ea typeface="微软雅黑" panose="020B0503020204020204" pitchFamily="34" charset="-122"/>
              </a:defRPr>
            </a:lvl1pPr>
          </a:lstStyle>
          <a:p>
            <a:pPr fontAlgn="ctr"/>
            <a:r>
              <a:rPr lang="en-US" altLang="zh-CN" dirty="0">
                <a:solidFill>
                  <a:srgbClr val="1D1D1A"/>
                </a:solidFill>
                <a:latin typeface="Arial" panose="020B0604020202020204" pitchFamily="34" charset="0"/>
                <a:cs typeface="Arial" panose="020B0604020202020204" pitchFamily="34" charset="0"/>
                <a:sym typeface="???? Bold" charset="0"/>
              </a:rPr>
              <a:t>Device-Cloud Full Stack Management</a:t>
            </a:r>
          </a:p>
        </p:txBody>
      </p:sp>
      <p:cxnSp>
        <p:nvCxnSpPr>
          <p:cNvPr id="11" name="Straight Connector 10"/>
          <p:cNvCxnSpPr/>
          <p:nvPr/>
        </p:nvCxnSpPr>
        <p:spPr bwMode="auto">
          <a:xfrm>
            <a:off x="4401904" y="1475572"/>
            <a:ext cx="0" cy="4798486"/>
          </a:xfrm>
          <a:prstGeom prst="line">
            <a:avLst/>
          </a:prstGeom>
          <a:noFill/>
          <a:ln w="9525" cap="flat" cmpd="sng" algn="ctr">
            <a:solidFill>
              <a:schemeClr val="bg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2484322" y="4241457"/>
            <a:ext cx="1872758" cy="338510"/>
          </a:xfrm>
          <a:prstGeom prst="rect">
            <a:avLst/>
          </a:prstGeom>
        </p:spPr>
        <p:txBody>
          <a:bodyPr wrap="square">
            <a:noAutofit/>
          </a:bodyPr>
          <a:lstStyle/>
          <a:p>
            <a:pPr fontAlgn="ctr"/>
            <a:r>
              <a:rPr lang="en-US" altLang="zh-CN" sz="1600" dirty="0">
                <a:solidFill>
                  <a:srgbClr val="FFC000"/>
                </a:solidFill>
                <a:latin typeface="Arial" panose="020B0604020202020204" pitchFamily="34" charset="0"/>
                <a:ea typeface="微软雅黑" panose="020B0503020204020204" pitchFamily="34" charset="-122"/>
                <a:cs typeface="Arial" panose="020B0604020202020204" pitchFamily="34" charset="0"/>
              </a:rPr>
              <a:t>DeviceManager</a:t>
            </a:r>
          </a:p>
        </p:txBody>
      </p:sp>
      <p:sp>
        <p:nvSpPr>
          <p:cNvPr id="40" name="Rectangle 39"/>
          <p:cNvSpPr/>
          <p:nvPr/>
        </p:nvSpPr>
        <p:spPr>
          <a:xfrm>
            <a:off x="4401904" y="4618025"/>
            <a:ext cx="2309145" cy="1492442"/>
          </a:xfrm>
          <a:prstGeom prst="rect">
            <a:avLst/>
          </a:prstGeom>
          <a:noFill/>
        </p:spPr>
        <p:txBody>
          <a:bodyPr wrap="square" lIns="91352" tIns="45674" rIns="91352" bIns="45674" rtlCol="0">
            <a:noAutofit/>
          </a:bodyPr>
          <a:lstStyle/>
          <a:p>
            <a:pPr marL="285721" indent="-285721" defTabSz="1219150"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3-step host configuration</a:t>
            </a:r>
          </a:p>
          <a:p>
            <a:pPr marL="800060" lvl="1" indent="-342866" defTabSz="1219150" fontAlgn="ctr">
              <a:buFont typeface="Wingdings" panose="05000000000000000000" pitchFamily="2" charset="2"/>
              <a:buChar char="Ø"/>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Add a storage device.</a:t>
            </a:r>
          </a:p>
          <a:p>
            <a:pPr marL="800060" lvl="1" indent="-342866" defTabSz="1219150" fontAlgn="ctr">
              <a:buFont typeface="Wingdings" panose="05000000000000000000" pitchFamily="2" charset="2"/>
              <a:buChar char="Ø"/>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Set the IP address.</a:t>
            </a:r>
          </a:p>
          <a:p>
            <a:pPr marL="800060" lvl="1" indent="-342866" defTabSz="1219150" fontAlgn="ctr">
              <a:buFont typeface="Wingdings" panose="05000000000000000000" pitchFamily="2" charset="2"/>
              <a:buChar char="Ø"/>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Set the capacity.</a:t>
            </a:r>
          </a:p>
          <a:p>
            <a:pPr marL="285721" indent="-285721" defTabSz="1219150" fontAlgn="ctr">
              <a:buFont typeface="Arial" panose="020B0604020202020204" pitchFamily="34" charset="0"/>
              <a:buChar char="•"/>
            </a:pPr>
            <a:endPar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26" name="TextBox 651"/>
          <p:cNvSpPr txBox="1"/>
          <p:nvPr/>
        </p:nvSpPr>
        <p:spPr>
          <a:xfrm>
            <a:off x="10190879" y="4255767"/>
            <a:ext cx="1477564" cy="338429"/>
          </a:xfrm>
          <a:prstGeom prst="rect">
            <a:avLst/>
          </a:prstGeom>
          <a:noFill/>
        </p:spPr>
        <p:txBody>
          <a:bodyPr wrap="square" lIns="91352" tIns="45674" rIns="91352" bIns="45674" rtlCol="0">
            <a:no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fontAlgn="ctr"/>
            <a:r>
              <a:rPr lang="en-US" altLang="zh-CN" sz="1600" dirty="0">
                <a:solidFill>
                  <a:srgbClr val="FFC000"/>
                </a:solidFill>
                <a:latin typeface="Arial" panose="020B0604020202020204" pitchFamily="34" charset="0"/>
                <a:ea typeface="微软雅黑" panose="020B0503020204020204" pitchFamily="34" charset="-122"/>
                <a:cs typeface="Arial" panose="020B0604020202020204" pitchFamily="34" charset="0"/>
              </a:rPr>
              <a:t>eService</a:t>
            </a:r>
          </a:p>
        </p:txBody>
      </p:sp>
      <p:sp>
        <p:nvSpPr>
          <p:cNvPr id="127" name="Rectangle 126"/>
          <p:cNvSpPr/>
          <p:nvPr/>
        </p:nvSpPr>
        <p:spPr>
          <a:xfrm>
            <a:off x="2105281" y="846934"/>
            <a:ext cx="1082207" cy="400058"/>
          </a:xfrm>
          <a:prstGeom prst="rect">
            <a:avLst/>
          </a:prstGeom>
        </p:spPr>
        <p:txBody>
          <a:bodyPr wrap="none">
            <a:noAutofit/>
          </a:bodyPr>
          <a:lstStyle/>
          <a:p>
            <a:pPr fontAlgn="ctr"/>
            <a:r>
              <a:rPr lang="en-US" altLang="zh-CN" sz="2000" dirty="0">
                <a:solidFill>
                  <a:srgbClr val="1D1D1A"/>
                </a:solidFill>
                <a:latin typeface="Arial" panose="020B0604020202020204" pitchFamily="34" charset="0"/>
                <a:ea typeface="微软雅黑" panose="020B0503020204020204" pitchFamily="34" charset="-122"/>
                <a:cs typeface="Arial" panose="020B0604020202020204" pitchFamily="34" charset="0"/>
              </a:rPr>
              <a:t>Storage</a:t>
            </a:r>
          </a:p>
        </p:txBody>
      </p:sp>
      <p:cxnSp>
        <p:nvCxnSpPr>
          <p:cNvPr id="134" name="直接箭头连接符 124"/>
          <p:cNvCxnSpPr/>
          <p:nvPr/>
        </p:nvCxnSpPr>
        <p:spPr>
          <a:xfrm flipH="1" flipV="1">
            <a:off x="1178209" y="2111375"/>
            <a:ext cx="382757" cy="1126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直接箭头连接符 124"/>
          <p:cNvCxnSpPr/>
          <p:nvPr/>
        </p:nvCxnSpPr>
        <p:spPr>
          <a:xfrm flipV="1">
            <a:off x="1537901" y="2090476"/>
            <a:ext cx="301981" cy="1133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 name="上弧形箭头 68"/>
          <p:cNvSpPr/>
          <p:nvPr/>
        </p:nvSpPr>
        <p:spPr>
          <a:xfrm>
            <a:off x="1316425" y="2640294"/>
            <a:ext cx="2377486" cy="591136"/>
          </a:xfrm>
          <a:prstGeom prst="curvedDownArrow">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352" tIns="45674" rIns="91352" bIns="45674" rtlCol="0" anchor="ctr">
            <a:noAutofit/>
          </a:bodyPr>
          <a:lstStyle/>
          <a:p>
            <a:pPr algn="ctr" defTabSz="1218764" fontAlgn="ctr"/>
            <a:endParaRPr lang="en-US" altLang="zh-CN" sz="1333" dirty="0">
              <a:solidFill>
                <a:srgbClr val="666666"/>
              </a:solidFill>
              <a:latin typeface="Arial" panose="020B0604020202020204" pitchFamily="34" charset="0"/>
              <a:cs typeface="Arial" panose="020B0604020202020204" pitchFamily="34" charset="0"/>
            </a:endParaRPr>
          </a:p>
        </p:txBody>
      </p:sp>
      <p:cxnSp>
        <p:nvCxnSpPr>
          <p:cNvPr id="165" name="Straight Connector 164"/>
          <p:cNvCxnSpPr/>
          <p:nvPr/>
        </p:nvCxnSpPr>
        <p:spPr bwMode="auto">
          <a:xfrm>
            <a:off x="6675585" y="1453189"/>
            <a:ext cx="19589" cy="4820869"/>
          </a:xfrm>
          <a:prstGeom prst="line">
            <a:avLst/>
          </a:prstGeom>
          <a:noFill/>
          <a:ln w="9525" cap="flat" cmpd="sng" algn="ctr">
            <a:solidFill>
              <a:schemeClr val="bg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Straight Connector 165"/>
          <p:cNvCxnSpPr/>
          <p:nvPr/>
        </p:nvCxnSpPr>
        <p:spPr bwMode="auto">
          <a:xfrm>
            <a:off x="9288482" y="1464030"/>
            <a:ext cx="0" cy="4810028"/>
          </a:xfrm>
          <a:prstGeom prst="line">
            <a:avLst/>
          </a:prstGeom>
          <a:noFill/>
          <a:ln w="9525" cap="flat" cmpd="sng" algn="ctr">
            <a:solidFill>
              <a:schemeClr val="bg1">
                <a:lumMod val="75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7" name="TextBox 651"/>
          <p:cNvSpPr txBox="1"/>
          <p:nvPr/>
        </p:nvSpPr>
        <p:spPr>
          <a:xfrm>
            <a:off x="7857901" y="4267799"/>
            <a:ext cx="1146015" cy="338429"/>
          </a:xfrm>
          <a:prstGeom prst="rect">
            <a:avLst/>
          </a:prstGeom>
          <a:noFill/>
        </p:spPr>
        <p:txBody>
          <a:bodyPr wrap="square" lIns="91352" tIns="45674" rIns="91352" bIns="45674" rtlCol="0">
            <a:no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fontAlgn="ctr"/>
            <a:r>
              <a:rPr lang="en-US" altLang="zh-CN" sz="1600" dirty="0">
                <a:solidFill>
                  <a:srgbClr val="FFC000"/>
                </a:solidFill>
                <a:latin typeface="Arial" panose="020B0604020202020204" pitchFamily="34" charset="0"/>
                <a:ea typeface="微软雅黑" panose="020B0503020204020204" pitchFamily="34" charset="-122"/>
                <a:cs typeface="Arial" panose="020B0604020202020204" pitchFamily="34" charset="0"/>
              </a:rPr>
              <a:t>DME</a:t>
            </a:r>
          </a:p>
        </p:txBody>
      </p:sp>
      <p:sp>
        <p:nvSpPr>
          <p:cNvPr id="178" name="Rectangle 177"/>
          <p:cNvSpPr/>
          <p:nvPr/>
        </p:nvSpPr>
        <p:spPr>
          <a:xfrm>
            <a:off x="6732378" y="4610160"/>
            <a:ext cx="2556104" cy="1292413"/>
          </a:xfrm>
          <a:prstGeom prst="rect">
            <a:avLst/>
          </a:prstGeom>
          <a:noFill/>
        </p:spPr>
        <p:txBody>
          <a:bodyPr wrap="square" lIns="91352" tIns="45674" rIns="91352" bIns="45674" rtlCol="0">
            <a:noAutofit/>
          </a:bodyPr>
          <a:lstStyle/>
          <a:p>
            <a:pPr marL="285721" indent="-285721" defTabSz="1219150"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Unified storage management</a:t>
            </a:r>
          </a:p>
          <a:p>
            <a:pPr marL="285721" indent="-285721" defTabSz="1219150"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Topology and data path analytics</a:t>
            </a:r>
          </a:p>
          <a:p>
            <a:pPr marL="285721" indent="-285721" defTabSz="1219150" fontAlgn="ctr">
              <a:buFont typeface="Arial" panose="020B0604020202020204" pitchFamily="34" charset="0"/>
              <a:buChar char="•"/>
            </a:pPr>
            <a:r>
              <a:rPr lang="en-US" altLang="zh-CN" sz="1300" dirty="0">
                <a:solidFill>
                  <a:srgbClr val="1D1D1A"/>
                </a:solidFill>
                <a:latin typeface="Arial" panose="020B0604020202020204" pitchFamily="34" charset="0"/>
                <a:ea typeface="微软雅黑" panose="020B0503020204020204" pitchFamily="34" charset="-122"/>
                <a:cs typeface="Arial" panose="020B0604020202020204" pitchFamily="34" charset="0"/>
              </a:rPr>
              <a:t>Long-term log and performance storage and analytics</a:t>
            </a:r>
          </a:p>
        </p:txBody>
      </p:sp>
      <p:pic>
        <p:nvPicPr>
          <p:cNvPr id="88" name="图片 4"/>
          <p:cNvPicPr>
            <a:picLocks noChangeAspect="1"/>
          </p:cNvPicPr>
          <p:nvPr/>
        </p:nvPicPr>
        <p:blipFill>
          <a:blip r:embed="rId8">
            <a:duotone>
              <a:schemeClr val="accent1">
                <a:shade val="45000"/>
                <a:satMod val="135000"/>
              </a:schemeClr>
              <a:prstClr val="white"/>
            </a:duotone>
          </a:blip>
          <a:stretch>
            <a:fillRect/>
          </a:stretch>
        </p:blipFill>
        <p:spPr>
          <a:xfrm>
            <a:off x="10823867" y="3449592"/>
            <a:ext cx="511311" cy="453890"/>
          </a:xfrm>
          <a:prstGeom prst="rect">
            <a:avLst/>
          </a:prstGeom>
        </p:spPr>
      </p:pic>
      <p:sp>
        <p:nvSpPr>
          <p:cNvPr id="73" name="上弧形箭头 72"/>
          <p:cNvSpPr/>
          <p:nvPr/>
        </p:nvSpPr>
        <p:spPr>
          <a:xfrm>
            <a:off x="1316424" y="1892281"/>
            <a:ext cx="9484419" cy="1310416"/>
          </a:xfrm>
          <a:prstGeom prst="curvedDownArrow">
            <a:avLst/>
          </a:prstGeom>
          <a:no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352" tIns="45674" rIns="91352" bIns="45674" rtlCol="0" anchor="ctr">
            <a:noAutofit/>
          </a:bodyPr>
          <a:lstStyle/>
          <a:p>
            <a:pPr algn="ctr" defTabSz="1218764" fontAlgn="ctr"/>
            <a:endParaRPr lang="en-US" altLang="zh-CN" sz="1333" dirty="0">
              <a:solidFill>
                <a:srgbClr val="666666"/>
              </a:solidFill>
              <a:latin typeface="Arial" panose="020B0604020202020204" pitchFamily="34" charset="0"/>
              <a:cs typeface="Arial" panose="020B0604020202020204" pitchFamily="34" charset="0"/>
            </a:endParaRPr>
          </a:p>
        </p:txBody>
      </p:sp>
      <p:grpSp>
        <p:nvGrpSpPr>
          <p:cNvPr id="48" name="组合 47"/>
          <p:cNvGrpSpPr/>
          <p:nvPr/>
        </p:nvGrpSpPr>
        <p:grpSpPr>
          <a:xfrm>
            <a:off x="1018407" y="2836711"/>
            <a:ext cx="1179974" cy="556870"/>
            <a:chOff x="555625" y="1582737"/>
            <a:chExt cx="10658475" cy="3914776"/>
          </a:xfrm>
        </p:grpSpPr>
        <p:pic>
          <p:nvPicPr>
            <p:cNvPr id="49" name="Picture 2" descr="C:\Users\c00334535\AppData\Roaming\eSpace_Desktop\UserData\c00334535\imagefiles\8773BCE2-4109-4AF5-90B6-C8443797EB86.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55625" y="1582737"/>
              <a:ext cx="10658475" cy="3914776"/>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49"/>
            <p:cNvSpPr/>
            <p:nvPr/>
          </p:nvSpPr>
          <p:spPr>
            <a:xfrm>
              <a:off x="10789635" y="4867275"/>
              <a:ext cx="312610" cy="419100"/>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altLang="zh-CN" dirty="0">
                <a:latin typeface="Arial" panose="020B0604020202020204" pitchFamily="34" charset="0"/>
                <a:cs typeface="Arial" panose="020B0604020202020204" pitchFamily="34" charset="0"/>
              </a:endParaRPr>
            </a:p>
          </p:txBody>
        </p:sp>
        <p:pic>
          <p:nvPicPr>
            <p:cNvPr id="51" name="Picture 6" descr="C:\Users\c00334535\AppData\Roaming\eSpace_Desktop\UserData\c00334535\imagefiles\5E678072-EC00-4BDF-9E85-23441761C591.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69385" y="4483100"/>
              <a:ext cx="95631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C:\Users\c00334535\AppData\Roaming\eSpace_Desktop\UserData\c00334535\imagefiles\5E678072-EC00-4BDF-9E85-23441761C591.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69385" y="2629694"/>
              <a:ext cx="9563100" cy="92392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4" name="表格 53"/>
          <p:cNvGraphicFramePr>
            <a:graphicFrameLocks noGrp="1"/>
          </p:cNvGraphicFramePr>
          <p:nvPr>
            <p:extLst>
              <p:ext uri="{D42A27DB-BD31-4B8C-83A1-F6EECF244321}">
                <p14:modId xmlns:p14="http://schemas.microsoft.com/office/powerpoint/2010/main" val="2984098158"/>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64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9848" y="1100834"/>
            <a:ext cx="5168914" cy="2659458"/>
          </a:xfrm>
          <a:prstGeom prst="rect">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dirty="0">
              <a:solidFill>
                <a:srgbClr val="666666"/>
              </a:solidFill>
              <a:latin typeface="Arial" panose="020B0604020202020204" pitchFamily="34" charset="0"/>
              <a:cs typeface="Arial" panose="020B0604020202020204" pitchFamily="34" charset="0"/>
            </a:endParaRPr>
          </a:p>
        </p:txBody>
      </p:sp>
      <p:sp>
        <p:nvSpPr>
          <p:cNvPr id="6" name="矩形 5"/>
          <p:cNvSpPr/>
          <p:nvPr/>
        </p:nvSpPr>
        <p:spPr>
          <a:xfrm>
            <a:off x="5981714" y="1100834"/>
            <a:ext cx="5501289" cy="2659458"/>
          </a:xfrm>
          <a:prstGeom prst="rect">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dirty="0">
              <a:solidFill>
                <a:srgbClr val="666666"/>
              </a:solidFill>
              <a:latin typeface="Arial" panose="020B0604020202020204" pitchFamily="34" charset="0"/>
              <a:cs typeface="Arial" panose="020B0604020202020204" pitchFamily="34" charset="0"/>
            </a:endParaRPr>
          </a:p>
        </p:txBody>
      </p:sp>
      <p:sp>
        <p:nvSpPr>
          <p:cNvPr id="2" name="副标题 1"/>
          <p:cNvSpPr>
            <a:spLocks noGrp="1"/>
          </p:cNvSpPr>
          <p:nvPr>
            <p:ph type="subTitle" idx="4294967295"/>
          </p:nvPr>
        </p:nvSpPr>
        <p:spPr>
          <a:xfrm>
            <a:off x="1034687" y="213031"/>
            <a:ext cx="10739627" cy="473013"/>
          </a:xfrm>
          <a:prstGeom prst="rect">
            <a:avLst/>
          </a:prstGeom>
        </p:spPr>
        <p:txBody>
          <a:bodyPr vert="horz" wrap="square" lIns="0" tIns="0" rIns="0" bIns="0" numCol="1" anchor="t" anchorCtr="0" compatLnSpc="1">
            <a:prstTxWarp prst="textNoShape">
              <a:avLst/>
            </a:prstTxWarp>
            <a:noAutofit/>
          </a:bodyPr>
          <a:lstStyle/>
          <a:p>
            <a:pPr marL="0" indent="0" fontAlgn="ctr">
              <a:lnSpc>
                <a:spcPct val="90000"/>
              </a:lnSpc>
              <a:spcBef>
                <a:spcPts val="1299"/>
              </a:spcBef>
              <a:buNone/>
            </a:pPr>
            <a:r>
              <a:rPr lang="en-US" altLang="zh-CN" sz="2800" b="0" dirty="0" err="1">
                <a:latin typeface="Arial" panose="020B0604020202020204" pitchFamily="34" charset="0"/>
                <a:ea typeface="微软雅黑" panose="020B0503020204020204" pitchFamily="34" charset="-122"/>
              </a:rPr>
              <a:t>DeviceManager</a:t>
            </a:r>
            <a:r>
              <a:rPr lang="en-US" altLang="zh-CN" sz="2800" b="0" dirty="0">
                <a:latin typeface="Arial" panose="020B0604020202020204" pitchFamily="34" charset="0"/>
                <a:ea typeface="微软雅黑" panose="020B0503020204020204" pitchFamily="34" charset="-122"/>
              </a:rPr>
              <a:t> &amp; eService Management Software</a:t>
            </a:r>
          </a:p>
        </p:txBody>
      </p:sp>
      <p:pic>
        <p:nvPicPr>
          <p:cNvPr id="7" name="图片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7277" y="1300700"/>
            <a:ext cx="3338383" cy="2331011"/>
          </a:xfrm>
          <a:prstGeom prst="rect">
            <a:avLst/>
          </a:prstGeom>
        </p:spPr>
      </p:pic>
      <p:pic>
        <p:nvPicPr>
          <p:cNvPr id="8" name="图片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74168" y="1315097"/>
            <a:ext cx="1302444" cy="2316615"/>
          </a:xfrm>
          <a:prstGeom prst="rect">
            <a:avLst/>
          </a:prstGeom>
        </p:spPr>
      </p:pic>
      <p:pic>
        <p:nvPicPr>
          <p:cNvPr id="9" name="图片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75064" y="1315096"/>
            <a:ext cx="1896907" cy="2327390"/>
          </a:xfrm>
          <a:prstGeom prst="rect">
            <a:avLst/>
          </a:prstGeom>
        </p:spPr>
      </p:pic>
      <p:sp>
        <p:nvSpPr>
          <p:cNvPr id="10" name="文本框 9"/>
          <p:cNvSpPr txBox="1"/>
          <p:nvPr/>
        </p:nvSpPr>
        <p:spPr>
          <a:xfrm>
            <a:off x="4335529" y="2344865"/>
            <a:ext cx="2034511" cy="307737"/>
          </a:xfrm>
          <a:prstGeom prst="rect">
            <a:avLst/>
          </a:prstGeom>
          <a:noFill/>
        </p:spPr>
        <p:txBody>
          <a:bodyPr wrap="square" rtlCol="0">
            <a:noAutofit/>
          </a:bodyPr>
          <a:lstStyle/>
          <a:p>
            <a:pPr fontAlgn="ctr"/>
            <a:r>
              <a:rPr lang="en-US" sz="1400" dirty="0">
                <a:solidFill>
                  <a:srgbClr val="1D1D1A"/>
                </a:solidFill>
                <a:latin typeface="Arial" panose="020B0604020202020204" pitchFamily="34" charset="0"/>
                <a:ea typeface="Microsoft YaHei" panose="020B0503020204020204" pitchFamily="34" charset="-122"/>
                <a:cs typeface="Arial" panose="020B0604020202020204" pitchFamily="34" charset="0"/>
              </a:rPr>
              <a:t>DeviceManager</a:t>
            </a:r>
          </a:p>
        </p:txBody>
      </p:sp>
      <p:sp>
        <p:nvSpPr>
          <p:cNvPr id="11" name="文本框 10"/>
          <p:cNvSpPr txBox="1"/>
          <p:nvPr/>
        </p:nvSpPr>
        <p:spPr>
          <a:xfrm>
            <a:off x="8458755" y="1814931"/>
            <a:ext cx="1023012" cy="307737"/>
          </a:xfrm>
          <a:prstGeom prst="rect">
            <a:avLst/>
          </a:prstGeom>
          <a:noFill/>
        </p:spPr>
        <p:txBody>
          <a:bodyPr wrap="square" rtlCol="0">
            <a:noAutofit/>
          </a:bodyPr>
          <a:lstStyle/>
          <a:p>
            <a:pPr fontAlgn="ctr"/>
            <a:r>
              <a:rPr lang="en-US" sz="1400" dirty="0">
                <a:solidFill>
                  <a:srgbClr val="1D1D1A"/>
                </a:solidFill>
                <a:latin typeface="Arial" panose="020B0604020202020204" pitchFamily="34" charset="0"/>
                <a:ea typeface="Microsoft YaHei" panose="020B0503020204020204" pitchFamily="34" charset="-122"/>
                <a:cs typeface="Arial" panose="020B0604020202020204" pitchFamily="34" charset="0"/>
              </a:rPr>
              <a:t>eService</a:t>
            </a:r>
          </a:p>
        </p:txBody>
      </p:sp>
      <p:sp>
        <p:nvSpPr>
          <p:cNvPr id="12" name="文本框 11"/>
          <p:cNvSpPr txBox="1"/>
          <p:nvPr/>
        </p:nvSpPr>
        <p:spPr>
          <a:xfrm>
            <a:off x="7654698" y="2883242"/>
            <a:ext cx="1827069" cy="307737"/>
          </a:xfrm>
          <a:prstGeom prst="rect">
            <a:avLst/>
          </a:prstGeom>
          <a:noFill/>
        </p:spPr>
        <p:txBody>
          <a:bodyPr wrap="square" rtlCol="0">
            <a:noAutofit/>
          </a:bodyPr>
          <a:lstStyle/>
          <a:p>
            <a:pPr algn="r" fontAlgn="ctr"/>
            <a:r>
              <a:rPr lang="en-US" sz="1400" dirty="0">
                <a:solidFill>
                  <a:srgbClr val="1D1D1A"/>
                </a:solidFill>
                <a:latin typeface="Arial" panose="020B0604020202020204" pitchFamily="34" charset="0"/>
                <a:ea typeface="Microsoft YaHei" panose="020B0503020204020204" pitchFamily="34" charset="-122"/>
                <a:cs typeface="Arial" panose="020B0604020202020204" pitchFamily="34" charset="0"/>
              </a:rPr>
              <a:t>eService app</a:t>
            </a:r>
          </a:p>
        </p:txBody>
      </p:sp>
      <p:sp>
        <p:nvSpPr>
          <p:cNvPr id="13" name="等腰三角形 12"/>
          <p:cNvSpPr/>
          <p:nvPr/>
        </p:nvSpPr>
        <p:spPr>
          <a:xfrm rot="5400000">
            <a:off x="9428349" y="2958927"/>
            <a:ext cx="153031" cy="1563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dirty="0">
              <a:solidFill>
                <a:srgbClr val="666666"/>
              </a:solidFill>
              <a:latin typeface="Arial" panose="020B0604020202020204" pitchFamily="34" charset="0"/>
              <a:cs typeface="Arial" panose="020B0604020202020204" pitchFamily="34" charset="0"/>
            </a:endParaRPr>
          </a:p>
        </p:txBody>
      </p:sp>
      <p:sp>
        <p:nvSpPr>
          <p:cNvPr id="14" name="等腰三角形 13"/>
          <p:cNvSpPr/>
          <p:nvPr/>
        </p:nvSpPr>
        <p:spPr>
          <a:xfrm rot="16200000">
            <a:off x="8362952" y="1891834"/>
            <a:ext cx="153031" cy="1563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dirty="0">
              <a:solidFill>
                <a:srgbClr val="666666"/>
              </a:solidFill>
              <a:latin typeface="Arial" panose="020B0604020202020204" pitchFamily="34" charset="0"/>
              <a:cs typeface="Arial" panose="020B0604020202020204" pitchFamily="34" charset="0"/>
            </a:endParaRPr>
          </a:p>
        </p:txBody>
      </p:sp>
      <p:sp>
        <p:nvSpPr>
          <p:cNvPr id="15" name="等腰三角形 14"/>
          <p:cNvSpPr/>
          <p:nvPr/>
        </p:nvSpPr>
        <p:spPr>
          <a:xfrm rot="16200000">
            <a:off x="4193363" y="2420550"/>
            <a:ext cx="153031" cy="15636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fontAlgn="ctr"/>
            <a:endParaRPr lang="en-US" dirty="0">
              <a:solidFill>
                <a:srgbClr val="666666"/>
              </a:solidFill>
              <a:latin typeface="Arial" panose="020B0604020202020204" pitchFamily="34" charset="0"/>
              <a:cs typeface="Arial" panose="020B0604020202020204" pitchFamily="34" charset="0"/>
            </a:endParaRPr>
          </a:p>
        </p:txBody>
      </p:sp>
      <p:sp>
        <p:nvSpPr>
          <p:cNvPr id="16" name="矩形 15"/>
          <p:cNvSpPr/>
          <p:nvPr/>
        </p:nvSpPr>
        <p:spPr>
          <a:xfrm>
            <a:off x="567242" y="3799565"/>
            <a:ext cx="4954558" cy="369284"/>
          </a:xfrm>
          <a:prstGeom prst="rect">
            <a:avLst/>
          </a:prstGeom>
        </p:spPr>
        <p:txBody>
          <a:bodyPr wrap="none">
            <a:noAutofit/>
          </a:bodyPr>
          <a:lstStyle/>
          <a:p>
            <a:pPr fontAlgn="ctr"/>
            <a:r>
              <a:rPr lang="en-US" altLang="zh-CN" dirty="0" err="1">
                <a:solidFill>
                  <a:srgbClr val="1D1D1A"/>
                </a:solidFill>
                <a:latin typeface="Arial" panose="020B0604020202020204" pitchFamily="34" charset="0"/>
                <a:cs typeface="Arial" panose="020B0604020202020204" pitchFamily="34" charset="0"/>
              </a:rPr>
              <a:t>DeviceManager</a:t>
            </a:r>
            <a:r>
              <a:rPr lang="en-US" altLang="zh-CN" dirty="0">
                <a:solidFill>
                  <a:srgbClr val="1D1D1A"/>
                </a:solidFill>
                <a:latin typeface="Arial" panose="020B0604020202020204" pitchFamily="34" charset="0"/>
                <a:cs typeface="Arial" panose="020B0604020202020204" pitchFamily="34" charset="0"/>
              </a:rPr>
              <a:t>: built-in management software</a:t>
            </a:r>
          </a:p>
        </p:txBody>
      </p:sp>
      <p:sp>
        <p:nvSpPr>
          <p:cNvPr id="18" name="矩形 17"/>
          <p:cNvSpPr/>
          <p:nvPr/>
        </p:nvSpPr>
        <p:spPr>
          <a:xfrm>
            <a:off x="600800" y="4109583"/>
            <a:ext cx="5086475" cy="1384815"/>
          </a:xfrm>
          <a:prstGeom prst="rect">
            <a:avLst/>
          </a:prstGeom>
        </p:spPr>
        <p:txBody>
          <a:bodyPr wrap="square">
            <a:noAutofit/>
          </a:bodyPr>
          <a:lstStyle/>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Simplified management to facilitate service provisioning, protection, and configuration</a:t>
            </a:r>
          </a:p>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Object topology visualization</a:t>
            </a:r>
          </a:p>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Comprehensive performance monitoring and analytics</a:t>
            </a:r>
          </a:p>
        </p:txBody>
      </p:sp>
      <p:sp>
        <p:nvSpPr>
          <p:cNvPr id="20" name="矩形 19"/>
          <p:cNvSpPr/>
          <p:nvPr/>
        </p:nvSpPr>
        <p:spPr>
          <a:xfrm>
            <a:off x="6275065" y="3818021"/>
            <a:ext cx="5005847" cy="369284"/>
          </a:xfrm>
          <a:prstGeom prst="rect">
            <a:avLst/>
          </a:prstGeom>
        </p:spPr>
        <p:txBody>
          <a:bodyPr wrap="none">
            <a:noAutofit/>
          </a:bodyPr>
          <a:lstStyle/>
          <a:p>
            <a:pPr fontAlgn="ctr"/>
            <a:r>
              <a:rPr lang="en-US" altLang="zh-CN" dirty="0">
                <a:solidFill>
                  <a:srgbClr val="1D1D1A"/>
                </a:solidFill>
                <a:latin typeface="Arial" panose="020B0604020202020204" pitchFamily="34" charset="0"/>
                <a:cs typeface="Arial" panose="020B0604020202020204" pitchFamily="34" charset="0"/>
              </a:rPr>
              <a:t>eService: cloud intelligent management service</a:t>
            </a:r>
          </a:p>
        </p:txBody>
      </p:sp>
      <p:sp>
        <p:nvSpPr>
          <p:cNvPr id="22" name="矩形 21"/>
          <p:cNvSpPr/>
          <p:nvPr/>
        </p:nvSpPr>
        <p:spPr>
          <a:xfrm>
            <a:off x="6275064" y="4109583"/>
            <a:ext cx="5456896" cy="2031061"/>
          </a:xfrm>
          <a:prstGeom prst="rect">
            <a:avLst/>
          </a:prstGeom>
        </p:spPr>
        <p:txBody>
          <a:bodyPr wrap="square">
            <a:noAutofit/>
          </a:bodyPr>
          <a:lstStyle/>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Remote cloud management</a:t>
            </a:r>
          </a:p>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Cloud-based big data intelligent system covering storage management services such as fault prediction, capacity management, and performance exception analytics</a:t>
            </a:r>
          </a:p>
          <a:p>
            <a:pPr marL="285721" indent="-285721" fontAlgn="ctr">
              <a:lnSpc>
                <a:spcPct val="150000"/>
              </a:lnSpc>
              <a:buFont typeface="Arial" panose="020B0604020202020204" pitchFamily="34" charset="0"/>
              <a:buChar char="•"/>
            </a:pP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Proactive O&amp;M services with customer system risk prediction and extensive Huawei support teams</a:t>
            </a:r>
          </a:p>
        </p:txBody>
      </p:sp>
      <p:graphicFrame>
        <p:nvGraphicFramePr>
          <p:cNvPr id="21" name="表格 20"/>
          <p:cNvGraphicFramePr>
            <a:graphicFrameLocks noGrp="1"/>
          </p:cNvGraphicFramePr>
          <p:nvPr>
            <p:extLst>
              <p:ext uri="{D42A27DB-BD31-4B8C-83A1-F6EECF244321}">
                <p14:modId xmlns:p14="http://schemas.microsoft.com/office/powerpoint/2010/main" val="2200734575"/>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809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4294967295"/>
          </p:nvPr>
        </p:nvSpPr>
        <p:spPr>
          <a:xfrm>
            <a:off x="992924" y="172183"/>
            <a:ext cx="6014255" cy="434918"/>
          </a:xfrm>
          <a:prstGeom prst="rect">
            <a:avLst/>
          </a:prstGeom>
        </p:spPr>
        <p:txBody>
          <a:bodyPr vert="horz" wrap="square" lIns="0" tIns="0" rIns="0" bIns="0" numCol="1" anchor="t" anchorCtr="0" compatLnSpc="1">
            <a:prstTxWarp prst="textNoShape">
              <a:avLst/>
            </a:prstTxWarp>
            <a:noAutofit/>
          </a:bodyPr>
          <a:lstStyle/>
          <a:p>
            <a:pPr marL="0" indent="0" fontAlgn="ctr">
              <a:spcBef>
                <a:spcPts val="1299"/>
              </a:spcBef>
              <a:buNone/>
            </a:pPr>
            <a:r>
              <a:rPr lang="en-US" sz="2800" b="0" dirty="0" err="1">
                <a:latin typeface="Arial" panose="020B0604020202020204" pitchFamily="34" charset="0"/>
              </a:rPr>
              <a:t>DeviceManager</a:t>
            </a:r>
            <a:r>
              <a:rPr lang="en-US" sz="2800" b="0" dirty="0">
                <a:latin typeface="Arial" panose="020B0604020202020204" pitchFamily="34" charset="0"/>
              </a:rPr>
              <a:t> </a:t>
            </a:r>
            <a:r>
              <a:rPr lang="en-US" altLang="zh-CN" sz="2800" b="0" dirty="0">
                <a:latin typeface="Arial" panose="020B0604020202020204" pitchFamily="34" charset="0"/>
              </a:rPr>
              <a:t>Highlights</a:t>
            </a:r>
            <a:endParaRPr lang="en-US" sz="2800" b="0" dirty="0">
              <a:latin typeface="Arial" panose="020B0604020202020204" pitchFamily="34" charset="0"/>
            </a:endParaRPr>
          </a:p>
        </p:txBody>
      </p:sp>
      <p:grpSp>
        <p:nvGrpSpPr>
          <p:cNvPr id="8" name="组合 7"/>
          <p:cNvGrpSpPr/>
          <p:nvPr/>
        </p:nvGrpSpPr>
        <p:grpSpPr>
          <a:xfrm>
            <a:off x="431658" y="1276349"/>
            <a:ext cx="11316455" cy="4809779"/>
            <a:chOff x="431658" y="893033"/>
            <a:chExt cx="11316455" cy="5193096"/>
          </a:xfrm>
        </p:grpSpPr>
        <p:grpSp>
          <p:nvGrpSpPr>
            <p:cNvPr id="4" name="组合 15"/>
            <p:cNvGrpSpPr/>
            <p:nvPr/>
          </p:nvGrpSpPr>
          <p:grpSpPr>
            <a:xfrm>
              <a:off x="431658" y="893033"/>
              <a:ext cx="3579506" cy="5193096"/>
              <a:chOff x="629173" y="1318610"/>
              <a:chExt cx="2634144" cy="4546422"/>
            </a:xfrm>
          </p:grpSpPr>
          <p:sp>
            <p:nvSpPr>
              <p:cNvPr id="3" name="矩形 2"/>
              <p:cNvSpPr/>
              <p:nvPr/>
            </p:nvSpPr>
            <p:spPr>
              <a:xfrm>
                <a:off x="629173" y="1318610"/>
                <a:ext cx="2634143" cy="4546422"/>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cxnSp>
            <p:nvCxnSpPr>
              <p:cNvPr id="11" name="直接连接符 10"/>
              <p:cNvCxnSpPr/>
              <p:nvPr/>
            </p:nvCxnSpPr>
            <p:spPr>
              <a:xfrm>
                <a:off x="629174" y="1874116"/>
                <a:ext cx="2634143" cy="1"/>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 name="组合 21"/>
            <p:cNvGrpSpPr/>
            <p:nvPr/>
          </p:nvGrpSpPr>
          <p:grpSpPr>
            <a:xfrm>
              <a:off x="4277021" y="893033"/>
              <a:ext cx="3616762" cy="5193096"/>
              <a:chOff x="5024724" y="1318610"/>
              <a:chExt cx="2647162" cy="4546422"/>
            </a:xfrm>
          </p:grpSpPr>
          <p:sp>
            <p:nvSpPr>
              <p:cNvPr id="14" name="矩形 13"/>
              <p:cNvSpPr/>
              <p:nvPr/>
            </p:nvSpPr>
            <p:spPr>
              <a:xfrm>
                <a:off x="5024724" y="1318610"/>
                <a:ext cx="2634143" cy="4546422"/>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cxnSp>
            <p:nvCxnSpPr>
              <p:cNvPr id="15" name="直接连接符 14"/>
              <p:cNvCxnSpPr/>
              <p:nvPr/>
            </p:nvCxnSpPr>
            <p:spPr>
              <a:xfrm>
                <a:off x="5037743" y="1874117"/>
                <a:ext cx="2634143" cy="1"/>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 name="组合 22"/>
            <p:cNvGrpSpPr/>
            <p:nvPr/>
          </p:nvGrpSpPr>
          <p:grpSpPr>
            <a:xfrm>
              <a:off x="8141851" y="893033"/>
              <a:ext cx="3602692" cy="5193096"/>
              <a:chOff x="8011764" y="1318610"/>
              <a:chExt cx="2634144" cy="4546422"/>
            </a:xfrm>
          </p:grpSpPr>
          <p:sp>
            <p:nvSpPr>
              <p:cNvPr id="17" name="矩形 16"/>
              <p:cNvSpPr/>
              <p:nvPr/>
            </p:nvSpPr>
            <p:spPr>
              <a:xfrm>
                <a:off x="8011764" y="1318610"/>
                <a:ext cx="2634143" cy="4546422"/>
              </a:xfrm>
              <a:prstGeom prst="rect">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cxnSp>
            <p:nvCxnSpPr>
              <p:cNvPr id="18" name="直接连接符 17"/>
              <p:cNvCxnSpPr/>
              <p:nvPr/>
            </p:nvCxnSpPr>
            <p:spPr>
              <a:xfrm>
                <a:off x="8011765" y="1874117"/>
                <a:ext cx="2634143" cy="1"/>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533378" y="1031515"/>
              <a:ext cx="3376064" cy="528779"/>
            </a:xfrm>
            <a:prstGeom prst="rect">
              <a:avLst/>
            </a:prstGeom>
            <a:noFill/>
          </p:spPr>
          <p:txBody>
            <a:bodyPr wrap="square" rtlCol="0">
              <a:noAutofit/>
            </a:bodyPr>
            <a:lstStyle/>
            <a:p>
              <a:pPr algn="ctr" fontAlgn="ctr"/>
              <a:r>
                <a:rPr lang="en-US" sz="2000" dirty="0">
                  <a:solidFill>
                    <a:srgbClr val="0070C0"/>
                  </a:solidFill>
                  <a:latin typeface="Arial" panose="020B0604020202020204" pitchFamily="34" charset="0"/>
                  <a:ea typeface="微软雅黑" panose="020B0503020204020204" pitchFamily="34" charset="-122"/>
                </a:rPr>
                <a:t>Simplified configuration</a:t>
              </a:r>
            </a:p>
          </p:txBody>
        </p:sp>
        <p:sp>
          <p:nvSpPr>
            <p:cNvPr id="20" name="文本框 19"/>
            <p:cNvSpPr txBox="1"/>
            <p:nvPr/>
          </p:nvSpPr>
          <p:spPr>
            <a:xfrm>
              <a:off x="4530084" y="1031516"/>
              <a:ext cx="3128421" cy="964241"/>
            </a:xfrm>
            <a:prstGeom prst="rect">
              <a:avLst/>
            </a:prstGeom>
            <a:noFill/>
          </p:spPr>
          <p:txBody>
            <a:bodyPr wrap="square" rtlCol="0">
              <a:noAutofit/>
            </a:bodyPr>
            <a:lstStyle>
              <a:defPPr>
                <a:defRPr lang="en-US"/>
              </a:defPPr>
              <a:lvl1pPr algn="ctr">
                <a:lnSpc>
                  <a:spcPts val="3440"/>
                </a:lnSpc>
                <a:defRPr b="1">
                  <a:solidFill>
                    <a:srgbClr val="0070C0"/>
                  </a:solidFill>
                  <a:ea typeface="Microsoft YaHei" panose="020B0503020204020204" pitchFamily="34" charset="-122"/>
                </a:defRPr>
              </a:lvl1pPr>
            </a:lstStyle>
            <a:p>
              <a:pPr fontAlgn="ctr">
                <a:lnSpc>
                  <a:spcPct val="100000"/>
                </a:lnSpc>
              </a:pPr>
              <a:r>
                <a:rPr lang="en-US" sz="2000" b="0" dirty="0">
                  <a:latin typeface="Arial" panose="020B0604020202020204" pitchFamily="34" charset="0"/>
                  <a:ea typeface="微软雅黑" panose="020B0503020204020204" pitchFamily="34" charset="-122"/>
                </a:rPr>
                <a:t>Visualized object maps</a:t>
              </a:r>
            </a:p>
          </p:txBody>
        </p:sp>
        <p:sp>
          <p:nvSpPr>
            <p:cNvPr id="21" name="文本框 20"/>
            <p:cNvSpPr txBox="1"/>
            <p:nvPr/>
          </p:nvSpPr>
          <p:spPr>
            <a:xfrm>
              <a:off x="8332962" y="1031516"/>
              <a:ext cx="3256019" cy="964241"/>
            </a:xfrm>
            <a:prstGeom prst="rect">
              <a:avLst/>
            </a:prstGeom>
            <a:noFill/>
          </p:spPr>
          <p:txBody>
            <a:bodyPr wrap="square" rtlCol="0">
              <a:noAutofit/>
            </a:bodyPr>
            <a:lstStyle>
              <a:defPPr>
                <a:defRPr lang="en-US"/>
              </a:defPPr>
              <a:lvl1pPr algn="ctr">
                <a:lnSpc>
                  <a:spcPts val="3440"/>
                </a:lnSpc>
                <a:defRPr b="1">
                  <a:solidFill>
                    <a:srgbClr val="0070C0"/>
                  </a:solidFill>
                  <a:ea typeface="Microsoft YaHei" panose="020B0503020204020204" pitchFamily="34" charset="-122"/>
                </a:defRPr>
              </a:lvl1pPr>
            </a:lstStyle>
            <a:p>
              <a:pPr fontAlgn="ctr">
                <a:lnSpc>
                  <a:spcPct val="100000"/>
                </a:lnSpc>
              </a:pPr>
              <a:r>
                <a:rPr lang="en-US" sz="2000" b="0" dirty="0">
                  <a:latin typeface="Arial" panose="020B0604020202020204" pitchFamily="34" charset="0"/>
                  <a:ea typeface="微软雅黑" panose="020B0503020204020204" pitchFamily="34" charset="-122"/>
                </a:rPr>
                <a:t>Powerful analytics</a:t>
              </a:r>
            </a:p>
          </p:txBody>
        </p:sp>
        <p:pic>
          <p:nvPicPr>
            <p:cNvPr id="24" name="图片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34230" y="4023697"/>
              <a:ext cx="3288152" cy="1661554"/>
            </a:xfrm>
            <a:prstGeom prst="rect">
              <a:avLst/>
            </a:prstGeom>
          </p:spPr>
        </p:pic>
        <p:sp>
          <p:nvSpPr>
            <p:cNvPr id="25" name="矩形 24"/>
            <p:cNvSpPr/>
            <p:nvPr/>
          </p:nvSpPr>
          <p:spPr>
            <a:xfrm>
              <a:off x="5753402" y="4274054"/>
              <a:ext cx="1828562" cy="12329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pic>
          <p:nvPicPr>
            <p:cNvPr id="26" name="图片 2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84101" y="4058991"/>
              <a:ext cx="3011538" cy="1588130"/>
            </a:xfrm>
            <a:prstGeom prst="rect">
              <a:avLst/>
            </a:prstGeom>
          </p:spPr>
        </p:pic>
        <p:sp>
          <p:nvSpPr>
            <p:cNvPr id="27" name="矩形 26"/>
            <p:cNvSpPr/>
            <p:nvPr/>
          </p:nvSpPr>
          <p:spPr>
            <a:xfrm>
              <a:off x="2395261" y="4634308"/>
              <a:ext cx="1258403" cy="353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sp>
          <p:nvSpPr>
            <p:cNvPr id="28" name="矩形 27"/>
            <p:cNvSpPr/>
            <p:nvPr/>
          </p:nvSpPr>
          <p:spPr>
            <a:xfrm>
              <a:off x="2393824" y="5103485"/>
              <a:ext cx="1258403" cy="2127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pic>
          <p:nvPicPr>
            <p:cNvPr id="32" name="图片 3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401084" y="4028224"/>
              <a:ext cx="3124253" cy="1607571"/>
            </a:xfrm>
            <a:prstGeom prst="rect">
              <a:avLst/>
            </a:prstGeom>
          </p:spPr>
        </p:pic>
        <p:sp>
          <p:nvSpPr>
            <p:cNvPr id="34" name="矩形 33"/>
            <p:cNvSpPr/>
            <p:nvPr/>
          </p:nvSpPr>
          <p:spPr>
            <a:xfrm>
              <a:off x="1738752" y="5698319"/>
              <a:ext cx="1295378" cy="253883"/>
            </a:xfrm>
            <a:prstGeom prst="rect">
              <a:avLst/>
            </a:prstGeom>
          </p:spPr>
          <p:txBody>
            <a:bodyPr wrap="square">
              <a:noAutofit/>
            </a:bodyPr>
            <a:lstStyle/>
            <a:p>
              <a:pPr fontAlgn="ctr"/>
              <a:r>
                <a:rPr lang="en-US" sz="1050" dirty="0">
                  <a:solidFill>
                    <a:srgbClr val="1D1D1A"/>
                  </a:solidFill>
                  <a:latin typeface="Arial" panose="020B0604020202020204" pitchFamily="34" charset="0"/>
                  <a:ea typeface="微软雅黑" panose="020B0503020204020204" pitchFamily="34" charset="-122"/>
                </a:rPr>
                <a:t>One-step mapping</a:t>
              </a:r>
            </a:p>
          </p:txBody>
        </p:sp>
        <p:sp>
          <p:nvSpPr>
            <p:cNvPr id="35" name="等腰三角形 34"/>
            <p:cNvSpPr/>
            <p:nvPr/>
          </p:nvSpPr>
          <p:spPr>
            <a:xfrm>
              <a:off x="1644449" y="5779259"/>
              <a:ext cx="153031" cy="913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sp>
          <p:nvSpPr>
            <p:cNvPr id="36" name="矩形 35"/>
            <p:cNvSpPr/>
            <p:nvPr/>
          </p:nvSpPr>
          <p:spPr>
            <a:xfrm>
              <a:off x="5429257" y="5698319"/>
              <a:ext cx="1836010" cy="253883"/>
            </a:xfrm>
            <a:prstGeom prst="rect">
              <a:avLst/>
            </a:prstGeom>
          </p:spPr>
          <p:txBody>
            <a:bodyPr wrap="square">
              <a:noAutofit/>
            </a:bodyPr>
            <a:lstStyle/>
            <a:p>
              <a:pPr fontAlgn="ctr"/>
              <a:r>
                <a:rPr lang="en-US" sz="1050" dirty="0">
                  <a:solidFill>
                    <a:srgbClr val="1D1D1A"/>
                  </a:solidFill>
                  <a:latin typeface="Arial" panose="020B0604020202020204" pitchFamily="34" charset="0"/>
                  <a:ea typeface="微软雅黑" panose="020B0503020204020204" pitchFamily="34" charset="-122"/>
                </a:rPr>
                <a:t>Topologies of LUN group</a:t>
              </a:r>
            </a:p>
          </p:txBody>
        </p:sp>
        <p:sp>
          <p:nvSpPr>
            <p:cNvPr id="37" name="等腰三角形 36"/>
            <p:cNvSpPr/>
            <p:nvPr/>
          </p:nvSpPr>
          <p:spPr>
            <a:xfrm>
              <a:off x="5334955" y="5779259"/>
              <a:ext cx="153031" cy="913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sp>
          <p:nvSpPr>
            <p:cNvPr id="38" name="矩形 37"/>
            <p:cNvSpPr/>
            <p:nvPr/>
          </p:nvSpPr>
          <p:spPr>
            <a:xfrm>
              <a:off x="8945476" y="5698319"/>
              <a:ext cx="2188135" cy="253883"/>
            </a:xfrm>
            <a:prstGeom prst="rect">
              <a:avLst/>
            </a:prstGeom>
          </p:spPr>
          <p:txBody>
            <a:bodyPr wrap="square">
              <a:noAutofit/>
            </a:bodyPr>
            <a:lstStyle/>
            <a:p>
              <a:pPr fontAlgn="ctr"/>
              <a:r>
                <a:rPr lang="en-US" sz="1050" dirty="0">
                  <a:solidFill>
                    <a:srgbClr val="1D1D1A"/>
                  </a:solidFill>
                  <a:latin typeface="Arial" panose="020B0604020202020204" pitchFamily="34" charset="0"/>
                  <a:ea typeface="微软雅黑" panose="020B0503020204020204" pitchFamily="34" charset="-122"/>
                </a:rPr>
                <a:t>Performance correlation analytics</a:t>
              </a:r>
            </a:p>
          </p:txBody>
        </p:sp>
        <p:sp>
          <p:nvSpPr>
            <p:cNvPr id="39" name="等腰三角形 38"/>
            <p:cNvSpPr/>
            <p:nvPr/>
          </p:nvSpPr>
          <p:spPr>
            <a:xfrm>
              <a:off x="8851172" y="5779259"/>
              <a:ext cx="153031" cy="913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solidFill>
                  <a:srgbClr val="666666"/>
                </a:solidFill>
                <a:latin typeface="Arial" panose="020B0604020202020204" pitchFamily="34" charset="0"/>
                <a:ea typeface="微软雅黑" panose="020B0503020204020204" pitchFamily="34" charset="-122"/>
              </a:endParaRPr>
            </a:p>
          </p:txBody>
        </p:sp>
        <p:sp>
          <p:nvSpPr>
            <p:cNvPr id="40" name="矩形 39"/>
            <p:cNvSpPr/>
            <p:nvPr/>
          </p:nvSpPr>
          <p:spPr>
            <a:xfrm>
              <a:off x="4378804" y="1590905"/>
              <a:ext cx="3430981" cy="1477136"/>
            </a:xfrm>
            <a:prstGeom prst="rect">
              <a:avLst/>
            </a:prstGeom>
          </p:spPr>
          <p:txBody>
            <a:bodyPr wrap="square">
              <a:noAutofit/>
            </a:bodyPr>
            <a:lstStyle/>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Topologies of service objects</a:t>
              </a:r>
            </a:p>
            <a:p>
              <a:pPr marL="285721" indent="-285721" fontAlgn="ctr">
                <a:buFont typeface="Arial" panose="020B0604020202020204" pitchFamily="34" charset="0"/>
                <a:buChar char="•"/>
              </a:pP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Topologies of protected objects</a:t>
              </a:r>
            </a:p>
            <a:p>
              <a:pPr marL="285721" indent="-285721" fontAlgn="ctr">
                <a:buFont typeface="Arial" panose="020B0604020202020204" pitchFamily="34" charset="0"/>
                <a:buChar char="•"/>
              </a:pPr>
              <a:endParaRPr lang="en-US" altLang="zh-CN" dirty="0">
                <a:solidFill>
                  <a:srgbClr val="1D1D1A"/>
                </a:solidFill>
                <a:latin typeface="Arial" panose="020B0604020202020204" pitchFamily="34" charset="0"/>
                <a:ea typeface="微软雅黑" panose="020B0503020204020204" pitchFamily="34" charset="-122"/>
              </a:endParaRPr>
            </a:p>
          </p:txBody>
        </p:sp>
        <p:sp>
          <p:nvSpPr>
            <p:cNvPr id="41" name="矩形 40"/>
            <p:cNvSpPr/>
            <p:nvPr/>
          </p:nvSpPr>
          <p:spPr>
            <a:xfrm>
              <a:off x="8173831" y="1590079"/>
              <a:ext cx="3574282" cy="2584987"/>
            </a:xfrm>
            <a:prstGeom prst="rect">
              <a:avLst/>
            </a:prstGeom>
          </p:spPr>
          <p:txBody>
            <a:bodyPr wrap="square">
              <a:noAutofit/>
            </a:bodyPr>
            <a:lstStyle/>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Performance view template</a:t>
              </a:r>
            </a:p>
            <a:p>
              <a:pPr marL="285721" indent="-285721" fontAlgn="ctr">
                <a:buFont typeface="Arial" panose="020B0604020202020204" pitchFamily="34" charset="0"/>
                <a:buChar char="•"/>
              </a:pP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Simultaneous historical and real-time performance </a:t>
              </a:r>
              <a:r>
                <a:rPr lang="en-US" altLang="zh-CN" dirty="0">
                  <a:solidFill>
                    <a:srgbClr val="1D1D1A"/>
                  </a:solidFill>
                  <a:latin typeface="Arial" panose="020B0604020202020204" pitchFamily="34" charset="0"/>
                  <a:ea typeface="微软雅黑" panose="020B0503020204020204" pitchFamily="34" charset="-122"/>
                </a:rPr>
                <a:t>display</a:t>
              </a:r>
              <a:endParaRPr lang="en-US" dirty="0">
                <a:solidFill>
                  <a:srgbClr val="1D1D1A"/>
                </a:solidFill>
                <a:latin typeface="Arial" panose="020B0604020202020204" pitchFamily="34" charset="0"/>
                <a:ea typeface="微软雅黑" panose="020B0503020204020204" pitchFamily="34" charset="-122"/>
              </a:endParaRPr>
            </a:p>
            <a:p>
              <a:pPr fontAlgn="ct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Performance correlation analytics</a:t>
              </a:r>
            </a:p>
          </p:txBody>
        </p:sp>
        <p:sp>
          <p:nvSpPr>
            <p:cNvPr id="7" name="Rectangle 6"/>
            <p:cNvSpPr/>
            <p:nvPr/>
          </p:nvSpPr>
          <p:spPr>
            <a:xfrm>
              <a:off x="601047" y="1590905"/>
              <a:ext cx="3211986" cy="2308024"/>
            </a:xfrm>
            <a:prstGeom prst="rect">
              <a:avLst/>
            </a:prstGeom>
          </p:spPr>
          <p:txBody>
            <a:bodyPr wrap="square">
              <a:noAutofit/>
            </a:bodyPr>
            <a:lstStyle/>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Configuration-free storage pool</a:t>
              </a:r>
            </a:p>
            <a:p>
              <a:pPr marL="285721" indent="-285721" fontAlgn="ctr">
                <a:buFont typeface="Arial" panose="020B0604020202020204" pitchFamily="34" charset="0"/>
                <a:buChar char="•"/>
              </a:pP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Automatic host discovery</a:t>
              </a:r>
            </a:p>
            <a:p>
              <a:pPr fontAlgn="ct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One-step configuration</a:t>
              </a:r>
            </a:p>
            <a:p>
              <a:pPr marL="285721" indent="-285721" fontAlgn="ctr">
                <a:buFont typeface="Arial" panose="020B0604020202020204" pitchFamily="34" charset="0"/>
                <a:buChar char="•"/>
              </a:pPr>
              <a:endParaRPr lang="en-US" altLang="zh-CN" dirty="0">
                <a:solidFill>
                  <a:srgbClr val="1D1D1A"/>
                </a:solidFill>
                <a:latin typeface="Arial" panose="020B0604020202020204" pitchFamily="34" charset="0"/>
                <a:ea typeface="微软雅黑" panose="020B0503020204020204" pitchFamily="34" charset="-122"/>
              </a:endParaRPr>
            </a:p>
            <a:p>
              <a:pPr marL="285721" indent="-285721" fontAlgn="ctr">
                <a:buFont typeface="Arial" panose="020B0604020202020204" pitchFamily="34" charset="0"/>
                <a:buChar char="•"/>
              </a:pPr>
              <a:r>
                <a:rPr lang="en-US" dirty="0">
                  <a:solidFill>
                    <a:srgbClr val="1D1D1A"/>
                  </a:solidFill>
                  <a:latin typeface="Arial" panose="020B0604020202020204" pitchFamily="34" charset="0"/>
                  <a:ea typeface="微软雅黑" panose="020B0503020204020204" pitchFamily="34" charset="-122"/>
                </a:rPr>
                <a:t>Single port configuration</a:t>
              </a:r>
            </a:p>
          </p:txBody>
        </p:sp>
      </p:grpSp>
      <p:graphicFrame>
        <p:nvGraphicFramePr>
          <p:cNvPr id="33" name="表格 32"/>
          <p:cNvGraphicFramePr>
            <a:graphicFrameLocks noGrp="1"/>
          </p:cNvGraphicFramePr>
          <p:nvPr>
            <p:extLst>
              <p:ext uri="{D42A27DB-BD31-4B8C-83A1-F6EECF244321}">
                <p14:modId xmlns:p14="http://schemas.microsoft.com/office/powerpoint/2010/main" val="226757461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947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4294967295"/>
          </p:nvPr>
        </p:nvSpPr>
        <p:spPr>
          <a:xfrm>
            <a:off x="1010756" y="191475"/>
            <a:ext cx="10739627" cy="993646"/>
          </a:xfrm>
          <a:prstGeom prst="rect">
            <a:avLst/>
          </a:prstGeom>
        </p:spPr>
        <p:txBody>
          <a:bodyPr vert="horz" wrap="square" lIns="0" tIns="0" rIns="0" bIns="0" numCol="1" anchor="t" anchorCtr="0" compatLnSpc="1">
            <a:prstTxWarp prst="textNoShape">
              <a:avLst/>
            </a:prstTxWarp>
            <a:noAutofit/>
          </a:bodyPr>
          <a:lstStyle/>
          <a:p>
            <a:pPr fontAlgn="ctr">
              <a:spcBef>
                <a:spcPts val="0"/>
              </a:spcBef>
              <a:buNone/>
            </a:pPr>
            <a:r>
              <a:rPr lang="en-US" altLang="zh-CN" sz="2800" b="0" dirty="0">
                <a:latin typeface="Arial" panose="020B0604020202020204" pitchFamily="34" charset="0"/>
                <a:ea typeface="微软雅黑" panose="020B0503020204020204" pitchFamily="34" charset="-122"/>
                <a:cs typeface="Arial" panose="020B0604020202020204" pitchFamily="34" charset="0"/>
              </a:rPr>
              <a:t>Streamlined, AI-Powered Device Management</a:t>
            </a:r>
          </a:p>
        </p:txBody>
      </p:sp>
      <p:grpSp>
        <p:nvGrpSpPr>
          <p:cNvPr id="14" name="组合 13"/>
          <p:cNvGrpSpPr/>
          <p:nvPr/>
        </p:nvGrpSpPr>
        <p:grpSpPr>
          <a:xfrm>
            <a:off x="521923" y="1220660"/>
            <a:ext cx="5292973" cy="5058381"/>
            <a:chOff x="521991" y="1220372"/>
            <a:chExt cx="5293662" cy="5059039"/>
          </a:xfrm>
        </p:grpSpPr>
        <p:sp>
          <p:nvSpPr>
            <p:cNvPr id="110" name="Rectangle 7"/>
            <p:cNvSpPr>
              <a:spLocks noChangeArrowheads="1"/>
            </p:cNvSpPr>
            <p:nvPr/>
          </p:nvSpPr>
          <p:spPr bwMode="auto">
            <a:xfrm>
              <a:off x="949494" y="3539736"/>
              <a:ext cx="4866159" cy="2739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799079" y="4183590"/>
              <a:ext cx="731869" cy="354433"/>
            </a:xfrm>
            <a:prstGeom prst="rect">
              <a:avLst/>
            </a:prstGeom>
            <a:noFill/>
          </p:spPr>
          <p:txBody>
            <a:bodyPr wrap="square" rtlCol="0">
              <a:noAutofit/>
            </a:bodyPr>
            <a:lstStyle/>
            <a:p>
              <a:pPr algn="ctr" fontAlgn="ctr"/>
              <a:r>
                <a:rPr lang="en-US" altLang="zh-CN" dirty="0">
                  <a:solidFill>
                    <a:srgbClr val="C00000"/>
                  </a:solidFill>
                  <a:latin typeface="Arial" panose="020B0604020202020204" pitchFamily="34" charset="0"/>
                  <a:ea typeface="微软雅黑" pitchFamily="34" charset="-122"/>
                  <a:cs typeface="Arial" pitchFamily="34" charset="0"/>
                </a:rPr>
                <a:t>Now</a:t>
              </a:r>
              <a:endParaRPr lang="en-US" altLang="zh-CN" dirty="0">
                <a:solidFill>
                  <a:srgbClr val="1D1D1A"/>
                </a:solidFill>
                <a:latin typeface="Arial" panose="020B0604020202020204" pitchFamily="34" charset="0"/>
                <a:ea typeface="微软雅黑" pitchFamily="34" charset="-122"/>
                <a:cs typeface="Arial" pitchFamily="34" charset="0"/>
              </a:endParaRPr>
            </a:p>
          </p:txBody>
        </p:sp>
        <p:pic>
          <p:nvPicPr>
            <p:cNvPr id="12" name="图片 11"/>
            <p:cNvPicPr>
              <a:picLocks noChangeAspect="1"/>
            </p:cNvPicPr>
            <p:nvPr/>
          </p:nvPicPr>
          <p:blipFill>
            <a:blip r:embed="rId3" cstate="print"/>
            <a:stretch>
              <a:fillRect/>
            </a:stretch>
          </p:blipFill>
          <p:spPr>
            <a:xfrm>
              <a:off x="696653" y="1902672"/>
              <a:ext cx="4943475" cy="1466850"/>
            </a:xfrm>
            <a:prstGeom prst="rect">
              <a:avLst/>
            </a:prstGeom>
          </p:spPr>
        </p:pic>
        <p:grpSp>
          <p:nvGrpSpPr>
            <p:cNvPr id="6" name="组合 5"/>
            <p:cNvGrpSpPr/>
            <p:nvPr/>
          </p:nvGrpSpPr>
          <p:grpSpPr>
            <a:xfrm>
              <a:off x="521991" y="1220372"/>
              <a:ext cx="5218901" cy="473179"/>
              <a:chOff x="70645" y="3066841"/>
              <a:chExt cx="4610911" cy="473179"/>
            </a:xfrm>
          </p:grpSpPr>
          <p:grpSp>
            <p:nvGrpSpPr>
              <p:cNvPr id="5" name="组合 4"/>
              <p:cNvGrpSpPr/>
              <p:nvPr/>
            </p:nvGrpSpPr>
            <p:grpSpPr>
              <a:xfrm>
                <a:off x="70645" y="3066841"/>
                <a:ext cx="4610911" cy="473179"/>
                <a:chOff x="70645" y="3066841"/>
                <a:chExt cx="4610911" cy="473179"/>
              </a:xfrm>
            </p:grpSpPr>
            <p:sp>
              <p:nvSpPr>
                <p:cNvPr id="88" name="AutoShape 9"/>
                <p:cNvSpPr>
                  <a:spLocks noChangeArrowheads="1"/>
                </p:cNvSpPr>
                <p:nvPr/>
              </p:nvSpPr>
              <p:spPr bwMode="auto">
                <a:xfrm>
                  <a:off x="70645" y="3066841"/>
                  <a:ext cx="4610911" cy="473179"/>
                </a:xfrm>
                <a:prstGeom prst="roundRect">
                  <a:avLst>
                    <a:gd name="adj" fmla="val 50000"/>
                  </a:avLst>
                </a:prstGeom>
                <a:gradFill rotWithShape="1">
                  <a:gsLst>
                    <a:gs pos="0">
                      <a:srgbClr val="FF0000">
                        <a:alpha val="75999"/>
                      </a:srgbClr>
                    </a:gs>
                    <a:gs pos="100000">
                      <a:srgbClr val="FF0000">
                        <a:gamma/>
                        <a:tint val="0"/>
                        <a:invGamma/>
                        <a:alpha val="0"/>
                      </a:srgbClr>
                    </a:gs>
                  </a:gsLst>
                  <a:lin ang="0" scaled="1"/>
                </a:gradFill>
                <a:ln w="9525">
                  <a:noFill/>
                  <a:round/>
                  <a:headEnd/>
                  <a:tailEnd/>
                </a:ln>
                <a:effectLst/>
              </p:spPr>
              <p:txBody>
                <a:bodyPr wrap="none" lIns="593923" anchor="ctr">
                  <a:noAutofit/>
                </a:bodyPr>
                <a:lstStyle/>
                <a:p>
                  <a:pPr defTabSz="914309" fontAlgn="ctr">
                    <a:defRPr/>
                  </a:pPr>
                  <a:endParaRPr lang="en-US" altLang="zh-CN" sz="1400" dirty="0">
                    <a:solidFill>
                      <a:srgbClr val="1D1D1A"/>
                    </a:solidFill>
                    <a:latin typeface="Arial" panose="020B0604020202020204" pitchFamily="34" charset="0"/>
                    <a:ea typeface="微软雅黑" panose="020B0503020204020204" pitchFamily="34" charset="-122"/>
                    <a:cs typeface="Arial" pitchFamily="34" charset="0"/>
                  </a:endParaRPr>
                </a:p>
              </p:txBody>
            </p:sp>
            <p:sp>
              <p:nvSpPr>
                <p:cNvPr id="89" name="Oval 10" descr="RED"/>
                <p:cNvSpPr>
                  <a:spLocks noChangeArrowheads="1"/>
                </p:cNvSpPr>
                <p:nvPr/>
              </p:nvSpPr>
              <p:spPr bwMode="auto">
                <a:xfrm>
                  <a:off x="104072" y="3097437"/>
                  <a:ext cx="344272" cy="385964"/>
                </a:xfrm>
                <a:prstGeom prst="ellipse">
                  <a:avLst/>
                </a:prstGeom>
                <a:blipFill dpi="0" rotWithShape="1">
                  <a:blip r:embed="rId4" cstate="print"/>
                  <a:srcRect/>
                  <a:stretch>
                    <a:fillRect/>
                  </a:stretch>
                </a:blipFill>
                <a:ln w="12700">
                  <a:noFill/>
                  <a:round/>
                  <a:headEnd/>
                  <a:tailEnd/>
                </a:ln>
                <a:effectLst>
                  <a:outerShdw dist="35921" dir="2700000" algn="ctr" rotWithShape="0">
                    <a:srgbClr val="000000">
                      <a:alpha val="50000"/>
                    </a:srgbClr>
                  </a:outerShdw>
                </a:effectLst>
              </p:spPr>
              <p:txBody>
                <a:bodyPr wrap="none" lIns="593923" anchor="ctr">
                  <a:noAutofit/>
                </a:bodyPr>
                <a:lstStyle/>
                <a:p>
                  <a:pPr defTabSz="914309" fontAlgn="ctr">
                    <a:spcBef>
                      <a:spcPts val="0"/>
                    </a:spcBef>
                    <a:spcAft>
                      <a:spcPts val="0"/>
                    </a:spcAft>
                    <a:defRPr/>
                  </a:pPr>
                  <a:endParaRPr lang="en-US" sz="1400" kern="0" dirty="0">
                    <a:solidFill>
                      <a:sysClr val="windowText" lastClr="000000"/>
                    </a:solidFill>
                    <a:latin typeface="Arial" panose="020B0604020202020204" pitchFamily="34" charset="0"/>
                    <a:cs typeface="Arial" pitchFamily="34" charset="0"/>
                  </a:endParaRPr>
                </a:p>
              </p:txBody>
            </p:sp>
          </p:grpSp>
          <p:sp>
            <p:nvSpPr>
              <p:cNvPr id="90" name="文本框 89"/>
              <p:cNvSpPr txBox="1"/>
              <p:nvPr/>
            </p:nvSpPr>
            <p:spPr>
              <a:xfrm>
                <a:off x="148724" y="3145536"/>
                <a:ext cx="254968" cy="258817"/>
              </a:xfrm>
              <a:prstGeom prst="rect">
                <a:avLst/>
              </a:prstGeom>
              <a:noFill/>
            </p:spPr>
            <p:txBody>
              <a:bodyPr wrap="square" lIns="0" tIns="0" rIns="0" bIns="0" rtlCol="0">
                <a:noAutofit/>
              </a:bodyPr>
              <a:lstStyle/>
              <a:p>
                <a:pPr algn="ctr" fontAlgn="ctr"/>
                <a:r>
                  <a:rPr lang="en-US" altLang="zh-CN" sz="2000" dirty="0">
                    <a:solidFill>
                      <a:schemeClr val="tx2"/>
                    </a:solidFill>
                    <a:latin typeface="Arial" panose="020B0604020202020204" pitchFamily="34" charset="0"/>
                    <a:ea typeface="微软雅黑" panose="020B0503020204020204" pitchFamily="34" charset="-122"/>
                    <a:sym typeface="Wingdings" panose="05000000000000000000" pitchFamily="2" charset="2"/>
                  </a:rPr>
                  <a:t>1</a:t>
                </a:r>
                <a:endParaRPr lang="en-US" altLang="zh-CN" sz="2000" dirty="0">
                  <a:solidFill>
                    <a:schemeClr val="tx2"/>
                  </a:solidFill>
                  <a:latin typeface="Arial" panose="020B0604020202020204" pitchFamily="34" charset="0"/>
                  <a:ea typeface="微软雅黑" panose="020B0503020204020204" pitchFamily="34" charset="-122"/>
                  <a:cs typeface="Arial" pitchFamily="34" charset="0"/>
                </a:endParaRPr>
              </a:p>
            </p:txBody>
          </p:sp>
        </p:grpSp>
        <p:sp>
          <p:nvSpPr>
            <p:cNvPr id="91" name="文本框 90"/>
            <p:cNvSpPr txBox="1"/>
            <p:nvPr/>
          </p:nvSpPr>
          <p:spPr>
            <a:xfrm>
              <a:off x="2402460" y="1246252"/>
              <a:ext cx="2905165" cy="517065"/>
            </a:xfrm>
            <a:prstGeom prst="rect">
              <a:avLst/>
            </a:prstGeom>
            <a:noFill/>
          </p:spPr>
          <p:txBody>
            <a:bodyPr wrap="square" lIns="0" tIns="0" rIns="0" bIns="0" rtlCol="0">
              <a:noAutofit/>
            </a:bodyPr>
            <a:lstStyle/>
            <a:p>
              <a:pPr algn="ctr" fontAlgn="ctr"/>
              <a:r>
                <a:rPr lang="en-US" altLang="zh-CN" sz="1400" dirty="0">
                  <a:solidFill>
                    <a:srgbClr val="1D1D1A"/>
                  </a:solidFill>
                  <a:latin typeface="Arial" panose="020B0604020202020204" pitchFamily="34" charset="0"/>
                  <a:ea typeface="微软雅黑" panose="020B0503020204020204" pitchFamily="34" charset="-122"/>
                  <a:sym typeface="Wingdings" panose="05000000000000000000" pitchFamily="2" charset="2"/>
                </a:rPr>
                <a:t>One-click </a:t>
              </a:r>
              <a:r>
                <a:rPr lang="en-US" altLang="zh-CN" sz="1400" dirty="0">
                  <a:solidFill>
                    <a:srgbClr val="1D1D1A"/>
                  </a:solidFill>
                  <a:latin typeface="Arial" panose="020B0604020202020204" pitchFamily="34" charset="0"/>
                  <a:ea typeface="微软雅黑" panose="020B0503020204020204" pitchFamily="34" charset="-122"/>
                  <a:cs typeface="Arial" pitchFamily="34" charset="0"/>
                  <a:sym typeface="Wingdings" panose="05000000000000000000" pitchFamily="2" charset="2"/>
                </a:rPr>
                <a:t>service provisioning for faster</a:t>
              </a:r>
              <a:r>
                <a:rPr lang="en-US" altLang="zh-CN" sz="1400" dirty="0">
                  <a:solidFill>
                    <a:srgbClr val="1D1D1A"/>
                  </a:solidFill>
                  <a:latin typeface="Arial" panose="020B0604020202020204" pitchFamily="34" charset="0"/>
                  <a:ea typeface="微软雅黑" panose="020B0503020204020204" pitchFamily="34" charset="-122"/>
                  <a:cs typeface="Arial" pitchFamily="34" charset="0"/>
                </a:rPr>
                <a:t> O&amp;M and lower OPEX</a:t>
              </a:r>
            </a:p>
          </p:txBody>
        </p:sp>
        <p:sp>
          <p:nvSpPr>
            <p:cNvPr id="7" name="矩形 6"/>
            <p:cNvSpPr/>
            <p:nvPr/>
          </p:nvSpPr>
          <p:spPr>
            <a:xfrm>
              <a:off x="979351" y="1301807"/>
              <a:ext cx="928459" cy="369332"/>
            </a:xfrm>
            <a:prstGeom prst="rect">
              <a:avLst/>
            </a:prstGeom>
          </p:spPr>
          <p:txBody>
            <a:bodyPr wrap="none">
              <a:noAutofit/>
            </a:bodyPr>
            <a:lstStyle/>
            <a:p>
              <a:pPr fontAlgn="ctr"/>
              <a:r>
                <a:rPr lang="en-US" altLang="zh-CN" dirty="0">
                  <a:solidFill>
                    <a:srgbClr val="1D1D1A"/>
                  </a:solidFill>
                  <a:latin typeface="Arial" panose="020B0604020202020204" pitchFamily="34" charset="0"/>
                  <a:ea typeface="微软雅黑" panose="020B0503020204020204" pitchFamily="34" charset="-122"/>
                  <a:sym typeface="Wingdings" panose="05000000000000000000" pitchFamily="2" charset="2"/>
                </a:rPr>
                <a:t>7 steps</a:t>
              </a:r>
              <a:endParaRPr lang="en-US" altLang="zh-CN" dirty="0">
                <a:latin typeface="Arial" panose="020B0604020202020204" pitchFamily="34" charset="0"/>
              </a:endParaRPr>
            </a:p>
          </p:txBody>
        </p:sp>
        <p:pic>
          <p:nvPicPr>
            <p:cNvPr id="92" name="燕尾形 27"/>
            <p:cNvPicPr>
              <a:picLocks noChangeArrowheads="1"/>
            </p:cNvPicPr>
            <p:nvPr/>
          </p:nvPicPr>
          <p:blipFill>
            <a:blip r:embed="rId5" cstate="print"/>
            <a:srcRect/>
            <a:stretch>
              <a:fillRect/>
            </a:stretch>
          </p:blipFill>
          <p:spPr bwMode="auto">
            <a:xfrm rot="16200000">
              <a:off x="2002822" y="1095702"/>
              <a:ext cx="375842" cy="727057"/>
            </a:xfrm>
            <a:prstGeom prst="rect">
              <a:avLst/>
            </a:prstGeom>
            <a:noFill/>
            <a:ln w="9525" cap="flat" cmpd="sng">
              <a:noFill/>
              <a:miter lim="800000"/>
              <a:headEnd/>
              <a:tailEnd/>
            </a:ln>
            <a:effectLst/>
          </p:spPr>
        </p:pic>
        <p:pic>
          <p:nvPicPr>
            <p:cNvPr id="93" name="燕尾形 27"/>
            <p:cNvPicPr>
              <a:picLocks noChangeArrowheads="1"/>
            </p:cNvPicPr>
            <p:nvPr/>
          </p:nvPicPr>
          <p:blipFill>
            <a:blip r:embed="rId5" cstate="print"/>
            <a:srcRect/>
            <a:stretch>
              <a:fillRect/>
            </a:stretch>
          </p:blipFill>
          <p:spPr bwMode="auto">
            <a:xfrm rot="16200000">
              <a:off x="836753" y="4280949"/>
              <a:ext cx="751709" cy="1180112"/>
            </a:xfrm>
            <a:prstGeom prst="rect">
              <a:avLst/>
            </a:prstGeom>
            <a:noFill/>
            <a:ln w="9525" cap="flat" cmpd="sng">
              <a:noFill/>
              <a:miter lim="800000"/>
              <a:headEnd/>
              <a:tailEnd/>
            </a:ln>
            <a:effectLst/>
          </p:spPr>
        </p:pic>
        <p:grpSp>
          <p:nvGrpSpPr>
            <p:cNvPr id="13" name="组合 12"/>
            <p:cNvGrpSpPr/>
            <p:nvPr/>
          </p:nvGrpSpPr>
          <p:grpSpPr>
            <a:xfrm>
              <a:off x="1848309" y="3528459"/>
              <a:ext cx="3765894" cy="2533084"/>
              <a:chOff x="1627657" y="3690260"/>
              <a:chExt cx="3765894" cy="2533084"/>
            </a:xfrm>
          </p:grpSpPr>
          <p:sp>
            <p:nvSpPr>
              <p:cNvPr id="111" name="Rectangle 8"/>
              <p:cNvSpPr>
                <a:spLocks noChangeArrowheads="1"/>
              </p:cNvSpPr>
              <p:nvPr/>
            </p:nvSpPr>
            <p:spPr bwMode="auto">
              <a:xfrm>
                <a:off x="1627657" y="5908550"/>
                <a:ext cx="3765894" cy="309965"/>
              </a:xfrm>
              <a:prstGeom prst="rect">
                <a:avLst/>
              </a:prstGeom>
              <a:solidFill>
                <a:srgbClr val="F2F2F3"/>
              </a:solidFill>
              <a:ln w="1" cap="flat">
                <a:noFill/>
                <a:prstDash val="solid"/>
                <a:miter lim="800000"/>
                <a:headEnd/>
                <a:tailEnd/>
              </a:ln>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12" name="Freeform 9"/>
              <p:cNvSpPr>
                <a:spLocks/>
              </p:cNvSpPr>
              <p:nvPr/>
            </p:nvSpPr>
            <p:spPr bwMode="auto">
              <a:xfrm>
                <a:off x="1793852" y="6008091"/>
                <a:ext cx="487903" cy="144000"/>
              </a:xfrm>
              <a:custGeom>
                <a:avLst/>
                <a:gdLst>
                  <a:gd name="T0" fmla="*/ 165 w 167"/>
                  <a:gd name="T1" fmla="*/ 62 h 62"/>
                  <a:gd name="T2" fmla="*/ 2 w 167"/>
                  <a:gd name="T3" fmla="*/ 62 h 62"/>
                  <a:gd name="T4" fmla="*/ 0 w 167"/>
                  <a:gd name="T5" fmla="*/ 60 h 62"/>
                  <a:gd name="T6" fmla="*/ 0 w 167"/>
                  <a:gd name="T7" fmla="*/ 2 h 62"/>
                  <a:gd name="T8" fmla="*/ 2 w 167"/>
                  <a:gd name="T9" fmla="*/ 0 h 62"/>
                  <a:gd name="T10" fmla="*/ 165 w 167"/>
                  <a:gd name="T11" fmla="*/ 0 h 62"/>
                  <a:gd name="T12" fmla="*/ 167 w 167"/>
                  <a:gd name="T13" fmla="*/ 2 h 62"/>
                  <a:gd name="T14" fmla="*/ 167 w 167"/>
                  <a:gd name="T15" fmla="*/ 60 h 62"/>
                  <a:gd name="T16" fmla="*/ 165 w 16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62">
                    <a:moveTo>
                      <a:pt x="165" y="62"/>
                    </a:moveTo>
                    <a:cubicBezTo>
                      <a:pt x="2" y="62"/>
                      <a:pt x="2" y="62"/>
                      <a:pt x="2" y="62"/>
                    </a:cubicBezTo>
                    <a:cubicBezTo>
                      <a:pt x="1" y="62"/>
                      <a:pt x="0" y="61"/>
                      <a:pt x="0" y="60"/>
                    </a:cubicBezTo>
                    <a:cubicBezTo>
                      <a:pt x="0" y="2"/>
                      <a:pt x="0" y="2"/>
                      <a:pt x="0" y="2"/>
                    </a:cubicBezTo>
                    <a:cubicBezTo>
                      <a:pt x="0" y="1"/>
                      <a:pt x="1" y="0"/>
                      <a:pt x="2" y="0"/>
                    </a:cubicBezTo>
                    <a:cubicBezTo>
                      <a:pt x="165" y="0"/>
                      <a:pt x="165" y="0"/>
                      <a:pt x="165" y="0"/>
                    </a:cubicBezTo>
                    <a:cubicBezTo>
                      <a:pt x="166" y="0"/>
                      <a:pt x="167" y="1"/>
                      <a:pt x="167" y="2"/>
                    </a:cubicBezTo>
                    <a:cubicBezTo>
                      <a:pt x="167" y="60"/>
                      <a:pt x="167" y="60"/>
                      <a:pt x="167" y="60"/>
                    </a:cubicBezTo>
                    <a:cubicBezTo>
                      <a:pt x="167" y="61"/>
                      <a:pt x="166" y="62"/>
                      <a:pt x="165" y="62"/>
                    </a:cubicBezTo>
                    <a:close/>
                  </a:path>
                </a:pathLst>
              </a:custGeom>
              <a:solidFill>
                <a:srgbClr val="11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13" name="Freeform 10"/>
              <p:cNvSpPr>
                <a:spLocks/>
              </p:cNvSpPr>
              <p:nvPr/>
            </p:nvSpPr>
            <p:spPr bwMode="auto">
              <a:xfrm>
                <a:off x="2346415" y="6008091"/>
                <a:ext cx="534930" cy="144000"/>
              </a:xfrm>
              <a:custGeom>
                <a:avLst/>
                <a:gdLst>
                  <a:gd name="T0" fmla="*/ 180 w 182"/>
                  <a:gd name="T1" fmla="*/ 62 h 62"/>
                  <a:gd name="T2" fmla="*/ 3 w 182"/>
                  <a:gd name="T3" fmla="*/ 62 h 62"/>
                  <a:gd name="T4" fmla="*/ 0 w 182"/>
                  <a:gd name="T5" fmla="*/ 60 h 62"/>
                  <a:gd name="T6" fmla="*/ 0 w 182"/>
                  <a:gd name="T7" fmla="*/ 2 h 62"/>
                  <a:gd name="T8" fmla="*/ 3 w 182"/>
                  <a:gd name="T9" fmla="*/ 0 h 62"/>
                  <a:gd name="T10" fmla="*/ 180 w 182"/>
                  <a:gd name="T11" fmla="*/ 0 h 62"/>
                  <a:gd name="T12" fmla="*/ 182 w 182"/>
                  <a:gd name="T13" fmla="*/ 2 h 62"/>
                  <a:gd name="T14" fmla="*/ 182 w 182"/>
                  <a:gd name="T15" fmla="*/ 60 h 62"/>
                  <a:gd name="T16" fmla="*/ 180 w 182"/>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2">
                    <a:moveTo>
                      <a:pt x="180" y="62"/>
                    </a:moveTo>
                    <a:cubicBezTo>
                      <a:pt x="3" y="62"/>
                      <a:pt x="3" y="62"/>
                      <a:pt x="3" y="62"/>
                    </a:cubicBezTo>
                    <a:cubicBezTo>
                      <a:pt x="1" y="62"/>
                      <a:pt x="0" y="61"/>
                      <a:pt x="0" y="60"/>
                    </a:cubicBezTo>
                    <a:cubicBezTo>
                      <a:pt x="0" y="2"/>
                      <a:pt x="0" y="2"/>
                      <a:pt x="0" y="2"/>
                    </a:cubicBezTo>
                    <a:cubicBezTo>
                      <a:pt x="0" y="1"/>
                      <a:pt x="1" y="0"/>
                      <a:pt x="3" y="0"/>
                    </a:cubicBezTo>
                    <a:cubicBezTo>
                      <a:pt x="180" y="0"/>
                      <a:pt x="180" y="0"/>
                      <a:pt x="180" y="0"/>
                    </a:cubicBezTo>
                    <a:cubicBezTo>
                      <a:pt x="181" y="0"/>
                      <a:pt x="182" y="1"/>
                      <a:pt x="182" y="2"/>
                    </a:cubicBezTo>
                    <a:cubicBezTo>
                      <a:pt x="182" y="60"/>
                      <a:pt x="182" y="60"/>
                      <a:pt x="182" y="60"/>
                    </a:cubicBezTo>
                    <a:cubicBezTo>
                      <a:pt x="182" y="61"/>
                      <a:pt x="181" y="62"/>
                      <a:pt x="180" y="62"/>
                    </a:cubicBezTo>
                    <a:close/>
                  </a:path>
                </a:pathLst>
              </a:custGeom>
              <a:noFill/>
              <a:ln w="0" cap="flat">
                <a:solidFill>
                  <a:srgbClr val="B4B4B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26" name="Rectangle 11"/>
              <p:cNvSpPr>
                <a:spLocks noChangeArrowheads="1"/>
              </p:cNvSpPr>
              <p:nvPr/>
            </p:nvSpPr>
            <p:spPr bwMode="auto">
              <a:xfrm>
                <a:off x="1892567" y="4533245"/>
                <a:ext cx="569067"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Storage Pool</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27" name="Rectangle 12"/>
              <p:cNvSpPr>
                <a:spLocks noChangeArrowheads="1"/>
              </p:cNvSpPr>
              <p:nvPr/>
            </p:nvSpPr>
            <p:spPr bwMode="auto">
              <a:xfrm>
                <a:off x="1836909" y="4099424"/>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42" name="Rectangle 13"/>
              <p:cNvSpPr>
                <a:spLocks noChangeArrowheads="1"/>
              </p:cNvSpPr>
              <p:nvPr/>
            </p:nvSpPr>
            <p:spPr bwMode="auto">
              <a:xfrm>
                <a:off x="1911329" y="4088666"/>
                <a:ext cx="740587"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Name</a:t>
                </a:r>
              </a:p>
            </p:txBody>
          </p:sp>
          <p:sp>
            <p:nvSpPr>
              <p:cNvPr id="153" name="Rectangle 14"/>
              <p:cNvSpPr>
                <a:spLocks noChangeArrowheads="1"/>
              </p:cNvSpPr>
              <p:nvPr/>
            </p:nvSpPr>
            <p:spPr bwMode="auto">
              <a:xfrm>
                <a:off x="1826640" y="3815290"/>
                <a:ext cx="89607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800" b="1" dirty="0">
                    <a:solidFill>
                      <a:srgbClr val="727171"/>
                    </a:solidFill>
                    <a:latin typeface="Arial" panose="020B0604020202020204" pitchFamily="34" charset="0"/>
                    <a:ea typeface="微软雅黑" panose="020B0503020204020204" pitchFamily="34" charset="-122"/>
                    <a:cs typeface="Arial" panose="020B0604020202020204" pitchFamily="34" charset="0"/>
                  </a:rPr>
                  <a:t>Create LUN Group</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54" name="Rectangle 15"/>
              <p:cNvSpPr>
                <a:spLocks noChangeArrowheads="1"/>
              </p:cNvSpPr>
              <p:nvPr/>
            </p:nvSpPr>
            <p:spPr bwMode="auto">
              <a:xfrm>
                <a:off x="1878055" y="5022147"/>
                <a:ext cx="642854" cy="10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Name Prefix</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56" name="Rectangle 17"/>
              <p:cNvSpPr>
                <a:spLocks noChangeArrowheads="1"/>
              </p:cNvSpPr>
              <p:nvPr/>
            </p:nvSpPr>
            <p:spPr bwMode="auto">
              <a:xfrm>
                <a:off x="2685231" y="5022146"/>
                <a:ext cx="717680" cy="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Capacity per LUN </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57" name="Rectangle 18"/>
              <p:cNvSpPr>
                <a:spLocks noChangeArrowheads="1"/>
              </p:cNvSpPr>
              <p:nvPr/>
            </p:nvSpPr>
            <p:spPr bwMode="auto">
              <a:xfrm>
                <a:off x="3636993" y="5022146"/>
                <a:ext cx="34464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Quantity</a:t>
                </a:r>
              </a:p>
            </p:txBody>
          </p:sp>
          <p:sp>
            <p:nvSpPr>
              <p:cNvPr id="159" name="Rectangle 20"/>
              <p:cNvSpPr>
                <a:spLocks noChangeArrowheads="1"/>
              </p:cNvSpPr>
              <p:nvPr/>
            </p:nvSpPr>
            <p:spPr bwMode="auto">
              <a:xfrm>
                <a:off x="2689307" y="5639944"/>
                <a:ext cx="4600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Host group</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60" name="Rectangle 21"/>
              <p:cNvSpPr>
                <a:spLocks noChangeArrowheads="1"/>
              </p:cNvSpPr>
              <p:nvPr/>
            </p:nvSpPr>
            <p:spPr bwMode="auto">
              <a:xfrm>
                <a:off x="1748901" y="5630614"/>
                <a:ext cx="44710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Map To</a:t>
                </a:r>
              </a:p>
            </p:txBody>
          </p:sp>
          <p:sp>
            <p:nvSpPr>
              <p:cNvPr id="163" name="Rectangle 24"/>
              <p:cNvSpPr>
                <a:spLocks noChangeArrowheads="1"/>
              </p:cNvSpPr>
              <p:nvPr/>
            </p:nvSpPr>
            <p:spPr bwMode="auto">
              <a:xfrm>
                <a:off x="4859993" y="3849730"/>
                <a:ext cx="67" cy="55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64" name="Rectangle 25"/>
              <p:cNvSpPr>
                <a:spLocks noChangeArrowheads="1"/>
              </p:cNvSpPr>
              <p:nvPr/>
            </p:nvSpPr>
            <p:spPr bwMode="auto">
              <a:xfrm>
                <a:off x="4843223" y="3859455"/>
                <a:ext cx="42319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Advanced </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67" name="Rectangle 26"/>
              <p:cNvSpPr>
                <a:spLocks noChangeArrowheads="1"/>
              </p:cNvSpPr>
              <p:nvPr/>
            </p:nvSpPr>
            <p:spPr bwMode="auto">
              <a:xfrm>
                <a:off x="2961295" y="4522217"/>
                <a:ext cx="766234"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Storage Pool_001</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68" name="Freeform 27"/>
              <p:cNvSpPr>
                <a:spLocks/>
              </p:cNvSpPr>
              <p:nvPr/>
            </p:nvSpPr>
            <p:spPr bwMode="auto">
              <a:xfrm>
                <a:off x="2914268" y="4496386"/>
                <a:ext cx="1510732" cy="129152"/>
              </a:xfrm>
              <a:custGeom>
                <a:avLst/>
                <a:gdLst>
                  <a:gd name="T0" fmla="*/ 513 w 516"/>
                  <a:gd name="T1" fmla="*/ 62 h 62"/>
                  <a:gd name="T2" fmla="*/ 2 w 516"/>
                  <a:gd name="T3" fmla="*/ 62 h 62"/>
                  <a:gd name="T4" fmla="*/ 0 w 516"/>
                  <a:gd name="T5" fmla="*/ 59 h 62"/>
                  <a:gd name="T6" fmla="*/ 0 w 516"/>
                  <a:gd name="T7" fmla="*/ 3 h 62"/>
                  <a:gd name="T8" fmla="*/ 2 w 516"/>
                  <a:gd name="T9" fmla="*/ 0 h 62"/>
                  <a:gd name="T10" fmla="*/ 513 w 516"/>
                  <a:gd name="T11" fmla="*/ 0 h 62"/>
                  <a:gd name="T12" fmla="*/ 516 w 516"/>
                  <a:gd name="T13" fmla="*/ 3 h 62"/>
                  <a:gd name="T14" fmla="*/ 516 w 516"/>
                  <a:gd name="T15" fmla="*/ 59 h 62"/>
                  <a:gd name="T16" fmla="*/ 513 w 51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62">
                    <a:moveTo>
                      <a:pt x="513" y="62"/>
                    </a:moveTo>
                    <a:cubicBezTo>
                      <a:pt x="2" y="62"/>
                      <a:pt x="2" y="62"/>
                      <a:pt x="2" y="62"/>
                    </a:cubicBezTo>
                    <a:cubicBezTo>
                      <a:pt x="1" y="62"/>
                      <a:pt x="0" y="61"/>
                      <a:pt x="0" y="59"/>
                    </a:cubicBezTo>
                    <a:cubicBezTo>
                      <a:pt x="0" y="3"/>
                      <a:pt x="0" y="3"/>
                      <a:pt x="0" y="3"/>
                    </a:cubicBezTo>
                    <a:cubicBezTo>
                      <a:pt x="0" y="1"/>
                      <a:pt x="1" y="0"/>
                      <a:pt x="2" y="0"/>
                    </a:cubicBezTo>
                    <a:cubicBezTo>
                      <a:pt x="513" y="0"/>
                      <a:pt x="513" y="0"/>
                      <a:pt x="513" y="0"/>
                    </a:cubicBezTo>
                    <a:cubicBezTo>
                      <a:pt x="515" y="0"/>
                      <a:pt x="516" y="1"/>
                      <a:pt x="516" y="3"/>
                    </a:cubicBezTo>
                    <a:cubicBezTo>
                      <a:pt x="516" y="59"/>
                      <a:pt x="516" y="59"/>
                      <a:pt x="516" y="59"/>
                    </a:cubicBezTo>
                    <a:cubicBezTo>
                      <a:pt x="516" y="61"/>
                      <a:pt x="515" y="62"/>
                      <a:pt x="513"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69" name="Rectangle 28"/>
              <p:cNvSpPr>
                <a:spLocks noChangeArrowheads="1"/>
              </p:cNvSpPr>
              <p:nvPr/>
            </p:nvSpPr>
            <p:spPr bwMode="auto">
              <a:xfrm>
                <a:off x="2961295" y="4073596"/>
                <a:ext cx="218077"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SQL</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71" name="Freeform 30"/>
              <p:cNvSpPr>
                <a:spLocks/>
              </p:cNvSpPr>
              <p:nvPr/>
            </p:nvSpPr>
            <p:spPr bwMode="auto">
              <a:xfrm>
                <a:off x="2914268" y="4069287"/>
                <a:ext cx="1510732" cy="129152"/>
              </a:xfrm>
              <a:custGeom>
                <a:avLst/>
                <a:gdLst>
                  <a:gd name="T0" fmla="*/ 513 w 516"/>
                  <a:gd name="T1" fmla="*/ 61 h 61"/>
                  <a:gd name="T2" fmla="*/ 2 w 516"/>
                  <a:gd name="T3" fmla="*/ 61 h 61"/>
                  <a:gd name="T4" fmla="*/ 0 w 516"/>
                  <a:gd name="T5" fmla="*/ 59 h 61"/>
                  <a:gd name="T6" fmla="*/ 0 w 516"/>
                  <a:gd name="T7" fmla="*/ 2 h 61"/>
                  <a:gd name="T8" fmla="*/ 2 w 516"/>
                  <a:gd name="T9" fmla="*/ 0 h 61"/>
                  <a:gd name="T10" fmla="*/ 513 w 516"/>
                  <a:gd name="T11" fmla="*/ 0 h 61"/>
                  <a:gd name="T12" fmla="*/ 516 w 516"/>
                  <a:gd name="T13" fmla="*/ 2 h 61"/>
                  <a:gd name="T14" fmla="*/ 516 w 516"/>
                  <a:gd name="T15" fmla="*/ 59 h 61"/>
                  <a:gd name="T16" fmla="*/ 513 w 516"/>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61">
                    <a:moveTo>
                      <a:pt x="513" y="61"/>
                    </a:moveTo>
                    <a:cubicBezTo>
                      <a:pt x="2" y="61"/>
                      <a:pt x="2" y="61"/>
                      <a:pt x="2" y="61"/>
                    </a:cubicBezTo>
                    <a:cubicBezTo>
                      <a:pt x="1" y="61"/>
                      <a:pt x="0" y="60"/>
                      <a:pt x="0" y="59"/>
                    </a:cubicBezTo>
                    <a:cubicBezTo>
                      <a:pt x="0" y="2"/>
                      <a:pt x="0" y="2"/>
                      <a:pt x="0" y="2"/>
                    </a:cubicBezTo>
                    <a:cubicBezTo>
                      <a:pt x="0" y="1"/>
                      <a:pt x="1" y="0"/>
                      <a:pt x="2" y="0"/>
                    </a:cubicBezTo>
                    <a:cubicBezTo>
                      <a:pt x="513" y="0"/>
                      <a:pt x="513" y="0"/>
                      <a:pt x="513" y="0"/>
                    </a:cubicBezTo>
                    <a:cubicBezTo>
                      <a:pt x="515" y="0"/>
                      <a:pt x="516" y="1"/>
                      <a:pt x="516" y="2"/>
                    </a:cubicBezTo>
                    <a:cubicBezTo>
                      <a:pt x="516" y="59"/>
                      <a:pt x="516" y="59"/>
                      <a:pt x="516" y="59"/>
                    </a:cubicBezTo>
                    <a:cubicBezTo>
                      <a:pt x="516" y="60"/>
                      <a:pt x="515" y="61"/>
                      <a:pt x="513" y="61"/>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74" name="Freeform 33"/>
              <p:cNvSpPr>
                <a:spLocks/>
              </p:cNvSpPr>
              <p:nvPr/>
            </p:nvSpPr>
            <p:spPr bwMode="auto">
              <a:xfrm>
                <a:off x="2665793" y="5618418"/>
                <a:ext cx="558443" cy="129152"/>
              </a:xfrm>
              <a:custGeom>
                <a:avLst/>
                <a:gdLst>
                  <a:gd name="T0" fmla="*/ 188 w 190"/>
                  <a:gd name="T1" fmla="*/ 61 h 61"/>
                  <a:gd name="T2" fmla="*/ 2 w 190"/>
                  <a:gd name="T3" fmla="*/ 61 h 61"/>
                  <a:gd name="T4" fmla="*/ 0 w 190"/>
                  <a:gd name="T5" fmla="*/ 59 h 61"/>
                  <a:gd name="T6" fmla="*/ 0 w 190"/>
                  <a:gd name="T7" fmla="*/ 2 h 61"/>
                  <a:gd name="T8" fmla="*/ 2 w 190"/>
                  <a:gd name="T9" fmla="*/ 0 h 61"/>
                  <a:gd name="T10" fmla="*/ 188 w 190"/>
                  <a:gd name="T11" fmla="*/ 0 h 61"/>
                  <a:gd name="T12" fmla="*/ 190 w 190"/>
                  <a:gd name="T13" fmla="*/ 2 h 61"/>
                  <a:gd name="T14" fmla="*/ 190 w 190"/>
                  <a:gd name="T15" fmla="*/ 59 h 61"/>
                  <a:gd name="T16" fmla="*/ 188 w 190"/>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61">
                    <a:moveTo>
                      <a:pt x="188" y="61"/>
                    </a:moveTo>
                    <a:cubicBezTo>
                      <a:pt x="2" y="61"/>
                      <a:pt x="2" y="61"/>
                      <a:pt x="2" y="61"/>
                    </a:cubicBezTo>
                    <a:cubicBezTo>
                      <a:pt x="1" y="61"/>
                      <a:pt x="0" y="60"/>
                      <a:pt x="0" y="59"/>
                    </a:cubicBezTo>
                    <a:cubicBezTo>
                      <a:pt x="0" y="2"/>
                      <a:pt x="0" y="2"/>
                      <a:pt x="0" y="2"/>
                    </a:cubicBezTo>
                    <a:cubicBezTo>
                      <a:pt x="0" y="1"/>
                      <a:pt x="1" y="0"/>
                      <a:pt x="2" y="0"/>
                    </a:cubicBezTo>
                    <a:cubicBezTo>
                      <a:pt x="188" y="0"/>
                      <a:pt x="188" y="0"/>
                      <a:pt x="188" y="0"/>
                    </a:cubicBezTo>
                    <a:cubicBezTo>
                      <a:pt x="189" y="0"/>
                      <a:pt x="190" y="1"/>
                      <a:pt x="190" y="2"/>
                    </a:cubicBezTo>
                    <a:cubicBezTo>
                      <a:pt x="190" y="59"/>
                      <a:pt x="190" y="59"/>
                      <a:pt x="190" y="59"/>
                    </a:cubicBezTo>
                    <a:cubicBezTo>
                      <a:pt x="190" y="60"/>
                      <a:pt x="189" y="61"/>
                      <a:pt x="188" y="61"/>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75" name="Rectangle 34"/>
              <p:cNvSpPr>
                <a:spLocks noChangeArrowheads="1"/>
              </p:cNvSpPr>
              <p:nvPr/>
            </p:nvSpPr>
            <p:spPr bwMode="auto">
              <a:xfrm>
                <a:off x="1878056" y="5181432"/>
                <a:ext cx="456069" cy="10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LUN001</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76" name="Freeform 35"/>
              <p:cNvSpPr>
                <a:spLocks/>
              </p:cNvSpPr>
              <p:nvPr/>
            </p:nvSpPr>
            <p:spPr bwMode="auto">
              <a:xfrm>
                <a:off x="1836909" y="5155602"/>
                <a:ext cx="684000" cy="133456"/>
              </a:xfrm>
              <a:custGeom>
                <a:avLst/>
                <a:gdLst>
                  <a:gd name="T0" fmla="*/ 180 w 182"/>
                  <a:gd name="T1" fmla="*/ 62 h 62"/>
                  <a:gd name="T2" fmla="*/ 2 w 182"/>
                  <a:gd name="T3" fmla="*/ 62 h 62"/>
                  <a:gd name="T4" fmla="*/ 0 w 182"/>
                  <a:gd name="T5" fmla="*/ 59 h 62"/>
                  <a:gd name="T6" fmla="*/ 0 w 182"/>
                  <a:gd name="T7" fmla="*/ 3 h 62"/>
                  <a:gd name="T8" fmla="*/ 2 w 182"/>
                  <a:gd name="T9" fmla="*/ 0 h 62"/>
                  <a:gd name="T10" fmla="*/ 180 w 182"/>
                  <a:gd name="T11" fmla="*/ 0 h 62"/>
                  <a:gd name="T12" fmla="*/ 182 w 182"/>
                  <a:gd name="T13" fmla="*/ 3 h 62"/>
                  <a:gd name="T14" fmla="*/ 182 w 182"/>
                  <a:gd name="T15" fmla="*/ 59 h 62"/>
                  <a:gd name="T16" fmla="*/ 180 w 182"/>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2">
                    <a:moveTo>
                      <a:pt x="180" y="62"/>
                    </a:moveTo>
                    <a:cubicBezTo>
                      <a:pt x="2" y="62"/>
                      <a:pt x="2" y="62"/>
                      <a:pt x="2" y="62"/>
                    </a:cubicBezTo>
                    <a:cubicBezTo>
                      <a:pt x="1" y="62"/>
                      <a:pt x="0" y="61"/>
                      <a:pt x="0" y="59"/>
                    </a:cubicBezTo>
                    <a:cubicBezTo>
                      <a:pt x="0" y="3"/>
                      <a:pt x="0" y="3"/>
                      <a:pt x="0" y="3"/>
                    </a:cubicBezTo>
                    <a:cubicBezTo>
                      <a:pt x="0" y="1"/>
                      <a:pt x="1" y="0"/>
                      <a:pt x="2" y="0"/>
                    </a:cubicBezTo>
                    <a:cubicBezTo>
                      <a:pt x="180" y="0"/>
                      <a:pt x="180" y="0"/>
                      <a:pt x="180" y="0"/>
                    </a:cubicBezTo>
                    <a:cubicBezTo>
                      <a:pt x="181" y="0"/>
                      <a:pt x="182" y="1"/>
                      <a:pt x="182" y="3"/>
                    </a:cubicBezTo>
                    <a:cubicBezTo>
                      <a:pt x="182" y="59"/>
                      <a:pt x="182" y="59"/>
                      <a:pt x="182" y="59"/>
                    </a:cubicBezTo>
                    <a:cubicBezTo>
                      <a:pt x="182" y="61"/>
                      <a:pt x="181" y="62"/>
                      <a:pt x="180"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79" name="Rectangle 38"/>
              <p:cNvSpPr>
                <a:spLocks noChangeArrowheads="1"/>
              </p:cNvSpPr>
              <p:nvPr/>
            </p:nvSpPr>
            <p:spPr bwMode="auto">
              <a:xfrm>
                <a:off x="3636993" y="5181432"/>
                <a:ext cx="99385"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10</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0" name="Freeform 39"/>
              <p:cNvSpPr>
                <a:spLocks/>
              </p:cNvSpPr>
              <p:nvPr/>
            </p:nvSpPr>
            <p:spPr bwMode="auto">
              <a:xfrm>
                <a:off x="3589967" y="5155602"/>
                <a:ext cx="676010" cy="133456"/>
              </a:xfrm>
              <a:custGeom>
                <a:avLst/>
                <a:gdLst>
                  <a:gd name="T0" fmla="*/ 229 w 232"/>
                  <a:gd name="T1" fmla="*/ 62 h 62"/>
                  <a:gd name="T2" fmla="*/ 2 w 232"/>
                  <a:gd name="T3" fmla="*/ 62 h 62"/>
                  <a:gd name="T4" fmla="*/ 0 w 232"/>
                  <a:gd name="T5" fmla="*/ 59 h 62"/>
                  <a:gd name="T6" fmla="*/ 0 w 232"/>
                  <a:gd name="T7" fmla="*/ 3 h 62"/>
                  <a:gd name="T8" fmla="*/ 2 w 232"/>
                  <a:gd name="T9" fmla="*/ 0 h 62"/>
                  <a:gd name="T10" fmla="*/ 229 w 232"/>
                  <a:gd name="T11" fmla="*/ 0 h 62"/>
                  <a:gd name="T12" fmla="*/ 232 w 232"/>
                  <a:gd name="T13" fmla="*/ 3 h 62"/>
                  <a:gd name="T14" fmla="*/ 232 w 232"/>
                  <a:gd name="T15" fmla="*/ 59 h 62"/>
                  <a:gd name="T16" fmla="*/ 229 w 232"/>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62">
                    <a:moveTo>
                      <a:pt x="229" y="62"/>
                    </a:moveTo>
                    <a:cubicBezTo>
                      <a:pt x="2" y="62"/>
                      <a:pt x="2" y="62"/>
                      <a:pt x="2" y="62"/>
                    </a:cubicBezTo>
                    <a:cubicBezTo>
                      <a:pt x="1" y="62"/>
                      <a:pt x="0" y="61"/>
                      <a:pt x="0" y="59"/>
                    </a:cubicBezTo>
                    <a:cubicBezTo>
                      <a:pt x="0" y="3"/>
                      <a:pt x="0" y="3"/>
                      <a:pt x="0" y="3"/>
                    </a:cubicBezTo>
                    <a:cubicBezTo>
                      <a:pt x="0" y="1"/>
                      <a:pt x="1" y="0"/>
                      <a:pt x="2" y="0"/>
                    </a:cubicBezTo>
                    <a:cubicBezTo>
                      <a:pt x="229" y="0"/>
                      <a:pt x="229" y="0"/>
                      <a:pt x="229" y="0"/>
                    </a:cubicBezTo>
                    <a:cubicBezTo>
                      <a:pt x="231" y="0"/>
                      <a:pt x="232" y="1"/>
                      <a:pt x="232" y="3"/>
                    </a:cubicBezTo>
                    <a:cubicBezTo>
                      <a:pt x="232" y="59"/>
                      <a:pt x="232" y="59"/>
                      <a:pt x="232" y="59"/>
                    </a:cubicBezTo>
                    <a:cubicBezTo>
                      <a:pt x="232" y="61"/>
                      <a:pt x="231" y="62"/>
                      <a:pt x="229"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1" name="Rectangle 40"/>
              <p:cNvSpPr>
                <a:spLocks noChangeArrowheads="1"/>
              </p:cNvSpPr>
              <p:nvPr/>
            </p:nvSpPr>
            <p:spPr bwMode="auto">
              <a:xfrm>
                <a:off x="2719973" y="5181432"/>
                <a:ext cx="149082"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500</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2" name="Freeform 41"/>
              <p:cNvSpPr>
                <a:spLocks/>
              </p:cNvSpPr>
              <p:nvPr/>
            </p:nvSpPr>
            <p:spPr bwMode="auto">
              <a:xfrm>
                <a:off x="2672947" y="5155602"/>
                <a:ext cx="534930" cy="133456"/>
              </a:xfrm>
              <a:custGeom>
                <a:avLst/>
                <a:gdLst>
                  <a:gd name="T0" fmla="*/ 180 w 182"/>
                  <a:gd name="T1" fmla="*/ 62 h 62"/>
                  <a:gd name="T2" fmla="*/ 2 w 182"/>
                  <a:gd name="T3" fmla="*/ 62 h 62"/>
                  <a:gd name="T4" fmla="*/ 0 w 182"/>
                  <a:gd name="T5" fmla="*/ 59 h 62"/>
                  <a:gd name="T6" fmla="*/ 0 w 182"/>
                  <a:gd name="T7" fmla="*/ 3 h 62"/>
                  <a:gd name="T8" fmla="*/ 2 w 182"/>
                  <a:gd name="T9" fmla="*/ 0 h 62"/>
                  <a:gd name="T10" fmla="*/ 180 w 182"/>
                  <a:gd name="T11" fmla="*/ 0 h 62"/>
                  <a:gd name="T12" fmla="*/ 182 w 182"/>
                  <a:gd name="T13" fmla="*/ 3 h 62"/>
                  <a:gd name="T14" fmla="*/ 182 w 182"/>
                  <a:gd name="T15" fmla="*/ 59 h 62"/>
                  <a:gd name="T16" fmla="*/ 180 w 182"/>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62">
                    <a:moveTo>
                      <a:pt x="180" y="62"/>
                    </a:moveTo>
                    <a:cubicBezTo>
                      <a:pt x="2" y="62"/>
                      <a:pt x="2" y="62"/>
                      <a:pt x="2" y="62"/>
                    </a:cubicBezTo>
                    <a:cubicBezTo>
                      <a:pt x="1" y="62"/>
                      <a:pt x="0" y="61"/>
                      <a:pt x="0" y="59"/>
                    </a:cubicBezTo>
                    <a:cubicBezTo>
                      <a:pt x="0" y="3"/>
                      <a:pt x="0" y="3"/>
                      <a:pt x="0" y="3"/>
                    </a:cubicBezTo>
                    <a:cubicBezTo>
                      <a:pt x="0" y="1"/>
                      <a:pt x="1" y="0"/>
                      <a:pt x="2" y="0"/>
                    </a:cubicBezTo>
                    <a:cubicBezTo>
                      <a:pt x="180" y="0"/>
                      <a:pt x="180" y="0"/>
                      <a:pt x="180" y="0"/>
                    </a:cubicBezTo>
                    <a:cubicBezTo>
                      <a:pt x="181" y="0"/>
                      <a:pt x="182" y="1"/>
                      <a:pt x="182" y="3"/>
                    </a:cubicBezTo>
                    <a:cubicBezTo>
                      <a:pt x="182" y="59"/>
                      <a:pt x="182" y="59"/>
                      <a:pt x="182" y="59"/>
                    </a:cubicBezTo>
                    <a:cubicBezTo>
                      <a:pt x="182" y="61"/>
                      <a:pt x="181" y="62"/>
                      <a:pt x="180"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3" name="Rectangle 42"/>
              <p:cNvSpPr>
                <a:spLocks noChangeArrowheads="1"/>
              </p:cNvSpPr>
              <p:nvPr/>
            </p:nvSpPr>
            <p:spPr bwMode="auto">
              <a:xfrm>
                <a:off x="3307807" y="5181432"/>
                <a:ext cx="129845"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GB</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4" name="Freeform 43"/>
              <p:cNvSpPr>
                <a:spLocks/>
              </p:cNvSpPr>
              <p:nvPr/>
            </p:nvSpPr>
            <p:spPr bwMode="auto">
              <a:xfrm>
                <a:off x="3249024" y="5155602"/>
                <a:ext cx="299797" cy="133456"/>
              </a:xfrm>
              <a:custGeom>
                <a:avLst/>
                <a:gdLst>
                  <a:gd name="T0" fmla="*/ 100 w 102"/>
                  <a:gd name="T1" fmla="*/ 62 h 62"/>
                  <a:gd name="T2" fmla="*/ 2 w 102"/>
                  <a:gd name="T3" fmla="*/ 62 h 62"/>
                  <a:gd name="T4" fmla="*/ 0 w 102"/>
                  <a:gd name="T5" fmla="*/ 59 h 62"/>
                  <a:gd name="T6" fmla="*/ 0 w 102"/>
                  <a:gd name="T7" fmla="*/ 3 h 62"/>
                  <a:gd name="T8" fmla="*/ 2 w 102"/>
                  <a:gd name="T9" fmla="*/ 0 h 62"/>
                  <a:gd name="T10" fmla="*/ 100 w 102"/>
                  <a:gd name="T11" fmla="*/ 0 h 62"/>
                  <a:gd name="T12" fmla="*/ 102 w 102"/>
                  <a:gd name="T13" fmla="*/ 3 h 62"/>
                  <a:gd name="T14" fmla="*/ 102 w 102"/>
                  <a:gd name="T15" fmla="*/ 59 h 62"/>
                  <a:gd name="T16" fmla="*/ 100 w 102"/>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62">
                    <a:moveTo>
                      <a:pt x="100" y="62"/>
                    </a:moveTo>
                    <a:cubicBezTo>
                      <a:pt x="2" y="62"/>
                      <a:pt x="2" y="62"/>
                      <a:pt x="2" y="62"/>
                    </a:cubicBezTo>
                    <a:cubicBezTo>
                      <a:pt x="1" y="62"/>
                      <a:pt x="0" y="61"/>
                      <a:pt x="0" y="59"/>
                    </a:cubicBezTo>
                    <a:cubicBezTo>
                      <a:pt x="0" y="3"/>
                      <a:pt x="0" y="3"/>
                      <a:pt x="0" y="3"/>
                    </a:cubicBezTo>
                    <a:cubicBezTo>
                      <a:pt x="0" y="1"/>
                      <a:pt x="1" y="0"/>
                      <a:pt x="2" y="0"/>
                    </a:cubicBezTo>
                    <a:cubicBezTo>
                      <a:pt x="100" y="0"/>
                      <a:pt x="100" y="0"/>
                      <a:pt x="100" y="0"/>
                    </a:cubicBezTo>
                    <a:cubicBezTo>
                      <a:pt x="101" y="0"/>
                      <a:pt x="102" y="1"/>
                      <a:pt x="102" y="3"/>
                    </a:cubicBezTo>
                    <a:cubicBezTo>
                      <a:pt x="102" y="59"/>
                      <a:pt x="102" y="59"/>
                      <a:pt x="102" y="59"/>
                    </a:cubicBezTo>
                    <a:cubicBezTo>
                      <a:pt x="102" y="61"/>
                      <a:pt x="101" y="62"/>
                      <a:pt x="100"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5" name="Rectangle 44"/>
              <p:cNvSpPr>
                <a:spLocks noChangeArrowheads="1"/>
              </p:cNvSpPr>
              <p:nvPr/>
            </p:nvSpPr>
            <p:spPr bwMode="auto">
              <a:xfrm>
                <a:off x="4435168" y="5639944"/>
                <a:ext cx="29495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Create </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6" name="Freeform 45"/>
              <p:cNvSpPr>
                <a:spLocks/>
              </p:cNvSpPr>
              <p:nvPr/>
            </p:nvSpPr>
            <p:spPr bwMode="auto">
              <a:xfrm>
                <a:off x="4241185" y="5618418"/>
                <a:ext cx="634859" cy="129152"/>
              </a:xfrm>
              <a:custGeom>
                <a:avLst/>
                <a:gdLst>
                  <a:gd name="T0" fmla="*/ 215 w 217"/>
                  <a:gd name="T1" fmla="*/ 61 h 61"/>
                  <a:gd name="T2" fmla="*/ 2 w 217"/>
                  <a:gd name="T3" fmla="*/ 61 h 61"/>
                  <a:gd name="T4" fmla="*/ 0 w 217"/>
                  <a:gd name="T5" fmla="*/ 59 h 61"/>
                  <a:gd name="T6" fmla="*/ 0 w 217"/>
                  <a:gd name="T7" fmla="*/ 2 h 61"/>
                  <a:gd name="T8" fmla="*/ 2 w 217"/>
                  <a:gd name="T9" fmla="*/ 0 h 61"/>
                  <a:gd name="T10" fmla="*/ 215 w 217"/>
                  <a:gd name="T11" fmla="*/ 0 h 61"/>
                  <a:gd name="T12" fmla="*/ 217 w 217"/>
                  <a:gd name="T13" fmla="*/ 2 h 61"/>
                  <a:gd name="T14" fmla="*/ 217 w 217"/>
                  <a:gd name="T15" fmla="*/ 59 h 61"/>
                  <a:gd name="T16" fmla="*/ 215 w 217"/>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61">
                    <a:moveTo>
                      <a:pt x="215" y="61"/>
                    </a:moveTo>
                    <a:cubicBezTo>
                      <a:pt x="2" y="61"/>
                      <a:pt x="2" y="61"/>
                      <a:pt x="2" y="61"/>
                    </a:cubicBezTo>
                    <a:cubicBezTo>
                      <a:pt x="1" y="61"/>
                      <a:pt x="0" y="60"/>
                      <a:pt x="0" y="59"/>
                    </a:cubicBezTo>
                    <a:cubicBezTo>
                      <a:pt x="0" y="2"/>
                      <a:pt x="0" y="2"/>
                      <a:pt x="0" y="2"/>
                    </a:cubicBezTo>
                    <a:cubicBezTo>
                      <a:pt x="0" y="1"/>
                      <a:pt x="1" y="0"/>
                      <a:pt x="2" y="0"/>
                    </a:cubicBezTo>
                    <a:cubicBezTo>
                      <a:pt x="215" y="0"/>
                      <a:pt x="215" y="0"/>
                      <a:pt x="215" y="0"/>
                    </a:cubicBezTo>
                    <a:cubicBezTo>
                      <a:pt x="216" y="0"/>
                      <a:pt x="217" y="1"/>
                      <a:pt x="217" y="2"/>
                    </a:cubicBezTo>
                    <a:cubicBezTo>
                      <a:pt x="217" y="59"/>
                      <a:pt x="217" y="59"/>
                      <a:pt x="217" y="59"/>
                    </a:cubicBezTo>
                    <a:cubicBezTo>
                      <a:pt x="217" y="60"/>
                      <a:pt x="216" y="61"/>
                      <a:pt x="215" y="61"/>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89" name="Rectangle 48"/>
              <p:cNvSpPr>
                <a:spLocks noChangeArrowheads="1"/>
              </p:cNvSpPr>
              <p:nvPr/>
            </p:nvSpPr>
            <p:spPr bwMode="auto">
              <a:xfrm>
                <a:off x="3330042" y="5639944"/>
                <a:ext cx="54662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EBEBEB">
                        <a:lumMod val="75000"/>
                      </a:srgbClr>
                    </a:solidFill>
                    <a:latin typeface="Arial" panose="020B0604020202020204" pitchFamily="34" charset="0"/>
                    <a:ea typeface="微软雅黑" panose="020B0503020204020204" pitchFamily="34" charset="-122"/>
                    <a:cs typeface="Arial" panose="020B0604020202020204" pitchFamily="34" charset="0"/>
                  </a:rPr>
                  <a:t>Please Select</a:t>
                </a:r>
                <a:endParaRPr lang="en-US" altLang="zh-CN" sz="3600" dirty="0">
                  <a:solidFill>
                    <a:srgbClr val="EBEBEB">
                      <a:lumMod val="75000"/>
                    </a:srgb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90" name="Freeform 49"/>
              <p:cNvSpPr>
                <a:spLocks/>
              </p:cNvSpPr>
              <p:nvPr/>
            </p:nvSpPr>
            <p:spPr bwMode="auto">
              <a:xfrm>
                <a:off x="3288896" y="5618418"/>
                <a:ext cx="887629" cy="129152"/>
              </a:xfrm>
              <a:custGeom>
                <a:avLst/>
                <a:gdLst>
                  <a:gd name="T0" fmla="*/ 301 w 304"/>
                  <a:gd name="T1" fmla="*/ 61 h 61"/>
                  <a:gd name="T2" fmla="*/ 2 w 304"/>
                  <a:gd name="T3" fmla="*/ 61 h 61"/>
                  <a:gd name="T4" fmla="*/ 0 w 304"/>
                  <a:gd name="T5" fmla="*/ 59 h 61"/>
                  <a:gd name="T6" fmla="*/ 0 w 304"/>
                  <a:gd name="T7" fmla="*/ 2 h 61"/>
                  <a:gd name="T8" fmla="*/ 2 w 304"/>
                  <a:gd name="T9" fmla="*/ 0 h 61"/>
                  <a:gd name="T10" fmla="*/ 301 w 304"/>
                  <a:gd name="T11" fmla="*/ 0 h 61"/>
                  <a:gd name="T12" fmla="*/ 304 w 304"/>
                  <a:gd name="T13" fmla="*/ 2 h 61"/>
                  <a:gd name="T14" fmla="*/ 304 w 304"/>
                  <a:gd name="T15" fmla="*/ 59 h 61"/>
                  <a:gd name="T16" fmla="*/ 301 w 304"/>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61">
                    <a:moveTo>
                      <a:pt x="301" y="61"/>
                    </a:moveTo>
                    <a:cubicBezTo>
                      <a:pt x="2" y="61"/>
                      <a:pt x="2" y="61"/>
                      <a:pt x="2" y="61"/>
                    </a:cubicBezTo>
                    <a:cubicBezTo>
                      <a:pt x="1" y="61"/>
                      <a:pt x="0" y="60"/>
                      <a:pt x="0" y="59"/>
                    </a:cubicBezTo>
                    <a:cubicBezTo>
                      <a:pt x="0" y="2"/>
                      <a:pt x="0" y="2"/>
                      <a:pt x="0" y="2"/>
                    </a:cubicBezTo>
                    <a:cubicBezTo>
                      <a:pt x="0" y="1"/>
                      <a:pt x="1" y="0"/>
                      <a:pt x="2" y="0"/>
                    </a:cubicBezTo>
                    <a:cubicBezTo>
                      <a:pt x="301" y="0"/>
                      <a:pt x="301" y="0"/>
                      <a:pt x="301" y="0"/>
                    </a:cubicBezTo>
                    <a:cubicBezTo>
                      <a:pt x="303" y="0"/>
                      <a:pt x="304" y="1"/>
                      <a:pt x="304" y="2"/>
                    </a:cubicBezTo>
                    <a:cubicBezTo>
                      <a:pt x="304" y="59"/>
                      <a:pt x="304" y="59"/>
                      <a:pt x="304" y="59"/>
                    </a:cubicBezTo>
                    <a:cubicBezTo>
                      <a:pt x="304" y="60"/>
                      <a:pt x="303" y="61"/>
                      <a:pt x="301" y="61"/>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91" name="Freeform 50"/>
              <p:cNvSpPr>
                <a:spLocks/>
              </p:cNvSpPr>
              <p:nvPr/>
            </p:nvSpPr>
            <p:spPr bwMode="auto">
              <a:xfrm>
                <a:off x="3147816" y="5670078"/>
                <a:ext cx="41150" cy="25830"/>
              </a:xfrm>
              <a:custGeom>
                <a:avLst/>
                <a:gdLst>
                  <a:gd name="T0" fmla="*/ 4 w 7"/>
                  <a:gd name="T1" fmla="*/ 6 h 6"/>
                  <a:gd name="T2" fmla="*/ 0 w 7"/>
                  <a:gd name="T3" fmla="*/ 0 h 6"/>
                  <a:gd name="T4" fmla="*/ 7 w 7"/>
                  <a:gd name="T5" fmla="*/ 0 h 6"/>
                  <a:gd name="T6" fmla="*/ 4 w 7"/>
                  <a:gd name="T7" fmla="*/ 6 h 6"/>
                </a:gdLst>
                <a:ahLst/>
                <a:cxnLst>
                  <a:cxn ang="0">
                    <a:pos x="T0" y="T1"/>
                  </a:cxn>
                  <a:cxn ang="0">
                    <a:pos x="T2" y="T3"/>
                  </a:cxn>
                  <a:cxn ang="0">
                    <a:pos x="T4" y="T5"/>
                  </a:cxn>
                  <a:cxn ang="0">
                    <a:pos x="T6" y="T7"/>
                  </a:cxn>
                </a:cxnLst>
                <a:rect l="0" t="0" r="r" b="b"/>
                <a:pathLst>
                  <a:path w="7" h="6">
                    <a:moveTo>
                      <a:pt x="4" y="6"/>
                    </a:moveTo>
                    <a:lnTo>
                      <a:pt x="0" y="0"/>
                    </a:lnTo>
                    <a:lnTo>
                      <a:pt x="7" y="0"/>
                    </a:lnTo>
                    <a:lnTo>
                      <a:pt x="4" y="6"/>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92" name="Freeform 51"/>
              <p:cNvSpPr>
                <a:spLocks/>
              </p:cNvSpPr>
              <p:nvPr/>
            </p:nvSpPr>
            <p:spPr bwMode="auto">
              <a:xfrm>
                <a:off x="4094225" y="5670078"/>
                <a:ext cx="41150" cy="25830"/>
              </a:xfrm>
              <a:custGeom>
                <a:avLst/>
                <a:gdLst>
                  <a:gd name="T0" fmla="*/ 4 w 7"/>
                  <a:gd name="T1" fmla="*/ 6 h 6"/>
                  <a:gd name="T2" fmla="*/ 0 w 7"/>
                  <a:gd name="T3" fmla="*/ 0 h 6"/>
                  <a:gd name="T4" fmla="*/ 7 w 7"/>
                  <a:gd name="T5" fmla="*/ 0 h 6"/>
                  <a:gd name="T6" fmla="*/ 4 w 7"/>
                  <a:gd name="T7" fmla="*/ 6 h 6"/>
                </a:gdLst>
                <a:ahLst/>
                <a:cxnLst>
                  <a:cxn ang="0">
                    <a:pos x="T0" y="T1"/>
                  </a:cxn>
                  <a:cxn ang="0">
                    <a:pos x="T2" y="T3"/>
                  </a:cxn>
                  <a:cxn ang="0">
                    <a:pos x="T4" y="T5"/>
                  </a:cxn>
                  <a:cxn ang="0">
                    <a:pos x="T6" y="T7"/>
                  </a:cxn>
                </a:cxnLst>
                <a:rect l="0" t="0" r="r" b="b"/>
                <a:pathLst>
                  <a:path w="7" h="6">
                    <a:moveTo>
                      <a:pt x="4" y="6"/>
                    </a:moveTo>
                    <a:lnTo>
                      <a:pt x="0" y="0"/>
                    </a:lnTo>
                    <a:lnTo>
                      <a:pt x="7" y="0"/>
                    </a:lnTo>
                    <a:lnTo>
                      <a:pt x="4" y="6"/>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94" name="Freeform 53"/>
              <p:cNvSpPr>
                <a:spLocks/>
              </p:cNvSpPr>
              <p:nvPr/>
            </p:nvSpPr>
            <p:spPr bwMode="auto">
              <a:xfrm>
                <a:off x="3490033" y="5211569"/>
                <a:ext cx="41150" cy="25830"/>
              </a:xfrm>
              <a:custGeom>
                <a:avLst/>
                <a:gdLst>
                  <a:gd name="T0" fmla="*/ 4 w 7"/>
                  <a:gd name="T1" fmla="*/ 6 h 6"/>
                  <a:gd name="T2" fmla="*/ 0 w 7"/>
                  <a:gd name="T3" fmla="*/ 0 h 6"/>
                  <a:gd name="T4" fmla="*/ 7 w 7"/>
                  <a:gd name="T5" fmla="*/ 0 h 6"/>
                  <a:gd name="T6" fmla="*/ 4 w 7"/>
                  <a:gd name="T7" fmla="*/ 6 h 6"/>
                </a:gdLst>
                <a:ahLst/>
                <a:cxnLst>
                  <a:cxn ang="0">
                    <a:pos x="T0" y="T1"/>
                  </a:cxn>
                  <a:cxn ang="0">
                    <a:pos x="T2" y="T3"/>
                  </a:cxn>
                  <a:cxn ang="0">
                    <a:pos x="T4" y="T5"/>
                  </a:cxn>
                  <a:cxn ang="0">
                    <a:pos x="T6" y="T7"/>
                  </a:cxn>
                </a:cxnLst>
                <a:rect l="0" t="0" r="r" b="b"/>
                <a:pathLst>
                  <a:path w="7" h="6">
                    <a:moveTo>
                      <a:pt x="4" y="6"/>
                    </a:moveTo>
                    <a:lnTo>
                      <a:pt x="0" y="0"/>
                    </a:lnTo>
                    <a:lnTo>
                      <a:pt x="7" y="0"/>
                    </a:lnTo>
                    <a:lnTo>
                      <a:pt x="4" y="6"/>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95" name="Freeform 54"/>
              <p:cNvSpPr>
                <a:spLocks/>
              </p:cNvSpPr>
              <p:nvPr/>
            </p:nvSpPr>
            <p:spPr bwMode="auto">
              <a:xfrm>
                <a:off x="4342700" y="4548047"/>
                <a:ext cx="41150" cy="25830"/>
              </a:xfrm>
              <a:custGeom>
                <a:avLst/>
                <a:gdLst>
                  <a:gd name="T0" fmla="*/ 4 w 7"/>
                  <a:gd name="T1" fmla="*/ 6 h 6"/>
                  <a:gd name="T2" fmla="*/ 0 w 7"/>
                  <a:gd name="T3" fmla="*/ 0 h 6"/>
                  <a:gd name="T4" fmla="*/ 7 w 7"/>
                  <a:gd name="T5" fmla="*/ 0 h 6"/>
                  <a:gd name="T6" fmla="*/ 4 w 7"/>
                  <a:gd name="T7" fmla="*/ 6 h 6"/>
                </a:gdLst>
                <a:ahLst/>
                <a:cxnLst>
                  <a:cxn ang="0">
                    <a:pos x="T0" y="T1"/>
                  </a:cxn>
                  <a:cxn ang="0">
                    <a:pos x="T2" y="T3"/>
                  </a:cxn>
                  <a:cxn ang="0">
                    <a:pos x="T4" y="T5"/>
                  </a:cxn>
                  <a:cxn ang="0">
                    <a:pos x="T6" y="T7"/>
                  </a:cxn>
                </a:cxnLst>
                <a:rect l="0" t="0" r="r" b="b"/>
                <a:pathLst>
                  <a:path w="7" h="6">
                    <a:moveTo>
                      <a:pt x="4" y="6"/>
                    </a:moveTo>
                    <a:lnTo>
                      <a:pt x="0" y="0"/>
                    </a:lnTo>
                    <a:lnTo>
                      <a:pt x="7" y="0"/>
                    </a:lnTo>
                    <a:lnTo>
                      <a:pt x="4" y="6"/>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97" name="Freeform 56"/>
              <p:cNvSpPr>
                <a:spLocks/>
              </p:cNvSpPr>
              <p:nvPr/>
            </p:nvSpPr>
            <p:spPr bwMode="auto">
              <a:xfrm>
                <a:off x="4512861" y="5190041"/>
                <a:ext cx="108000" cy="108000"/>
              </a:xfrm>
              <a:custGeom>
                <a:avLst/>
                <a:gdLst>
                  <a:gd name="T0" fmla="*/ 16 w 16"/>
                  <a:gd name="T1" fmla="*/ 6 h 16"/>
                  <a:gd name="T2" fmla="*/ 10 w 16"/>
                  <a:gd name="T3" fmla="*/ 6 h 16"/>
                  <a:gd name="T4" fmla="*/ 10 w 16"/>
                  <a:gd name="T5" fmla="*/ 0 h 16"/>
                  <a:gd name="T6" fmla="*/ 6 w 16"/>
                  <a:gd name="T7" fmla="*/ 0 h 16"/>
                  <a:gd name="T8" fmla="*/ 6 w 16"/>
                  <a:gd name="T9" fmla="*/ 6 h 16"/>
                  <a:gd name="T10" fmla="*/ 0 w 16"/>
                  <a:gd name="T11" fmla="*/ 6 h 16"/>
                  <a:gd name="T12" fmla="*/ 0 w 16"/>
                  <a:gd name="T13" fmla="*/ 10 h 16"/>
                  <a:gd name="T14" fmla="*/ 6 w 16"/>
                  <a:gd name="T15" fmla="*/ 10 h 16"/>
                  <a:gd name="T16" fmla="*/ 6 w 16"/>
                  <a:gd name="T17" fmla="*/ 16 h 16"/>
                  <a:gd name="T18" fmla="*/ 10 w 16"/>
                  <a:gd name="T19" fmla="*/ 16 h 16"/>
                  <a:gd name="T20" fmla="*/ 10 w 16"/>
                  <a:gd name="T21" fmla="*/ 10 h 16"/>
                  <a:gd name="T22" fmla="*/ 16 w 16"/>
                  <a:gd name="T23" fmla="*/ 10 h 16"/>
                  <a:gd name="T24" fmla="*/ 16 w 16"/>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6">
                    <a:moveTo>
                      <a:pt x="16" y="6"/>
                    </a:moveTo>
                    <a:lnTo>
                      <a:pt x="10" y="6"/>
                    </a:lnTo>
                    <a:lnTo>
                      <a:pt x="10" y="0"/>
                    </a:lnTo>
                    <a:lnTo>
                      <a:pt x="6" y="0"/>
                    </a:lnTo>
                    <a:lnTo>
                      <a:pt x="6" y="6"/>
                    </a:lnTo>
                    <a:lnTo>
                      <a:pt x="0" y="6"/>
                    </a:lnTo>
                    <a:lnTo>
                      <a:pt x="0" y="10"/>
                    </a:lnTo>
                    <a:lnTo>
                      <a:pt x="6" y="10"/>
                    </a:lnTo>
                    <a:lnTo>
                      <a:pt x="6" y="16"/>
                    </a:lnTo>
                    <a:lnTo>
                      <a:pt x="10" y="16"/>
                    </a:lnTo>
                    <a:lnTo>
                      <a:pt x="10" y="10"/>
                    </a:lnTo>
                    <a:lnTo>
                      <a:pt x="16" y="10"/>
                    </a:lnTo>
                    <a:lnTo>
                      <a:pt x="16" y="6"/>
                    </a:lnTo>
                    <a:close/>
                  </a:path>
                </a:pathLst>
              </a:custGeom>
              <a:solidFill>
                <a:srgbClr val="11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0" name="Rectangle 59"/>
              <p:cNvSpPr>
                <a:spLocks noChangeArrowheads="1"/>
              </p:cNvSpPr>
              <p:nvPr/>
            </p:nvSpPr>
            <p:spPr bwMode="auto">
              <a:xfrm>
                <a:off x="4707128" y="3865262"/>
                <a:ext cx="87219" cy="73138"/>
              </a:xfrm>
              <a:prstGeom prst="rect">
                <a:avLst/>
              </a:pr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1" name="Rectangle 60"/>
              <p:cNvSpPr>
                <a:spLocks noChangeArrowheads="1"/>
              </p:cNvSpPr>
              <p:nvPr/>
            </p:nvSpPr>
            <p:spPr bwMode="auto">
              <a:xfrm>
                <a:off x="2659875" y="4331577"/>
                <a:ext cx="5674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Existing LUN </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3" name="Rectangle 62"/>
              <p:cNvSpPr>
                <a:spLocks noChangeArrowheads="1"/>
              </p:cNvSpPr>
              <p:nvPr/>
            </p:nvSpPr>
            <p:spPr bwMode="auto">
              <a:xfrm>
                <a:off x="1940722" y="4331577"/>
                <a:ext cx="4263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New LUN</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4" name="Oval 63"/>
              <p:cNvSpPr>
                <a:spLocks noChangeArrowheads="1"/>
              </p:cNvSpPr>
              <p:nvPr/>
            </p:nvSpPr>
            <p:spPr bwMode="auto">
              <a:xfrm>
                <a:off x="1803071" y="4326594"/>
                <a:ext cx="106306" cy="107110"/>
              </a:xfrm>
              <a:prstGeom prst="ellipse">
                <a:avLst/>
              </a:prstGeom>
              <a:solidFill>
                <a:srgbClr val="1199FF"/>
              </a:solidFill>
              <a:ln w="0" cap="flat">
                <a:solidFill>
                  <a:srgbClr val="727171"/>
                </a:solidFill>
                <a:prstDash val="solid"/>
                <a:miter lim="800000"/>
                <a:headEnd/>
                <a:tailEnd/>
              </a:ln>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5" name="Oval 64"/>
              <p:cNvSpPr>
                <a:spLocks noChangeArrowheads="1"/>
              </p:cNvSpPr>
              <p:nvPr/>
            </p:nvSpPr>
            <p:spPr bwMode="auto">
              <a:xfrm>
                <a:off x="1835493" y="4357409"/>
                <a:ext cx="45719" cy="4571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6" name="Freeform 65"/>
              <p:cNvSpPr>
                <a:spLocks noEditPoints="1"/>
              </p:cNvSpPr>
              <p:nvPr/>
            </p:nvSpPr>
            <p:spPr bwMode="auto">
              <a:xfrm>
                <a:off x="4360025" y="5194348"/>
                <a:ext cx="108000" cy="108000"/>
              </a:xfrm>
              <a:custGeom>
                <a:avLst/>
                <a:gdLst>
                  <a:gd name="T0" fmla="*/ 33 w 33"/>
                  <a:gd name="T1" fmla="*/ 19 h 33"/>
                  <a:gd name="T2" fmla="*/ 33 w 33"/>
                  <a:gd name="T3" fmla="*/ 17 h 33"/>
                  <a:gd name="T4" fmla="*/ 33 w 33"/>
                  <a:gd name="T5" fmla="*/ 14 h 33"/>
                  <a:gd name="T6" fmla="*/ 28 w 33"/>
                  <a:gd name="T7" fmla="*/ 13 h 33"/>
                  <a:gd name="T8" fmla="*/ 28 w 33"/>
                  <a:gd name="T9" fmla="*/ 11 h 33"/>
                  <a:gd name="T10" fmla="*/ 30 w 33"/>
                  <a:gd name="T11" fmla="*/ 7 h 33"/>
                  <a:gd name="T12" fmla="*/ 28 w 33"/>
                  <a:gd name="T13" fmla="*/ 5 h 33"/>
                  <a:gd name="T14" fmla="*/ 27 w 33"/>
                  <a:gd name="T15" fmla="*/ 4 h 33"/>
                  <a:gd name="T16" fmla="*/ 22 w 33"/>
                  <a:gd name="T17" fmla="*/ 6 h 33"/>
                  <a:gd name="T18" fmla="*/ 20 w 33"/>
                  <a:gd name="T19" fmla="*/ 5 h 33"/>
                  <a:gd name="T20" fmla="*/ 19 w 33"/>
                  <a:gd name="T21" fmla="*/ 0 h 33"/>
                  <a:gd name="T22" fmla="*/ 17 w 33"/>
                  <a:gd name="T23" fmla="*/ 0 h 33"/>
                  <a:gd name="T24" fmla="*/ 14 w 33"/>
                  <a:gd name="T25" fmla="*/ 0 h 33"/>
                  <a:gd name="T26" fmla="*/ 13 w 33"/>
                  <a:gd name="T27" fmla="*/ 5 h 33"/>
                  <a:gd name="T28" fmla="*/ 11 w 33"/>
                  <a:gd name="T29" fmla="*/ 6 h 33"/>
                  <a:gd name="T30" fmla="*/ 7 w 33"/>
                  <a:gd name="T31" fmla="*/ 4 h 33"/>
                  <a:gd name="T32" fmla="*/ 5 w 33"/>
                  <a:gd name="T33" fmla="*/ 5 h 33"/>
                  <a:gd name="T34" fmla="*/ 4 w 33"/>
                  <a:gd name="T35" fmla="*/ 7 h 33"/>
                  <a:gd name="T36" fmla="*/ 6 w 33"/>
                  <a:gd name="T37" fmla="*/ 11 h 33"/>
                  <a:gd name="T38" fmla="*/ 5 w 33"/>
                  <a:gd name="T39" fmla="*/ 13 h 33"/>
                  <a:gd name="T40" fmla="*/ 0 w 33"/>
                  <a:gd name="T41" fmla="*/ 14 h 33"/>
                  <a:gd name="T42" fmla="*/ 0 w 33"/>
                  <a:gd name="T43" fmla="*/ 17 h 33"/>
                  <a:gd name="T44" fmla="*/ 0 w 33"/>
                  <a:gd name="T45" fmla="*/ 19 h 33"/>
                  <a:gd name="T46" fmla="*/ 5 w 33"/>
                  <a:gd name="T47" fmla="*/ 20 h 33"/>
                  <a:gd name="T48" fmla="*/ 6 w 33"/>
                  <a:gd name="T49" fmla="*/ 22 h 33"/>
                  <a:gd name="T50" fmla="*/ 4 w 33"/>
                  <a:gd name="T51" fmla="*/ 27 h 33"/>
                  <a:gd name="T52" fmla="*/ 5 w 33"/>
                  <a:gd name="T53" fmla="*/ 28 h 33"/>
                  <a:gd name="T54" fmla="*/ 7 w 33"/>
                  <a:gd name="T55" fmla="*/ 30 h 33"/>
                  <a:gd name="T56" fmla="*/ 11 w 33"/>
                  <a:gd name="T57" fmla="*/ 28 h 33"/>
                  <a:gd name="T58" fmla="*/ 13 w 33"/>
                  <a:gd name="T59" fmla="*/ 28 h 33"/>
                  <a:gd name="T60" fmla="*/ 14 w 33"/>
                  <a:gd name="T61" fmla="*/ 33 h 33"/>
                  <a:gd name="T62" fmla="*/ 17 w 33"/>
                  <a:gd name="T63" fmla="*/ 33 h 33"/>
                  <a:gd name="T64" fmla="*/ 19 w 33"/>
                  <a:gd name="T65" fmla="*/ 33 h 33"/>
                  <a:gd name="T66" fmla="*/ 20 w 33"/>
                  <a:gd name="T67" fmla="*/ 28 h 33"/>
                  <a:gd name="T68" fmla="*/ 22 w 33"/>
                  <a:gd name="T69" fmla="*/ 28 h 33"/>
                  <a:gd name="T70" fmla="*/ 27 w 33"/>
                  <a:gd name="T71" fmla="*/ 30 h 33"/>
                  <a:gd name="T72" fmla="*/ 28 w 33"/>
                  <a:gd name="T73" fmla="*/ 28 h 33"/>
                  <a:gd name="T74" fmla="*/ 30 w 33"/>
                  <a:gd name="T75" fmla="*/ 27 h 33"/>
                  <a:gd name="T76" fmla="*/ 28 w 33"/>
                  <a:gd name="T77" fmla="*/ 22 h 33"/>
                  <a:gd name="T78" fmla="*/ 28 w 33"/>
                  <a:gd name="T79" fmla="*/ 20 h 33"/>
                  <a:gd name="T80" fmla="*/ 33 w 33"/>
                  <a:gd name="T81" fmla="*/ 19 h 33"/>
                  <a:gd name="T82" fmla="*/ 17 w 33"/>
                  <a:gd name="T83" fmla="*/ 21 h 33"/>
                  <a:gd name="T84" fmla="*/ 13 w 33"/>
                  <a:gd name="T85" fmla="*/ 17 h 33"/>
                  <a:gd name="T86" fmla="*/ 17 w 33"/>
                  <a:gd name="T87" fmla="*/ 13 h 33"/>
                  <a:gd name="T88" fmla="*/ 21 w 33"/>
                  <a:gd name="T89" fmla="*/ 17 h 33"/>
                  <a:gd name="T90" fmla="*/ 17 w 33"/>
                  <a:gd name="T9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33">
                    <a:moveTo>
                      <a:pt x="33" y="19"/>
                    </a:moveTo>
                    <a:cubicBezTo>
                      <a:pt x="33" y="18"/>
                      <a:pt x="33" y="17"/>
                      <a:pt x="33" y="17"/>
                    </a:cubicBezTo>
                    <a:cubicBezTo>
                      <a:pt x="33" y="16"/>
                      <a:pt x="33" y="15"/>
                      <a:pt x="33" y="14"/>
                    </a:cubicBezTo>
                    <a:cubicBezTo>
                      <a:pt x="28" y="13"/>
                      <a:pt x="28" y="13"/>
                      <a:pt x="28" y="13"/>
                    </a:cubicBezTo>
                    <a:cubicBezTo>
                      <a:pt x="28" y="12"/>
                      <a:pt x="28" y="12"/>
                      <a:pt x="28" y="11"/>
                    </a:cubicBezTo>
                    <a:cubicBezTo>
                      <a:pt x="30" y="7"/>
                      <a:pt x="30" y="7"/>
                      <a:pt x="30" y="7"/>
                    </a:cubicBezTo>
                    <a:cubicBezTo>
                      <a:pt x="29" y="6"/>
                      <a:pt x="29" y="6"/>
                      <a:pt x="28" y="5"/>
                    </a:cubicBezTo>
                    <a:cubicBezTo>
                      <a:pt x="28" y="4"/>
                      <a:pt x="27" y="4"/>
                      <a:pt x="27" y="4"/>
                    </a:cubicBezTo>
                    <a:cubicBezTo>
                      <a:pt x="22" y="6"/>
                      <a:pt x="22" y="6"/>
                      <a:pt x="22" y="6"/>
                    </a:cubicBezTo>
                    <a:cubicBezTo>
                      <a:pt x="22" y="5"/>
                      <a:pt x="21" y="5"/>
                      <a:pt x="20" y="5"/>
                    </a:cubicBezTo>
                    <a:cubicBezTo>
                      <a:pt x="19" y="0"/>
                      <a:pt x="19" y="0"/>
                      <a:pt x="19" y="0"/>
                    </a:cubicBezTo>
                    <a:cubicBezTo>
                      <a:pt x="18" y="0"/>
                      <a:pt x="17" y="0"/>
                      <a:pt x="17" y="0"/>
                    </a:cubicBezTo>
                    <a:cubicBezTo>
                      <a:pt x="16" y="0"/>
                      <a:pt x="15" y="0"/>
                      <a:pt x="14" y="0"/>
                    </a:cubicBezTo>
                    <a:cubicBezTo>
                      <a:pt x="13" y="5"/>
                      <a:pt x="13" y="5"/>
                      <a:pt x="13" y="5"/>
                    </a:cubicBezTo>
                    <a:cubicBezTo>
                      <a:pt x="12" y="5"/>
                      <a:pt x="12" y="5"/>
                      <a:pt x="11" y="6"/>
                    </a:cubicBezTo>
                    <a:cubicBezTo>
                      <a:pt x="7" y="4"/>
                      <a:pt x="7" y="4"/>
                      <a:pt x="7" y="4"/>
                    </a:cubicBezTo>
                    <a:cubicBezTo>
                      <a:pt x="6" y="4"/>
                      <a:pt x="6" y="4"/>
                      <a:pt x="5" y="5"/>
                    </a:cubicBezTo>
                    <a:cubicBezTo>
                      <a:pt x="4" y="6"/>
                      <a:pt x="4" y="6"/>
                      <a:pt x="4" y="7"/>
                    </a:cubicBezTo>
                    <a:cubicBezTo>
                      <a:pt x="6" y="11"/>
                      <a:pt x="6" y="11"/>
                      <a:pt x="6" y="11"/>
                    </a:cubicBezTo>
                    <a:cubicBezTo>
                      <a:pt x="5" y="12"/>
                      <a:pt x="5" y="12"/>
                      <a:pt x="5" y="13"/>
                    </a:cubicBezTo>
                    <a:cubicBezTo>
                      <a:pt x="0" y="14"/>
                      <a:pt x="0" y="14"/>
                      <a:pt x="0" y="14"/>
                    </a:cubicBezTo>
                    <a:cubicBezTo>
                      <a:pt x="0" y="15"/>
                      <a:pt x="0" y="16"/>
                      <a:pt x="0" y="17"/>
                    </a:cubicBezTo>
                    <a:cubicBezTo>
                      <a:pt x="0" y="17"/>
                      <a:pt x="0" y="18"/>
                      <a:pt x="0" y="19"/>
                    </a:cubicBezTo>
                    <a:cubicBezTo>
                      <a:pt x="5" y="20"/>
                      <a:pt x="5" y="20"/>
                      <a:pt x="5" y="20"/>
                    </a:cubicBezTo>
                    <a:cubicBezTo>
                      <a:pt x="5" y="21"/>
                      <a:pt x="5" y="22"/>
                      <a:pt x="6" y="22"/>
                    </a:cubicBezTo>
                    <a:cubicBezTo>
                      <a:pt x="4" y="27"/>
                      <a:pt x="4" y="27"/>
                      <a:pt x="4" y="27"/>
                    </a:cubicBezTo>
                    <a:cubicBezTo>
                      <a:pt x="4" y="27"/>
                      <a:pt x="4" y="28"/>
                      <a:pt x="5" y="28"/>
                    </a:cubicBezTo>
                    <a:cubicBezTo>
                      <a:pt x="6" y="29"/>
                      <a:pt x="6" y="29"/>
                      <a:pt x="7" y="30"/>
                    </a:cubicBezTo>
                    <a:cubicBezTo>
                      <a:pt x="11" y="28"/>
                      <a:pt x="11" y="28"/>
                      <a:pt x="11" y="28"/>
                    </a:cubicBezTo>
                    <a:cubicBezTo>
                      <a:pt x="12" y="28"/>
                      <a:pt x="12" y="28"/>
                      <a:pt x="13" y="28"/>
                    </a:cubicBezTo>
                    <a:cubicBezTo>
                      <a:pt x="14" y="33"/>
                      <a:pt x="14" y="33"/>
                      <a:pt x="14" y="33"/>
                    </a:cubicBezTo>
                    <a:cubicBezTo>
                      <a:pt x="15" y="33"/>
                      <a:pt x="16" y="33"/>
                      <a:pt x="17" y="33"/>
                    </a:cubicBezTo>
                    <a:cubicBezTo>
                      <a:pt x="17" y="33"/>
                      <a:pt x="18" y="33"/>
                      <a:pt x="19" y="33"/>
                    </a:cubicBezTo>
                    <a:cubicBezTo>
                      <a:pt x="20" y="28"/>
                      <a:pt x="20" y="28"/>
                      <a:pt x="20" y="28"/>
                    </a:cubicBezTo>
                    <a:cubicBezTo>
                      <a:pt x="21" y="28"/>
                      <a:pt x="22" y="28"/>
                      <a:pt x="22" y="28"/>
                    </a:cubicBezTo>
                    <a:cubicBezTo>
                      <a:pt x="27" y="30"/>
                      <a:pt x="27" y="30"/>
                      <a:pt x="27" y="30"/>
                    </a:cubicBezTo>
                    <a:cubicBezTo>
                      <a:pt x="27" y="29"/>
                      <a:pt x="28" y="29"/>
                      <a:pt x="28" y="28"/>
                    </a:cubicBezTo>
                    <a:cubicBezTo>
                      <a:pt x="29" y="28"/>
                      <a:pt x="29" y="27"/>
                      <a:pt x="30" y="27"/>
                    </a:cubicBezTo>
                    <a:cubicBezTo>
                      <a:pt x="28" y="22"/>
                      <a:pt x="28" y="22"/>
                      <a:pt x="28" y="22"/>
                    </a:cubicBezTo>
                    <a:cubicBezTo>
                      <a:pt x="28" y="22"/>
                      <a:pt x="28" y="21"/>
                      <a:pt x="28" y="20"/>
                    </a:cubicBezTo>
                    <a:lnTo>
                      <a:pt x="33" y="19"/>
                    </a:lnTo>
                    <a:close/>
                    <a:moveTo>
                      <a:pt x="17" y="21"/>
                    </a:moveTo>
                    <a:cubicBezTo>
                      <a:pt x="14" y="21"/>
                      <a:pt x="13" y="19"/>
                      <a:pt x="13" y="17"/>
                    </a:cubicBezTo>
                    <a:cubicBezTo>
                      <a:pt x="13" y="14"/>
                      <a:pt x="14" y="13"/>
                      <a:pt x="17" y="13"/>
                    </a:cubicBezTo>
                    <a:cubicBezTo>
                      <a:pt x="19" y="13"/>
                      <a:pt x="21" y="14"/>
                      <a:pt x="21" y="17"/>
                    </a:cubicBezTo>
                    <a:cubicBezTo>
                      <a:pt x="21" y="19"/>
                      <a:pt x="19" y="21"/>
                      <a:pt x="17" y="21"/>
                    </a:cubicBezTo>
                    <a:close/>
                  </a:path>
                </a:pathLst>
              </a:custGeom>
              <a:solidFill>
                <a:srgbClr val="11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07" name="Rectangle 66"/>
              <p:cNvSpPr>
                <a:spLocks noChangeArrowheads="1"/>
              </p:cNvSpPr>
              <p:nvPr/>
            </p:nvSpPr>
            <p:spPr bwMode="auto">
              <a:xfrm>
                <a:off x="1942750" y="6033921"/>
                <a:ext cx="31418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chemeClr val="tx2"/>
                    </a:solidFill>
                    <a:latin typeface="Arial" panose="020B0604020202020204" pitchFamily="34" charset="0"/>
                    <a:ea typeface="微软雅黑" panose="020B0503020204020204" pitchFamily="34" charset="-122"/>
                    <a:cs typeface="Arial" panose="020B0604020202020204" pitchFamily="34" charset="0"/>
                  </a:rPr>
                  <a:t>OK</a:t>
                </a:r>
              </a:p>
            </p:txBody>
          </p:sp>
          <p:sp>
            <p:nvSpPr>
              <p:cNvPr id="208" name="Rectangle 67"/>
              <p:cNvSpPr>
                <a:spLocks noChangeArrowheads="1"/>
              </p:cNvSpPr>
              <p:nvPr/>
            </p:nvSpPr>
            <p:spPr bwMode="auto">
              <a:xfrm>
                <a:off x="2481427" y="6026230"/>
                <a:ext cx="3029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Cancel </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矩形 3"/>
              <p:cNvSpPr/>
              <p:nvPr/>
            </p:nvSpPr>
            <p:spPr>
              <a:xfrm>
                <a:off x="1738815" y="4963971"/>
                <a:ext cx="3167046" cy="565522"/>
              </a:xfrm>
              <a:prstGeom prst="rect">
                <a:avLst/>
              </a:prstGeom>
              <a:noFill/>
              <a:ln>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srgbClr val="666666"/>
                  </a:solidFill>
                  <a:latin typeface="Arial" panose="020B0604020202020204" pitchFamily="34" charset="0"/>
                </a:endParaRPr>
              </a:p>
            </p:txBody>
          </p:sp>
          <p:sp>
            <p:nvSpPr>
              <p:cNvPr id="209" name="Rectangle 11"/>
              <p:cNvSpPr>
                <a:spLocks noChangeArrowheads="1"/>
              </p:cNvSpPr>
              <p:nvPr/>
            </p:nvSpPr>
            <p:spPr bwMode="auto">
              <a:xfrm>
                <a:off x="1738815" y="4858060"/>
                <a:ext cx="288239" cy="9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LUNs:</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210" name="圆角矩形 209"/>
              <p:cNvSpPr/>
              <p:nvPr/>
            </p:nvSpPr>
            <p:spPr>
              <a:xfrm>
                <a:off x="1630253" y="3690260"/>
                <a:ext cx="3752519" cy="2533084"/>
              </a:xfrm>
              <a:prstGeom prst="roundRect">
                <a:avLst>
                  <a:gd name="adj" fmla="val 4501"/>
                </a:avLst>
              </a:prstGeom>
              <a:noFill/>
              <a:ln w="12700" cap="flat" cmpd="sng" algn="ctr">
                <a:solidFill>
                  <a:srgbClr val="C6C6C6"/>
                </a:solidFill>
                <a:prstDash val="solid"/>
                <a:miter lim="800000"/>
              </a:ln>
              <a:effectLst/>
            </p:spPr>
            <p:txBody>
              <a:bodyPr wrap="square" rtlCol="0" anchor="ctr">
                <a:noAutofit/>
              </a:bodyPr>
              <a:lstStyle/>
              <a:p>
                <a:pPr indent="-228577" algn="ctr" defTabSz="914309" fontAlgn="ctr">
                  <a:buClr>
                    <a:srgbClr val="990000"/>
                  </a:buClr>
                  <a:buSzPct val="60000"/>
                </a:pPr>
                <a:endParaRPr lang="en-US" altLang="zh-CN" kern="0" dirty="0">
                  <a:solidFill>
                    <a:srgbClr val="666666"/>
                  </a:solidFill>
                  <a:latin typeface="Arial" panose="020B0604020202020204" pitchFamily="34" charset="0"/>
                  <a:ea typeface="Microsoft YaHei" panose="020B0503020204020204" pitchFamily="34" charset="-122"/>
                  <a:cs typeface="Arial" pitchFamily="34" charset="0"/>
                </a:endParaRPr>
              </a:p>
            </p:txBody>
          </p:sp>
          <p:sp>
            <p:nvSpPr>
              <p:cNvPr id="10" name="椭圆 9">
                <a:extLst>
                  <a:ext uri="{FF2B5EF4-FFF2-40B4-BE49-F238E27FC236}">
                    <a16:creationId xmlns:a16="http://schemas.microsoft.com/office/drawing/2014/main" id="{868C0826-1469-2B40-9F87-93B3A9B8B620}"/>
                  </a:ext>
                </a:extLst>
              </p:cNvPr>
              <p:cNvSpPr/>
              <p:nvPr/>
            </p:nvSpPr>
            <p:spPr>
              <a:xfrm>
                <a:off x="2522423" y="4335593"/>
                <a:ext cx="105363" cy="105363"/>
              </a:xfrm>
              <a:prstGeom prst="ellipse">
                <a:avLst/>
              </a:prstGeom>
              <a:solidFill>
                <a:schemeClr val="tx1">
                  <a:lumMod val="10000"/>
                  <a:lumOff val="90000"/>
                </a:schemeClr>
              </a:solidFill>
              <a:ln w="63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kumimoji="1" lang="en-US" altLang="zh-CN" dirty="0">
                  <a:solidFill>
                    <a:srgbClr val="666666"/>
                  </a:solidFill>
                  <a:latin typeface="Arial" panose="020B0604020202020204" pitchFamily="34" charset="0"/>
                </a:endParaRPr>
              </a:p>
            </p:txBody>
          </p:sp>
          <p:sp>
            <p:nvSpPr>
              <p:cNvPr id="94" name="Rectangle 12"/>
              <p:cNvSpPr>
                <a:spLocks noChangeArrowheads="1"/>
              </p:cNvSpPr>
              <p:nvPr/>
            </p:nvSpPr>
            <p:spPr bwMode="auto">
              <a:xfrm>
                <a:off x="1809581" y="5040844"/>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96" name="Rectangle 12"/>
              <p:cNvSpPr>
                <a:spLocks noChangeArrowheads="1"/>
              </p:cNvSpPr>
              <p:nvPr/>
            </p:nvSpPr>
            <p:spPr bwMode="auto">
              <a:xfrm>
                <a:off x="1835493" y="4526080"/>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97" name="Rectangle 11"/>
              <p:cNvSpPr>
                <a:spLocks noChangeArrowheads="1"/>
              </p:cNvSpPr>
              <p:nvPr/>
            </p:nvSpPr>
            <p:spPr bwMode="auto">
              <a:xfrm>
                <a:off x="1892398" y="4667786"/>
                <a:ext cx="767477" cy="10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Application Type</a:t>
                </a:r>
              </a:p>
            </p:txBody>
          </p:sp>
          <p:sp>
            <p:nvSpPr>
              <p:cNvPr id="98" name="Rectangle 12"/>
              <p:cNvSpPr>
                <a:spLocks noChangeArrowheads="1"/>
              </p:cNvSpPr>
              <p:nvPr/>
            </p:nvSpPr>
            <p:spPr bwMode="auto">
              <a:xfrm>
                <a:off x="1824978" y="4662535"/>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99" name="Rectangle 26"/>
              <p:cNvSpPr>
                <a:spLocks noChangeArrowheads="1"/>
              </p:cNvSpPr>
              <p:nvPr/>
            </p:nvSpPr>
            <p:spPr bwMode="auto">
              <a:xfrm>
                <a:off x="2961295" y="4691680"/>
                <a:ext cx="766234"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727171"/>
                    </a:solidFill>
                    <a:latin typeface="Arial" panose="020B0604020202020204" pitchFamily="34" charset="0"/>
                    <a:ea typeface="微软雅黑" panose="020B0503020204020204" pitchFamily="34" charset="-122"/>
                    <a:cs typeface="Arial" panose="020B0604020202020204" pitchFamily="34" charset="0"/>
                  </a:rPr>
                  <a:t>Default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0" name="Freeform 27"/>
              <p:cNvSpPr>
                <a:spLocks/>
              </p:cNvSpPr>
              <p:nvPr/>
            </p:nvSpPr>
            <p:spPr bwMode="auto">
              <a:xfrm>
                <a:off x="2914268" y="4665849"/>
                <a:ext cx="1510732" cy="129152"/>
              </a:xfrm>
              <a:custGeom>
                <a:avLst/>
                <a:gdLst>
                  <a:gd name="T0" fmla="*/ 513 w 516"/>
                  <a:gd name="T1" fmla="*/ 62 h 62"/>
                  <a:gd name="T2" fmla="*/ 2 w 516"/>
                  <a:gd name="T3" fmla="*/ 62 h 62"/>
                  <a:gd name="T4" fmla="*/ 0 w 516"/>
                  <a:gd name="T5" fmla="*/ 59 h 62"/>
                  <a:gd name="T6" fmla="*/ 0 w 516"/>
                  <a:gd name="T7" fmla="*/ 3 h 62"/>
                  <a:gd name="T8" fmla="*/ 2 w 516"/>
                  <a:gd name="T9" fmla="*/ 0 h 62"/>
                  <a:gd name="T10" fmla="*/ 513 w 516"/>
                  <a:gd name="T11" fmla="*/ 0 h 62"/>
                  <a:gd name="T12" fmla="*/ 516 w 516"/>
                  <a:gd name="T13" fmla="*/ 3 h 62"/>
                  <a:gd name="T14" fmla="*/ 516 w 516"/>
                  <a:gd name="T15" fmla="*/ 59 h 62"/>
                  <a:gd name="T16" fmla="*/ 513 w 516"/>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62">
                    <a:moveTo>
                      <a:pt x="513" y="62"/>
                    </a:moveTo>
                    <a:cubicBezTo>
                      <a:pt x="2" y="62"/>
                      <a:pt x="2" y="62"/>
                      <a:pt x="2" y="62"/>
                    </a:cubicBezTo>
                    <a:cubicBezTo>
                      <a:pt x="1" y="62"/>
                      <a:pt x="0" y="61"/>
                      <a:pt x="0" y="59"/>
                    </a:cubicBezTo>
                    <a:cubicBezTo>
                      <a:pt x="0" y="3"/>
                      <a:pt x="0" y="3"/>
                      <a:pt x="0" y="3"/>
                    </a:cubicBezTo>
                    <a:cubicBezTo>
                      <a:pt x="0" y="1"/>
                      <a:pt x="1" y="0"/>
                      <a:pt x="2" y="0"/>
                    </a:cubicBezTo>
                    <a:cubicBezTo>
                      <a:pt x="513" y="0"/>
                      <a:pt x="513" y="0"/>
                      <a:pt x="513" y="0"/>
                    </a:cubicBezTo>
                    <a:cubicBezTo>
                      <a:pt x="515" y="0"/>
                      <a:pt x="516" y="1"/>
                      <a:pt x="516" y="3"/>
                    </a:cubicBezTo>
                    <a:cubicBezTo>
                      <a:pt x="516" y="59"/>
                      <a:pt x="516" y="59"/>
                      <a:pt x="516" y="59"/>
                    </a:cubicBezTo>
                    <a:cubicBezTo>
                      <a:pt x="516" y="61"/>
                      <a:pt x="515" y="62"/>
                      <a:pt x="513" y="62"/>
                    </a:cubicBezTo>
                    <a:close/>
                  </a:path>
                </a:pathLst>
              </a:custGeom>
              <a:noFill/>
              <a:ln w="0" cap="flat">
                <a:solidFill>
                  <a:srgbClr val="C6C6C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1" name="Freeform 54"/>
              <p:cNvSpPr>
                <a:spLocks/>
              </p:cNvSpPr>
              <p:nvPr/>
            </p:nvSpPr>
            <p:spPr bwMode="auto">
              <a:xfrm>
                <a:off x="4342700" y="4717510"/>
                <a:ext cx="41150" cy="25830"/>
              </a:xfrm>
              <a:custGeom>
                <a:avLst/>
                <a:gdLst>
                  <a:gd name="T0" fmla="*/ 4 w 7"/>
                  <a:gd name="T1" fmla="*/ 6 h 6"/>
                  <a:gd name="T2" fmla="*/ 0 w 7"/>
                  <a:gd name="T3" fmla="*/ 0 h 6"/>
                  <a:gd name="T4" fmla="*/ 7 w 7"/>
                  <a:gd name="T5" fmla="*/ 0 h 6"/>
                  <a:gd name="T6" fmla="*/ 4 w 7"/>
                  <a:gd name="T7" fmla="*/ 6 h 6"/>
                </a:gdLst>
                <a:ahLst/>
                <a:cxnLst>
                  <a:cxn ang="0">
                    <a:pos x="T0" y="T1"/>
                  </a:cxn>
                  <a:cxn ang="0">
                    <a:pos x="T2" y="T3"/>
                  </a:cxn>
                  <a:cxn ang="0">
                    <a:pos x="T4" y="T5"/>
                  </a:cxn>
                  <a:cxn ang="0">
                    <a:pos x="T6" y="T7"/>
                  </a:cxn>
                </a:cxnLst>
                <a:rect l="0" t="0" r="r" b="b"/>
                <a:pathLst>
                  <a:path w="7" h="6">
                    <a:moveTo>
                      <a:pt x="4" y="6"/>
                    </a:moveTo>
                    <a:lnTo>
                      <a:pt x="0" y="0"/>
                    </a:lnTo>
                    <a:lnTo>
                      <a:pt x="7" y="0"/>
                    </a:lnTo>
                    <a:lnTo>
                      <a:pt x="4" y="6"/>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8" tIns="45714" rIns="91428" bIns="45714" numCol="1" anchor="t" anchorCtr="0" compatLnSpc="1">
                <a:prstTxWarp prst="textNoShape">
                  <a:avLst/>
                </a:prstTxWarp>
                <a:noAutofit/>
              </a:bodyPr>
              <a:lstStyle/>
              <a:p>
                <a:pPr fontAlgn="ct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2" name="Rectangle 12"/>
              <p:cNvSpPr>
                <a:spLocks noChangeArrowheads="1"/>
              </p:cNvSpPr>
              <p:nvPr/>
            </p:nvSpPr>
            <p:spPr bwMode="auto">
              <a:xfrm>
                <a:off x="2612416" y="5039671"/>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sp>
            <p:nvSpPr>
              <p:cNvPr id="103" name="Rectangle 12"/>
              <p:cNvSpPr>
                <a:spLocks noChangeArrowheads="1"/>
              </p:cNvSpPr>
              <p:nvPr/>
            </p:nvSpPr>
            <p:spPr bwMode="auto">
              <a:xfrm>
                <a:off x="3544098" y="5022147"/>
                <a:ext cx="35266" cy="10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309" fontAlgn="ctr"/>
                <a:r>
                  <a:rPr lang="en-US" altLang="zh-CN" sz="700" dirty="0">
                    <a:solidFill>
                      <a:srgbClr val="C7000B"/>
                    </a:solidFill>
                    <a:latin typeface="Arial" panose="020B0604020202020204" pitchFamily="34" charset="0"/>
                    <a:ea typeface="微软雅黑" panose="020B0503020204020204" pitchFamily="34" charset="-122"/>
                    <a:cs typeface="Arial" panose="020B0604020202020204" pitchFamily="34" charset="0"/>
                  </a:rPr>
                  <a:t>*</a:t>
                </a:r>
                <a:endParaRPr lang="en-US" altLang="zh-CN" sz="3600" dirty="0">
                  <a:solidFill>
                    <a:srgbClr val="1D1D1A"/>
                  </a:solidFill>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5" name="组合 14"/>
          <p:cNvGrpSpPr/>
          <p:nvPr/>
        </p:nvGrpSpPr>
        <p:grpSpPr>
          <a:xfrm>
            <a:off x="6211177" y="1220660"/>
            <a:ext cx="5218222" cy="2667670"/>
            <a:chOff x="6211985" y="1220372"/>
            <a:chExt cx="5218901" cy="2668017"/>
          </a:xfrm>
        </p:grpSpPr>
        <p:pic>
          <p:nvPicPr>
            <p:cNvPr id="173" name="Picture 4" descr="C:\Users\l00456352\AppData\Roaming\eSpace_Desktop\UserData\l00456352\imagefiles\originalImgfiles\1503034A-7E22-458E-BC35-62F77B7321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9391" y="1763317"/>
              <a:ext cx="5100793" cy="2125072"/>
            </a:xfrm>
            <a:prstGeom prst="rect">
              <a:avLst/>
            </a:prstGeom>
            <a:noFill/>
            <a:extLst>
              <a:ext uri="{909E8E84-426E-40DD-AFC4-6F175D3DCCD1}">
                <a14:hiddenFill xmlns:a14="http://schemas.microsoft.com/office/drawing/2010/main">
                  <a:solidFill>
                    <a:srgbClr val="FFFFFF"/>
                  </a:solidFill>
                </a14:hiddenFill>
              </a:ext>
            </a:extLst>
          </p:spPr>
        </p:pic>
        <p:sp>
          <p:nvSpPr>
            <p:cNvPr id="104" name="AutoShape 9"/>
            <p:cNvSpPr>
              <a:spLocks noChangeArrowheads="1"/>
            </p:cNvSpPr>
            <p:nvPr/>
          </p:nvSpPr>
          <p:spPr bwMode="auto">
            <a:xfrm>
              <a:off x="6211985" y="1244914"/>
              <a:ext cx="5218901" cy="473179"/>
            </a:xfrm>
            <a:prstGeom prst="roundRect">
              <a:avLst>
                <a:gd name="adj" fmla="val 50000"/>
              </a:avLst>
            </a:prstGeom>
            <a:gradFill rotWithShape="1">
              <a:gsLst>
                <a:gs pos="0">
                  <a:srgbClr val="FF0000">
                    <a:alpha val="75999"/>
                  </a:srgbClr>
                </a:gs>
                <a:gs pos="100000">
                  <a:srgbClr val="FF0000">
                    <a:gamma/>
                    <a:tint val="0"/>
                    <a:invGamma/>
                    <a:alpha val="0"/>
                  </a:srgbClr>
                </a:gs>
              </a:gsLst>
              <a:lin ang="0" scaled="1"/>
            </a:gradFill>
            <a:ln w="9525">
              <a:noFill/>
              <a:round/>
              <a:headEnd/>
              <a:tailEnd/>
            </a:ln>
            <a:effectLst/>
          </p:spPr>
          <p:txBody>
            <a:bodyPr wrap="none" lIns="593923" anchor="ctr">
              <a:noAutofit/>
            </a:bodyPr>
            <a:lstStyle/>
            <a:p>
              <a:pPr defTabSz="914309" fontAlgn="ctr">
                <a:defRPr/>
              </a:pPr>
              <a:endParaRPr lang="en-US" altLang="zh-CN" sz="1400" dirty="0">
                <a:solidFill>
                  <a:srgbClr val="1D1D1A"/>
                </a:solidFill>
                <a:latin typeface="Arial" panose="020B0604020202020204" pitchFamily="34" charset="0"/>
                <a:ea typeface="微软雅黑" panose="020B0503020204020204" pitchFamily="34" charset="-122"/>
                <a:cs typeface="Arial" pitchFamily="34" charset="0"/>
              </a:endParaRPr>
            </a:p>
          </p:txBody>
        </p:sp>
        <p:sp>
          <p:nvSpPr>
            <p:cNvPr id="105" name="Oval 10" descr="RED"/>
            <p:cNvSpPr>
              <a:spLocks noChangeArrowheads="1"/>
            </p:cNvSpPr>
            <p:nvPr/>
          </p:nvSpPr>
          <p:spPr bwMode="auto">
            <a:xfrm>
              <a:off x="6263043" y="1283504"/>
              <a:ext cx="389667" cy="385964"/>
            </a:xfrm>
            <a:prstGeom prst="ellipse">
              <a:avLst/>
            </a:prstGeom>
            <a:blipFill dpi="0" rotWithShape="1">
              <a:blip r:embed="rId4" cstate="print"/>
              <a:srcRect/>
              <a:stretch>
                <a:fillRect/>
              </a:stretch>
            </a:blipFill>
            <a:ln w="12700">
              <a:noFill/>
              <a:round/>
              <a:headEnd/>
              <a:tailEnd/>
            </a:ln>
            <a:effectLst>
              <a:outerShdw dist="35921" dir="2700000" algn="ctr" rotWithShape="0">
                <a:srgbClr val="000000">
                  <a:alpha val="50000"/>
                </a:srgbClr>
              </a:outerShdw>
            </a:effectLst>
          </p:spPr>
          <p:txBody>
            <a:bodyPr wrap="none" lIns="593923" anchor="ctr">
              <a:noAutofit/>
            </a:bodyPr>
            <a:lstStyle/>
            <a:p>
              <a:pPr defTabSz="914309" fontAlgn="ctr">
                <a:spcBef>
                  <a:spcPts val="0"/>
                </a:spcBef>
                <a:spcAft>
                  <a:spcPts val="0"/>
                </a:spcAft>
                <a:defRPr/>
              </a:pPr>
              <a:endParaRPr lang="en-US" sz="1400" kern="0" dirty="0">
                <a:solidFill>
                  <a:sysClr val="windowText" lastClr="000000"/>
                </a:solidFill>
                <a:latin typeface="Arial" panose="020B0604020202020204" pitchFamily="34" charset="0"/>
                <a:cs typeface="Arial" pitchFamily="34" charset="0"/>
              </a:endParaRPr>
            </a:p>
          </p:txBody>
        </p:sp>
        <p:sp>
          <p:nvSpPr>
            <p:cNvPr id="106" name="文本框 105"/>
            <p:cNvSpPr txBox="1"/>
            <p:nvPr/>
          </p:nvSpPr>
          <p:spPr>
            <a:xfrm>
              <a:off x="6313582" y="1331603"/>
              <a:ext cx="288588" cy="258817"/>
            </a:xfrm>
            <a:prstGeom prst="rect">
              <a:avLst/>
            </a:prstGeom>
            <a:noFill/>
          </p:spPr>
          <p:txBody>
            <a:bodyPr wrap="square" lIns="0" tIns="0" rIns="0" bIns="0" rtlCol="0">
              <a:noAutofit/>
            </a:bodyPr>
            <a:lstStyle/>
            <a:p>
              <a:pPr algn="ctr" fontAlgn="ctr"/>
              <a:r>
                <a:rPr lang="en-US" altLang="zh-CN" sz="2000" dirty="0">
                  <a:solidFill>
                    <a:schemeClr val="tx2"/>
                  </a:solidFill>
                  <a:latin typeface="Arial" panose="020B0604020202020204" pitchFamily="34" charset="0"/>
                  <a:ea typeface="微软雅黑" panose="020B0503020204020204" pitchFamily="34" charset="-122"/>
                  <a:sym typeface="Wingdings" panose="05000000000000000000" pitchFamily="2" charset="2"/>
                </a:rPr>
                <a:t>2</a:t>
              </a:r>
              <a:endParaRPr lang="en-US" altLang="zh-CN" sz="2000" dirty="0">
                <a:solidFill>
                  <a:schemeClr val="tx2"/>
                </a:solidFill>
                <a:latin typeface="Arial" panose="020B0604020202020204" pitchFamily="34" charset="0"/>
                <a:ea typeface="微软雅黑" panose="020B0503020204020204" pitchFamily="34" charset="-122"/>
                <a:cs typeface="Arial" pitchFamily="34" charset="0"/>
              </a:endParaRPr>
            </a:p>
          </p:txBody>
        </p:sp>
        <p:sp>
          <p:nvSpPr>
            <p:cNvPr id="107" name="文本框 106"/>
            <p:cNvSpPr txBox="1"/>
            <p:nvPr/>
          </p:nvSpPr>
          <p:spPr>
            <a:xfrm>
              <a:off x="6771591" y="1220372"/>
              <a:ext cx="4478585" cy="517065"/>
            </a:xfrm>
            <a:prstGeom prst="rect">
              <a:avLst/>
            </a:prstGeom>
            <a:noFill/>
          </p:spPr>
          <p:txBody>
            <a:bodyPr wrap="square" lIns="0" tIns="0" rIns="0" bIns="0" rtlCol="0" anchor="ctr" anchorCtr="0">
              <a:noAutofit/>
            </a:bodyPr>
            <a:lstStyle/>
            <a:p>
              <a:pPr fontAlgn="ctr"/>
              <a:r>
                <a:rPr lang="en-US" altLang="zh-CN" sz="1400" dirty="0">
                  <a:solidFill>
                    <a:srgbClr val="1D1D1A"/>
                  </a:solidFill>
                  <a:latin typeface="Arial" panose="020B0604020202020204" pitchFamily="34" charset="0"/>
                  <a:ea typeface="微软雅黑" panose="020B0503020204020204" pitchFamily="34" charset="-122"/>
                  <a:cs typeface="Arial" pitchFamily="34" charset="0"/>
                </a:rPr>
                <a:t>Intelligent capacity prediction (365 days) and on-demand capacity expansion for more precise IT investment </a:t>
              </a:r>
            </a:p>
          </p:txBody>
        </p:sp>
      </p:grpSp>
      <p:grpSp>
        <p:nvGrpSpPr>
          <p:cNvPr id="16" name="组合 15"/>
          <p:cNvGrpSpPr/>
          <p:nvPr/>
        </p:nvGrpSpPr>
        <p:grpSpPr>
          <a:xfrm>
            <a:off x="6236345" y="3939245"/>
            <a:ext cx="5218222" cy="2117126"/>
            <a:chOff x="6237157" y="3939311"/>
            <a:chExt cx="5218901" cy="2117402"/>
          </a:xfrm>
        </p:grpSpPr>
        <p:pic>
          <p:nvPicPr>
            <p:cNvPr id="165" name="Picture 4" descr="C:\Users\w00426146.CHINA\AppData\Roaming\eSpace_Desktop\UserData\w00426146\imagefiles\42610014-C0F3-4968-A792-70608B21031F.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85441" y="4448862"/>
              <a:ext cx="5170617" cy="1607851"/>
            </a:xfrm>
            <a:prstGeom prst="rect">
              <a:avLst/>
            </a:prstGeom>
            <a:noFill/>
            <a:ln w="19050">
              <a:noFill/>
            </a:ln>
            <a:extLst>
              <a:ext uri="{909E8E84-426E-40DD-AFC4-6F175D3DCCD1}">
                <a14:hiddenFill xmlns:a14="http://schemas.microsoft.com/office/drawing/2010/main">
                  <a:solidFill>
                    <a:srgbClr val="FFFFFF"/>
                  </a:solidFill>
                </a14:hiddenFill>
              </a:ext>
            </a:extLst>
          </p:spPr>
        </p:pic>
        <p:sp>
          <p:nvSpPr>
            <p:cNvPr id="109" name="AutoShape 9"/>
            <p:cNvSpPr>
              <a:spLocks noChangeArrowheads="1"/>
            </p:cNvSpPr>
            <p:nvPr/>
          </p:nvSpPr>
          <p:spPr bwMode="auto">
            <a:xfrm>
              <a:off x="6237157" y="3939311"/>
              <a:ext cx="5218901" cy="473179"/>
            </a:xfrm>
            <a:prstGeom prst="roundRect">
              <a:avLst>
                <a:gd name="adj" fmla="val 50000"/>
              </a:avLst>
            </a:prstGeom>
            <a:gradFill rotWithShape="1">
              <a:gsLst>
                <a:gs pos="0">
                  <a:srgbClr val="FF0000">
                    <a:alpha val="75999"/>
                  </a:srgbClr>
                </a:gs>
                <a:gs pos="100000">
                  <a:srgbClr val="FF0000">
                    <a:gamma/>
                    <a:tint val="0"/>
                    <a:invGamma/>
                    <a:alpha val="0"/>
                  </a:srgbClr>
                </a:gs>
              </a:gsLst>
              <a:lin ang="0" scaled="1"/>
            </a:gradFill>
            <a:ln w="9525">
              <a:noFill/>
              <a:round/>
              <a:headEnd/>
              <a:tailEnd/>
            </a:ln>
            <a:effectLst/>
          </p:spPr>
          <p:txBody>
            <a:bodyPr wrap="none" lIns="593923" anchor="ctr">
              <a:noAutofit/>
            </a:bodyPr>
            <a:lstStyle/>
            <a:p>
              <a:pPr defTabSz="914309" fontAlgn="ctr">
                <a:defRPr/>
              </a:pPr>
              <a:endParaRPr lang="en-US" altLang="zh-CN" sz="1400" dirty="0">
                <a:solidFill>
                  <a:srgbClr val="1D1D1A"/>
                </a:solidFill>
                <a:latin typeface="Arial" panose="020B0604020202020204" pitchFamily="34" charset="0"/>
                <a:ea typeface="微软雅黑" panose="020B0503020204020204" pitchFamily="34" charset="-122"/>
                <a:cs typeface="Arial" pitchFamily="34" charset="0"/>
              </a:endParaRPr>
            </a:p>
          </p:txBody>
        </p:sp>
        <p:sp>
          <p:nvSpPr>
            <p:cNvPr id="114" name="Oval 10" descr="RED"/>
            <p:cNvSpPr>
              <a:spLocks noChangeArrowheads="1"/>
            </p:cNvSpPr>
            <p:nvPr/>
          </p:nvSpPr>
          <p:spPr bwMode="auto">
            <a:xfrm>
              <a:off x="6274992" y="3969907"/>
              <a:ext cx="389667" cy="385964"/>
            </a:xfrm>
            <a:prstGeom prst="ellipse">
              <a:avLst/>
            </a:prstGeom>
            <a:blipFill dpi="0" rotWithShape="1">
              <a:blip r:embed="rId4" cstate="print"/>
              <a:srcRect/>
              <a:stretch>
                <a:fillRect/>
              </a:stretch>
            </a:blipFill>
            <a:ln w="12700">
              <a:noFill/>
              <a:round/>
              <a:headEnd/>
              <a:tailEnd/>
            </a:ln>
            <a:effectLst>
              <a:outerShdw dist="35921" dir="2700000" algn="ctr" rotWithShape="0">
                <a:srgbClr val="000000">
                  <a:alpha val="50000"/>
                </a:srgbClr>
              </a:outerShdw>
            </a:effectLst>
          </p:spPr>
          <p:txBody>
            <a:bodyPr wrap="none" lIns="593923" anchor="ctr">
              <a:noAutofit/>
            </a:bodyPr>
            <a:lstStyle/>
            <a:p>
              <a:pPr defTabSz="914309" fontAlgn="ctr">
                <a:spcBef>
                  <a:spcPts val="0"/>
                </a:spcBef>
                <a:spcAft>
                  <a:spcPts val="0"/>
                </a:spcAft>
                <a:defRPr/>
              </a:pPr>
              <a:endParaRPr lang="en-US" sz="1400" kern="0" dirty="0">
                <a:solidFill>
                  <a:sysClr val="windowText" lastClr="000000"/>
                </a:solidFill>
                <a:latin typeface="Arial" panose="020B0604020202020204" pitchFamily="34" charset="0"/>
                <a:cs typeface="Arial" pitchFamily="34" charset="0"/>
              </a:endParaRPr>
            </a:p>
          </p:txBody>
        </p:sp>
        <p:sp>
          <p:nvSpPr>
            <p:cNvPr id="115" name="文本框 114"/>
            <p:cNvSpPr txBox="1"/>
            <p:nvPr/>
          </p:nvSpPr>
          <p:spPr>
            <a:xfrm>
              <a:off x="6325531" y="4018006"/>
              <a:ext cx="288588" cy="258817"/>
            </a:xfrm>
            <a:prstGeom prst="rect">
              <a:avLst/>
            </a:prstGeom>
            <a:noFill/>
          </p:spPr>
          <p:txBody>
            <a:bodyPr wrap="square" lIns="0" tIns="0" rIns="0" bIns="0" rtlCol="0">
              <a:noAutofit/>
            </a:bodyPr>
            <a:lstStyle/>
            <a:p>
              <a:pPr algn="ctr" fontAlgn="ctr"/>
              <a:r>
                <a:rPr lang="en-US" altLang="zh-CN" sz="2000" dirty="0">
                  <a:solidFill>
                    <a:schemeClr val="tx2"/>
                  </a:solidFill>
                  <a:latin typeface="Arial" panose="020B0604020202020204" pitchFamily="34" charset="0"/>
                  <a:ea typeface="微软雅黑" panose="020B0503020204020204" pitchFamily="34" charset="-122"/>
                  <a:sym typeface="Wingdings" panose="05000000000000000000" pitchFamily="2" charset="2"/>
                </a:rPr>
                <a:t>3</a:t>
              </a:r>
              <a:endParaRPr lang="en-US" altLang="zh-CN" sz="2000" dirty="0">
                <a:solidFill>
                  <a:schemeClr val="tx2"/>
                </a:solidFill>
                <a:latin typeface="Arial" panose="020B0604020202020204" pitchFamily="34" charset="0"/>
                <a:ea typeface="微软雅黑" panose="020B0503020204020204" pitchFamily="34" charset="-122"/>
                <a:cs typeface="Arial" pitchFamily="34" charset="0"/>
              </a:endParaRPr>
            </a:p>
          </p:txBody>
        </p:sp>
        <p:sp>
          <p:nvSpPr>
            <p:cNvPr id="116" name="文本框 115"/>
            <p:cNvSpPr txBox="1"/>
            <p:nvPr/>
          </p:nvSpPr>
          <p:spPr>
            <a:xfrm>
              <a:off x="6800502" y="3968667"/>
              <a:ext cx="4308565" cy="430887"/>
            </a:xfrm>
            <a:prstGeom prst="rect">
              <a:avLst/>
            </a:prstGeom>
            <a:noFill/>
          </p:spPr>
          <p:txBody>
            <a:bodyPr wrap="square" lIns="0" tIns="0" rIns="0" bIns="0" rtlCol="0">
              <a:noAutofit/>
            </a:bodyPr>
            <a:lstStyle/>
            <a:p>
              <a:pPr fontAlgn="ctr"/>
              <a:r>
                <a:rPr lang="en-US" altLang="zh-CN" sz="1400" dirty="0">
                  <a:solidFill>
                    <a:srgbClr val="1D1D1A"/>
                  </a:solidFill>
                  <a:latin typeface="Arial" panose="020B0604020202020204" pitchFamily="34" charset="0"/>
                  <a:ea typeface="微软雅黑" panose="020B0503020204020204" pitchFamily="34" charset="-122"/>
                  <a:cs typeface="Arial" panose="020B0604020202020204" pitchFamily="34" charset="0"/>
                </a:rPr>
                <a:t>Collection of real-time performance data for intelligent decision-making on the cloud</a:t>
              </a:r>
            </a:p>
          </p:txBody>
        </p:sp>
      </p:grpSp>
      <p:graphicFrame>
        <p:nvGraphicFramePr>
          <p:cNvPr id="87" name="表格 86"/>
          <p:cNvGraphicFramePr>
            <a:graphicFrameLocks noGrp="1"/>
          </p:cNvGraphicFramePr>
          <p:nvPr>
            <p:extLst>
              <p:ext uri="{D42A27DB-BD31-4B8C-83A1-F6EECF244321}">
                <p14:modId xmlns:p14="http://schemas.microsoft.com/office/powerpoint/2010/main" val="226757461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291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标题 1"/>
          <p:cNvSpPr txBox="1"/>
          <p:nvPr/>
        </p:nvSpPr>
        <p:spPr bwMode="auto">
          <a:xfrm>
            <a:off x="999553" y="190746"/>
            <a:ext cx="10739627" cy="540858"/>
          </a:xfrm>
          <a:prstGeom prst="rect">
            <a:avLst/>
          </a:prstGeom>
        </p:spPr>
        <p:txBody>
          <a:bodyPr vert="horz" wrap="square" lIns="0" tIns="0" rIns="0" bIns="0" anchor="t" anchorCtr="0">
            <a:noAutofit/>
          </a:bodyPr>
          <a:lstStyle>
            <a:lvl1pPr defTabSz="1187798" fontAlgn="ctr">
              <a:lnSpc>
                <a:spcPct val="100000"/>
              </a:lnSpc>
              <a:spcBef>
                <a:spcPts val="0"/>
              </a:spcBef>
              <a:buFont typeface="Arial" panose="020B0604020202020204" pitchFamily="34" charset="0"/>
              <a:buNone/>
              <a:defRPr sz="2800" b="1">
                <a:latin typeface="Arial" panose="020B0604020202020204" pitchFamily="34" charset="0"/>
                <a:ea typeface="微软雅黑" panose="020B0503020204020204" pitchFamily="34" charset="-122"/>
                <a:cs typeface="Arial" panose="020B0604020202020204" pitchFamily="34" charset="0"/>
              </a:defRPr>
            </a:lvl1pPr>
          </a:lstStyle>
          <a:p>
            <a:r>
              <a:rPr lang="en-US" altLang="zh-CN" b="0" dirty="0">
                <a:sym typeface="Arial" panose="020B0604020202020204" pitchFamily="34" charset="0"/>
              </a:rPr>
              <a:t>OceanStor DME — Automatic Full-Lifecycle Management </a:t>
            </a:r>
          </a:p>
        </p:txBody>
      </p:sp>
      <p:grpSp>
        <p:nvGrpSpPr>
          <p:cNvPr id="203" name="组合 202"/>
          <p:cNvGrpSpPr/>
          <p:nvPr/>
        </p:nvGrpSpPr>
        <p:grpSpPr>
          <a:xfrm>
            <a:off x="569764" y="1306642"/>
            <a:ext cx="6765510" cy="1036369"/>
            <a:chOff x="686148" y="1314451"/>
            <a:chExt cx="6766391" cy="1036504"/>
          </a:xfrm>
          <a:solidFill>
            <a:schemeClr val="bg1">
              <a:lumMod val="85000"/>
            </a:schemeClr>
          </a:solidFill>
        </p:grpSpPr>
        <p:sp>
          <p:nvSpPr>
            <p:cNvPr id="22" name="矩形 21"/>
            <p:cNvSpPr/>
            <p:nvPr/>
          </p:nvSpPr>
          <p:spPr bwMode="auto">
            <a:xfrm>
              <a:off x="686148" y="1314451"/>
              <a:ext cx="6746069" cy="1036504"/>
            </a:xfrm>
            <a:prstGeom prst="rect">
              <a:avLst/>
            </a:prstGeom>
            <a:grpFill/>
            <a:ln w="3175">
              <a:gradFill flip="none" rotWithShape="1">
                <a:gsLst>
                  <a:gs pos="0">
                    <a:schemeClr val="bg1">
                      <a:lumMod val="60000"/>
                      <a:lumOff val="40000"/>
                    </a:schemeClr>
                  </a:gs>
                  <a:gs pos="28000">
                    <a:schemeClr val="bg1">
                      <a:lumMod val="60000"/>
                      <a:lumOff val="40000"/>
                      <a:alpha val="0"/>
                    </a:schemeClr>
                  </a:gs>
                  <a:gs pos="74000">
                    <a:schemeClr val="bg1">
                      <a:lumMod val="60000"/>
                      <a:lumOff val="40000"/>
                      <a:alpha val="0"/>
                    </a:schemeClr>
                  </a:gs>
                  <a:gs pos="100000">
                    <a:schemeClr val="bg1">
                      <a:lumMod val="60000"/>
                      <a:lumOff val="40000"/>
                    </a:schemeClr>
                  </a:gs>
                  <a:gs pos="52000">
                    <a:schemeClr val="bg1">
                      <a:lumMod val="60000"/>
                      <a:lumOff val="40000"/>
                    </a:schemeClr>
                  </a:gs>
                </a:gsLst>
                <a:lin ang="0" scaled="0"/>
                <a:tileRect/>
              </a:gradFill>
              <a:miter lim="800000"/>
            </a:ln>
            <a:effectLst/>
          </p:spPr>
          <p:txBody>
            <a:bodyPr wrap="square" lIns="0" tIns="0" rIns="0" bIns="0" anchor="ctr">
              <a:noAutofit/>
            </a:bodyPr>
            <a:lstStyle/>
            <a:p>
              <a:pPr defTabSz="914309" fontAlgn="ctr"/>
              <a:endParaRPr lang="en-US" altLang="zh-CN" sz="1000" dirty="0">
                <a:solidFill>
                  <a:srgbClr val="1D1D1A"/>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 name="梯形 13"/>
            <p:cNvSpPr/>
            <p:nvPr/>
          </p:nvSpPr>
          <p:spPr bwMode="auto">
            <a:xfrm>
              <a:off x="5778501" y="1805036"/>
              <a:ext cx="1593850" cy="169341"/>
            </a:xfrm>
            <a:custGeom>
              <a:avLst/>
              <a:gdLst>
                <a:gd name="connsiteX0" fmla="*/ 0 w 2472511"/>
                <a:gd name="connsiteY0" fmla="*/ 359398 h 359398"/>
                <a:gd name="connsiteX1" fmla="*/ 373875 w 2472511"/>
                <a:gd name="connsiteY1" fmla="*/ 0 h 359398"/>
                <a:gd name="connsiteX2" fmla="*/ 2098636 w 2472511"/>
                <a:gd name="connsiteY2" fmla="*/ 0 h 359398"/>
                <a:gd name="connsiteX3" fmla="*/ 2472511 w 2472511"/>
                <a:gd name="connsiteY3" fmla="*/ 359398 h 359398"/>
                <a:gd name="connsiteX4" fmla="*/ 0 w 2472511"/>
                <a:gd name="connsiteY4" fmla="*/ 359398 h 359398"/>
                <a:gd name="connsiteX0-1" fmla="*/ 0 w 2472511"/>
                <a:gd name="connsiteY0-2" fmla="*/ 359398 h 359398"/>
                <a:gd name="connsiteX1-3" fmla="*/ 465315 w 2472511"/>
                <a:gd name="connsiteY1-4" fmla="*/ 7620 h 359398"/>
                <a:gd name="connsiteX2-5" fmla="*/ 2098636 w 2472511"/>
                <a:gd name="connsiteY2-6" fmla="*/ 0 h 359398"/>
                <a:gd name="connsiteX3-7" fmla="*/ 2472511 w 2472511"/>
                <a:gd name="connsiteY3-8" fmla="*/ 359398 h 359398"/>
                <a:gd name="connsiteX4-9" fmla="*/ 0 w 2472511"/>
                <a:gd name="connsiteY4-10" fmla="*/ 359398 h 359398"/>
                <a:gd name="connsiteX0-11" fmla="*/ 0 w 2472511"/>
                <a:gd name="connsiteY0-12" fmla="*/ 359398 h 359398"/>
                <a:gd name="connsiteX1-13" fmla="*/ 465315 w 2472511"/>
                <a:gd name="connsiteY1-14" fmla="*/ 7620 h 359398"/>
                <a:gd name="connsiteX2-15" fmla="*/ 1961476 w 2472511"/>
                <a:gd name="connsiteY2-16" fmla="*/ 0 h 359398"/>
                <a:gd name="connsiteX3-17" fmla="*/ 2472511 w 2472511"/>
                <a:gd name="connsiteY3-18" fmla="*/ 359398 h 359398"/>
                <a:gd name="connsiteX4-19" fmla="*/ 0 w 2472511"/>
                <a:gd name="connsiteY4-20" fmla="*/ 359398 h 3593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72511" h="359398">
                  <a:moveTo>
                    <a:pt x="0" y="359398"/>
                  </a:moveTo>
                  <a:lnTo>
                    <a:pt x="465315" y="7620"/>
                  </a:lnTo>
                  <a:lnTo>
                    <a:pt x="1961476" y="0"/>
                  </a:lnTo>
                  <a:lnTo>
                    <a:pt x="2472511" y="359398"/>
                  </a:lnTo>
                  <a:lnTo>
                    <a:pt x="0" y="35939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fontAlgn="ctr">
                <a:buClr>
                  <a:srgbClr val="CC9900"/>
                </a:buClr>
              </a:pPr>
              <a:endParaRPr lang="en-US" altLang="zh-CN" sz="100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2" name="矩形 17"/>
            <p:cNvSpPr>
              <a:spLocks noChangeArrowheads="1"/>
            </p:cNvSpPr>
            <p:nvPr/>
          </p:nvSpPr>
          <p:spPr bwMode="auto">
            <a:xfrm>
              <a:off x="5778501" y="1974377"/>
              <a:ext cx="1593850" cy="244258"/>
            </a:xfrm>
            <a:prstGeom prst="rect">
              <a:avLst/>
            </a:prstGeom>
            <a:grp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18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2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 name="矩形 24"/>
            <p:cNvSpPr/>
            <p:nvPr/>
          </p:nvSpPr>
          <p:spPr>
            <a:xfrm>
              <a:off x="5691203" y="1947862"/>
              <a:ext cx="1761336" cy="276999"/>
            </a:xfrm>
            <a:prstGeom prst="rect">
              <a:avLst/>
            </a:prstGeom>
            <a:grpFill/>
            <a:scene3d>
              <a:camera prst="orthographicFront">
                <a:rot lat="0" lon="0" rev="0"/>
              </a:camera>
              <a:lightRig rig="threePt" dir="t"/>
            </a:scene3d>
          </p:spPr>
          <p:txBody>
            <a:bodyPr wrap="square">
              <a:noAutofit/>
            </a:bodyPr>
            <a:lstStyle/>
            <a:p>
              <a:pPr marL="228577" indent="-228577" algn="ctr" defTabSz="913674"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3</a:t>
              </a:r>
              <a:r>
                <a:rPr lang="en-US" altLang="zh-CN"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rd</a:t>
              </a: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-party private cloud </a:t>
              </a:r>
            </a:p>
          </p:txBody>
        </p:sp>
        <p:grpSp>
          <p:nvGrpSpPr>
            <p:cNvPr id="26" name="组合 25"/>
            <p:cNvGrpSpPr>
              <a:grpSpLocks noChangeAspect="1"/>
            </p:cNvGrpSpPr>
            <p:nvPr/>
          </p:nvGrpSpPr>
          <p:grpSpPr>
            <a:xfrm>
              <a:off x="6324708" y="1424145"/>
              <a:ext cx="478418" cy="450706"/>
              <a:chOff x="5838825" y="3184525"/>
              <a:chExt cx="520700" cy="490538"/>
            </a:xfrm>
            <a:grpFill/>
          </p:grpSpPr>
          <p:sp>
            <p:nvSpPr>
              <p:cNvPr id="27" name="Freeform 5"/>
              <p:cNvSpPr>
                <a:spLocks noEditPoints="1"/>
              </p:cNvSpPr>
              <p:nvPr/>
            </p:nvSpPr>
            <p:spPr bwMode="auto">
              <a:xfrm>
                <a:off x="5895975" y="3349625"/>
                <a:ext cx="395288" cy="325438"/>
              </a:xfrm>
              <a:custGeom>
                <a:avLst/>
                <a:gdLst>
                  <a:gd name="T0" fmla="*/ 84 w 103"/>
                  <a:gd name="T1" fmla="*/ 76 h 85"/>
                  <a:gd name="T2" fmla="*/ 80 w 103"/>
                  <a:gd name="T3" fmla="*/ 68 h 85"/>
                  <a:gd name="T4" fmla="*/ 97 w 103"/>
                  <a:gd name="T5" fmla="*/ 61 h 85"/>
                  <a:gd name="T6" fmla="*/ 90 w 103"/>
                  <a:gd name="T7" fmla="*/ 0 h 85"/>
                  <a:gd name="T8" fmla="*/ 61 w 103"/>
                  <a:gd name="T9" fmla="*/ 7 h 85"/>
                  <a:gd name="T10" fmla="*/ 68 w 103"/>
                  <a:gd name="T11" fmla="*/ 68 h 85"/>
                  <a:gd name="T12" fmla="*/ 76 w 103"/>
                  <a:gd name="T13" fmla="*/ 72 h 85"/>
                  <a:gd name="T14" fmla="*/ 44 w 103"/>
                  <a:gd name="T15" fmla="*/ 76 h 85"/>
                  <a:gd name="T16" fmla="*/ 40 w 103"/>
                  <a:gd name="T17" fmla="*/ 68 h 85"/>
                  <a:gd name="T18" fmla="*/ 56 w 103"/>
                  <a:gd name="T19" fmla="*/ 61 h 85"/>
                  <a:gd name="T20" fmla="*/ 49 w 103"/>
                  <a:gd name="T21" fmla="*/ 0 h 85"/>
                  <a:gd name="T22" fmla="*/ 20 w 103"/>
                  <a:gd name="T23" fmla="*/ 7 h 85"/>
                  <a:gd name="T24" fmla="*/ 27 w 103"/>
                  <a:gd name="T25" fmla="*/ 68 h 85"/>
                  <a:gd name="T26" fmla="*/ 36 w 103"/>
                  <a:gd name="T27" fmla="*/ 72 h 85"/>
                  <a:gd name="T28" fmla="*/ 2 w 103"/>
                  <a:gd name="T29" fmla="*/ 76 h 85"/>
                  <a:gd name="T30" fmla="*/ 2 w 103"/>
                  <a:gd name="T31" fmla="*/ 81 h 85"/>
                  <a:gd name="T32" fmla="*/ 38 w 103"/>
                  <a:gd name="T33" fmla="*/ 85 h 85"/>
                  <a:gd name="T34" fmla="*/ 72 w 103"/>
                  <a:gd name="T35" fmla="*/ 81 h 85"/>
                  <a:gd name="T36" fmla="*/ 84 w 103"/>
                  <a:gd name="T37" fmla="*/ 81 h 85"/>
                  <a:gd name="T38" fmla="*/ 103 w 103"/>
                  <a:gd name="T39" fmla="*/ 78 h 85"/>
                  <a:gd name="T40" fmla="*/ 65 w 103"/>
                  <a:gd name="T41" fmla="*/ 61 h 85"/>
                  <a:gd name="T42" fmla="*/ 68 w 103"/>
                  <a:gd name="T43" fmla="*/ 4 h 85"/>
                  <a:gd name="T44" fmla="*/ 92 w 103"/>
                  <a:gd name="T45" fmla="*/ 7 h 85"/>
                  <a:gd name="T46" fmla="*/ 90 w 103"/>
                  <a:gd name="T47" fmla="*/ 63 h 85"/>
                  <a:gd name="T48" fmla="*/ 78 w 103"/>
                  <a:gd name="T49" fmla="*/ 63 h 85"/>
                  <a:gd name="T50" fmla="*/ 68 w 103"/>
                  <a:gd name="T51" fmla="*/ 63 h 85"/>
                  <a:gd name="T52" fmla="*/ 24 w 103"/>
                  <a:gd name="T53" fmla="*/ 61 h 85"/>
                  <a:gd name="T54" fmla="*/ 27 w 103"/>
                  <a:gd name="T55" fmla="*/ 4 h 85"/>
                  <a:gd name="T56" fmla="*/ 52 w 103"/>
                  <a:gd name="T57" fmla="*/ 7 h 85"/>
                  <a:gd name="T58" fmla="*/ 49 w 103"/>
                  <a:gd name="T59" fmla="*/ 63 h 85"/>
                  <a:gd name="T60" fmla="*/ 38 w 103"/>
                  <a:gd name="T61" fmla="*/ 63 h 85"/>
                  <a:gd name="T62" fmla="*/ 27 w 103"/>
                  <a:gd name="T63" fmla="*/ 6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85">
                    <a:moveTo>
                      <a:pt x="100" y="76"/>
                    </a:moveTo>
                    <a:cubicBezTo>
                      <a:pt x="84" y="76"/>
                      <a:pt x="84" y="76"/>
                      <a:pt x="84" y="76"/>
                    </a:cubicBezTo>
                    <a:cubicBezTo>
                      <a:pt x="84" y="74"/>
                      <a:pt x="82" y="73"/>
                      <a:pt x="80" y="72"/>
                    </a:cubicBezTo>
                    <a:cubicBezTo>
                      <a:pt x="80" y="68"/>
                      <a:pt x="80" y="68"/>
                      <a:pt x="80" y="68"/>
                    </a:cubicBezTo>
                    <a:cubicBezTo>
                      <a:pt x="90" y="68"/>
                      <a:pt x="90" y="68"/>
                      <a:pt x="90" y="68"/>
                    </a:cubicBezTo>
                    <a:cubicBezTo>
                      <a:pt x="94" y="68"/>
                      <a:pt x="97" y="65"/>
                      <a:pt x="97" y="61"/>
                    </a:cubicBezTo>
                    <a:cubicBezTo>
                      <a:pt x="97" y="7"/>
                      <a:pt x="97" y="7"/>
                      <a:pt x="97" y="7"/>
                    </a:cubicBezTo>
                    <a:cubicBezTo>
                      <a:pt x="97" y="3"/>
                      <a:pt x="94" y="0"/>
                      <a:pt x="90" y="0"/>
                    </a:cubicBezTo>
                    <a:cubicBezTo>
                      <a:pt x="68" y="0"/>
                      <a:pt x="68" y="0"/>
                      <a:pt x="68" y="0"/>
                    </a:cubicBezTo>
                    <a:cubicBezTo>
                      <a:pt x="64" y="0"/>
                      <a:pt x="61" y="3"/>
                      <a:pt x="61" y="7"/>
                    </a:cubicBezTo>
                    <a:cubicBezTo>
                      <a:pt x="61" y="61"/>
                      <a:pt x="61" y="61"/>
                      <a:pt x="61" y="61"/>
                    </a:cubicBezTo>
                    <a:cubicBezTo>
                      <a:pt x="61" y="65"/>
                      <a:pt x="64" y="68"/>
                      <a:pt x="68" y="68"/>
                    </a:cubicBezTo>
                    <a:cubicBezTo>
                      <a:pt x="76" y="68"/>
                      <a:pt x="76" y="68"/>
                      <a:pt x="76" y="68"/>
                    </a:cubicBezTo>
                    <a:cubicBezTo>
                      <a:pt x="76" y="72"/>
                      <a:pt x="76" y="72"/>
                      <a:pt x="76" y="72"/>
                    </a:cubicBezTo>
                    <a:cubicBezTo>
                      <a:pt x="74" y="73"/>
                      <a:pt x="72" y="74"/>
                      <a:pt x="72" y="76"/>
                    </a:cubicBezTo>
                    <a:cubicBezTo>
                      <a:pt x="44" y="76"/>
                      <a:pt x="44" y="76"/>
                      <a:pt x="44" y="76"/>
                    </a:cubicBezTo>
                    <a:cubicBezTo>
                      <a:pt x="43" y="74"/>
                      <a:pt x="42" y="73"/>
                      <a:pt x="40" y="72"/>
                    </a:cubicBezTo>
                    <a:cubicBezTo>
                      <a:pt x="40" y="68"/>
                      <a:pt x="40" y="68"/>
                      <a:pt x="40" y="68"/>
                    </a:cubicBezTo>
                    <a:cubicBezTo>
                      <a:pt x="49" y="68"/>
                      <a:pt x="49" y="68"/>
                      <a:pt x="49" y="68"/>
                    </a:cubicBezTo>
                    <a:cubicBezTo>
                      <a:pt x="53" y="68"/>
                      <a:pt x="56" y="65"/>
                      <a:pt x="56" y="61"/>
                    </a:cubicBezTo>
                    <a:cubicBezTo>
                      <a:pt x="56" y="7"/>
                      <a:pt x="56" y="7"/>
                      <a:pt x="56" y="7"/>
                    </a:cubicBezTo>
                    <a:cubicBezTo>
                      <a:pt x="56" y="3"/>
                      <a:pt x="53" y="0"/>
                      <a:pt x="49" y="0"/>
                    </a:cubicBezTo>
                    <a:cubicBezTo>
                      <a:pt x="27" y="0"/>
                      <a:pt x="27" y="0"/>
                      <a:pt x="27" y="0"/>
                    </a:cubicBezTo>
                    <a:cubicBezTo>
                      <a:pt x="23" y="0"/>
                      <a:pt x="20" y="3"/>
                      <a:pt x="20" y="7"/>
                    </a:cubicBezTo>
                    <a:cubicBezTo>
                      <a:pt x="20" y="61"/>
                      <a:pt x="20" y="61"/>
                      <a:pt x="20" y="61"/>
                    </a:cubicBezTo>
                    <a:cubicBezTo>
                      <a:pt x="20" y="65"/>
                      <a:pt x="23" y="68"/>
                      <a:pt x="27" y="68"/>
                    </a:cubicBezTo>
                    <a:cubicBezTo>
                      <a:pt x="36" y="68"/>
                      <a:pt x="36" y="68"/>
                      <a:pt x="36" y="68"/>
                    </a:cubicBezTo>
                    <a:cubicBezTo>
                      <a:pt x="36" y="72"/>
                      <a:pt x="36" y="72"/>
                      <a:pt x="36" y="72"/>
                    </a:cubicBezTo>
                    <a:cubicBezTo>
                      <a:pt x="34" y="73"/>
                      <a:pt x="32" y="74"/>
                      <a:pt x="32" y="76"/>
                    </a:cubicBezTo>
                    <a:cubicBezTo>
                      <a:pt x="2" y="76"/>
                      <a:pt x="2" y="76"/>
                      <a:pt x="2" y="76"/>
                    </a:cubicBezTo>
                    <a:cubicBezTo>
                      <a:pt x="1" y="76"/>
                      <a:pt x="0" y="77"/>
                      <a:pt x="0" y="78"/>
                    </a:cubicBezTo>
                    <a:cubicBezTo>
                      <a:pt x="0" y="80"/>
                      <a:pt x="1" y="81"/>
                      <a:pt x="2" y="81"/>
                    </a:cubicBezTo>
                    <a:cubicBezTo>
                      <a:pt x="32" y="81"/>
                      <a:pt x="32" y="81"/>
                      <a:pt x="32" y="81"/>
                    </a:cubicBezTo>
                    <a:cubicBezTo>
                      <a:pt x="32" y="83"/>
                      <a:pt x="35" y="85"/>
                      <a:pt x="38" y="85"/>
                    </a:cubicBezTo>
                    <a:cubicBezTo>
                      <a:pt x="41" y="85"/>
                      <a:pt x="43" y="83"/>
                      <a:pt x="44" y="81"/>
                    </a:cubicBezTo>
                    <a:cubicBezTo>
                      <a:pt x="72" y="81"/>
                      <a:pt x="72" y="81"/>
                      <a:pt x="72" y="81"/>
                    </a:cubicBezTo>
                    <a:cubicBezTo>
                      <a:pt x="73" y="83"/>
                      <a:pt x="75" y="85"/>
                      <a:pt x="78" y="85"/>
                    </a:cubicBezTo>
                    <a:cubicBezTo>
                      <a:pt x="81" y="85"/>
                      <a:pt x="83" y="83"/>
                      <a:pt x="84" y="81"/>
                    </a:cubicBezTo>
                    <a:cubicBezTo>
                      <a:pt x="100" y="81"/>
                      <a:pt x="100" y="81"/>
                      <a:pt x="100" y="81"/>
                    </a:cubicBezTo>
                    <a:cubicBezTo>
                      <a:pt x="102" y="81"/>
                      <a:pt x="103" y="80"/>
                      <a:pt x="103" y="78"/>
                    </a:cubicBezTo>
                    <a:cubicBezTo>
                      <a:pt x="103" y="77"/>
                      <a:pt x="102" y="76"/>
                      <a:pt x="100" y="76"/>
                    </a:cubicBezTo>
                    <a:close/>
                    <a:moveTo>
                      <a:pt x="65" y="61"/>
                    </a:moveTo>
                    <a:cubicBezTo>
                      <a:pt x="65" y="7"/>
                      <a:pt x="65" y="7"/>
                      <a:pt x="65" y="7"/>
                    </a:cubicBezTo>
                    <a:cubicBezTo>
                      <a:pt x="65" y="5"/>
                      <a:pt x="66" y="4"/>
                      <a:pt x="68" y="4"/>
                    </a:cubicBezTo>
                    <a:cubicBezTo>
                      <a:pt x="90" y="4"/>
                      <a:pt x="90" y="4"/>
                      <a:pt x="90" y="4"/>
                    </a:cubicBezTo>
                    <a:cubicBezTo>
                      <a:pt x="91" y="4"/>
                      <a:pt x="92" y="5"/>
                      <a:pt x="92" y="7"/>
                    </a:cubicBezTo>
                    <a:cubicBezTo>
                      <a:pt x="92" y="61"/>
                      <a:pt x="92" y="61"/>
                      <a:pt x="92" y="61"/>
                    </a:cubicBezTo>
                    <a:cubicBezTo>
                      <a:pt x="92" y="62"/>
                      <a:pt x="91" y="63"/>
                      <a:pt x="90" y="63"/>
                    </a:cubicBezTo>
                    <a:cubicBezTo>
                      <a:pt x="79" y="63"/>
                      <a:pt x="79" y="63"/>
                      <a:pt x="79" y="63"/>
                    </a:cubicBezTo>
                    <a:cubicBezTo>
                      <a:pt x="79" y="63"/>
                      <a:pt x="79" y="63"/>
                      <a:pt x="78" y="63"/>
                    </a:cubicBezTo>
                    <a:cubicBezTo>
                      <a:pt x="78" y="63"/>
                      <a:pt x="77" y="63"/>
                      <a:pt x="77" y="63"/>
                    </a:cubicBezTo>
                    <a:cubicBezTo>
                      <a:pt x="68" y="63"/>
                      <a:pt x="68" y="63"/>
                      <a:pt x="68" y="63"/>
                    </a:cubicBezTo>
                    <a:cubicBezTo>
                      <a:pt x="66" y="63"/>
                      <a:pt x="65" y="62"/>
                      <a:pt x="65" y="61"/>
                    </a:cubicBezTo>
                    <a:close/>
                    <a:moveTo>
                      <a:pt x="24" y="61"/>
                    </a:moveTo>
                    <a:cubicBezTo>
                      <a:pt x="24" y="7"/>
                      <a:pt x="24" y="7"/>
                      <a:pt x="24" y="7"/>
                    </a:cubicBezTo>
                    <a:cubicBezTo>
                      <a:pt x="24" y="5"/>
                      <a:pt x="26" y="4"/>
                      <a:pt x="27" y="4"/>
                    </a:cubicBezTo>
                    <a:cubicBezTo>
                      <a:pt x="49" y="4"/>
                      <a:pt x="49" y="4"/>
                      <a:pt x="49" y="4"/>
                    </a:cubicBezTo>
                    <a:cubicBezTo>
                      <a:pt x="50" y="4"/>
                      <a:pt x="52" y="5"/>
                      <a:pt x="52" y="7"/>
                    </a:cubicBezTo>
                    <a:cubicBezTo>
                      <a:pt x="52" y="61"/>
                      <a:pt x="52" y="61"/>
                      <a:pt x="52" y="61"/>
                    </a:cubicBezTo>
                    <a:cubicBezTo>
                      <a:pt x="52" y="62"/>
                      <a:pt x="50" y="63"/>
                      <a:pt x="49" y="63"/>
                    </a:cubicBezTo>
                    <a:cubicBezTo>
                      <a:pt x="39" y="63"/>
                      <a:pt x="39" y="63"/>
                      <a:pt x="39" y="63"/>
                    </a:cubicBezTo>
                    <a:cubicBezTo>
                      <a:pt x="39" y="63"/>
                      <a:pt x="38" y="63"/>
                      <a:pt x="38" y="63"/>
                    </a:cubicBezTo>
                    <a:cubicBezTo>
                      <a:pt x="37" y="63"/>
                      <a:pt x="37" y="63"/>
                      <a:pt x="36" y="63"/>
                    </a:cubicBezTo>
                    <a:cubicBezTo>
                      <a:pt x="27" y="63"/>
                      <a:pt x="27" y="63"/>
                      <a:pt x="27" y="63"/>
                    </a:cubicBezTo>
                    <a:cubicBezTo>
                      <a:pt x="26" y="63"/>
                      <a:pt x="24" y="62"/>
                      <a:pt x="24" y="61"/>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 name="Freeform 6"/>
              <p:cNvSpPr/>
              <p:nvPr/>
            </p:nvSpPr>
            <p:spPr bwMode="auto">
              <a:xfrm>
                <a:off x="5999163" y="3403600"/>
                <a:ext cx="85725" cy="14288"/>
              </a:xfrm>
              <a:custGeom>
                <a:avLst/>
                <a:gdLst>
                  <a:gd name="T0" fmla="*/ 2 w 22"/>
                  <a:gd name="T1" fmla="*/ 4 h 4"/>
                  <a:gd name="T2" fmla="*/ 20 w 22"/>
                  <a:gd name="T3" fmla="*/ 4 h 4"/>
                  <a:gd name="T4" fmla="*/ 22 w 22"/>
                  <a:gd name="T5" fmla="*/ 2 h 4"/>
                  <a:gd name="T6" fmla="*/ 20 w 22"/>
                  <a:gd name="T7" fmla="*/ 0 h 4"/>
                  <a:gd name="T8" fmla="*/ 2 w 22"/>
                  <a:gd name="T9" fmla="*/ 0 h 4"/>
                  <a:gd name="T10" fmla="*/ 0 w 22"/>
                  <a:gd name="T11" fmla="*/ 2 h 4"/>
                  <a:gd name="T12" fmla="*/ 2 w 2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2" h="4">
                    <a:moveTo>
                      <a:pt x="2" y="4"/>
                    </a:moveTo>
                    <a:cubicBezTo>
                      <a:pt x="20" y="4"/>
                      <a:pt x="20" y="4"/>
                      <a:pt x="20" y="4"/>
                    </a:cubicBezTo>
                    <a:cubicBezTo>
                      <a:pt x="21" y="4"/>
                      <a:pt x="22" y="3"/>
                      <a:pt x="22" y="2"/>
                    </a:cubicBezTo>
                    <a:cubicBezTo>
                      <a:pt x="22" y="1"/>
                      <a:pt x="21" y="0"/>
                      <a:pt x="20" y="0"/>
                    </a:cubicBezTo>
                    <a:cubicBezTo>
                      <a:pt x="2" y="0"/>
                      <a:pt x="2" y="0"/>
                      <a:pt x="2" y="0"/>
                    </a:cubicBezTo>
                    <a:cubicBezTo>
                      <a:pt x="1" y="0"/>
                      <a:pt x="0" y="1"/>
                      <a:pt x="0" y="2"/>
                    </a:cubicBezTo>
                    <a:cubicBezTo>
                      <a:pt x="0" y="3"/>
                      <a:pt x="1" y="4"/>
                      <a:pt x="2" y="4"/>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Freeform 7"/>
              <p:cNvSpPr/>
              <p:nvPr/>
            </p:nvSpPr>
            <p:spPr bwMode="auto">
              <a:xfrm>
                <a:off x="5999163" y="3433763"/>
                <a:ext cx="85725" cy="19050"/>
              </a:xfrm>
              <a:custGeom>
                <a:avLst/>
                <a:gdLst>
                  <a:gd name="T0" fmla="*/ 2 w 22"/>
                  <a:gd name="T1" fmla="*/ 5 h 5"/>
                  <a:gd name="T2" fmla="*/ 20 w 22"/>
                  <a:gd name="T3" fmla="*/ 5 h 5"/>
                  <a:gd name="T4" fmla="*/ 22 w 22"/>
                  <a:gd name="T5" fmla="*/ 3 h 5"/>
                  <a:gd name="T6" fmla="*/ 20 w 22"/>
                  <a:gd name="T7" fmla="*/ 0 h 5"/>
                  <a:gd name="T8" fmla="*/ 2 w 22"/>
                  <a:gd name="T9" fmla="*/ 0 h 5"/>
                  <a:gd name="T10" fmla="*/ 0 w 22"/>
                  <a:gd name="T11" fmla="*/ 3 h 5"/>
                  <a:gd name="T12" fmla="*/ 2 w 2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2" h="5">
                    <a:moveTo>
                      <a:pt x="2" y="5"/>
                    </a:moveTo>
                    <a:cubicBezTo>
                      <a:pt x="20" y="5"/>
                      <a:pt x="20" y="5"/>
                      <a:pt x="20" y="5"/>
                    </a:cubicBezTo>
                    <a:cubicBezTo>
                      <a:pt x="21" y="5"/>
                      <a:pt x="22" y="4"/>
                      <a:pt x="22" y="3"/>
                    </a:cubicBezTo>
                    <a:cubicBezTo>
                      <a:pt x="22" y="1"/>
                      <a:pt x="21" y="0"/>
                      <a:pt x="20" y="0"/>
                    </a:cubicBezTo>
                    <a:cubicBezTo>
                      <a:pt x="2" y="0"/>
                      <a:pt x="2" y="0"/>
                      <a:pt x="2" y="0"/>
                    </a:cubicBezTo>
                    <a:cubicBezTo>
                      <a:pt x="1" y="0"/>
                      <a:pt x="0" y="1"/>
                      <a:pt x="0" y="3"/>
                    </a:cubicBezTo>
                    <a:cubicBezTo>
                      <a:pt x="0" y="4"/>
                      <a:pt x="1" y="5"/>
                      <a:pt x="2" y="5"/>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 name="Freeform 8"/>
              <p:cNvSpPr/>
              <p:nvPr/>
            </p:nvSpPr>
            <p:spPr bwMode="auto">
              <a:xfrm>
                <a:off x="5999163" y="3468688"/>
                <a:ext cx="85725" cy="19050"/>
              </a:xfrm>
              <a:custGeom>
                <a:avLst/>
                <a:gdLst>
                  <a:gd name="T0" fmla="*/ 20 w 22"/>
                  <a:gd name="T1" fmla="*/ 5 h 5"/>
                  <a:gd name="T2" fmla="*/ 22 w 22"/>
                  <a:gd name="T3" fmla="*/ 3 h 5"/>
                  <a:gd name="T4" fmla="*/ 20 w 22"/>
                  <a:gd name="T5" fmla="*/ 0 h 5"/>
                  <a:gd name="T6" fmla="*/ 2 w 22"/>
                  <a:gd name="T7" fmla="*/ 0 h 5"/>
                  <a:gd name="T8" fmla="*/ 0 w 22"/>
                  <a:gd name="T9" fmla="*/ 3 h 5"/>
                  <a:gd name="T10" fmla="*/ 2 w 22"/>
                  <a:gd name="T11" fmla="*/ 5 h 5"/>
                  <a:gd name="T12" fmla="*/ 20 w 2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2" h="5">
                    <a:moveTo>
                      <a:pt x="20" y="5"/>
                    </a:moveTo>
                    <a:cubicBezTo>
                      <a:pt x="21" y="5"/>
                      <a:pt x="22" y="4"/>
                      <a:pt x="22" y="3"/>
                    </a:cubicBezTo>
                    <a:cubicBezTo>
                      <a:pt x="22" y="1"/>
                      <a:pt x="21" y="0"/>
                      <a:pt x="20" y="0"/>
                    </a:cubicBezTo>
                    <a:cubicBezTo>
                      <a:pt x="2" y="0"/>
                      <a:pt x="2" y="0"/>
                      <a:pt x="2" y="0"/>
                    </a:cubicBezTo>
                    <a:cubicBezTo>
                      <a:pt x="1" y="0"/>
                      <a:pt x="0" y="1"/>
                      <a:pt x="0" y="3"/>
                    </a:cubicBezTo>
                    <a:cubicBezTo>
                      <a:pt x="0" y="4"/>
                      <a:pt x="1" y="5"/>
                      <a:pt x="2" y="5"/>
                    </a:cubicBezTo>
                    <a:lnTo>
                      <a:pt x="20" y="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Freeform 9"/>
              <p:cNvSpPr/>
              <p:nvPr/>
            </p:nvSpPr>
            <p:spPr bwMode="auto">
              <a:xfrm>
                <a:off x="6153150" y="3403600"/>
                <a:ext cx="84138" cy="14288"/>
              </a:xfrm>
              <a:custGeom>
                <a:avLst/>
                <a:gdLst>
                  <a:gd name="T0" fmla="*/ 2 w 22"/>
                  <a:gd name="T1" fmla="*/ 4 h 4"/>
                  <a:gd name="T2" fmla="*/ 20 w 22"/>
                  <a:gd name="T3" fmla="*/ 4 h 4"/>
                  <a:gd name="T4" fmla="*/ 22 w 22"/>
                  <a:gd name="T5" fmla="*/ 2 h 4"/>
                  <a:gd name="T6" fmla="*/ 20 w 22"/>
                  <a:gd name="T7" fmla="*/ 0 h 4"/>
                  <a:gd name="T8" fmla="*/ 2 w 22"/>
                  <a:gd name="T9" fmla="*/ 0 h 4"/>
                  <a:gd name="T10" fmla="*/ 0 w 22"/>
                  <a:gd name="T11" fmla="*/ 2 h 4"/>
                  <a:gd name="T12" fmla="*/ 2 w 2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2" h="4">
                    <a:moveTo>
                      <a:pt x="2" y="4"/>
                    </a:moveTo>
                    <a:cubicBezTo>
                      <a:pt x="20" y="4"/>
                      <a:pt x="20" y="4"/>
                      <a:pt x="20" y="4"/>
                    </a:cubicBezTo>
                    <a:cubicBezTo>
                      <a:pt x="21" y="4"/>
                      <a:pt x="22" y="3"/>
                      <a:pt x="22" y="2"/>
                    </a:cubicBezTo>
                    <a:cubicBezTo>
                      <a:pt x="22" y="1"/>
                      <a:pt x="21" y="0"/>
                      <a:pt x="20" y="0"/>
                    </a:cubicBezTo>
                    <a:cubicBezTo>
                      <a:pt x="2" y="0"/>
                      <a:pt x="2" y="0"/>
                      <a:pt x="2" y="0"/>
                    </a:cubicBezTo>
                    <a:cubicBezTo>
                      <a:pt x="1" y="0"/>
                      <a:pt x="0" y="1"/>
                      <a:pt x="0" y="2"/>
                    </a:cubicBezTo>
                    <a:cubicBezTo>
                      <a:pt x="0" y="3"/>
                      <a:pt x="1" y="4"/>
                      <a:pt x="2" y="4"/>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Freeform 10"/>
              <p:cNvSpPr/>
              <p:nvPr/>
            </p:nvSpPr>
            <p:spPr bwMode="auto">
              <a:xfrm>
                <a:off x="6153150" y="3433763"/>
                <a:ext cx="84138" cy="19050"/>
              </a:xfrm>
              <a:custGeom>
                <a:avLst/>
                <a:gdLst>
                  <a:gd name="T0" fmla="*/ 2 w 22"/>
                  <a:gd name="T1" fmla="*/ 5 h 5"/>
                  <a:gd name="T2" fmla="*/ 20 w 22"/>
                  <a:gd name="T3" fmla="*/ 5 h 5"/>
                  <a:gd name="T4" fmla="*/ 22 w 22"/>
                  <a:gd name="T5" fmla="*/ 3 h 5"/>
                  <a:gd name="T6" fmla="*/ 20 w 22"/>
                  <a:gd name="T7" fmla="*/ 0 h 5"/>
                  <a:gd name="T8" fmla="*/ 2 w 22"/>
                  <a:gd name="T9" fmla="*/ 0 h 5"/>
                  <a:gd name="T10" fmla="*/ 0 w 22"/>
                  <a:gd name="T11" fmla="*/ 3 h 5"/>
                  <a:gd name="T12" fmla="*/ 2 w 2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2" h="5">
                    <a:moveTo>
                      <a:pt x="2" y="5"/>
                    </a:moveTo>
                    <a:cubicBezTo>
                      <a:pt x="20" y="5"/>
                      <a:pt x="20" y="5"/>
                      <a:pt x="20" y="5"/>
                    </a:cubicBezTo>
                    <a:cubicBezTo>
                      <a:pt x="21" y="5"/>
                      <a:pt x="22" y="4"/>
                      <a:pt x="22" y="3"/>
                    </a:cubicBezTo>
                    <a:cubicBezTo>
                      <a:pt x="22" y="1"/>
                      <a:pt x="21" y="0"/>
                      <a:pt x="20" y="0"/>
                    </a:cubicBezTo>
                    <a:cubicBezTo>
                      <a:pt x="2" y="0"/>
                      <a:pt x="2" y="0"/>
                      <a:pt x="2" y="0"/>
                    </a:cubicBezTo>
                    <a:cubicBezTo>
                      <a:pt x="1" y="0"/>
                      <a:pt x="0" y="1"/>
                      <a:pt x="0" y="3"/>
                    </a:cubicBezTo>
                    <a:cubicBezTo>
                      <a:pt x="0" y="4"/>
                      <a:pt x="1" y="5"/>
                      <a:pt x="2" y="5"/>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Freeform 11"/>
              <p:cNvSpPr/>
              <p:nvPr/>
            </p:nvSpPr>
            <p:spPr bwMode="auto">
              <a:xfrm>
                <a:off x="6153150" y="3468688"/>
                <a:ext cx="84138" cy="19050"/>
              </a:xfrm>
              <a:custGeom>
                <a:avLst/>
                <a:gdLst>
                  <a:gd name="T0" fmla="*/ 20 w 22"/>
                  <a:gd name="T1" fmla="*/ 5 h 5"/>
                  <a:gd name="T2" fmla="*/ 22 w 22"/>
                  <a:gd name="T3" fmla="*/ 3 h 5"/>
                  <a:gd name="T4" fmla="*/ 20 w 22"/>
                  <a:gd name="T5" fmla="*/ 0 h 5"/>
                  <a:gd name="T6" fmla="*/ 2 w 22"/>
                  <a:gd name="T7" fmla="*/ 0 h 5"/>
                  <a:gd name="T8" fmla="*/ 0 w 22"/>
                  <a:gd name="T9" fmla="*/ 3 h 5"/>
                  <a:gd name="T10" fmla="*/ 2 w 22"/>
                  <a:gd name="T11" fmla="*/ 5 h 5"/>
                  <a:gd name="T12" fmla="*/ 20 w 2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2" h="5">
                    <a:moveTo>
                      <a:pt x="20" y="5"/>
                    </a:moveTo>
                    <a:cubicBezTo>
                      <a:pt x="21" y="5"/>
                      <a:pt x="22" y="4"/>
                      <a:pt x="22" y="3"/>
                    </a:cubicBezTo>
                    <a:cubicBezTo>
                      <a:pt x="22" y="1"/>
                      <a:pt x="21" y="0"/>
                      <a:pt x="20" y="0"/>
                    </a:cubicBezTo>
                    <a:cubicBezTo>
                      <a:pt x="2" y="0"/>
                      <a:pt x="2" y="0"/>
                      <a:pt x="2" y="0"/>
                    </a:cubicBezTo>
                    <a:cubicBezTo>
                      <a:pt x="1" y="0"/>
                      <a:pt x="0" y="1"/>
                      <a:pt x="0" y="3"/>
                    </a:cubicBezTo>
                    <a:cubicBezTo>
                      <a:pt x="0" y="4"/>
                      <a:pt x="1" y="5"/>
                      <a:pt x="2" y="5"/>
                    </a:cubicBezTo>
                    <a:lnTo>
                      <a:pt x="20" y="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4" name="Freeform 12"/>
              <p:cNvSpPr/>
              <p:nvPr/>
            </p:nvSpPr>
            <p:spPr bwMode="auto">
              <a:xfrm>
                <a:off x="6130925" y="3230563"/>
                <a:ext cx="76200" cy="65088"/>
              </a:xfrm>
              <a:custGeom>
                <a:avLst/>
                <a:gdLst>
                  <a:gd name="T0" fmla="*/ 19 w 20"/>
                  <a:gd name="T1" fmla="*/ 17 h 17"/>
                  <a:gd name="T2" fmla="*/ 18 w 20"/>
                  <a:gd name="T3" fmla="*/ 16 h 17"/>
                  <a:gd name="T4" fmla="*/ 1 w 20"/>
                  <a:gd name="T5" fmla="*/ 2 h 17"/>
                  <a:gd name="T6" fmla="*/ 1 w 20"/>
                  <a:gd name="T7" fmla="*/ 1 h 17"/>
                  <a:gd name="T8" fmla="*/ 2 w 20"/>
                  <a:gd name="T9" fmla="*/ 0 h 17"/>
                  <a:gd name="T10" fmla="*/ 20 w 20"/>
                  <a:gd name="T11" fmla="*/ 15 h 17"/>
                  <a:gd name="T12" fmla="*/ 19 w 20"/>
                  <a:gd name="T13" fmla="*/ 17 h 17"/>
                  <a:gd name="T14" fmla="*/ 19 w 20"/>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7">
                    <a:moveTo>
                      <a:pt x="19" y="17"/>
                    </a:moveTo>
                    <a:cubicBezTo>
                      <a:pt x="18" y="17"/>
                      <a:pt x="18" y="17"/>
                      <a:pt x="18" y="16"/>
                    </a:cubicBezTo>
                    <a:cubicBezTo>
                      <a:pt x="14" y="10"/>
                      <a:pt x="8" y="5"/>
                      <a:pt x="1" y="2"/>
                    </a:cubicBezTo>
                    <a:cubicBezTo>
                      <a:pt x="1" y="2"/>
                      <a:pt x="0" y="1"/>
                      <a:pt x="1" y="1"/>
                    </a:cubicBezTo>
                    <a:cubicBezTo>
                      <a:pt x="1" y="0"/>
                      <a:pt x="2" y="0"/>
                      <a:pt x="2" y="0"/>
                    </a:cubicBezTo>
                    <a:cubicBezTo>
                      <a:pt x="9" y="3"/>
                      <a:pt x="15" y="9"/>
                      <a:pt x="20" y="15"/>
                    </a:cubicBezTo>
                    <a:cubicBezTo>
                      <a:pt x="20" y="16"/>
                      <a:pt x="20" y="16"/>
                      <a:pt x="19" y="17"/>
                    </a:cubicBezTo>
                    <a:cubicBezTo>
                      <a:pt x="19" y="17"/>
                      <a:pt x="19" y="17"/>
                      <a:pt x="19" y="17"/>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Freeform 13"/>
              <p:cNvSpPr/>
              <p:nvPr/>
            </p:nvSpPr>
            <p:spPr bwMode="auto">
              <a:xfrm>
                <a:off x="6229350" y="3298825"/>
                <a:ext cx="69850" cy="38100"/>
              </a:xfrm>
              <a:custGeom>
                <a:avLst/>
                <a:gdLst>
                  <a:gd name="T0" fmla="*/ 16 w 18"/>
                  <a:gd name="T1" fmla="*/ 10 h 10"/>
                  <a:gd name="T2" fmla="*/ 16 w 18"/>
                  <a:gd name="T3" fmla="*/ 9 h 10"/>
                  <a:gd name="T4" fmla="*/ 1 w 18"/>
                  <a:gd name="T5" fmla="*/ 3 h 10"/>
                  <a:gd name="T6" fmla="*/ 0 w 18"/>
                  <a:gd name="T7" fmla="*/ 1 h 10"/>
                  <a:gd name="T8" fmla="*/ 1 w 18"/>
                  <a:gd name="T9" fmla="*/ 0 h 10"/>
                  <a:gd name="T10" fmla="*/ 17 w 18"/>
                  <a:gd name="T11" fmla="*/ 8 h 10"/>
                  <a:gd name="T12" fmla="*/ 17 w 18"/>
                  <a:gd name="T13" fmla="*/ 9 h 10"/>
                  <a:gd name="T14" fmla="*/ 16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16" y="10"/>
                    </a:moveTo>
                    <a:cubicBezTo>
                      <a:pt x="16" y="10"/>
                      <a:pt x="16" y="10"/>
                      <a:pt x="16" y="9"/>
                    </a:cubicBezTo>
                    <a:cubicBezTo>
                      <a:pt x="11" y="6"/>
                      <a:pt x="6" y="3"/>
                      <a:pt x="1" y="3"/>
                    </a:cubicBezTo>
                    <a:cubicBezTo>
                      <a:pt x="0" y="3"/>
                      <a:pt x="0" y="2"/>
                      <a:pt x="0" y="1"/>
                    </a:cubicBezTo>
                    <a:cubicBezTo>
                      <a:pt x="0" y="1"/>
                      <a:pt x="0" y="0"/>
                      <a:pt x="1" y="0"/>
                    </a:cubicBezTo>
                    <a:cubicBezTo>
                      <a:pt x="7" y="1"/>
                      <a:pt x="13" y="4"/>
                      <a:pt x="17" y="8"/>
                    </a:cubicBezTo>
                    <a:cubicBezTo>
                      <a:pt x="18" y="8"/>
                      <a:pt x="18" y="9"/>
                      <a:pt x="17" y="9"/>
                    </a:cubicBezTo>
                    <a:cubicBezTo>
                      <a:pt x="17" y="10"/>
                      <a:pt x="17" y="10"/>
                      <a:pt x="16" y="1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Freeform 14"/>
              <p:cNvSpPr/>
              <p:nvPr/>
            </p:nvSpPr>
            <p:spPr bwMode="auto">
              <a:xfrm>
                <a:off x="5838825" y="3184525"/>
                <a:ext cx="520700" cy="333375"/>
              </a:xfrm>
              <a:custGeom>
                <a:avLst/>
                <a:gdLst>
                  <a:gd name="T0" fmla="*/ 104 w 136"/>
                  <a:gd name="T1" fmla="*/ 22 h 87"/>
                  <a:gd name="T2" fmla="*/ 103 w 136"/>
                  <a:gd name="T3" fmla="*/ 22 h 87"/>
                  <a:gd name="T4" fmla="*/ 65 w 136"/>
                  <a:gd name="T5" fmla="*/ 0 h 87"/>
                  <a:gd name="T6" fmla="*/ 23 w 136"/>
                  <a:gd name="T7" fmla="*/ 33 h 87"/>
                  <a:gd name="T8" fmla="*/ 0 w 136"/>
                  <a:gd name="T9" fmla="*/ 60 h 87"/>
                  <a:gd name="T10" fmla="*/ 27 w 136"/>
                  <a:gd name="T11" fmla="*/ 87 h 87"/>
                  <a:gd name="T12" fmla="*/ 28 w 136"/>
                  <a:gd name="T13" fmla="*/ 87 h 87"/>
                  <a:gd name="T14" fmla="*/ 28 w 136"/>
                  <a:gd name="T15" fmla="*/ 82 h 87"/>
                  <a:gd name="T16" fmla="*/ 27 w 136"/>
                  <a:gd name="T17" fmla="*/ 82 h 87"/>
                  <a:gd name="T18" fmla="*/ 5 w 136"/>
                  <a:gd name="T19" fmla="*/ 60 h 87"/>
                  <a:gd name="T20" fmla="*/ 26 w 136"/>
                  <a:gd name="T21" fmla="*/ 38 h 87"/>
                  <a:gd name="T22" fmla="*/ 28 w 136"/>
                  <a:gd name="T23" fmla="*/ 36 h 87"/>
                  <a:gd name="T24" fmla="*/ 65 w 136"/>
                  <a:gd name="T25" fmla="*/ 5 h 87"/>
                  <a:gd name="T26" fmla="*/ 99 w 136"/>
                  <a:gd name="T27" fmla="*/ 26 h 87"/>
                  <a:gd name="T28" fmla="*/ 102 w 136"/>
                  <a:gd name="T29" fmla="*/ 27 h 87"/>
                  <a:gd name="T30" fmla="*/ 103 w 136"/>
                  <a:gd name="T31" fmla="*/ 27 h 87"/>
                  <a:gd name="T32" fmla="*/ 104 w 136"/>
                  <a:gd name="T33" fmla="*/ 27 h 87"/>
                  <a:gd name="T34" fmla="*/ 131 w 136"/>
                  <a:gd name="T35" fmla="*/ 54 h 87"/>
                  <a:gd name="T36" fmla="*/ 118 w 136"/>
                  <a:gd name="T37" fmla="*/ 78 h 87"/>
                  <a:gd name="T38" fmla="*/ 118 w 136"/>
                  <a:gd name="T39" fmla="*/ 84 h 87"/>
                  <a:gd name="T40" fmla="*/ 136 w 136"/>
                  <a:gd name="T41" fmla="*/ 54 h 87"/>
                  <a:gd name="T42" fmla="*/ 104 w 136"/>
                  <a:gd name="T43"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87">
                    <a:moveTo>
                      <a:pt x="104" y="22"/>
                    </a:moveTo>
                    <a:cubicBezTo>
                      <a:pt x="104" y="22"/>
                      <a:pt x="103" y="22"/>
                      <a:pt x="103" y="22"/>
                    </a:cubicBezTo>
                    <a:cubicBezTo>
                      <a:pt x="95" y="8"/>
                      <a:pt x="81" y="0"/>
                      <a:pt x="65" y="0"/>
                    </a:cubicBezTo>
                    <a:cubicBezTo>
                      <a:pt x="45" y="0"/>
                      <a:pt x="28" y="14"/>
                      <a:pt x="23" y="33"/>
                    </a:cubicBezTo>
                    <a:cubicBezTo>
                      <a:pt x="10" y="35"/>
                      <a:pt x="0" y="47"/>
                      <a:pt x="0" y="60"/>
                    </a:cubicBezTo>
                    <a:cubicBezTo>
                      <a:pt x="0" y="75"/>
                      <a:pt x="12" y="87"/>
                      <a:pt x="27" y="87"/>
                    </a:cubicBezTo>
                    <a:cubicBezTo>
                      <a:pt x="28" y="87"/>
                      <a:pt x="28" y="87"/>
                      <a:pt x="28" y="87"/>
                    </a:cubicBezTo>
                    <a:cubicBezTo>
                      <a:pt x="28" y="82"/>
                      <a:pt x="28" y="82"/>
                      <a:pt x="28" y="82"/>
                    </a:cubicBezTo>
                    <a:cubicBezTo>
                      <a:pt x="27" y="82"/>
                      <a:pt x="27" y="82"/>
                      <a:pt x="27" y="82"/>
                    </a:cubicBezTo>
                    <a:cubicBezTo>
                      <a:pt x="15" y="82"/>
                      <a:pt x="5" y="72"/>
                      <a:pt x="5" y="60"/>
                    </a:cubicBezTo>
                    <a:cubicBezTo>
                      <a:pt x="5" y="49"/>
                      <a:pt x="14" y="39"/>
                      <a:pt x="26" y="38"/>
                    </a:cubicBezTo>
                    <a:cubicBezTo>
                      <a:pt x="27" y="38"/>
                      <a:pt x="28" y="37"/>
                      <a:pt x="28" y="36"/>
                    </a:cubicBezTo>
                    <a:cubicBezTo>
                      <a:pt x="31" y="18"/>
                      <a:pt x="47" y="5"/>
                      <a:pt x="65" y="5"/>
                    </a:cubicBezTo>
                    <a:cubicBezTo>
                      <a:pt x="80" y="5"/>
                      <a:pt x="93" y="13"/>
                      <a:pt x="99" y="26"/>
                    </a:cubicBezTo>
                    <a:cubicBezTo>
                      <a:pt x="100" y="27"/>
                      <a:pt x="101" y="27"/>
                      <a:pt x="102" y="27"/>
                    </a:cubicBezTo>
                    <a:cubicBezTo>
                      <a:pt x="103" y="27"/>
                      <a:pt x="103" y="27"/>
                      <a:pt x="103" y="27"/>
                    </a:cubicBezTo>
                    <a:cubicBezTo>
                      <a:pt x="103" y="27"/>
                      <a:pt x="103" y="27"/>
                      <a:pt x="104" y="27"/>
                    </a:cubicBezTo>
                    <a:cubicBezTo>
                      <a:pt x="119" y="27"/>
                      <a:pt x="131" y="39"/>
                      <a:pt x="131" y="54"/>
                    </a:cubicBezTo>
                    <a:cubicBezTo>
                      <a:pt x="131" y="64"/>
                      <a:pt x="126" y="73"/>
                      <a:pt x="118" y="78"/>
                    </a:cubicBezTo>
                    <a:cubicBezTo>
                      <a:pt x="118" y="84"/>
                      <a:pt x="118" y="84"/>
                      <a:pt x="118" y="84"/>
                    </a:cubicBezTo>
                    <a:cubicBezTo>
                      <a:pt x="129" y="79"/>
                      <a:pt x="136" y="67"/>
                      <a:pt x="136" y="54"/>
                    </a:cubicBezTo>
                    <a:cubicBezTo>
                      <a:pt x="136" y="36"/>
                      <a:pt x="122" y="22"/>
                      <a:pt x="104" y="22"/>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189" name="梯形 13"/>
            <p:cNvSpPr/>
            <p:nvPr/>
          </p:nvSpPr>
          <p:spPr bwMode="auto">
            <a:xfrm>
              <a:off x="754107" y="1805036"/>
              <a:ext cx="1083055" cy="169341"/>
            </a:xfrm>
            <a:custGeom>
              <a:avLst/>
              <a:gdLst>
                <a:gd name="connsiteX0" fmla="*/ 0 w 2472511"/>
                <a:gd name="connsiteY0" fmla="*/ 359398 h 359398"/>
                <a:gd name="connsiteX1" fmla="*/ 373875 w 2472511"/>
                <a:gd name="connsiteY1" fmla="*/ 0 h 359398"/>
                <a:gd name="connsiteX2" fmla="*/ 2098636 w 2472511"/>
                <a:gd name="connsiteY2" fmla="*/ 0 h 359398"/>
                <a:gd name="connsiteX3" fmla="*/ 2472511 w 2472511"/>
                <a:gd name="connsiteY3" fmla="*/ 359398 h 359398"/>
                <a:gd name="connsiteX4" fmla="*/ 0 w 2472511"/>
                <a:gd name="connsiteY4" fmla="*/ 359398 h 359398"/>
                <a:gd name="connsiteX0-1" fmla="*/ 0 w 2472511"/>
                <a:gd name="connsiteY0-2" fmla="*/ 359398 h 359398"/>
                <a:gd name="connsiteX1-3" fmla="*/ 465315 w 2472511"/>
                <a:gd name="connsiteY1-4" fmla="*/ 7620 h 359398"/>
                <a:gd name="connsiteX2-5" fmla="*/ 2098636 w 2472511"/>
                <a:gd name="connsiteY2-6" fmla="*/ 0 h 359398"/>
                <a:gd name="connsiteX3-7" fmla="*/ 2472511 w 2472511"/>
                <a:gd name="connsiteY3-8" fmla="*/ 359398 h 359398"/>
                <a:gd name="connsiteX4-9" fmla="*/ 0 w 2472511"/>
                <a:gd name="connsiteY4-10" fmla="*/ 359398 h 359398"/>
                <a:gd name="connsiteX0-11" fmla="*/ 0 w 2472511"/>
                <a:gd name="connsiteY0-12" fmla="*/ 359398 h 359398"/>
                <a:gd name="connsiteX1-13" fmla="*/ 465315 w 2472511"/>
                <a:gd name="connsiteY1-14" fmla="*/ 7620 h 359398"/>
                <a:gd name="connsiteX2-15" fmla="*/ 1961476 w 2472511"/>
                <a:gd name="connsiteY2-16" fmla="*/ 0 h 359398"/>
                <a:gd name="connsiteX3-17" fmla="*/ 2472511 w 2472511"/>
                <a:gd name="connsiteY3-18" fmla="*/ 359398 h 359398"/>
                <a:gd name="connsiteX4-19" fmla="*/ 0 w 2472511"/>
                <a:gd name="connsiteY4-20" fmla="*/ 359398 h 3593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72511" h="359398">
                  <a:moveTo>
                    <a:pt x="0" y="359398"/>
                  </a:moveTo>
                  <a:lnTo>
                    <a:pt x="465315" y="7620"/>
                  </a:lnTo>
                  <a:lnTo>
                    <a:pt x="1961476" y="0"/>
                  </a:lnTo>
                  <a:lnTo>
                    <a:pt x="2472511" y="359398"/>
                  </a:lnTo>
                  <a:lnTo>
                    <a:pt x="0" y="35939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fontAlgn="ctr">
                <a:buClr>
                  <a:srgbClr val="CC9900"/>
                </a:buClr>
              </a:pPr>
              <a:endParaRPr lang="en-US" altLang="zh-CN" sz="100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0" name="矩形 17"/>
            <p:cNvSpPr>
              <a:spLocks noChangeArrowheads="1"/>
            </p:cNvSpPr>
            <p:nvPr/>
          </p:nvSpPr>
          <p:spPr bwMode="auto">
            <a:xfrm>
              <a:off x="754107" y="1974377"/>
              <a:ext cx="1083055" cy="244258"/>
            </a:xfrm>
            <a:prstGeom prst="rect">
              <a:avLst/>
            </a:prstGeom>
            <a:grp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18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2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矩形 37"/>
            <p:cNvSpPr/>
            <p:nvPr/>
          </p:nvSpPr>
          <p:spPr>
            <a:xfrm>
              <a:off x="788377" y="1947273"/>
              <a:ext cx="1032654" cy="276999"/>
            </a:xfrm>
            <a:prstGeom prst="rect">
              <a:avLst/>
            </a:prstGeom>
            <a:grpFill/>
            <a:scene3d>
              <a:camera prst="orthographicFront">
                <a:rot lat="0" lon="0" rev="0"/>
              </a:camera>
              <a:lightRig rig="threePt" dir="t"/>
            </a:scene3d>
          </p:spPr>
          <p:txBody>
            <a:bodyPr wrap="square">
              <a:noAutofit/>
            </a:bodyPr>
            <a:lstStyle/>
            <a:p>
              <a:pPr marL="228577" indent="-228577" algn="ctr" defTabSz="913674"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Bare metal</a:t>
              </a:r>
            </a:p>
          </p:txBody>
        </p:sp>
        <p:grpSp>
          <p:nvGrpSpPr>
            <p:cNvPr id="39" name="组合 38"/>
            <p:cNvGrpSpPr>
              <a:grpSpLocks noChangeAspect="1"/>
            </p:cNvGrpSpPr>
            <p:nvPr/>
          </p:nvGrpSpPr>
          <p:grpSpPr>
            <a:xfrm>
              <a:off x="925339" y="1660941"/>
              <a:ext cx="740591" cy="148118"/>
              <a:chOff x="2449513" y="1096964"/>
              <a:chExt cx="650874" cy="130175"/>
            </a:xfrm>
            <a:grpFill/>
          </p:grpSpPr>
          <p:sp>
            <p:nvSpPr>
              <p:cNvPr id="49" name="Freeform 213"/>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1" name="Freeform 215"/>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0" name="Freeform 204"/>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Freeform 205"/>
              <p:cNvSpPr/>
              <p:nvPr/>
            </p:nvSpPr>
            <p:spPr bwMode="auto">
              <a:xfrm>
                <a:off x="3005137" y="1096965"/>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Freeform 206"/>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Freeform 207"/>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4" name="Freeform 208"/>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5" name="Freeform 209"/>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6" name="Freeform 210"/>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7" name="Freeform 211"/>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8" name="Freeform 212"/>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0" name="Freeform 214"/>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2" name="Freeform 216"/>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3" name="Freeform 217"/>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4" name="Freeform 218"/>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5" name="Freeform 219"/>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6" name="Freeform 220"/>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Freeform 221"/>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8" name="Freeform 222"/>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Freeform 223"/>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0" name="Freeform 224"/>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1" name="Freeform 226"/>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2" name="Freeform 227"/>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3" name="Freeform 228"/>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4" name="Freeform 229"/>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5" name="Freeform 230"/>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6" name="Freeform 231"/>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7" name="Freeform 232"/>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8" name="Freeform 233"/>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192" name="梯形 13"/>
            <p:cNvSpPr/>
            <p:nvPr/>
          </p:nvSpPr>
          <p:spPr bwMode="auto">
            <a:xfrm>
              <a:off x="2031188" y="1805036"/>
              <a:ext cx="1083055" cy="169341"/>
            </a:xfrm>
            <a:custGeom>
              <a:avLst/>
              <a:gdLst>
                <a:gd name="connsiteX0" fmla="*/ 0 w 2472511"/>
                <a:gd name="connsiteY0" fmla="*/ 359398 h 359398"/>
                <a:gd name="connsiteX1" fmla="*/ 373875 w 2472511"/>
                <a:gd name="connsiteY1" fmla="*/ 0 h 359398"/>
                <a:gd name="connsiteX2" fmla="*/ 2098636 w 2472511"/>
                <a:gd name="connsiteY2" fmla="*/ 0 h 359398"/>
                <a:gd name="connsiteX3" fmla="*/ 2472511 w 2472511"/>
                <a:gd name="connsiteY3" fmla="*/ 359398 h 359398"/>
                <a:gd name="connsiteX4" fmla="*/ 0 w 2472511"/>
                <a:gd name="connsiteY4" fmla="*/ 359398 h 359398"/>
                <a:gd name="connsiteX0-1" fmla="*/ 0 w 2472511"/>
                <a:gd name="connsiteY0-2" fmla="*/ 359398 h 359398"/>
                <a:gd name="connsiteX1-3" fmla="*/ 465315 w 2472511"/>
                <a:gd name="connsiteY1-4" fmla="*/ 7620 h 359398"/>
                <a:gd name="connsiteX2-5" fmla="*/ 2098636 w 2472511"/>
                <a:gd name="connsiteY2-6" fmla="*/ 0 h 359398"/>
                <a:gd name="connsiteX3-7" fmla="*/ 2472511 w 2472511"/>
                <a:gd name="connsiteY3-8" fmla="*/ 359398 h 359398"/>
                <a:gd name="connsiteX4-9" fmla="*/ 0 w 2472511"/>
                <a:gd name="connsiteY4-10" fmla="*/ 359398 h 359398"/>
                <a:gd name="connsiteX0-11" fmla="*/ 0 w 2472511"/>
                <a:gd name="connsiteY0-12" fmla="*/ 359398 h 359398"/>
                <a:gd name="connsiteX1-13" fmla="*/ 465315 w 2472511"/>
                <a:gd name="connsiteY1-14" fmla="*/ 7620 h 359398"/>
                <a:gd name="connsiteX2-15" fmla="*/ 1961476 w 2472511"/>
                <a:gd name="connsiteY2-16" fmla="*/ 0 h 359398"/>
                <a:gd name="connsiteX3-17" fmla="*/ 2472511 w 2472511"/>
                <a:gd name="connsiteY3-18" fmla="*/ 359398 h 359398"/>
                <a:gd name="connsiteX4-19" fmla="*/ 0 w 2472511"/>
                <a:gd name="connsiteY4-20" fmla="*/ 359398 h 3593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72511" h="359398">
                  <a:moveTo>
                    <a:pt x="0" y="359398"/>
                  </a:moveTo>
                  <a:lnTo>
                    <a:pt x="465315" y="7620"/>
                  </a:lnTo>
                  <a:lnTo>
                    <a:pt x="1961476" y="0"/>
                  </a:lnTo>
                  <a:lnTo>
                    <a:pt x="2472511" y="359398"/>
                  </a:lnTo>
                  <a:lnTo>
                    <a:pt x="0" y="35939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fontAlgn="ctr">
                <a:buClr>
                  <a:srgbClr val="CC9900"/>
                </a:buClr>
              </a:pPr>
              <a:endParaRPr lang="en-US" altLang="zh-CN" sz="100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3" name="矩形 17"/>
            <p:cNvSpPr>
              <a:spLocks noChangeArrowheads="1"/>
            </p:cNvSpPr>
            <p:nvPr/>
          </p:nvSpPr>
          <p:spPr bwMode="auto">
            <a:xfrm>
              <a:off x="2031188" y="1974377"/>
              <a:ext cx="1083055" cy="244258"/>
            </a:xfrm>
            <a:prstGeom prst="rect">
              <a:avLst/>
            </a:prstGeom>
            <a:grp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18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nvGrpSpPr>
            <p:cNvPr id="18" name="组合 17"/>
            <p:cNvGrpSpPr/>
            <p:nvPr/>
          </p:nvGrpSpPr>
          <p:grpSpPr>
            <a:xfrm>
              <a:off x="2385128" y="1520055"/>
              <a:ext cx="375175" cy="348376"/>
              <a:chOff x="2422953" y="1733489"/>
              <a:chExt cx="375175" cy="348376"/>
            </a:xfrm>
            <a:grpFill/>
          </p:grpSpPr>
          <p:sp>
            <p:nvSpPr>
              <p:cNvPr id="74" name="Freeform 661"/>
              <p:cNvSpPr/>
              <p:nvPr/>
            </p:nvSpPr>
            <p:spPr bwMode="auto">
              <a:xfrm>
                <a:off x="2543545" y="1733489"/>
                <a:ext cx="254583" cy="251903"/>
              </a:xfrm>
              <a:custGeom>
                <a:avLst/>
                <a:gdLst>
                  <a:gd name="T0" fmla="*/ 162 w 178"/>
                  <a:gd name="T1" fmla="*/ 175 h 175"/>
                  <a:gd name="T2" fmla="*/ 162 w 178"/>
                  <a:gd name="T3" fmla="*/ 175 h 175"/>
                  <a:gd name="T4" fmla="*/ 160 w 178"/>
                  <a:gd name="T5" fmla="*/ 175 h 175"/>
                  <a:gd name="T6" fmla="*/ 125 w 178"/>
                  <a:gd name="T7" fmla="*/ 171 h 175"/>
                  <a:gd name="T8" fmla="*/ 116 w 178"/>
                  <a:gd name="T9" fmla="*/ 160 h 175"/>
                  <a:gd name="T10" fmla="*/ 127 w 178"/>
                  <a:gd name="T11" fmla="*/ 151 h 175"/>
                  <a:gd name="T12" fmla="*/ 158 w 178"/>
                  <a:gd name="T13" fmla="*/ 154 h 175"/>
                  <a:gd name="T14" fmla="*/ 158 w 178"/>
                  <a:gd name="T15" fmla="*/ 34 h 175"/>
                  <a:gd name="T16" fmla="*/ 20 w 178"/>
                  <a:gd name="T17" fmla="*/ 21 h 175"/>
                  <a:gd name="T18" fmla="*/ 20 w 178"/>
                  <a:gd name="T19" fmla="*/ 49 h 175"/>
                  <a:gd name="T20" fmla="*/ 10 w 178"/>
                  <a:gd name="T21" fmla="*/ 59 h 175"/>
                  <a:gd name="T22" fmla="*/ 0 w 178"/>
                  <a:gd name="T23" fmla="*/ 49 h 175"/>
                  <a:gd name="T24" fmla="*/ 0 w 178"/>
                  <a:gd name="T25" fmla="*/ 17 h 175"/>
                  <a:gd name="T26" fmla="*/ 5 w 178"/>
                  <a:gd name="T27" fmla="*/ 5 h 175"/>
                  <a:gd name="T28" fmla="*/ 17 w 178"/>
                  <a:gd name="T29" fmla="*/ 1 h 175"/>
                  <a:gd name="T30" fmla="*/ 162 w 178"/>
                  <a:gd name="T31" fmla="*/ 15 h 175"/>
                  <a:gd name="T32" fmla="*/ 178 w 178"/>
                  <a:gd name="T33" fmla="*/ 32 h 175"/>
                  <a:gd name="T34" fmla="*/ 178 w 178"/>
                  <a:gd name="T35" fmla="*/ 159 h 175"/>
                  <a:gd name="T36" fmla="*/ 172 w 178"/>
                  <a:gd name="T37" fmla="*/ 171 h 175"/>
                  <a:gd name="T38" fmla="*/ 162 w 178"/>
                  <a:gd name="T3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5">
                    <a:moveTo>
                      <a:pt x="162" y="175"/>
                    </a:moveTo>
                    <a:lnTo>
                      <a:pt x="162" y="175"/>
                    </a:lnTo>
                    <a:cubicBezTo>
                      <a:pt x="161" y="175"/>
                      <a:pt x="160" y="175"/>
                      <a:pt x="160" y="175"/>
                    </a:cubicBezTo>
                    <a:lnTo>
                      <a:pt x="125" y="171"/>
                    </a:lnTo>
                    <a:cubicBezTo>
                      <a:pt x="120" y="171"/>
                      <a:pt x="116" y="166"/>
                      <a:pt x="116" y="160"/>
                    </a:cubicBezTo>
                    <a:cubicBezTo>
                      <a:pt x="117" y="155"/>
                      <a:pt x="122" y="151"/>
                      <a:pt x="127" y="151"/>
                    </a:cubicBezTo>
                    <a:lnTo>
                      <a:pt x="158" y="154"/>
                    </a:lnTo>
                    <a:lnTo>
                      <a:pt x="158" y="34"/>
                    </a:lnTo>
                    <a:lnTo>
                      <a:pt x="20" y="21"/>
                    </a:lnTo>
                    <a:lnTo>
                      <a:pt x="20" y="49"/>
                    </a:lnTo>
                    <a:cubicBezTo>
                      <a:pt x="20" y="55"/>
                      <a:pt x="15" y="59"/>
                      <a:pt x="10" y="59"/>
                    </a:cubicBezTo>
                    <a:cubicBezTo>
                      <a:pt x="4" y="59"/>
                      <a:pt x="0" y="55"/>
                      <a:pt x="0" y="49"/>
                    </a:cubicBezTo>
                    <a:lnTo>
                      <a:pt x="0" y="17"/>
                    </a:lnTo>
                    <a:cubicBezTo>
                      <a:pt x="0" y="12"/>
                      <a:pt x="2" y="8"/>
                      <a:pt x="5" y="5"/>
                    </a:cubicBezTo>
                    <a:cubicBezTo>
                      <a:pt x="8" y="2"/>
                      <a:pt x="13" y="0"/>
                      <a:pt x="17" y="1"/>
                    </a:cubicBezTo>
                    <a:lnTo>
                      <a:pt x="162" y="15"/>
                    </a:lnTo>
                    <a:cubicBezTo>
                      <a:pt x="171" y="16"/>
                      <a:pt x="178" y="23"/>
                      <a:pt x="178" y="32"/>
                    </a:cubicBezTo>
                    <a:lnTo>
                      <a:pt x="178" y="159"/>
                    </a:lnTo>
                    <a:cubicBezTo>
                      <a:pt x="178" y="163"/>
                      <a:pt x="176" y="168"/>
                      <a:pt x="172" y="171"/>
                    </a:cubicBezTo>
                    <a:cubicBezTo>
                      <a:pt x="169" y="173"/>
                      <a:pt x="166" y="175"/>
                      <a:pt x="162" y="175"/>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3" name="Freeform 660"/>
              <p:cNvSpPr/>
              <p:nvPr/>
            </p:nvSpPr>
            <p:spPr bwMode="auto">
              <a:xfrm>
                <a:off x="2481909" y="1784406"/>
                <a:ext cx="257262" cy="251903"/>
              </a:xfrm>
              <a:custGeom>
                <a:avLst/>
                <a:gdLst>
                  <a:gd name="T0" fmla="*/ 162 w 178"/>
                  <a:gd name="T1" fmla="*/ 174 h 174"/>
                  <a:gd name="T2" fmla="*/ 162 w 178"/>
                  <a:gd name="T3" fmla="*/ 174 h 174"/>
                  <a:gd name="T4" fmla="*/ 160 w 178"/>
                  <a:gd name="T5" fmla="*/ 174 h 174"/>
                  <a:gd name="T6" fmla="*/ 126 w 178"/>
                  <a:gd name="T7" fmla="*/ 170 h 174"/>
                  <a:gd name="T8" fmla="*/ 117 w 178"/>
                  <a:gd name="T9" fmla="*/ 160 h 174"/>
                  <a:gd name="T10" fmla="*/ 128 w 178"/>
                  <a:gd name="T11" fmla="*/ 151 h 174"/>
                  <a:gd name="T12" fmla="*/ 158 w 178"/>
                  <a:gd name="T13" fmla="*/ 154 h 174"/>
                  <a:gd name="T14" fmla="*/ 158 w 178"/>
                  <a:gd name="T15" fmla="*/ 34 h 174"/>
                  <a:gd name="T16" fmla="*/ 20 w 178"/>
                  <a:gd name="T17" fmla="*/ 20 h 174"/>
                  <a:gd name="T18" fmla="*/ 20 w 178"/>
                  <a:gd name="T19" fmla="*/ 45 h 174"/>
                  <a:gd name="T20" fmla="*/ 10 w 178"/>
                  <a:gd name="T21" fmla="*/ 55 h 174"/>
                  <a:gd name="T22" fmla="*/ 0 w 178"/>
                  <a:gd name="T23" fmla="*/ 45 h 174"/>
                  <a:gd name="T24" fmla="*/ 0 w 178"/>
                  <a:gd name="T25" fmla="*/ 16 h 174"/>
                  <a:gd name="T26" fmla="*/ 6 w 178"/>
                  <a:gd name="T27" fmla="*/ 4 h 174"/>
                  <a:gd name="T28" fmla="*/ 18 w 178"/>
                  <a:gd name="T29" fmla="*/ 0 h 174"/>
                  <a:gd name="T30" fmla="*/ 162 w 178"/>
                  <a:gd name="T31" fmla="*/ 14 h 174"/>
                  <a:gd name="T32" fmla="*/ 178 w 178"/>
                  <a:gd name="T33" fmla="*/ 32 h 174"/>
                  <a:gd name="T34" fmla="*/ 178 w 178"/>
                  <a:gd name="T35" fmla="*/ 158 h 174"/>
                  <a:gd name="T36" fmla="*/ 173 w 178"/>
                  <a:gd name="T37" fmla="*/ 170 h 174"/>
                  <a:gd name="T38" fmla="*/ 162 w 178"/>
                  <a:gd name="T3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174">
                    <a:moveTo>
                      <a:pt x="162" y="174"/>
                    </a:moveTo>
                    <a:lnTo>
                      <a:pt x="162" y="174"/>
                    </a:lnTo>
                    <a:cubicBezTo>
                      <a:pt x="162" y="174"/>
                      <a:pt x="161" y="174"/>
                      <a:pt x="160" y="174"/>
                    </a:cubicBezTo>
                    <a:lnTo>
                      <a:pt x="126" y="170"/>
                    </a:lnTo>
                    <a:cubicBezTo>
                      <a:pt x="120" y="170"/>
                      <a:pt x="116" y="165"/>
                      <a:pt x="117" y="160"/>
                    </a:cubicBezTo>
                    <a:cubicBezTo>
                      <a:pt x="117" y="154"/>
                      <a:pt x="122" y="150"/>
                      <a:pt x="128" y="151"/>
                    </a:cubicBezTo>
                    <a:lnTo>
                      <a:pt x="158" y="154"/>
                    </a:lnTo>
                    <a:lnTo>
                      <a:pt x="158" y="34"/>
                    </a:lnTo>
                    <a:lnTo>
                      <a:pt x="20" y="20"/>
                    </a:lnTo>
                    <a:lnTo>
                      <a:pt x="20" y="45"/>
                    </a:lnTo>
                    <a:cubicBezTo>
                      <a:pt x="20" y="50"/>
                      <a:pt x="16" y="55"/>
                      <a:pt x="10" y="55"/>
                    </a:cubicBezTo>
                    <a:cubicBezTo>
                      <a:pt x="5" y="55"/>
                      <a:pt x="0" y="50"/>
                      <a:pt x="0" y="45"/>
                    </a:cubicBezTo>
                    <a:lnTo>
                      <a:pt x="0" y="16"/>
                    </a:lnTo>
                    <a:cubicBezTo>
                      <a:pt x="0" y="11"/>
                      <a:pt x="2" y="7"/>
                      <a:pt x="6" y="4"/>
                    </a:cubicBezTo>
                    <a:cubicBezTo>
                      <a:pt x="9" y="1"/>
                      <a:pt x="13" y="0"/>
                      <a:pt x="18" y="0"/>
                    </a:cubicBezTo>
                    <a:lnTo>
                      <a:pt x="162" y="14"/>
                    </a:lnTo>
                    <a:cubicBezTo>
                      <a:pt x="171" y="15"/>
                      <a:pt x="178" y="23"/>
                      <a:pt x="178" y="32"/>
                    </a:cubicBezTo>
                    <a:lnTo>
                      <a:pt x="178" y="158"/>
                    </a:lnTo>
                    <a:cubicBezTo>
                      <a:pt x="178" y="163"/>
                      <a:pt x="176" y="167"/>
                      <a:pt x="173" y="170"/>
                    </a:cubicBezTo>
                    <a:cubicBezTo>
                      <a:pt x="170" y="173"/>
                      <a:pt x="166" y="174"/>
                      <a:pt x="162" y="174"/>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2" name="Freeform 659"/>
              <p:cNvSpPr>
                <a:spLocks noEditPoints="1"/>
              </p:cNvSpPr>
              <p:nvPr/>
            </p:nvSpPr>
            <p:spPr bwMode="auto">
              <a:xfrm>
                <a:off x="2422953" y="1829962"/>
                <a:ext cx="257262" cy="251903"/>
              </a:xfrm>
              <a:custGeom>
                <a:avLst/>
                <a:gdLst>
                  <a:gd name="T0" fmla="*/ 20 w 178"/>
                  <a:gd name="T1" fmla="*/ 140 h 174"/>
                  <a:gd name="T2" fmla="*/ 20 w 178"/>
                  <a:gd name="T3" fmla="*/ 140 h 174"/>
                  <a:gd name="T4" fmla="*/ 158 w 178"/>
                  <a:gd name="T5" fmla="*/ 153 h 174"/>
                  <a:gd name="T6" fmla="*/ 158 w 178"/>
                  <a:gd name="T7" fmla="*/ 33 h 174"/>
                  <a:gd name="T8" fmla="*/ 20 w 178"/>
                  <a:gd name="T9" fmla="*/ 20 h 174"/>
                  <a:gd name="T10" fmla="*/ 20 w 178"/>
                  <a:gd name="T11" fmla="*/ 140 h 174"/>
                  <a:gd name="T12" fmla="*/ 162 w 178"/>
                  <a:gd name="T13" fmla="*/ 174 h 174"/>
                  <a:gd name="T14" fmla="*/ 162 w 178"/>
                  <a:gd name="T15" fmla="*/ 174 h 174"/>
                  <a:gd name="T16" fmla="*/ 160 w 178"/>
                  <a:gd name="T17" fmla="*/ 174 h 174"/>
                  <a:gd name="T18" fmla="*/ 15 w 178"/>
                  <a:gd name="T19" fmla="*/ 159 h 174"/>
                  <a:gd name="T20" fmla="*/ 0 w 178"/>
                  <a:gd name="T21" fmla="*/ 142 h 174"/>
                  <a:gd name="T22" fmla="*/ 0 w 178"/>
                  <a:gd name="T23" fmla="*/ 16 h 174"/>
                  <a:gd name="T24" fmla="*/ 16 w 178"/>
                  <a:gd name="T25" fmla="*/ 0 h 174"/>
                  <a:gd name="T26" fmla="*/ 17 w 178"/>
                  <a:gd name="T27" fmla="*/ 0 h 174"/>
                  <a:gd name="T28" fmla="*/ 162 w 178"/>
                  <a:gd name="T29" fmla="*/ 14 h 174"/>
                  <a:gd name="T30" fmla="*/ 178 w 178"/>
                  <a:gd name="T31" fmla="*/ 31 h 174"/>
                  <a:gd name="T32" fmla="*/ 178 w 178"/>
                  <a:gd name="T33" fmla="*/ 158 h 174"/>
                  <a:gd name="T34" fmla="*/ 162 w 178"/>
                  <a:gd name="T35"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174">
                    <a:moveTo>
                      <a:pt x="20" y="140"/>
                    </a:moveTo>
                    <a:lnTo>
                      <a:pt x="20" y="140"/>
                    </a:lnTo>
                    <a:lnTo>
                      <a:pt x="158" y="153"/>
                    </a:lnTo>
                    <a:lnTo>
                      <a:pt x="158" y="33"/>
                    </a:lnTo>
                    <a:lnTo>
                      <a:pt x="20" y="20"/>
                    </a:lnTo>
                    <a:lnTo>
                      <a:pt x="20" y="140"/>
                    </a:lnTo>
                    <a:close/>
                    <a:moveTo>
                      <a:pt x="162" y="174"/>
                    </a:moveTo>
                    <a:lnTo>
                      <a:pt x="162" y="174"/>
                    </a:lnTo>
                    <a:cubicBezTo>
                      <a:pt x="161" y="174"/>
                      <a:pt x="160" y="174"/>
                      <a:pt x="160" y="174"/>
                    </a:cubicBezTo>
                    <a:lnTo>
                      <a:pt x="15" y="159"/>
                    </a:lnTo>
                    <a:cubicBezTo>
                      <a:pt x="7" y="158"/>
                      <a:pt x="0" y="151"/>
                      <a:pt x="0" y="142"/>
                    </a:cubicBezTo>
                    <a:lnTo>
                      <a:pt x="0" y="16"/>
                    </a:lnTo>
                    <a:cubicBezTo>
                      <a:pt x="0" y="7"/>
                      <a:pt x="7" y="0"/>
                      <a:pt x="16" y="0"/>
                    </a:cubicBezTo>
                    <a:cubicBezTo>
                      <a:pt x="16" y="0"/>
                      <a:pt x="17" y="0"/>
                      <a:pt x="17" y="0"/>
                    </a:cubicBezTo>
                    <a:lnTo>
                      <a:pt x="162" y="14"/>
                    </a:lnTo>
                    <a:cubicBezTo>
                      <a:pt x="171" y="15"/>
                      <a:pt x="178" y="22"/>
                      <a:pt x="178" y="31"/>
                    </a:cubicBezTo>
                    <a:lnTo>
                      <a:pt x="178" y="158"/>
                    </a:lnTo>
                    <a:cubicBezTo>
                      <a:pt x="178" y="167"/>
                      <a:pt x="171" y="174"/>
                      <a:pt x="162" y="174"/>
                    </a:cubicBez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Freeform 662"/>
              <p:cNvSpPr/>
              <p:nvPr/>
            </p:nvSpPr>
            <p:spPr bwMode="auto">
              <a:xfrm>
                <a:off x="2484589" y="1923757"/>
                <a:ext cx="53596" cy="61637"/>
              </a:xfrm>
              <a:custGeom>
                <a:avLst/>
                <a:gdLst>
                  <a:gd name="T0" fmla="*/ 38 w 38"/>
                  <a:gd name="T1" fmla="*/ 4 h 42"/>
                  <a:gd name="T2" fmla="*/ 38 w 38"/>
                  <a:gd name="T3" fmla="*/ 4 h 42"/>
                  <a:gd name="T4" fmla="*/ 24 w 38"/>
                  <a:gd name="T5" fmla="*/ 42 h 42"/>
                  <a:gd name="T6" fmla="*/ 14 w 38"/>
                  <a:gd name="T7" fmla="*/ 41 h 42"/>
                  <a:gd name="T8" fmla="*/ 0 w 38"/>
                  <a:gd name="T9" fmla="*/ 0 h 42"/>
                  <a:gd name="T10" fmla="*/ 9 w 38"/>
                  <a:gd name="T11" fmla="*/ 1 h 42"/>
                  <a:gd name="T12" fmla="*/ 18 w 38"/>
                  <a:gd name="T13" fmla="*/ 30 h 42"/>
                  <a:gd name="T14" fmla="*/ 19 w 38"/>
                  <a:gd name="T15" fmla="*/ 34 h 42"/>
                  <a:gd name="T16" fmla="*/ 19 w 38"/>
                  <a:gd name="T17" fmla="*/ 34 h 42"/>
                  <a:gd name="T18" fmla="*/ 20 w 38"/>
                  <a:gd name="T19" fmla="*/ 30 h 42"/>
                  <a:gd name="T20" fmla="*/ 29 w 38"/>
                  <a:gd name="T21" fmla="*/ 3 h 42"/>
                  <a:gd name="T22" fmla="*/ 38 w 38"/>
                  <a:gd name="T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42">
                    <a:moveTo>
                      <a:pt x="38" y="4"/>
                    </a:moveTo>
                    <a:lnTo>
                      <a:pt x="38" y="4"/>
                    </a:lnTo>
                    <a:lnTo>
                      <a:pt x="24" y="42"/>
                    </a:lnTo>
                    <a:lnTo>
                      <a:pt x="14" y="41"/>
                    </a:lnTo>
                    <a:lnTo>
                      <a:pt x="0" y="0"/>
                    </a:lnTo>
                    <a:lnTo>
                      <a:pt x="9" y="1"/>
                    </a:lnTo>
                    <a:lnTo>
                      <a:pt x="18" y="30"/>
                    </a:lnTo>
                    <a:cubicBezTo>
                      <a:pt x="19" y="31"/>
                      <a:pt x="19" y="33"/>
                      <a:pt x="19" y="34"/>
                    </a:cubicBezTo>
                    <a:lnTo>
                      <a:pt x="19" y="34"/>
                    </a:lnTo>
                    <a:cubicBezTo>
                      <a:pt x="19" y="33"/>
                      <a:pt x="20" y="31"/>
                      <a:pt x="20" y="30"/>
                    </a:cubicBezTo>
                    <a:lnTo>
                      <a:pt x="29" y="3"/>
                    </a:lnTo>
                    <a:lnTo>
                      <a:pt x="38" y="4"/>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6" name="Freeform 663"/>
              <p:cNvSpPr/>
              <p:nvPr/>
            </p:nvSpPr>
            <p:spPr bwMode="auto">
              <a:xfrm>
                <a:off x="2546224" y="1929116"/>
                <a:ext cx="66996" cy="66996"/>
              </a:xfrm>
              <a:custGeom>
                <a:avLst/>
                <a:gdLst>
                  <a:gd name="T0" fmla="*/ 37 w 46"/>
                  <a:gd name="T1" fmla="*/ 44 h 45"/>
                  <a:gd name="T2" fmla="*/ 37 w 46"/>
                  <a:gd name="T3" fmla="*/ 44 h 45"/>
                  <a:gd name="T4" fmla="*/ 37 w 46"/>
                  <a:gd name="T5" fmla="*/ 20 h 45"/>
                  <a:gd name="T6" fmla="*/ 38 w 46"/>
                  <a:gd name="T7" fmla="*/ 11 h 45"/>
                  <a:gd name="T8" fmla="*/ 37 w 46"/>
                  <a:gd name="T9" fmla="*/ 11 h 45"/>
                  <a:gd name="T10" fmla="*/ 36 w 46"/>
                  <a:gd name="T11" fmla="*/ 16 h 45"/>
                  <a:gd name="T12" fmla="*/ 26 w 46"/>
                  <a:gd name="T13" fmla="*/ 43 h 45"/>
                  <a:gd name="T14" fmla="*/ 19 w 46"/>
                  <a:gd name="T15" fmla="*/ 42 h 45"/>
                  <a:gd name="T16" fmla="*/ 9 w 46"/>
                  <a:gd name="T17" fmla="*/ 14 h 45"/>
                  <a:gd name="T18" fmla="*/ 8 w 46"/>
                  <a:gd name="T19" fmla="*/ 8 h 45"/>
                  <a:gd name="T20" fmla="*/ 7 w 46"/>
                  <a:gd name="T21" fmla="*/ 8 h 45"/>
                  <a:gd name="T22" fmla="*/ 8 w 46"/>
                  <a:gd name="T23" fmla="*/ 18 h 45"/>
                  <a:gd name="T24" fmla="*/ 8 w 46"/>
                  <a:gd name="T25" fmla="*/ 41 h 45"/>
                  <a:gd name="T26" fmla="*/ 0 w 46"/>
                  <a:gd name="T27" fmla="*/ 40 h 45"/>
                  <a:gd name="T28" fmla="*/ 0 w 46"/>
                  <a:gd name="T29" fmla="*/ 0 h 45"/>
                  <a:gd name="T30" fmla="*/ 13 w 46"/>
                  <a:gd name="T31" fmla="*/ 1 h 45"/>
                  <a:gd name="T32" fmla="*/ 21 w 46"/>
                  <a:gd name="T33" fmla="*/ 27 h 45"/>
                  <a:gd name="T34" fmla="*/ 23 w 46"/>
                  <a:gd name="T35" fmla="*/ 33 h 45"/>
                  <a:gd name="T36" fmla="*/ 23 w 46"/>
                  <a:gd name="T37" fmla="*/ 33 h 45"/>
                  <a:gd name="T38" fmla="*/ 25 w 46"/>
                  <a:gd name="T39" fmla="*/ 27 h 45"/>
                  <a:gd name="T40" fmla="*/ 34 w 46"/>
                  <a:gd name="T41" fmla="*/ 3 h 45"/>
                  <a:gd name="T42" fmla="*/ 46 w 46"/>
                  <a:gd name="T43" fmla="*/ 5 h 45"/>
                  <a:gd name="T44" fmla="*/ 46 w 46"/>
                  <a:gd name="T45" fmla="*/ 45 h 45"/>
                  <a:gd name="T46" fmla="*/ 37 w 46"/>
                  <a:gd name="T4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5">
                    <a:moveTo>
                      <a:pt x="37" y="44"/>
                    </a:moveTo>
                    <a:lnTo>
                      <a:pt x="37" y="44"/>
                    </a:lnTo>
                    <a:lnTo>
                      <a:pt x="37" y="20"/>
                    </a:lnTo>
                    <a:cubicBezTo>
                      <a:pt x="37" y="17"/>
                      <a:pt x="37" y="15"/>
                      <a:pt x="38" y="11"/>
                    </a:cubicBezTo>
                    <a:lnTo>
                      <a:pt x="37" y="11"/>
                    </a:lnTo>
                    <a:cubicBezTo>
                      <a:pt x="37" y="14"/>
                      <a:pt x="36" y="15"/>
                      <a:pt x="36" y="16"/>
                    </a:cubicBezTo>
                    <a:lnTo>
                      <a:pt x="26" y="43"/>
                    </a:lnTo>
                    <a:lnTo>
                      <a:pt x="19" y="42"/>
                    </a:lnTo>
                    <a:lnTo>
                      <a:pt x="9" y="14"/>
                    </a:lnTo>
                    <a:cubicBezTo>
                      <a:pt x="9" y="13"/>
                      <a:pt x="8" y="11"/>
                      <a:pt x="8" y="8"/>
                    </a:cubicBezTo>
                    <a:lnTo>
                      <a:pt x="7" y="8"/>
                    </a:lnTo>
                    <a:cubicBezTo>
                      <a:pt x="8" y="12"/>
                      <a:pt x="8" y="15"/>
                      <a:pt x="8" y="18"/>
                    </a:cubicBezTo>
                    <a:lnTo>
                      <a:pt x="8" y="41"/>
                    </a:lnTo>
                    <a:lnTo>
                      <a:pt x="0" y="40"/>
                    </a:lnTo>
                    <a:lnTo>
                      <a:pt x="0" y="0"/>
                    </a:lnTo>
                    <a:lnTo>
                      <a:pt x="13" y="1"/>
                    </a:lnTo>
                    <a:lnTo>
                      <a:pt x="21" y="27"/>
                    </a:lnTo>
                    <a:cubicBezTo>
                      <a:pt x="22" y="29"/>
                      <a:pt x="23" y="31"/>
                      <a:pt x="23" y="33"/>
                    </a:cubicBezTo>
                    <a:lnTo>
                      <a:pt x="23" y="33"/>
                    </a:lnTo>
                    <a:cubicBezTo>
                      <a:pt x="24" y="30"/>
                      <a:pt x="24" y="29"/>
                      <a:pt x="25" y="27"/>
                    </a:cubicBezTo>
                    <a:lnTo>
                      <a:pt x="34" y="3"/>
                    </a:lnTo>
                    <a:lnTo>
                      <a:pt x="46" y="5"/>
                    </a:lnTo>
                    <a:lnTo>
                      <a:pt x="46" y="45"/>
                    </a:lnTo>
                    <a:lnTo>
                      <a:pt x="37" y="44"/>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
          <p:nvSpPr>
            <p:cNvPr id="71" name="矩形 70"/>
            <p:cNvSpPr/>
            <p:nvPr/>
          </p:nvSpPr>
          <p:spPr>
            <a:xfrm>
              <a:off x="2020149" y="1952314"/>
              <a:ext cx="1123574" cy="276999"/>
            </a:xfrm>
            <a:prstGeom prst="rect">
              <a:avLst/>
            </a:prstGeom>
            <a:grpFill/>
            <a:scene3d>
              <a:camera prst="orthographicFront">
                <a:rot lat="0" lon="0" rev="0"/>
              </a:camera>
              <a:lightRig rig="threePt" dir="t"/>
            </a:scene3d>
          </p:spPr>
          <p:txBody>
            <a:bodyPr wrap="square">
              <a:noAutofit/>
            </a:bodyPr>
            <a:lstStyle/>
            <a:p>
              <a:pPr marL="228577" indent="-228577" algn="ctr" defTabSz="913674"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VM</a:t>
              </a:r>
            </a:p>
          </p:txBody>
        </p:sp>
        <p:sp>
          <p:nvSpPr>
            <p:cNvPr id="198" name="梯形 13"/>
            <p:cNvSpPr/>
            <p:nvPr/>
          </p:nvSpPr>
          <p:spPr bwMode="auto">
            <a:xfrm>
              <a:off x="4467225" y="1805036"/>
              <a:ext cx="1243013" cy="169341"/>
            </a:xfrm>
            <a:custGeom>
              <a:avLst/>
              <a:gdLst>
                <a:gd name="connsiteX0" fmla="*/ 0 w 2472511"/>
                <a:gd name="connsiteY0" fmla="*/ 359398 h 359398"/>
                <a:gd name="connsiteX1" fmla="*/ 373875 w 2472511"/>
                <a:gd name="connsiteY1" fmla="*/ 0 h 359398"/>
                <a:gd name="connsiteX2" fmla="*/ 2098636 w 2472511"/>
                <a:gd name="connsiteY2" fmla="*/ 0 h 359398"/>
                <a:gd name="connsiteX3" fmla="*/ 2472511 w 2472511"/>
                <a:gd name="connsiteY3" fmla="*/ 359398 h 359398"/>
                <a:gd name="connsiteX4" fmla="*/ 0 w 2472511"/>
                <a:gd name="connsiteY4" fmla="*/ 359398 h 359398"/>
                <a:gd name="connsiteX0-1" fmla="*/ 0 w 2472511"/>
                <a:gd name="connsiteY0-2" fmla="*/ 359398 h 359398"/>
                <a:gd name="connsiteX1-3" fmla="*/ 465315 w 2472511"/>
                <a:gd name="connsiteY1-4" fmla="*/ 7620 h 359398"/>
                <a:gd name="connsiteX2-5" fmla="*/ 2098636 w 2472511"/>
                <a:gd name="connsiteY2-6" fmla="*/ 0 h 359398"/>
                <a:gd name="connsiteX3-7" fmla="*/ 2472511 w 2472511"/>
                <a:gd name="connsiteY3-8" fmla="*/ 359398 h 359398"/>
                <a:gd name="connsiteX4-9" fmla="*/ 0 w 2472511"/>
                <a:gd name="connsiteY4-10" fmla="*/ 359398 h 359398"/>
                <a:gd name="connsiteX0-11" fmla="*/ 0 w 2472511"/>
                <a:gd name="connsiteY0-12" fmla="*/ 359398 h 359398"/>
                <a:gd name="connsiteX1-13" fmla="*/ 465315 w 2472511"/>
                <a:gd name="connsiteY1-14" fmla="*/ 7620 h 359398"/>
                <a:gd name="connsiteX2-15" fmla="*/ 1961476 w 2472511"/>
                <a:gd name="connsiteY2-16" fmla="*/ 0 h 359398"/>
                <a:gd name="connsiteX3-17" fmla="*/ 2472511 w 2472511"/>
                <a:gd name="connsiteY3-18" fmla="*/ 359398 h 359398"/>
                <a:gd name="connsiteX4-19" fmla="*/ 0 w 2472511"/>
                <a:gd name="connsiteY4-20" fmla="*/ 359398 h 3593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72511" h="359398">
                  <a:moveTo>
                    <a:pt x="0" y="359398"/>
                  </a:moveTo>
                  <a:lnTo>
                    <a:pt x="465315" y="7620"/>
                  </a:lnTo>
                  <a:lnTo>
                    <a:pt x="1961476" y="0"/>
                  </a:lnTo>
                  <a:lnTo>
                    <a:pt x="2472511" y="359398"/>
                  </a:lnTo>
                  <a:lnTo>
                    <a:pt x="0" y="35939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fontAlgn="ctr">
                <a:buClr>
                  <a:srgbClr val="CC9900"/>
                </a:buClr>
              </a:pPr>
              <a:endParaRPr lang="en-US" altLang="zh-CN" sz="100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9" name="矩形 17"/>
            <p:cNvSpPr>
              <a:spLocks noChangeArrowheads="1"/>
            </p:cNvSpPr>
            <p:nvPr/>
          </p:nvSpPr>
          <p:spPr bwMode="auto">
            <a:xfrm>
              <a:off x="4467225" y="1974377"/>
              <a:ext cx="1243013" cy="244258"/>
            </a:xfrm>
            <a:prstGeom prst="rect">
              <a:avLst/>
            </a:prstGeom>
            <a:grp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18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35" name="图片 234"/>
            <p:cNvPicPr>
              <a:picLocks noChangeAspect="1"/>
            </p:cNvPicPr>
            <p:nvPr/>
          </p:nvPicPr>
          <p:blipFill>
            <a:blip r:embed="rId3" cstate="email">
              <a:duotone>
                <a:schemeClr val="accent5">
                  <a:shade val="45000"/>
                  <a:satMod val="135000"/>
                </a:schemeClr>
                <a:prstClr val="white"/>
              </a:duotone>
            </a:blip>
            <a:stretch>
              <a:fillRect/>
            </a:stretch>
          </p:blipFill>
          <p:spPr>
            <a:xfrm>
              <a:off x="4771195" y="1432289"/>
              <a:ext cx="711362" cy="413954"/>
            </a:xfrm>
            <a:prstGeom prst="rect">
              <a:avLst/>
            </a:prstGeom>
            <a:grpFill/>
          </p:spPr>
        </p:pic>
        <p:sp>
          <p:nvSpPr>
            <p:cNvPr id="239" name="文本框 75"/>
            <p:cNvSpPr txBox="1"/>
            <p:nvPr/>
          </p:nvSpPr>
          <p:spPr>
            <a:xfrm>
              <a:off x="4396697" y="1868431"/>
              <a:ext cx="1390165" cy="369332"/>
            </a:xfrm>
            <a:prstGeom prst="rect">
              <a:avLst/>
            </a:prstGeom>
            <a:grpFill/>
            <a:effectLst/>
          </p:spPr>
          <p:txBody>
            <a:bodyPr wrap="square">
              <a:noAutofit/>
            </a:bodyPr>
            <a:lstStyle>
              <a:lvl1pPr defTabSz="2238375">
                <a:defRPr kumimoji="1" sz="2400">
                  <a:solidFill>
                    <a:schemeClr val="tx1"/>
                  </a:solidFill>
                  <a:latin typeface="Arial" panose="020B0604020202020204" pitchFamily="34" charset="0"/>
                  <a:ea typeface="微软雅黑" panose="020B0503020204020204" pitchFamily="34" charset="-122"/>
                </a:defRPr>
              </a:lvl1pPr>
              <a:lvl2pPr marL="742950" indent="-285750" defTabSz="2238375">
                <a:defRPr kumimoji="1" sz="2400">
                  <a:solidFill>
                    <a:schemeClr val="tx1"/>
                  </a:solidFill>
                  <a:latin typeface="Arial" panose="020B0604020202020204" pitchFamily="34" charset="0"/>
                  <a:ea typeface="微软雅黑" panose="020B0503020204020204" pitchFamily="34" charset="-122"/>
                </a:defRPr>
              </a:lvl2pPr>
              <a:lvl3pPr marL="1143000" indent="-228600" defTabSz="2238375">
                <a:defRPr kumimoji="1" sz="2400">
                  <a:solidFill>
                    <a:schemeClr val="tx1"/>
                  </a:solidFill>
                  <a:latin typeface="Arial" panose="020B0604020202020204" pitchFamily="34" charset="0"/>
                  <a:ea typeface="微软雅黑" panose="020B0503020204020204" pitchFamily="34" charset="-122"/>
                </a:defRPr>
              </a:lvl3pPr>
              <a:lvl4pPr marL="1600200" indent="-228600" defTabSz="2238375">
                <a:defRPr kumimoji="1" sz="2400">
                  <a:solidFill>
                    <a:schemeClr val="tx1"/>
                  </a:solidFill>
                  <a:latin typeface="Arial" panose="020B0604020202020204" pitchFamily="34" charset="0"/>
                  <a:ea typeface="微软雅黑" panose="020B0503020204020204" pitchFamily="34" charset="-122"/>
                </a:defRPr>
              </a:lvl4pPr>
              <a:lvl5pPr marL="2057400" indent="-228600" defTabSz="2238375">
                <a:defRPr kumimoji="1" sz="2400">
                  <a:solidFill>
                    <a:schemeClr val="tx1"/>
                  </a:solidFill>
                  <a:latin typeface="Arial" panose="020B0604020202020204" pitchFamily="34" charset="0"/>
                  <a:ea typeface="微软雅黑" panose="020B0503020204020204" pitchFamily="34" charset="-122"/>
                </a:defRPr>
              </a:lvl5pPr>
              <a:lvl6pPr marL="2514600" indent="-228600" defTabSz="2238375" fontAlgn="base">
                <a:spcBef>
                  <a:spcPct val="0"/>
                </a:spcBef>
                <a:spcAft>
                  <a:spcPct val="0"/>
                </a:spcAft>
                <a:defRPr kumimoji="1" sz="2400">
                  <a:solidFill>
                    <a:schemeClr val="tx1"/>
                  </a:solidFill>
                  <a:latin typeface="Arial" panose="020B0604020202020204" pitchFamily="34" charset="0"/>
                  <a:ea typeface="微软雅黑" panose="020B0503020204020204" pitchFamily="34" charset="-122"/>
                </a:defRPr>
              </a:lvl6pPr>
              <a:lvl7pPr marL="2971800" indent="-228600" defTabSz="2238375" fontAlgn="base">
                <a:spcBef>
                  <a:spcPct val="0"/>
                </a:spcBef>
                <a:spcAft>
                  <a:spcPct val="0"/>
                </a:spcAft>
                <a:defRPr kumimoji="1" sz="2400">
                  <a:solidFill>
                    <a:schemeClr val="tx1"/>
                  </a:solidFill>
                  <a:latin typeface="Arial" panose="020B0604020202020204" pitchFamily="34" charset="0"/>
                  <a:ea typeface="微软雅黑" panose="020B0503020204020204" pitchFamily="34" charset="-122"/>
                </a:defRPr>
              </a:lvl7pPr>
              <a:lvl8pPr marL="3429000" indent="-228600" defTabSz="2238375" fontAlgn="base">
                <a:spcBef>
                  <a:spcPct val="0"/>
                </a:spcBef>
                <a:spcAft>
                  <a:spcPct val="0"/>
                </a:spcAft>
                <a:defRPr kumimoji="1" sz="2400">
                  <a:solidFill>
                    <a:schemeClr val="tx1"/>
                  </a:solidFill>
                  <a:latin typeface="Arial" panose="020B0604020202020204" pitchFamily="34" charset="0"/>
                  <a:ea typeface="微软雅黑" panose="020B0503020204020204" pitchFamily="34" charset="-122"/>
                </a:defRPr>
              </a:lvl8pPr>
              <a:lvl9pPr marL="3886200" indent="-228600" defTabSz="2238375" fontAlgn="base">
                <a:spcBef>
                  <a:spcPct val="0"/>
                </a:spcBef>
                <a:spcAft>
                  <a:spcPct val="0"/>
                </a:spcAft>
                <a:defRPr kumimoji="1" sz="2400">
                  <a:solidFill>
                    <a:schemeClr val="tx1"/>
                  </a:solidFill>
                  <a:latin typeface="Arial" panose="020B0604020202020204" pitchFamily="34" charset="0"/>
                  <a:ea typeface="微软雅黑" panose="020B0503020204020204" pitchFamily="34" charset="-122"/>
                </a:defRPr>
              </a:lvl9pPr>
            </a:lstStyle>
            <a:p>
              <a:pPr algn="ctr" fontAlgn="ctr">
                <a:lnSpc>
                  <a:spcPct val="150000"/>
                </a:lnSpc>
              </a:pPr>
              <a:r>
                <a:rPr kumimoji="0" lang="en-US" sz="1200" dirty="0">
                  <a:solidFill>
                    <a:srgbClr val="1D1D1A">
                      <a:lumMod val="90000"/>
                      <a:lumOff val="10000"/>
                    </a:srgbClr>
                  </a:solidFill>
                  <a:cs typeface="Arial" panose="020B0604020202020204" pitchFamily="34" charset="0"/>
                  <a:sym typeface="Arial" panose="020B0604020202020204" pitchFamily="34" charset="0"/>
                </a:rPr>
                <a:t>HUAWEI CLOUD</a:t>
              </a:r>
            </a:p>
          </p:txBody>
        </p:sp>
        <p:sp>
          <p:nvSpPr>
            <p:cNvPr id="195" name="梯形 13"/>
            <p:cNvSpPr/>
            <p:nvPr/>
          </p:nvSpPr>
          <p:spPr bwMode="auto">
            <a:xfrm>
              <a:off x="3308269" y="1805036"/>
              <a:ext cx="1083055" cy="169341"/>
            </a:xfrm>
            <a:custGeom>
              <a:avLst/>
              <a:gdLst>
                <a:gd name="connsiteX0" fmla="*/ 0 w 2472511"/>
                <a:gd name="connsiteY0" fmla="*/ 359398 h 359398"/>
                <a:gd name="connsiteX1" fmla="*/ 373875 w 2472511"/>
                <a:gd name="connsiteY1" fmla="*/ 0 h 359398"/>
                <a:gd name="connsiteX2" fmla="*/ 2098636 w 2472511"/>
                <a:gd name="connsiteY2" fmla="*/ 0 h 359398"/>
                <a:gd name="connsiteX3" fmla="*/ 2472511 w 2472511"/>
                <a:gd name="connsiteY3" fmla="*/ 359398 h 359398"/>
                <a:gd name="connsiteX4" fmla="*/ 0 w 2472511"/>
                <a:gd name="connsiteY4" fmla="*/ 359398 h 359398"/>
                <a:gd name="connsiteX0-1" fmla="*/ 0 w 2472511"/>
                <a:gd name="connsiteY0-2" fmla="*/ 359398 h 359398"/>
                <a:gd name="connsiteX1-3" fmla="*/ 465315 w 2472511"/>
                <a:gd name="connsiteY1-4" fmla="*/ 7620 h 359398"/>
                <a:gd name="connsiteX2-5" fmla="*/ 2098636 w 2472511"/>
                <a:gd name="connsiteY2-6" fmla="*/ 0 h 359398"/>
                <a:gd name="connsiteX3-7" fmla="*/ 2472511 w 2472511"/>
                <a:gd name="connsiteY3-8" fmla="*/ 359398 h 359398"/>
                <a:gd name="connsiteX4-9" fmla="*/ 0 w 2472511"/>
                <a:gd name="connsiteY4-10" fmla="*/ 359398 h 359398"/>
                <a:gd name="connsiteX0-11" fmla="*/ 0 w 2472511"/>
                <a:gd name="connsiteY0-12" fmla="*/ 359398 h 359398"/>
                <a:gd name="connsiteX1-13" fmla="*/ 465315 w 2472511"/>
                <a:gd name="connsiteY1-14" fmla="*/ 7620 h 359398"/>
                <a:gd name="connsiteX2-15" fmla="*/ 1961476 w 2472511"/>
                <a:gd name="connsiteY2-16" fmla="*/ 0 h 359398"/>
                <a:gd name="connsiteX3-17" fmla="*/ 2472511 w 2472511"/>
                <a:gd name="connsiteY3-18" fmla="*/ 359398 h 359398"/>
                <a:gd name="connsiteX4-19" fmla="*/ 0 w 2472511"/>
                <a:gd name="connsiteY4-20" fmla="*/ 359398 h 3593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72511" h="359398">
                  <a:moveTo>
                    <a:pt x="0" y="359398"/>
                  </a:moveTo>
                  <a:lnTo>
                    <a:pt x="465315" y="7620"/>
                  </a:lnTo>
                  <a:lnTo>
                    <a:pt x="1961476" y="0"/>
                  </a:lnTo>
                  <a:lnTo>
                    <a:pt x="2472511" y="359398"/>
                  </a:lnTo>
                  <a:lnTo>
                    <a:pt x="0" y="35939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p>
              <a:pPr fontAlgn="ctr">
                <a:buClr>
                  <a:srgbClr val="CC9900"/>
                </a:buClr>
              </a:pPr>
              <a:endParaRPr lang="en-US" altLang="zh-CN" sz="100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6" name="矩形 17"/>
            <p:cNvSpPr>
              <a:spLocks noChangeArrowheads="1"/>
            </p:cNvSpPr>
            <p:nvPr/>
          </p:nvSpPr>
          <p:spPr bwMode="auto">
            <a:xfrm>
              <a:off x="3308269" y="1974377"/>
              <a:ext cx="1083055" cy="244258"/>
            </a:xfrm>
            <a:prstGeom prst="rect">
              <a:avLst/>
            </a:prstGeom>
            <a:grp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18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矩形 78"/>
            <p:cNvSpPr/>
            <p:nvPr/>
          </p:nvSpPr>
          <p:spPr>
            <a:xfrm>
              <a:off x="3363249" y="1947177"/>
              <a:ext cx="973095" cy="276999"/>
            </a:xfrm>
            <a:prstGeom prst="rect">
              <a:avLst/>
            </a:prstGeom>
            <a:grpFill/>
            <a:scene3d>
              <a:camera prst="orthographicFront">
                <a:rot lat="0" lon="0" rev="0"/>
              </a:camera>
              <a:lightRig rig="threePt" dir="t"/>
            </a:scene3d>
          </p:spPr>
          <p:txBody>
            <a:bodyPr wrap="square">
              <a:noAutofit/>
            </a:bodyPr>
            <a:lstStyle/>
            <a:p>
              <a:pPr marL="228577" indent="-228577" algn="ctr" defTabSz="913674"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Container</a:t>
              </a:r>
            </a:p>
          </p:txBody>
        </p:sp>
        <p:grpSp>
          <p:nvGrpSpPr>
            <p:cNvPr id="6" name="组合 5"/>
            <p:cNvGrpSpPr/>
            <p:nvPr/>
          </p:nvGrpSpPr>
          <p:grpSpPr>
            <a:xfrm>
              <a:off x="3620275" y="1491816"/>
              <a:ext cx="459043" cy="343031"/>
              <a:chOff x="3692715" y="1615640"/>
              <a:chExt cx="459043" cy="343031"/>
            </a:xfrm>
            <a:grpFill/>
          </p:grpSpPr>
          <p:sp>
            <p:nvSpPr>
              <p:cNvPr id="80" name="Freeform 270"/>
              <p:cNvSpPr/>
              <p:nvPr/>
            </p:nvSpPr>
            <p:spPr bwMode="auto">
              <a:xfrm>
                <a:off x="3692715" y="1857466"/>
                <a:ext cx="102246" cy="101205"/>
              </a:xfrm>
              <a:custGeom>
                <a:avLst/>
                <a:gdLst>
                  <a:gd name="T0" fmla="*/ 96 w 96"/>
                  <a:gd name="T1" fmla="*/ 95 h 95"/>
                  <a:gd name="T2" fmla="*/ 0 w 96"/>
                  <a:gd name="T3" fmla="*/ 95 h 95"/>
                  <a:gd name="T4" fmla="*/ 0 w 96"/>
                  <a:gd name="T5" fmla="*/ 0 h 95"/>
                  <a:gd name="T6" fmla="*/ 96 w 96"/>
                  <a:gd name="T7" fmla="*/ 0 h 95"/>
                  <a:gd name="T8" fmla="*/ 96 w 96"/>
                  <a:gd name="T9" fmla="*/ 95 h 95"/>
                  <a:gd name="T10" fmla="*/ 96 w 96"/>
                  <a:gd name="T11" fmla="*/ 95 h 95"/>
                </a:gdLst>
                <a:ahLst/>
                <a:cxnLst>
                  <a:cxn ang="0">
                    <a:pos x="T0" y="T1"/>
                  </a:cxn>
                  <a:cxn ang="0">
                    <a:pos x="T2" y="T3"/>
                  </a:cxn>
                  <a:cxn ang="0">
                    <a:pos x="T4" y="T5"/>
                  </a:cxn>
                  <a:cxn ang="0">
                    <a:pos x="T6" y="T7"/>
                  </a:cxn>
                  <a:cxn ang="0">
                    <a:pos x="T8" y="T9"/>
                  </a:cxn>
                  <a:cxn ang="0">
                    <a:pos x="T10" y="T11"/>
                  </a:cxn>
                </a:cxnLst>
                <a:rect l="0" t="0" r="r" b="b"/>
                <a:pathLst>
                  <a:path w="96" h="95">
                    <a:moveTo>
                      <a:pt x="96" y="95"/>
                    </a:moveTo>
                    <a:lnTo>
                      <a:pt x="0" y="95"/>
                    </a:lnTo>
                    <a:lnTo>
                      <a:pt x="0" y="0"/>
                    </a:lnTo>
                    <a:lnTo>
                      <a:pt x="96" y="0"/>
                    </a:lnTo>
                    <a:lnTo>
                      <a:pt x="96" y="95"/>
                    </a:lnTo>
                    <a:lnTo>
                      <a:pt x="96"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1" name="Freeform 271"/>
              <p:cNvSpPr/>
              <p:nvPr/>
            </p:nvSpPr>
            <p:spPr bwMode="auto">
              <a:xfrm>
                <a:off x="3814132" y="1857466"/>
                <a:ext cx="101181" cy="101205"/>
              </a:xfrm>
              <a:custGeom>
                <a:avLst/>
                <a:gdLst>
                  <a:gd name="T0" fmla="*/ 95 w 95"/>
                  <a:gd name="T1" fmla="*/ 95 h 95"/>
                  <a:gd name="T2" fmla="*/ 0 w 95"/>
                  <a:gd name="T3" fmla="*/ 95 h 95"/>
                  <a:gd name="T4" fmla="*/ 0 w 95"/>
                  <a:gd name="T5" fmla="*/ 0 h 95"/>
                  <a:gd name="T6" fmla="*/ 95 w 95"/>
                  <a:gd name="T7" fmla="*/ 0 h 95"/>
                  <a:gd name="T8" fmla="*/ 95 w 95"/>
                  <a:gd name="T9" fmla="*/ 95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lnTo>
                      <a:pt x="0" y="95"/>
                    </a:lnTo>
                    <a:lnTo>
                      <a:pt x="0" y="0"/>
                    </a:lnTo>
                    <a:lnTo>
                      <a:pt x="95" y="0"/>
                    </a:lnTo>
                    <a:lnTo>
                      <a:pt x="95" y="95"/>
                    </a:lnTo>
                    <a:lnTo>
                      <a:pt x="95"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2" name="Freeform 272"/>
              <p:cNvSpPr/>
              <p:nvPr/>
            </p:nvSpPr>
            <p:spPr bwMode="auto">
              <a:xfrm>
                <a:off x="3936614" y="1857466"/>
                <a:ext cx="101181" cy="101205"/>
              </a:xfrm>
              <a:custGeom>
                <a:avLst/>
                <a:gdLst>
                  <a:gd name="T0" fmla="*/ 95 w 95"/>
                  <a:gd name="T1" fmla="*/ 95 h 95"/>
                  <a:gd name="T2" fmla="*/ 0 w 95"/>
                  <a:gd name="T3" fmla="*/ 95 h 95"/>
                  <a:gd name="T4" fmla="*/ 0 w 95"/>
                  <a:gd name="T5" fmla="*/ 0 h 95"/>
                  <a:gd name="T6" fmla="*/ 95 w 95"/>
                  <a:gd name="T7" fmla="*/ 0 h 95"/>
                  <a:gd name="T8" fmla="*/ 95 w 95"/>
                  <a:gd name="T9" fmla="*/ 95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lnTo>
                      <a:pt x="0" y="95"/>
                    </a:lnTo>
                    <a:lnTo>
                      <a:pt x="0" y="0"/>
                    </a:lnTo>
                    <a:lnTo>
                      <a:pt x="95" y="0"/>
                    </a:lnTo>
                    <a:lnTo>
                      <a:pt x="95" y="95"/>
                    </a:lnTo>
                    <a:lnTo>
                      <a:pt x="95"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3" name="Freeform 273"/>
              <p:cNvSpPr/>
              <p:nvPr/>
            </p:nvSpPr>
            <p:spPr bwMode="auto">
              <a:xfrm>
                <a:off x="4050577" y="1857466"/>
                <a:ext cx="101181" cy="101205"/>
              </a:xfrm>
              <a:custGeom>
                <a:avLst/>
                <a:gdLst>
                  <a:gd name="T0" fmla="*/ 95 w 95"/>
                  <a:gd name="T1" fmla="*/ 95 h 95"/>
                  <a:gd name="T2" fmla="*/ 0 w 95"/>
                  <a:gd name="T3" fmla="*/ 95 h 95"/>
                  <a:gd name="T4" fmla="*/ 0 w 95"/>
                  <a:gd name="T5" fmla="*/ 0 h 95"/>
                  <a:gd name="T6" fmla="*/ 95 w 95"/>
                  <a:gd name="T7" fmla="*/ 0 h 95"/>
                  <a:gd name="T8" fmla="*/ 95 w 95"/>
                  <a:gd name="T9" fmla="*/ 95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lnTo>
                      <a:pt x="0" y="95"/>
                    </a:lnTo>
                    <a:lnTo>
                      <a:pt x="0" y="0"/>
                    </a:lnTo>
                    <a:lnTo>
                      <a:pt x="95" y="0"/>
                    </a:lnTo>
                    <a:lnTo>
                      <a:pt x="95" y="95"/>
                    </a:lnTo>
                    <a:lnTo>
                      <a:pt x="95"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4" name="Freeform 274"/>
              <p:cNvSpPr/>
              <p:nvPr/>
            </p:nvSpPr>
            <p:spPr bwMode="auto">
              <a:xfrm>
                <a:off x="3751293" y="1737086"/>
                <a:ext cx="101181" cy="101205"/>
              </a:xfrm>
              <a:custGeom>
                <a:avLst/>
                <a:gdLst>
                  <a:gd name="T0" fmla="*/ 95 w 95"/>
                  <a:gd name="T1" fmla="*/ 95 h 95"/>
                  <a:gd name="T2" fmla="*/ 0 w 95"/>
                  <a:gd name="T3" fmla="*/ 95 h 95"/>
                  <a:gd name="T4" fmla="*/ 0 w 95"/>
                  <a:gd name="T5" fmla="*/ 0 h 95"/>
                  <a:gd name="T6" fmla="*/ 95 w 95"/>
                  <a:gd name="T7" fmla="*/ 0 h 95"/>
                  <a:gd name="T8" fmla="*/ 95 w 95"/>
                  <a:gd name="T9" fmla="*/ 95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lnTo>
                      <a:pt x="0" y="95"/>
                    </a:lnTo>
                    <a:lnTo>
                      <a:pt x="0" y="0"/>
                    </a:lnTo>
                    <a:lnTo>
                      <a:pt x="95" y="0"/>
                    </a:lnTo>
                    <a:lnTo>
                      <a:pt x="95" y="95"/>
                    </a:lnTo>
                    <a:lnTo>
                      <a:pt x="95"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5" name="Freeform 275"/>
              <p:cNvSpPr/>
              <p:nvPr/>
            </p:nvSpPr>
            <p:spPr bwMode="auto">
              <a:xfrm>
                <a:off x="3872711" y="1737086"/>
                <a:ext cx="102246" cy="101205"/>
              </a:xfrm>
              <a:custGeom>
                <a:avLst/>
                <a:gdLst>
                  <a:gd name="T0" fmla="*/ 96 w 96"/>
                  <a:gd name="T1" fmla="*/ 95 h 95"/>
                  <a:gd name="T2" fmla="*/ 0 w 96"/>
                  <a:gd name="T3" fmla="*/ 95 h 95"/>
                  <a:gd name="T4" fmla="*/ 0 w 96"/>
                  <a:gd name="T5" fmla="*/ 0 h 95"/>
                  <a:gd name="T6" fmla="*/ 96 w 96"/>
                  <a:gd name="T7" fmla="*/ 0 h 95"/>
                  <a:gd name="T8" fmla="*/ 96 w 96"/>
                  <a:gd name="T9" fmla="*/ 95 h 95"/>
                  <a:gd name="T10" fmla="*/ 96 w 96"/>
                  <a:gd name="T11" fmla="*/ 95 h 95"/>
                </a:gdLst>
                <a:ahLst/>
                <a:cxnLst>
                  <a:cxn ang="0">
                    <a:pos x="T0" y="T1"/>
                  </a:cxn>
                  <a:cxn ang="0">
                    <a:pos x="T2" y="T3"/>
                  </a:cxn>
                  <a:cxn ang="0">
                    <a:pos x="T4" y="T5"/>
                  </a:cxn>
                  <a:cxn ang="0">
                    <a:pos x="T6" y="T7"/>
                  </a:cxn>
                  <a:cxn ang="0">
                    <a:pos x="T8" y="T9"/>
                  </a:cxn>
                  <a:cxn ang="0">
                    <a:pos x="T10" y="T11"/>
                  </a:cxn>
                </a:cxnLst>
                <a:rect l="0" t="0" r="r" b="b"/>
                <a:pathLst>
                  <a:path w="96" h="95">
                    <a:moveTo>
                      <a:pt x="96" y="95"/>
                    </a:moveTo>
                    <a:lnTo>
                      <a:pt x="0" y="95"/>
                    </a:lnTo>
                    <a:lnTo>
                      <a:pt x="0" y="0"/>
                    </a:lnTo>
                    <a:lnTo>
                      <a:pt x="96" y="0"/>
                    </a:lnTo>
                    <a:lnTo>
                      <a:pt x="96" y="95"/>
                    </a:lnTo>
                    <a:lnTo>
                      <a:pt x="96"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6" name="Freeform 276"/>
              <p:cNvSpPr/>
              <p:nvPr/>
            </p:nvSpPr>
            <p:spPr bwMode="auto">
              <a:xfrm>
                <a:off x="3994128" y="1737086"/>
                <a:ext cx="101181" cy="101205"/>
              </a:xfrm>
              <a:custGeom>
                <a:avLst/>
                <a:gdLst>
                  <a:gd name="T0" fmla="*/ 95 w 95"/>
                  <a:gd name="T1" fmla="*/ 95 h 95"/>
                  <a:gd name="T2" fmla="*/ 0 w 95"/>
                  <a:gd name="T3" fmla="*/ 95 h 95"/>
                  <a:gd name="T4" fmla="*/ 0 w 95"/>
                  <a:gd name="T5" fmla="*/ 0 h 95"/>
                  <a:gd name="T6" fmla="*/ 95 w 95"/>
                  <a:gd name="T7" fmla="*/ 0 h 95"/>
                  <a:gd name="T8" fmla="*/ 95 w 95"/>
                  <a:gd name="T9" fmla="*/ 95 h 95"/>
                  <a:gd name="T10" fmla="*/ 95 w 95"/>
                  <a:gd name="T11" fmla="*/ 95 h 95"/>
                </a:gdLst>
                <a:ahLst/>
                <a:cxnLst>
                  <a:cxn ang="0">
                    <a:pos x="T0" y="T1"/>
                  </a:cxn>
                  <a:cxn ang="0">
                    <a:pos x="T2" y="T3"/>
                  </a:cxn>
                  <a:cxn ang="0">
                    <a:pos x="T4" y="T5"/>
                  </a:cxn>
                  <a:cxn ang="0">
                    <a:pos x="T6" y="T7"/>
                  </a:cxn>
                  <a:cxn ang="0">
                    <a:pos x="T8" y="T9"/>
                  </a:cxn>
                  <a:cxn ang="0">
                    <a:pos x="T10" y="T11"/>
                  </a:cxn>
                </a:cxnLst>
                <a:rect l="0" t="0" r="r" b="b"/>
                <a:pathLst>
                  <a:path w="95" h="95">
                    <a:moveTo>
                      <a:pt x="95" y="95"/>
                    </a:moveTo>
                    <a:lnTo>
                      <a:pt x="0" y="95"/>
                    </a:lnTo>
                    <a:lnTo>
                      <a:pt x="0" y="0"/>
                    </a:lnTo>
                    <a:lnTo>
                      <a:pt x="95" y="0"/>
                    </a:lnTo>
                    <a:lnTo>
                      <a:pt x="95" y="95"/>
                    </a:lnTo>
                    <a:lnTo>
                      <a:pt x="95" y="95"/>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7" name="Freeform 277"/>
              <p:cNvSpPr/>
              <p:nvPr/>
            </p:nvSpPr>
            <p:spPr bwMode="auto">
              <a:xfrm>
                <a:off x="3949395" y="1615640"/>
                <a:ext cx="101181" cy="101205"/>
              </a:xfrm>
              <a:custGeom>
                <a:avLst/>
                <a:gdLst>
                  <a:gd name="T0" fmla="*/ 0 w 95"/>
                  <a:gd name="T1" fmla="*/ 0 h 95"/>
                  <a:gd name="T2" fmla="*/ 95 w 95"/>
                  <a:gd name="T3" fmla="*/ 0 h 95"/>
                  <a:gd name="T4" fmla="*/ 95 w 95"/>
                  <a:gd name="T5" fmla="*/ 95 h 95"/>
                  <a:gd name="T6" fmla="*/ 0 w 95"/>
                  <a:gd name="T7" fmla="*/ 95 h 95"/>
                  <a:gd name="T8" fmla="*/ 0 w 95"/>
                  <a:gd name="T9" fmla="*/ 0 h 95"/>
                  <a:gd name="T10" fmla="*/ 0 w 95"/>
                  <a:gd name="T11" fmla="*/ 0 h 95"/>
                </a:gdLst>
                <a:ahLst/>
                <a:cxnLst>
                  <a:cxn ang="0">
                    <a:pos x="T0" y="T1"/>
                  </a:cxn>
                  <a:cxn ang="0">
                    <a:pos x="T2" y="T3"/>
                  </a:cxn>
                  <a:cxn ang="0">
                    <a:pos x="T4" y="T5"/>
                  </a:cxn>
                  <a:cxn ang="0">
                    <a:pos x="T6" y="T7"/>
                  </a:cxn>
                  <a:cxn ang="0">
                    <a:pos x="T8" y="T9"/>
                  </a:cxn>
                  <a:cxn ang="0">
                    <a:pos x="T10" y="T11"/>
                  </a:cxn>
                </a:cxnLst>
                <a:rect l="0" t="0" r="r" b="b"/>
                <a:pathLst>
                  <a:path w="95" h="95">
                    <a:moveTo>
                      <a:pt x="0" y="0"/>
                    </a:moveTo>
                    <a:lnTo>
                      <a:pt x="95" y="0"/>
                    </a:lnTo>
                    <a:lnTo>
                      <a:pt x="95" y="95"/>
                    </a:lnTo>
                    <a:lnTo>
                      <a:pt x="0" y="95"/>
                    </a:lnTo>
                    <a:lnTo>
                      <a:pt x="0" y="0"/>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8" name="Freeform 278"/>
              <p:cNvSpPr/>
              <p:nvPr/>
            </p:nvSpPr>
            <p:spPr bwMode="auto">
              <a:xfrm>
                <a:off x="3827978" y="1615640"/>
                <a:ext cx="101181" cy="101205"/>
              </a:xfrm>
              <a:custGeom>
                <a:avLst/>
                <a:gdLst>
                  <a:gd name="T0" fmla="*/ 0 w 95"/>
                  <a:gd name="T1" fmla="*/ 0 h 95"/>
                  <a:gd name="T2" fmla="*/ 95 w 95"/>
                  <a:gd name="T3" fmla="*/ 0 h 95"/>
                  <a:gd name="T4" fmla="*/ 95 w 95"/>
                  <a:gd name="T5" fmla="*/ 95 h 95"/>
                  <a:gd name="T6" fmla="*/ 0 w 95"/>
                  <a:gd name="T7" fmla="*/ 95 h 95"/>
                  <a:gd name="T8" fmla="*/ 0 w 95"/>
                  <a:gd name="T9" fmla="*/ 0 h 95"/>
                  <a:gd name="T10" fmla="*/ 0 w 95"/>
                  <a:gd name="T11" fmla="*/ 0 h 95"/>
                </a:gdLst>
                <a:ahLst/>
                <a:cxnLst>
                  <a:cxn ang="0">
                    <a:pos x="T0" y="T1"/>
                  </a:cxn>
                  <a:cxn ang="0">
                    <a:pos x="T2" y="T3"/>
                  </a:cxn>
                  <a:cxn ang="0">
                    <a:pos x="T4" y="T5"/>
                  </a:cxn>
                  <a:cxn ang="0">
                    <a:pos x="T6" y="T7"/>
                  </a:cxn>
                  <a:cxn ang="0">
                    <a:pos x="T8" y="T9"/>
                  </a:cxn>
                  <a:cxn ang="0">
                    <a:pos x="T10" y="T11"/>
                  </a:cxn>
                </a:cxnLst>
                <a:rect l="0" t="0" r="r" b="b"/>
                <a:pathLst>
                  <a:path w="95" h="95">
                    <a:moveTo>
                      <a:pt x="0" y="0"/>
                    </a:moveTo>
                    <a:lnTo>
                      <a:pt x="95" y="0"/>
                    </a:lnTo>
                    <a:lnTo>
                      <a:pt x="95" y="95"/>
                    </a:lnTo>
                    <a:lnTo>
                      <a:pt x="0" y="95"/>
                    </a:lnTo>
                    <a:lnTo>
                      <a:pt x="0" y="0"/>
                    </a:lnTo>
                    <a:lnTo>
                      <a:pt x="0" y="0"/>
                    </a:lnTo>
                    <a:close/>
                  </a:path>
                </a:pathLst>
              </a:custGeom>
              <a:grp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grpSp>
        <p:nvGrpSpPr>
          <p:cNvPr id="188" name="组合 187"/>
          <p:cNvGrpSpPr/>
          <p:nvPr/>
        </p:nvGrpSpPr>
        <p:grpSpPr>
          <a:xfrm>
            <a:off x="569764" y="2404068"/>
            <a:ext cx="6745190" cy="1932270"/>
            <a:chOff x="686148" y="2412020"/>
            <a:chExt cx="6746068" cy="1932522"/>
          </a:xfrm>
        </p:grpSpPr>
        <p:sp>
          <p:nvSpPr>
            <p:cNvPr id="233" name="矩形 232"/>
            <p:cNvSpPr/>
            <p:nvPr/>
          </p:nvSpPr>
          <p:spPr bwMode="auto">
            <a:xfrm>
              <a:off x="686148" y="2942529"/>
              <a:ext cx="6746068" cy="1402013"/>
            </a:xfrm>
            <a:prstGeom prst="rect">
              <a:avLst/>
            </a:prstGeom>
            <a:solidFill>
              <a:schemeClr val="bg1">
                <a:lumMod val="85000"/>
                <a:alpha val="64000"/>
              </a:schemeClr>
            </a:solidFill>
            <a:ln w="12700">
              <a:gradFill>
                <a:gsLst>
                  <a:gs pos="69000">
                    <a:sysClr val="window" lastClr="FFFFFF">
                      <a:lumMod val="85000"/>
                    </a:sysClr>
                  </a:gs>
                  <a:gs pos="67000">
                    <a:srgbClr val="B2B2B2"/>
                  </a:gs>
                  <a:gs pos="69000">
                    <a:srgbClr val="E7E6E6">
                      <a:lumMod val="75000"/>
                    </a:srgbClr>
                  </a:gs>
                  <a:gs pos="82001">
                    <a:srgbClr val="777777"/>
                  </a:gs>
                  <a:gs pos="100000">
                    <a:sysClr val="window" lastClr="FFFFFF">
                      <a:lumMod val="65000"/>
                    </a:sys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69" name="矩形 268"/>
            <p:cNvSpPr/>
            <p:nvPr/>
          </p:nvSpPr>
          <p:spPr>
            <a:xfrm>
              <a:off x="4550113" y="3278587"/>
              <a:ext cx="2685799" cy="251811"/>
            </a:xfrm>
            <a:prstGeom prst="rect">
              <a:avLst/>
            </a:prstGeom>
            <a:noFill/>
            <a:ln w="12700" cap="flat" cmpd="sng" algn="ctr">
              <a:noFill/>
              <a:prstDash val="solid"/>
            </a:ln>
            <a:effectLst/>
          </p:spPr>
          <p:txBody>
            <a:bodyPr vert="horz" wrap="square" lIns="87862" tIns="71937" rIns="87862" bIns="43930" numCol="1" rtlCol="0" anchor="b" anchorCtr="0" compatLnSpc="1">
              <a:noAutofit/>
            </a:bodyPr>
            <a:lstStyle/>
            <a:p>
              <a:pPr algn="ctr" defTabSz="878752" fontAlgn="ctr">
                <a:buClr>
                  <a:srgbClr val="CC9900"/>
                </a:buClr>
              </a:pPr>
              <a:r>
                <a:rPr lang="en-US" sz="1600" dirty="0">
                  <a:solidFill>
                    <a:srgbClr val="C7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Intelligent fault analytics </a:t>
              </a:r>
            </a:p>
          </p:txBody>
        </p:sp>
        <p:sp>
          <p:nvSpPr>
            <p:cNvPr id="272" name="矩形 271"/>
            <p:cNvSpPr/>
            <p:nvPr/>
          </p:nvSpPr>
          <p:spPr>
            <a:xfrm>
              <a:off x="1544404" y="3278587"/>
              <a:ext cx="2652648" cy="251811"/>
            </a:xfrm>
            <a:prstGeom prst="rect">
              <a:avLst/>
            </a:prstGeom>
            <a:noFill/>
            <a:ln w="12700" cap="flat" cmpd="sng" algn="ctr">
              <a:noFill/>
              <a:prstDash val="solid"/>
            </a:ln>
            <a:effectLst/>
          </p:spPr>
          <p:txBody>
            <a:bodyPr vert="horz" wrap="square" lIns="87862" tIns="71937" rIns="87862" bIns="43930" numCol="1" rtlCol="0" anchor="b" anchorCtr="0" compatLnSpc="1">
              <a:noAutofit/>
            </a:bodyPr>
            <a:lstStyle/>
            <a:p>
              <a:pPr algn="ctr" defTabSz="878752" fontAlgn="ctr">
                <a:buClr>
                  <a:srgbClr val="CC9900"/>
                </a:buClr>
              </a:pPr>
              <a:r>
                <a:rPr lang="en-US" sz="1600" dirty="0">
                  <a:solidFill>
                    <a:srgbClr val="C7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Intelligent risk prediction</a:t>
              </a:r>
            </a:p>
          </p:txBody>
        </p:sp>
        <p:sp>
          <p:nvSpPr>
            <p:cNvPr id="279" name="矩形 278"/>
            <p:cNvSpPr/>
            <p:nvPr/>
          </p:nvSpPr>
          <p:spPr>
            <a:xfrm>
              <a:off x="4150346" y="2465232"/>
              <a:ext cx="1040221" cy="276999"/>
            </a:xfrm>
            <a:prstGeom prst="rect">
              <a:avLst/>
            </a:prstGeom>
          </p:spPr>
          <p:txBody>
            <a:bodyPr wrap="square">
              <a:noAutofit/>
            </a:bodyPr>
            <a:lstStyle/>
            <a:p>
              <a:pP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RESTful API</a:t>
              </a:r>
            </a:p>
          </p:txBody>
        </p:sp>
        <p:sp>
          <p:nvSpPr>
            <p:cNvPr id="243" name="Freeform 17"/>
            <p:cNvSpPr/>
            <p:nvPr/>
          </p:nvSpPr>
          <p:spPr bwMode="auto">
            <a:xfrm>
              <a:off x="917816" y="3745242"/>
              <a:ext cx="1305040" cy="368093"/>
            </a:xfrm>
            <a:custGeom>
              <a:avLst/>
              <a:gdLst/>
              <a:ahLst/>
              <a:cxnLst>
                <a:cxn ang="0">
                  <a:pos x="0" y="0"/>
                </a:cxn>
                <a:cxn ang="0">
                  <a:pos x="1431" y="0"/>
                </a:cxn>
                <a:cxn ang="0">
                  <a:pos x="1542" y="166"/>
                </a:cxn>
                <a:cxn ang="0">
                  <a:pos x="1431" y="331"/>
                </a:cxn>
                <a:cxn ang="0">
                  <a:pos x="0" y="331"/>
                </a:cxn>
                <a:cxn ang="0">
                  <a:pos x="113" y="166"/>
                </a:cxn>
                <a:cxn ang="0">
                  <a:pos x="0" y="0"/>
                </a:cxn>
                <a:cxn ang="0">
                  <a:pos x="0" y="0"/>
                </a:cxn>
              </a:cxnLst>
              <a:rect l="0" t="0" r="r" b="b"/>
              <a:pathLst>
                <a:path w="1542" h="331">
                  <a:moveTo>
                    <a:pt x="0" y="0"/>
                  </a:moveTo>
                  <a:lnTo>
                    <a:pt x="1431" y="0"/>
                  </a:lnTo>
                  <a:lnTo>
                    <a:pt x="1542" y="166"/>
                  </a:lnTo>
                  <a:lnTo>
                    <a:pt x="1431" y="331"/>
                  </a:lnTo>
                  <a:lnTo>
                    <a:pt x="0" y="331"/>
                  </a:lnTo>
                  <a:lnTo>
                    <a:pt x="113" y="166"/>
                  </a:lnTo>
                  <a:lnTo>
                    <a:pt x="0" y="0"/>
                  </a:lnTo>
                  <a:lnTo>
                    <a:pt x="0" y="0"/>
                  </a:lnTo>
                  <a:close/>
                </a:path>
              </a:pathLst>
            </a:custGeom>
            <a:gradFill flip="none" rotWithShape="1">
              <a:gsLst>
                <a:gs pos="100000">
                  <a:sysClr val="window" lastClr="FFFFFF">
                    <a:lumMod val="75000"/>
                    <a:alpha val="20000"/>
                  </a:sysClr>
                </a:gs>
                <a:gs pos="34000">
                  <a:sysClr val="window" lastClr="FFFFFF">
                    <a:lumMod val="65000"/>
                    <a:alpha val="0"/>
                  </a:sysClr>
                </a:gs>
                <a:gs pos="100000">
                  <a:sysClr val="window" lastClr="FFFFFF">
                    <a:lumMod val="65000"/>
                    <a:alpha val="0"/>
                  </a:sysClr>
                </a:gs>
              </a:gsLst>
              <a:path path="shape">
                <a:fillToRect l="50000" t="50000" r="50000" b="50000"/>
              </a:path>
              <a:tileRect/>
            </a:gradFill>
            <a:ln w="6350">
              <a:gradFill>
                <a:gsLst>
                  <a:gs pos="69000">
                    <a:sysClr val="window" lastClr="FFFFFF">
                      <a:lumMod val="85000"/>
                    </a:sysClr>
                  </a:gs>
                  <a:gs pos="67000">
                    <a:schemeClr val="bg1">
                      <a:lumMod val="40000"/>
                      <a:lumOff val="60000"/>
                    </a:schemeClr>
                  </a:gs>
                  <a:gs pos="69000">
                    <a:schemeClr val="bg1">
                      <a:lumMod val="40000"/>
                      <a:lumOff val="60000"/>
                    </a:schemeClr>
                  </a:gs>
                  <a:gs pos="82001">
                    <a:schemeClr val="bg1">
                      <a:lumMod val="60000"/>
                      <a:lumOff val="40000"/>
                    </a:schemeClr>
                  </a:gs>
                  <a:gs pos="100000">
                    <a:schemeClr val="bg1">
                      <a:lumMod val="40000"/>
                      <a:lumOff val="60000"/>
                    </a:scheme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Freeform 18"/>
            <p:cNvSpPr/>
            <p:nvPr/>
          </p:nvSpPr>
          <p:spPr bwMode="auto">
            <a:xfrm>
              <a:off x="2170313" y="3745242"/>
              <a:ext cx="1306734" cy="368093"/>
            </a:xfrm>
            <a:custGeom>
              <a:avLst/>
              <a:gdLst/>
              <a:ahLst/>
              <a:cxnLst>
                <a:cxn ang="0">
                  <a:pos x="0" y="0"/>
                </a:cxn>
                <a:cxn ang="0">
                  <a:pos x="1431" y="0"/>
                </a:cxn>
                <a:cxn ang="0">
                  <a:pos x="1544" y="166"/>
                </a:cxn>
                <a:cxn ang="0">
                  <a:pos x="1431" y="331"/>
                </a:cxn>
                <a:cxn ang="0">
                  <a:pos x="0" y="331"/>
                </a:cxn>
                <a:cxn ang="0">
                  <a:pos x="113" y="166"/>
                </a:cxn>
                <a:cxn ang="0">
                  <a:pos x="0" y="0"/>
                </a:cxn>
                <a:cxn ang="0">
                  <a:pos x="0" y="0"/>
                </a:cxn>
              </a:cxnLst>
              <a:rect l="0" t="0" r="r" b="b"/>
              <a:pathLst>
                <a:path w="1544" h="331">
                  <a:moveTo>
                    <a:pt x="0" y="0"/>
                  </a:moveTo>
                  <a:lnTo>
                    <a:pt x="1431" y="0"/>
                  </a:lnTo>
                  <a:lnTo>
                    <a:pt x="1544" y="166"/>
                  </a:lnTo>
                  <a:lnTo>
                    <a:pt x="1431" y="331"/>
                  </a:lnTo>
                  <a:lnTo>
                    <a:pt x="0" y="331"/>
                  </a:lnTo>
                  <a:lnTo>
                    <a:pt x="113" y="166"/>
                  </a:lnTo>
                  <a:lnTo>
                    <a:pt x="0" y="0"/>
                  </a:lnTo>
                  <a:lnTo>
                    <a:pt x="0" y="0"/>
                  </a:lnTo>
                  <a:close/>
                </a:path>
              </a:pathLst>
            </a:custGeom>
            <a:gradFill flip="none" rotWithShape="1">
              <a:gsLst>
                <a:gs pos="100000">
                  <a:sysClr val="window" lastClr="FFFFFF">
                    <a:lumMod val="75000"/>
                    <a:alpha val="20000"/>
                  </a:sysClr>
                </a:gs>
                <a:gs pos="34000">
                  <a:sysClr val="window" lastClr="FFFFFF">
                    <a:lumMod val="65000"/>
                    <a:alpha val="0"/>
                  </a:sysClr>
                </a:gs>
                <a:gs pos="100000">
                  <a:sysClr val="window" lastClr="FFFFFF">
                    <a:lumMod val="65000"/>
                    <a:alpha val="0"/>
                  </a:sysClr>
                </a:gs>
              </a:gsLst>
              <a:path path="shape">
                <a:fillToRect l="50000" t="50000" r="50000" b="50000"/>
              </a:path>
              <a:tileRect/>
            </a:gradFill>
            <a:ln w="6350">
              <a:gradFill>
                <a:gsLst>
                  <a:gs pos="69000">
                    <a:sysClr val="window" lastClr="FFFFFF">
                      <a:lumMod val="85000"/>
                    </a:sysClr>
                  </a:gs>
                  <a:gs pos="67000">
                    <a:schemeClr val="bg1">
                      <a:lumMod val="40000"/>
                      <a:lumOff val="60000"/>
                    </a:schemeClr>
                  </a:gs>
                  <a:gs pos="69000">
                    <a:schemeClr val="bg1">
                      <a:lumMod val="40000"/>
                      <a:lumOff val="60000"/>
                    </a:schemeClr>
                  </a:gs>
                  <a:gs pos="82001">
                    <a:schemeClr val="bg1">
                      <a:lumMod val="60000"/>
                      <a:lumOff val="40000"/>
                    </a:schemeClr>
                  </a:gs>
                  <a:gs pos="100000">
                    <a:schemeClr val="bg1">
                      <a:lumMod val="40000"/>
                      <a:lumOff val="60000"/>
                    </a:scheme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 name="Freeform 17"/>
            <p:cNvSpPr/>
            <p:nvPr/>
          </p:nvSpPr>
          <p:spPr bwMode="auto">
            <a:xfrm>
              <a:off x="3424503" y="3745242"/>
              <a:ext cx="1305040" cy="368093"/>
            </a:xfrm>
            <a:custGeom>
              <a:avLst/>
              <a:gdLst/>
              <a:ahLst/>
              <a:cxnLst>
                <a:cxn ang="0">
                  <a:pos x="0" y="0"/>
                </a:cxn>
                <a:cxn ang="0">
                  <a:pos x="1431" y="0"/>
                </a:cxn>
                <a:cxn ang="0">
                  <a:pos x="1542" y="166"/>
                </a:cxn>
                <a:cxn ang="0">
                  <a:pos x="1431" y="331"/>
                </a:cxn>
                <a:cxn ang="0">
                  <a:pos x="0" y="331"/>
                </a:cxn>
                <a:cxn ang="0">
                  <a:pos x="113" y="166"/>
                </a:cxn>
                <a:cxn ang="0">
                  <a:pos x="0" y="0"/>
                </a:cxn>
                <a:cxn ang="0">
                  <a:pos x="0" y="0"/>
                </a:cxn>
              </a:cxnLst>
              <a:rect l="0" t="0" r="r" b="b"/>
              <a:pathLst>
                <a:path w="1542" h="331">
                  <a:moveTo>
                    <a:pt x="0" y="0"/>
                  </a:moveTo>
                  <a:lnTo>
                    <a:pt x="1431" y="0"/>
                  </a:lnTo>
                  <a:lnTo>
                    <a:pt x="1542" y="166"/>
                  </a:lnTo>
                  <a:lnTo>
                    <a:pt x="1431" y="331"/>
                  </a:lnTo>
                  <a:lnTo>
                    <a:pt x="0" y="331"/>
                  </a:lnTo>
                  <a:lnTo>
                    <a:pt x="113" y="166"/>
                  </a:lnTo>
                  <a:lnTo>
                    <a:pt x="0" y="0"/>
                  </a:lnTo>
                  <a:lnTo>
                    <a:pt x="0" y="0"/>
                  </a:lnTo>
                  <a:close/>
                </a:path>
              </a:pathLst>
            </a:custGeom>
            <a:gradFill flip="none" rotWithShape="1">
              <a:gsLst>
                <a:gs pos="100000">
                  <a:sysClr val="window" lastClr="FFFFFF">
                    <a:lumMod val="75000"/>
                    <a:alpha val="20000"/>
                  </a:sysClr>
                </a:gs>
                <a:gs pos="34000">
                  <a:sysClr val="window" lastClr="FFFFFF">
                    <a:lumMod val="65000"/>
                    <a:alpha val="0"/>
                  </a:sysClr>
                </a:gs>
                <a:gs pos="100000">
                  <a:sysClr val="window" lastClr="FFFFFF">
                    <a:lumMod val="65000"/>
                    <a:alpha val="0"/>
                  </a:sysClr>
                </a:gs>
              </a:gsLst>
              <a:path path="shape">
                <a:fillToRect l="50000" t="50000" r="50000" b="50000"/>
              </a:path>
              <a:tileRect/>
            </a:gradFill>
            <a:ln w="6350">
              <a:gradFill>
                <a:gsLst>
                  <a:gs pos="69000">
                    <a:sysClr val="window" lastClr="FFFFFF">
                      <a:lumMod val="85000"/>
                    </a:sysClr>
                  </a:gs>
                  <a:gs pos="67000">
                    <a:schemeClr val="bg1">
                      <a:lumMod val="40000"/>
                      <a:lumOff val="60000"/>
                    </a:schemeClr>
                  </a:gs>
                  <a:gs pos="69000">
                    <a:schemeClr val="bg1">
                      <a:lumMod val="40000"/>
                      <a:lumOff val="60000"/>
                    </a:schemeClr>
                  </a:gs>
                  <a:gs pos="82001">
                    <a:schemeClr val="bg1">
                      <a:lumMod val="60000"/>
                      <a:lumOff val="40000"/>
                    </a:schemeClr>
                  </a:gs>
                  <a:gs pos="100000">
                    <a:schemeClr val="bg1">
                      <a:lumMod val="40000"/>
                      <a:lumOff val="60000"/>
                    </a:scheme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46" name="Freeform 18"/>
            <p:cNvSpPr/>
            <p:nvPr/>
          </p:nvSpPr>
          <p:spPr bwMode="auto">
            <a:xfrm>
              <a:off x="4677000" y="3745242"/>
              <a:ext cx="1306734" cy="368093"/>
            </a:xfrm>
            <a:custGeom>
              <a:avLst/>
              <a:gdLst/>
              <a:ahLst/>
              <a:cxnLst>
                <a:cxn ang="0">
                  <a:pos x="0" y="0"/>
                </a:cxn>
                <a:cxn ang="0">
                  <a:pos x="1431" y="0"/>
                </a:cxn>
                <a:cxn ang="0">
                  <a:pos x="1544" y="166"/>
                </a:cxn>
                <a:cxn ang="0">
                  <a:pos x="1431" y="331"/>
                </a:cxn>
                <a:cxn ang="0">
                  <a:pos x="0" y="331"/>
                </a:cxn>
                <a:cxn ang="0">
                  <a:pos x="113" y="166"/>
                </a:cxn>
                <a:cxn ang="0">
                  <a:pos x="0" y="0"/>
                </a:cxn>
                <a:cxn ang="0">
                  <a:pos x="0" y="0"/>
                </a:cxn>
              </a:cxnLst>
              <a:rect l="0" t="0" r="r" b="b"/>
              <a:pathLst>
                <a:path w="1544" h="331">
                  <a:moveTo>
                    <a:pt x="0" y="0"/>
                  </a:moveTo>
                  <a:lnTo>
                    <a:pt x="1431" y="0"/>
                  </a:lnTo>
                  <a:lnTo>
                    <a:pt x="1544" y="166"/>
                  </a:lnTo>
                  <a:lnTo>
                    <a:pt x="1431" y="331"/>
                  </a:lnTo>
                  <a:lnTo>
                    <a:pt x="0" y="331"/>
                  </a:lnTo>
                  <a:lnTo>
                    <a:pt x="113" y="166"/>
                  </a:lnTo>
                  <a:lnTo>
                    <a:pt x="0" y="0"/>
                  </a:lnTo>
                  <a:lnTo>
                    <a:pt x="0" y="0"/>
                  </a:lnTo>
                  <a:close/>
                </a:path>
              </a:pathLst>
            </a:custGeom>
            <a:gradFill flip="none" rotWithShape="1">
              <a:gsLst>
                <a:gs pos="100000">
                  <a:sysClr val="window" lastClr="FFFFFF">
                    <a:lumMod val="75000"/>
                    <a:alpha val="20000"/>
                  </a:sysClr>
                </a:gs>
                <a:gs pos="34000">
                  <a:sysClr val="window" lastClr="FFFFFF">
                    <a:lumMod val="65000"/>
                    <a:alpha val="0"/>
                  </a:sysClr>
                </a:gs>
                <a:gs pos="100000">
                  <a:sysClr val="window" lastClr="FFFFFF">
                    <a:lumMod val="65000"/>
                    <a:alpha val="0"/>
                  </a:sysClr>
                </a:gs>
              </a:gsLst>
              <a:path path="shape">
                <a:fillToRect l="50000" t="50000" r="50000" b="50000"/>
              </a:path>
              <a:tileRect/>
            </a:gradFill>
            <a:ln w="6350">
              <a:gradFill>
                <a:gsLst>
                  <a:gs pos="69000">
                    <a:sysClr val="window" lastClr="FFFFFF">
                      <a:lumMod val="85000"/>
                    </a:sysClr>
                  </a:gs>
                  <a:gs pos="67000">
                    <a:schemeClr val="bg1">
                      <a:lumMod val="40000"/>
                      <a:lumOff val="60000"/>
                    </a:schemeClr>
                  </a:gs>
                  <a:gs pos="69000">
                    <a:schemeClr val="bg1">
                      <a:lumMod val="40000"/>
                      <a:lumOff val="60000"/>
                    </a:schemeClr>
                  </a:gs>
                  <a:gs pos="82001">
                    <a:schemeClr val="bg1">
                      <a:lumMod val="60000"/>
                      <a:lumOff val="40000"/>
                    </a:schemeClr>
                  </a:gs>
                  <a:gs pos="100000">
                    <a:schemeClr val="bg1">
                      <a:lumMod val="40000"/>
                      <a:lumOff val="60000"/>
                    </a:scheme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Freeform 18"/>
            <p:cNvSpPr/>
            <p:nvPr/>
          </p:nvSpPr>
          <p:spPr bwMode="auto">
            <a:xfrm>
              <a:off x="5931192" y="3745242"/>
              <a:ext cx="1306734" cy="368093"/>
            </a:xfrm>
            <a:custGeom>
              <a:avLst/>
              <a:gdLst/>
              <a:ahLst/>
              <a:cxnLst>
                <a:cxn ang="0">
                  <a:pos x="0" y="0"/>
                </a:cxn>
                <a:cxn ang="0">
                  <a:pos x="1431" y="0"/>
                </a:cxn>
                <a:cxn ang="0">
                  <a:pos x="1544" y="166"/>
                </a:cxn>
                <a:cxn ang="0">
                  <a:pos x="1431" y="331"/>
                </a:cxn>
                <a:cxn ang="0">
                  <a:pos x="0" y="331"/>
                </a:cxn>
                <a:cxn ang="0">
                  <a:pos x="113" y="166"/>
                </a:cxn>
                <a:cxn ang="0">
                  <a:pos x="0" y="0"/>
                </a:cxn>
                <a:cxn ang="0">
                  <a:pos x="0" y="0"/>
                </a:cxn>
              </a:cxnLst>
              <a:rect l="0" t="0" r="r" b="b"/>
              <a:pathLst>
                <a:path w="1544" h="331">
                  <a:moveTo>
                    <a:pt x="0" y="0"/>
                  </a:moveTo>
                  <a:lnTo>
                    <a:pt x="1431" y="0"/>
                  </a:lnTo>
                  <a:lnTo>
                    <a:pt x="1544" y="166"/>
                  </a:lnTo>
                  <a:lnTo>
                    <a:pt x="1431" y="331"/>
                  </a:lnTo>
                  <a:lnTo>
                    <a:pt x="0" y="331"/>
                  </a:lnTo>
                  <a:lnTo>
                    <a:pt x="113" y="166"/>
                  </a:lnTo>
                  <a:lnTo>
                    <a:pt x="0" y="0"/>
                  </a:lnTo>
                  <a:lnTo>
                    <a:pt x="0" y="0"/>
                  </a:lnTo>
                  <a:close/>
                </a:path>
              </a:pathLst>
            </a:custGeom>
            <a:gradFill flip="none" rotWithShape="1">
              <a:gsLst>
                <a:gs pos="100000">
                  <a:sysClr val="window" lastClr="FFFFFF">
                    <a:lumMod val="75000"/>
                    <a:alpha val="20000"/>
                  </a:sysClr>
                </a:gs>
                <a:gs pos="34000">
                  <a:sysClr val="window" lastClr="FFFFFF">
                    <a:lumMod val="65000"/>
                    <a:alpha val="0"/>
                  </a:sysClr>
                </a:gs>
                <a:gs pos="100000">
                  <a:sysClr val="window" lastClr="FFFFFF">
                    <a:lumMod val="65000"/>
                    <a:alpha val="0"/>
                  </a:sysClr>
                </a:gs>
              </a:gsLst>
              <a:path path="shape">
                <a:fillToRect l="50000" t="50000" r="50000" b="50000"/>
              </a:path>
              <a:tileRect/>
            </a:gradFill>
            <a:ln w="6350">
              <a:gradFill>
                <a:gsLst>
                  <a:gs pos="69000">
                    <a:sysClr val="window" lastClr="FFFFFF">
                      <a:lumMod val="85000"/>
                    </a:sysClr>
                  </a:gs>
                  <a:gs pos="67000">
                    <a:schemeClr val="bg1">
                      <a:lumMod val="40000"/>
                      <a:lumOff val="60000"/>
                    </a:schemeClr>
                  </a:gs>
                  <a:gs pos="69000">
                    <a:schemeClr val="bg1">
                      <a:lumMod val="40000"/>
                      <a:lumOff val="60000"/>
                    </a:schemeClr>
                  </a:gs>
                  <a:gs pos="82001">
                    <a:schemeClr val="bg1">
                      <a:lumMod val="60000"/>
                      <a:lumOff val="40000"/>
                    </a:schemeClr>
                  </a:gs>
                  <a:gs pos="100000">
                    <a:schemeClr val="bg1">
                      <a:lumMod val="40000"/>
                      <a:lumOff val="60000"/>
                    </a:scheme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87" name="文本框 286"/>
            <p:cNvSpPr txBox="1"/>
            <p:nvPr/>
          </p:nvSpPr>
          <p:spPr>
            <a:xfrm>
              <a:off x="961394" y="3806177"/>
              <a:ext cx="1133911" cy="276999"/>
            </a:xfrm>
            <a:prstGeom prst="rect">
              <a:avLst/>
            </a:prstGeom>
            <a:noFill/>
          </p:spPr>
          <p:txBody>
            <a:bodyPr wrap="square" rtlCol="0">
              <a:noAutofit/>
            </a:bodyPr>
            <a:lstStyle/>
            <a:p>
              <a:pPr algn="ct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Generation</a:t>
              </a:r>
            </a:p>
          </p:txBody>
        </p:sp>
        <p:sp>
          <p:nvSpPr>
            <p:cNvPr id="288" name="文本框 287"/>
            <p:cNvSpPr txBox="1"/>
            <p:nvPr/>
          </p:nvSpPr>
          <p:spPr>
            <a:xfrm>
              <a:off x="2268204" y="3816233"/>
              <a:ext cx="959745" cy="276999"/>
            </a:xfrm>
            <a:prstGeom prst="rect">
              <a:avLst/>
            </a:prstGeom>
            <a:noFill/>
          </p:spPr>
          <p:txBody>
            <a:bodyPr wrap="square" rtlCol="0">
              <a:noAutofit/>
            </a:bodyPr>
            <a:lstStyle/>
            <a:p>
              <a:pPr algn="ct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Usage</a:t>
              </a:r>
            </a:p>
          </p:txBody>
        </p:sp>
        <p:sp>
          <p:nvSpPr>
            <p:cNvPr id="289" name="文本框 288"/>
            <p:cNvSpPr txBox="1"/>
            <p:nvPr/>
          </p:nvSpPr>
          <p:spPr>
            <a:xfrm>
              <a:off x="3459346" y="3822368"/>
              <a:ext cx="1120263" cy="276999"/>
            </a:xfrm>
            <a:prstGeom prst="rect">
              <a:avLst/>
            </a:prstGeom>
            <a:noFill/>
          </p:spPr>
          <p:txBody>
            <a:bodyPr wrap="square" rtlCol="0">
              <a:noAutofit/>
            </a:bodyPr>
            <a:lstStyle/>
            <a:p>
              <a:pPr algn="ct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Protection</a:t>
              </a:r>
            </a:p>
          </p:txBody>
        </p:sp>
        <p:sp>
          <p:nvSpPr>
            <p:cNvPr id="290" name="文本框 289"/>
            <p:cNvSpPr txBox="1"/>
            <p:nvPr/>
          </p:nvSpPr>
          <p:spPr>
            <a:xfrm>
              <a:off x="4681001" y="3820822"/>
              <a:ext cx="1214392" cy="276999"/>
            </a:xfrm>
            <a:prstGeom prst="rect">
              <a:avLst/>
            </a:prstGeom>
            <a:noFill/>
          </p:spPr>
          <p:txBody>
            <a:bodyPr wrap="square" rtlCol="0">
              <a:noAutofit/>
            </a:bodyPr>
            <a:lstStyle/>
            <a:p>
              <a:pPr algn="ct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Archiving</a:t>
              </a:r>
            </a:p>
          </p:txBody>
        </p:sp>
        <p:sp>
          <p:nvSpPr>
            <p:cNvPr id="291" name="文本框 290"/>
            <p:cNvSpPr txBox="1"/>
            <p:nvPr/>
          </p:nvSpPr>
          <p:spPr>
            <a:xfrm>
              <a:off x="6107974" y="3824420"/>
              <a:ext cx="959745" cy="276999"/>
            </a:xfrm>
            <a:prstGeom prst="rect">
              <a:avLst/>
            </a:prstGeom>
            <a:noFill/>
          </p:spPr>
          <p:txBody>
            <a:bodyPr wrap="square" rtlCol="0">
              <a:noAutofit/>
            </a:bodyPr>
            <a:lstStyle/>
            <a:p>
              <a:pPr algn="ct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Flow </a:t>
              </a:r>
            </a:p>
          </p:txBody>
        </p:sp>
        <p:sp>
          <p:nvSpPr>
            <p:cNvPr id="179" name="Freeform 93"/>
            <p:cNvSpPr/>
            <p:nvPr/>
          </p:nvSpPr>
          <p:spPr>
            <a:xfrm>
              <a:off x="3063105" y="2412020"/>
              <a:ext cx="1153611" cy="425039"/>
            </a:xfrm>
            <a:custGeom>
              <a:avLst/>
              <a:gdLst/>
              <a:ahLst/>
              <a:cxnLst>
                <a:cxn ang="0">
                  <a:pos x="wd2" y="hd2"/>
                </a:cxn>
                <a:cxn ang="5400000">
                  <a:pos x="wd2" y="hd2"/>
                </a:cxn>
                <a:cxn ang="10800000">
                  <a:pos x="wd2" y="hd2"/>
                </a:cxn>
                <a:cxn ang="16200000">
                  <a:pos x="wd2" y="hd2"/>
                </a:cxn>
              </a:cxnLst>
              <a:rect l="0" t="0" r="r" b="b"/>
              <a:pathLst>
                <a:path w="21600" h="21600" extrusionOk="0">
                  <a:moveTo>
                    <a:pt x="13305" y="8800"/>
                  </a:moveTo>
                  <a:cubicBezTo>
                    <a:pt x="14900" y="8800"/>
                    <a:pt x="14900" y="8800"/>
                    <a:pt x="14900" y="8800"/>
                  </a:cubicBezTo>
                  <a:cubicBezTo>
                    <a:pt x="11009" y="0"/>
                    <a:pt x="11009" y="0"/>
                    <a:pt x="11009" y="0"/>
                  </a:cubicBezTo>
                  <a:cubicBezTo>
                    <a:pt x="7023" y="8800"/>
                    <a:pt x="7023" y="8800"/>
                    <a:pt x="7023" y="8800"/>
                  </a:cubicBezTo>
                  <a:cubicBezTo>
                    <a:pt x="8712" y="8800"/>
                    <a:pt x="8712" y="8800"/>
                    <a:pt x="8712" y="8800"/>
                  </a:cubicBezTo>
                  <a:cubicBezTo>
                    <a:pt x="8579" y="11200"/>
                    <a:pt x="6928" y="20000"/>
                    <a:pt x="0" y="21600"/>
                  </a:cubicBezTo>
                  <a:cubicBezTo>
                    <a:pt x="21600" y="21600"/>
                    <a:pt x="21600" y="21600"/>
                    <a:pt x="21600" y="21600"/>
                  </a:cubicBezTo>
                  <a:cubicBezTo>
                    <a:pt x="21600" y="21600"/>
                    <a:pt x="14520" y="19733"/>
                    <a:pt x="13305" y="8800"/>
                  </a:cubicBezTo>
                  <a:close/>
                </a:path>
              </a:pathLst>
            </a:custGeom>
            <a:solidFill>
              <a:schemeClr val="bg1">
                <a:lumMod val="85000"/>
              </a:schemeClr>
            </a:solidFill>
            <a:ln w="12700">
              <a:gradFill>
                <a:gsLst>
                  <a:gs pos="0">
                    <a:schemeClr val="bg1">
                      <a:lumMod val="40000"/>
                      <a:lumOff val="60000"/>
                      <a:alpha val="0"/>
                    </a:schemeClr>
                  </a:gs>
                  <a:gs pos="45000">
                    <a:schemeClr val="bg1">
                      <a:lumMod val="60000"/>
                      <a:lumOff val="40000"/>
                    </a:schemeClr>
                  </a:gs>
                  <a:gs pos="100000">
                    <a:schemeClr val="bg1">
                      <a:lumMod val="40000"/>
                      <a:lumOff val="60000"/>
                      <a:alpha val="0"/>
                    </a:schemeClr>
                  </a:gs>
                </a:gsLst>
                <a:lin ang="5400000" scaled="1"/>
              </a:gradFill>
              <a:miter lim="400000"/>
            </a:ln>
          </p:spPr>
          <p:txBody>
            <a:bodyPr wrap="square" lIns="45683" rIns="45683" anchor="ctr">
              <a:noAutofit/>
            </a:bodyPr>
            <a:lstStyle/>
            <a:p>
              <a:pPr algn="ctr" defTabSz="913674" fontAlgn="ctr">
                <a:defRPr sz="1000">
                  <a:solidFill>
                    <a:srgbClr val="FFFFFF"/>
                  </a:solidFill>
                </a:defRPr>
              </a:pPr>
              <a:endParaRPr lang="en-US" sz="1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7" name="组合 186"/>
          <p:cNvGrpSpPr/>
          <p:nvPr/>
        </p:nvGrpSpPr>
        <p:grpSpPr>
          <a:xfrm>
            <a:off x="569763" y="4394924"/>
            <a:ext cx="6745191" cy="1613281"/>
            <a:chOff x="686147" y="4403135"/>
            <a:chExt cx="6746069" cy="1613491"/>
          </a:xfrm>
        </p:grpSpPr>
        <p:sp>
          <p:nvSpPr>
            <p:cNvPr id="231" name="矩形 230"/>
            <p:cNvSpPr/>
            <p:nvPr/>
          </p:nvSpPr>
          <p:spPr bwMode="auto">
            <a:xfrm>
              <a:off x="686147" y="4972633"/>
              <a:ext cx="6746069" cy="1043993"/>
            </a:xfrm>
            <a:prstGeom prst="rect">
              <a:avLst/>
            </a:prstGeom>
            <a:solidFill>
              <a:schemeClr val="bg1">
                <a:lumMod val="85000"/>
              </a:schemeClr>
            </a:solidFill>
            <a:ln w="3175">
              <a:gradFill flip="none" rotWithShape="1">
                <a:gsLst>
                  <a:gs pos="0">
                    <a:schemeClr val="bg1">
                      <a:lumMod val="60000"/>
                      <a:lumOff val="40000"/>
                    </a:schemeClr>
                  </a:gs>
                  <a:gs pos="28000">
                    <a:schemeClr val="bg1">
                      <a:lumMod val="60000"/>
                      <a:lumOff val="40000"/>
                      <a:alpha val="0"/>
                    </a:schemeClr>
                  </a:gs>
                  <a:gs pos="74000">
                    <a:schemeClr val="bg1">
                      <a:lumMod val="60000"/>
                      <a:lumOff val="40000"/>
                      <a:alpha val="0"/>
                    </a:schemeClr>
                  </a:gs>
                  <a:gs pos="100000">
                    <a:schemeClr val="bg1">
                      <a:lumMod val="60000"/>
                      <a:lumOff val="40000"/>
                    </a:schemeClr>
                  </a:gs>
                  <a:gs pos="52000">
                    <a:schemeClr val="bg1">
                      <a:lumMod val="60000"/>
                      <a:lumOff val="40000"/>
                    </a:schemeClr>
                  </a:gs>
                </a:gsLst>
                <a:lin ang="0" scaled="0"/>
                <a:tileRect/>
              </a:gradFill>
              <a:miter lim="800000"/>
            </a:ln>
            <a:effectLst/>
          </p:spPr>
          <p:txBody>
            <a:bodyPr wrap="square" lIns="0" tIns="0" rIns="0" bIns="0" anchor="ctr">
              <a:noAutofit/>
            </a:bodyPr>
            <a:lstStyle/>
            <a:p>
              <a:pPr defTabSz="914309" fontAlgn="ctr"/>
              <a:endParaRPr lang="en-US" altLang="zh-CN" sz="1000" dirty="0">
                <a:solidFill>
                  <a:srgbClr val="1D1D1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48" name="Picture 7"/>
            <p:cNvPicPr>
              <a:picLocks noChangeAspect="1" noChangeArrowheads="1"/>
            </p:cNvPicPr>
            <p:nvPr/>
          </p:nvPicPr>
          <p:blipFill>
            <a:blip r:embed="rId4" cstate="print">
              <a:duotone>
                <a:schemeClr val="bg2">
                  <a:shade val="45000"/>
                  <a:satMod val="135000"/>
                </a:schemeClr>
                <a:prstClr val="white"/>
              </a:duotone>
            </a:blip>
            <a:srcRect l="21822" r="20380"/>
            <a:stretch>
              <a:fillRect/>
            </a:stretch>
          </p:blipFill>
          <p:spPr bwMode="auto">
            <a:xfrm>
              <a:off x="5097004" y="5540242"/>
              <a:ext cx="1681160" cy="428393"/>
            </a:xfrm>
            <a:prstGeom prst="rect">
              <a:avLst/>
            </a:prstGeom>
            <a:noFill/>
            <a:ln w="9525">
              <a:noFill/>
              <a:miter lim="800000"/>
              <a:headEnd/>
              <a:tailEnd/>
            </a:ln>
          </p:spPr>
        </p:pic>
        <p:pic>
          <p:nvPicPr>
            <p:cNvPr id="242" name="Picture 7"/>
            <p:cNvPicPr>
              <a:picLocks noChangeAspect="1" noChangeArrowheads="1"/>
            </p:cNvPicPr>
            <p:nvPr/>
          </p:nvPicPr>
          <p:blipFill>
            <a:blip r:embed="rId4" cstate="print">
              <a:duotone>
                <a:schemeClr val="bg2">
                  <a:shade val="45000"/>
                  <a:satMod val="135000"/>
                </a:schemeClr>
                <a:prstClr val="white"/>
              </a:duotone>
            </a:blip>
            <a:srcRect l="21822" r="20380"/>
            <a:stretch>
              <a:fillRect/>
            </a:stretch>
          </p:blipFill>
          <p:spPr bwMode="auto">
            <a:xfrm>
              <a:off x="3111530" y="5540242"/>
              <a:ext cx="1681160" cy="428393"/>
            </a:xfrm>
            <a:prstGeom prst="rect">
              <a:avLst/>
            </a:prstGeom>
            <a:noFill/>
            <a:ln w="9525">
              <a:noFill/>
              <a:miter lim="800000"/>
              <a:headEnd/>
              <a:tailEnd/>
            </a:ln>
          </p:spPr>
        </p:pic>
        <p:pic>
          <p:nvPicPr>
            <p:cNvPr id="240" name="Picture 7"/>
            <p:cNvPicPr>
              <a:picLocks noChangeAspect="1" noChangeArrowheads="1"/>
            </p:cNvPicPr>
            <p:nvPr/>
          </p:nvPicPr>
          <p:blipFill>
            <a:blip r:embed="rId4" cstate="print">
              <a:duotone>
                <a:schemeClr val="bg2">
                  <a:shade val="45000"/>
                  <a:satMod val="135000"/>
                </a:schemeClr>
                <a:prstClr val="white"/>
              </a:duotone>
            </a:blip>
            <a:srcRect l="21822" r="20380"/>
            <a:stretch>
              <a:fillRect/>
            </a:stretch>
          </p:blipFill>
          <p:spPr bwMode="auto">
            <a:xfrm>
              <a:off x="1154298" y="5540242"/>
              <a:ext cx="1681160" cy="428393"/>
            </a:xfrm>
            <a:prstGeom prst="rect">
              <a:avLst/>
            </a:prstGeom>
            <a:noFill/>
            <a:ln w="9525">
              <a:noFill/>
              <a:miter lim="800000"/>
              <a:headEnd/>
              <a:tailEnd/>
            </a:ln>
          </p:spPr>
        </p:pic>
        <p:sp>
          <p:nvSpPr>
            <p:cNvPr id="258" name="矩形 257"/>
            <p:cNvSpPr/>
            <p:nvPr/>
          </p:nvSpPr>
          <p:spPr>
            <a:xfrm>
              <a:off x="4016786" y="4489880"/>
              <a:ext cx="1276311" cy="276999"/>
            </a:xfrm>
            <a:prstGeom prst="rect">
              <a:avLst/>
            </a:prstGeom>
          </p:spPr>
          <p:txBody>
            <a:bodyPr wrap="square">
              <a:noAutofit/>
            </a:bodyPr>
            <a:lstStyle/>
            <a:p>
              <a:pPr defTabSz="913674"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Rest/CLI/Cinder</a:t>
              </a:r>
            </a:p>
          </p:txBody>
        </p:sp>
        <p:grpSp>
          <p:nvGrpSpPr>
            <p:cNvPr id="227" name="组合 226"/>
            <p:cNvGrpSpPr/>
            <p:nvPr/>
          </p:nvGrpSpPr>
          <p:grpSpPr>
            <a:xfrm>
              <a:off x="3683421" y="5049881"/>
              <a:ext cx="512919" cy="519727"/>
              <a:chOff x="3410913" y="3002588"/>
              <a:chExt cx="574040" cy="581660"/>
            </a:xfrm>
          </p:grpSpPr>
          <p:pic>
            <p:nvPicPr>
              <p:cNvPr id="228" name="图片 227" descr="球.png"/>
              <p:cNvPicPr>
                <a:picLocks noChangeAspect="1"/>
              </p:cNvPicPr>
              <p:nvPr/>
            </p:nvPicPr>
            <p:blipFill>
              <a:blip r:embed="rId5" cstate="print">
                <a:duotone>
                  <a:schemeClr val="bg2">
                    <a:shade val="45000"/>
                    <a:satMod val="135000"/>
                  </a:schemeClr>
                  <a:prstClr val="white"/>
                </a:duotone>
              </a:blip>
              <a:stretch>
                <a:fillRect/>
              </a:stretch>
            </p:blipFill>
            <p:spPr>
              <a:xfrm>
                <a:off x="3445841" y="3042821"/>
                <a:ext cx="504185" cy="501195"/>
              </a:xfrm>
              <a:prstGeom prst="rect">
                <a:avLst/>
              </a:prstGeom>
            </p:spPr>
          </p:pic>
          <p:sp>
            <p:nvSpPr>
              <p:cNvPr id="229" name="椭圆 228"/>
              <p:cNvSpPr/>
              <p:nvPr/>
            </p:nvSpPr>
            <p:spPr>
              <a:xfrm>
                <a:off x="3410913" y="3002588"/>
                <a:ext cx="574040" cy="581660"/>
              </a:xfrm>
              <a:prstGeom prst="ellipse">
                <a:avLst/>
              </a:prstGeom>
              <a:noFill/>
              <a:ln w="6350">
                <a:solidFill>
                  <a:schemeClr val="bg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ctr"/>
                <a:endParaRPr lang="en-US" altLang="zh-CN" sz="10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1" name="文本框 101"/>
            <p:cNvSpPr txBox="1"/>
            <p:nvPr/>
          </p:nvSpPr>
          <p:spPr>
            <a:xfrm>
              <a:off x="3674747" y="5654048"/>
              <a:ext cx="521593" cy="184666"/>
            </a:xfrm>
            <a:prstGeom prst="rect">
              <a:avLst/>
            </a:prstGeom>
            <a:noFill/>
            <a:ln>
              <a:noFill/>
            </a:ln>
          </p:spPr>
          <p:txBody>
            <a:bodyPr wrap="square" lIns="0" tIns="0" rIns="0" bIns="0" rtlCol="0">
              <a:noAutofit/>
            </a:bodyPr>
            <a:lstStyle/>
            <a:p>
              <a:pPr algn="ctr" defTabSz="507949"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NAS</a:t>
              </a:r>
            </a:p>
          </p:txBody>
        </p:sp>
        <p:sp>
          <p:nvSpPr>
            <p:cNvPr id="342" name="Freeform 24"/>
            <p:cNvSpPr>
              <a:spLocks noEditPoints="1"/>
            </p:cNvSpPr>
            <p:nvPr/>
          </p:nvSpPr>
          <p:spPr bwMode="auto">
            <a:xfrm>
              <a:off x="3796635" y="5171265"/>
              <a:ext cx="286488" cy="276956"/>
            </a:xfrm>
            <a:custGeom>
              <a:avLst/>
              <a:gdLst/>
              <a:ahLst/>
              <a:cxnLst>
                <a:cxn ang="0">
                  <a:pos x="162" y="33"/>
                </a:cxn>
                <a:cxn ang="0">
                  <a:pos x="148" y="33"/>
                </a:cxn>
                <a:cxn ang="0">
                  <a:pos x="148" y="15"/>
                </a:cxn>
                <a:cxn ang="0">
                  <a:pos x="58" y="15"/>
                </a:cxn>
                <a:cxn ang="0">
                  <a:pos x="53" y="0"/>
                </a:cxn>
                <a:cxn ang="0">
                  <a:pos x="0" y="0"/>
                </a:cxn>
                <a:cxn ang="0">
                  <a:pos x="0" y="38"/>
                </a:cxn>
                <a:cxn ang="0">
                  <a:pos x="0" y="114"/>
                </a:cxn>
                <a:cxn ang="0">
                  <a:pos x="0" y="116"/>
                </a:cxn>
                <a:cxn ang="0">
                  <a:pos x="14" y="130"/>
                </a:cxn>
                <a:cxn ang="0">
                  <a:pos x="15" y="130"/>
                </a:cxn>
                <a:cxn ang="0">
                  <a:pos x="16" y="130"/>
                </a:cxn>
                <a:cxn ang="0">
                  <a:pos x="162" y="130"/>
                </a:cxn>
                <a:cxn ang="0">
                  <a:pos x="162" y="126"/>
                </a:cxn>
                <a:cxn ang="0">
                  <a:pos x="162" y="126"/>
                </a:cxn>
                <a:cxn ang="0">
                  <a:pos x="162" y="33"/>
                </a:cxn>
                <a:cxn ang="0">
                  <a:pos x="154" y="122"/>
                </a:cxn>
                <a:cxn ang="0">
                  <a:pos x="27" y="122"/>
                </a:cxn>
                <a:cxn ang="0">
                  <a:pos x="28" y="116"/>
                </a:cxn>
                <a:cxn ang="0">
                  <a:pos x="28" y="41"/>
                </a:cxn>
                <a:cxn ang="0">
                  <a:pos x="154" y="41"/>
                </a:cxn>
                <a:cxn ang="0">
                  <a:pos x="154" y="122"/>
                </a:cxn>
                <a:cxn ang="0">
                  <a:pos x="8" y="8"/>
                </a:cxn>
                <a:cxn ang="0">
                  <a:pos x="48" y="8"/>
                </a:cxn>
                <a:cxn ang="0">
                  <a:pos x="53" y="23"/>
                </a:cxn>
                <a:cxn ang="0">
                  <a:pos x="140" y="23"/>
                </a:cxn>
                <a:cxn ang="0">
                  <a:pos x="140" y="33"/>
                </a:cxn>
                <a:cxn ang="0">
                  <a:pos x="20" y="33"/>
                </a:cxn>
                <a:cxn ang="0">
                  <a:pos x="20" y="38"/>
                </a:cxn>
                <a:cxn ang="0">
                  <a:pos x="20" y="38"/>
                </a:cxn>
                <a:cxn ang="0">
                  <a:pos x="20" y="116"/>
                </a:cxn>
                <a:cxn ang="0">
                  <a:pos x="15" y="122"/>
                </a:cxn>
                <a:cxn ang="0">
                  <a:pos x="10" y="119"/>
                </a:cxn>
                <a:cxn ang="0">
                  <a:pos x="8" y="114"/>
                </a:cxn>
                <a:cxn ang="0">
                  <a:pos x="8" y="38"/>
                </a:cxn>
                <a:cxn ang="0">
                  <a:pos x="8" y="8"/>
                </a:cxn>
              </a:cxnLst>
              <a:rect l="0" t="0" r="r" b="b"/>
              <a:pathLst>
                <a:path w="162" h="130">
                  <a:moveTo>
                    <a:pt x="162" y="33"/>
                  </a:moveTo>
                  <a:cubicBezTo>
                    <a:pt x="148" y="33"/>
                    <a:pt x="148" y="33"/>
                    <a:pt x="148" y="33"/>
                  </a:cubicBezTo>
                  <a:cubicBezTo>
                    <a:pt x="148" y="15"/>
                    <a:pt x="148" y="15"/>
                    <a:pt x="148" y="15"/>
                  </a:cubicBezTo>
                  <a:cubicBezTo>
                    <a:pt x="58" y="15"/>
                    <a:pt x="58" y="15"/>
                    <a:pt x="58" y="15"/>
                  </a:cubicBezTo>
                  <a:cubicBezTo>
                    <a:pt x="53" y="0"/>
                    <a:pt x="53" y="0"/>
                    <a:pt x="53" y="0"/>
                  </a:cubicBezTo>
                  <a:cubicBezTo>
                    <a:pt x="0" y="0"/>
                    <a:pt x="0" y="0"/>
                    <a:pt x="0" y="0"/>
                  </a:cubicBezTo>
                  <a:cubicBezTo>
                    <a:pt x="0" y="38"/>
                    <a:pt x="0" y="38"/>
                    <a:pt x="0" y="38"/>
                  </a:cubicBezTo>
                  <a:cubicBezTo>
                    <a:pt x="0" y="114"/>
                    <a:pt x="0" y="114"/>
                    <a:pt x="0" y="114"/>
                  </a:cubicBezTo>
                  <a:cubicBezTo>
                    <a:pt x="0" y="116"/>
                    <a:pt x="0" y="116"/>
                    <a:pt x="0" y="116"/>
                  </a:cubicBezTo>
                  <a:cubicBezTo>
                    <a:pt x="0" y="124"/>
                    <a:pt x="6" y="130"/>
                    <a:pt x="14" y="130"/>
                  </a:cubicBezTo>
                  <a:cubicBezTo>
                    <a:pt x="14" y="130"/>
                    <a:pt x="15" y="130"/>
                    <a:pt x="15" y="130"/>
                  </a:cubicBezTo>
                  <a:cubicBezTo>
                    <a:pt x="16" y="130"/>
                    <a:pt x="16" y="130"/>
                    <a:pt x="16" y="130"/>
                  </a:cubicBezTo>
                  <a:cubicBezTo>
                    <a:pt x="162" y="130"/>
                    <a:pt x="162" y="130"/>
                    <a:pt x="162" y="130"/>
                  </a:cubicBezTo>
                  <a:cubicBezTo>
                    <a:pt x="162" y="126"/>
                    <a:pt x="162" y="126"/>
                    <a:pt x="162" y="126"/>
                  </a:cubicBezTo>
                  <a:cubicBezTo>
                    <a:pt x="162" y="126"/>
                    <a:pt x="162" y="126"/>
                    <a:pt x="162" y="126"/>
                  </a:cubicBezTo>
                  <a:lnTo>
                    <a:pt x="162" y="33"/>
                  </a:lnTo>
                  <a:close/>
                  <a:moveTo>
                    <a:pt x="154" y="122"/>
                  </a:moveTo>
                  <a:cubicBezTo>
                    <a:pt x="27" y="122"/>
                    <a:pt x="27" y="122"/>
                    <a:pt x="27" y="122"/>
                  </a:cubicBezTo>
                  <a:cubicBezTo>
                    <a:pt x="28" y="120"/>
                    <a:pt x="28" y="118"/>
                    <a:pt x="28" y="116"/>
                  </a:cubicBezTo>
                  <a:cubicBezTo>
                    <a:pt x="28" y="41"/>
                    <a:pt x="28" y="41"/>
                    <a:pt x="28" y="41"/>
                  </a:cubicBezTo>
                  <a:cubicBezTo>
                    <a:pt x="154" y="41"/>
                    <a:pt x="154" y="41"/>
                    <a:pt x="154" y="41"/>
                  </a:cubicBezTo>
                  <a:lnTo>
                    <a:pt x="154" y="122"/>
                  </a:lnTo>
                  <a:close/>
                  <a:moveTo>
                    <a:pt x="8" y="8"/>
                  </a:moveTo>
                  <a:cubicBezTo>
                    <a:pt x="48" y="8"/>
                    <a:pt x="48" y="8"/>
                    <a:pt x="48" y="8"/>
                  </a:cubicBezTo>
                  <a:cubicBezTo>
                    <a:pt x="53" y="23"/>
                    <a:pt x="53" y="23"/>
                    <a:pt x="53" y="23"/>
                  </a:cubicBezTo>
                  <a:cubicBezTo>
                    <a:pt x="140" y="23"/>
                    <a:pt x="140" y="23"/>
                    <a:pt x="140" y="23"/>
                  </a:cubicBezTo>
                  <a:cubicBezTo>
                    <a:pt x="140" y="33"/>
                    <a:pt x="140" y="33"/>
                    <a:pt x="140" y="33"/>
                  </a:cubicBezTo>
                  <a:cubicBezTo>
                    <a:pt x="20" y="33"/>
                    <a:pt x="20" y="33"/>
                    <a:pt x="20" y="33"/>
                  </a:cubicBezTo>
                  <a:cubicBezTo>
                    <a:pt x="20" y="38"/>
                    <a:pt x="20" y="38"/>
                    <a:pt x="20" y="38"/>
                  </a:cubicBezTo>
                  <a:cubicBezTo>
                    <a:pt x="20" y="38"/>
                    <a:pt x="20" y="38"/>
                    <a:pt x="20" y="38"/>
                  </a:cubicBezTo>
                  <a:cubicBezTo>
                    <a:pt x="20" y="116"/>
                    <a:pt x="20" y="116"/>
                    <a:pt x="20" y="116"/>
                  </a:cubicBezTo>
                  <a:cubicBezTo>
                    <a:pt x="20" y="119"/>
                    <a:pt x="18" y="121"/>
                    <a:pt x="15" y="122"/>
                  </a:cubicBezTo>
                  <a:cubicBezTo>
                    <a:pt x="13" y="122"/>
                    <a:pt x="12" y="121"/>
                    <a:pt x="10" y="119"/>
                  </a:cubicBezTo>
                  <a:cubicBezTo>
                    <a:pt x="9" y="118"/>
                    <a:pt x="8" y="116"/>
                    <a:pt x="8" y="114"/>
                  </a:cubicBezTo>
                  <a:cubicBezTo>
                    <a:pt x="8" y="38"/>
                    <a:pt x="8" y="38"/>
                    <a:pt x="8" y="38"/>
                  </a:cubicBezTo>
                  <a:lnTo>
                    <a:pt x="8" y="8"/>
                  </a:ln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nvGrpSpPr>
            <p:cNvPr id="230" name="组合 229"/>
            <p:cNvGrpSpPr/>
            <p:nvPr/>
          </p:nvGrpSpPr>
          <p:grpSpPr>
            <a:xfrm>
              <a:off x="5725588" y="5049881"/>
              <a:ext cx="512919" cy="519727"/>
              <a:chOff x="3410913" y="3002588"/>
              <a:chExt cx="574040" cy="581660"/>
            </a:xfrm>
          </p:grpSpPr>
          <p:pic>
            <p:nvPicPr>
              <p:cNvPr id="234" name="图片 233" descr="球.png"/>
              <p:cNvPicPr>
                <a:picLocks noChangeAspect="1"/>
              </p:cNvPicPr>
              <p:nvPr/>
            </p:nvPicPr>
            <p:blipFill>
              <a:blip r:embed="rId5" cstate="print">
                <a:duotone>
                  <a:schemeClr val="bg2">
                    <a:shade val="45000"/>
                    <a:satMod val="135000"/>
                  </a:schemeClr>
                  <a:prstClr val="white"/>
                </a:duotone>
              </a:blip>
              <a:stretch>
                <a:fillRect/>
              </a:stretch>
            </p:blipFill>
            <p:spPr>
              <a:xfrm>
                <a:off x="3445841" y="3042821"/>
                <a:ext cx="504185" cy="501195"/>
              </a:xfrm>
              <a:prstGeom prst="rect">
                <a:avLst/>
              </a:prstGeom>
            </p:spPr>
          </p:pic>
          <p:sp>
            <p:nvSpPr>
              <p:cNvPr id="236" name="椭圆 235"/>
              <p:cNvSpPr/>
              <p:nvPr/>
            </p:nvSpPr>
            <p:spPr>
              <a:xfrm>
                <a:off x="3410913" y="3002588"/>
                <a:ext cx="574040" cy="581660"/>
              </a:xfrm>
              <a:prstGeom prst="ellipse">
                <a:avLst/>
              </a:prstGeom>
              <a:noFill/>
              <a:ln w="6350">
                <a:solidFill>
                  <a:schemeClr val="bg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ctr"/>
                <a:endParaRPr lang="en-US" altLang="zh-CN" sz="10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31" name="文本框 102"/>
            <p:cNvSpPr txBox="1"/>
            <p:nvPr/>
          </p:nvSpPr>
          <p:spPr>
            <a:xfrm>
              <a:off x="5607934" y="5654048"/>
              <a:ext cx="757101" cy="184666"/>
            </a:xfrm>
            <a:prstGeom prst="rect">
              <a:avLst/>
            </a:prstGeom>
            <a:noFill/>
            <a:ln>
              <a:noFill/>
            </a:ln>
          </p:spPr>
          <p:txBody>
            <a:bodyPr wrap="square" lIns="0" tIns="0" rIns="0" bIns="0" rtlCol="0">
              <a:noAutofit/>
            </a:bodyPr>
            <a:lstStyle/>
            <a:p>
              <a:pPr algn="ctr" defTabSz="507949"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Object</a:t>
              </a:r>
            </a:p>
          </p:txBody>
        </p:sp>
        <p:grpSp>
          <p:nvGrpSpPr>
            <p:cNvPr id="332" name="组合 331"/>
            <p:cNvGrpSpPr/>
            <p:nvPr/>
          </p:nvGrpSpPr>
          <p:grpSpPr>
            <a:xfrm>
              <a:off x="5834132" y="5132283"/>
              <a:ext cx="295828" cy="354920"/>
              <a:chOff x="5407828" y="4819643"/>
              <a:chExt cx="582614" cy="663574"/>
            </a:xfrm>
            <a:noFill/>
          </p:grpSpPr>
          <p:sp>
            <p:nvSpPr>
              <p:cNvPr id="333" name="Oval 40"/>
              <p:cNvSpPr>
                <a:spLocks noChangeArrowheads="1"/>
              </p:cNvSpPr>
              <p:nvPr/>
            </p:nvSpPr>
            <p:spPr bwMode="auto">
              <a:xfrm>
                <a:off x="5479263" y="5014907"/>
                <a:ext cx="49214" cy="47627"/>
              </a:xfrm>
              <a:prstGeom prst="ellipse">
                <a:avLst/>
              </a:pr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4" name="Freeform 41"/>
              <p:cNvSpPr/>
              <p:nvPr/>
            </p:nvSpPr>
            <p:spPr bwMode="auto">
              <a:xfrm>
                <a:off x="5674525" y="5337168"/>
                <a:ext cx="55563" cy="55564"/>
              </a:xfrm>
              <a:custGeom>
                <a:avLst/>
                <a:gdLst/>
                <a:ahLst/>
                <a:cxnLst>
                  <a:cxn ang="0">
                    <a:pos x="4" y="2"/>
                  </a:cxn>
                  <a:cxn ang="0">
                    <a:pos x="13" y="4"/>
                  </a:cxn>
                  <a:cxn ang="0">
                    <a:pos x="10" y="13"/>
                  </a:cxn>
                  <a:cxn ang="0">
                    <a:pos x="2" y="11"/>
                  </a:cxn>
                  <a:cxn ang="0">
                    <a:pos x="4" y="2"/>
                  </a:cxn>
                </a:cxnLst>
                <a:rect l="0" t="0" r="r" b="b"/>
                <a:pathLst>
                  <a:path w="15" h="15">
                    <a:moveTo>
                      <a:pt x="4" y="2"/>
                    </a:moveTo>
                    <a:cubicBezTo>
                      <a:pt x="7" y="0"/>
                      <a:pt x="11" y="1"/>
                      <a:pt x="13" y="4"/>
                    </a:cubicBezTo>
                    <a:cubicBezTo>
                      <a:pt x="15" y="7"/>
                      <a:pt x="14" y="11"/>
                      <a:pt x="10" y="13"/>
                    </a:cubicBezTo>
                    <a:cubicBezTo>
                      <a:pt x="7" y="15"/>
                      <a:pt x="3" y="14"/>
                      <a:pt x="2" y="11"/>
                    </a:cubicBezTo>
                    <a:cubicBezTo>
                      <a:pt x="0" y="8"/>
                      <a:pt x="1" y="4"/>
                      <a:pt x="4" y="2"/>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5" name="Freeform 42"/>
              <p:cNvSpPr/>
              <p:nvPr/>
            </p:nvSpPr>
            <p:spPr bwMode="auto">
              <a:xfrm>
                <a:off x="5858676" y="5003793"/>
                <a:ext cx="55563" cy="55564"/>
              </a:xfrm>
              <a:custGeom>
                <a:avLst/>
                <a:gdLst/>
                <a:ahLst/>
                <a:cxnLst>
                  <a:cxn ang="0">
                    <a:pos x="4" y="13"/>
                  </a:cxn>
                  <a:cxn ang="0">
                    <a:pos x="2" y="4"/>
                  </a:cxn>
                  <a:cxn ang="0">
                    <a:pos x="11" y="2"/>
                  </a:cxn>
                  <a:cxn ang="0">
                    <a:pos x="13" y="11"/>
                  </a:cxn>
                  <a:cxn ang="0">
                    <a:pos x="4" y="13"/>
                  </a:cxn>
                </a:cxnLst>
                <a:rect l="0" t="0" r="r" b="b"/>
                <a:pathLst>
                  <a:path w="15" h="15">
                    <a:moveTo>
                      <a:pt x="4" y="13"/>
                    </a:moveTo>
                    <a:cubicBezTo>
                      <a:pt x="1" y="11"/>
                      <a:pt x="0" y="7"/>
                      <a:pt x="2" y="4"/>
                    </a:cubicBezTo>
                    <a:cubicBezTo>
                      <a:pt x="4" y="1"/>
                      <a:pt x="8" y="0"/>
                      <a:pt x="11" y="2"/>
                    </a:cubicBezTo>
                    <a:cubicBezTo>
                      <a:pt x="14" y="4"/>
                      <a:pt x="15" y="8"/>
                      <a:pt x="13" y="11"/>
                    </a:cubicBezTo>
                    <a:cubicBezTo>
                      <a:pt x="11" y="14"/>
                      <a:pt x="7" y="15"/>
                      <a:pt x="4" y="13"/>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6" name="Freeform 43"/>
              <p:cNvSpPr>
                <a:spLocks noEditPoints="1"/>
              </p:cNvSpPr>
              <p:nvPr/>
            </p:nvSpPr>
            <p:spPr bwMode="auto">
              <a:xfrm>
                <a:off x="5407828" y="4819643"/>
                <a:ext cx="582614" cy="663574"/>
              </a:xfrm>
              <a:custGeom>
                <a:avLst/>
                <a:gdLst/>
                <a:ahLst/>
                <a:cxnLst>
                  <a:cxn ang="0">
                    <a:pos x="77" y="177"/>
                  </a:cxn>
                  <a:cxn ang="0">
                    <a:pos x="75" y="177"/>
                  </a:cxn>
                  <a:cxn ang="0">
                    <a:pos x="2" y="134"/>
                  </a:cxn>
                  <a:cxn ang="0">
                    <a:pos x="0" y="131"/>
                  </a:cxn>
                  <a:cxn ang="0">
                    <a:pos x="0" y="46"/>
                  </a:cxn>
                  <a:cxn ang="0">
                    <a:pos x="2" y="43"/>
                  </a:cxn>
                  <a:cxn ang="0">
                    <a:pos x="75" y="0"/>
                  </a:cxn>
                  <a:cxn ang="0">
                    <a:pos x="79" y="0"/>
                  </a:cxn>
                  <a:cxn ang="0">
                    <a:pos x="153" y="43"/>
                  </a:cxn>
                  <a:cxn ang="0">
                    <a:pos x="155" y="46"/>
                  </a:cxn>
                  <a:cxn ang="0">
                    <a:pos x="155" y="131"/>
                  </a:cxn>
                  <a:cxn ang="0">
                    <a:pos x="153" y="134"/>
                  </a:cxn>
                  <a:cxn ang="0">
                    <a:pos x="79" y="177"/>
                  </a:cxn>
                  <a:cxn ang="0">
                    <a:pos x="77" y="177"/>
                  </a:cxn>
                  <a:cxn ang="0">
                    <a:pos x="8" y="129"/>
                  </a:cxn>
                  <a:cxn ang="0">
                    <a:pos x="77" y="169"/>
                  </a:cxn>
                  <a:cxn ang="0">
                    <a:pos x="147" y="129"/>
                  </a:cxn>
                  <a:cxn ang="0">
                    <a:pos x="147" y="49"/>
                  </a:cxn>
                  <a:cxn ang="0">
                    <a:pos x="77" y="8"/>
                  </a:cxn>
                  <a:cxn ang="0">
                    <a:pos x="8" y="49"/>
                  </a:cxn>
                  <a:cxn ang="0">
                    <a:pos x="8" y="129"/>
                  </a:cxn>
                </a:cxnLst>
                <a:rect l="0" t="0" r="r" b="b"/>
                <a:pathLst>
                  <a:path w="155" h="177">
                    <a:moveTo>
                      <a:pt x="77" y="177"/>
                    </a:moveTo>
                    <a:cubicBezTo>
                      <a:pt x="76" y="177"/>
                      <a:pt x="76" y="177"/>
                      <a:pt x="75" y="177"/>
                    </a:cubicBezTo>
                    <a:cubicBezTo>
                      <a:pt x="2" y="134"/>
                      <a:pt x="2" y="134"/>
                      <a:pt x="2" y="134"/>
                    </a:cubicBezTo>
                    <a:cubicBezTo>
                      <a:pt x="1" y="134"/>
                      <a:pt x="0" y="132"/>
                      <a:pt x="0" y="131"/>
                    </a:cubicBezTo>
                    <a:cubicBezTo>
                      <a:pt x="0" y="46"/>
                      <a:pt x="0" y="46"/>
                      <a:pt x="0" y="46"/>
                    </a:cubicBezTo>
                    <a:cubicBezTo>
                      <a:pt x="0" y="45"/>
                      <a:pt x="1" y="43"/>
                      <a:pt x="2" y="43"/>
                    </a:cubicBezTo>
                    <a:cubicBezTo>
                      <a:pt x="75" y="0"/>
                      <a:pt x="75" y="0"/>
                      <a:pt x="75" y="0"/>
                    </a:cubicBezTo>
                    <a:cubicBezTo>
                      <a:pt x="76" y="0"/>
                      <a:pt x="78" y="0"/>
                      <a:pt x="79" y="0"/>
                    </a:cubicBezTo>
                    <a:cubicBezTo>
                      <a:pt x="153" y="43"/>
                      <a:pt x="153" y="43"/>
                      <a:pt x="153" y="43"/>
                    </a:cubicBezTo>
                    <a:cubicBezTo>
                      <a:pt x="154" y="43"/>
                      <a:pt x="155" y="45"/>
                      <a:pt x="155" y="46"/>
                    </a:cubicBezTo>
                    <a:cubicBezTo>
                      <a:pt x="155" y="131"/>
                      <a:pt x="155" y="131"/>
                      <a:pt x="155" y="131"/>
                    </a:cubicBezTo>
                    <a:cubicBezTo>
                      <a:pt x="155" y="132"/>
                      <a:pt x="154" y="134"/>
                      <a:pt x="153" y="134"/>
                    </a:cubicBezTo>
                    <a:cubicBezTo>
                      <a:pt x="79" y="177"/>
                      <a:pt x="79" y="177"/>
                      <a:pt x="79" y="177"/>
                    </a:cubicBezTo>
                    <a:cubicBezTo>
                      <a:pt x="79" y="177"/>
                      <a:pt x="78" y="177"/>
                      <a:pt x="77" y="177"/>
                    </a:cubicBezTo>
                    <a:close/>
                    <a:moveTo>
                      <a:pt x="8" y="129"/>
                    </a:moveTo>
                    <a:cubicBezTo>
                      <a:pt x="77" y="169"/>
                      <a:pt x="77" y="169"/>
                      <a:pt x="77" y="169"/>
                    </a:cubicBezTo>
                    <a:cubicBezTo>
                      <a:pt x="147" y="129"/>
                      <a:pt x="147" y="129"/>
                      <a:pt x="147" y="129"/>
                    </a:cubicBezTo>
                    <a:cubicBezTo>
                      <a:pt x="147" y="49"/>
                      <a:pt x="147" y="49"/>
                      <a:pt x="147" y="49"/>
                    </a:cubicBezTo>
                    <a:cubicBezTo>
                      <a:pt x="77" y="8"/>
                      <a:pt x="77" y="8"/>
                      <a:pt x="77" y="8"/>
                    </a:cubicBezTo>
                    <a:cubicBezTo>
                      <a:pt x="8" y="49"/>
                      <a:pt x="8" y="49"/>
                      <a:pt x="8" y="49"/>
                    </a:cubicBezTo>
                    <a:lnTo>
                      <a:pt x="8" y="129"/>
                    </a:ln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7" name="Freeform 44"/>
              <p:cNvSpPr/>
              <p:nvPr/>
            </p:nvSpPr>
            <p:spPr bwMode="auto">
              <a:xfrm>
                <a:off x="5493560" y="5029193"/>
                <a:ext cx="211138" cy="123826"/>
              </a:xfrm>
              <a:custGeom>
                <a:avLst/>
                <a:gdLst/>
                <a:ahLst/>
                <a:cxnLst>
                  <a:cxn ang="0">
                    <a:pos x="54" y="33"/>
                  </a:cxn>
                  <a:cxn ang="0">
                    <a:pos x="53" y="33"/>
                  </a:cxn>
                  <a:cxn ang="0">
                    <a:pos x="2" y="4"/>
                  </a:cxn>
                  <a:cxn ang="0">
                    <a:pos x="1" y="1"/>
                  </a:cxn>
                  <a:cxn ang="0">
                    <a:pos x="4" y="1"/>
                  </a:cxn>
                  <a:cxn ang="0">
                    <a:pos x="55" y="29"/>
                  </a:cxn>
                  <a:cxn ang="0">
                    <a:pos x="56" y="32"/>
                  </a:cxn>
                  <a:cxn ang="0">
                    <a:pos x="54" y="33"/>
                  </a:cxn>
                </a:cxnLst>
                <a:rect l="0" t="0" r="r" b="b"/>
                <a:pathLst>
                  <a:path w="56" h="33">
                    <a:moveTo>
                      <a:pt x="54" y="33"/>
                    </a:moveTo>
                    <a:cubicBezTo>
                      <a:pt x="54" y="33"/>
                      <a:pt x="54" y="33"/>
                      <a:pt x="53" y="33"/>
                    </a:cubicBezTo>
                    <a:cubicBezTo>
                      <a:pt x="2" y="4"/>
                      <a:pt x="2" y="4"/>
                      <a:pt x="2" y="4"/>
                    </a:cubicBezTo>
                    <a:cubicBezTo>
                      <a:pt x="1" y="4"/>
                      <a:pt x="0" y="2"/>
                      <a:pt x="1" y="1"/>
                    </a:cubicBezTo>
                    <a:cubicBezTo>
                      <a:pt x="1" y="0"/>
                      <a:pt x="3" y="0"/>
                      <a:pt x="4" y="1"/>
                    </a:cubicBezTo>
                    <a:cubicBezTo>
                      <a:pt x="55" y="29"/>
                      <a:pt x="55" y="29"/>
                      <a:pt x="55" y="29"/>
                    </a:cubicBezTo>
                    <a:cubicBezTo>
                      <a:pt x="56" y="30"/>
                      <a:pt x="56" y="31"/>
                      <a:pt x="56" y="32"/>
                    </a:cubicBezTo>
                    <a:cubicBezTo>
                      <a:pt x="56" y="32"/>
                      <a:pt x="55" y="33"/>
                      <a:pt x="54" y="33"/>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8" name="Freeform 45"/>
              <p:cNvSpPr/>
              <p:nvPr/>
            </p:nvSpPr>
            <p:spPr bwMode="auto">
              <a:xfrm>
                <a:off x="5688825" y="5138738"/>
                <a:ext cx="19050" cy="234948"/>
              </a:xfrm>
              <a:custGeom>
                <a:avLst/>
                <a:gdLst/>
                <a:ahLst/>
                <a:cxnLst>
                  <a:cxn ang="0">
                    <a:pos x="3" y="63"/>
                  </a:cxn>
                  <a:cxn ang="0">
                    <a:pos x="1" y="61"/>
                  </a:cxn>
                  <a:cxn ang="0">
                    <a:pos x="0" y="2"/>
                  </a:cxn>
                  <a:cxn ang="0">
                    <a:pos x="2" y="0"/>
                  </a:cxn>
                  <a:cxn ang="0">
                    <a:pos x="4" y="2"/>
                  </a:cxn>
                  <a:cxn ang="0">
                    <a:pos x="5" y="61"/>
                  </a:cxn>
                  <a:cxn ang="0">
                    <a:pos x="3" y="63"/>
                  </a:cxn>
                  <a:cxn ang="0">
                    <a:pos x="3" y="63"/>
                  </a:cxn>
                </a:cxnLst>
                <a:rect l="0" t="0" r="r" b="b"/>
                <a:pathLst>
                  <a:path w="5" h="63">
                    <a:moveTo>
                      <a:pt x="3" y="63"/>
                    </a:moveTo>
                    <a:cubicBezTo>
                      <a:pt x="2" y="63"/>
                      <a:pt x="1" y="62"/>
                      <a:pt x="1" y="61"/>
                    </a:cubicBezTo>
                    <a:cubicBezTo>
                      <a:pt x="0" y="2"/>
                      <a:pt x="0" y="2"/>
                      <a:pt x="0" y="2"/>
                    </a:cubicBezTo>
                    <a:cubicBezTo>
                      <a:pt x="0" y="1"/>
                      <a:pt x="1" y="0"/>
                      <a:pt x="2" y="0"/>
                    </a:cubicBezTo>
                    <a:cubicBezTo>
                      <a:pt x="3" y="0"/>
                      <a:pt x="4" y="1"/>
                      <a:pt x="4" y="2"/>
                    </a:cubicBezTo>
                    <a:cubicBezTo>
                      <a:pt x="5" y="61"/>
                      <a:pt x="5" y="61"/>
                      <a:pt x="5" y="61"/>
                    </a:cubicBezTo>
                    <a:cubicBezTo>
                      <a:pt x="5" y="62"/>
                      <a:pt x="4" y="63"/>
                      <a:pt x="3" y="63"/>
                    </a:cubicBezTo>
                    <a:cubicBezTo>
                      <a:pt x="3" y="63"/>
                      <a:pt x="3" y="63"/>
                      <a:pt x="3" y="63"/>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9" name="Freeform 46"/>
              <p:cNvSpPr/>
              <p:nvPr/>
            </p:nvSpPr>
            <p:spPr bwMode="auto">
              <a:xfrm>
                <a:off x="5688807" y="5021264"/>
                <a:ext cx="207963" cy="131763"/>
              </a:xfrm>
              <a:custGeom>
                <a:avLst/>
                <a:gdLst/>
                <a:ahLst/>
                <a:cxnLst>
                  <a:cxn ang="0">
                    <a:pos x="2" y="35"/>
                  </a:cxn>
                  <a:cxn ang="0">
                    <a:pos x="0" y="34"/>
                  </a:cxn>
                  <a:cxn ang="0">
                    <a:pos x="1" y="31"/>
                  </a:cxn>
                  <a:cxn ang="0">
                    <a:pos x="52" y="1"/>
                  </a:cxn>
                  <a:cxn ang="0">
                    <a:pos x="54" y="1"/>
                  </a:cxn>
                  <a:cxn ang="0">
                    <a:pos x="54" y="4"/>
                  </a:cxn>
                  <a:cxn ang="0">
                    <a:pos x="3" y="34"/>
                  </a:cxn>
                  <a:cxn ang="0">
                    <a:pos x="2" y="35"/>
                  </a:cxn>
                </a:cxnLst>
                <a:rect l="0" t="0" r="r" b="b"/>
                <a:pathLst>
                  <a:path w="55" h="35">
                    <a:moveTo>
                      <a:pt x="2" y="35"/>
                    </a:moveTo>
                    <a:cubicBezTo>
                      <a:pt x="2" y="35"/>
                      <a:pt x="1" y="34"/>
                      <a:pt x="0" y="34"/>
                    </a:cubicBezTo>
                    <a:cubicBezTo>
                      <a:pt x="0" y="33"/>
                      <a:pt x="0" y="32"/>
                      <a:pt x="1" y="31"/>
                    </a:cubicBezTo>
                    <a:cubicBezTo>
                      <a:pt x="52" y="1"/>
                      <a:pt x="52" y="1"/>
                      <a:pt x="52" y="1"/>
                    </a:cubicBezTo>
                    <a:cubicBezTo>
                      <a:pt x="52" y="0"/>
                      <a:pt x="54" y="0"/>
                      <a:pt x="54" y="1"/>
                    </a:cubicBezTo>
                    <a:cubicBezTo>
                      <a:pt x="55" y="2"/>
                      <a:pt x="55" y="4"/>
                      <a:pt x="54" y="4"/>
                    </a:cubicBezTo>
                    <a:cubicBezTo>
                      <a:pt x="3" y="34"/>
                      <a:pt x="3" y="34"/>
                      <a:pt x="3" y="34"/>
                    </a:cubicBezTo>
                    <a:cubicBezTo>
                      <a:pt x="3" y="35"/>
                      <a:pt x="3" y="35"/>
                      <a:pt x="2" y="35"/>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224" name="组合 223"/>
            <p:cNvGrpSpPr/>
            <p:nvPr/>
          </p:nvGrpSpPr>
          <p:grpSpPr>
            <a:xfrm>
              <a:off x="1750235" y="5049881"/>
              <a:ext cx="512919" cy="519727"/>
              <a:chOff x="3410913" y="3002588"/>
              <a:chExt cx="574040" cy="581660"/>
            </a:xfrm>
          </p:grpSpPr>
          <p:pic>
            <p:nvPicPr>
              <p:cNvPr id="225" name="图片 224" descr="球.png"/>
              <p:cNvPicPr>
                <a:picLocks noChangeAspect="1"/>
              </p:cNvPicPr>
              <p:nvPr/>
            </p:nvPicPr>
            <p:blipFill>
              <a:blip r:embed="rId5" cstate="print">
                <a:duotone>
                  <a:schemeClr val="bg2">
                    <a:shade val="45000"/>
                    <a:satMod val="135000"/>
                  </a:schemeClr>
                  <a:prstClr val="white"/>
                </a:duotone>
              </a:blip>
              <a:stretch>
                <a:fillRect/>
              </a:stretch>
            </p:blipFill>
            <p:spPr>
              <a:xfrm>
                <a:off x="3445841" y="3042821"/>
                <a:ext cx="504185" cy="501195"/>
              </a:xfrm>
              <a:prstGeom prst="rect">
                <a:avLst/>
              </a:prstGeom>
            </p:spPr>
          </p:pic>
          <p:sp>
            <p:nvSpPr>
              <p:cNvPr id="226" name="椭圆 225"/>
              <p:cNvSpPr/>
              <p:nvPr/>
            </p:nvSpPr>
            <p:spPr>
              <a:xfrm>
                <a:off x="3410913" y="3002588"/>
                <a:ext cx="574040" cy="581660"/>
              </a:xfrm>
              <a:prstGeom prst="ellipse">
                <a:avLst/>
              </a:prstGeom>
              <a:noFill/>
              <a:ln w="6350">
                <a:solidFill>
                  <a:schemeClr val="bg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ctr"/>
                <a:endParaRPr lang="en-US" altLang="zh-CN" sz="10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4" name="组合 293"/>
            <p:cNvGrpSpPr/>
            <p:nvPr/>
          </p:nvGrpSpPr>
          <p:grpSpPr>
            <a:xfrm>
              <a:off x="1823031" y="5136605"/>
              <a:ext cx="367327" cy="346279"/>
              <a:chOff x="3451446" y="4388644"/>
              <a:chExt cx="722310" cy="668337"/>
            </a:xfrm>
            <a:noFill/>
          </p:grpSpPr>
          <p:sp>
            <p:nvSpPr>
              <p:cNvPr id="295" name="Freeform 56"/>
              <p:cNvSpPr/>
              <p:nvPr/>
            </p:nvSpPr>
            <p:spPr bwMode="auto">
              <a:xfrm>
                <a:off x="3451446" y="4652169"/>
                <a:ext cx="82549" cy="96837"/>
              </a:xfrm>
              <a:custGeom>
                <a:avLst/>
                <a:gdLst/>
                <a:ahLst/>
                <a:cxnLst>
                  <a:cxn ang="0">
                    <a:pos x="26" y="0"/>
                  </a:cxn>
                  <a:cxn ang="0">
                    <a:pos x="52" y="61"/>
                  </a:cxn>
                  <a:cxn ang="0">
                    <a:pos x="0" y="61"/>
                  </a:cxn>
                  <a:cxn ang="0">
                    <a:pos x="26" y="0"/>
                  </a:cxn>
                </a:cxnLst>
                <a:rect l="0" t="0" r="r" b="b"/>
                <a:pathLst>
                  <a:path w="52" h="61">
                    <a:moveTo>
                      <a:pt x="26" y="0"/>
                    </a:moveTo>
                    <a:lnTo>
                      <a:pt x="52" y="61"/>
                    </a:lnTo>
                    <a:lnTo>
                      <a:pt x="0" y="61"/>
                    </a:lnTo>
                    <a:lnTo>
                      <a:pt x="26" y="0"/>
                    </a:ln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nvGrpSpPr>
              <p:cNvPr id="296" name="组合 295"/>
              <p:cNvGrpSpPr/>
              <p:nvPr/>
            </p:nvGrpSpPr>
            <p:grpSpPr>
              <a:xfrm>
                <a:off x="3473668" y="4388644"/>
                <a:ext cx="700088" cy="668337"/>
                <a:chOff x="3473668" y="4388644"/>
                <a:chExt cx="700088" cy="668337"/>
              </a:xfrm>
              <a:grpFill/>
            </p:grpSpPr>
            <p:sp>
              <p:nvSpPr>
                <p:cNvPr id="297" name="Freeform 51"/>
                <p:cNvSpPr>
                  <a:spLocks noEditPoints="1"/>
                </p:cNvSpPr>
                <p:nvPr/>
              </p:nvSpPr>
              <p:spPr bwMode="auto">
                <a:xfrm>
                  <a:off x="3611782" y="4610893"/>
                  <a:ext cx="412749" cy="104775"/>
                </a:xfrm>
                <a:custGeom>
                  <a:avLst/>
                  <a:gdLst/>
                  <a:ahLst/>
                  <a:cxnLst>
                    <a:cxn ang="0">
                      <a:pos x="97" y="28"/>
                    </a:cxn>
                    <a:cxn ang="0">
                      <a:pos x="12" y="28"/>
                    </a:cxn>
                    <a:cxn ang="0">
                      <a:pos x="0" y="16"/>
                    </a:cxn>
                    <a:cxn ang="0">
                      <a:pos x="0" y="12"/>
                    </a:cxn>
                    <a:cxn ang="0">
                      <a:pos x="12" y="0"/>
                    </a:cxn>
                    <a:cxn ang="0">
                      <a:pos x="97" y="0"/>
                    </a:cxn>
                    <a:cxn ang="0">
                      <a:pos x="110" y="12"/>
                    </a:cxn>
                    <a:cxn ang="0">
                      <a:pos x="110" y="16"/>
                    </a:cxn>
                    <a:cxn ang="0">
                      <a:pos x="97" y="28"/>
                    </a:cxn>
                    <a:cxn ang="0">
                      <a:pos x="12" y="4"/>
                    </a:cxn>
                    <a:cxn ang="0">
                      <a:pos x="4" y="12"/>
                    </a:cxn>
                    <a:cxn ang="0">
                      <a:pos x="4" y="16"/>
                    </a:cxn>
                    <a:cxn ang="0">
                      <a:pos x="12" y="24"/>
                    </a:cxn>
                    <a:cxn ang="0">
                      <a:pos x="97" y="24"/>
                    </a:cxn>
                    <a:cxn ang="0">
                      <a:pos x="106" y="16"/>
                    </a:cxn>
                    <a:cxn ang="0">
                      <a:pos x="106" y="12"/>
                    </a:cxn>
                    <a:cxn ang="0">
                      <a:pos x="97" y="4"/>
                    </a:cxn>
                    <a:cxn ang="0">
                      <a:pos x="12" y="4"/>
                    </a:cxn>
                  </a:cxnLst>
                  <a:rect l="0" t="0" r="r" b="b"/>
                  <a:pathLst>
                    <a:path w="110" h="28">
                      <a:moveTo>
                        <a:pt x="97" y="28"/>
                      </a:moveTo>
                      <a:cubicBezTo>
                        <a:pt x="12" y="28"/>
                        <a:pt x="12" y="28"/>
                        <a:pt x="12" y="28"/>
                      </a:cubicBezTo>
                      <a:cubicBezTo>
                        <a:pt x="5" y="28"/>
                        <a:pt x="0" y="23"/>
                        <a:pt x="0" y="16"/>
                      </a:cubicBezTo>
                      <a:cubicBezTo>
                        <a:pt x="0" y="12"/>
                        <a:pt x="0" y="12"/>
                        <a:pt x="0" y="12"/>
                      </a:cubicBezTo>
                      <a:cubicBezTo>
                        <a:pt x="0" y="5"/>
                        <a:pt x="5" y="0"/>
                        <a:pt x="12" y="0"/>
                      </a:cubicBezTo>
                      <a:cubicBezTo>
                        <a:pt x="97" y="0"/>
                        <a:pt x="97" y="0"/>
                        <a:pt x="97" y="0"/>
                      </a:cubicBezTo>
                      <a:cubicBezTo>
                        <a:pt x="104" y="0"/>
                        <a:pt x="110" y="5"/>
                        <a:pt x="110" y="12"/>
                      </a:cubicBezTo>
                      <a:cubicBezTo>
                        <a:pt x="110" y="16"/>
                        <a:pt x="110" y="16"/>
                        <a:pt x="110" y="16"/>
                      </a:cubicBezTo>
                      <a:cubicBezTo>
                        <a:pt x="110" y="23"/>
                        <a:pt x="104" y="28"/>
                        <a:pt x="97" y="28"/>
                      </a:cubicBezTo>
                      <a:close/>
                      <a:moveTo>
                        <a:pt x="12" y="4"/>
                      </a:moveTo>
                      <a:cubicBezTo>
                        <a:pt x="7" y="4"/>
                        <a:pt x="4" y="7"/>
                        <a:pt x="4" y="12"/>
                      </a:cubicBezTo>
                      <a:cubicBezTo>
                        <a:pt x="4" y="16"/>
                        <a:pt x="4" y="16"/>
                        <a:pt x="4" y="16"/>
                      </a:cubicBezTo>
                      <a:cubicBezTo>
                        <a:pt x="4" y="21"/>
                        <a:pt x="7" y="24"/>
                        <a:pt x="12" y="24"/>
                      </a:cubicBezTo>
                      <a:cubicBezTo>
                        <a:pt x="97" y="24"/>
                        <a:pt x="97" y="24"/>
                        <a:pt x="97" y="24"/>
                      </a:cubicBezTo>
                      <a:cubicBezTo>
                        <a:pt x="102" y="24"/>
                        <a:pt x="106" y="21"/>
                        <a:pt x="106" y="16"/>
                      </a:cubicBezTo>
                      <a:cubicBezTo>
                        <a:pt x="106" y="12"/>
                        <a:pt x="106" y="12"/>
                        <a:pt x="106" y="12"/>
                      </a:cubicBezTo>
                      <a:cubicBezTo>
                        <a:pt x="106" y="7"/>
                        <a:pt x="102" y="4"/>
                        <a:pt x="97" y="4"/>
                      </a:cubicBezTo>
                      <a:lnTo>
                        <a:pt x="12" y="4"/>
                      </a:ln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8" name="Oval 52"/>
                <p:cNvSpPr>
                  <a:spLocks noChangeArrowheads="1"/>
                </p:cNvSpPr>
                <p:nvPr/>
              </p:nvSpPr>
              <p:spPr bwMode="auto">
                <a:xfrm>
                  <a:off x="3911818" y="4639470"/>
                  <a:ext cx="44451" cy="46036"/>
                </a:xfrm>
                <a:prstGeom prst="ellipse">
                  <a:avLst/>
                </a:pr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9" name="Freeform 53"/>
                <p:cNvSpPr>
                  <a:spLocks noEditPoints="1"/>
                </p:cNvSpPr>
                <p:nvPr/>
              </p:nvSpPr>
              <p:spPr bwMode="auto">
                <a:xfrm>
                  <a:off x="3611782" y="4760119"/>
                  <a:ext cx="412749" cy="107950"/>
                </a:xfrm>
                <a:custGeom>
                  <a:avLst/>
                  <a:gdLst/>
                  <a:ahLst/>
                  <a:cxnLst>
                    <a:cxn ang="0">
                      <a:pos x="97" y="29"/>
                    </a:cxn>
                    <a:cxn ang="0">
                      <a:pos x="12" y="29"/>
                    </a:cxn>
                    <a:cxn ang="0">
                      <a:pos x="0" y="17"/>
                    </a:cxn>
                    <a:cxn ang="0">
                      <a:pos x="0" y="12"/>
                    </a:cxn>
                    <a:cxn ang="0">
                      <a:pos x="12" y="0"/>
                    </a:cxn>
                    <a:cxn ang="0">
                      <a:pos x="97" y="0"/>
                    </a:cxn>
                    <a:cxn ang="0">
                      <a:pos x="110" y="12"/>
                    </a:cxn>
                    <a:cxn ang="0">
                      <a:pos x="110" y="17"/>
                    </a:cxn>
                    <a:cxn ang="0">
                      <a:pos x="97" y="29"/>
                    </a:cxn>
                    <a:cxn ang="0">
                      <a:pos x="12" y="4"/>
                    </a:cxn>
                    <a:cxn ang="0">
                      <a:pos x="4" y="12"/>
                    </a:cxn>
                    <a:cxn ang="0">
                      <a:pos x="4" y="17"/>
                    </a:cxn>
                    <a:cxn ang="0">
                      <a:pos x="12" y="25"/>
                    </a:cxn>
                    <a:cxn ang="0">
                      <a:pos x="97" y="25"/>
                    </a:cxn>
                    <a:cxn ang="0">
                      <a:pos x="106" y="17"/>
                    </a:cxn>
                    <a:cxn ang="0">
                      <a:pos x="106" y="12"/>
                    </a:cxn>
                    <a:cxn ang="0">
                      <a:pos x="97" y="4"/>
                    </a:cxn>
                    <a:cxn ang="0">
                      <a:pos x="12" y="4"/>
                    </a:cxn>
                  </a:cxnLst>
                  <a:rect l="0" t="0" r="r" b="b"/>
                  <a:pathLst>
                    <a:path w="110" h="29">
                      <a:moveTo>
                        <a:pt x="97" y="29"/>
                      </a:moveTo>
                      <a:cubicBezTo>
                        <a:pt x="12" y="29"/>
                        <a:pt x="12" y="29"/>
                        <a:pt x="12" y="29"/>
                      </a:cubicBezTo>
                      <a:cubicBezTo>
                        <a:pt x="5" y="29"/>
                        <a:pt x="0" y="23"/>
                        <a:pt x="0" y="17"/>
                      </a:cubicBezTo>
                      <a:cubicBezTo>
                        <a:pt x="0" y="12"/>
                        <a:pt x="0" y="12"/>
                        <a:pt x="0" y="12"/>
                      </a:cubicBezTo>
                      <a:cubicBezTo>
                        <a:pt x="0" y="5"/>
                        <a:pt x="5" y="0"/>
                        <a:pt x="12" y="0"/>
                      </a:cubicBezTo>
                      <a:cubicBezTo>
                        <a:pt x="97" y="0"/>
                        <a:pt x="97" y="0"/>
                        <a:pt x="97" y="0"/>
                      </a:cubicBezTo>
                      <a:cubicBezTo>
                        <a:pt x="104" y="0"/>
                        <a:pt x="110" y="5"/>
                        <a:pt x="110" y="12"/>
                      </a:cubicBezTo>
                      <a:cubicBezTo>
                        <a:pt x="110" y="17"/>
                        <a:pt x="110" y="17"/>
                        <a:pt x="110" y="17"/>
                      </a:cubicBezTo>
                      <a:cubicBezTo>
                        <a:pt x="110" y="23"/>
                        <a:pt x="104" y="29"/>
                        <a:pt x="97" y="29"/>
                      </a:cubicBezTo>
                      <a:close/>
                      <a:moveTo>
                        <a:pt x="12" y="4"/>
                      </a:moveTo>
                      <a:cubicBezTo>
                        <a:pt x="7" y="4"/>
                        <a:pt x="4" y="8"/>
                        <a:pt x="4" y="12"/>
                      </a:cubicBezTo>
                      <a:cubicBezTo>
                        <a:pt x="4" y="17"/>
                        <a:pt x="4" y="17"/>
                        <a:pt x="4" y="17"/>
                      </a:cubicBezTo>
                      <a:cubicBezTo>
                        <a:pt x="4" y="21"/>
                        <a:pt x="7" y="25"/>
                        <a:pt x="12" y="25"/>
                      </a:cubicBezTo>
                      <a:cubicBezTo>
                        <a:pt x="97" y="25"/>
                        <a:pt x="97" y="25"/>
                        <a:pt x="97" y="25"/>
                      </a:cubicBezTo>
                      <a:cubicBezTo>
                        <a:pt x="102" y="25"/>
                        <a:pt x="106" y="21"/>
                        <a:pt x="106" y="17"/>
                      </a:cubicBezTo>
                      <a:cubicBezTo>
                        <a:pt x="106" y="12"/>
                        <a:pt x="106" y="12"/>
                        <a:pt x="106" y="12"/>
                      </a:cubicBezTo>
                      <a:cubicBezTo>
                        <a:pt x="106" y="8"/>
                        <a:pt x="102" y="4"/>
                        <a:pt x="97" y="4"/>
                      </a:cubicBezTo>
                      <a:lnTo>
                        <a:pt x="12" y="4"/>
                      </a:ln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0" name="Oval 54"/>
                <p:cNvSpPr>
                  <a:spLocks noChangeArrowheads="1"/>
                </p:cNvSpPr>
                <p:nvPr/>
              </p:nvSpPr>
              <p:spPr bwMode="auto">
                <a:xfrm>
                  <a:off x="3911818" y="4790281"/>
                  <a:ext cx="44451" cy="44449"/>
                </a:xfrm>
                <a:prstGeom prst="ellipse">
                  <a:avLst/>
                </a:pr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4" name="Freeform 55"/>
                <p:cNvSpPr/>
                <p:nvPr/>
              </p:nvSpPr>
              <p:spPr bwMode="auto">
                <a:xfrm>
                  <a:off x="3540344" y="4463257"/>
                  <a:ext cx="74612" cy="76201"/>
                </a:xfrm>
                <a:custGeom>
                  <a:avLst/>
                  <a:gdLst/>
                  <a:ahLst/>
                  <a:cxnLst>
                    <a:cxn ang="0">
                      <a:pos x="6" y="18"/>
                    </a:cxn>
                    <a:cxn ang="0">
                      <a:pos x="3" y="6"/>
                    </a:cxn>
                    <a:cxn ang="0">
                      <a:pos x="15" y="3"/>
                    </a:cxn>
                    <a:cxn ang="0">
                      <a:pos x="18" y="15"/>
                    </a:cxn>
                    <a:cxn ang="0">
                      <a:pos x="6" y="18"/>
                    </a:cxn>
                  </a:cxnLst>
                  <a:rect l="0" t="0" r="r" b="b"/>
                  <a:pathLst>
                    <a:path w="20" h="20">
                      <a:moveTo>
                        <a:pt x="6" y="18"/>
                      </a:moveTo>
                      <a:cubicBezTo>
                        <a:pt x="2" y="16"/>
                        <a:pt x="0" y="10"/>
                        <a:pt x="3" y="6"/>
                      </a:cubicBezTo>
                      <a:cubicBezTo>
                        <a:pt x="5" y="2"/>
                        <a:pt x="11" y="0"/>
                        <a:pt x="15" y="3"/>
                      </a:cubicBezTo>
                      <a:cubicBezTo>
                        <a:pt x="19" y="5"/>
                        <a:pt x="20" y="11"/>
                        <a:pt x="18" y="15"/>
                      </a:cubicBezTo>
                      <a:cubicBezTo>
                        <a:pt x="16" y="19"/>
                        <a:pt x="10" y="20"/>
                        <a:pt x="6" y="18"/>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6" name="Freeform 57"/>
                <p:cNvSpPr/>
                <p:nvPr/>
              </p:nvSpPr>
              <p:spPr bwMode="auto">
                <a:xfrm>
                  <a:off x="3473668" y="4388644"/>
                  <a:ext cx="700088" cy="668337"/>
                </a:xfrm>
                <a:custGeom>
                  <a:avLst/>
                  <a:gdLst/>
                  <a:ahLst/>
                  <a:cxnLst>
                    <a:cxn ang="0">
                      <a:pos x="89" y="178"/>
                    </a:cxn>
                    <a:cxn ang="0">
                      <a:pos x="26" y="152"/>
                    </a:cxn>
                    <a:cxn ang="0">
                      <a:pos x="0" y="89"/>
                    </a:cxn>
                    <a:cxn ang="0">
                      <a:pos x="4" y="85"/>
                    </a:cxn>
                    <a:cxn ang="0">
                      <a:pos x="4" y="85"/>
                    </a:cxn>
                    <a:cxn ang="0">
                      <a:pos x="8" y="89"/>
                    </a:cxn>
                    <a:cxn ang="0">
                      <a:pos x="32" y="146"/>
                    </a:cxn>
                    <a:cxn ang="0">
                      <a:pos x="147" y="146"/>
                    </a:cxn>
                    <a:cxn ang="0">
                      <a:pos x="147" y="31"/>
                    </a:cxn>
                    <a:cxn ang="0">
                      <a:pos x="89" y="8"/>
                    </a:cxn>
                    <a:cxn ang="0">
                      <a:pos x="32" y="31"/>
                    </a:cxn>
                    <a:cxn ang="0">
                      <a:pos x="26" y="31"/>
                    </a:cxn>
                    <a:cxn ang="0">
                      <a:pos x="26" y="26"/>
                    </a:cxn>
                    <a:cxn ang="0">
                      <a:pos x="89" y="0"/>
                    </a:cxn>
                    <a:cxn ang="0">
                      <a:pos x="152" y="26"/>
                    </a:cxn>
                    <a:cxn ang="0">
                      <a:pos x="152" y="152"/>
                    </a:cxn>
                    <a:cxn ang="0">
                      <a:pos x="89" y="178"/>
                    </a:cxn>
                  </a:cxnLst>
                  <a:rect l="0" t="0" r="r" b="b"/>
                  <a:pathLst>
                    <a:path w="187" h="178">
                      <a:moveTo>
                        <a:pt x="89" y="178"/>
                      </a:moveTo>
                      <a:cubicBezTo>
                        <a:pt x="66" y="178"/>
                        <a:pt x="43" y="169"/>
                        <a:pt x="26" y="152"/>
                      </a:cubicBezTo>
                      <a:cubicBezTo>
                        <a:pt x="10" y="135"/>
                        <a:pt x="0" y="113"/>
                        <a:pt x="0" y="89"/>
                      </a:cubicBezTo>
                      <a:cubicBezTo>
                        <a:pt x="0" y="87"/>
                        <a:pt x="2" y="85"/>
                        <a:pt x="4" y="85"/>
                      </a:cubicBezTo>
                      <a:cubicBezTo>
                        <a:pt x="4" y="85"/>
                        <a:pt x="4" y="85"/>
                        <a:pt x="4" y="85"/>
                      </a:cubicBezTo>
                      <a:cubicBezTo>
                        <a:pt x="6" y="85"/>
                        <a:pt x="8" y="87"/>
                        <a:pt x="8" y="89"/>
                      </a:cubicBezTo>
                      <a:cubicBezTo>
                        <a:pt x="8" y="111"/>
                        <a:pt x="17" y="131"/>
                        <a:pt x="32" y="146"/>
                      </a:cubicBezTo>
                      <a:cubicBezTo>
                        <a:pt x="64" y="178"/>
                        <a:pt x="115" y="178"/>
                        <a:pt x="147" y="146"/>
                      </a:cubicBezTo>
                      <a:cubicBezTo>
                        <a:pt x="178" y="114"/>
                        <a:pt x="178" y="63"/>
                        <a:pt x="147" y="31"/>
                      </a:cubicBezTo>
                      <a:cubicBezTo>
                        <a:pt x="131" y="16"/>
                        <a:pt x="111" y="8"/>
                        <a:pt x="89" y="8"/>
                      </a:cubicBezTo>
                      <a:cubicBezTo>
                        <a:pt x="68" y="8"/>
                        <a:pt x="47" y="16"/>
                        <a:pt x="32" y="31"/>
                      </a:cubicBezTo>
                      <a:cubicBezTo>
                        <a:pt x="30" y="33"/>
                        <a:pt x="28" y="33"/>
                        <a:pt x="26" y="31"/>
                      </a:cubicBezTo>
                      <a:cubicBezTo>
                        <a:pt x="25" y="30"/>
                        <a:pt x="25" y="27"/>
                        <a:pt x="26" y="26"/>
                      </a:cubicBezTo>
                      <a:cubicBezTo>
                        <a:pt x="43" y="9"/>
                        <a:pt x="66" y="0"/>
                        <a:pt x="89" y="0"/>
                      </a:cubicBezTo>
                      <a:cubicBezTo>
                        <a:pt x="113" y="0"/>
                        <a:pt x="136" y="9"/>
                        <a:pt x="152" y="26"/>
                      </a:cubicBezTo>
                      <a:cubicBezTo>
                        <a:pt x="187" y="60"/>
                        <a:pt x="187" y="117"/>
                        <a:pt x="152" y="152"/>
                      </a:cubicBezTo>
                      <a:cubicBezTo>
                        <a:pt x="136" y="169"/>
                        <a:pt x="113" y="178"/>
                        <a:pt x="89" y="178"/>
                      </a:cubicBezTo>
                      <a:close/>
                    </a:path>
                  </a:pathLst>
                </a:custGeom>
                <a:gradFill flip="none" rotWithShape="1">
                  <a:gsLst>
                    <a:gs pos="0">
                      <a:schemeClr val="bg1">
                        <a:lumMod val="60000"/>
                        <a:lumOff val="40000"/>
                        <a:alpha val="0"/>
                      </a:schemeClr>
                    </a:gs>
                    <a:gs pos="100000">
                      <a:schemeClr val="bg1">
                        <a:lumMod val="60000"/>
                        <a:lumOff val="40000"/>
                        <a:alpha val="50000"/>
                      </a:schemeClr>
                    </a:gs>
                  </a:gsLst>
                  <a:lin ang="5400000" scaled="1"/>
                  <a:tileRect/>
                </a:gradFill>
                <a:ln w="3175">
                  <a:gradFill flip="none" rotWithShape="1">
                    <a:gsLst>
                      <a:gs pos="100000">
                        <a:schemeClr val="bg1">
                          <a:lumMod val="75000"/>
                          <a:alpha val="0"/>
                        </a:schemeClr>
                      </a:gs>
                      <a:gs pos="0">
                        <a:schemeClr val="bg1">
                          <a:lumMod val="60000"/>
                          <a:lumOff val="40000"/>
                        </a:schemeClr>
                      </a:gs>
                    </a:gsLst>
                    <a:lin ang="5400000" scaled="0"/>
                    <a:tileRect/>
                  </a:gradFill>
                  <a:miter lim="800000"/>
                </a:ln>
                <a:effectLst/>
              </p:spPr>
              <p:txBody>
                <a:bodyPr wrap="square" lIns="0" tIns="0" rIns="0" bIns="0" anchor="ctr">
                  <a:noAutofit/>
                </a:bodyPr>
                <a:lstStyle/>
                <a:p>
                  <a:pPr algn="ctr" defTabSz="725097" fontAlgn="ctr"/>
                  <a:endParaRPr lang="en-US" altLang="zh-CN" sz="1000" kern="0" dirty="0">
                    <a:solidFill>
                      <a:srgbClr val="666666"/>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sp>
          <p:nvSpPr>
            <p:cNvPr id="278" name="文本框 101"/>
            <p:cNvSpPr txBox="1"/>
            <p:nvPr/>
          </p:nvSpPr>
          <p:spPr>
            <a:xfrm>
              <a:off x="1740904" y="5654048"/>
              <a:ext cx="521593" cy="184666"/>
            </a:xfrm>
            <a:prstGeom prst="rect">
              <a:avLst/>
            </a:prstGeom>
            <a:noFill/>
            <a:ln>
              <a:noFill/>
            </a:ln>
          </p:spPr>
          <p:txBody>
            <a:bodyPr wrap="square" lIns="0" tIns="0" rIns="0" bIns="0" rtlCol="0">
              <a:noAutofit/>
            </a:bodyPr>
            <a:lstStyle/>
            <a:p>
              <a:pPr algn="ctr" defTabSz="507949" fontAlgn="ctr">
                <a:defRPr/>
              </a:pP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SAN</a:t>
              </a:r>
            </a:p>
          </p:txBody>
        </p:sp>
        <p:sp>
          <p:nvSpPr>
            <p:cNvPr id="180" name="Freeform 93"/>
            <p:cNvSpPr/>
            <p:nvPr/>
          </p:nvSpPr>
          <p:spPr>
            <a:xfrm>
              <a:off x="3063105" y="4403135"/>
              <a:ext cx="1153611" cy="425039"/>
            </a:xfrm>
            <a:custGeom>
              <a:avLst/>
              <a:gdLst/>
              <a:ahLst/>
              <a:cxnLst>
                <a:cxn ang="0">
                  <a:pos x="wd2" y="hd2"/>
                </a:cxn>
                <a:cxn ang="5400000">
                  <a:pos x="wd2" y="hd2"/>
                </a:cxn>
                <a:cxn ang="10800000">
                  <a:pos x="wd2" y="hd2"/>
                </a:cxn>
                <a:cxn ang="16200000">
                  <a:pos x="wd2" y="hd2"/>
                </a:cxn>
              </a:cxnLst>
              <a:rect l="0" t="0" r="r" b="b"/>
              <a:pathLst>
                <a:path w="21600" h="21600" extrusionOk="0">
                  <a:moveTo>
                    <a:pt x="13305" y="8800"/>
                  </a:moveTo>
                  <a:cubicBezTo>
                    <a:pt x="14900" y="8800"/>
                    <a:pt x="14900" y="8800"/>
                    <a:pt x="14900" y="8800"/>
                  </a:cubicBezTo>
                  <a:cubicBezTo>
                    <a:pt x="11009" y="0"/>
                    <a:pt x="11009" y="0"/>
                    <a:pt x="11009" y="0"/>
                  </a:cubicBezTo>
                  <a:cubicBezTo>
                    <a:pt x="7023" y="8800"/>
                    <a:pt x="7023" y="8800"/>
                    <a:pt x="7023" y="8800"/>
                  </a:cubicBezTo>
                  <a:cubicBezTo>
                    <a:pt x="8712" y="8800"/>
                    <a:pt x="8712" y="8800"/>
                    <a:pt x="8712" y="8800"/>
                  </a:cubicBezTo>
                  <a:cubicBezTo>
                    <a:pt x="8579" y="11200"/>
                    <a:pt x="6928" y="20000"/>
                    <a:pt x="0" y="21600"/>
                  </a:cubicBezTo>
                  <a:cubicBezTo>
                    <a:pt x="21600" y="21600"/>
                    <a:pt x="21600" y="21600"/>
                    <a:pt x="21600" y="21600"/>
                  </a:cubicBezTo>
                  <a:cubicBezTo>
                    <a:pt x="21600" y="21600"/>
                    <a:pt x="14520" y="19733"/>
                    <a:pt x="13305" y="8800"/>
                  </a:cubicBezTo>
                  <a:close/>
                </a:path>
              </a:pathLst>
            </a:custGeom>
            <a:solidFill>
              <a:schemeClr val="bg1">
                <a:lumMod val="85000"/>
              </a:schemeClr>
            </a:solidFill>
            <a:ln w="12700">
              <a:gradFill>
                <a:gsLst>
                  <a:gs pos="0">
                    <a:schemeClr val="bg1">
                      <a:lumMod val="40000"/>
                      <a:lumOff val="60000"/>
                      <a:alpha val="0"/>
                    </a:schemeClr>
                  </a:gs>
                  <a:gs pos="45000">
                    <a:schemeClr val="bg1">
                      <a:lumMod val="60000"/>
                      <a:lumOff val="40000"/>
                    </a:schemeClr>
                  </a:gs>
                  <a:gs pos="100000">
                    <a:schemeClr val="bg1">
                      <a:lumMod val="40000"/>
                      <a:lumOff val="60000"/>
                      <a:alpha val="0"/>
                    </a:schemeClr>
                  </a:gs>
                </a:gsLst>
                <a:lin ang="5400000" scaled="1"/>
              </a:gradFill>
              <a:miter lim="400000"/>
            </a:ln>
          </p:spPr>
          <p:txBody>
            <a:bodyPr wrap="square" lIns="45683" rIns="45683" anchor="ctr">
              <a:noAutofit/>
            </a:bodyPr>
            <a:lstStyle/>
            <a:p>
              <a:pPr algn="ctr" defTabSz="913674" fontAlgn="ctr">
                <a:defRPr sz="1000">
                  <a:solidFill>
                    <a:srgbClr val="FFFFFF"/>
                  </a:solidFill>
                </a:defRPr>
              </a:pPr>
              <a:endParaRPr lang="en-US" sz="1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 name="矩形 17"/>
            <p:cNvSpPr>
              <a:spLocks noChangeArrowheads="1"/>
            </p:cNvSpPr>
            <p:nvPr/>
          </p:nvSpPr>
          <p:spPr bwMode="auto">
            <a:xfrm>
              <a:off x="1453100" y="5614989"/>
              <a:ext cx="1083055" cy="292893"/>
            </a:xfrm>
            <a:prstGeom prst="rect">
              <a:avLst/>
            </a:prstGeom>
            <a:no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7" name="矩形 17"/>
            <p:cNvSpPr>
              <a:spLocks noChangeArrowheads="1"/>
            </p:cNvSpPr>
            <p:nvPr/>
          </p:nvSpPr>
          <p:spPr bwMode="auto">
            <a:xfrm>
              <a:off x="3333899" y="5614989"/>
              <a:ext cx="1083055" cy="292893"/>
            </a:xfrm>
            <a:prstGeom prst="rect">
              <a:avLst/>
            </a:prstGeom>
            <a:no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80" name="矩形 17"/>
            <p:cNvSpPr>
              <a:spLocks noChangeArrowheads="1"/>
            </p:cNvSpPr>
            <p:nvPr/>
          </p:nvSpPr>
          <p:spPr bwMode="auto">
            <a:xfrm>
              <a:off x="5464128" y="5614989"/>
              <a:ext cx="1083055" cy="292893"/>
            </a:xfrm>
            <a:prstGeom prst="rect">
              <a:avLst/>
            </a:prstGeom>
            <a:noFill/>
            <a:ln w="9525">
              <a:gradFill>
                <a:gsLst>
                  <a:gs pos="0">
                    <a:schemeClr val="bg1">
                      <a:lumMod val="40000"/>
                      <a:lumOff val="60000"/>
                      <a:alpha val="0"/>
                    </a:schemeClr>
                  </a:gs>
                  <a:gs pos="57000">
                    <a:schemeClr val="bg1">
                      <a:lumMod val="40000"/>
                      <a:lumOff val="60000"/>
                    </a:schemeClr>
                  </a:gs>
                  <a:gs pos="100000">
                    <a:schemeClr val="bg1">
                      <a:lumMod val="40000"/>
                      <a:lumOff val="60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309" fontAlgn="ctr">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204" name="组合 203"/>
          <p:cNvGrpSpPr/>
          <p:nvPr/>
        </p:nvGrpSpPr>
        <p:grpSpPr>
          <a:xfrm>
            <a:off x="7524822" y="4303380"/>
            <a:ext cx="4054061" cy="1733016"/>
            <a:chOff x="7642111" y="4311579"/>
            <a:chExt cx="4054589" cy="1733242"/>
          </a:xfrm>
        </p:grpSpPr>
        <p:sp>
          <p:nvSpPr>
            <p:cNvPr id="221" name="矩形 220"/>
            <p:cNvSpPr/>
            <p:nvPr/>
          </p:nvSpPr>
          <p:spPr bwMode="auto">
            <a:xfrm>
              <a:off x="8704420" y="5654049"/>
              <a:ext cx="2928780" cy="350237"/>
            </a:xfrm>
            <a:prstGeom prst="rect">
              <a:avLst/>
            </a:prstGeom>
            <a:noFill/>
            <a:ln w="3175">
              <a:solidFill>
                <a:srgbClr val="B5B5B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square" lIns="71972" tIns="107958" rIns="71972" bIns="71972" anchor="ctr" anchorCtr="1">
              <a:noAutofit/>
            </a:bodyPr>
            <a:lstStyle/>
            <a:p>
              <a:pPr indent="-51066" defTabSz="346464" fontAlgn="ctr">
                <a:lnSpc>
                  <a:spcPct val="90000"/>
                </a:lnSpc>
                <a:spcBef>
                  <a:spcPct val="20000"/>
                </a:spcBef>
                <a:buClr>
                  <a:srgbClr val="CC9900"/>
                </a:buClr>
                <a:buSzPct val="100000"/>
              </a:pPr>
              <a:endParaRPr kumimoji="1" lang="en-US" altLang="zh-CN" sz="1200" b="1" dirty="0">
                <a:no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itchFamily="34" charset="0"/>
                <a:sym typeface="Arial" panose="020B0604020202020204" pitchFamily="34" charset="0"/>
              </a:endParaRPr>
            </a:p>
          </p:txBody>
        </p:sp>
        <p:sp>
          <p:nvSpPr>
            <p:cNvPr id="214" name="矩形 213"/>
            <p:cNvSpPr/>
            <p:nvPr/>
          </p:nvSpPr>
          <p:spPr bwMode="auto">
            <a:xfrm>
              <a:off x="7687798" y="4352720"/>
              <a:ext cx="1016622" cy="350237"/>
            </a:xfrm>
            <a:prstGeom prst="rect">
              <a:avLst/>
            </a:prstGeom>
            <a:solidFill>
              <a:schemeClr val="bg1">
                <a:lumMod val="20000"/>
                <a:lumOff val="80000"/>
                <a:alpha val="50000"/>
              </a:schemeClr>
            </a:solidFill>
            <a:ln w="6350">
              <a:gradFill>
                <a:gsLst>
                  <a:gs pos="69000">
                    <a:sysClr val="window" lastClr="FFFFFF">
                      <a:lumMod val="85000"/>
                    </a:sysClr>
                  </a:gs>
                  <a:gs pos="67000">
                    <a:srgbClr val="B2B2B2"/>
                  </a:gs>
                  <a:gs pos="69000">
                    <a:srgbClr val="E7E6E6">
                      <a:lumMod val="75000"/>
                    </a:srgbClr>
                  </a:gs>
                  <a:gs pos="82001">
                    <a:srgbClr val="777777"/>
                  </a:gs>
                  <a:gs pos="100000">
                    <a:sysClr val="window" lastClr="FFFFFF">
                      <a:lumMod val="65000"/>
                    </a:sys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13" name="矩形 212"/>
            <p:cNvSpPr/>
            <p:nvPr/>
          </p:nvSpPr>
          <p:spPr bwMode="auto">
            <a:xfrm>
              <a:off x="8704420" y="4352720"/>
              <a:ext cx="2928780" cy="350237"/>
            </a:xfrm>
            <a:prstGeom prst="rect">
              <a:avLst/>
            </a:prstGeom>
            <a:noFill/>
            <a:ln w="3175">
              <a:solidFill>
                <a:srgbClr val="B5B5B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square" lIns="71972" tIns="107958" rIns="71972" bIns="71972" anchor="ctr" anchorCtr="1">
              <a:noAutofit/>
            </a:bodyPr>
            <a:lstStyle/>
            <a:p>
              <a:pPr indent="-51066" defTabSz="346464" fontAlgn="ctr">
                <a:lnSpc>
                  <a:spcPct val="90000"/>
                </a:lnSpc>
                <a:spcBef>
                  <a:spcPct val="20000"/>
                </a:spcBef>
                <a:buClr>
                  <a:srgbClr val="CC9900"/>
                </a:buClr>
                <a:buSzPct val="100000"/>
              </a:pPr>
              <a:endParaRPr kumimoji="1" lang="en-US" altLang="zh-CN" sz="1200" b="1" dirty="0">
                <a:no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itchFamily="34" charset="0"/>
                <a:sym typeface="Arial" panose="020B0604020202020204" pitchFamily="34" charset="0"/>
              </a:endParaRPr>
            </a:p>
          </p:txBody>
        </p:sp>
        <p:sp>
          <p:nvSpPr>
            <p:cNvPr id="260" name="矩形 259"/>
            <p:cNvSpPr/>
            <p:nvPr/>
          </p:nvSpPr>
          <p:spPr>
            <a:xfrm>
              <a:off x="8653620" y="4358569"/>
              <a:ext cx="3043080" cy="313932"/>
            </a:xfrm>
            <a:prstGeom prst="rect">
              <a:avLst/>
            </a:prstGeom>
          </p:spPr>
          <p:txBody>
            <a:bodyPr wrap="square">
              <a:noAutofit/>
            </a:bodyPr>
            <a:lstStyle/>
            <a:p>
              <a:pPr marL="30477" fontAlgn="ctr">
                <a:lnSpc>
                  <a:spcPct val="120000"/>
                </a:lnSpc>
              </a:pP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One GUI, message, and model </a:t>
              </a:r>
            </a:p>
          </p:txBody>
        </p:sp>
        <p:sp>
          <p:nvSpPr>
            <p:cNvPr id="12" name="矩形 11"/>
            <p:cNvSpPr/>
            <p:nvPr/>
          </p:nvSpPr>
          <p:spPr>
            <a:xfrm>
              <a:off x="7642111" y="4393387"/>
              <a:ext cx="1119217" cy="307777"/>
            </a:xfrm>
            <a:prstGeom prst="rect">
              <a:avLst/>
            </a:prstGeom>
          </p:spPr>
          <p:txBody>
            <a:bodyPr wrap="square">
              <a:noAutofit/>
            </a:bodyPr>
            <a:lstStyle/>
            <a:p>
              <a:pPr algn="ctr" defTabSz="913674" fontAlgn="ctr"/>
              <a:r>
                <a:rPr lang="en-US" sz="1400" dirty="0">
                  <a:solidFill>
                    <a:srgbClr val="C7000B"/>
                  </a:solidFill>
                  <a:latin typeface="Arial" panose="020B0604020202020204" pitchFamily="34" charset="0"/>
                  <a:ea typeface="微软雅黑" panose="020B0503020204020204" pitchFamily="34" charset="-122"/>
                  <a:sym typeface="Arial" panose="020B0604020202020204" pitchFamily="34" charset="0"/>
                </a:rPr>
                <a:t>Converged</a:t>
              </a:r>
            </a:p>
          </p:txBody>
        </p:sp>
        <p:sp>
          <p:nvSpPr>
            <p:cNvPr id="217" name="矩形 216"/>
            <p:cNvSpPr/>
            <p:nvPr/>
          </p:nvSpPr>
          <p:spPr bwMode="auto">
            <a:xfrm>
              <a:off x="7687798" y="5003228"/>
              <a:ext cx="1016622" cy="350237"/>
            </a:xfrm>
            <a:prstGeom prst="rect">
              <a:avLst/>
            </a:prstGeom>
            <a:solidFill>
              <a:schemeClr val="bg1">
                <a:lumMod val="20000"/>
                <a:lumOff val="80000"/>
                <a:alpha val="50000"/>
              </a:schemeClr>
            </a:solidFill>
            <a:ln w="6350">
              <a:gradFill>
                <a:gsLst>
                  <a:gs pos="69000">
                    <a:sysClr val="window" lastClr="FFFFFF">
                      <a:lumMod val="85000"/>
                    </a:sysClr>
                  </a:gs>
                  <a:gs pos="67000">
                    <a:srgbClr val="B2B2B2"/>
                  </a:gs>
                  <a:gs pos="69000">
                    <a:srgbClr val="E7E6E6">
                      <a:lumMod val="75000"/>
                    </a:srgbClr>
                  </a:gs>
                  <a:gs pos="82001">
                    <a:srgbClr val="777777"/>
                  </a:gs>
                  <a:gs pos="100000">
                    <a:sysClr val="window" lastClr="FFFFFF">
                      <a:lumMod val="65000"/>
                    </a:sys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b="1"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218" name="矩形 217"/>
            <p:cNvSpPr/>
            <p:nvPr/>
          </p:nvSpPr>
          <p:spPr bwMode="auto">
            <a:xfrm>
              <a:off x="8704420" y="5003228"/>
              <a:ext cx="2928780" cy="350237"/>
            </a:xfrm>
            <a:prstGeom prst="rect">
              <a:avLst/>
            </a:prstGeom>
            <a:noFill/>
            <a:ln w="3175">
              <a:solidFill>
                <a:srgbClr val="B5B5B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square" lIns="71972" tIns="107958" rIns="71972" bIns="71972" anchor="ctr" anchorCtr="1">
              <a:noAutofit/>
            </a:bodyPr>
            <a:lstStyle/>
            <a:p>
              <a:pPr indent="-51066" defTabSz="346464" fontAlgn="ctr">
                <a:lnSpc>
                  <a:spcPct val="90000"/>
                </a:lnSpc>
                <a:spcBef>
                  <a:spcPct val="20000"/>
                </a:spcBef>
                <a:buClr>
                  <a:srgbClr val="CC9900"/>
                </a:buClr>
                <a:buSzPct val="100000"/>
              </a:pPr>
              <a:endParaRPr kumimoji="1" lang="en-US" altLang="zh-CN" sz="1200" b="1" dirty="0">
                <a:no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itchFamily="34" charset="0"/>
                <a:sym typeface="Arial" panose="020B0604020202020204" pitchFamily="34" charset="0"/>
              </a:endParaRPr>
            </a:p>
          </p:txBody>
        </p:sp>
        <p:sp>
          <p:nvSpPr>
            <p:cNvPr id="167" name="矩形 166"/>
            <p:cNvSpPr/>
            <p:nvPr/>
          </p:nvSpPr>
          <p:spPr>
            <a:xfrm>
              <a:off x="8653620" y="5030916"/>
              <a:ext cx="2611234" cy="276999"/>
            </a:xfrm>
            <a:prstGeom prst="rect">
              <a:avLst/>
            </a:prstGeom>
          </p:spPr>
          <p:txBody>
            <a:bodyPr wrap="square">
              <a:noAutofit/>
            </a:bodyPr>
            <a:lstStyle/>
            <a:p>
              <a:pPr marL="30477" fontAlgn="ct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Provisioning and O&amp;M </a:t>
              </a:r>
            </a:p>
          </p:txBody>
        </p:sp>
        <p:sp>
          <p:nvSpPr>
            <p:cNvPr id="168" name="矩形 167"/>
            <p:cNvSpPr/>
            <p:nvPr/>
          </p:nvSpPr>
          <p:spPr>
            <a:xfrm>
              <a:off x="7671765" y="5037644"/>
              <a:ext cx="1059906" cy="307777"/>
            </a:xfrm>
            <a:prstGeom prst="rect">
              <a:avLst/>
            </a:prstGeom>
          </p:spPr>
          <p:txBody>
            <a:bodyPr wrap="square">
              <a:noAutofit/>
            </a:bodyPr>
            <a:lstStyle/>
            <a:p>
              <a:pPr algn="ctr" defTabSz="913674" fontAlgn="ctr"/>
              <a:r>
                <a:rPr lang="en-US" sz="1400" dirty="0">
                  <a:solidFill>
                    <a:srgbClr val="C7000B"/>
                  </a:solidFill>
                  <a:latin typeface="Arial" panose="020B0604020202020204" pitchFamily="34" charset="0"/>
                  <a:ea typeface="微软雅黑" panose="020B0503020204020204" pitchFamily="34" charset="-122"/>
                  <a:sym typeface="Arial" panose="020B0604020202020204" pitchFamily="34" charset="0"/>
                </a:rPr>
                <a:t>Automatic</a:t>
              </a:r>
            </a:p>
          </p:txBody>
        </p:sp>
        <p:sp>
          <p:nvSpPr>
            <p:cNvPr id="169" name="矩形 168"/>
            <p:cNvSpPr/>
            <p:nvPr/>
          </p:nvSpPr>
          <p:spPr>
            <a:xfrm>
              <a:off x="8639991" y="5702888"/>
              <a:ext cx="2993209" cy="276999"/>
            </a:xfrm>
            <a:prstGeom prst="rect">
              <a:avLst/>
            </a:prstGeom>
          </p:spPr>
          <p:txBody>
            <a:bodyPr wrap="square">
              <a:noAutofit/>
            </a:bodyPr>
            <a:lstStyle/>
            <a:p>
              <a:pPr marL="30477" fontAlgn="ctr"/>
              <a:r>
                <a:rPr lang="en-US" sz="1200" dirty="0">
                  <a:solidFill>
                    <a:srgbClr val="1D1D1A">
                      <a:lumMod val="90000"/>
                      <a:lumOff val="10000"/>
                    </a:srgb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Prediction, analysis, and optimization</a:t>
              </a:r>
            </a:p>
          </p:txBody>
        </p:sp>
        <p:sp>
          <p:nvSpPr>
            <p:cNvPr id="220" name="矩形 219"/>
            <p:cNvSpPr/>
            <p:nvPr/>
          </p:nvSpPr>
          <p:spPr bwMode="auto">
            <a:xfrm>
              <a:off x="7687798" y="5654049"/>
              <a:ext cx="1016622" cy="350237"/>
            </a:xfrm>
            <a:prstGeom prst="rect">
              <a:avLst/>
            </a:prstGeom>
            <a:solidFill>
              <a:schemeClr val="bg1">
                <a:lumMod val="20000"/>
                <a:lumOff val="80000"/>
                <a:alpha val="50000"/>
              </a:schemeClr>
            </a:solidFill>
            <a:ln w="6350">
              <a:gradFill>
                <a:gsLst>
                  <a:gs pos="69000">
                    <a:sysClr val="window" lastClr="FFFFFF">
                      <a:lumMod val="85000"/>
                    </a:sysClr>
                  </a:gs>
                  <a:gs pos="67000">
                    <a:srgbClr val="B2B2B2"/>
                  </a:gs>
                  <a:gs pos="69000">
                    <a:srgbClr val="E7E6E6">
                      <a:lumMod val="75000"/>
                    </a:srgbClr>
                  </a:gs>
                  <a:gs pos="82001">
                    <a:srgbClr val="777777"/>
                  </a:gs>
                  <a:gs pos="100000">
                    <a:sysClr val="window" lastClr="FFFFFF">
                      <a:lumMod val="65000"/>
                    </a:sysClr>
                  </a:gs>
                </a:gsLst>
                <a:lin ang="5400000" scaled="0"/>
              </a:gradFill>
              <a:miter lim="800000"/>
            </a:ln>
          </p:spPr>
          <p:txBody>
            <a:bodyPr vert="horz" wrap="square" lIns="91428" tIns="45714" rIns="91428" bIns="45714" numCol="1" rtlCol="0" anchor="ctr" anchorCtr="0" compatLnSpc="1">
              <a:noAutofit/>
            </a:bodyPr>
            <a:lstStyle/>
            <a:p>
              <a:pPr algn="ctr" fontAlgn="ctr">
                <a:buSzPct val="60000"/>
              </a:pPr>
              <a:endParaRPr lang="en-US" altLang="zh-CN" sz="1000" dirty="0">
                <a:solidFill>
                  <a:srgbClr val="595757"/>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矩形 169"/>
            <p:cNvSpPr/>
            <p:nvPr/>
          </p:nvSpPr>
          <p:spPr>
            <a:xfrm>
              <a:off x="7687798" y="5688465"/>
              <a:ext cx="1027846" cy="307777"/>
            </a:xfrm>
            <a:prstGeom prst="rect">
              <a:avLst/>
            </a:prstGeom>
          </p:spPr>
          <p:txBody>
            <a:bodyPr wrap="square">
              <a:noAutofit/>
            </a:bodyPr>
            <a:lstStyle/>
            <a:p>
              <a:pPr algn="ctr" defTabSz="913674" fontAlgn="ctr"/>
              <a:r>
                <a:rPr lang="en-US" sz="1400" dirty="0">
                  <a:solidFill>
                    <a:srgbClr val="C7000B"/>
                  </a:solidFill>
                  <a:latin typeface="Arial" panose="020B0604020202020204" pitchFamily="34" charset="0"/>
                  <a:ea typeface="微软雅黑" panose="020B0503020204020204" pitchFamily="34" charset="-122"/>
                  <a:sym typeface="Arial" panose="020B0604020202020204" pitchFamily="34" charset="0"/>
                </a:rPr>
                <a:t>Intelligent</a:t>
              </a:r>
            </a:p>
          </p:txBody>
        </p:sp>
        <p:sp>
          <p:nvSpPr>
            <p:cNvPr id="223" name="L 形 222"/>
            <p:cNvSpPr/>
            <p:nvPr/>
          </p:nvSpPr>
          <p:spPr bwMode="auto">
            <a:xfrm rot="5400000">
              <a:off x="7666274" y="5611150"/>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7" name="L 形 236"/>
            <p:cNvSpPr/>
            <p:nvPr/>
          </p:nvSpPr>
          <p:spPr bwMode="auto">
            <a:xfrm>
              <a:off x="7669220" y="5964371"/>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1" name="L 形 240"/>
            <p:cNvSpPr/>
            <p:nvPr/>
          </p:nvSpPr>
          <p:spPr bwMode="auto">
            <a:xfrm rot="16200000">
              <a:off x="11581265" y="5961424"/>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49" name="L 形 248"/>
            <p:cNvSpPr/>
            <p:nvPr/>
          </p:nvSpPr>
          <p:spPr bwMode="auto">
            <a:xfrm rot="10800000">
              <a:off x="11578320" y="5608203"/>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4" name="L 形 263"/>
            <p:cNvSpPr/>
            <p:nvPr/>
          </p:nvSpPr>
          <p:spPr bwMode="auto">
            <a:xfrm rot="5400000">
              <a:off x="7666274" y="4963451"/>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5" name="L 形 264"/>
            <p:cNvSpPr/>
            <p:nvPr/>
          </p:nvSpPr>
          <p:spPr bwMode="auto">
            <a:xfrm>
              <a:off x="7669220" y="5316672"/>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6" name="L 形 265"/>
            <p:cNvSpPr/>
            <p:nvPr/>
          </p:nvSpPr>
          <p:spPr bwMode="auto">
            <a:xfrm rot="16200000">
              <a:off x="11568565" y="5313725"/>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7" name="L 形 266"/>
            <p:cNvSpPr/>
            <p:nvPr/>
          </p:nvSpPr>
          <p:spPr bwMode="auto">
            <a:xfrm rot="10800000">
              <a:off x="11565620" y="4960504"/>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0" name="L 形 269"/>
            <p:cNvSpPr/>
            <p:nvPr/>
          </p:nvSpPr>
          <p:spPr bwMode="auto">
            <a:xfrm rot="5400000">
              <a:off x="7666274" y="4314526"/>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1" name="L 形 270"/>
            <p:cNvSpPr/>
            <p:nvPr/>
          </p:nvSpPr>
          <p:spPr bwMode="auto">
            <a:xfrm>
              <a:off x="7669220" y="4667747"/>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3" name="L 形 272"/>
            <p:cNvSpPr/>
            <p:nvPr/>
          </p:nvSpPr>
          <p:spPr bwMode="auto">
            <a:xfrm rot="16200000">
              <a:off x="11568565" y="4664800"/>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4" name="L 形 273"/>
            <p:cNvSpPr/>
            <p:nvPr/>
          </p:nvSpPr>
          <p:spPr bwMode="auto">
            <a:xfrm rot="10800000">
              <a:off x="11565620" y="4311579"/>
              <a:ext cx="86343" cy="80450"/>
            </a:xfrm>
            <a:prstGeom prst="corner">
              <a:avLst>
                <a:gd name="adj1" fmla="val 20801"/>
                <a:gd name="adj2" fmla="val 21039"/>
              </a:avLst>
            </a:prstGeom>
            <a:solidFill>
              <a:schemeClr val="bg1">
                <a:lumMod val="40000"/>
                <a:lumOff val="60000"/>
              </a:schemeClr>
            </a:solidFill>
            <a:ln w="6350">
              <a:noFill/>
              <a:miter lim="800000"/>
            </a:ln>
          </p:spPr>
          <p:txBody>
            <a:bodyPr vert="horz" wrap="square" lIns="91428" tIns="45714" rIns="91428" bIns="45714" numCol="1" rtlCol="0" anchor="ctr" anchorCtr="0" compatLnSpc="1">
              <a:noAutofit/>
            </a:bodyPr>
            <a:lst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a:lstStyle>
            <a:p>
              <a:pPr marL="0" marR="81272" lvl="1" indent="-168258" algn="ctr" defTabSz="1219078" fontAlgn="ctr">
                <a:lnSpc>
                  <a:spcPts val="1500"/>
                </a:lnSpc>
                <a:buClr>
                  <a:srgbClr val="CC9900"/>
                </a:buClr>
                <a:buSzPct val="60000"/>
                <a:buFont typeface="Arial" panose="020B0604020202020204" pitchFamily="34" charset="0"/>
                <a:buChar char="•"/>
                <a:defRPr/>
              </a:pPr>
              <a:endParaRPr lang="en-US" altLang="zh-CN" sz="1000" kern="0" noProof="1">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cxnSp>
        <p:nvCxnSpPr>
          <p:cNvPr id="7" name="肘形连接符 6"/>
          <p:cNvCxnSpPr>
            <a:stCxn id="233" idx="3"/>
          </p:cNvCxnSpPr>
          <p:nvPr/>
        </p:nvCxnSpPr>
        <p:spPr bwMode="auto">
          <a:xfrm flipV="1">
            <a:off x="7198660" y="1699205"/>
            <a:ext cx="988277" cy="1756684"/>
          </a:xfrm>
          <a:prstGeom prst="bentConnector3">
            <a:avLst>
              <a:gd name="adj1" fmla="val 50000"/>
            </a:avLst>
          </a:prstGeom>
          <a:ln w="6350">
            <a:solidFill>
              <a:schemeClr val="bg1">
                <a:lumMod val="60000"/>
                <a:lumOff val="40000"/>
              </a:schemeClr>
            </a:solidFill>
            <a:headEnd type="triangle" w="med" len="med"/>
            <a:tailEnd type="none" w="med" len="med"/>
          </a:ln>
        </p:spPr>
        <p:style>
          <a:lnRef idx="1">
            <a:schemeClr val="accent4"/>
          </a:lnRef>
          <a:fillRef idx="0">
            <a:schemeClr val="accent4"/>
          </a:fillRef>
          <a:effectRef idx="0">
            <a:schemeClr val="accent4"/>
          </a:effectRef>
          <a:fontRef idx="minor">
            <a:schemeClr val="tx1"/>
          </a:fontRef>
        </p:style>
      </p:cxnSp>
      <p:sp>
        <p:nvSpPr>
          <p:cNvPr id="250" name="圆角矩形 249"/>
          <p:cNvSpPr/>
          <p:nvPr/>
        </p:nvSpPr>
        <p:spPr bwMode="auto">
          <a:xfrm rot="5400000">
            <a:off x="8051184" y="2379938"/>
            <a:ext cx="625753" cy="1216554"/>
          </a:xfrm>
          <a:prstGeom prst="roundRect">
            <a:avLst/>
          </a:prstGeom>
          <a:noFill/>
          <a:ln w="9525" cap="flat" cmpd="sng" algn="ctr">
            <a:noFill/>
            <a:prstDash val="solid"/>
            <a:round/>
            <a:headEnd type="none" w="med" len="med"/>
            <a:tailEnd type="none" w="med" len="med"/>
          </a:ln>
          <a:effectLst/>
        </p:spPr>
        <p:txBody>
          <a:bodyPr vert="vert270" wrap="square" lIns="78650" tIns="39325" rIns="78650" bIns="39325" numCol="1" rtlCol="0" anchor="ctr" anchorCtr="0" compatLnSpc="1">
            <a:noAutofit/>
          </a:bodyPr>
          <a:lstStyle/>
          <a:p>
            <a:pPr algn="ctr" defTabSz="796210" fontAlgn="ctr"/>
            <a:r>
              <a:rPr lang="en-US" sz="1200" dirty="0">
                <a:solidFill>
                  <a:srgbClr val="1D1D1A">
                    <a:lumMod val="90000"/>
                    <a:lumOff val="10000"/>
                  </a:srgbClr>
                </a:solidFill>
                <a:latin typeface="Arial" panose="020B0604020202020204" pitchFamily="34" charset="0"/>
                <a:ea typeface="微软雅黑" panose="020B0503020204020204" pitchFamily="34" charset="-122"/>
                <a:sym typeface="Arial" panose="020B0604020202020204" pitchFamily="34" charset="0"/>
              </a:rPr>
              <a:t>Model pushdown</a:t>
            </a:r>
          </a:p>
        </p:txBody>
      </p:sp>
      <p:grpSp>
        <p:nvGrpSpPr>
          <p:cNvPr id="95" name="组合 94"/>
          <p:cNvGrpSpPr/>
          <p:nvPr/>
        </p:nvGrpSpPr>
        <p:grpSpPr>
          <a:xfrm>
            <a:off x="8602763" y="1299533"/>
            <a:ext cx="2011458" cy="1351895"/>
            <a:chOff x="9263301" y="1271199"/>
            <a:chExt cx="1860099" cy="1434057"/>
          </a:xfrm>
        </p:grpSpPr>
        <p:sp>
          <p:nvSpPr>
            <p:cNvPr id="162" name="Freeform 20"/>
            <p:cNvSpPr/>
            <p:nvPr/>
          </p:nvSpPr>
          <p:spPr bwMode="auto">
            <a:xfrm>
              <a:off x="9263301" y="2266828"/>
              <a:ext cx="1860099" cy="438428"/>
            </a:xfrm>
            <a:custGeom>
              <a:avLst/>
              <a:gdLst>
                <a:gd name="T0" fmla="*/ 459 w 1114"/>
                <a:gd name="T1" fmla="*/ 0 h 387"/>
                <a:gd name="T2" fmla="*/ 740 w 1114"/>
                <a:gd name="T3" fmla="*/ 115 h 387"/>
                <a:gd name="T4" fmla="*/ 831 w 1114"/>
                <a:gd name="T5" fmla="*/ 97 h 387"/>
                <a:gd name="T6" fmla="*/ 985 w 1114"/>
                <a:gd name="T7" fmla="*/ 193 h 387"/>
                <a:gd name="T8" fmla="*/ 1114 w 1114"/>
                <a:gd name="T9" fmla="*/ 290 h 387"/>
                <a:gd name="T10" fmla="*/ 960 w 1114"/>
                <a:gd name="T11" fmla="*/ 387 h 387"/>
                <a:gd name="T12" fmla="*/ 166 w 1114"/>
                <a:gd name="T13" fmla="*/ 387 h 387"/>
                <a:gd name="T14" fmla="*/ 0 w 1114"/>
                <a:gd name="T15" fmla="*/ 271 h 387"/>
                <a:gd name="T16" fmla="*/ 157 w 1114"/>
                <a:gd name="T17" fmla="*/ 156 h 387"/>
                <a:gd name="T18" fmla="*/ 459 w 1114"/>
                <a:gd name="T19"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4" h="387">
                  <a:moveTo>
                    <a:pt x="459" y="0"/>
                  </a:moveTo>
                  <a:cubicBezTo>
                    <a:pt x="584" y="0"/>
                    <a:pt x="692" y="47"/>
                    <a:pt x="740" y="115"/>
                  </a:cubicBezTo>
                  <a:cubicBezTo>
                    <a:pt x="766" y="104"/>
                    <a:pt x="797" y="97"/>
                    <a:pt x="831" y="97"/>
                  </a:cubicBezTo>
                  <a:cubicBezTo>
                    <a:pt x="916" y="97"/>
                    <a:pt x="985" y="140"/>
                    <a:pt x="985" y="193"/>
                  </a:cubicBezTo>
                  <a:cubicBezTo>
                    <a:pt x="1058" y="202"/>
                    <a:pt x="1114" y="242"/>
                    <a:pt x="1114" y="290"/>
                  </a:cubicBezTo>
                  <a:cubicBezTo>
                    <a:pt x="1114" y="344"/>
                    <a:pt x="1045" y="387"/>
                    <a:pt x="960" y="387"/>
                  </a:cubicBezTo>
                  <a:cubicBezTo>
                    <a:pt x="166" y="387"/>
                    <a:pt x="166" y="387"/>
                    <a:pt x="166" y="387"/>
                  </a:cubicBezTo>
                  <a:cubicBezTo>
                    <a:pt x="73" y="381"/>
                    <a:pt x="0" y="331"/>
                    <a:pt x="0" y="271"/>
                  </a:cubicBezTo>
                  <a:cubicBezTo>
                    <a:pt x="0" y="213"/>
                    <a:pt x="68" y="165"/>
                    <a:pt x="157" y="156"/>
                  </a:cubicBezTo>
                  <a:cubicBezTo>
                    <a:pt x="185" y="67"/>
                    <a:pt x="309" y="0"/>
                    <a:pt x="459" y="0"/>
                  </a:cubicBezTo>
                  <a:close/>
                </a:path>
              </a:pathLst>
            </a:custGeom>
            <a:solidFill>
              <a:schemeClr val="bg1">
                <a:lumMod val="85000"/>
                <a:alpha val="20000"/>
              </a:schemeClr>
            </a:solidFill>
            <a:ln w="9525">
              <a:gradFill>
                <a:gsLst>
                  <a:gs pos="0">
                    <a:schemeClr val="bg1">
                      <a:lumMod val="60000"/>
                      <a:lumOff val="40000"/>
                      <a:alpha val="0"/>
                    </a:schemeClr>
                  </a:gs>
                  <a:gs pos="48000">
                    <a:schemeClr val="bg1">
                      <a:lumMod val="60000"/>
                      <a:lumOff val="40000"/>
                      <a:alpha val="50000"/>
                    </a:schemeClr>
                  </a:gs>
                  <a:gs pos="100000">
                    <a:schemeClr val="bg1">
                      <a:lumMod val="60000"/>
                      <a:lumOff val="4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09" eaLnBrk="0" fontAlgn="ctr" hangingPunct="0">
                <a:buClr>
                  <a:srgbClr val="CC9900"/>
                </a:buClr>
              </a:pPr>
              <a:endParaRPr kumimoji="1" lang="en-US" altLang="zh-CN" sz="12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52" name="TextBox 211"/>
            <p:cNvSpPr txBox="1"/>
            <p:nvPr/>
          </p:nvSpPr>
          <p:spPr>
            <a:xfrm>
              <a:off x="9818634" y="2328178"/>
              <a:ext cx="1097906" cy="351648"/>
            </a:xfrm>
            <a:prstGeom prst="rect">
              <a:avLst/>
            </a:prstGeom>
            <a:noFill/>
          </p:spPr>
          <p:txBody>
            <a:bodyPr wrap="square" lIns="114959" tIns="57482" rIns="114959" bIns="57482" rtlCol="0">
              <a:noAutofit/>
            </a:bodyPr>
            <a:lstStyle>
              <a:defPPr>
                <a:defRPr lang="en-US"/>
              </a:defPPr>
              <a:lvl1pPr defTabSz="1218565">
                <a:buClr>
                  <a:srgbClr val="CC9900"/>
                </a:buClr>
                <a:defRPr sz="1400" b="1">
                  <a:solidFill>
                    <a:srgbClr val="C00000"/>
                  </a:solidFill>
                  <a:latin typeface="微软雅黑" panose="020B0503020204020204" pitchFamily="34" charset="-122"/>
                  <a:ea typeface="微软雅黑" panose="020B0503020204020204" pitchFamily="34" charset="-122"/>
                </a:defRPr>
              </a:lvl1pPr>
            </a:lstStyle>
            <a:p>
              <a:pPr fontAlgn="ctr"/>
              <a:r>
                <a:rPr lang="en-US" sz="1600" b="0" dirty="0">
                  <a:solidFill>
                    <a:srgbClr val="C7000B"/>
                  </a:solidFill>
                  <a:latin typeface="Arial" panose="020B0604020202020204" pitchFamily="34" charset="0"/>
                  <a:sym typeface="Arial" panose="020B0604020202020204" pitchFamily="34" charset="0"/>
                </a:rPr>
                <a:t>eService</a:t>
              </a:r>
            </a:p>
          </p:txBody>
        </p:sp>
        <p:grpSp>
          <p:nvGrpSpPr>
            <p:cNvPr id="37" name="组合 36"/>
            <p:cNvGrpSpPr/>
            <p:nvPr/>
          </p:nvGrpSpPr>
          <p:grpSpPr>
            <a:xfrm>
              <a:off x="9525481" y="1271199"/>
              <a:ext cx="1380165" cy="676484"/>
              <a:chOff x="9482360" y="1271199"/>
              <a:chExt cx="1380165" cy="676484"/>
            </a:xfrm>
          </p:grpSpPr>
          <p:grpSp>
            <p:nvGrpSpPr>
              <p:cNvPr id="142" name="组合 141"/>
              <p:cNvGrpSpPr/>
              <p:nvPr/>
            </p:nvGrpSpPr>
            <p:grpSpPr>
              <a:xfrm>
                <a:off x="9482360" y="1282726"/>
                <a:ext cx="1344717" cy="280138"/>
                <a:chOff x="8147016" y="1145122"/>
                <a:chExt cx="1419423" cy="295701"/>
              </a:xfrm>
            </p:grpSpPr>
            <p:grpSp>
              <p:nvGrpSpPr>
                <p:cNvPr id="153" name="组合 152"/>
                <p:cNvGrpSpPr/>
                <p:nvPr/>
              </p:nvGrpSpPr>
              <p:grpSpPr>
                <a:xfrm>
                  <a:off x="8147016" y="1145122"/>
                  <a:ext cx="1419423" cy="295701"/>
                  <a:chOff x="8147016" y="1145122"/>
                  <a:chExt cx="1419423" cy="295701"/>
                </a:xfrm>
              </p:grpSpPr>
              <p:sp>
                <p:nvSpPr>
                  <p:cNvPr id="155" name="Rectangle 8"/>
                  <p:cNvSpPr>
                    <a:spLocks noChangeArrowheads="1"/>
                  </p:cNvSpPr>
                  <p:nvPr/>
                </p:nvSpPr>
                <p:spPr bwMode="auto">
                  <a:xfrm rot="5400000">
                    <a:off x="8709891" y="585684"/>
                    <a:ext cx="285572" cy="1411322"/>
                  </a:xfrm>
                  <a:prstGeom prst="rect">
                    <a:avLst/>
                  </a:prstGeom>
                  <a:noFill/>
                  <a:ln w="7938" cap="flat">
                    <a:solidFill>
                      <a:schemeClr val="bg1">
                        <a:lumMod val="40000"/>
                        <a:lumOff val="60000"/>
                      </a:schemeClr>
                    </a:solidFill>
                    <a:prstDash val="solid"/>
                    <a:miter lim="800000"/>
                  </a:ln>
                </p:spPr>
                <p:txBody>
                  <a:bodyPr vert="horz" wrap="square" lIns="91428" tIns="45714" rIns="91428" bIns="45714" numCol="1" anchor="t" anchorCtr="0" compatLnSpc="1">
                    <a:noAutofit/>
                  </a:bodyPr>
                  <a:lstStyle/>
                  <a:p>
                    <a:pPr fontAlgn="ctr"/>
                    <a:endParaRPr lang="en-US" altLang="zh-CN" sz="1200" dirty="0">
                      <a:solidFill>
                        <a:srgbClr val="1D1D1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6" name="Freeform 11"/>
                  <p:cNvSpPr/>
                  <p:nvPr/>
                </p:nvSpPr>
                <p:spPr bwMode="auto">
                  <a:xfrm>
                    <a:off x="8147016" y="1356819"/>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7" name="Freeform 11"/>
                  <p:cNvSpPr/>
                  <p:nvPr/>
                </p:nvSpPr>
                <p:spPr bwMode="auto">
                  <a:xfrm rot="10800000">
                    <a:off x="9482435" y="1145122"/>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Freeform 11"/>
                  <p:cNvSpPr/>
                  <p:nvPr/>
                </p:nvSpPr>
                <p:spPr bwMode="auto">
                  <a:xfrm rot="16200000">
                    <a:off x="9482434" y="1356819"/>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9" name="Freeform 11"/>
                  <p:cNvSpPr/>
                  <p:nvPr/>
                </p:nvSpPr>
                <p:spPr bwMode="auto">
                  <a:xfrm rot="5400000">
                    <a:off x="8147016" y="1145122"/>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4" name="Rectangle 8"/>
                <p:cNvSpPr>
                  <a:spLocks noChangeArrowheads="1"/>
                </p:cNvSpPr>
                <p:nvPr/>
              </p:nvSpPr>
              <p:spPr bwMode="auto">
                <a:xfrm rot="5400000">
                  <a:off x="8740750" y="634125"/>
                  <a:ext cx="223419" cy="1319852"/>
                </a:xfrm>
                <a:prstGeom prst="rect">
                  <a:avLst/>
                </a:prstGeom>
                <a:solidFill>
                  <a:schemeClr val="tx2">
                    <a:lumMod val="95000"/>
                  </a:schemeClr>
                </a:solidFill>
                <a:ln w="9525">
                  <a:solidFill>
                    <a:srgbClr val="929292">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09" fontAlgn="ctr"/>
                  <a:endParaRPr lang="en-US" altLang="zh-CN" sz="12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4" name="组合 143"/>
              <p:cNvGrpSpPr/>
              <p:nvPr/>
            </p:nvGrpSpPr>
            <p:grpSpPr>
              <a:xfrm>
                <a:off x="9482360" y="1665413"/>
                <a:ext cx="1344717" cy="280138"/>
                <a:chOff x="8147016" y="1145122"/>
                <a:chExt cx="1419423" cy="295701"/>
              </a:xfrm>
            </p:grpSpPr>
            <p:grpSp>
              <p:nvGrpSpPr>
                <p:cNvPr id="146" name="组合 145"/>
                <p:cNvGrpSpPr/>
                <p:nvPr/>
              </p:nvGrpSpPr>
              <p:grpSpPr>
                <a:xfrm>
                  <a:off x="8147016" y="1145122"/>
                  <a:ext cx="1419423" cy="295701"/>
                  <a:chOff x="8147016" y="1145122"/>
                  <a:chExt cx="1419423" cy="295701"/>
                </a:xfrm>
              </p:grpSpPr>
              <p:sp>
                <p:nvSpPr>
                  <p:cNvPr id="148" name="Rectangle 8"/>
                  <p:cNvSpPr>
                    <a:spLocks noChangeArrowheads="1"/>
                  </p:cNvSpPr>
                  <p:nvPr/>
                </p:nvSpPr>
                <p:spPr bwMode="auto">
                  <a:xfrm rot="5400000">
                    <a:off x="8709891" y="585684"/>
                    <a:ext cx="285572" cy="1411322"/>
                  </a:xfrm>
                  <a:prstGeom prst="rect">
                    <a:avLst/>
                  </a:prstGeom>
                  <a:noFill/>
                  <a:ln w="7938" cap="flat">
                    <a:solidFill>
                      <a:schemeClr val="bg1">
                        <a:lumMod val="40000"/>
                        <a:lumOff val="60000"/>
                      </a:schemeClr>
                    </a:solidFill>
                    <a:prstDash val="solid"/>
                    <a:miter lim="800000"/>
                  </a:ln>
                </p:spPr>
                <p:txBody>
                  <a:bodyPr vert="horz" wrap="square" lIns="91428" tIns="45714" rIns="91428" bIns="45714" numCol="1" anchor="t" anchorCtr="0" compatLnSpc="1">
                    <a:noAutofit/>
                  </a:bodyPr>
                  <a:lstStyle/>
                  <a:p>
                    <a:pPr fontAlgn="ctr"/>
                    <a:endParaRPr lang="en-US" altLang="zh-CN" sz="1200" dirty="0">
                      <a:solidFill>
                        <a:srgbClr val="1D1D1A"/>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Freeform 11"/>
                  <p:cNvSpPr/>
                  <p:nvPr/>
                </p:nvSpPr>
                <p:spPr bwMode="auto">
                  <a:xfrm>
                    <a:off x="8147016" y="1356819"/>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Freeform 11"/>
                  <p:cNvSpPr/>
                  <p:nvPr/>
                </p:nvSpPr>
                <p:spPr bwMode="auto">
                  <a:xfrm rot="10800000">
                    <a:off x="9482435" y="1145122"/>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Freeform 11"/>
                  <p:cNvSpPr/>
                  <p:nvPr/>
                </p:nvSpPr>
                <p:spPr bwMode="auto">
                  <a:xfrm rot="16200000">
                    <a:off x="9482434" y="1356819"/>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Freeform 11"/>
                  <p:cNvSpPr/>
                  <p:nvPr/>
                </p:nvSpPr>
                <p:spPr bwMode="auto">
                  <a:xfrm rot="5400000">
                    <a:off x="8147016" y="1145122"/>
                    <a:ext cx="84004" cy="84004"/>
                  </a:xfrm>
                  <a:custGeom>
                    <a:avLst/>
                    <a:gdLst/>
                    <a:ahLst/>
                    <a:cxnLst>
                      <a:cxn ang="0">
                        <a:pos x="0" y="95"/>
                      </a:cxn>
                      <a:cxn ang="0">
                        <a:pos x="0" y="0"/>
                      </a:cxn>
                      <a:cxn ang="0">
                        <a:pos x="14" y="14"/>
                      </a:cxn>
                      <a:cxn ang="0">
                        <a:pos x="14" y="81"/>
                      </a:cxn>
                      <a:cxn ang="0">
                        <a:pos x="80" y="81"/>
                      </a:cxn>
                      <a:cxn ang="0">
                        <a:pos x="95" y="95"/>
                      </a:cxn>
                      <a:cxn ang="0">
                        <a:pos x="0" y="95"/>
                      </a:cxn>
                    </a:cxnLst>
                    <a:rect l="0" t="0" r="r" b="b"/>
                    <a:pathLst>
                      <a:path w="95" h="95">
                        <a:moveTo>
                          <a:pt x="0" y="95"/>
                        </a:moveTo>
                        <a:lnTo>
                          <a:pt x="0" y="0"/>
                        </a:lnTo>
                        <a:lnTo>
                          <a:pt x="14" y="14"/>
                        </a:lnTo>
                        <a:lnTo>
                          <a:pt x="14" y="81"/>
                        </a:lnTo>
                        <a:lnTo>
                          <a:pt x="80" y="81"/>
                        </a:lnTo>
                        <a:lnTo>
                          <a:pt x="95" y="95"/>
                        </a:lnTo>
                        <a:lnTo>
                          <a:pt x="0" y="95"/>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3674" fontAlgn="ctr"/>
                    <a:endParaRPr kumimoji="1" lang="en-US" altLang="zh-CN" sz="1200" dirty="0">
                      <a:solidFill>
                        <a:srgbClr val="666666"/>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47" name="Rectangle 8"/>
                <p:cNvSpPr>
                  <a:spLocks noChangeArrowheads="1"/>
                </p:cNvSpPr>
                <p:nvPr/>
              </p:nvSpPr>
              <p:spPr bwMode="auto">
                <a:xfrm rot="5400000">
                  <a:off x="8740750" y="634125"/>
                  <a:ext cx="223419" cy="1319852"/>
                </a:xfrm>
                <a:prstGeom prst="rect">
                  <a:avLst/>
                </a:prstGeom>
                <a:solidFill>
                  <a:schemeClr val="tx2">
                    <a:lumMod val="95000"/>
                  </a:schemeClr>
                </a:solidFill>
                <a:ln w="9525">
                  <a:solidFill>
                    <a:srgbClr val="929292">
                      <a:alpha val="11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09" fontAlgn="ctr"/>
                  <a:endParaRPr lang="en-US" altLang="zh-CN" sz="12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4" name="文本框 253"/>
              <p:cNvSpPr txBox="1"/>
              <p:nvPr/>
            </p:nvSpPr>
            <p:spPr>
              <a:xfrm>
                <a:off x="9633380" y="1271199"/>
                <a:ext cx="1229145" cy="293796"/>
              </a:xfrm>
              <a:prstGeom prst="rect">
                <a:avLst/>
              </a:prstGeom>
              <a:noFill/>
            </p:spPr>
            <p:txBody>
              <a:bodyPr wrap="square" rtlCol="0" anchor="ctr">
                <a:noAutofit/>
              </a:bodyPr>
              <a:lstStyle/>
              <a:p>
                <a:pPr algn="ctr" defTabSz="913674" fontAlgn="ctr"/>
                <a:r>
                  <a:rPr 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Model training </a:t>
                </a:r>
              </a:p>
            </p:txBody>
          </p:sp>
          <p:sp>
            <p:nvSpPr>
              <p:cNvPr id="256" name="文本框 255"/>
              <p:cNvSpPr txBox="1"/>
              <p:nvPr/>
            </p:nvSpPr>
            <p:spPr>
              <a:xfrm>
                <a:off x="9677460" y="1653887"/>
                <a:ext cx="1079449" cy="293796"/>
              </a:xfrm>
              <a:prstGeom prst="rect">
                <a:avLst/>
              </a:prstGeom>
              <a:noFill/>
              <a:ln>
                <a:noFill/>
              </a:ln>
            </p:spPr>
            <p:txBody>
              <a:bodyPr wrap="square" rtlCol="0" anchor="ctr">
                <a:noAutofit/>
              </a:bodyPr>
              <a:lstStyle/>
              <a:p>
                <a:pPr algn="ctr" defTabSz="913674" fontAlgn="ctr"/>
                <a:r>
                  <a:rPr 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Remote O&amp;M</a:t>
                </a:r>
              </a:p>
            </p:txBody>
          </p:sp>
        </p:grpSp>
      </p:grpSp>
      <p:sp>
        <p:nvSpPr>
          <p:cNvPr id="205" name="Freeform 19"/>
          <p:cNvSpPr/>
          <p:nvPr/>
        </p:nvSpPr>
        <p:spPr bwMode="auto">
          <a:xfrm>
            <a:off x="8602764" y="2527435"/>
            <a:ext cx="2011458" cy="279984"/>
          </a:xfrm>
          <a:custGeom>
            <a:avLst/>
            <a:gdLst>
              <a:gd name="T0" fmla="*/ 1112 w 1114"/>
              <a:gd name="T1" fmla="*/ 30 h 262"/>
              <a:gd name="T2" fmla="*/ 1110 w 1114"/>
              <a:gd name="T3" fmla="*/ 41 h 262"/>
              <a:gd name="T4" fmla="*/ 1104 w 1114"/>
              <a:gd name="T5" fmla="*/ 53 h 262"/>
              <a:gd name="T6" fmla="*/ 1094 w 1114"/>
              <a:gd name="T7" fmla="*/ 66 h 262"/>
              <a:gd name="T8" fmla="*/ 1083 w 1114"/>
              <a:gd name="T9" fmla="*/ 77 h 262"/>
              <a:gd name="T10" fmla="*/ 1071 w 1114"/>
              <a:gd name="T11" fmla="*/ 86 h 262"/>
              <a:gd name="T12" fmla="*/ 1050 w 1114"/>
              <a:gd name="T13" fmla="*/ 98 h 262"/>
              <a:gd name="T14" fmla="*/ 1033 w 1114"/>
              <a:gd name="T15" fmla="*/ 105 h 262"/>
              <a:gd name="T16" fmla="*/ 1015 w 1114"/>
              <a:gd name="T17" fmla="*/ 109 h 262"/>
              <a:gd name="T18" fmla="*/ 994 w 1114"/>
              <a:gd name="T19" fmla="*/ 114 h 262"/>
              <a:gd name="T20" fmla="*/ 974 w 1114"/>
              <a:gd name="T21" fmla="*/ 116 h 262"/>
              <a:gd name="T22" fmla="*/ 160 w 1114"/>
              <a:gd name="T23" fmla="*/ 116 h 262"/>
              <a:gd name="T24" fmla="*/ 141 w 1114"/>
              <a:gd name="T25" fmla="*/ 113 h 262"/>
              <a:gd name="T26" fmla="*/ 118 w 1114"/>
              <a:gd name="T27" fmla="*/ 109 h 262"/>
              <a:gd name="T28" fmla="*/ 93 w 1114"/>
              <a:gd name="T29" fmla="*/ 101 h 262"/>
              <a:gd name="T30" fmla="*/ 73 w 1114"/>
              <a:gd name="T31" fmla="*/ 93 h 262"/>
              <a:gd name="T32" fmla="*/ 55 w 1114"/>
              <a:gd name="T33" fmla="*/ 83 h 262"/>
              <a:gd name="T34" fmla="*/ 39 w 1114"/>
              <a:gd name="T35" fmla="*/ 71 h 262"/>
              <a:gd name="T36" fmla="*/ 25 w 1114"/>
              <a:gd name="T37" fmla="*/ 58 h 262"/>
              <a:gd name="T38" fmla="*/ 14 w 1114"/>
              <a:gd name="T39" fmla="*/ 45 h 262"/>
              <a:gd name="T40" fmla="*/ 7 w 1114"/>
              <a:gd name="T41" fmla="*/ 30 h 262"/>
              <a:gd name="T42" fmla="*/ 2 w 1114"/>
              <a:gd name="T43" fmla="*/ 15 h 262"/>
              <a:gd name="T44" fmla="*/ 0 w 1114"/>
              <a:gd name="T45" fmla="*/ 0 h 262"/>
              <a:gd name="T46" fmla="*/ 1 w 1114"/>
              <a:gd name="T47" fmla="*/ 155 h 262"/>
              <a:gd name="T48" fmla="*/ 4 w 1114"/>
              <a:gd name="T49" fmla="*/ 171 h 262"/>
              <a:gd name="T50" fmla="*/ 11 w 1114"/>
              <a:gd name="T51" fmla="*/ 186 h 262"/>
              <a:gd name="T52" fmla="*/ 20 w 1114"/>
              <a:gd name="T53" fmla="*/ 199 h 262"/>
              <a:gd name="T54" fmla="*/ 33 w 1114"/>
              <a:gd name="T55" fmla="*/ 212 h 262"/>
              <a:gd name="T56" fmla="*/ 48 w 1114"/>
              <a:gd name="T57" fmla="*/ 224 h 262"/>
              <a:gd name="T58" fmla="*/ 65 w 1114"/>
              <a:gd name="T59" fmla="*/ 235 h 262"/>
              <a:gd name="T60" fmla="*/ 84 w 1114"/>
              <a:gd name="T61" fmla="*/ 244 h 262"/>
              <a:gd name="T62" fmla="*/ 105 w 1114"/>
              <a:gd name="T63" fmla="*/ 251 h 262"/>
              <a:gd name="T64" fmla="*/ 120 w 1114"/>
              <a:gd name="T65" fmla="*/ 255 h 262"/>
              <a:gd name="T66" fmla="*/ 141 w 1114"/>
              <a:gd name="T67" fmla="*/ 259 h 262"/>
              <a:gd name="T68" fmla="*/ 160 w 1114"/>
              <a:gd name="T69" fmla="*/ 262 h 262"/>
              <a:gd name="T70" fmla="*/ 972 w 1114"/>
              <a:gd name="T71" fmla="*/ 262 h 262"/>
              <a:gd name="T72" fmla="*/ 983 w 1114"/>
              <a:gd name="T73" fmla="*/ 261 h 262"/>
              <a:gd name="T74" fmla="*/ 1002 w 1114"/>
              <a:gd name="T75" fmla="*/ 258 h 262"/>
              <a:gd name="T76" fmla="*/ 1015 w 1114"/>
              <a:gd name="T77" fmla="*/ 256 h 262"/>
              <a:gd name="T78" fmla="*/ 1033 w 1114"/>
              <a:gd name="T79" fmla="*/ 251 h 262"/>
              <a:gd name="T80" fmla="*/ 1049 w 1114"/>
              <a:gd name="T81" fmla="*/ 244 h 262"/>
              <a:gd name="T82" fmla="*/ 1070 w 1114"/>
              <a:gd name="T83" fmla="*/ 233 h 262"/>
              <a:gd name="T84" fmla="*/ 1077 w 1114"/>
              <a:gd name="T85" fmla="*/ 228 h 262"/>
              <a:gd name="T86" fmla="*/ 1090 w 1114"/>
              <a:gd name="T87" fmla="*/ 217 h 262"/>
              <a:gd name="T88" fmla="*/ 1099 w 1114"/>
              <a:gd name="T89" fmla="*/ 207 h 262"/>
              <a:gd name="T90" fmla="*/ 1104 w 1114"/>
              <a:gd name="T91" fmla="*/ 199 h 262"/>
              <a:gd name="T92" fmla="*/ 1109 w 1114"/>
              <a:gd name="T93" fmla="*/ 188 h 262"/>
              <a:gd name="T94" fmla="*/ 1112 w 1114"/>
              <a:gd name="T95" fmla="*/ 179 h 262"/>
              <a:gd name="T96" fmla="*/ 1113 w 1114"/>
              <a:gd name="T97" fmla="*/ 171 h 262"/>
              <a:gd name="T98" fmla="*/ 1114 w 1114"/>
              <a:gd name="T99" fmla="*/ 16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14" h="262">
                <a:moveTo>
                  <a:pt x="1113" y="22"/>
                </a:moveTo>
                <a:cubicBezTo>
                  <a:pt x="1113" y="23"/>
                  <a:pt x="1113" y="24"/>
                  <a:pt x="1113" y="25"/>
                </a:cubicBezTo>
                <a:cubicBezTo>
                  <a:pt x="1113" y="26"/>
                  <a:pt x="1113" y="27"/>
                  <a:pt x="1113" y="27"/>
                </a:cubicBezTo>
                <a:cubicBezTo>
                  <a:pt x="1113" y="28"/>
                  <a:pt x="1113" y="29"/>
                  <a:pt x="1112" y="30"/>
                </a:cubicBezTo>
                <a:cubicBezTo>
                  <a:pt x="1112" y="31"/>
                  <a:pt x="1112" y="32"/>
                  <a:pt x="1112" y="33"/>
                </a:cubicBezTo>
                <a:cubicBezTo>
                  <a:pt x="1112" y="34"/>
                  <a:pt x="1112" y="35"/>
                  <a:pt x="1111" y="36"/>
                </a:cubicBezTo>
                <a:cubicBezTo>
                  <a:pt x="1111" y="36"/>
                  <a:pt x="1111" y="37"/>
                  <a:pt x="1111" y="38"/>
                </a:cubicBezTo>
                <a:cubicBezTo>
                  <a:pt x="1110" y="39"/>
                  <a:pt x="1110" y="40"/>
                  <a:pt x="1110" y="41"/>
                </a:cubicBezTo>
                <a:cubicBezTo>
                  <a:pt x="1109" y="41"/>
                  <a:pt x="1109" y="42"/>
                  <a:pt x="1109" y="43"/>
                </a:cubicBezTo>
                <a:cubicBezTo>
                  <a:pt x="1108" y="44"/>
                  <a:pt x="1108" y="46"/>
                  <a:pt x="1107" y="48"/>
                </a:cubicBezTo>
                <a:cubicBezTo>
                  <a:pt x="1107" y="48"/>
                  <a:pt x="1107" y="48"/>
                  <a:pt x="1107" y="48"/>
                </a:cubicBezTo>
                <a:cubicBezTo>
                  <a:pt x="1106" y="50"/>
                  <a:pt x="1105" y="51"/>
                  <a:pt x="1104" y="53"/>
                </a:cubicBezTo>
                <a:cubicBezTo>
                  <a:pt x="1104" y="54"/>
                  <a:pt x="1103" y="54"/>
                  <a:pt x="1103" y="54"/>
                </a:cubicBezTo>
                <a:cubicBezTo>
                  <a:pt x="1102" y="56"/>
                  <a:pt x="1101" y="58"/>
                  <a:pt x="1100" y="59"/>
                </a:cubicBezTo>
                <a:cubicBezTo>
                  <a:pt x="1099" y="60"/>
                  <a:pt x="1099" y="60"/>
                  <a:pt x="1099" y="61"/>
                </a:cubicBezTo>
                <a:cubicBezTo>
                  <a:pt x="1097" y="62"/>
                  <a:pt x="1096" y="64"/>
                  <a:pt x="1094" y="66"/>
                </a:cubicBezTo>
                <a:cubicBezTo>
                  <a:pt x="1094" y="66"/>
                  <a:pt x="1094" y="67"/>
                  <a:pt x="1093" y="67"/>
                </a:cubicBezTo>
                <a:cubicBezTo>
                  <a:pt x="1092" y="69"/>
                  <a:pt x="1091" y="70"/>
                  <a:pt x="1090" y="71"/>
                </a:cubicBezTo>
                <a:cubicBezTo>
                  <a:pt x="1089" y="72"/>
                  <a:pt x="1089" y="72"/>
                  <a:pt x="1088" y="72"/>
                </a:cubicBezTo>
                <a:cubicBezTo>
                  <a:pt x="1087" y="74"/>
                  <a:pt x="1085" y="75"/>
                  <a:pt x="1083" y="77"/>
                </a:cubicBezTo>
                <a:cubicBezTo>
                  <a:pt x="1083" y="77"/>
                  <a:pt x="1083" y="77"/>
                  <a:pt x="1083" y="77"/>
                </a:cubicBezTo>
                <a:cubicBezTo>
                  <a:pt x="1081" y="79"/>
                  <a:pt x="1079" y="80"/>
                  <a:pt x="1077" y="82"/>
                </a:cubicBezTo>
                <a:cubicBezTo>
                  <a:pt x="1077" y="82"/>
                  <a:pt x="1076" y="82"/>
                  <a:pt x="1076" y="83"/>
                </a:cubicBezTo>
                <a:cubicBezTo>
                  <a:pt x="1074" y="84"/>
                  <a:pt x="1073" y="85"/>
                  <a:pt x="1071" y="86"/>
                </a:cubicBezTo>
                <a:cubicBezTo>
                  <a:pt x="1071" y="86"/>
                  <a:pt x="1070" y="87"/>
                  <a:pt x="1070" y="87"/>
                </a:cubicBezTo>
                <a:cubicBezTo>
                  <a:pt x="1067" y="89"/>
                  <a:pt x="1064" y="91"/>
                  <a:pt x="1061" y="92"/>
                </a:cubicBezTo>
                <a:cubicBezTo>
                  <a:pt x="1060" y="93"/>
                  <a:pt x="1060" y="93"/>
                  <a:pt x="1059" y="93"/>
                </a:cubicBezTo>
                <a:cubicBezTo>
                  <a:pt x="1056" y="95"/>
                  <a:pt x="1053" y="96"/>
                  <a:pt x="1050" y="98"/>
                </a:cubicBezTo>
                <a:cubicBezTo>
                  <a:pt x="1049" y="98"/>
                  <a:pt x="1049" y="98"/>
                  <a:pt x="1048" y="99"/>
                </a:cubicBezTo>
                <a:cubicBezTo>
                  <a:pt x="1046" y="99"/>
                  <a:pt x="1044" y="100"/>
                  <a:pt x="1042" y="101"/>
                </a:cubicBezTo>
                <a:cubicBezTo>
                  <a:pt x="1042" y="101"/>
                  <a:pt x="1041" y="101"/>
                  <a:pt x="1040" y="102"/>
                </a:cubicBezTo>
                <a:cubicBezTo>
                  <a:pt x="1038" y="103"/>
                  <a:pt x="1035" y="104"/>
                  <a:pt x="1033" y="105"/>
                </a:cubicBezTo>
                <a:cubicBezTo>
                  <a:pt x="1032" y="105"/>
                  <a:pt x="1031" y="105"/>
                  <a:pt x="1031" y="105"/>
                </a:cubicBezTo>
                <a:cubicBezTo>
                  <a:pt x="1029" y="106"/>
                  <a:pt x="1027" y="106"/>
                  <a:pt x="1024" y="107"/>
                </a:cubicBezTo>
                <a:cubicBezTo>
                  <a:pt x="1024" y="107"/>
                  <a:pt x="1023" y="108"/>
                  <a:pt x="1022" y="108"/>
                </a:cubicBezTo>
                <a:cubicBezTo>
                  <a:pt x="1020" y="108"/>
                  <a:pt x="1018" y="109"/>
                  <a:pt x="1015" y="109"/>
                </a:cubicBezTo>
                <a:cubicBezTo>
                  <a:pt x="1015" y="110"/>
                  <a:pt x="1014" y="110"/>
                  <a:pt x="1013" y="110"/>
                </a:cubicBezTo>
                <a:cubicBezTo>
                  <a:pt x="1010" y="111"/>
                  <a:pt x="1007" y="111"/>
                  <a:pt x="1004" y="112"/>
                </a:cubicBezTo>
                <a:cubicBezTo>
                  <a:pt x="1003" y="112"/>
                  <a:pt x="1003" y="112"/>
                  <a:pt x="1002" y="112"/>
                </a:cubicBezTo>
                <a:cubicBezTo>
                  <a:pt x="999" y="113"/>
                  <a:pt x="996" y="113"/>
                  <a:pt x="994" y="114"/>
                </a:cubicBezTo>
                <a:cubicBezTo>
                  <a:pt x="993" y="114"/>
                  <a:pt x="992" y="114"/>
                  <a:pt x="992" y="114"/>
                </a:cubicBezTo>
                <a:cubicBezTo>
                  <a:pt x="989" y="114"/>
                  <a:pt x="986" y="115"/>
                  <a:pt x="983" y="115"/>
                </a:cubicBezTo>
                <a:cubicBezTo>
                  <a:pt x="983" y="115"/>
                  <a:pt x="983" y="115"/>
                  <a:pt x="983" y="115"/>
                </a:cubicBezTo>
                <a:cubicBezTo>
                  <a:pt x="980" y="115"/>
                  <a:pt x="977" y="115"/>
                  <a:pt x="974" y="116"/>
                </a:cubicBezTo>
                <a:cubicBezTo>
                  <a:pt x="974" y="116"/>
                  <a:pt x="973" y="116"/>
                  <a:pt x="972" y="116"/>
                </a:cubicBezTo>
                <a:cubicBezTo>
                  <a:pt x="968" y="116"/>
                  <a:pt x="964" y="116"/>
                  <a:pt x="960" y="116"/>
                </a:cubicBezTo>
                <a:cubicBezTo>
                  <a:pt x="166" y="116"/>
                  <a:pt x="166" y="116"/>
                  <a:pt x="166" y="116"/>
                </a:cubicBezTo>
                <a:cubicBezTo>
                  <a:pt x="164" y="116"/>
                  <a:pt x="162" y="116"/>
                  <a:pt x="160" y="116"/>
                </a:cubicBezTo>
                <a:cubicBezTo>
                  <a:pt x="158" y="115"/>
                  <a:pt x="155" y="115"/>
                  <a:pt x="153" y="115"/>
                </a:cubicBezTo>
                <a:cubicBezTo>
                  <a:pt x="152" y="115"/>
                  <a:pt x="151" y="115"/>
                  <a:pt x="150" y="115"/>
                </a:cubicBezTo>
                <a:cubicBezTo>
                  <a:pt x="147" y="114"/>
                  <a:pt x="144" y="114"/>
                  <a:pt x="141" y="113"/>
                </a:cubicBezTo>
                <a:cubicBezTo>
                  <a:pt x="141" y="113"/>
                  <a:pt x="141" y="113"/>
                  <a:pt x="141" y="113"/>
                </a:cubicBezTo>
                <a:cubicBezTo>
                  <a:pt x="137" y="113"/>
                  <a:pt x="134" y="112"/>
                  <a:pt x="131" y="111"/>
                </a:cubicBezTo>
                <a:cubicBezTo>
                  <a:pt x="130" y="111"/>
                  <a:pt x="129" y="111"/>
                  <a:pt x="128" y="111"/>
                </a:cubicBezTo>
                <a:cubicBezTo>
                  <a:pt x="125" y="110"/>
                  <a:pt x="123" y="110"/>
                  <a:pt x="120" y="109"/>
                </a:cubicBezTo>
                <a:cubicBezTo>
                  <a:pt x="120" y="109"/>
                  <a:pt x="119" y="109"/>
                  <a:pt x="118" y="109"/>
                </a:cubicBezTo>
                <a:cubicBezTo>
                  <a:pt x="114" y="108"/>
                  <a:pt x="110" y="107"/>
                  <a:pt x="107" y="105"/>
                </a:cubicBezTo>
                <a:cubicBezTo>
                  <a:pt x="106" y="105"/>
                  <a:pt x="105" y="105"/>
                  <a:pt x="105" y="105"/>
                </a:cubicBezTo>
                <a:cubicBezTo>
                  <a:pt x="101" y="104"/>
                  <a:pt x="97" y="102"/>
                  <a:pt x="93" y="101"/>
                </a:cubicBezTo>
                <a:cubicBezTo>
                  <a:pt x="93" y="101"/>
                  <a:pt x="93" y="101"/>
                  <a:pt x="93" y="101"/>
                </a:cubicBezTo>
                <a:cubicBezTo>
                  <a:pt x="90" y="100"/>
                  <a:pt x="87" y="99"/>
                  <a:pt x="84" y="98"/>
                </a:cubicBezTo>
                <a:cubicBezTo>
                  <a:pt x="84" y="97"/>
                  <a:pt x="83" y="97"/>
                  <a:pt x="82" y="97"/>
                </a:cubicBezTo>
                <a:cubicBezTo>
                  <a:pt x="79" y="95"/>
                  <a:pt x="77" y="94"/>
                  <a:pt x="74" y="93"/>
                </a:cubicBezTo>
                <a:cubicBezTo>
                  <a:pt x="74" y="93"/>
                  <a:pt x="74" y="93"/>
                  <a:pt x="73" y="93"/>
                </a:cubicBezTo>
                <a:cubicBezTo>
                  <a:pt x="70" y="91"/>
                  <a:pt x="68" y="90"/>
                  <a:pt x="65" y="88"/>
                </a:cubicBezTo>
                <a:cubicBezTo>
                  <a:pt x="64" y="88"/>
                  <a:pt x="64" y="88"/>
                  <a:pt x="63" y="87"/>
                </a:cubicBezTo>
                <a:cubicBezTo>
                  <a:pt x="61" y="86"/>
                  <a:pt x="59" y="85"/>
                  <a:pt x="57" y="84"/>
                </a:cubicBezTo>
                <a:cubicBezTo>
                  <a:pt x="56" y="83"/>
                  <a:pt x="55" y="83"/>
                  <a:pt x="55" y="83"/>
                </a:cubicBezTo>
                <a:cubicBezTo>
                  <a:pt x="52" y="81"/>
                  <a:pt x="50" y="79"/>
                  <a:pt x="48" y="78"/>
                </a:cubicBezTo>
                <a:cubicBezTo>
                  <a:pt x="47" y="77"/>
                  <a:pt x="47" y="77"/>
                  <a:pt x="46" y="77"/>
                </a:cubicBezTo>
                <a:cubicBezTo>
                  <a:pt x="44" y="75"/>
                  <a:pt x="42" y="74"/>
                  <a:pt x="41" y="72"/>
                </a:cubicBezTo>
                <a:cubicBezTo>
                  <a:pt x="40" y="72"/>
                  <a:pt x="39" y="72"/>
                  <a:pt x="39" y="71"/>
                </a:cubicBezTo>
                <a:cubicBezTo>
                  <a:pt x="37" y="69"/>
                  <a:pt x="35" y="68"/>
                  <a:pt x="33" y="66"/>
                </a:cubicBezTo>
                <a:cubicBezTo>
                  <a:pt x="32" y="65"/>
                  <a:pt x="32" y="65"/>
                  <a:pt x="32" y="65"/>
                </a:cubicBezTo>
                <a:cubicBezTo>
                  <a:pt x="30" y="63"/>
                  <a:pt x="28" y="62"/>
                  <a:pt x="27" y="60"/>
                </a:cubicBezTo>
                <a:cubicBezTo>
                  <a:pt x="26" y="59"/>
                  <a:pt x="26" y="59"/>
                  <a:pt x="25" y="58"/>
                </a:cubicBezTo>
                <a:cubicBezTo>
                  <a:pt x="24" y="57"/>
                  <a:pt x="22" y="55"/>
                  <a:pt x="20" y="53"/>
                </a:cubicBezTo>
                <a:cubicBezTo>
                  <a:pt x="20" y="53"/>
                  <a:pt x="20" y="53"/>
                  <a:pt x="20" y="52"/>
                </a:cubicBezTo>
                <a:cubicBezTo>
                  <a:pt x="18" y="50"/>
                  <a:pt x="17" y="48"/>
                  <a:pt x="16" y="46"/>
                </a:cubicBezTo>
                <a:cubicBezTo>
                  <a:pt x="15" y="46"/>
                  <a:pt x="15" y="45"/>
                  <a:pt x="14" y="45"/>
                </a:cubicBezTo>
                <a:cubicBezTo>
                  <a:pt x="13" y="43"/>
                  <a:pt x="12" y="41"/>
                  <a:pt x="11" y="39"/>
                </a:cubicBezTo>
                <a:cubicBezTo>
                  <a:pt x="11" y="39"/>
                  <a:pt x="11" y="39"/>
                  <a:pt x="10" y="38"/>
                </a:cubicBezTo>
                <a:cubicBezTo>
                  <a:pt x="9" y="36"/>
                  <a:pt x="8" y="34"/>
                  <a:pt x="7" y="32"/>
                </a:cubicBezTo>
                <a:cubicBezTo>
                  <a:pt x="7" y="31"/>
                  <a:pt x="7" y="31"/>
                  <a:pt x="7" y="30"/>
                </a:cubicBezTo>
                <a:cubicBezTo>
                  <a:pt x="6" y="28"/>
                  <a:pt x="5" y="27"/>
                  <a:pt x="4" y="25"/>
                </a:cubicBezTo>
                <a:cubicBezTo>
                  <a:pt x="4" y="24"/>
                  <a:pt x="4" y="24"/>
                  <a:pt x="4" y="23"/>
                </a:cubicBezTo>
                <a:cubicBezTo>
                  <a:pt x="3" y="21"/>
                  <a:pt x="3" y="19"/>
                  <a:pt x="2" y="16"/>
                </a:cubicBezTo>
                <a:cubicBezTo>
                  <a:pt x="2" y="16"/>
                  <a:pt x="2" y="15"/>
                  <a:pt x="2" y="15"/>
                </a:cubicBezTo>
                <a:cubicBezTo>
                  <a:pt x="1" y="13"/>
                  <a:pt x="1" y="11"/>
                  <a:pt x="1" y="9"/>
                </a:cubicBezTo>
                <a:cubicBezTo>
                  <a:pt x="1" y="8"/>
                  <a:pt x="1" y="8"/>
                  <a:pt x="1" y="7"/>
                </a:cubicBezTo>
                <a:cubicBezTo>
                  <a:pt x="0" y="5"/>
                  <a:pt x="0" y="2"/>
                  <a:pt x="0" y="0"/>
                </a:cubicBezTo>
                <a:cubicBezTo>
                  <a:pt x="0" y="0"/>
                  <a:pt x="0" y="0"/>
                  <a:pt x="0" y="0"/>
                </a:cubicBezTo>
                <a:cubicBezTo>
                  <a:pt x="0" y="0"/>
                  <a:pt x="0" y="0"/>
                  <a:pt x="0" y="0"/>
                </a:cubicBezTo>
                <a:cubicBezTo>
                  <a:pt x="0" y="146"/>
                  <a:pt x="0" y="146"/>
                  <a:pt x="0" y="146"/>
                </a:cubicBezTo>
                <a:cubicBezTo>
                  <a:pt x="0" y="149"/>
                  <a:pt x="0" y="151"/>
                  <a:pt x="1" y="153"/>
                </a:cubicBezTo>
                <a:cubicBezTo>
                  <a:pt x="1" y="154"/>
                  <a:pt x="1" y="155"/>
                  <a:pt x="1" y="155"/>
                </a:cubicBezTo>
                <a:cubicBezTo>
                  <a:pt x="1" y="157"/>
                  <a:pt x="1" y="159"/>
                  <a:pt x="2" y="161"/>
                </a:cubicBezTo>
                <a:cubicBezTo>
                  <a:pt x="2" y="162"/>
                  <a:pt x="2" y="162"/>
                  <a:pt x="2" y="162"/>
                </a:cubicBezTo>
                <a:cubicBezTo>
                  <a:pt x="3" y="165"/>
                  <a:pt x="3" y="167"/>
                  <a:pt x="4" y="169"/>
                </a:cubicBezTo>
                <a:cubicBezTo>
                  <a:pt x="4" y="170"/>
                  <a:pt x="4" y="170"/>
                  <a:pt x="4" y="171"/>
                </a:cubicBezTo>
                <a:cubicBezTo>
                  <a:pt x="5" y="173"/>
                  <a:pt x="6" y="174"/>
                  <a:pt x="7" y="176"/>
                </a:cubicBezTo>
                <a:cubicBezTo>
                  <a:pt x="7" y="177"/>
                  <a:pt x="7" y="177"/>
                  <a:pt x="7" y="178"/>
                </a:cubicBezTo>
                <a:cubicBezTo>
                  <a:pt x="8" y="180"/>
                  <a:pt x="9" y="182"/>
                  <a:pt x="10" y="184"/>
                </a:cubicBezTo>
                <a:cubicBezTo>
                  <a:pt x="11" y="185"/>
                  <a:pt x="11" y="185"/>
                  <a:pt x="11" y="186"/>
                </a:cubicBezTo>
                <a:cubicBezTo>
                  <a:pt x="12" y="187"/>
                  <a:pt x="13" y="189"/>
                  <a:pt x="14" y="191"/>
                </a:cubicBezTo>
                <a:cubicBezTo>
                  <a:pt x="15" y="191"/>
                  <a:pt x="15" y="192"/>
                  <a:pt x="16" y="192"/>
                </a:cubicBezTo>
                <a:cubicBezTo>
                  <a:pt x="17" y="195"/>
                  <a:pt x="18" y="197"/>
                  <a:pt x="20" y="199"/>
                </a:cubicBezTo>
                <a:cubicBezTo>
                  <a:pt x="20" y="199"/>
                  <a:pt x="20" y="199"/>
                  <a:pt x="20" y="199"/>
                </a:cubicBezTo>
                <a:cubicBezTo>
                  <a:pt x="22" y="201"/>
                  <a:pt x="24" y="203"/>
                  <a:pt x="25" y="205"/>
                </a:cubicBezTo>
                <a:cubicBezTo>
                  <a:pt x="26" y="205"/>
                  <a:pt x="26" y="206"/>
                  <a:pt x="27" y="206"/>
                </a:cubicBezTo>
                <a:cubicBezTo>
                  <a:pt x="28" y="208"/>
                  <a:pt x="30" y="209"/>
                  <a:pt x="32" y="211"/>
                </a:cubicBezTo>
                <a:cubicBezTo>
                  <a:pt x="32" y="211"/>
                  <a:pt x="32" y="212"/>
                  <a:pt x="33" y="212"/>
                </a:cubicBezTo>
                <a:cubicBezTo>
                  <a:pt x="35" y="214"/>
                  <a:pt x="37" y="215"/>
                  <a:pt x="39" y="217"/>
                </a:cubicBezTo>
                <a:cubicBezTo>
                  <a:pt x="39" y="218"/>
                  <a:pt x="40" y="218"/>
                  <a:pt x="41" y="219"/>
                </a:cubicBezTo>
                <a:cubicBezTo>
                  <a:pt x="42" y="220"/>
                  <a:pt x="44" y="221"/>
                  <a:pt x="46" y="223"/>
                </a:cubicBezTo>
                <a:cubicBezTo>
                  <a:pt x="47" y="223"/>
                  <a:pt x="47" y="223"/>
                  <a:pt x="48" y="224"/>
                </a:cubicBezTo>
                <a:cubicBezTo>
                  <a:pt x="50" y="225"/>
                  <a:pt x="52" y="227"/>
                  <a:pt x="55" y="229"/>
                </a:cubicBezTo>
                <a:cubicBezTo>
                  <a:pt x="55" y="229"/>
                  <a:pt x="56" y="229"/>
                  <a:pt x="57" y="230"/>
                </a:cubicBezTo>
                <a:cubicBezTo>
                  <a:pt x="59" y="231"/>
                  <a:pt x="61" y="232"/>
                  <a:pt x="63" y="233"/>
                </a:cubicBezTo>
                <a:cubicBezTo>
                  <a:pt x="64" y="234"/>
                  <a:pt x="64" y="234"/>
                  <a:pt x="65" y="235"/>
                </a:cubicBezTo>
                <a:cubicBezTo>
                  <a:pt x="68" y="236"/>
                  <a:pt x="70" y="237"/>
                  <a:pt x="73" y="239"/>
                </a:cubicBezTo>
                <a:cubicBezTo>
                  <a:pt x="74" y="239"/>
                  <a:pt x="74" y="239"/>
                  <a:pt x="74" y="239"/>
                </a:cubicBezTo>
                <a:cubicBezTo>
                  <a:pt x="77" y="240"/>
                  <a:pt x="79" y="242"/>
                  <a:pt x="82" y="243"/>
                </a:cubicBezTo>
                <a:cubicBezTo>
                  <a:pt x="83" y="243"/>
                  <a:pt x="84" y="243"/>
                  <a:pt x="84" y="244"/>
                </a:cubicBezTo>
                <a:cubicBezTo>
                  <a:pt x="87" y="245"/>
                  <a:pt x="90" y="246"/>
                  <a:pt x="93" y="247"/>
                </a:cubicBezTo>
                <a:cubicBezTo>
                  <a:pt x="93" y="247"/>
                  <a:pt x="93" y="247"/>
                  <a:pt x="93" y="247"/>
                </a:cubicBezTo>
                <a:cubicBezTo>
                  <a:pt x="93" y="247"/>
                  <a:pt x="93" y="247"/>
                  <a:pt x="93" y="247"/>
                </a:cubicBezTo>
                <a:cubicBezTo>
                  <a:pt x="97" y="249"/>
                  <a:pt x="101" y="250"/>
                  <a:pt x="105" y="251"/>
                </a:cubicBezTo>
                <a:cubicBezTo>
                  <a:pt x="105" y="251"/>
                  <a:pt x="106" y="251"/>
                  <a:pt x="107" y="252"/>
                </a:cubicBezTo>
                <a:cubicBezTo>
                  <a:pt x="110" y="253"/>
                  <a:pt x="114" y="254"/>
                  <a:pt x="118" y="255"/>
                </a:cubicBezTo>
                <a:cubicBezTo>
                  <a:pt x="118" y="255"/>
                  <a:pt x="118" y="255"/>
                  <a:pt x="119" y="255"/>
                </a:cubicBezTo>
                <a:cubicBezTo>
                  <a:pt x="119" y="255"/>
                  <a:pt x="120" y="255"/>
                  <a:pt x="120" y="255"/>
                </a:cubicBezTo>
                <a:cubicBezTo>
                  <a:pt x="123" y="256"/>
                  <a:pt x="125" y="256"/>
                  <a:pt x="128" y="257"/>
                </a:cubicBezTo>
                <a:cubicBezTo>
                  <a:pt x="129" y="257"/>
                  <a:pt x="130" y="257"/>
                  <a:pt x="131" y="257"/>
                </a:cubicBezTo>
                <a:cubicBezTo>
                  <a:pt x="134" y="258"/>
                  <a:pt x="137" y="259"/>
                  <a:pt x="141" y="259"/>
                </a:cubicBezTo>
                <a:cubicBezTo>
                  <a:pt x="141" y="259"/>
                  <a:pt x="141" y="259"/>
                  <a:pt x="141" y="259"/>
                </a:cubicBezTo>
                <a:cubicBezTo>
                  <a:pt x="141" y="259"/>
                  <a:pt x="141" y="259"/>
                  <a:pt x="141" y="259"/>
                </a:cubicBezTo>
                <a:cubicBezTo>
                  <a:pt x="144" y="260"/>
                  <a:pt x="147" y="260"/>
                  <a:pt x="150" y="261"/>
                </a:cubicBezTo>
                <a:cubicBezTo>
                  <a:pt x="151" y="261"/>
                  <a:pt x="152" y="261"/>
                  <a:pt x="153" y="261"/>
                </a:cubicBezTo>
                <a:cubicBezTo>
                  <a:pt x="155" y="261"/>
                  <a:pt x="158" y="261"/>
                  <a:pt x="160" y="262"/>
                </a:cubicBezTo>
                <a:cubicBezTo>
                  <a:pt x="160" y="262"/>
                  <a:pt x="161" y="262"/>
                  <a:pt x="161" y="262"/>
                </a:cubicBezTo>
                <a:cubicBezTo>
                  <a:pt x="163" y="262"/>
                  <a:pt x="165" y="262"/>
                  <a:pt x="166" y="262"/>
                </a:cubicBezTo>
                <a:cubicBezTo>
                  <a:pt x="960" y="262"/>
                  <a:pt x="960" y="262"/>
                  <a:pt x="960" y="262"/>
                </a:cubicBezTo>
                <a:cubicBezTo>
                  <a:pt x="964" y="262"/>
                  <a:pt x="968" y="262"/>
                  <a:pt x="972" y="262"/>
                </a:cubicBezTo>
                <a:cubicBezTo>
                  <a:pt x="973" y="262"/>
                  <a:pt x="973" y="262"/>
                  <a:pt x="974" y="262"/>
                </a:cubicBezTo>
                <a:cubicBezTo>
                  <a:pt x="974" y="262"/>
                  <a:pt x="974" y="262"/>
                  <a:pt x="974" y="262"/>
                </a:cubicBezTo>
                <a:cubicBezTo>
                  <a:pt x="977" y="262"/>
                  <a:pt x="980" y="261"/>
                  <a:pt x="983" y="261"/>
                </a:cubicBezTo>
                <a:cubicBezTo>
                  <a:pt x="983" y="261"/>
                  <a:pt x="983" y="261"/>
                  <a:pt x="983" y="261"/>
                </a:cubicBezTo>
                <a:cubicBezTo>
                  <a:pt x="986" y="261"/>
                  <a:pt x="989" y="260"/>
                  <a:pt x="992" y="260"/>
                </a:cubicBezTo>
                <a:cubicBezTo>
                  <a:pt x="992" y="260"/>
                  <a:pt x="992" y="260"/>
                  <a:pt x="992" y="260"/>
                </a:cubicBezTo>
                <a:cubicBezTo>
                  <a:pt x="993" y="260"/>
                  <a:pt x="993" y="260"/>
                  <a:pt x="994" y="260"/>
                </a:cubicBezTo>
                <a:cubicBezTo>
                  <a:pt x="996" y="259"/>
                  <a:pt x="999" y="259"/>
                  <a:pt x="1002" y="258"/>
                </a:cubicBezTo>
                <a:cubicBezTo>
                  <a:pt x="1003" y="258"/>
                  <a:pt x="1003" y="258"/>
                  <a:pt x="1004" y="258"/>
                </a:cubicBezTo>
                <a:cubicBezTo>
                  <a:pt x="1007" y="257"/>
                  <a:pt x="1010" y="257"/>
                  <a:pt x="1013" y="256"/>
                </a:cubicBezTo>
                <a:cubicBezTo>
                  <a:pt x="1014" y="256"/>
                  <a:pt x="1014" y="256"/>
                  <a:pt x="1014" y="256"/>
                </a:cubicBezTo>
                <a:cubicBezTo>
                  <a:pt x="1014" y="256"/>
                  <a:pt x="1015" y="256"/>
                  <a:pt x="1015" y="256"/>
                </a:cubicBezTo>
                <a:cubicBezTo>
                  <a:pt x="1018" y="255"/>
                  <a:pt x="1020" y="255"/>
                  <a:pt x="1022" y="254"/>
                </a:cubicBezTo>
                <a:cubicBezTo>
                  <a:pt x="1023" y="254"/>
                  <a:pt x="1024" y="253"/>
                  <a:pt x="1024" y="253"/>
                </a:cubicBezTo>
                <a:cubicBezTo>
                  <a:pt x="1027" y="253"/>
                  <a:pt x="1029" y="252"/>
                  <a:pt x="1031" y="251"/>
                </a:cubicBezTo>
                <a:cubicBezTo>
                  <a:pt x="1032" y="251"/>
                  <a:pt x="1032" y="251"/>
                  <a:pt x="1033" y="251"/>
                </a:cubicBezTo>
                <a:cubicBezTo>
                  <a:pt x="1035" y="250"/>
                  <a:pt x="1038" y="249"/>
                  <a:pt x="1040" y="248"/>
                </a:cubicBezTo>
                <a:cubicBezTo>
                  <a:pt x="1041" y="248"/>
                  <a:pt x="1042" y="247"/>
                  <a:pt x="1042" y="247"/>
                </a:cubicBezTo>
                <a:cubicBezTo>
                  <a:pt x="1044" y="246"/>
                  <a:pt x="1046" y="246"/>
                  <a:pt x="1048" y="245"/>
                </a:cubicBezTo>
                <a:cubicBezTo>
                  <a:pt x="1048" y="245"/>
                  <a:pt x="1049" y="244"/>
                  <a:pt x="1049" y="244"/>
                </a:cubicBezTo>
                <a:cubicBezTo>
                  <a:pt x="1049" y="244"/>
                  <a:pt x="1050" y="244"/>
                  <a:pt x="1050" y="244"/>
                </a:cubicBezTo>
                <a:cubicBezTo>
                  <a:pt x="1053" y="242"/>
                  <a:pt x="1056" y="241"/>
                  <a:pt x="1059" y="239"/>
                </a:cubicBezTo>
                <a:cubicBezTo>
                  <a:pt x="1060" y="239"/>
                  <a:pt x="1060" y="239"/>
                  <a:pt x="1061" y="238"/>
                </a:cubicBezTo>
                <a:cubicBezTo>
                  <a:pt x="1064" y="237"/>
                  <a:pt x="1067" y="235"/>
                  <a:pt x="1070" y="233"/>
                </a:cubicBezTo>
                <a:cubicBezTo>
                  <a:pt x="1070" y="233"/>
                  <a:pt x="1070" y="233"/>
                  <a:pt x="1070" y="233"/>
                </a:cubicBezTo>
                <a:cubicBezTo>
                  <a:pt x="1070" y="233"/>
                  <a:pt x="1071" y="232"/>
                  <a:pt x="1071" y="232"/>
                </a:cubicBezTo>
                <a:cubicBezTo>
                  <a:pt x="1073" y="231"/>
                  <a:pt x="1074" y="230"/>
                  <a:pt x="1076" y="229"/>
                </a:cubicBezTo>
                <a:cubicBezTo>
                  <a:pt x="1076" y="228"/>
                  <a:pt x="1077" y="228"/>
                  <a:pt x="1077" y="228"/>
                </a:cubicBezTo>
                <a:cubicBezTo>
                  <a:pt x="1079" y="226"/>
                  <a:pt x="1081" y="225"/>
                  <a:pt x="1083" y="223"/>
                </a:cubicBezTo>
                <a:cubicBezTo>
                  <a:pt x="1083" y="223"/>
                  <a:pt x="1083" y="223"/>
                  <a:pt x="1083" y="223"/>
                </a:cubicBezTo>
                <a:cubicBezTo>
                  <a:pt x="1085" y="221"/>
                  <a:pt x="1087" y="220"/>
                  <a:pt x="1088" y="219"/>
                </a:cubicBezTo>
                <a:cubicBezTo>
                  <a:pt x="1089" y="218"/>
                  <a:pt x="1089" y="218"/>
                  <a:pt x="1090" y="217"/>
                </a:cubicBezTo>
                <a:cubicBezTo>
                  <a:pt x="1091" y="216"/>
                  <a:pt x="1092" y="215"/>
                  <a:pt x="1093" y="213"/>
                </a:cubicBezTo>
                <a:cubicBezTo>
                  <a:pt x="1094" y="213"/>
                  <a:pt x="1094" y="213"/>
                  <a:pt x="1094" y="213"/>
                </a:cubicBezTo>
                <a:cubicBezTo>
                  <a:pt x="1094" y="212"/>
                  <a:pt x="1094" y="212"/>
                  <a:pt x="1094" y="212"/>
                </a:cubicBezTo>
                <a:cubicBezTo>
                  <a:pt x="1096" y="210"/>
                  <a:pt x="1097" y="208"/>
                  <a:pt x="1099" y="207"/>
                </a:cubicBezTo>
                <a:cubicBezTo>
                  <a:pt x="1099" y="206"/>
                  <a:pt x="1099" y="206"/>
                  <a:pt x="1100" y="205"/>
                </a:cubicBezTo>
                <a:cubicBezTo>
                  <a:pt x="1101" y="204"/>
                  <a:pt x="1102" y="202"/>
                  <a:pt x="1103" y="200"/>
                </a:cubicBezTo>
                <a:cubicBezTo>
                  <a:pt x="1103" y="200"/>
                  <a:pt x="1103" y="200"/>
                  <a:pt x="1104" y="200"/>
                </a:cubicBezTo>
                <a:cubicBezTo>
                  <a:pt x="1104" y="199"/>
                  <a:pt x="1104" y="199"/>
                  <a:pt x="1104" y="199"/>
                </a:cubicBezTo>
                <a:cubicBezTo>
                  <a:pt x="1105" y="198"/>
                  <a:pt x="1106" y="196"/>
                  <a:pt x="1107" y="194"/>
                </a:cubicBezTo>
                <a:cubicBezTo>
                  <a:pt x="1107" y="194"/>
                  <a:pt x="1107" y="194"/>
                  <a:pt x="1107" y="194"/>
                </a:cubicBezTo>
                <a:cubicBezTo>
                  <a:pt x="1108" y="192"/>
                  <a:pt x="1108" y="190"/>
                  <a:pt x="1109" y="189"/>
                </a:cubicBezTo>
                <a:cubicBezTo>
                  <a:pt x="1109" y="189"/>
                  <a:pt x="1109" y="188"/>
                  <a:pt x="1109" y="188"/>
                </a:cubicBezTo>
                <a:cubicBezTo>
                  <a:pt x="1109" y="188"/>
                  <a:pt x="1110" y="187"/>
                  <a:pt x="1110" y="187"/>
                </a:cubicBezTo>
                <a:cubicBezTo>
                  <a:pt x="1110" y="186"/>
                  <a:pt x="1110" y="185"/>
                  <a:pt x="1111" y="184"/>
                </a:cubicBezTo>
                <a:cubicBezTo>
                  <a:pt x="1111" y="183"/>
                  <a:pt x="1111" y="182"/>
                  <a:pt x="1111" y="182"/>
                </a:cubicBezTo>
                <a:cubicBezTo>
                  <a:pt x="1112" y="181"/>
                  <a:pt x="1112" y="180"/>
                  <a:pt x="1112" y="179"/>
                </a:cubicBezTo>
                <a:cubicBezTo>
                  <a:pt x="1112" y="178"/>
                  <a:pt x="1112" y="178"/>
                  <a:pt x="1112" y="178"/>
                </a:cubicBezTo>
                <a:cubicBezTo>
                  <a:pt x="1112" y="177"/>
                  <a:pt x="1112" y="177"/>
                  <a:pt x="1112" y="177"/>
                </a:cubicBezTo>
                <a:cubicBezTo>
                  <a:pt x="1113" y="176"/>
                  <a:pt x="1113" y="175"/>
                  <a:pt x="1113" y="174"/>
                </a:cubicBezTo>
                <a:cubicBezTo>
                  <a:pt x="1113" y="173"/>
                  <a:pt x="1113" y="172"/>
                  <a:pt x="1113" y="171"/>
                </a:cubicBezTo>
                <a:cubicBezTo>
                  <a:pt x="1113" y="170"/>
                  <a:pt x="1113" y="169"/>
                  <a:pt x="1113" y="168"/>
                </a:cubicBezTo>
                <a:cubicBezTo>
                  <a:pt x="1113" y="168"/>
                  <a:pt x="1114" y="167"/>
                  <a:pt x="1114" y="167"/>
                </a:cubicBezTo>
                <a:cubicBezTo>
                  <a:pt x="1114" y="166"/>
                  <a:pt x="1114" y="166"/>
                  <a:pt x="1114" y="165"/>
                </a:cubicBezTo>
                <a:cubicBezTo>
                  <a:pt x="1114" y="165"/>
                  <a:pt x="1114" y="165"/>
                  <a:pt x="1114" y="165"/>
                </a:cubicBezTo>
                <a:cubicBezTo>
                  <a:pt x="1114" y="165"/>
                  <a:pt x="1114" y="165"/>
                  <a:pt x="1114" y="165"/>
                </a:cubicBezTo>
                <a:cubicBezTo>
                  <a:pt x="1114" y="19"/>
                  <a:pt x="1114" y="19"/>
                  <a:pt x="1114" y="19"/>
                </a:cubicBezTo>
                <a:cubicBezTo>
                  <a:pt x="1114" y="20"/>
                  <a:pt x="1113" y="21"/>
                  <a:pt x="1113" y="22"/>
                </a:cubicBezTo>
                <a:close/>
              </a:path>
            </a:pathLst>
          </a:custGeom>
          <a:solidFill>
            <a:schemeClr val="bg1">
              <a:lumMod val="75000"/>
              <a:alpha val="10000"/>
            </a:schemeClr>
          </a:solidFill>
          <a:ln w="9525">
            <a:gradFill>
              <a:gsLst>
                <a:gs pos="0">
                  <a:schemeClr val="bg1">
                    <a:lumMod val="60000"/>
                    <a:lumOff val="40000"/>
                    <a:alpha val="0"/>
                  </a:schemeClr>
                </a:gs>
                <a:gs pos="48000">
                  <a:schemeClr val="bg1">
                    <a:lumMod val="60000"/>
                    <a:lumOff val="40000"/>
                    <a:alpha val="70000"/>
                  </a:schemeClr>
                </a:gs>
                <a:gs pos="100000">
                  <a:schemeClr val="bg1">
                    <a:lumMod val="60000"/>
                    <a:lumOff val="40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09" eaLnBrk="0" fontAlgn="ctr" hangingPunct="0">
              <a:buClr>
                <a:srgbClr val="CC9900"/>
              </a:buClr>
            </a:pPr>
            <a:endParaRPr kumimoji="1" lang="en-US" altLang="zh-CN" sz="10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6" name="Oval 50"/>
          <p:cNvSpPr>
            <a:spLocks noChangeAspect="1" noChangeArrowheads="1"/>
          </p:cNvSpPr>
          <p:nvPr/>
        </p:nvSpPr>
        <p:spPr bwMode="auto">
          <a:xfrm>
            <a:off x="8509708" y="2264642"/>
            <a:ext cx="2663161" cy="467056"/>
          </a:xfrm>
          <a:prstGeom prst="ellipse">
            <a:avLst/>
          </a:prstGeom>
          <a:gradFill flip="none" rotWithShape="1">
            <a:gsLst>
              <a:gs pos="0">
                <a:schemeClr val="bg1">
                  <a:lumMod val="20000"/>
                  <a:lumOff val="80000"/>
                  <a:alpha val="50000"/>
                </a:schemeClr>
              </a:gs>
              <a:gs pos="71000">
                <a:schemeClr val="bg1">
                  <a:lumMod val="20000"/>
                  <a:lumOff val="80000"/>
                  <a:alpha val="0"/>
                </a:schemeClr>
              </a:gs>
            </a:gsLst>
            <a:lin ang="16200000" scaled="1"/>
            <a:tileRect/>
          </a:gradFill>
          <a:ln w="6350">
            <a:gradFill>
              <a:gsLst>
                <a:gs pos="0">
                  <a:schemeClr val="bg1">
                    <a:lumMod val="60000"/>
                    <a:lumOff val="40000"/>
                  </a:schemeClr>
                </a:gs>
                <a:gs pos="100000">
                  <a:schemeClr val="bg1">
                    <a:lumMod val="20000"/>
                    <a:lumOff val="80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lIns="91406" tIns="45702" rIns="91406" bIns="45702"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866" indent="-342866" algn="ctr" fontAlgn="ctr">
              <a:tabLst>
                <a:tab pos="239371" algn="l"/>
              </a:tabLst>
            </a:pPr>
            <a:endParaRPr lang="en-US" altLang="zh-CN" sz="1000" kern="0" spc="50" dirty="0">
              <a:solidFill>
                <a:schemeClr val="bg1"/>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07" name="Picture 19" descr="\\Bchief-sever180\共享\华为\2016\6月\D-201606417-金融营销材料设计-刘泉\文件\link\组 26.png"/>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aturation sat="290000"/>
                    </a14:imgEffect>
                  </a14:imgLayer>
                </a14:imgProps>
              </a:ext>
            </a:extLst>
          </a:blip>
          <a:stretch>
            <a:fillRect/>
          </a:stretch>
        </p:blipFill>
        <p:spPr bwMode="auto">
          <a:xfrm>
            <a:off x="8272440" y="1817585"/>
            <a:ext cx="2699046" cy="547623"/>
          </a:xfrm>
          <a:prstGeom prst="rect">
            <a:avLst/>
          </a:prstGeom>
          <a:noFill/>
          <a:ln>
            <a:noFill/>
          </a:ln>
        </p:spPr>
      </p:pic>
      <p:sp>
        <p:nvSpPr>
          <p:cNvPr id="2" name="文本框 1"/>
          <p:cNvSpPr txBox="1"/>
          <p:nvPr/>
        </p:nvSpPr>
        <p:spPr>
          <a:xfrm>
            <a:off x="3323304" y="2924483"/>
            <a:ext cx="3165987" cy="369332"/>
          </a:xfrm>
          <a:prstGeom prst="rect">
            <a:avLst/>
          </a:prstGeom>
          <a:noFill/>
        </p:spPr>
        <p:txBody>
          <a:bodyPr wrap="square" rtlCol="0">
            <a:spAutoFit/>
          </a:bodyPr>
          <a:lstStyle/>
          <a:p>
            <a:pPr algn="l">
              <a:buNone/>
            </a:pPr>
            <a:r>
              <a:rPr lang="en-US" altLang="zh-CN" dirty="0"/>
              <a:t>OceanStor DME</a:t>
            </a:r>
            <a:endParaRPr lang="zh-CN" altLang="en-US" dirty="0"/>
          </a:p>
        </p:txBody>
      </p:sp>
      <p:graphicFrame>
        <p:nvGraphicFramePr>
          <p:cNvPr id="194" name="表格 193"/>
          <p:cNvGraphicFramePr>
            <a:graphicFrameLocks noGrp="1"/>
          </p:cNvGraphicFramePr>
          <p:nvPr>
            <p:extLst>
              <p:ext uri="{D42A27DB-BD31-4B8C-83A1-F6EECF244321}">
                <p14:modId xmlns:p14="http://schemas.microsoft.com/office/powerpoint/2010/main" val="226757461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345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流程图: 过程 32"/>
          <p:cNvSpPr/>
          <p:nvPr/>
        </p:nvSpPr>
        <p:spPr>
          <a:xfrm>
            <a:off x="368300" y="2943225"/>
            <a:ext cx="4940300" cy="1320800"/>
          </a:xfrm>
          <a:prstGeom prst="flowChartProcess">
            <a:avLst/>
          </a:prstGeom>
          <a:solidFill>
            <a:schemeClr val="bg1">
              <a:lumMod val="85000"/>
              <a:alpha val="92000"/>
            </a:schemeClr>
          </a:solidFill>
        </p:spPr>
        <p:txBody>
          <a:bodyPr wrap="square" lIns="121917" tIns="60958" rIns="121917" bIns="60958" rtlCol="0" anchor="ctr">
            <a:spAutoFit/>
          </a:bodyPr>
          <a:lstStyle/>
          <a:p>
            <a:pPr algn="ctr"/>
            <a:endParaRPr lang="zh-CN" altLang="en-US" sz="2800">
              <a:solidFill>
                <a:schemeClr val="bg1"/>
              </a:solidFill>
              <a:latin typeface="Arial"/>
              <a:ea typeface="微软雅黑" panose="020B0503020204020204" pitchFamily="34" charset="-122"/>
            </a:endParaRPr>
          </a:p>
        </p:txBody>
      </p:sp>
      <p:sp>
        <p:nvSpPr>
          <p:cNvPr id="34" name="流程图: 过程 33"/>
          <p:cNvSpPr/>
          <p:nvPr/>
        </p:nvSpPr>
        <p:spPr>
          <a:xfrm>
            <a:off x="355600" y="4454525"/>
            <a:ext cx="4940300" cy="1476000"/>
          </a:xfrm>
          <a:prstGeom prst="flowChartProcess">
            <a:avLst/>
          </a:prstGeom>
          <a:solidFill>
            <a:schemeClr val="bg1">
              <a:lumMod val="85000"/>
              <a:alpha val="92000"/>
            </a:schemeClr>
          </a:solidFill>
        </p:spPr>
        <p:txBody>
          <a:bodyPr wrap="square" lIns="121917" tIns="60958" rIns="121917" bIns="60958" rtlCol="0" anchor="ctr">
            <a:spAutoFit/>
          </a:bodyPr>
          <a:lstStyle/>
          <a:p>
            <a:pPr algn="ctr"/>
            <a:endParaRPr lang="zh-CN" altLang="en-US" sz="2800">
              <a:solidFill>
                <a:schemeClr val="bg1"/>
              </a:solidFill>
              <a:latin typeface="Arial"/>
              <a:ea typeface="微软雅黑" panose="020B0503020204020204" pitchFamily="34" charset="-122"/>
            </a:endParaRPr>
          </a:p>
        </p:txBody>
      </p:sp>
      <p:sp>
        <p:nvSpPr>
          <p:cNvPr id="29" name="流程图: 过程 28"/>
          <p:cNvSpPr/>
          <p:nvPr/>
        </p:nvSpPr>
        <p:spPr>
          <a:xfrm>
            <a:off x="355600" y="1482725"/>
            <a:ext cx="4940300" cy="1320800"/>
          </a:xfrm>
          <a:prstGeom prst="flowChartProcess">
            <a:avLst/>
          </a:prstGeom>
          <a:solidFill>
            <a:schemeClr val="bg1">
              <a:lumMod val="85000"/>
              <a:alpha val="92000"/>
            </a:schemeClr>
          </a:solidFill>
        </p:spPr>
        <p:txBody>
          <a:bodyPr wrap="square" lIns="121917" tIns="60958" rIns="121917" bIns="60958" rtlCol="0" anchor="ctr">
            <a:spAutoFit/>
          </a:bodyPr>
          <a:lstStyle/>
          <a:p>
            <a:pPr algn="ctr"/>
            <a:endParaRPr lang="zh-CN" altLang="en-US" sz="2800">
              <a:solidFill>
                <a:schemeClr val="bg1"/>
              </a:solidFill>
              <a:latin typeface="Arial"/>
              <a:ea typeface="微软雅黑" panose="020B0503020204020204" pitchFamily="34" charset="-122"/>
            </a:endParaRPr>
          </a:p>
        </p:txBody>
      </p:sp>
      <p:sp>
        <p:nvSpPr>
          <p:cNvPr id="12" name="流程图: 过程 11"/>
          <p:cNvSpPr/>
          <p:nvPr/>
        </p:nvSpPr>
        <p:spPr>
          <a:xfrm>
            <a:off x="5397501" y="1482723"/>
            <a:ext cx="1993899" cy="4464000"/>
          </a:xfrm>
          <a:prstGeom prst="flowChartProcess">
            <a:avLst/>
          </a:prstGeom>
          <a:solidFill>
            <a:schemeClr val="bg1">
              <a:lumMod val="85000"/>
              <a:alpha val="92000"/>
            </a:schemeClr>
          </a:solidFill>
        </p:spPr>
        <p:txBody>
          <a:bodyPr wrap="square" lIns="121917" tIns="60958" rIns="121917" bIns="60958" rtlCol="0" anchor="ctr">
            <a:spAutoFit/>
          </a:bodyPr>
          <a:lstStyle/>
          <a:p>
            <a:pPr algn="ctr"/>
            <a:endParaRPr lang="zh-CN" altLang="en-US" sz="2800">
              <a:solidFill>
                <a:schemeClr val="bg1"/>
              </a:solidFill>
              <a:latin typeface="Arial"/>
              <a:ea typeface="微软雅黑" panose="020B0503020204020204" pitchFamily="34" charset="-122"/>
            </a:endParaRPr>
          </a:p>
        </p:txBody>
      </p:sp>
      <p:sp>
        <p:nvSpPr>
          <p:cNvPr id="14" name="文本框 13"/>
          <p:cNvSpPr txBox="1"/>
          <p:nvPr/>
        </p:nvSpPr>
        <p:spPr>
          <a:xfrm>
            <a:off x="365294" y="1445694"/>
            <a:ext cx="2821008" cy="338554"/>
          </a:xfrm>
          <a:prstGeom prst="rect">
            <a:avLst/>
          </a:prstGeom>
          <a:noFill/>
        </p:spPr>
        <p:txBody>
          <a:bodyPr wrap="square" rtlCol="0">
            <a:spAutoFit/>
          </a:bodyPr>
          <a:lstStyle/>
          <a:p>
            <a:pPr algn="l">
              <a:buNone/>
            </a:pPr>
            <a:r>
              <a:rPr lang="en-US" altLang="zh-CN" sz="1600" b="1" dirty="0">
                <a:solidFill>
                  <a:srgbClr val="C00000"/>
                </a:solidFill>
                <a:latin typeface="Arial Bold" panose="020B0704020202020204" pitchFamily="34" charset="0"/>
                <a:cs typeface="Arial Bold" panose="020B0704020202020204" pitchFamily="34" charset="0"/>
              </a:rPr>
              <a:t>Storage Service Security</a:t>
            </a:r>
            <a:endParaRPr lang="zh-CN" altLang="en-US" sz="1600" b="1" dirty="0">
              <a:solidFill>
                <a:srgbClr val="C00000"/>
              </a:solidFill>
              <a:latin typeface="Arial Bold" panose="020B0704020202020204" pitchFamily="34" charset="0"/>
              <a:cs typeface="Arial Bold" panose="020B0704020202020204" pitchFamily="34" charset="0"/>
            </a:endParaRPr>
          </a:p>
        </p:txBody>
      </p:sp>
      <p:sp>
        <p:nvSpPr>
          <p:cNvPr id="20" name="文本框 19"/>
          <p:cNvSpPr txBox="1"/>
          <p:nvPr/>
        </p:nvSpPr>
        <p:spPr>
          <a:xfrm>
            <a:off x="399200" y="2936361"/>
            <a:ext cx="2821008" cy="338554"/>
          </a:xfrm>
          <a:prstGeom prst="rect">
            <a:avLst/>
          </a:prstGeom>
          <a:noFill/>
        </p:spPr>
        <p:txBody>
          <a:bodyPr wrap="square" rtlCol="0">
            <a:spAutoFit/>
          </a:bodyPr>
          <a:lstStyle/>
          <a:p>
            <a:pPr algn="l">
              <a:buNone/>
            </a:pPr>
            <a:r>
              <a:rPr lang="en-US" altLang="zh-CN" sz="1600" b="1" dirty="0">
                <a:solidFill>
                  <a:srgbClr val="C00000"/>
                </a:solidFill>
                <a:latin typeface="Arial Bold" panose="020B0704020202020204" pitchFamily="34" charset="0"/>
                <a:cs typeface="Arial Bold" panose="020B0704020202020204" pitchFamily="34" charset="0"/>
              </a:rPr>
              <a:t>Storage Network Security</a:t>
            </a:r>
            <a:endParaRPr lang="zh-CN" altLang="en-US" sz="1600" b="1" dirty="0">
              <a:solidFill>
                <a:srgbClr val="C00000"/>
              </a:solidFill>
              <a:latin typeface="Arial Bold" panose="020B0704020202020204" pitchFamily="34" charset="0"/>
              <a:cs typeface="Arial Bold" panose="020B0704020202020204" pitchFamily="34" charset="0"/>
            </a:endParaRPr>
          </a:p>
        </p:txBody>
      </p:sp>
      <p:sp>
        <p:nvSpPr>
          <p:cNvPr id="21" name="文本框 20"/>
          <p:cNvSpPr txBox="1"/>
          <p:nvPr/>
        </p:nvSpPr>
        <p:spPr>
          <a:xfrm>
            <a:off x="399198" y="4377077"/>
            <a:ext cx="2821008" cy="338554"/>
          </a:xfrm>
          <a:prstGeom prst="rect">
            <a:avLst/>
          </a:prstGeom>
          <a:noFill/>
        </p:spPr>
        <p:txBody>
          <a:bodyPr wrap="square" rtlCol="0">
            <a:spAutoFit/>
          </a:bodyPr>
          <a:lstStyle/>
          <a:p>
            <a:pPr algn="l">
              <a:buNone/>
            </a:pPr>
            <a:r>
              <a:rPr lang="en-US" altLang="zh-CN" sz="1600" b="1" dirty="0">
                <a:solidFill>
                  <a:srgbClr val="C00000"/>
                </a:solidFill>
                <a:latin typeface="Arial Bold" panose="020B0704020202020204" pitchFamily="34" charset="0"/>
                <a:cs typeface="Arial Bold" panose="020B0704020202020204" pitchFamily="34" charset="0"/>
              </a:rPr>
              <a:t>Storage System Security</a:t>
            </a:r>
            <a:endParaRPr lang="zh-CN" altLang="en-US" sz="1600" b="1" dirty="0">
              <a:solidFill>
                <a:srgbClr val="C00000"/>
              </a:solidFill>
              <a:latin typeface="Arial Bold" panose="020B0704020202020204" pitchFamily="34" charset="0"/>
              <a:cs typeface="Arial Bold" panose="020B0704020202020204" pitchFamily="34" charset="0"/>
            </a:endParaRPr>
          </a:p>
        </p:txBody>
      </p:sp>
      <p:sp>
        <p:nvSpPr>
          <p:cNvPr id="19" name="文本框 18"/>
          <p:cNvSpPr txBox="1"/>
          <p:nvPr/>
        </p:nvSpPr>
        <p:spPr>
          <a:xfrm>
            <a:off x="5484423" y="1506500"/>
            <a:ext cx="1931471" cy="584775"/>
          </a:xfrm>
          <a:prstGeom prst="rect">
            <a:avLst/>
          </a:prstGeom>
          <a:noFill/>
        </p:spPr>
        <p:txBody>
          <a:bodyPr wrap="square" rtlCol="0">
            <a:spAutoFit/>
          </a:bodyPr>
          <a:lstStyle/>
          <a:p>
            <a:pPr algn="ctr">
              <a:buNone/>
            </a:pPr>
            <a:r>
              <a:rPr lang="en-US" altLang="zh-CN" sz="1600" b="1" dirty="0">
                <a:solidFill>
                  <a:srgbClr val="C00000"/>
                </a:solidFill>
                <a:latin typeface="Arial Bold" panose="020B0704020202020204" pitchFamily="34" charset="0"/>
                <a:cs typeface="Arial Bold" panose="020B0704020202020204" pitchFamily="34" charset="0"/>
              </a:rPr>
              <a:t>Management Security</a:t>
            </a:r>
            <a:endParaRPr lang="zh-CN" altLang="en-US" sz="1600" b="1" dirty="0">
              <a:solidFill>
                <a:srgbClr val="C00000"/>
              </a:solidFill>
              <a:latin typeface="Arial Bold" panose="020B0704020202020204" pitchFamily="34" charset="0"/>
              <a:cs typeface="Arial Bold" panose="020B0704020202020204" pitchFamily="34" charset="0"/>
            </a:endParaRPr>
          </a:p>
        </p:txBody>
      </p:sp>
      <p:sp>
        <p:nvSpPr>
          <p:cNvPr id="23" name="文本框 22"/>
          <p:cNvSpPr txBox="1"/>
          <p:nvPr/>
        </p:nvSpPr>
        <p:spPr>
          <a:xfrm>
            <a:off x="608817" y="1708432"/>
            <a:ext cx="4560084" cy="1077218"/>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600" dirty="0"/>
              <a:t>Resource access control</a:t>
            </a:r>
          </a:p>
          <a:p>
            <a:pPr marL="285750" indent="-285750" algn="l">
              <a:buFont typeface="Arial" panose="020B0604020202020204" pitchFamily="34" charset="0"/>
              <a:buChar char="•"/>
            </a:pPr>
            <a:r>
              <a:rPr lang="en-US" altLang="zh-CN" sz="1600" dirty="0"/>
              <a:t>resource access authentication and authorization</a:t>
            </a:r>
          </a:p>
          <a:p>
            <a:pPr marL="285750" indent="-285750" algn="l">
              <a:buFont typeface="Arial" panose="020B0604020202020204" pitchFamily="34" charset="0"/>
              <a:buChar char="•"/>
            </a:pPr>
            <a:r>
              <a:rPr lang="en-US" altLang="zh-CN" sz="1600" dirty="0"/>
              <a:t>Data encryption</a:t>
            </a:r>
          </a:p>
          <a:p>
            <a:pPr marL="285750" indent="-285750" algn="l">
              <a:buFont typeface="Arial" panose="020B0604020202020204" pitchFamily="34" charset="0"/>
              <a:buChar char="•"/>
            </a:pPr>
            <a:r>
              <a:rPr lang="en-US" altLang="zh-CN" sz="1600" dirty="0"/>
              <a:t>Data destruction</a:t>
            </a:r>
            <a:endParaRPr lang="zh-CN" altLang="en-US" sz="1600" dirty="0"/>
          </a:p>
        </p:txBody>
      </p:sp>
      <p:sp>
        <p:nvSpPr>
          <p:cNvPr id="26" name="文本框 25"/>
          <p:cNvSpPr txBox="1"/>
          <p:nvPr/>
        </p:nvSpPr>
        <p:spPr>
          <a:xfrm>
            <a:off x="608816" y="3394395"/>
            <a:ext cx="3937756" cy="584775"/>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600" dirty="0"/>
              <a:t>Network isolation</a:t>
            </a:r>
          </a:p>
          <a:p>
            <a:pPr marL="285750" indent="-285750">
              <a:buFont typeface="Arial" panose="020B0604020202020204" pitchFamily="34" charset="0"/>
              <a:buChar char="•"/>
            </a:pPr>
            <a:r>
              <a:rPr lang="en-US" altLang="zh-CN" sz="1600" dirty="0"/>
              <a:t>Transmission security</a:t>
            </a:r>
            <a:endParaRPr lang="zh-CN" altLang="en-US" sz="1600" dirty="0"/>
          </a:p>
        </p:txBody>
      </p:sp>
      <p:sp>
        <p:nvSpPr>
          <p:cNvPr id="27" name="文本框 26"/>
          <p:cNvSpPr txBox="1"/>
          <p:nvPr/>
        </p:nvSpPr>
        <p:spPr>
          <a:xfrm>
            <a:off x="608816" y="4662885"/>
            <a:ext cx="4801383" cy="1077218"/>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600" dirty="0"/>
              <a:t>Storage OS security hardening</a:t>
            </a:r>
          </a:p>
          <a:p>
            <a:pPr marL="285750" indent="-285750" algn="l">
              <a:buFont typeface="Arial" panose="020B0604020202020204" pitchFamily="34" charset="0"/>
              <a:buChar char="•"/>
            </a:pPr>
            <a:r>
              <a:rPr lang="en-US" altLang="zh-CN" sz="1600" dirty="0"/>
              <a:t>Security patches</a:t>
            </a:r>
          </a:p>
          <a:p>
            <a:pPr marL="285750" indent="-285750" algn="l">
              <a:buFont typeface="Arial" panose="020B0604020202020204" pitchFamily="34" charset="0"/>
              <a:buChar char="•"/>
            </a:pPr>
            <a:r>
              <a:rPr lang="en-US" altLang="zh-CN" sz="1600" dirty="0"/>
              <a:t>Web security</a:t>
            </a:r>
          </a:p>
          <a:p>
            <a:pPr marL="285750" indent="-285750" algn="l">
              <a:buFont typeface="Arial" panose="020B0604020202020204" pitchFamily="34" charset="0"/>
              <a:buChar char="•"/>
            </a:pPr>
            <a:r>
              <a:rPr lang="en-US" altLang="zh-CN" sz="1600" dirty="0"/>
              <a:t>Secure boot and software integrity</a:t>
            </a:r>
            <a:r>
              <a:rPr lang="zh-CN" altLang="en-US" sz="1600" dirty="0"/>
              <a:t> </a:t>
            </a:r>
            <a:r>
              <a:rPr lang="en-US" altLang="zh-CN" sz="1600" dirty="0"/>
              <a:t>protection</a:t>
            </a:r>
          </a:p>
        </p:txBody>
      </p:sp>
      <p:sp>
        <p:nvSpPr>
          <p:cNvPr id="28" name="文本框 27"/>
          <p:cNvSpPr txBox="1"/>
          <p:nvPr/>
        </p:nvSpPr>
        <p:spPr>
          <a:xfrm>
            <a:off x="5405908" y="2550464"/>
            <a:ext cx="2087092" cy="2369880"/>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600" dirty="0"/>
              <a:t>Role-based access control</a:t>
            </a:r>
          </a:p>
          <a:p>
            <a:pPr marL="285750" indent="-285750" algn="l">
              <a:buFont typeface="Arial" panose="020B0604020202020204" pitchFamily="34" charset="0"/>
              <a:buChar char="•"/>
            </a:pPr>
            <a:r>
              <a:rPr lang="en-US" altLang="zh-CN" sz="1600" dirty="0"/>
              <a:t>User security policies</a:t>
            </a:r>
          </a:p>
          <a:p>
            <a:pPr marL="285750" indent="-285750" algn="l">
              <a:buFont typeface="Arial" panose="020B0604020202020204" pitchFamily="34" charset="0"/>
              <a:buChar char="•"/>
            </a:pPr>
            <a:r>
              <a:rPr lang="en-US" altLang="zh-CN" sz="1600" dirty="0"/>
              <a:t>Password security</a:t>
            </a:r>
          </a:p>
          <a:p>
            <a:pPr marL="285750" indent="-285750" algn="l">
              <a:buFont typeface="Arial" panose="020B0604020202020204" pitchFamily="34" charset="0"/>
              <a:buChar char="•"/>
            </a:pPr>
            <a:r>
              <a:rPr lang="en-US" altLang="zh-CN" sz="1600" dirty="0"/>
              <a:t>Authentication and authorization</a:t>
            </a:r>
          </a:p>
          <a:p>
            <a:pPr marL="285750" indent="-285750" algn="l">
              <a:buFont typeface="Arial" panose="020B0604020202020204" pitchFamily="34" charset="0"/>
              <a:buChar char="•"/>
            </a:pPr>
            <a:r>
              <a:rPr lang="en-US" altLang="zh-CN" sz="1600" dirty="0"/>
              <a:t>Log and alarm management</a:t>
            </a:r>
          </a:p>
        </p:txBody>
      </p:sp>
      <p:sp>
        <p:nvSpPr>
          <p:cNvPr id="31" name="Subtitle 1"/>
          <p:cNvSpPr txBox="1">
            <a:spLocks/>
          </p:cNvSpPr>
          <p:nvPr/>
        </p:nvSpPr>
        <p:spPr bwMode="auto">
          <a:xfrm>
            <a:off x="937169" y="197250"/>
            <a:ext cx="7511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187450">
              <a:defRPr>
                <a:solidFill>
                  <a:schemeClr val="tx1"/>
                </a:solidFill>
                <a:latin typeface="Arial" panose="020B0604020202020204" pitchFamily="34" charset="0"/>
                <a:ea typeface="宋体" panose="02010600030101010101" pitchFamily="2" charset="-122"/>
              </a:defRPr>
            </a:lvl1pPr>
            <a:lvl2pPr marL="890588" indent="-296863" defTabSz="1187450">
              <a:defRPr>
                <a:solidFill>
                  <a:schemeClr val="tx1"/>
                </a:solidFill>
                <a:latin typeface="Arial" panose="020B0604020202020204" pitchFamily="34" charset="0"/>
                <a:ea typeface="宋体" panose="02010600030101010101" pitchFamily="2" charset="-122"/>
              </a:defRPr>
            </a:lvl2pPr>
            <a:lvl3pPr marL="1484313" indent="-296863" defTabSz="1187450">
              <a:defRPr>
                <a:solidFill>
                  <a:schemeClr val="tx1"/>
                </a:solidFill>
                <a:latin typeface="Arial" panose="020B0604020202020204" pitchFamily="34" charset="0"/>
                <a:ea typeface="宋体" panose="02010600030101010101" pitchFamily="2" charset="-122"/>
              </a:defRPr>
            </a:lvl3pPr>
            <a:lvl4pPr marL="2078038" indent="-296863" defTabSz="1187450">
              <a:defRPr>
                <a:solidFill>
                  <a:schemeClr val="tx1"/>
                </a:solidFill>
                <a:latin typeface="Arial" panose="020B0604020202020204" pitchFamily="34" charset="0"/>
                <a:ea typeface="宋体" panose="02010600030101010101" pitchFamily="2" charset="-122"/>
              </a:defRPr>
            </a:lvl4pPr>
            <a:lvl5pPr marL="2671763" indent="-296863" defTabSz="1187450">
              <a:defRPr>
                <a:solidFill>
                  <a:schemeClr val="tx1"/>
                </a:solidFill>
                <a:latin typeface="Arial" panose="020B0604020202020204" pitchFamily="34" charset="0"/>
                <a:ea typeface="宋体" panose="02010600030101010101" pitchFamily="2" charset="-122"/>
              </a:defRPr>
            </a:lvl5pPr>
            <a:lvl6pPr marL="3128963" indent="-296863" defTabSz="1187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586163" indent="-296863" defTabSz="1187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4043363" indent="-296863" defTabSz="1187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500563" indent="-296863" defTabSz="1187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ctr" defTabSz="914387" fontAlgn="ctr">
              <a:lnSpc>
                <a:spcPct val="100000"/>
              </a:lnSpc>
              <a:spcBef>
                <a:spcPts val="0"/>
              </a:spcBef>
            </a:pPr>
            <a:r>
              <a:rPr lang="en-US" altLang="zh-CN" sz="2400" dirty="0">
                <a:ea typeface="Microsoft YaHei" panose="020B0503020204020204" pitchFamily="34" charset="-122"/>
              </a:rPr>
              <a:t>Four Level Security Ensures System and Data Security</a:t>
            </a:r>
            <a:endParaRPr lang="en-US" altLang="zh-CN" sz="1600" dirty="0">
              <a:ea typeface="Microsoft YaHei" panose="020B0503020204020204" pitchFamily="34" charset="-122"/>
            </a:endParaRPr>
          </a:p>
        </p:txBody>
      </p:sp>
      <p:sp>
        <p:nvSpPr>
          <p:cNvPr id="32" name="文本框 31"/>
          <p:cNvSpPr txBox="1"/>
          <p:nvPr/>
        </p:nvSpPr>
        <p:spPr>
          <a:xfrm>
            <a:off x="7531101" y="1470025"/>
            <a:ext cx="4559300"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ITU-T X.805 telecom network security architecture based model</a:t>
            </a:r>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en-US" altLang="zh-CN" b="1" dirty="0"/>
              <a:t>Management Security</a:t>
            </a:r>
          </a:p>
          <a:p>
            <a:pPr marL="742950" lvl="1" indent="-285750">
              <a:buFont typeface="Wingdings" panose="05000000000000000000" pitchFamily="2" charset="2"/>
              <a:buChar char="ü"/>
            </a:pPr>
            <a:r>
              <a:rPr lang="en-US" altLang="zh-CN" dirty="0"/>
              <a:t> Role-based access control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t>Storage Service Security</a:t>
            </a:r>
          </a:p>
          <a:p>
            <a:pPr marL="742950" lvl="1" indent="-285750">
              <a:buFont typeface="Wingdings" panose="05000000000000000000" pitchFamily="2" charset="2"/>
              <a:buChar char="ü"/>
            </a:pPr>
            <a:r>
              <a:rPr lang="en-US" altLang="zh-CN" dirty="0"/>
              <a:t>data at rest encryption</a:t>
            </a:r>
          </a:p>
          <a:p>
            <a:pPr marL="742950" lvl="1" indent="-285750">
              <a:buFont typeface="Wingdings" panose="05000000000000000000" pitchFamily="2" charset="2"/>
              <a:buChar char="ü"/>
            </a:pPr>
            <a:r>
              <a:rPr lang="en-US" altLang="zh-CN" dirty="0"/>
              <a:t>DoD standard data destruction</a:t>
            </a:r>
          </a:p>
          <a:p>
            <a:pPr marL="285750" indent="-285750">
              <a:buFont typeface="Arial" panose="020B0604020202020204" pitchFamily="34" charset="0"/>
              <a:buChar char="•"/>
            </a:pPr>
            <a:r>
              <a:rPr lang="en-US" altLang="zh-CN" b="1" dirty="0"/>
              <a:t>Storage Network Security</a:t>
            </a:r>
          </a:p>
          <a:p>
            <a:pPr marL="742950" lvl="1" indent="-285750">
              <a:buFont typeface="Wingdings" panose="05000000000000000000" pitchFamily="2" charset="2"/>
              <a:buChar char="ü"/>
            </a:pPr>
            <a:r>
              <a:rPr lang="en-US" altLang="zh-CN" dirty="0"/>
              <a:t>Secure transmission protocols (SSH, SFTP, HTTPS, and SNMPv3)</a:t>
            </a:r>
          </a:p>
          <a:p>
            <a:pPr marL="285750" indent="-285750">
              <a:buFont typeface="Arial" panose="020B0604020202020204" pitchFamily="34" charset="0"/>
              <a:buChar char="•"/>
            </a:pPr>
            <a:r>
              <a:rPr lang="en-US" altLang="zh-CN" b="1" dirty="0"/>
              <a:t>Storage System Security</a:t>
            </a:r>
            <a:endParaRPr lang="zh-CN" altLang="en-US" b="1" dirty="0"/>
          </a:p>
          <a:p>
            <a:pPr marL="742950" lvl="1" indent="-285750">
              <a:buFont typeface="Wingdings" panose="05000000000000000000" pitchFamily="2" charset="2"/>
              <a:buChar char="ü"/>
            </a:pPr>
            <a:r>
              <a:rPr lang="en-US" altLang="zh-CN" dirty="0"/>
              <a:t>The RSA 2048/4096 algorithm is used, which has the top security level in the industry</a:t>
            </a:r>
            <a:endParaRPr lang="zh-CN"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1365821917"/>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Open Ecosystem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304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CEC7E48-712C-4BFE-83FC-E150192BFEC1}"/>
              </a:ext>
            </a:extLst>
          </p:cNvPr>
          <p:cNvSpPr>
            <a:spLocks noGrp="1"/>
          </p:cNvSpPr>
          <p:nvPr>
            <p:ph type="subTitle" idx="1"/>
          </p:nvPr>
        </p:nvSpPr>
        <p:spPr>
          <a:xfrm>
            <a:off x="1020763" y="123055"/>
            <a:ext cx="11686905" cy="637783"/>
          </a:xfrm>
        </p:spPr>
        <p:txBody>
          <a:bodyPr>
            <a:noAutofit/>
          </a:bodyPr>
          <a:lstStyle/>
          <a:p>
            <a:pPr>
              <a:defRPr/>
            </a:pPr>
            <a:r>
              <a:rPr lang="en-US" altLang="zh-CN" sz="2400" b="0" dirty="0">
                <a:latin typeface="Arial" panose="020B0604020202020204" pitchFamily="34" charset="0"/>
                <a:ea typeface="微软雅黑" panose="020B0503020204020204" pitchFamily="34" charset="-122"/>
                <a:cs typeface="Arial" panose="020B0604020202020204" pitchFamily="34" charset="0"/>
              </a:rPr>
              <a:t>Integrated with 3rd party platforms such as VMware</a:t>
            </a:r>
            <a:r>
              <a:rPr lang="zh-CN" altLang="en-US" sz="2400" b="0" dirty="0">
                <a:latin typeface="Arial" panose="020B0604020202020204" pitchFamily="34" charset="0"/>
                <a:ea typeface="微软雅黑" panose="020B0503020204020204" pitchFamily="34" charset="-122"/>
                <a:cs typeface="Arial" panose="020B0604020202020204" pitchFamily="34" charset="0"/>
              </a:rPr>
              <a:t>，</a:t>
            </a:r>
            <a:r>
              <a:rPr lang="en-US" altLang="zh-CN" sz="2400" b="0" dirty="0">
                <a:latin typeface="Arial" panose="020B0604020202020204" pitchFamily="34" charset="0"/>
                <a:ea typeface="微软雅黑" panose="020B0503020204020204" pitchFamily="34" charset="-122"/>
                <a:cs typeface="Arial" panose="020B0604020202020204" pitchFamily="34" charset="0"/>
              </a:rPr>
              <a:t>Brocade , Veeam</a:t>
            </a:r>
            <a:endParaRPr lang="zh-CN" altLang="en-US" sz="2400" b="0" dirty="0">
              <a:latin typeface="Arial" panose="020B0604020202020204" pitchFamily="34" charset="0"/>
              <a:ea typeface="微软雅黑" panose="020B0503020204020204" pitchFamily="34" charset="-122"/>
              <a:cs typeface="Arial" panose="020B0604020202020204" pitchFamily="34" charset="0"/>
            </a:endParaRPr>
          </a:p>
        </p:txBody>
      </p:sp>
      <p:grpSp>
        <p:nvGrpSpPr>
          <p:cNvPr id="93" name="Group 54">
            <a:extLst>
              <a:ext uri="{FF2B5EF4-FFF2-40B4-BE49-F238E27FC236}">
                <a16:creationId xmlns:a16="http://schemas.microsoft.com/office/drawing/2014/main" id="{94BE8BB9-0F50-49A5-BDC3-0EA79CF469CD}"/>
              </a:ext>
            </a:extLst>
          </p:cNvPr>
          <p:cNvGrpSpPr/>
          <p:nvPr/>
        </p:nvGrpSpPr>
        <p:grpSpPr>
          <a:xfrm>
            <a:off x="545435" y="1771132"/>
            <a:ext cx="4979433" cy="4089694"/>
            <a:chOff x="240196" y="1843371"/>
            <a:chExt cx="6423070" cy="4310730"/>
          </a:xfrm>
        </p:grpSpPr>
        <p:sp>
          <p:nvSpPr>
            <p:cNvPr id="94" name="矩形 120">
              <a:extLst>
                <a:ext uri="{FF2B5EF4-FFF2-40B4-BE49-F238E27FC236}">
                  <a16:creationId xmlns:a16="http://schemas.microsoft.com/office/drawing/2014/main" id="{D94A7638-6DAD-4C42-85AE-786B1A2D2E4C}"/>
                </a:ext>
              </a:extLst>
            </p:cNvPr>
            <p:cNvSpPr/>
            <p:nvPr/>
          </p:nvSpPr>
          <p:spPr>
            <a:xfrm>
              <a:off x="248001" y="5133193"/>
              <a:ext cx="3162478" cy="5333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95" name="矩形 111">
              <a:extLst>
                <a:ext uri="{FF2B5EF4-FFF2-40B4-BE49-F238E27FC236}">
                  <a16:creationId xmlns:a16="http://schemas.microsoft.com/office/drawing/2014/main" id="{6F891E49-AD67-4090-8709-99D9CA1F7C71}"/>
                </a:ext>
              </a:extLst>
            </p:cNvPr>
            <p:cNvSpPr/>
            <p:nvPr/>
          </p:nvSpPr>
          <p:spPr>
            <a:xfrm>
              <a:off x="245916" y="4480568"/>
              <a:ext cx="6402886" cy="5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96" name="文本框 112">
              <a:extLst>
                <a:ext uri="{FF2B5EF4-FFF2-40B4-BE49-F238E27FC236}">
                  <a16:creationId xmlns:a16="http://schemas.microsoft.com/office/drawing/2014/main" id="{B6991647-6F31-4F1D-A44E-639FD41612EB}"/>
                </a:ext>
              </a:extLst>
            </p:cNvPr>
            <p:cNvSpPr txBox="1"/>
            <p:nvPr/>
          </p:nvSpPr>
          <p:spPr>
            <a:xfrm>
              <a:off x="374709" y="4637920"/>
              <a:ext cx="731520" cy="243276"/>
            </a:xfrm>
            <a:prstGeom prst="rect">
              <a:avLst/>
            </a:prstGeom>
            <a:solidFill>
              <a:schemeClr val="bg1">
                <a:lumMod val="50000"/>
              </a:schemeClr>
            </a:solidFill>
          </p:spPr>
          <p:txBody>
            <a:bodyPr wrap="square" lIns="0" rIns="0" rtlCol="0">
              <a:sp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Switch</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97" name="圆角矩形 3">
              <a:extLst>
                <a:ext uri="{FF2B5EF4-FFF2-40B4-BE49-F238E27FC236}">
                  <a16:creationId xmlns:a16="http://schemas.microsoft.com/office/drawing/2014/main" id="{E576C083-ACC5-4595-BD4A-4C8DA7D9F2F7}"/>
                </a:ext>
              </a:extLst>
            </p:cNvPr>
            <p:cNvSpPr/>
            <p:nvPr/>
          </p:nvSpPr>
          <p:spPr>
            <a:xfrm>
              <a:off x="248001" y="5770517"/>
              <a:ext cx="6415265" cy="38358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solidFill>
                    <a:schemeClr val="tx1"/>
                  </a:solidFill>
                  <a:latin typeface="微软雅黑" panose="020B0503020204020204" pitchFamily="34" charset="-122"/>
                  <a:ea typeface="微软雅黑" panose="020B0503020204020204" pitchFamily="34" charset="-122"/>
                </a:rPr>
                <a:t>Huawei Storage</a:t>
              </a:r>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04" name="矩形 5">
              <a:extLst>
                <a:ext uri="{FF2B5EF4-FFF2-40B4-BE49-F238E27FC236}">
                  <a16:creationId xmlns:a16="http://schemas.microsoft.com/office/drawing/2014/main" id="{7571B99F-3FD1-4D39-9D5E-F953B076ED1C}"/>
                </a:ext>
              </a:extLst>
            </p:cNvPr>
            <p:cNvSpPr/>
            <p:nvPr/>
          </p:nvSpPr>
          <p:spPr>
            <a:xfrm>
              <a:off x="1295911" y="4563490"/>
              <a:ext cx="5179846" cy="3707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 Brocade, Cisco, Mellanox</a:t>
              </a:r>
              <a:endParaRPr lang="zh-CN" altLang="en-US" sz="900" dirty="0">
                <a:solidFill>
                  <a:schemeClr val="tx1"/>
                </a:solidFill>
                <a:latin typeface="微软雅黑" panose="020B0503020204020204" pitchFamily="34" charset="-122"/>
                <a:ea typeface="微软雅黑" panose="020B0503020204020204" pitchFamily="34" charset="-122"/>
              </a:endParaRPr>
            </a:p>
          </p:txBody>
        </p:sp>
        <p:grpSp>
          <p:nvGrpSpPr>
            <p:cNvPr id="105" name="Group 60">
              <a:extLst>
                <a:ext uri="{FF2B5EF4-FFF2-40B4-BE49-F238E27FC236}">
                  <a16:creationId xmlns:a16="http://schemas.microsoft.com/office/drawing/2014/main" id="{05E3EE69-47C1-4C2B-A404-AF88C0B1308B}"/>
                </a:ext>
              </a:extLst>
            </p:cNvPr>
            <p:cNvGrpSpPr/>
            <p:nvPr/>
          </p:nvGrpSpPr>
          <p:grpSpPr>
            <a:xfrm>
              <a:off x="240196" y="1843371"/>
              <a:ext cx="6406521" cy="548640"/>
              <a:chOff x="240196" y="2043512"/>
              <a:chExt cx="6406521" cy="548640"/>
            </a:xfrm>
          </p:grpSpPr>
          <p:sp>
            <p:nvSpPr>
              <p:cNvPr id="155" name="矩形 95">
                <a:extLst>
                  <a:ext uri="{FF2B5EF4-FFF2-40B4-BE49-F238E27FC236}">
                    <a16:creationId xmlns:a16="http://schemas.microsoft.com/office/drawing/2014/main" id="{F8596788-7561-4B8F-ABF6-6A510E64D5B1}"/>
                  </a:ext>
                </a:extLst>
              </p:cNvPr>
              <p:cNvSpPr/>
              <p:nvPr/>
            </p:nvSpPr>
            <p:spPr>
              <a:xfrm>
                <a:off x="240196" y="2043512"/>
                <a:ext cx="6406521" cy="5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6" name="文本框 96">
                <a:extLst>
                  <a:ext uri="{FF2B5EF4-FFF2-40B4-BE49-F238E27FC236}">
                    <a16:creationId xmlns:a16="http://schemas.microsoft.com/office/drawing/2014/main" id="{F0007A24-2E10-4E4B-8A62-1D2407CBBEA7}"/>
                  </a:ext>
                </a:extLst>
              </p:cNvPr>
              <p:cNvSpPr txBox="1"/>
              <p:nvPr/>
            </p:nvSpPr>
            <p:spPr>
              <a:xfrm>
                <a:off x="374709" y="2194256"/>
                <a:ext cx="731520" cy="274320"/>
              </a:xfrm>
              <a:prstGeom prst="rect">
                <a:avLst/>
              </a:prstGeom>
              <a:solidFill>
                <a:schemeClr val="bg1">
                  <a:lumMod val="50000"/>
                </a:schemeClr>
              </a:solidFill>
            </p:spPr>
            <p:txBody>
              <a:bodyPr wrap="square" lIns="0" rIns="0" rtlCol="0">
                <a:no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APP</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57" name="矩形 12">
                <a:extLst>
                  <a:ext uri="{FF2B5EF4-FFF2-40B4-BE49-F238E27FC236}">
                    <a16:creationId xmlns:a16="http://schemas.microsoft.com/office/drawing/2014/main" id="{327F77E6-E007-4774-A8D9-29E005257074}"/>
                  </a:ext>
                </a:extLst>
              </p:cNvPr>
              <p:cNvSpPr/>
              <p:nvPr/>
            </p:nvSpPr>
            <p:spPr>
              <a:xfrm>
                <a:off x="1301632" y="2148536"/>
                <a:ext cx="2560320"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Database</a:t>
                </a:r>
              </a:p>
              <a:p>
                <a:pPr algn="ctr"/>
                <a:r>
                  <a:rPr lang="en-US" altLang="zh-CN" sz="900" dirty="0">
                    <a:solidFill>
                      <a:schemeClr val="tx1"/>
                    </a:solidFill>
                    <a:latin typeface="微软雅黑" panose="020B0503020204020204" pitchFamily="34" charset="-122"/>
                    <a:ea typeface="微软雅黑" panose="020B0503020204020204" pitchFamily="34" charset="-122"/>
                  </a:rPr>
                  <a:t>Oracle/DB2/SQL Server</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58" name="矩形 30">
                <a:extLst>
                  <a:ext uri="{FF2B5EF4-FFF2-40B4-BE49-F238E27FC236}">
                    <a16:creationId xmlns:a16="http://schemas.microsoft.com/office/drawing/2014/main" id="{2D65C6CF-A1E2-4311-8D7A-072451BDC991}"/>
                  </a:ext>
                </a:extLst>
              </p:cNvPr>
              <p:cNvSpPr/>
              <p:nvPr/>
            </p:nvSpPr>
            <p:spPr>
              <a:xfrm>
                <a:off x="3934992" y="2148536"/>
                <a:ext cx="2560320"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Big Data</a:t>
                </a:r>
              </a:p>
              <a:p>
                <a:pPr algn="ctr"/>
                <a:r>
                  <a:rPr lang="en-US" altLang="zh-CN" sz="900" dirty="0">
                    <a:solidFill>
                      <a:schemeClr val="tx1"/>
                    </a:solidFill>
                    <a:latin typeface="微软雅黑" panose="020B0503020204020204" pitchFamily="34" charset="-122"/>
                    <a:ea typeface="微软雅黑" panose="020B0503020204020204" pitchFamily="34" charset="-122"/>
                  </a:rPr>
                  <a:t>CDH, </a:t>
                </a:r>
                <a:r>
                  <a:rPr lang="en-US" altLang="zh-CN" sz="900" dirty="0" err="1">
                    <a:solidFill>
                      <a:schemeClr val="tx1"/>
                    </a:solidFill>
                    <a:latin typeface="微软雅黑" panose="020B0503020204020204" pitchFamily="34" charset="-122"/>
                    <a:ea typeface="微软雅黑" panose="020B0503020204020204" pitchFamily="34" charset="-122"/>
                  </a:rPr>
                  <a:t>MapR</a:t>
                </a:r>
                <a:r>
                  <a:rPr lang="en-US" altLang="zh-CN" sz="900" dirty="0">
                    <a:solidFill>
                      <a:schemeClr val="tx1"/>
                    </a:solidFill>
                    <a:latin typeface="微软雅黑" panose="020B0503020204020204" pitchFamily="34" charset="-122"/>
                    <a:ea typeface="微软雅黑" panose="020B0503020204020204" pitchFamily="34" charset="-122"/>
                  </a:rPr>
                  <a:t>, Hortonworks</a:t>
                </a:r>
                <a:endParaRPr lang="zh-CN" altLang="en-US" sz="900" dirty="0">
                  <a:solidFill>
                    <a:schemeClr val="tx1"/>
                  </a:solidFill>
                  <a:latin typeface="微软雅黑" panose="020B0503020204020204" pitchFamily="34" charset="-122"/>
                  <a:ea typeface="微软雅黑" panose="020B0503020204020204" pitchFamily="34" charset="-122"/>
                </a:endParaRPr>
              </a:p>
            </p:txBody>
          </p:sp>
        </p:grpSp>
        <p:grpSp>
          <p:nvGrpSpPr>
            <p:cNvPr id="106" name="Group 61">
              <a:extLst>
                <a:ext uri="{FF2B5EF4-FFF2-40B4-BE49-F238E27FC236}">
                  <a16:creationId xmlns:a16="http://schemas.microsoft.com/office/drawing/2014/main" id="{372F7797-FD51-43E0-908A-F48DD8B1088A}"/>
                </a:ext>
              </a:extLst>
            </p:cNvPr>
            <p:cNvGrpSpPr/>
            <p:nvPr/>
          </p:nvGrpSpPr>
          <p:grpSpPr>
            <a:xfrm>
              <a:off x="3821976" y="3831922"/>
              <a:ext cx="2826826" cy="533340"/>
              <a:chOff x="3841647" y="3898093"/>
              <a:chExt cx="2826826" cy="533340"/>
            </a:xfrm>
          </p:grpSpPr>
          <p:sp>
            <p:nvSpPr>
              <p:cNvPr id="152" name="矩形 100">
                <a:extLst>
                  <a:ext uri="{FF2B5EF4-FFF2-40B4-BE49-F238E27FC236}">
                    <a16:creationId xmlns:a16="http://schemas.microsoft.com/office/drawing/2014/main" id="{DB704335-4631-463D-96FF-749C555B89B1}"/>
                  </a:ext>
                </a:extLst>
              </p:cNvPr>
              <p:cNvSpPr/>
              <p:nvPr/>
            </p:nvSpPr>
            <p:spPr>
              <a:xfrm>
                <a:off x="3841647" y="3898093"/>
                <a:ext cx="2826826" cy="53334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53" name="文本框 101">
                <a:extLst>
                  <a:ext uri="{FF2B5EF4-FFF2-40B4-BE49-F238E27FC236}">
                    <a16:creationId xmlns:a16="http://schemas.microsoft.com/office/drawing/2014/main" id="{ACB5B2B2-876F-45D7-A047-D01E2AF91809}"/>
                  </a:ext>
                </a:extLst>
              </p:cNvPr>
              <p:cNvSpPr txBox="1"/>
              <p:nvPr/>
            </p:nvSpPr>
            <p:spPr>
              <a:xfrm>
                <a:off x="3965861" y="4030433"/>
                <a:ext cx="731520" cy="2743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zh-CN"/>
                </a:defPPr>
                <a:lvl1pPr algn="ctr">
                  <a:defRPr sz="900">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solidFill>
                      <a:schemeClr val="tx1"/>
                    </a:solidFill>
                  </a:rPr>
                  <a:t>backup</a:t>
                </a:r>
                <a:endParaRPr lang="zh-CN" altLang="en-US" dirty="0">
                  <a:solidFill>
                    <a:schemeClr val="tx1"/>
                  </a:solidFill>
                </a:endParaRPr>
              </a:p>
            </p:txBody>
          </p:sp>
          <p:sp>
            <p:nvSpPr>
              <p:cNvPr id="154" name="矩形 34">
                <a:extLst>
                  <a:ext uri="{FF2B5EF4-FFF2-40B4-BE49-F238E27FC236}">
                    <a16:creationId xmlns:a16="http://schemas.microsoft.com/office/drawing/2014/main" id="{329413BB-70C8-46A2-99A4-F70E97DA05A6}"/>
                  </a:ext>
                </a:extLst>
              </p:cNvPr>
              <p:cNvSpPr/>
              <p:nvPr/>
            </p:nvSpPr>
            <p:spPr>
              <a:xfrm>
                <a:off x="4821593" y="3995115"/>
                <a:ext cx="1673835" cy="3515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NBU/CV/Veeam</a:t>
                </a:r>
                <a:endParaRPr lang="zh-CN" altLang="en-US" sz="900" dirty="0">
                  <a:solidFill>
                    <a:schemeClr val="tx1"/>
                  </a:solidFill>
                  <a:latin typeface="微软雅黑" panose="020B0503020204020204" pitchFamily="34" charset="-122"/>
                  <a:ea typeface="微软雅黑" panose="020B0503020204020204" pitchFamily="34" charset="-122"/>
                </a:endParaRPr>
              </a:p>
            </p:txBody>
          </p:sp>
        </p:grpSp>
        <p:sp>
          <p:nvSpPr>
            <p:cNvPr id="107" name="矩形 51">
              <a:extLst>
                <a:ext uri="{FF2B5EF4-FFF2-40B4-BE49-F238E27FC236}">
                  <a16:creationId xmlns:a16="http://schemas.microsoft.com/office/drawing/2014/main" id="{6434F810-AD43-44E3-822B-D4AD05CB9C47}"/>
                </a:ext>
              </a:extLst>
            </p:cNvPr>
            <p:cNvSpPr/>
            <p:nvPr/>
          </p:nvSpPr>
          <p:spPr>
            <a:xfrm>
              <a:off x="1304745" y="5214499"/>
              <a:ext cx="1937987"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SVC/</a:t>
              </a:r>
              <a:r>
                <a:rPr lang="en-US" altLang="zh-CN" sz="900" dirty="0" err="1">
                  <a:solidFill>
                    <a:schemeClr val="tx1"/>
                  </a:solidFill>
                  <a:latin typeface="微软雅黑" panose="020B0503020204020204" pitchFamily="34" charset="-122"/>
                  <a:ea typeface="微软雅黑" panose="020B0503020204020204" pitchFamily="34" charset="-122"/>
                </a:rPr>
                <a:t>VPlex</a:t>
              </a:r>
              <a:endParaRPr lang="zh-CN" altLang="en-US" sz="900" dirty="0">
                <a:solidFill>
                  <a:schemeClr val="tx1"/>
                </a:solidFill>
                <a:latin typeface="微软雅黑" panose="020B0503020204020204" pitchFamily="34" charset="-122"/>
                <a:ea typeface="微软雅黑" panose="020B0503020204020204" pitchFamily="34" charset="-122"/>
              </a:endParaRPr>
            </a:p>
          </p:txBody>
        </p:sp>
        <p:grpSp>
          <p:nvGrpSpPr>
            <p:cNvPr id="108" name="Group 63">
              <a:extLst>
                <a:ext uri="{FF2B5EF4-FFF2-40B4-BE49-F238E27FC236}">
                  <a16:creationId xmlns:a16="http://schemas.microsoft.com/office/drawing/2014/main" id="{DF474F3E-A4BA-4490-9B34-B34E4BE691B0}"/>
                </a:ext>
              </a:extLst>
            </p:cNvPr>
            <p:cNvGrpSpPr/>
            <p:nvPr/>
          </p:nvGrpSpPr>
          <p:grpSpPr>
            <a:xfrm>
              <a:off x="240196" y="3843120"/>
              <a:ext cx="3468833" cy="547332"/>
              <a:chOff x="245917" y="3890165"/>
              <a:chExt cx="3468833" cy="547332"/>
            </a:xfrm>
          </p:grpSpPr>
          <p:sp>
            <p:nvSpPr>
              <p:cNvPr id="140" name="矩形 91">
                <a:extLst>
                  <a:ext uri="{FF2B5EF4-FFF2-40B4-BE49-F238E27FC236}">
                    <a16:creationId xmlns:a16="http://schemas.microsoft.com/office/drawing/2014/main" id="{3CAEB19D-90D3-46BD-BC3B-237A40EDC64A}"/>
                  </a:ext>
                </a:extLst>
              </p:cNvPr>
              <p:cNvSpPr/>
              <p:nvPr/>
            </p:nvSpPr>
            <p:spPr>
              <a:xfrm>
                <a:off x="245917" y="3890165"/>
                <a:ext cx="3468833" cy="547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3" name="矩形 7">
                <a:extLst>
                  <a:ext uri="{FF2B5EF4-FFF2-40B4-BE49-F238E27FC236}">
                    <a16:creationId xmlns:a16="http://schemas.microsoft.com/office/drawing/2014/main" id="{7AEFDB2B-5CBE-48A6-8752-60BB8F449944}"/>
                  </a:ext>
                </a:extLst>
              </p:cNvPr>
              <p:cNvSpPr/>
              <p:nvPr/>
            </p:nvSpPr>
            <p:spPr>
              <a:xfrm>
                <a:off x="1301632" y="3980951"/>
                <a:ext cx="1458476"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AIX/HP UNX/Solaris</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5" name="矩形 8">
                <a:extLst>
                  <a:ext uri="{FF2B5EF4-FFF2-40B4-BE49-F238E27FC236}">
                    <a16:creationId xmlns:a16="http://schemas.microsoft.com/office/drawing/2014/main" id="{1144D0C9-D0CB-49AA-9D79-6862E2962EDB}"/>
                  </a:ext>
                </a:extLst>
              </p:cNvPr>
              <p:cNvSpPr/>
              <p:nvPr/>
            </p:nvSpPr>
            <p:spPr>
              <a:xfrm>
                <a:off x="2798699" y="3980951"/>
                <a:ext cx="767614"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X86</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51" name="文本框 92">
                <a:extLst>
                  <a:ext uri="{FF2B5EF4-FFF2-40B4-BE49-F238E27FC236}">
                    <a16:creationId xmlns:a16="http://schemas.microsoft.com/office/drawing/2014/main" id="{4590B02B-4F95-464D-ABE0-253013099FDE}"/>
                  </a:ext>
                </a:extLst>
              </p:cNvPr>
              <p:cNvSpPr txBox="1"/>
              <p:nvPr/>
            </p:nvSpPr>
            <p:spPr>
              <a:xfrm>
                <a:off x="374707" y="4026671"/>
                <a:ext cx="731520" cy="274320"/>
              </a:xfrm>
              <a:prstGeom prst="rect">
                <a:avLst/>
              </a:prstGeom>
              <a:solidFill>
                <a:schemeClr val="bg1">
                  <a:lumMod val="50000"/>
                </a:schemeClr>
              </a:solidFill>
            </p:spPr>
            <p:txBody>
              <a:bodyPr wrap="square" lIns="0" rIns="0" rtlCol="0">
                <a:no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Server</a:t>
                </a:r>
                <a:endParaRPr lang="zh-CN" altLang="en-US" sz="900" dirty="0">
                  <a:solidFill>
                    <a:schemeClr val="bg1"/>
                  </a:solidFill>
                  <a:latin typeface="微软雅黑" panose="020B0503020204020204" pitchFamily="34" charset="-122"/>
                  <a:ea typeface="微软雅黑" panose="020B0503020204020204" pitchFamily="34" charset="-122"/>
                </a:endParaRPr>
              </a:p>
            </p:txBody>
          </p:sp>
        </p:grpSp>
        <p:grpSp>
          <p:nvGrpSpPr>
            <p:cNvPr id="109" name="Group 66">
              <a:extLst>
                <a:ext uri="{FF2B5EF4-FFF2-40B4-BE49-F238E27FC236}">
                  <a16:creationId xmlns:a16="http://schemas.microsoft.com/office/drawing/2014/main" id="{51B80ECA-11F0-4F8B-9217-38BB3A9262BC}"/>
                </a:ext>
              </a:extLst>
            </p:cNvPr>
            <p:cNvGrpSpPr/>
            <p:nvPr/>
          </p:nvGrpSpPr>
          <p:grpSpPr>
            <a:xfrm>
              <a:off x="248001" y="3169715"/>
              <a:ext cx="6400800" cy="548640"/>
              <a:chOff x="248001" y="3227042"/>
              <a:chExt cx="6400800" cy="548640"/>
            </a:xfrm>
          </p:grpSpPr>
          <p:sp>
            <p:nvSpPr>
              <p:cNvPr id="119" name="矩形 93">
                <a:extLst>
                  <a:ext uri="{FF2B5EF4-FFF2-40B4-BE49-F238E27FC236}">
                    <a16:creationId xmlns:a16="http://schemas.microsoft.com/office/drawing/2014/main" id="{E4200762-7E62-4987-9A81-B0403F3253E9}"/>
                  </a:ext>
                </a:extLst>
              </p:cNvPr>
              <p:cNvSpPr/>
              <p:nvPr/>
            </p:nvSpPr>
            <p:spPr>
              <a:xfrm>
                <a:off x="248001" y="3227042"/>
                <a:ext cx="6400800" cy="5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2" name="矩形 10">
                <a:extLst>
                  <a:ext uri="{FF2B5EF4-FFF2-40B4-BE49-F238E27FC236}">
                    <a16:creationId xmlns:a16="http://schemas.microsoft.com/office/drawing/2014/main" id="{6C8A43C0-3E56-41D7-9B06-AE07858061C4}"/>
                  </a:ext>
                </a:extLst>
              </p:cNvPr>
              <p:cNvSpPr/>
              <p:nvPr/>
            </p:nvSpPr>
            <p:spPr>
              <a:xfrm>
                <a:off x="1301632" y="3311620"/>
                <a:ext cx="1693648"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OS</a:t>
                </a:r>
              </a:p>
              <a:p>
                <a:pPr algn="ctr"/>
                <a:r>
                  <a:rPr lang="en-US" altLang="zh-CN" sz="900" dirty="0">
                    <a:solidFill>
                      <a:schemeClr val="tx1"/>
                    </a:solidFill>
                    <a:latin typeface="微软雅黑" panose="020B0503020204020204" pitchFamily="34" charset="-122"/>
                    <a:ea typeface="微软雅黑" panose="020B0503020204020204" pitchFamily="34" charset="-122"/>
                  </a:rPr>
                  <a:t>Windows/Linux/Oracle </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3" name="矩形 11">
                <a:extLst>
                  <a:ext uri="{FF2B5EF4-FFF2-40B4-BE49-F238E27FC236}">
                    <a16:creationId xmlns:a16="http://schemas.microsoft.com/office/drawing/2014/main" id="{32D42E09-D576-4B07-A244-8060CE96E1F5}"/>
                  </a:ext>
                </a:extLst>
              </p:cNvPr>
              <p:cNvSpPr/>
              <p:nvPr/>
            </p:nvSpPr>
            <p:spPr>
              <a:xfrm>
                <a:off x="5016501" y="3311620"/>
                <a:ext cx="1478811"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VMware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34" name="矩形 47">
                <a:extLst>
                  <a:ext uri="{FF2B5EF4-FFF2-40B4-BE49-F238E27FC236}">
                    <a16:creationId xmlns:a16="http://schemas.microsoft.com/office/drawing/2014/main" id="{1D4DA60C-BB14-46C8-9CD2-EA386DA1DF5F}"/>
                  </a:ext>
                </a:extLst>
              </p:cNvPr>
              <p:cNvSpPr/>
              <p:nvPr/>
            </p:nvSpPr>
            <p:spPr>
              <a:xfrm>
                <a:off x="3051648" y="3311620"/>
                <a:ext cx="1908483"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Cloud OS</a:t>
                </a:r>
              </a:p>
              <a:p>
                <a:pPr algn="ctr"/>
                <a:r>
                  <a:rPr lang="en-US" altLang="zh-CN" sz="900" dirty="0">
                    <a:solidFill>
                      <a:schemeClr val="tx1"/>
                    </a:solidFill>
                    <a:latin typeface="微软雅黑" panose="020B0503020204020204" pitchFamily="34" charset="-122"/>
                    <a:ea typeface="微软雅黑" panose="020B0503020204020204" pitchFamily="34" charset="-122"/>
                  </a:rPr>
                  <a:t>OpenStack/FusionCloud</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7" name="文本框 94">
                <a:extLst>
                  <a:ext uri="{FF2B5EF4-FFF2-40B4-BE49-F238E27FC236}">
                    <a16:creationId xmlns:a16="http://schemas.microsoft.com/office/drawing/2014/main" id="{170F96B2-E303-46A9-ABDA-B2CC614CE1DE}"/>
                  </a:ext>
                </a:extLst>
              </p:cNvPr>
              <p:cNvSpPr txBox="1"/>
              <p:nvPr/>
            </p:nvSpPr>
            <p:spPr>
              <a:xfrm>
                <a:off x="374709" y="3357340"/>
                <a:ext cx="731520" cy="274320"/>
              </a:xfrm>
              <a:prstGeom prst="rect">
                <a:avLst/>
              </a:prstGeom>
              <a:solidFill>
                <a:schemeClr val="bg1">
                  <a:lumMod val="50000"/>
                </a:schemeClr>
              </a:solidFill>
            </p:spPr>
            <p:txBody>
              <a:bodyPr wrap="square" lIns="0" rIns="0" rtlCol="0">
                <a:no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OS</a:t>
                </a:r>
                <a:endParaRPr lang="zh-CN" altLang="en-US" sz="900" dirty="0">
                  <a:solidFill>
                    <a:schemeClr val="bg1"/>
                  </a:solidFill>
                  <a:latin typeface="微软雅黑" panose="020B0503020204020204" pitchFamily="34" charset="-122"/>
                  <a:ea typeface="微软雅黑" panose="020B0503020204020204" pitchFamily="34" charset="-122"/>
                </a:endParaRPr>
              </a:p>
            </p:txBody>
          </p:sp>
        </p:grpSp>
        <p:sp>
          <p:nvSpPr>
            <p:cNvPr id="110" name="文本框 121">
              <a:extLst>
                <a:ext uri="{FF2B5EF4-FFF2-40B4-BE49-F238E27FC236}">
                  <a16:creationId xmlns:a16="http://schemas.microsoft.com/office/drawing/2014/main" id="{163CA59B-7587-4257-96DD-1197E037E958}"/>
                </a:ext>
              </a:extLst>
            </p:cNvPr>
            <p:cNvSpPr txBox="1"/>
            <p:nvPr/>
          </p:nvSpPr>
          <p:spPr>
            <a:xfrm>
              <a:off x="374709" y="5260219"/>
              <a:ext cx="731520" cy="274321"/>
            </a:xfrm>
            <a:prstGeom prst="rect">
              <a:avLst/>
            </a:prstGeom>
            <a:solidFill>
              <a:schemeClr val="bg1">
                <a:lumMod val="50000"/>
              </a:schemeClr>
            </a:solidFill>
          </p:spPr>
          <p:txBody>
            <a:bodyPr wrap="square" lIns="0" rIns="0" rtlCol="0">
              <a:no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3</a:t>
              </a:r>
              <a:r>
                <a:rPr lang="en-US" altLang="zh-CN" sz="900" baseline="30000" dirty="0">
                  <a:solidFill>
                    <a:schemeClr val="bg1"/>
                  </a:solidFill>
                  <a:latin typeface="微软雅黑" panose="020B0503020204020204" pitchFamily="34" charset="-122"/>
                  <a:ea typeface="微软雅黑" panose="020B0503020204020204" pitchFamily="34" charset="-122"/>
                </a:rPr>
                <a:t>rd</a:t>
              </a:r>
              <a:r>
                <a:rPr lang="en-US" altLang="zh-CN" sz="900" dirty="0">
                  <a:solidFill>
                    <a:schemeClr val="bg1"/>
                  </a:solidFill>
                  <a:latin typeface="微软雅黑" panose="020B0503020204020204" pitchFamily="34" charset="-122"/>
                  <a:ea typeface="微软雅黑" panose="020B0503020204020204" pitchFamily="34" charset="-122"/>
                </a:rPr>
                <a:t>-party</a:t>
              </a:r>
            </a:p>
            <a:p>
              <a:pPr algn="ctr"/>
              <a:r>
                <a:rPr lang="en-US" altLang="zh-CN" sz="900" dirty="0">
                  <a:solidFill>
                    <a:schemeClr val="bg1"/>
                  </a:solidFill>
                  <a:latin typeface="微软雅黑" panose="020B0503020204020204" pitchFamily="34" charset="-122"/>
                  <a:ea typeface="微软雅黑" panose="020B0503020204020204" pitchFamily="34" charset="-122"/>
                </a:rPr>
                <a:t>Storage</a:t>
              </a:r>
            </a:p>
          </p:txBody>
        </p:sp>
        <p:sp>
          <p:nvSpPr>
            <p:cNvPr id="111" name="矩形 157">
              <a:extLst>
                <a:ext uri="{FF2B5EF4-FFF2-40B4-BE49-F238E27FC236}">
                  <a16:creationId xmlns:a16="http://schemas.microsoft.com/office/drawing/2014/main" id="{99A47FFA-676D-4BC2-906D-352AE5773440}"/>
                </a:ext>
              </a:extLst>
            </p:cNvPr>
            <p:cNvSpPr/>
            <p:nvPr/>
          </p:nvSpPr>
          <p:spPr>
            <a:xfrm>
              <a:off x="3534978" y="5133705"/>
              <a:ext cx="3111739" cy="53333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12" name="矩形 158">
              <a:extLst>
                <a:ext uri="{FF2B5EF4-FFF2-40B4-BE49-F238E27FC236}">
                  <a16:creationId xmlns:a16="http://schemas.microsoft.com/office/drawing/2014/main" id="{439D4319-9FE1-449C-A12B-D49735492058}"/>
                </a:ext>
              </a:extLst>
            </p:cNvPr>
            <p:cNvSpPr/>
            <p:nvPr/>
          </p:nvSpPr>
          <p:spPr>
            <a:xfrm>
              <a:off x="4539461" y="5219097"/>
              <a:ext cx="1936296"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NetApp OCI/BMC/CA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13" name="文本框 159">
              <a:extLst>
                <a:ext uri="{FF2B5EF4-FFF2-40B4-BE49-F238E27FC236}">
                  <a16:creationId xmlns:a16="http://schemas.microsoft.com/office/drawing/2014/main" id="{F8B56B0C-399D-4990-B872-95F204A8798E}"/>
                </a:ext>
              </a:extLst>
            </p:cNvPr>
            <p:cNvSpPr txBox="1"/>
            <p:nvPr/>
          </p:nvSpPr>
          <p:spPr>
            <a:xfrm>
              <a:off x="3608995" y="5250954"/>
              <a:ext cx="930466" cy="283586"/>
            </a:xfrm>
            <a:prstGeom prst="rect">
              <a:avLst/>
            </a:prstGeom>
            <a:solidFill>
              <a:srgbClr val="00B0F0"/>
            </a:solidFill>
          </p:spPr>
          <p:txBody>
            <a:bodyPr wrap="square" lIns="0" rIns="0" rtlCol="0">
              <a:noAutofit/>
            </a:bodyPr>
            <a:lstStyle/>
            <a:p>
              <a:pPr algn="ctr"/>
              <a:r>
                <a:rPr lang="en-US" altLang="zh-CN" sz="900" dirty="0">
                  <a:latin typeface="微软雅黑" panose="020B0503020204020204" pitchFamily="34" charset="-122"/>
                  <a:ea typeface="微软雅黑" panose="020B0503020204020204" pitchFamily="34" charset="-122"/>
                </a:rPr>
                <a:t>Network</a:t>
              </a:r>
            </a:p>
            <a:p>
              <a:pPr algn="ctr"/>
              <a:r>
                <a:rPr lang="en-US" altLang="zh-CN" sz="900" dirty="0">
                  <a:latin typeface="微软雅黑" panose="020B0503020204020204" pitchFamily="34" charset="-122"/>
                  <a:ea typeface="微软雅黑" panose="020B0503020204020204" pitchFamily="34" charset="-122"/>
                </a:rPr>
                <a:t>Mnmg.</a:t>
              </a:r>
              <a:endParaRPr lang="zh-CN" altLang="en-US" sz="900" dirty="0">
                <a:latin typeface="微软雅黑" panose="020B0503020204020204" pitchFamily="34" charset="-122"/>
                <a:ea typeface="微软雅黑" panose="020B0503020204020204" pitchFamily="34" charset="-122"/>
              </a:endParaRPr>
            </a:p>
          </p:txBody>
        </p:sp>
        <p:grpSp>
          <p:nvGrpSpPr>
            <p:cNvPr id="114" name="Group 71">
              <a:extLst>
                <a:ext uri="{FF2B5EF4-FFF2-40B4-BE49-F238E27FC236}">
                  <a16:creationId xmlns:a16="http://schemas.microsoft.com/office/drawing/2014/main" id="{B2999845-062E-435C-AD8B-A5EAC49A4D03}"/>
                </a:ext>
              </a:extLst>
            </p:cNvPr>
            <p:cNvGrpSpPr/>
            <p:nvPr/>
          </p:nvGrpSpPr>
          <p:grpSpPr>
            <a:xfrm>
              <a:off x="245917" y="2503942"/>
              <a:ext cx="6400800" cy="548640"/>
              <a:chOff x="245917" y="2618150"/>
              <a:chExt cx="6400800" cy="548640"/>
            </a:xfrm>
          </p:grpSpPr>
          <p:sp>
            <p:nvSpPr>
              <p:cNvPr id="115" name="矩形 40">
                <a:extLst>
                  <a:ext uri="{FF2B5EF4-FFF2-40B4-BE49-F238E27FC236}">
                    <a16:creationId xmlns:a16="http://schemas.microsoft.com/office/drawing/2014/main" id="{8A772E35-0B87-46E5-B318-0E11BEE4909B}"/>
                  </a:ext>
                </a:extLst>
              </p:cNvPr>
              <p:cNvSpPr/>
              <p:nvPr/>
            </p:nvSpPr>
            <p:spPr>
              <a:xfrm>
                <a:off x="245917" y="2618150"/>
                <a:ext cx="6400800" cy="5486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16" name="文本框 41">
                <a:extLst>
                  <a:ext uri="{FF2B5EF4-FFF2-40B4-BE49-F238E27FC236}">
                    <a16:creationId xmlns:a16="http://schemas.microsoft.com/office/drawing/2014/main" id="{B94D1DCE-1E37-4E70-9E24-FC5906EF6EC6}"/>
                  </a:ext>
                </a:extLst>
              </p:cNvPr>
              <p:cNvSpPr txBox="1"/>
              <p:nvPr/>
            </p:nvSpPr>
            <p:spPr>
              <a:xfrm>
                <a:off x="372625" y="2757627"/>
                <a:ext cx="731520" cy="320039"/>
              </a:xfrm>
              <a:prstGeom prst="rect">
                <a:avLst/>
              </a:prstGeom>
              <a:solidFill>
                <a:schemeClr val="bg1">
                  <a:lumMod val="50000"/>
                </a:schemeClr>
              </a:solidFill>
            </p:spPr>
            <p:txBody>
              <a:bodyPr wrap="square" lIns="0" rIns="0" rtlCol="0">
                <a:noAutofit/>
              </a:bodyPr>
              <a:lstStyle/>
              <a:p>
                <a:pPr algn="ctr"/>
                <a:r>
                  <a:rPr lang="en-US" altLang="zh-CN" sz="900" dirty="0">
                    <a:solidFill>
                      <a:schemeClr val="bg1"/>
                    </a:solidFill>
                    <a:latin typeface="微软雅黑" panose="020B0503020204020204" pitchFamily="34" charset="-122"/>
                    <a:ea typeface="微软雅黑" panose="020B0503020204020204" pitchFamily="34" charset="-122"/>
                  </a:rPr>
                  <a:t>Volume</a:t>
                </a:r>
              </a:p>
              <a:p>
                <a:pPr algn="ctr"/>
                <a:r>
                  <a:rPr lang="en-US" altLang="zh-CN" sz="900" dirty="0">
                    <a:solidFill>
                      <a:schemeClr val="bg1"/>
                    </a:solidFill>
                    <a:latin typeface="微软雅黑" panose="020B0503020204020204" pitchFamily="34" charset="-122"/>
                    <a:ea typeface="微软雅黑" panose="020B0503020204020204" pitchFamily="34" charset="-122"/>
                  </a:rPr>
                  <a:t>Mgt.</a:t>
                </a:r>
                <a:endParaRPr lang="zh-CN" altLang="en-US" sz="900" dirty="0">
                  <a:solidFill>
                    <a:schemeClr val="bg1"/>
                  </a:solidFill>
                  <a:latin typeface="微软雅黑" panose="020B0503020204020204" pitchFamily="34" charset="-122"/>
                  <a:ea typeface="微软雅黑" panose="020B0503020204020204" pitchFamily="34" charset="-122"/>
                </a:endParaRPr>
              </a:p>
            </p:txBody>
          </p:sp>
          <p:sp>
            <p:nvSpPr>
              <p:cNvPr id="117" name="矩形 42">
                <a:extLst>
                  <a:ext uri="{FF2B5EF4-FFF2-40B4-BE49-F238E27FC236}">
                    <a16:creationId xmlns:a16="http://schemas.microsoft.com/office/drawing/2014/main" id="{8F7ED615-4B41-4C11-885D-BB1BE5A1A47C}"/>
                  </a:ext>
                </a:extLst>
              </p:cNvPr>
              <p:cNvSpPr/>
              <p:nvPr/>
            </p:nvSpPr>
            <p:spPr>
              <a:xfrm>
                <a:off x="1299549" y="2711908"/>
                <a:ext cx="2560320"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Veritas StorageFoundation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18" name="矩形 43">
                <a:extLst>
                  <a:ext uri="{FF2B5EF4-FFF2-40B4-BE49-F238E27FC236}">
                    <a16:creationId xmlns:a16="http://schemas.microsoft.com/office/drawing/2014/main" id="{24FC4213-B525-42D3-9464-2F84988A8FA8}"/>
                  </a:ext>
                </a:extLst>
              </p:cNvPr>
              <p:cNvSpPr/>
              <p:nvPr/>
            </p:nvSpPr>
            <p:spPr>
              <a:xfrm>
                <a:off x="3935108" y="2711908"/>
                <a:ext cx="2560320" cy="3657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File system</a:t>
                </a:r>
              </a:p>
              <a:p>
                <a:pPr algn="ctr"/>
                <a:r>
                  <a:rPr lang="en-US" altLang="zh-CN" sz="900" dirty="0">
                    <a:solidFill>
                      <a:schemeClr val="tx1"/>
                    </a:solidFill>
                    <a:latin typeface="微软雅黑" panose="020B0503020204020204" pitchFamily="34" charset="-122"/>
                    <a:ea typeface="微软雅黑" panose="020B0503020204020204" pitchFamily="34" charset="-122"/>
                  </a:rPr>
                  <a:t>FAT, ZFS, NIFS</a:t>
                </a:r>
                <a:endParaRPr lang="zh-CN" altLang="en-US" sz="900" dirty="0">
                  <a:solidFill>
                    <a:schemeClr val="tx1"/>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5394663" y="2238843"/>
            <a:ext cx="1549519" cy="1214565"/>
            <a:chOff x="5395365" y="2080192"/>
            <a:chExt cx="1549721" cy="1214723"/>
          </a:xfrm>
        </p:grpSpPr>
        <p:cxnSp>
          <p:nvCxnSpPr>
            <p:cNvPr id="7" name="直接连接符 6"/>
            <p:cNvCxnSpPr>
              <a:stCxn id="133" idx="3"/>
            </p:cNvCxnSpPr>
            <p:nvPr/>
          </p:nvCxnSpPr>
          <p:spPr>
            <a:xfrm>
              <a:off x="5395365" y="3283192"/>
              <a:ext cx="929235" cy="10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324600" y="2096990"/>
              <a:ext cx="0" cy="119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324600" y="2080192"/>
              <a:ext cx="620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480128" y="1253870"/>
            <a:ext cx="5288549" cy="513087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0484" y="1242851"/>
            <a:ext cx="3533170" cy="528281"/>
          </a:xfrm>
          <a:prstGeom prst="rect">
            <a:avLst/>
          </a:prstGeom>
          <a:noFill/>
        </p:spPr>
        <p:txBody>
          <a:bodyPr wrap="square" rtlCol="0">
            <a:spAutoFit/>
          </a:bodyPr>
          <a:lstStyle/>
          <a:p>
            <a:pPr>
              <a:lnSpc>
                <a:spcPts val="3440"/>
              </a:lnSpc>
            </a:pPr>
            <a:r>
              <a:rPr lang="en-US" altLang="zh-CN" dirty="0">
                <a:latin typeface="Microsoft YaHei" panose="020B0503020204020204" pitchFamily="34" charset="-122"/>
                <a:ea typeface="Microsoft YaHei" panose="020B0503020204020204" pitchFamily="34" charset="-122"/>
              </a:rPr>
              <a:t>Huawei storage compatibility </a:t>
            </a:r>
            <a:endParaRPr lang="zh-CN" altLang="en-US" dirty="0">
              <a:latin typeface="Microsoft YaHei" panose="020B0503020204020204" pitchFamily="34" charset="-122"/>
              <a:ea typeface="Microsoft YaHei" panose="020B0503020204020204" pitchFamily="34" charset="-122"/>
            </a:endParaRPr>
          </a:p>
        </p:txBody>
      </p:sp>
      <p:sp>
        <p:nvSpPr>
          <p:cNvPr id="3" name="文本框 2"/>
          <p:cNvSpPr txBox="1"/>
          <p:nvPr/>
        </p:nvSpPr>
        <p:spPr>
          <a:xfrm>
            <a:off x="6981330" y="1386245"/>
            <a:ext cx="4780100" cy="2708081"/>
          </a:xfrm>
          <a:prstGeom prst="rect">
            <a:avLst/>
          </a:prstGeom>
          <a:noFill/>
        </p:spPr>
        <p:txBody>
          <a:bodyPr wrap="square" rtlCol="0">
            <a:spAutoFit/>
          </a:bodyPr>
          <a:lstStyle/>
          <a:p>
            <a:pPr>
              <a:lnSpc>
                <a:spcPts val="3440"/>
              </a:lnSpc>
            </a:pPr>
            <a:r>
              <a:rPr lang="en-US" altLang="zh-CN" sz="1000" dirty="0">
                <a:latin typeface="Microsoft YaHei" panose="020B0503020204020204" pitchFamily="34" charset="-122"/>
                <a:ea typeface="Microsoft YaHei" panose="020B0503020204020204" pitchFamily="34" charset="-122"/>
              </a:rPr>
              <a:t>Huawei is first storage vendor that has passed VMware NOF-FC&amp;RDMA </a:t>
            </a:r>
            <a:r>
              <a:rPr lang="en-US" altLang="zh-CN" sz="1000" dirty="0" err="1">
                <a:latin typeface="Microsoft YaHei" panose="020B0503020204020204" pitchFamily="34" charset="-122"/>
                <a:ea typeface="Microsoft YaHei" panose="020B0503020204020204" pitchFamily="34" charset="-122"/>
              </a:rPr>
              <a:t>RoCE</a:t>
            </a:r>
            <a:r>
              <a:rPr lang="en-US" altLang="zh-CN" sz="1000" dirty="0">
                <a:latin typeface="Microsoft YaHei" panose="020B0503020204020204" pitchFamily="34" charset="-122"/>
                <a:ea typeface="Microsoft YaHei" panose="020B0503020204020204" pitchFamily="34" charset="-122"/>
              </a:rPr>
              <a:t> dual-protocol certification https://www.vmware.com/resources/compatibility/detail.php?deviceCategory=san&amp;productid=50682&amp;releases_filter=448&amp;deviceCategory=san&amp;details=1&amp;partner=242&amp;arrayTypes=8&amp;isSVA=0&amp;page=1&amp;display_interval=100&amp;sortColumn=Partner&amp;sortOrder=Asc</a:t>
            </a:r>
            <a:endParaRPr lang="zh-CN" altLang="en-US" sz="1000"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182" y="3377211"/>
            <a:ext cx="5123850" cy="2749382"/>
          </a:xfrm>
          <a:prstGeom prst="rect">
            <a:avLst/>
          </a:prstGeom>
        </p:spPr>
      </p:pic>
      <p:graphicFrame>
        <p:nvGraphicFramePr>
          <p:cNvPr id="48" name="表格 47"/>
          <p:cNvGraphicFramePr>
            <a:graphicFrameLocks noGrp="1"/>
          </p:cNvGraphicFramePr>
          <p:nvPr>
            <p:extLst>
              <p:ext uri="{D42A27DB-BD31-4B8C-83A1-F6EECF244321}">
                <p14:modId xmlns:p14="http://schemas.microsoft.com/office/powerpoint/2010/main" val="310335136"/>
              </p:ext>
            </p:extLst>
          </p:nvPr>
        </p:nvGraphicFramePr>
        <p:xfrm>
          <a:off x="4057973" y="679634"/>
          <a:ext cx="8130114" cy="457200"/>
        </p:xfrm>
        <a:graphic>
          <a:graphicData uri="http://schemas.openxmlformats.org/drawingml/2006/table">
            <a:tbl>
              <a:tblPr firstRow="1" bandRow="1">
                <a:tableStyleId>{5C22544A-7EE6-4342-B048-85BDC9FD1C3A}</a:tableStyleId>
              </a:tblPr>
              <a:tblGrid>
                <a:gridCol w="903346">
                  <a:extLst>
                    <a:ext uri="{9D8B030D-6E8A-4147-A177-3AD203B41FA5}">
                      <a16:colId xmlns:a16="http://schemas.microsoft.com/office/drawing/2014/main" val="20000"/>
                    </a:ext>
                  </a:extLst>
                </a:gridCol>
                <a:gridCol w="903346">
                  <a:extLst>
                    <a:ext uri="{9D8B030D-6E8A-4147-A177-3AD203B41FA5}">
                      <a16:colId xmlns:a16="http://schemas.microsoft.com/office/drawing/2014/main" val="20001"/>
                    </a:ext>
                  </a:extLst>
                </a:gridCol>
                <a:gridCol w="903346">
                  <a:extLst>
                    <a:ext uri="{9D8B030D-6E8A-4147-A177-3AD203B41FA5}">
                      <a16:colId xmlns:a16="http://schemas.microsoft.com/office/drawing/2014/main" val="20002"/>
                    </a:ext>
                  </a:extLst>
                </a:gridCol>
                <a:gridCol w="903346">
                  <a:extLst>
                    <a:ext uri="{9D8B030D-6E8A-4147-A177-3AD203B41FA5}">
                      <a16:colId xmlns:a16="http://schemas.microsoft.com/office/drawing/2014/main" val="20003"/>
                    </a:ext>
                  </a:extLst>
                </a:gridCol>
                <a:gridCol w="903346">
                  <a:extLst>
                    <a:ext uri="{9D8B030D-6E8A-4147-A177-3AD203B41FA5}">
                      <a16:colId xmlns:a16="http://schemas.microsoft.com/office/drawing/2014/main" val="20004"/>
                    </a:ext>
                  </a:extLst>
                </a:gridCol>
                <a:gridCol w="903346">
                  <a:extLst>
                    <a:ext uri="{9D8B030D-6E8A-4147-A177-3AD203B41FA5}">
                      <a16:colId xmlns:a16="http://schemas.microsoft.com/office/drawing/2014/main" val="20005"/>
                    </a:ext>
                  </a:extLst>
                </a:gridCol>
                <a:gridCol w="903346">
                  <a:extLst>
                    <a:ext uri="{9D8B030D-6E8A-4147-A177-3AD203B41FA5}">
                      <a16:colId xmlns:a16="http://schemas.microsoft.com/office/drawing/2014/main" val="20006"/>
                    </a:ext>
                  </a:extLst>
                </a:gridCol>
                <a:gridCol w="903346">
                  <a:extLst>
                    <a:ext uri="{9D8B030D-6E8A-4147-A177-3AD203B41FA5}">
                      <a16:colId xmlns:a16="http://schemas.microsoft.com/office/drawing/2014/main" val="20007"/>
                    </a:ext>
                  </a:extLst>
                </a:gridCol>
                <a:gridCol w="903346">
                  <a:extLst>
                    <a:ext uri="{9D8B030D-6E8A-4147-A177-3AD203B41FA5}">
                      <a16:colId xmlns:a16="http://schemas.microsoft.com/office/drawing/2014/main" val="200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sym typeface="Arial"/>
                        </a:rPr>
                        <a:t>Overview</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Trend and Product Strategy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Proposed Storage Products</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Storage Platform</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System and Data Availability</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High Performance</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Unified Management</a:t>
                      </a:r>
                      <a:endParaRPr lang="zh-CN" altLang="en-US" sz="800" b="0" kern="600" dirty="0">
                        <a:solidFill>
                          <a:schemeClr val="bg1">
                            <a:lumMod val="75000"/>
                          </a:schemeClr>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bg1">
                              <a:lumMod val="75000"/>
                            </a:schemeClr>
                          </a:solidFill>
                          <a:latin typeface="Arial" panose="020B0604020202020204" pitchFamily="34" charset="0"/>
                          <a:ea typeface="+mn-ea"/>
                          <a:cs typeface="Arial" panose="020B0604020202020204" pitchFamily="34" charset="0"/>
                        </a:rPr>
                        <a:t>Comprehensive Security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b="0" kern="600" dirty="0">
                          <a:solidFill>
                            <a:schemeClr val="tx1"/>
                          </a:solidFill>
                          <a:latin typeface="Arial" panose="020B0604020202020204" pitchFamily="34" charset="0"/>
                          <a:ea typeface="+mn-ea"/>
                          <a:cs typeface="Arial" panose="020B0604020202020204" pitchFamily="34" charset="0"/>
                        </a:rPr>
                        <a:t>Open Ecosystem</a:t>
                      </a:r>
                      <a:endParaRPr lang="zh-CN" altLang="en-US" sz="800" b="0" kern="6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37660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AINBULLET" val="True"/>
</p:tagLst>
</file>

<file path=ppt/tags/tag2.xml><?xml version="1.0" encoding="utf-8"?>
<p:tagLst xmlns:a="http://schemas.openxmlformats.org/drawingml/2006/main" xmlns:r="http://schemas.openxmlformats.org/officeDocument/2006/relationships" xmlns:p="http://schemas.openxmlformats.org/presentationml/2006/main">
  <p:tag name="BAINBULLET" val="True"/>
</p:tagLst>
</file>

<file path=ppt/theme/theme1.xml><?xml version="1.0" encoding="utf-8"?>
<a:theme xmlns:a="http://schemas.openxmlformats.org/drawingml/2006/main" name="5_default">
  <a:themeElements>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spPr>
      <a:bodyPr wrap="square" lIns="121917" tIns="60958" rIns="121917" bIns="60958">
        <a:spAutoFit/>
      </a:bodyPr>
      <a:lstStyle>
        <a:defPPr algn="ctr">
          <a:defRPr sz="2800">
            <a:solidFill>
              <a:schemeClr val="bg1"/>
            </a:solidFill>
            <a:latin typeface="Arial"/>
            <a:ea typeface="微软雅黑" panose="020B0503020204020204" pitchFamily="34" charset="-122"/>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buNone/>
          <a:defRPr dirty="0" smtClean="0"/>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Convergent_Billing_Solution_3.3</Template>
  <TotalTime>60696</TotalTime>
  <Words>2919</Words>
  <Application>Microsoft Macintosh PowerPoint</Application>
  <PresentationFormat>Custom</PresentationFormat>
  <Paragraphs>632</Paragraphs>
  <Slides>18</Slides>
  <Notes>15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 Bold</vt:lpstr>
      <vt:lpstr>FrutigerNext LT Bold</vt:lpstr>
      <vt:lpstr>FrutigerNext LT Medium</vt:lpstr>
      <vt:lpstr>FrutigerNext LT Regular</vt:lpstr>
      <vt:lpstr>微软雅黑</vt:lpstr>
      <vt:lpstr>微软雅黑</vt:lpstr>
      <vt:lpstr>华文细黑</vt:lpstr>
      <vt:lpstr>Arial</vt:lpstr>
      <vt:lpstr>Book Antiqua</vt:lpstr>
      <vt:lpstr>Calibri</vt:lpstr>
      <vt:lpstr>Times New Roman</vt:lpstr>
      <vt:lpstr>Verdana</vt:lpstr>
      <vt:lpstr>Wingdings</vt:lpstr>
      <vt:lpstr>5_default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标书关注的技术领域</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in OCS 5.5(VS OCS 1.2)</dc:title>
  <dc:creator>Peng Bin</dc:creator>
  <cp:lastModifiedBy>Frank Zhang</cp:lastModifiedBy>
  <cp:revision>4679</cp:revision>
  <dcterms:created xsi:type="dcterms:W3CDTF">2012-04-26T08:39:00Z</dcterms:created>
  <dcterms:modified xsi:type="dcterms:W3CDTF">2020-10-06T08:34:08Z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(4)KNJjXjulC0+WBORhX+1u1/WpvrIM3zVfkEIN2/X9IPJToQQqWhW1CwVzxKuAWVA1Zxzl1nqO_x000d_ c+UXC//ZVo9LGwy6hkcjFVvKqxvtpqGl2j9P4W4XKl16j+X/FSks8hStYb5OqjcdalA48iKv_x000d_ OfaAFGVf83qvA7NHF6vcfSGCGNVk6l8t2DFhR3Y3vng5BBTpquc4Ti3RWVkPcRciXO2yQX8l_x000d_ W6C/I7rjLMVJyR8xqe</vt:lpwstr>
  </property>
  <property fmtid="{D5CDD505-2E9C-101B-9397-08002B2CF9AE}" pid="3" name="_ms_pID_7253431">
    <vt:lpwstr>7PRvXPRRR1rdas+iFUdrtyBNYt6hIWz1t2ThBZTnx/wQweeIouPB7Q_x000d_ CJbYccwSRrlWxGp1kO9fxnpZlWYrXEb0g1ZiXVfwLUIVRgnLatb/8VVoMcVWh0BNRzdumZOP_x000d_ IxTchZIx8xDE6j2pG38m+WbhBlVC/yf7kvBamS5sxV1bNva6Le5YvKkAf3xyjc4US3Ru7s3+_x000d_ 8uj8PtlY0NkKxJGC9wX3calhh+37Qlj3iZMZ</vt:lpwstr>
  </property>
  <property fmtid="{D5CDD505-2E9C-101B-9397-08002B2CF9AE}" pid="4" name="_ms_pID_7253432">
    <vt:lpwstr>5+zTE2e8vF40TwMFn9uWhQ3uABeAQVZQTtl8_x000d_ 3tI4n+0ZTfby4dFODvvGoKprMdztya7Nt3caxGFJO8QSbMBvx0FepQ58tvSLcGRgV8AKbEc4_x000d_ veEqIgYgzHrAuv0W/O430FTRGnQQV50W85xnN/s+djt5vggYBubg+Alayg4BVlxblQEz/mV4_x000d_ hZ5icG+dtIx3NBHJKPTg/OH9YILK0U0C3Bmyk/ePqXWg1hzXZqamBr</vt:lpwstr>
  </property>
  <property fmtid="{D5CDD505-2E9C-101B-9397-08002B2CF9AE}" pid="5" name="_ms_pID_7253433">
    <vt:lpwstr>QhPmsIGrVuwDHanLp+_x000d_ 0l4jLjSasakAMwszlJqqSAcql7A=</vt:lpwstr>
  </property>
  <property fmtid="{D5CDD505-2E9C-101B-9397-08002B2CF9AE}" pid="6" name="_new_ms_pID_72543">
    <vt:lpwstr>(4)ghwywxF78eriI3IU2cXkBKwvFGAl/YNWPOacXtRLVWubDGM9H+M4ZweMyQdxtnarf1T8ceaH
8m6sBY5rQb4G340lHTmdNUyG3yL4p59/gRZpJrGmJ66z0Wifw8GSubqglZQCDpyUFZ2pX0S+
WrjzJHuiyV2uOHiXTlA7PjtVSMou4eaHVebk41TSSC2Uhht7msdUu4iDgPlg+aGO5qjwVzWj
mnZWImoQ1WOCFjYxRo</vt:lpwstr>
  </property>
  <property fmtid="{D5CDD505-2E9C-101B-9397-08002B2CF9AE}" pid="7" name="_new_ms_pID_725431">
    <vt:lpwstr>Tf+i5nHiAXJ2/EiW21LawYULYT5dtvjvnOFfa/y5A4H6I6WMqqcV73
Hy5lyPFTARak5W0Bi9KDWmmmArtv33XuB5myMkZ+wHtPw13ulkNXPOniV2YwyTlyKng9CAG/
66pMLYKA5TTkpciMNeplaB+UXHeqXlSlDTmuNWQsmgG58iOViVAjy4I+RuAo6WFEtx5yHNIq
LVP1qlBp+w9NDKQOyV979jWCKV3JejmcgWH+</vt:lpwstr>
  </property>
  <property fmtid="{D5CDD505-2E9C-101B-9397-08002B2CF9AE}" pid="8" name="_new_ms_pID_725432">
    <vt:lpwstr>ed7jjdR6p7yWKie0szjnLeBNLdkB9pfKnDJD
8ICnKdoJMeU6ruf7NECYS0iIskieNSt9EEHWj8X9WhvmELpmG1MvLhR/hdJyZY7lMbgBFraD
1GaHVA3vbHTSxYlaHjljGfqqFstna7i99kYry/dj2U6pvaJJT5Cnn+dR8CfSrkccLT1xFusT
Disd5/Kjj4tZoGNIVPoubFta7zMuv6RgcuoiETEvgkLjcxFyU+esRN</vt:lpwstr>
  </property>
  <property fmtid="{D5CDD505-2E9C-101B-9397-08002B2CF9AE}" pid="9" name="_new_ms_pID_725433">
    <vt:lpwstr>JEgCTp6rWDh8SDqUFu
tWaCtw==</vt:lpwstr>
  </property>
  <property fmtid="{D5CDD505-2E9C-101B-9397-08002B2CF9AE}" pid="10" name="_2015_ms_pID_725343">
    <vt:lpwstr>(3)MvBAse13V9oI3LA70tGbBZdhtX3ZVG0PLD1eHbRyQVx/N0FxQwNCrQcOoSCUCwb51VzuiqRj
LrUx8rRL7dS8JDbGW9eV8nTmgfXRFldGb7yFjGqDw/ecrBg3+fl9xQrm99ps20G6gSjG/TzJ
f7dqL4wuz/2JB5qLJuwxIDpJm2dObtxMxAC0u+AEGwX24Mcf5wRyRj4x0xrS4bt5A3A0DruG
aJF02i17GHXC3lfR6D</vt:lpwstr>
  </property>
  <property fmtid="{D5CDD505-2E9C-101B-9397-08002B2CF9AE}" pid="11" name="_2015_ms_pID_7253431">
    <vt:lpwstr>ScrBM8wbLxnJtMlW2W/yrF55Vg0cMMSZVkzhn+F6sCw0CWHifkZ4mn
/58AgAwUe3wG9MgmIVvzdZcUt06a1IGurUJk8r0nn4jHlB/XR4RHYsGhYwBgt79Ax/JIGXeH
cpJZiX7GLBlmsEeV5/K2EYI+urSOPa8pZNjdbtzmequAmKgOXPXBkDea+D+CMYmRJ+hABlb8
DXV1RlPVnjw0pNDjjtCmhuXE/dMz8v87g+cU</vt:lpwstr>
  </property>
  <property fmtid="{D5CDD505-2E9C-101B-9397-08002B2CF9AE}" pid="12" name="_2015_ms_pID_7253432">
    <vt:lpwstr>Tf6g9IcbJLg03Y1Ye8idNCV+PGSIw5t4TGAK
mD7mZ8HXpPuILJKPRwZqqVUoxzkLTQ==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1601253806</vt:lpwstr>
  </property>
</Properties>
</file>