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57" r:id="rId6"/>
    <p:sldId id="269" r:id="rId7"/>
    <p:sldId id="271" r:id="rId8"/>
    <p:sldId id="258" r:id="rId9"/>
    <p:sldId id="273" r:id="rId10"/>
    <p:sldId id="4242" r:id="rId11"/>
    <p:sldId id="4247" r:id="rId12"/>
    <p:sldId id="4248" r:id="rId13"/>
    <p:sldId id="4249" r:id="rId14"/>
    <p:sldId id="4250" r:id="rId15"/>
    <p:sldId id="4243" r:id="rId16"/>
    <p:sldId id="4244" r:id="rId17"/>
    <p:sldId id="4245" r:id="rId18"/>
    <p:sldId id="4246" r:id="rId19"/>
    <p:sldId id="4251" r:id="rId20"/>
    <p:sldId id="4252" r:id="rId21"/>
    <p:sldId id="4253" r:id="rId22"/>
    <p:sldId id="4254" r:id="rId23"/>
    <p:sldId id="259" r:id="rId24"/>
  </p:sldIdLst>
  <p:sldSz cx="12192000" cy="6858000"/>
  <p:notesSz cx="17430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C68336-048F-4A4C-95F5-82C46C26EB5C}">
          <p14:sldIdLst>
            <p14:sldId id="256"/>
            <p14:sldId id="257"/>
            <p14:sldId id="269"/>
            <p14:sldId id="271"/>
            <p14:sldId id="258"/>
            <p14:sldId id="273"/>
            <p14:sldId id="4242"/>
            <p14:sldId id="4247"/>
            <p14:sldId id="4248"/>
            <p14:sldId id="4249"/>
            <p14:sldId id="4250"/>
            <p14:sldId id="4243"/>
            <p14:sldId id="4244"/>
            <p14:sldId id="4245"/>
            <p14:sldId id="4246"/>
            <p14:sldId id="4251"/>
            <p14:sldId id="4252"/>
            <p14:sldId id="4253"/>
            <p14:sldId id="4254"/>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ng Wang" initials="YW" lastIdx="1" clrIdx="0">
    <p:extLst>
      <p:ext uri="{19B8F6BF-5375-455C-9EA6-DF929625EA0E}">
        <p15:presenceInfo xmlns:p15="http://schemas.microsoft.com/office/powerpoint/2012/main" userId="S::ywang2@futurewei.com::505b9452-d840-44f1-a993-aae3bfedf5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3" d="100"/>
          <a:sy n="63" d="100"/>
        </p:scale>
        <p:origin x="78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755333" cy="180506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987339" y="0"/>
            <a:ext cx="755333" cy="1805068"/>
          </a:xfrm>
          <a:prstGeom prst="rect">
            <a:avLst/>
          </a:prstGeom>
        </p:spPr>
        <p:txBody>
          <a:bodyPr vert="horz" lIns="91440" tIns="45720" rIns="91440" bIns="45720" rtlCol="0"/>
          <a:lstStyle>
            <a:lvl1pPr algn="r">
              <a:defRPr sz="1200"/>
            </a:lvl1pPr>
          </a:lstStyle>
          <a:p>
            <a:fld id="{A1A54248-2F7D-47AE-BD85-F8655F691659}" type="datetimeFigureOut">
              <a:rPr lang="en-US" smtClean="0"/>
              <a:t>5/19/2020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34171332"/>
            <a:ext cx="755333" cy="1805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987339" y="34171332"/>
            <a:ext cx="755333" cy="1805064"/>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55333" cy="1805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87339" y="0"/>
            <a:ext cx="755333" cy="1805068"/>
          </a:xfrm>
          <a:prstGeom prst="rect">
            <a:avLst/>
          </a:prstGeom>
        </p:spPr>
        <p:txBody>
          <a:bodyPr vert="horz" lIns="91440" tIns="45720" rIns="91440" bIns="45720" rtlCol="0"/>
          <a:lstStyle>
            <a:lvl1pPr algn="r">
              <a:defRPr sz="1200"/>
            </a:lvl1pPr>
          </a:lstStyle>
          <a:p>
            <a:fld id="{7F1520C6-56AC-4B6D-AC74-4BFBEC9D5141}" type="datetimeFigureOut">
              <a:rPr lang="en-US" smtClean="0"/>
              <a:t>5/19/2020</a:t>
            </a:fld>
            <a:endParaRPr lang="en-US"/>
          </a:p>
        </p:txBody>
      </p:sp>
      <p:sp>
        <p:nvSpPr>
          <p:cNvPr id="4" name="Slide Image Placeholder 3"/>
          <p:cNvSpPr>
            <a:spLocks noGrp="1" noRot="1" noChangeAspect="1"/>
          </p:cNvSpPr>
          <p:nvPr>
            <p:ph type="sldImg" idx="2"/>
          </p:nvPr>
        </p:nvSpPr>
        <p:spPr>
          <a:xfrm>
            <a:off x="-9920288" y="4497388"/>
            <a:ext cx="21583651" cy="12141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74308" y="17313639"/>
            <a:ext cx="1394460" cy="1416570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171332"/>
            <a:ext cx="755333" cy="18050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87339" y="34171332"/>
            <a:ext cx="755333" cy="1805064"/>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good evening and good afternoon everyone. </a:t>
            </a:r>
          </a:p>
          <a:p>
            <a:endParaRPr lang="en-US"/>
          </a:p>
          <a:p>
            <a:r>
              <a:rPr lang="en-US"/>
              <a:t>Welcome to Huawei Storage Technology Deep Dive.</a:t>
            </a:r>
          </a:p>
          <a:p>
            <a:endParaRPr lang="en-US"/>
          </a:p>
          <a:p>
            <a:r>
              <a:rPr lang="en-US"/>
              <a:t>This is Nelson Liao, the VP of Technologies at Santa Clara Storage Lab, which is also part of the </a:t>
            </a:r>
            <a:r>
              <a:rPr lang="en-US" err="1"/>
              <a:t>Futurewei</a:t>
            </a:r>
            <a:r>
              <a:rPr lang="en-US"/>
              <a:t> Boston Storage Center. It’s my honor to host today’s deep dive session. Before </a:t>
            </a:r>
          </a:p>
        </p:txBody>
      </p:sp>
      <p:sp>
        <p:nvSpPr>
          <p:cNvPr id="4" name="Slide Number Placeholder 3"/>
          <p:cNvSpPr>
            <a:spLocks noGrp="1"/>
          </p:cNvSpPr>
          <p:nvPr>
            <p:ph type="sldNum" sz="quarter" idx="5"/>
          </p:nvPr>
        </p:nvSpPr>
        <p:spPr/>
        <p:txBody>
          <a:bodyPr/>
          <a:lstStyle/>
          <a:p>
            <a:fld id="{77AA6347-9C5C-4498-B753-1DF27CA46170}" type="slidenum">
              <a:rPr lang="en-US" smtClean="0"/>
              <a:t>1</a:t>
            </a:fld>
            <a:endParaRPr lang="en-US"/>
          </a:p>
        </p:txBody>
      </p:sp>
    </p:spTree>
    <p:extLst>
      <p:ext uri="{BB962C8B-B14F-4D97-AF65-F5344CB8AC3E}">
        <p14:creationId xmlns:p14="http://schemas.microsoft.com/office/powerpoint/2010/main" val="344968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good evening and good afternoon everyone. </a:t>
            </a:r>
          </a:p>
          <a:p>
            <a:endParaRPr lang="en-US"/>
          </a:p>
          <a:p>
            <a:r>
              <a:rPr lang="en-US"/>
              <a:t>Welcome to Huawei Storage Technology Deep Dive.</a:t>
            </a:r>
          </a:p>
          <a:p>
            <a:endParaRPr lang="en-US"/>
          </a:p>
          <a:p>
            <a:r>
              <a:rPr lang="en-US"/>
              <a:t>This is Nelson Liao, the VP of Technologies at Santa Clara Storage Lab, which is also part of the </a:t>
            </a:r>
            <a:r>
              <a:rPr lang="en-US" err="1"/>
              <a:t>Futurewei</a:t>
            </a:r>
            <a:r>
              <a:rPr lang="en-US"/>
              <a:t> Boston Storage Center. It’s my honor to host today’s deep dive session. Before </a:t>
            </a:r>
          </a:p>
        </p:txBody>
      </p:sp>
      <p:sp>
        <p:nvSpPr>
          <p:cNvPr id="4" name="Slide Number Placeholder 3"/>
          <p:cNvSpPr>
            <a:spLocks noGrp="1"/>
          </p:cNvSpPr>
          <p:nvPr>
            <p:ph type="sldNum" sz="quarter" idx="5"/>
          </p:nvPr>
        </p:nvSpPr>
        <p:spPr/>
        <p:txBody>
          <a:bodyPr/>
          <a:lstStyle/>
          <a:p>
            <a:fld id="{77AA6347-9C5C-4498-B753-1DF27CA46170}" type="slidenum">
              <a:rPr lang="en-US" smtClean="0"/>
              <a:t>7</a:t>
            </a:fld>
            <a:endParaRPr lang="en-US"/>
          </a:p>
        </p:txBody>
      </p:sp>
    </p:spTree>
    <p:extLst>
      <p:ext uri="{BB962C8B-B14F-4D97-AF65-F5344CB8AC3E}">
        <p14:creationId xmlns:p14="http://schemas.microsoft.com/office/powerpoint/2010/main" val="2897563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161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1997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55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a:solidFill>
                  <a:schemeClr val="tx2">
                    <a:lumMod val="75000"/>
                    <a:lumOff val="25000"/>
                  </a:schemeClr>
                </a:solidFill>
              </a:rPr>
              <a:t>Thank You.</a:t>
            </a:r>
            <a:endParaRPr lang="zh-CN" altLang="zh-CN" sz="480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a:solidFill>
                  <a:schemeClr val="tx2">
                    <a:lumMod val="75000"/>
                    <a:lumOff val="25000"/>
                  </a:schemeClr>
                </a:solidFill>
              </a:rPr>
              <a:t>Copyright © 2020 Futurewei Technologies, Inc. </a:t>
            </a:r>
          </a:p>
          <a:p>
            <a:pPr algn="l">
              <a:defRPr/>
            </a:pPr>
            <a:r>
              <a:rPr lang="en-US" altLang="zh-CN" sz="900" b="1">
                <a:solidFill>
                  <a:schemeClr val="tx2">
                    <a:lumMod val="75000"/>
                    <a:lumOff val="25000"/>
                  </a:schemeClr>
                </a:solidFill>
              </a:rPr>
              <a:t>All Rights Reserved.</a:t>
            </a:r>
          </a:p>
          <a:p>
            <a:pPr algn="l">
              <a:defRPr/>
            </a:pPr>
            <a:endParaRPr lang="en-US" altLang="zh-CN" sz="900" b="1">
              <a:solidFill>
                <a:schemeClr val="tx2">
                  <a:lumMod val="75000"/>
                  <a:lumOff val="25000"/>
                </a:schemeClr>
              </a:solidFill>
            </a:endParaRPr>
          </a:p>
          <a:p>
            <a:pPr algn="l">
              <a:defRPr/>
            </a:pPr>
            <a:r>
              <a:rPr lang="en-US" altLang="zh-CN" sz="90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8"/>
              </a:lnSpc>
              <a:spcBef>
                <a:spcPts val="0"/>
              </a:spcBef>
              <a:buNone/>
              <a:defRPr sz="3198" baseline="0">
                <a:solidFill>
                  <a:schemeClr val="tx1"/>
                </a:solidFill>
                <a:latin typeface="Microsoft YaHei" panose="020B0503020204020204" pitchFamily="34" charset="-122"/>
                <a:ea typeface="Microsoft YaHei" panose="020B0503020204020204" pitchFamily="34" charset="-122"/>
              </a:defRPr>
            </a:lvl1pPr>
            <a:lvl2pPr marL="593425" indent="0" algn="ctr">
              <a:buNone/>
              <a:defRPr sz="2596"/>
            </a:lvl2pPr>
            <a:lvl3pPr marL="1186848" indent="0" algn="ctr">
              <a:buNone/>
              <a:defRPr sz="2336"/>
            </a:lvl3pPr>
            <a:lvl4pPr marL="1780274" indent="0" algn="ctr">
              <a:buNone/>
              <a:defRPr sz="2077"/>
            </a:lvl4pPr>
            <a:lvl5pPr marL="2373698" indent="0" algn="ctr">
              <a:buNone/>
              <a:defRPr sz="2077"/>
            </a:lvl5pPr>
            <a:lvl6pPr marL="2967122" indent="0" algn="ctr">
              <a:buNone/>
              <a:defRPr sz="2077"/>
            </a:lvl6pPr>
            <a:lvl7pPr marL="3560546" indent="0" algn="ctr">
              <a:buNone/>
              <a:defRPr sz="2077"/>
            </a:lvl7pPr>
            <a:lvl8pPr marL="4153972" indent="0" algn="ctr">
              <a:buNone/>
              <a:defRPr sz="2077"/>
            </a:lvl8pPr>
            <a:lvl9pPr marL="4747395" indent="0" algn="ctr">
              <a:buNone/>
              <a:defRPr sz="2077"/>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622" y="1501989"/>
            <a:ext cx="10729365" cy="4690459"/>
          </a:xfrm>
          <a:prstGeom prst="rect">
            <a:avLst/>
          </a:prstGeom>
        </p:spPr>
        <p:txBody>
          <a:bodyPr lIns="0" tIns="0" rIns="0" bIns="0"/>
          <a:lstStyle>
            <a:lvl1pPr marL="12363" indent="0">
              <a:lnSpc>
                <a:spcPct val="100000"/>
              </a:lnSpc>
              <a:spcBef>
                <a:spcPts val="0"/>
              </a:spcBef>
              <a:buFontTx/>
              <a:buNone/>
              <a:tabLst>
                <a:tab pos="1207454" algn="ctr"/>
              </a:tabLst>
              <a:defRPr sz="1798"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430" indent="-171023">
              <a:buFont typeface="Arial" panose="020B0604020202020204" pitchFamily="34" charset="0"/>
              <a:buChar char="•"/>
              <a:tabLst>
                <a:tab pos="1207454" algn="ctr"/>
              </a:tabLst>
              <a:defRPr sz="1297" baseline="0"/>
            </a:lvl2pPr>
            <a:lvl3pPr marL="525430" indent="-171023">
              <a:buFont typeface="Arial" panose="020B0604020202020204" pitchFamily="34" charset="0"/>
              <a:buChar char="•"/>
              <a:tabLst>
                <a:tab pos="1207454" algn="ctr"/>
              </a:tabLst>
              <a:defRPr sz="1297" baseline="0"/>
            </a:lvl3pPr>
            <a:lvl4pPr marL="525430" indent="-171023">
              <a:buFont typeface="Arial" panose="020B0604020202020204" pitchFamily="34" charset="0"/>
              <a:buChar char="•"/>
              <a:tabLst>
                <a:tab pos="1207454" algn="ctr"/>
              </a:tabLst>
              <a:defRPr sz="1297" baseline="0"/>
            </a:lvl4pPr>
            <a:lvl5pPr marL="525430" indent="-171023">
              <a:buFont typeface="Arial" panose="020B0604020202020204" pitchFamily="34" charset="0"/>
              <a:buChar char="•"/>
              <a:tabLst>
                <a:tab pos="1207454" algn="ctr"/>
              </a:tabLst>
              <a:defRPr sz="1297"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626516394"/>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1" cstate="hqprint">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748" r:id="rId19"/>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554109" y="2533252"/>
            <a:ext cx="9690038" cy="2292309"/>
          </a:xfrm>
        </p:spPr>
        <p:txBody>
          <a:bodyPr/>
          <a:lstStyle/>
          <a:p>
            <a:pPr>
              <a:lnSpc>
                <a:spcPct val="120000"/>
              </a:lnSpc>
            </a:pPr>
            <a:r>
              <a:rPr lang="en-US" sz="3200" b="1" dirty="0"/>
              <a:t>Q&amp;A for Huawei Storage First Two Courses</a:t>
            </a:r>
            <a:br>
              <a:rPr lang="en-US" sz="2800" dirty="0"/>
            </a:br>
            <a:br>
              <a:rPr lang="en-US" sz="2800" i="1" dirty="0"/>
            </a:br>
            <a:r>
              <a:rPr lang="en-US" sz="2000" i="1" dirty="0"/>
              <a:t>Boston Storage Solution Group</a:t>
            </a:r>
            <a:br>
              <a:rPr lang="en-US" sz="2000" i="1" dirty="0"/>
            </a:br>
            <a:r>
              <a:rPr lang="en-US" sz="2000" i="1" dirty="0"/>
              <a:t>May 2020</a:t>
            </a:r>
          </a:p>
        </p:txBody>
      </p:sp>
    </p:spTree>
    <p:extLst>
      <p:ext uri="{BB962C8B-B14F-4D97-AF65-F5344CB8AC3E}">
        <p14:creationId xmlns:p14="http://schemas.microsoft.com/office/powerpoint/2010/main" val="40814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52BA8-3F60-4CB7-A100-B6BDBAABC5C9}"/>
              </a:ext>
            </a:extLst>
          </p:cNvPr>
          <p:cNvSpPr>
            <a:spLocks noGrp="1"/>
          </p:cNvSpPr>
          <p:nvPr>
            <p:ph idx="1"/>
          </p:nvPr>
        </p:nvSpPr>
        <p:spPr/>
        <p:txBody>
          <a:bodyPr/>
          <a:lstStyle/>
          <a:p>
            <a:r>
              <a:rPr lang="en-US" dirty="0"/>
              <a:t>Fusion Cube and HCS current development status? “Native” Integration with other brands Public Cloud</a:t>
            </a:r>
          </a:p>
          <a:p>
            <a:endParaRPr lang="en-US" dirty="0"/>
          </a:p>
          <a:p>
            <a:endParaRPr lang="en-US" dirty="0"/>
          </a:p>
          <a:p>
            <a:endParaRPr lang="en-US" dirty="0"/>
          </a:p>
          <a:p>
            <a:r>
              <a:rPr lang="en-US" dirty="0"/>
              <a:t>Global Customer Support Infrastructure: Can TACs and SLCs be highlighted in Colombia (South America)?</a:t>
            </a:r>
          </a:p>
          <a:p>
            <a:endParaRPr lang="en-US" dirty="0"/>
          </a:p>
        </p:txBody>
      </p:sp>
    </p:spTree>
    <p:extLst>
      <p:ext uri="{BB962C8B-B14F-4D97-AF65-F5344CB8AC3E}">
        <p14:creationId xmlns:p14="http://schemas.microsoft.com/office/powerpoint/2010/main" val="429036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528FF-0FA1-43B7-A48D-46B9447CF467}"/>
              </a:ext>
            </a:extLst>
          </p:cNvPr>
          <p:cNvSpPr>
            <a:spLocks noGrp="1"/>
          </p:cNvSpPr>
          <p:nvPr>
            <p:ph idx="1"/>
          </p:nvPr>
        </p:nvSpPr>
        <p:spPr/>
        <p:txBody>
          <a:bodyPr/>
          <a:lstStyle/>
          <a:p>
            <a:r>
              <a:rPr lang="en-US" dirty="0"/>
              <a:t>Automated Data Management: How to define DMS?</a:t>
            </a:r>
          </a:p>
          <a:p>
            <a:endParaRPr lang="en-US" dirty="0"/>
          </a:p>
          <a:p>
            <a:endParaRPr lang="en-US" dirty="0"/>
          </a:p>
          <a:p>
            <a:endParaRPr lang="en-US" dirty="0"/>
          </a:p>
          <a:p>
            <a:r>
              <a:rPr lang="en-US" dirty="0"/>
              <a:t>Would like to understand how products like </a:t>
            </a:r>
            <a:r>
              <a:rPr lang="en-US" dirty="0" err="1"/>
              <a:t>OceanStor</a:t>
            </a:r>
            <a:r>
              <a:rPr lang="en-US" dirty="0"/>
              <a:t> 100D &amp; </a:t>
            </a:r>
            <a:r>
              <a:rPr lang="en-US" dirty="0" err="1"/>
              <a:t>OceanStor</a:t>
            </a:r>
            <a:r>
              <a:rPr lang="en-US" dirty="0"/>
              <a:t> 9000 are positioned in different customer and application scenarios. Could you give more examples?</a:t>
            </a:r>
          </a:p>
          <a:p>
            <a:endParaRPr lang="en-US" dirty="0"/>
          </a:p>
          <a:p>
            <a:endParaRPr lang="en-US" dirty="0"/>
          </a:p>
          <a:p>
            <a:endParaRPr lang="en-US" dirty="0"/>
          </a:p>
        </p:txBody>
      </p:sp>
    </p:spTree>
    <p:extLst>
      <p:ext uri="{BB962C8B-B14F-4D97-AF65-F5344CB8AC3E}">
        <p14:creationId xmlns:p14="http://schemas.microsoft.com/office/powerpoint/2010/main" val="241262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D3DE602-A241-41C1-A27B-445A69B902DB}"/>
              </a:ext>
            </a:extLst>
          </p:cNvPr>
          <p:cNvSpPr>
            <a:spLocks noGrp="1"/>
          </p:cNvSpPr>
          <p:nvPr>
            <p:ph idx="1"/>
          </p:nvPr>
        </p:nvSpPr>
        <p:spPr>
          <a:xfrm>
            <a:off x="838200" y="733647"/>
            <a:ext cx="10515600" cy="5443316"/>
          </a:xfrm>
        </p:spPr>
        <p:txBody>
          <a:bodyPr/>
          <a:lstStyle/>
          <a:p>
            <a:endParaRPr lang="en-US" dirty="0"/>
          </a:p>
          <a:p>
            <a:endParaRPr lang="en-US" dirty="0"/>
          </a:p>
          <a:p>
            <a:r>
              <a:rPr lang="en-US" dirty="0"/>
              <a:t>Could you help us understand how we accommodate block, file and object into one storage pool. Does the storage system store in object or block?</a:t>
            </a:r>
          </a:p>
          <a:p>
            <a:endParaRPr lang="en-US" dirty="0"/>
          </a:p>
          <a:p>
            <a:endParaRPr lang="en-US" dirty="0"/>
          </a:p>
          <a:p>
            <a:endParaRPr lang="en-US" dirty="0"/>
          </a:p>
          <a:p>
            <a:r>
              <a:rPr lang="en-US" dirty="0"/>
              <a:t>How are we going to implement free data flow between edge-central-cloud (hybrid, </a:t>
            </a:r>
            <a:r>
              <a:rPr lang="en-US" dirty="0" err="1"/>
              <a:t>multicloud</a:t>
            </a:r>
            <a:r>
              <a:rPr lang="en-US" dirty="0"/>
              <a:t> solutions) and also between our different storage platforms Dorado-100D-FusionCube? </a:t>
            </a:r>
          </a:p>
        </p:txBody>
      </p:sp>
    </p:spTree>
    <p:extLst>
      <p:ext uri="{BB962C8B-B14F-4D97-AF65-F5344CB8AC3E}">
        <p14:creationId xmlns:p14="http://schemas.microsoft.com/office/powerpoint/2010/main" val="301040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DF201-5DF9-43D4-A634-D04646C109EF}"/>
              </a:ext>
            </a:extLst>
          </p:cNvPr>
          <p:cNvSpPr>
            <a:spLocks noGrp="1"/>
          </p:cNvSpPr>
          <p:nvPr>
            <p:ph idx="1"/>
          </p:nvPr>
        </p:nvSpPr>
        <p:spPr/>
        <p:txBody>
          <a:bodyPr/>
          <a:lstStyle/>
          <a:p>
            <a:r>
              <a:rPr lang="en-US" dirty="0"/>
              <a:t>Explanation, future work with the ecosystem of infrastructure partners and application vendors using APIs, Kubernetes, Ansible, OpenShift, Containers. </a:t>
            </a:r>
          </a:p>
          <a:p>
            <a:endParaRPr lang="en-US" dirty="0"/>
          </a:p>
          <a:p>
            <a:endParaRPr lang="en-US" dirty="0"/>
          </a:p>
          <a:p>
            <a:r>
              <a:rPr lang="en-US" dirty="0"/>
              <a:t>How we are going to fit with modern data centers with automatic deployment &amp; management software defined and services drive? </a:t>
            </a:r>
          </a:p>
          <a:p>
            <a:endParaRPr lang="en-US" dirty="0"/>
          </a:p>
        </p:txBody>
      </p:sp>
    </p:spTree>
    <p:extLst>
      <p:ext uri="{BB962C8B-B14F-4D97-AF65-F5344CB8AC3E}">
        <p14:creationId xmlns:p14="http://schemas.microsoft.com/office/powerpoint/2010/main" val="267242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EC89A-A87A-412B-8F23-EB085FF489B3}"/>
              </a:ext>
            </a:extLst>
          </p:cNvPr>
          <p:cNvSpPr>
            <a:spLocks noGrp="1"/>
          </p:cNvSpPr>
          <p:nvPr>
            <p:ph idx="1"/>
          </p:nvPr>
        </p:nvSpPr>
        <p:spPr/>
        <p:txBody>
          <a:bodyPr/>
          <a:lstStyle/>
          <a:p>
            <a:r>
              <a:rPr lang="en-US" dirty="0"/>
              <a:t>What is the highest recommended DRR, for an evaluation-free offering? 2.7:1? Or is feasible go further 4:1 5:1?</a:t>
            </a:r>
          </a:p>
          <a:p>
            <a:endParaRPr lang="en-US" dirty="0"/>
          </a:p>
          <a:p>
            <a:endParaRPr lang="en-US" dirty="0"/>
          </a:p>
          <a:p>
            <a:endParaRPr lang="en-US" dirty="0"/>
          </a:p>
          <a:p>
            <a:r>
              <a:rPr lang="en-US" dirty="0"/>
              <a:t>When / where start to make sense to use “Huawei Data Reduction Estimation Tool.zip”?</a:t>
            </a:r>
          </a:p>
          <a:p>
            <a:endParaRPr lang="en-US" dirty="0"/>
          </a:p>
        </p:txBody>
      </p:sp>
    </p:spTree>
    <p:extLst>
      <p:ext uri="{BB962C8B-B14F-4D97-AF65-F5344CB8AC3E}">
        <p14:creationId xmlns:p14="http://schemas.microsoft.com/office/powerpoint/2010/main" val="21941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7B0D5-C621-4F0F-8576-1FDD23AE1B19}"/>
              </a:ext>
            </a:extLst>
          </p:cNvPr>
          <p:cNvSpPr>
            <a:spLocks noGrp="1"/>
          </p:cNvSpPr>
          <p:nvPr>
            <p:ph idx="1"/>
          </p:nvPr>
        </p:nvSpPr>
        <p:spPr/>
        <p:txBody>
          <a:bodyPr/>
          <a:lstStyle/>
          <a:p>
            <a:r>
              <a:rPr lang="en-US" dirty="0"/>
              <a:t>Six nines is our current offering for </a:t>
            </a:r>
            <a:r>
              <a:rPr lang="en-US" dirty="0" err="1"/>
              <a:t>OceanStor</a:t>
            </a:r>
            <a:r>
              <a:rPr lang="en-US" dirty="0"/>
              <a:t> V5 System, and the same for </a:t>
            </a:r>
            <a:r>
              <a:rPr lang="en-US" dirty="0" err="1"/>
              <a:t>OceanStor</a:t>
            </a:r>
            <a:r>
              <a:rPr lang="en-US" dirty="0"/>
              <a:t> Dorado V6 System?</a:t>
            </a:r>
          </a:p>
          <a:p>
            <a:endParaRPr lang="en-US" dirty="0"/>
          </a:p>
          <a:p>
            <a:endParaRPr lang="en-US" dirty="0"/>
          </a:p>
          <a:p>
            <a:r>
              <a:rPr lang="en-US" dirty="0"/>
              <a:t>Considering a third </a:t>
            </a:r>
            <a:r>
              <a:rPr lang="en-US" dirty="0" err="1"/>
              <a:t>DataCenter</a:t>
            </a:r>
            <a:r>
              <a:rPr lang="en-US" dirty="0"/>
              <a:t>, or Cloud Backups, etc. how many nines should we offer? You know, HDS continue talking of 100%</a:t>
            </a:r>
          </a:p>
          <a:p>
            <a:endParaRPr lang="en-US" dirty="0"/>
          </a:p>
        </p:txBody>
      </p:sp>
    </p:spTree>
    <p:extLst>
      <p:ext uri="{BB962C8B-B14F-4D97-AF65-F5344CB8AC3E}">
        <p14:creationId xmlns:p14="http://schemas.microsoft.com/office/powerpoint/2010/main" val="79923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05676-39EB-4D03-85E6-84806FCE846B}"/>
              </a:ext>
            </a:extLst>
          </p:cNvPr>
          <p:cNvSpPr>
            <a:spLocks noGrp="1"/>
          </p:cNvSpPr>
          <p:nvPr>
            <p:ph idx="1"/>
          </p:nvPr>
        </p:nvSpPr>
        <p:spPr/>
        <p:txBody>
          <a:bodyPr/>
          <a:lstStyle/>
          <a:p>
            <a:r>
              <a:rPr lang="en-US" dirty="0"/>
              <a:t>Knowing that they have different functionalities and scopes… Is there a thumb rule for positioning eSight or </a:t>
            </a:r>
            <a:r>
              <a:rPr lang="en-US" dirty="0" err="1"/>
              <a:t>OceanStor</a:t>
            </a:r>
            <a:r>
              <a:rPr lang="en-US" dirty="0"/>
              <a:t> DJ (DMS)?</a:t>
            </a:r>
          </a:p>
          <a:p>
            <a:endParaRPr lang="en-US" dirty="0"/>
          </a:p>
          <a:p>
            <a:endParaRPr lang="en-US" dirty="0"/>
          </a:p>
          <a:p>
            <a:r>
              <a:rPr lang="en-US" dirty="0"/>
              <a:t>What are the boundaries between Device Manager, </a:t>
            </a:r>
            <a:r>
              <a:rPr lang="en-US" dirty="0" err="1"/>
              <a:t>OceanStor</a:t>
            </a:r>
            <a:r>
              <a:rPr lang="en-US" dirty="0"/>
              <a:t> DJ, eService and eSight?</a:t>
            </a:r>
          </a:p>
        </p:txBody>
      </p:sp>
    </p:spTree>
    <p:extLst>
      <p:ext uri="{BB962C8B-B14F-4D97-AF65-F5344CB8AC3E}">
        <p14:creationId xmlns:p14="http://schemas.microsoft.com/office/powerpoint/2010/main" val="425460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4D33B-A90E-40FE-9FD0-3666B0F8B5BC}"/>
              </a:ext>
            </a:extLst>
          </p:cNvPr>
          <p:cNvSpPr>
            <a:spLocks noGrp="1"/>
          </p:cNvSpPr>
          <p:nvPr>
            <p:ph idx="1"/>
          </p:nvPr>
        </p:nvSpPr>
        <p:spPr/>
        <p:txBody>
          <a:bodyPr/>
          <a:lstStyle/>
          <a:p>
            <a:r>
              <a:rPr lang="en-US" dirty="0"/>
              <a:t>What software does Huawei storage use to manage storage system at data center and multi data center levels? </a:t>
            </a:r>
          </a:p>
          <a:p>
            <a:endParaRPr lang="en-US" dirty="0"/>
          </a:p>
          <a:p>
            <a:endParaRPr lang="en-US" dirty="0"/>
          </a:p>
          <a:p>
            <a:endParaRPr lang="en-US" dirty="0"/>
          </a:p>
          <a:p>
            <a:r>
              <a:rPr lang="en-US" dirty="0"/>
              <a:t>What is </a:t>
            </a:r>
            <a:r>
              <a:rPr lang="en-US" dirty="0" err="1"/>
              <a:t>AIOps</a:t>
            </a:r>
            <a:r>
              <a:rPr lang="en-US" dirty="0"/>
              <a:t>? How does Huawei Management stack fit into such technologies? </a:t>
            </a:r>
          </a:p>
          <a:p>
            <a:endParaRPr lang="en-US" dirty="0"/>
          </a:p>
        </p:txBody>
      </p:sp>
    </p:spTree>
    <p:extLst>
      <p:ext uri="{BB962C8B-B14F-4D97-AF65-F5344CB8AC3E}">
        <p14:creationId xmlns:p14="http://schemas.microsoft.com/office/powerpoint/2010/main" val="392044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03D73-DFC4-4F11-A00B-BC634D2A8DB1}"/>
              </a:ext>
            </a:extLst>
          </p:cNvPr>
          <p:cNvSpPr>
            <a:spLocks noGrp="1"/>
          </p:cNvSpPr>
          <p:nvPr>
            <p:ph idx="1"/>
          </p:nvPr>
        </p:nvSpPr>
        <p:spPr/>
        <p:txBody>
          <a:bodyPr/>
          <a:lstStyle/>
          <a:p>
            <a:r>
              <a:rPr lang="en-US" dirty="0"/>
              <a:t>It is quite interesting to notice that no other vendors yet support the feature Disk Risk Prediction, can you tell us what to take to make that work? </a:t>
            </a:r>
          </a:p>
          <a:p>
            <a:endParaRPr lang="en-US" dirty="0"/>
          </a:p>
          <a:p>
            <a:endParaRPr lang="en-US" dirty="0"/>
          </a:p>
          <a:p>
            <a:endParaRPr lang="en-US" dirty="0"/>
          </a:p>
          <a:p>
            <a:r>
              <a:rPr lang="en-US" dirty="0"/>
              <a:t>It was mentioned how DME could become the center piece of the Automated Data Management, can you give a concrete example how the DME will work?</a:t>
            </a:r>
          </a:p>
          <a:p>
            <a:endParaRPr lang="en-US" dirty="0"/>
          </a:p>
        </p:txBody>
      </p:sp>
    </p:spTree>
    <p:extLst>
      <p:ext uri="{BB962C8B-B14F-4D97-AF65-F5344CB8AC3E}">
        <p14:creationId xmlns:p14="http://schemas.microsoft.com/office/powerpoint/2010/main" val="82633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E8476-D014-4D4A-AAEE-95E51CA1B3A2}"/>
              </a:ext>
            </a:extLst>
          </p:cNvPr>
          <p:cNvSpPr>
            <a:spLocks noGrp="1"/>
          </p:cNvSpPr>
          <p:nvPr>
            <p:ph idx="1"/>
          </p:nvPr>
        </p:nvSpPr>
        <p:spPr>
          <a:xfrm>
            <a:off x="838200" y="1253331"/>
            <a:ext cx="10515600" cy="4351338"/>
          </a:xfrm>
        </p:spPr>
        <p:txBody>
          <a:bodyPr/>
          <a:lstStyle/>
          <a:p>
            <a:r>
              <a:rPr lang="en-US" dirty="0"/>
              <a:t>One reading the Dorado V6 may be impressed that the one of the key SSD innovation called redirect on write (ROW), can anyone outline at least two major benefits of this ROW tech?</a:t>
            </a:r>
          </a:p>
          <a:p>
            <a:endParaRPr lang="en-US" dirty="0"/>
          </a:p>
          <a:p>
            <a:r>
              <a:rPr lang="en-US" dirty="0"/>
              <a:t>With </a:t>
            </a:r>
            <a:r>
              <a:rPr lang="en-US" dirty="0" err="1"/>
              <a:t>RoW</a:t>
            </a:r>
            <a:r>
              <a:rPr lang="en-US" dirty="0"/>
              <a:t>, one can see that the write amplification ratio for random IO is as low as sequential write on the RAID system, can one elaborate how such performance can be achieved? </a:t>
            </a:r>
          </a:p>
          <a:p>
            <a:endParaRPr lang="en-US" dirty="0"/>
          </a:p>
          <a:p>
            <a:r>
              <a:rPr lang="en-US" dirty="0"/>
              <a:t>How Dorado V6 guarantee the data integrity (say the node dies before writing data in cache to SSD)?</a:t>
            </a:r>
          </a:p>
          <a:p>
            <a:endParaRPr lang="en-US" dirty="0"/>
          </a:p>
        </p:txBody>
      </p:sp>
    </p:spTree>
    <p:extLst>
      <p:ext uri="{BB962C8B-B14F-4D97-AF65-F5344CB8AC3E}">
        <p14:creationId xmlns:p14="http://schemas.microsoft.com/office/powerpoint/2010/main" val="127537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06336" y="182880"/>
            <a:ext cx="8626664" cy="6543040"/>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en-US" altLang="zh-CN" sz="4400" dirty="0">
              <a:solidFill>
                <a:prstClr val="black"/>
              </a:solidFill>
            </a:endParaRPr>
          </a:p>
        </p:txBody>
      </p:sp>
      <p:sp>
        <p:nvSpPr>
          <p:cNvPr id="22" name="文本框 21"/>
          <p:cNvSpPr txBox="1"/>
          <p:nvPr/>
        </p:nvSpPr>
        <p:spPr>
          <a:xfrm>
            <a:off x="3293363" y="600892"/>
            <a:ext cx="8539637" cy="1769715"/>
          </a:xfrm>
          <a:prstGeom prst="rect">
            <a:avLst/>
          </a:prstGeom>
          <a:noFill/>
        </p:spPr>
        <p:txBody>
          <a:bodyPr wrap="square" rtlCol="0">
            <a:spAutoFit/>
          </a:bodyPr>
          <a:lstStyle/>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Storage Systems, Product Engineering, Product Quality, Research &amp; Development processes, Manufacturing, Robotics,  Wireless, Power Engineering, Analytics</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Software Engineering, Formal Analysis, Data Science, Design for Quality, Embedded/IoT</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Portfolio Development, Systems Architecture, Solutions Design and Qualification</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Market Development, Technical Pre-sales, Strategic and Corporate Development</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Defining / Implementation of in time and on cost delivery processes for projects</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Development / Deployment of cross-company / cross-department collaboration / partnership processes</a:t>
            </a:r>
          </a:p>
        </p:txBody>
      </p:sp>
      <p:sp>
        <p:nvSpPr>
          <p:cNvPr id="23" name="文本框 22"/>
          <p:cNvSpPr txBox="1"/>
          <p:nvPr/>
        </p:nvSpPr>
        <p:spPr>
          <a:xfrm>
            <a:off x="416337" y="3511032"/>
            <a:ext cx="2438488"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Kendell Chilton</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357659" y="4068742"/>
            <a:ext cx="2848677" cy="2516073"/>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00472362</a:t>
            </a:r>
          </a:p>
          <a:p>
            <a:pPr>
              <a:spcBef>
                <a:spcPts val="600"/>
              </a:spcBef>
              <a:spcAft>
                <a:spcPts val="600"/>
              </a:spcAft>
            </a:pPr>
            <a:r>
              <a:rPr lang="en-US" altLang="zh-CN" sz="1200" b="1" dirty="0">
                <a:solidFill>
                  <a:prstClr val="black"/>
                </a:solidFill>
                <a:latin typeface="Arial" panose="020B0604020202020204" pitchFamily="34" charset="0"/>
                <a:cs typeface="Arial" panose="020B0604020202020204" pitchFamily="34" charset="0"/>
              </a:rPr>
              <a:t>Storage CTO</a:t>
            </a:r>
            <a:endParaRPr lang="en-US" sz="1200" b="1" dirty="0">
              <a:solidFill>
                <a:prstClr val="black"/>
              </a:solidFill>
              <a:latin typeface="Arial" panose="020B0604020202020204" pitchFamily="34" charset="0"/>
              <a:cs typeface="Arial" panose="020B0604020202020204" pitchFamily="34" charset="0"/>
            </a:endParaRP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200" dirty="0">
                <a:solidFill>
                  <a:prstClr val="black"/>
                </a:solidFill>
                <a:latin typeface="Arial" panose="020B0604020202020204" pitchFamily="34" charset="0"/>
                <a:cs typeface="Arial" panose="020B0604020202020204" pitchFamily="34" charset="0"/>
              </a:rPr>
              <a:t>IT, Storage, Cloud, Database</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200" dirty="0">
                <a:solidFill>
                  <a:prstClr val="black"/>
                </a:solidFill>
                <a:latin typeface="Arial" panose="020B0604020202020204" pitchFamily="34" charset="0"/>
                <a:cs typeface="Arial" panose="020B0604020202020204" pitchFamily="34" charset="0"/>
              </a:rPr>
              <a:t>Data Management and Storage</a:t>
            </a:r>
          </a:p>
          <a:p>
            <a:pPr>
              <a:spcAft>
                <a:spcPts val="3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200" dirty="0" err="1">
                <a:solidFill>
                  <a:prstClr val="black"/>
                </a:solidFill>
                <a:latin typeface="Arial" panose="020B0604020202020204" pitchFamily="34" charset="0"/>
                <a:cs typeface="Arial" panose="020B0604020202020204" pitchFamily="34" charset="0"/>
              </a:rPr>
              <a:t>CxO</a:t>
            </a:r>
            <a:r>
              <a:rPr lang="en-US" sz="1200" dirty="0">
                <a:solidFill>
                  <a:prstClr val="black"/>
                </a:solidFill>
                <a:latin typeface="Arial" panose="020B0604020202020204" pitchFamily="34" charset="0"/>
                <a:cs typeface="Arial" panose="020B0604020202020204" pitchFamily="34" charset="0"/>
              </a:rPr>
              <a:t>, CTO, VP, Analysts, Cloud Evangelist, IT Architect and Business Owners, Journalists, Media</a:t>
            </a:r>
          </a:p>
        </p:txBody>
      </p:sp>
      <p:sp>
        <p:nvSpPr>
          <p:cNvPr id="16" name="矩形 15"/>
          <p:cNvSpPr/>
          <p:nvPr/>
        </p:nvSpPr>
        <p:spPr>
          <a:xfrm>
            <a:off x="3657600" y="274320"/>
            <a:ext cx="7623619" cy="338422"/>
          </a:xfrm>
          <a:prstGeom prst="rect">
            <a:avLst/>
          </a:prstGeom>
          <a:noFill/>
        </p:spPr>
        <p:txBody>
          <a:bodyPr wrap="square">
            <a:spAutoFit/>
          </a:bodyPr>
          <a:lstStyle/>
          <a:p>
            <a:r>
              <a:rPr lang="en-US" altLang="zh-CN" sz="1599" b="1" u="sng" dirty="0">
                <a:solidFill>
                  <a:srgbClr val="44546A"/>
                </a:solidFill>
                <a:latin typeface="Times New Roman" panose="02020603050405020304" pitchFamily="18" charset="0"/>
                <a:cs typeface="Times New Roman" panose="02020603050405020304" pitchFamily="18" charset="0"/>
              </a:rPr>
              <a:t>Key Domain &amp; Key Project Experiences</a:t>
            </a:r>
          </a:p>
        </p:txBody>
      </p:sp>
      <p:sp>
        <p:nvSpPr>
          <p:cNvPr id="25" name="Freeform 29"/>
          <p:cNvSpPr>
            <a:spLocks noEditPoints="1"/>
          </p:cNvSpPr>
          <p:nvPr/>
        </p:nvSpPr>
        <p:spPr bwMode="auto">
          <a:xfrm>
            <a:off x="3291840" y="27432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76200" y="655368"/>
            <a:ext cx="2718763" cy="2718763"/>
          </a:xfrm>
          <a:prstGeom prst="rect">
            <a:avLst/>
          </a:prstGeom>
        </p:spPr>
      </p:pic>
      <p:sp>
        <p:nvSpPr>
          <p:cNvPr id="19" name="矩形 16"/>
          <p:cNvSpPr/>
          <p:nvPr/>
        </p:nvSpPr>
        <p:spPr>
          <a:xfrm>
            <a:off x="3657600" y="2468880"/>
            <a:ext cx="8090147"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p>
        </p:txBody>
      </p:sp>
      <p:sp>
        <p:nvSpPr>
          <p:cNvPr id="20" name="矩形 17"/>
          <p:cNvSpPr/>
          <p:nvPr/>
        </p:nvSpPr>
        <p:spPr>
          <a:xfrm>
            <a:off x="3657600" y="4389120"/>
            <a:ext cx="80437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1" name="文本框 26"/>
          <p:cNvSpPr txBox="1"/>
          <p:nvPr/>
        </p:nvSpPr>
        <p:spPr>
          <a:xfrm>
            <a:off x="3293362" y="2795452"/>
            <a:ext cx="8557131" cy="1431161"/>
          </a:xfrm>
          <a:prstGeom prst="rect">
            <a:avLst/>
          </a:prstGeom>
          <a:noFill/>
        </p:spPr>
        <p:txBody>
          <a:bodyPr wrap="square" rtlCol="0">
            <a:spAutoFit/>
          </a:bodyPr>
          <a:lstStyle>
            <a:defPPr>
              <a:defRPr lang="zh-CN"/>
            </a:defPPr>
            <a:lvl1pPr marL="342626" indent="-228418">
              <a:spcAft>
                <a:spcPts val="600"/>
              </a:spcAft>
              <a:buFontTx/>
              <a:buAutoNum type="arabicPeriod"/>
              <a:defRPr sz="1200">
                <a:solidFill>
                  <a:prstClr val="black"/>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dirty="0"/>
              <a:t>CTO of Huawei Storage (since 2018) and Data Management (since 2019), including identification of product requirement and strategy.</a:t>
            </a:r>
          </a:p>
          <a:p>
            <a:r>
              <a:rPr lang="en-US" altLang="zh-CN" dirty="0"/>
              <a:t>Leader of the Boston Storage Lab, where Huawei technologies have been developed for </a:t>
            </a:r>
            <a:r>
              <a:rPr lang="en-US" altLang="zh-CN" dirty="0" err="1"/>
              <a:t>AIOps</a:t>
            </a:r>
            <a:r>
              <a:rPr lang="en-US" altLang="zh-CN" dirty="0"/>
              <a:t>, Big Data Analytics, Data Lake, remote replication, active/active, ARM ecosystem enablement, and private cloud.</a:t>
            </a:r>
          </a:p>
          <a:p>
            <a:r>
              <a:rPr lang="en-US" altLang="zh-CN" dirty="0"/>
              <a:t>Support for European sales for large deals in France and Germany, including customers PSA, and Vodaphone.</a:t>
            </a:r>
          </a:p>
          <a:p>
            <a:r>
              <a:rPr lang="en-US" altLang="zh-CN" dirty="0"/>
              <a:t>Over forty (40) patents in Enterprise Storage</a:t>
            </a:r>
          </a:p>
        </p:txBody>
      </p:sp>
      <p:sp>
        <p:nvSpPr>
          <p:cNvPr id="29" name="文本框 27"/>
          <p:cNvSpPr txBox="1"/>
          <p:nvPr/>
        </p:nvSpPr>
        <p:spPr>
          <a:xfrm>
            <a:off x="3291840" y="4715692"/>
            <a:ext cx="8043763" cy="1169551"/>
          </a:xfrm>
          <a:prstGeom prst="rect">
            <a:avLst/>
          </a:prstGeom>
          <a:noFill/>
        </p:spPr>
        <p:txBody>
          <a:bodyPr wrap="square" rtlCol="0">
            <a:spAutoFit/>
          </a:bodyPr>
          <a:lstStyle/>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Familiar with North America, Europe, and Japan regions </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Background: 1. 30+ years in IT R&amp;D.  2. Storage expert (including 23 years at EMC, Symmetrix Chief Architect), 3. Degrees in Electrical Engineering, Computer Science, and Software Engineering. 3. Manufacturing and Engineering Vice President, VM Manufacturing</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USA Passport. English.</a:t>
            </a:r>
          </a:p>
        </p:txBody>
      </p:sp>
      <p:sp>
        <p:nvSpPr>
          <p:cNvPr id="31" name="Freeform 29"/>
          <p:cNvSpPr>
            <a:spLocks noEditPoints="1"/>
          </p:cNvSpPr>
          <p:nvPr/>
        </p:nvSpPr>
        <p:spPr bwMode="auto">
          <a:xfrm>
            <a:off x="3291840" y="246888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32" name="Freeform 31"/>
          <p:cNvSpPr>
            <a:spLocks noEditPoints="1"/>
          </p:cNvSpPr>
          <p:nvPr/>
        </p:nvSpPr>
        <p:spPr bwMode="auto">
          <a:xfrm>
            <a:off x="3292755" y="438912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Tree>
    <p:extLst>
      <p:ext uri="{BB962C8B-B14F-4D97-AF65-F5344CB8AC3E}">
        <p14:creationId xmlns:p14="http://schemas.microsoft.com/office/powerpoint/2010/main" val="3798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93934" y="171180"/>
            <a:ext cx="8671169" cy="6577963"/>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dirty="0">
              <a:solidFill>
                <a:prstClr val="black"/>
              </a:solidFill>
            </a:endParaRPr>
          </a:p>
        </p:txBody>
      </p:sp>
      <p:sp>
        <p:nvSpPr>
          <p:cNvPr id="17" name="矩形 16"/>
          <p:cNvSpPr/>
          <p:nvPr/>
        </p:nvSpPr>
        <p:spPr>
          <a:xfrm>
            <a:off x="3829330" y="3244425"/>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29330" y="5195498"/>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746477" y="530130"/>
            <a:ext cx="8539637" cy="2733056"/>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sz="1200" dirty="0">
                <a:latin typeface="+mj-lt"/>
              </a:rPr>
              <a:t>2020 France Orange </a:t>
            </a:r>
            <a:r>
              <a:rPr lang="de-DE" sz="1200" dirty="0" err="1">
                <a:latin typeface="+mj-lt"/>
              </a:rPr>
              <a:t>group</a:t>
            </a:r>
            <a:r>
              <a:rPr lang="de-DE" sz="1200" dirty="0">
                <a:latin typeface="+mj-lt"/>
              </a:rPr>
              <a:t>/OBS/OFR POC Customer Engagement, Business Development </a:t>
            </a:r>
            <a:r>
              <a:rPr lang="de-DE" sz="1200" dirty="0" err="1">
                <a:latin typeface="+mj-lt"/>
              </a:rPr>
              <a:t>and</a:t>
            </a:r>
            <a:r>
              <a:rPr lang="de-DE" sz="1200" dirty="0">
                <a:latin typeface="+mj-lt"/>
              </a:rPr>
              <a:t> Technical Support</a:t>
            </a:r>
          </a:p>
          <a:p>
            <a:pPr marL="285750" indent="-285750" defTabSz="592148">
              <a:lnSpc>
                <a:spcPct val="90000"/>
              </a:lnSpc>
              <a:spcAft>
                <a:spcPct val="35000"/>
              </a:spcAft>
              <a:buFont typeface="Wingdings" panose="05000000000000000000" pitchFamily="2" charset="2"/>
              <a:buChar char="Ø"/>
            </a:pPr>
            <a:r>
              <a:rPr lang="de-DE" sz="1200" dirty="0">
                <a:latin typeface="+mj-lt"/>
              </a:rPr>
              <a:t>2020 </a:t>
            </a:r>
            <a:r>
              <a:rPr lang="de-DE" sz="1200" dirty="0" err="1">
                <a:latin typeface="+mj-lt"/>
              </a:rPr>
              <a:t>Atempo</a:t>
            </a:r>
            <a:r>
              <a:rPr lang="de-DE" sz="1200" dirty="0">
                <a:latin typeface="+mj-lt"/>
              </a:rPr>
              <a:t>, </a:t>
            </a:r>
            <a:r>
              <a:rPr lang="de-DE" sz="1200" dirty="0" err="1">
                <a:latin typeface="+mj-lt"/>
              </a:rPr>
              <a:t>Huawei</a:t>
            </a:r>
            <a:r>
              <a:rPr lang="de-DE" sz="1200" dirty="0">
                <a:latin typeface="+mj-lt"/>
              </a:rPr>
              <a:t> </a:t>
            </a:r>
            <a:r>
              <a:rPr lang="de-DE" sz="1200" dirty="0" err="1">
                <a:latin typeface="+mj-lt"/>
              </a:rPr>
              <a:t>and</a:t>
            </a:r>
            <a:r>
              <a:rPr lang="de-DE" sz="1200" dirty="0">
                <a:latin typeface="+mj-lt"/>
              </a:rPr>
              <a:t> </a:t>
            </a:r>
            <a:r>
              <a:rPr lang="de-DE" sz="1200" dirty="0" err="1">
                <a:latin typeface="+mj-lt"/>
              </a:rPr>
              <a:t>Futurewei</a:t>
            </a:r>
            <a:r>
              <a:rPr lang="de-DE" sz="1200" dirty="0">
                <a:latin typeface="+mj-lt"/>
              </a:rPr>
              <a:t> </a:t>
            </a:r>
            <a:r>
              <a:rPr lang="de-DE" sz="1200" dirty="0" err="1">
                <a:latin typeface="+mj-lt"/>
              </a:rPr>
              <a:t>Collaboration</a:t>
            </a:r>
            <a:r>
              <a:rPr lang="de-DE" sz="1200" dirty="0">
                <a:latin typeface="+mj-lt"/>
              </a:rPr>
              <a:t> </a:t>
            </a:r>
            <a:r>
              <a:rPr lang="de-DE" sz="1200" dirty="0" err="1">
                <a:latin typeface="+mj-lt"/>
              </a:rPr>
              <a:t>and</a:t>
            </a:r>
            <a:r>
              <a:rPr lang="de-DE" sz="1200" dirty="0">
                <a:latin typeface="+mj-lt"/>
              </a:rPr>
              <a:t> Joint Innovation</a:t>
            </a:r>
          </a:p>
          <a:p>
            <a:pPr marL="285750" indent="-285750" defTabSz="592148">
              <a:lnSpc>
                <a:spcPct val="90000"/>
              </a:lnSpc>
              <a:spcAft>
                <a:spcPct val="35000"/>
              </a:spcAft>
              <a:buFont typeface="Wingdings" panose="05000000000000000000" pitchFamily="2" charset="2"/>
              <a:buChar char="Ø"/>
            </a:pPr>
            <a:r>
              <a:rPr lang="de-DE" sz="1200" dirty="0">
                <a:latin typeface="+mj-lt"/>
              </a:rPr>
              <a:t>2020 ICBC France GDPR-</a:t>
            </a:r>
            <a:r>
              <a:rPr lang="de-DE" sz="1200" dirty="0" err="1">
                <a:latin typeface="+mj-lt"/>
              </a:rPr>
              <a:t>Compliant</a:t>
            </a:r>
            <a:r>
              <a:rPr lang="de-DE" sz="1200" dirty="0">
                <a:latin typeface="+mj-lt"/>
              </a:rPr>
              <a:t> Backup </a:t>
            </a:r>
            <a:r>
              <a:rPr lang="de-DE" sz="1200" dirty="0" err="1">
                <a:latin typeface="+mj-lt"/>
              </a:rPr>
              <a:t>and</a:t>
            </a:r>
            <a:r>
              <a:rPr lang="de-DE" sz="1200" dirty="0">
                <a:latin typeface="+mj-lt"/>
              </a:rPr>
              <a:t> </a:t>
            </a:r>
            <a:r>
              <a:rPr lang="de-DE" sz="1200" dirty="0" err="1">
                <a:latin typeface="+mj-lt"/>
              </a:rPr>
              <a:t>Archiving</a:t>
            </a:r>
            <a:r>
              <a:rPr lang="de-DE" sz="1200" dirty="0">
                <a:latin typeface="+mj-lt"/>
              </a:rPr>
              <a:t> </a:t>
            </a:r>
            <a:r>
              <a:rPr lang="de-DE" sz="1200" dirty="0" err="1">
                <a:latin typeface="+mj-lt"/>
              </a:rPr>
              <a:t>solution</a:t>
            </a:r>
            <a:endParaRPr lang="de-DE" sz="1200" dirty="0">
              <a:latin typeface="+mj-lt"/>
            </a:endParaRPr>
          </a:p>
          <a:p>
            <a:pPr marL="285750" indent="-285750" defTabSz="592148">
              <a:lnSpc>
                <a:spcPct val="90000"/>
              </a:lnSpc>
              <a:spcAft>
                <a:spcPct val="35000"/>
              </a:spcAft>
              <a:buFont typeface="Wingdings" panose="05000000000000000000" pitchFamily="2" charset="2"/>
              <a:buChar char="Ø"/>
            </a:pPr>
            <a:r>
              <a:rPr lang="de-DE" sz="1200" dirty="0">
                <a:latin typeface="+mj-lt"/>
              </a:rPr>
              <a:t>2020 Audi Auto-</a:t>
            </a:r>
            <a:r>
              <a:rPr lang="de-DE" sz="1200" dirty="0" err="1">
                <a:latin typeface="+mj-lt"/>
              </a:rPr>
              <a:t>Driving</a:t>
            </a:r>
            <a:r>
              <a:rPr lang="de-DE" sz="1200" dirty="0">
                <a:latin typeface="+mj-lt"/>
              </a:rPr>
              <a:t> High Performance Storage Solution Development</a:t>
            </a:r>
          </a:p>
          <a:p>
            <a:pPr marL="285750" indent="-285750" defTabSz="592148">
              <a:lnSpc>
                <a:spcPct val="90000"/>
              </a:lnSpc>
              <a:spcAft>
                <a:spcPct val="35000"/>
              </a:spcAft>
              <a:buFont typeface="Wingdings" panose="05000000000000000000" pitchFamily="2" charset="2"/>
              <a:buChar char="Ø"/>
            </a:pPr>
            <a:r>
              <a:rPr lang="de-DE" sz="1200" dirty="0">
                <a:latin typeface="+mj-lt"/>
              </a:rPr>
              <a:t>2019 France Orange </a:t>
            </a:r>
            <a:r>
              <a:rPr lang="de-DE" sz="1200" dirty="0" err="1">
                <a:latin typeface="+mj-lt"/>
              </a:rPr>
              <a:t>group</a:t>
            </a:r>
            <a:r>
              <a:rPr lang="de-DE" sz="1200" dirty="0">
                <a:latin typeface="+mj-lt"/>
              </a:rPr>
              <a:t>, OFR </a:t>
            </a:r>
            <a:r>
              <a:rPr lang="de-DE" sz="1200" dirty="0" err="1">
                <a:latin typeface="+mj-lt"/>
              </a:rPr>
              <a:t>and</a:t>
            </a:r>
            <a:r>
              <a:rPr lang="de-DE" sz="1200" dirty="0">
                <a:latin typeface="+mj-lt"/>
              </a:rPr>
              <a:t> PSA </a:t>
            </a:r>
            <a:r>
              <a:rPr lang="de-DE" sz="1200" dirty="0" err="1">
                <a:latin typeface="+mj-lt"/>
              </a:rPr>
              <a:t>Product</a:t>
            </a:r>
            <a:r>
              <a:rPr lang="de-DE" sz="1200" dirty="0">
                <a:latin typeface="+mj-lt"/>
              </a:rPr>
              <a:t> </a:t>
            </a:r>
            <a:r>
              <a:rPr lang="de-DE" sz="1200" dirty="0" err="1">
                <a:latin typeface="+mj-lt"/>
              </a:rPr>
              <a:t>Presentation</a:t>
            </a:r>
            <a:r>
              <a:rPr lang="de-DE" sz="1200" dirty="0">
                <a:latin typeface="+mj-lt"/>
              </a:rPr>
              <a:t> </a:t>
            </a:r>
            <a:r>
              <a:rPr lang="de-DE" sz="1200" dirty="0" err="1">
                <a:latin typeface="+mj-lt"/>
              </a:rPr>
              <a:t>for</a:t>
            </a:r>
            <a:r>
              <a:rPr lang="de-DE" sz="1200" dirty="0">
                <a:latin typeface="+mj-lt"/>
              </a:rPr>
              <a:t> Intelligent Storage </a:t>
            </a:r>
            <a:r>
              <a:rPr lang="de-DE" sz="1200" dirty="0" err="1">
                <a:latin typeface="+mj-lt"/>
              </a:rPr>
              <a:t>and</a:t>
            </a:r>
            <a:r>
              <a:rPr lang="de-DE" sz="1200" dirty="0">
                <a:latin typeface="+mj-lt"/>
              </a:rPr>
              <a:t> Customer Engagement</a:t>
            </a:r>
          </a:p>
          <a:p>
            <a:pPr marL="285750" indent="-285750" defTabSz="592148">
              <a:lnSpc>
                <a:spcPct val="90000"/>
              </a:lnSpc>
              <a:spcAft>
                <a:spcPct val="35000"/>
              </a:spcAft>
              <a:buFont typeface="Wingdings" panose="05000000000000000000" pitchFamily="2" charset="2"/>
              <a:buChar char="Ø"/>
            </a:pPr>
            <a:r>
              <a:rPr lang="de-DE" sz="1200" dirty="0">
                <a:latin typeface="+mj-lt"/>
              </a:rPr>
              <a:t>2018 France IT Day, France ATOS Storage Workshop</a:t>
            </a:r>
          </a:p>
          <a:p>
            <a:pPr marL="285750" indent="-285750" defTabSz="592148">
              <a:lnSpc>
                <a:spcPct val="90000"/>
              </a:lnSpc>
              <a:spcAft>
                <a:spcPct val="35000"/>
              </a:spcAft>
              <a:buFont typeface="Wingdings" panose="05000000000000000000" pitchFamily="2" charset="2"/>
              <a:buChar char="Ø"/>
            </a:pPr>
            <a:r>
              <a:rPr lang="de-DE" sz="1200" dirty="0">
                <a:latin typeface="+mj-lt"/>
              </a:rPr>
              <a:t>2018 France PSA, France EDF Customer </a:t>
            </a:r>
            <a:r>
              <a:rPr lang="de-DE" sz="1200" dirty="0" err="1">
                <a:latin typeface="+mj-lt"/>
              </a:rPr>
              <a:t>pre-sale</a:t>
            </a:r>
            <a:r>
              <a:rPr lang="de-DE" sz="1200" dirty="0">
                <a:latin typeface="+mj-lt"/>
              </a:rPr>
              <a:t> </a:t>
            </a:r>
            <a:r>
              <a:rPr lang="de-DE" sz="1200" dirty="0" err="1">
                <a:latin typeface="+mj-lt"/>
              </a:rPr>
              <a:t>support</a:t>
            </a:r>
            <a:endParaRPr lang="de-DE" sz="1200" dirty="0">
              <a:latin typeface="+mj-lt"/>
            </a:endParaRPr>
          </a:p>
          <a:p>
            <a:pPr marL="285750" indent="-285750" defTabSz="592148">
              <a:lnSpc>
                <a:spcPct val="90000"/>
              </a:lnSpc>
              <a:spcAft>
                <a:spcPct val="35000"/>
              </a:spcAft>
              <a:buFont typeface="Wingdings" panose="05000000000000000000" pitchFamily="2" charset="2"/>
              <a:buChar char="Ø"/>
            </a:pPr>
            <a:r>
              <a:rPr lang="en-US" sz="1200" dirty="0">
                <a:latin typeface="+mj-lt"/>
              </a:rPr>
              <a:t>Chairman of BIO-IT World 2019 </a:t>
            </a:r>
          </a:p>
          <a:p>
            <a:pPr marL="285750" indent="-285750" defTabSz="592148">
              <a:lnSpc>
                <a:spcPct val="90000"/>
              </a:lnSpc>
              <a:spcAft>
                <a:spcPct val="35000"/>
              </a:spcAft>
              <a:buFont typeface="Wingdings" panose="05000000000000000000" pitchFamily="2" charset="2"/>
              <a:buChar char="Ø"/>
            </a:pPr>
            <a:r>
              <a:rPr lang="en-US" sz="1200" dirty="0">
                <a:latin typeface="+mj-lt"/>
              </a:rPr>
              <a:t>Rich industry experience as Storage Architect with previous company(EMC). Support numerous customers across continents including Europe, Asian and US.</a:t>
            </a:r>
          </a:p>
          <a:p>
            <a:pPr marL="285750" indent="-285750" defTabSz="592148">
              <a:lnSpc>
                <a:spcPct val="90000"/>
              </a:lnSpc>
              <a:spcAft>
                <a:spcPct val="35000"/>
              </a:spcAft>
              <a:buFont typeface="Wingdings" panose="05000000000000000000" pitchFamily="2" charset="2"/>
              <a:buChar char="Ø"/>
            </a:pPr>
            <a:r>
              <a:rPr lang="en-US" sz="1200" dirty="0">
                <a:latin typeface="+mj-lt"/>
              </a:rPr>
              <a:t>Chief Speaker of Huawei-Cornell Collaboration Workshop 2019.</a:t>
            </a:r>
          </a:p>
          <a:p>
            <a:pPr marL="285750" indent="-285750" defTabSz="592148">
              <a:lnSpc>
                <a:spcPct val="90000"/>
              </a:lnSpc>
              <a:spcAft>
                <a:spcPct val="35000"/>
              </a:spcAft>
              <a:buFont typeface="Wingdings" panose="05000000000000000000" pitchFamily="2" charset="2"/>
              <a:buChar char="Ø"/>
            </a:pPr>
            <a:r>
              <a:rPr lang="en-US" sz="1200" dirty="0">
                <a:latin typeface="+mj-lt"/>
              </a:rPr>
              <a:t>Chairman of Huawei Storage American Workshop 2018</a:t>
            </a:r>
            <a:endParaRPr lang="de-DE" altLang="zh-CN" sz="1200" dirty="0">
              <a:solidFill>
                <a:prstClr val="black"/>
              </a:solidFill>
              <a:latin typeface="+mj-lt"/>
              <a:ea typeface="微软雅黑" panose="020B0503020204020204" pitchFamily="34" charset="-122"/>
              <a:cs typeface="Arial" panose="020B0604020202020204" pitchFamily="34" charset="0"/>
            </a:endParaRPr>
          </a:p>
        </p:txBody>
      </p:sp>
      <p:sp>
        <p:nvSpPr>
          <p:cNvPr id="28" name="文本框 27"/>
          <p:cNvSpPr txBox="1"/>
          <p:nvPr/>
        </p:nvSpPr>
        <p:spPr>
          <a:xfrm>
            <a:off x="3557220" y="5523990"/>
            <a:ext cx="8407884" cy="80021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Very deep understanding of </a:t>
            </a:r>
            <a:r>
              <a:rPr lang="de-DE" altLang="zh-CN" sz="1200" dirty="0" err="1">
                <a:solidFill>
                  <a:prstClr val="black"/>
                </a:solidFill>
                <a:latin typeface="Arial" panose="020B0604020202020204" pitchFamily="34" charset="0"/>
                <a:ea typeface="微软雅黑" panose="020B0503020204020204" pitchFamily="34" charset="-122"/>
                <a:cs typeface="Arial" panose="020B0604020202020204" pitchFamily="34" charset="0"/>
              </a:rPr>
              <a:t>Huawei</a:t>
            </a: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 </a:t>
            </a:r>
            <a:r>
              <a:rPr lang="de-DE" altLang="zh-CN" sz="1200" dirty="0" err="1">
                <a:solidFill>
                  <a:prstClr val="black"/>
                </a:solidFill>
                <a:latin typeface="Arial" panose="020B0604020202020204" pitchFamily="34" charset="0"/>
                <a:ea typeface="微软雅黑" panose="020B0503020204020204" pitchFamily="34" charset="-122"/>
                <a:cs typeface="Arial" panose="020B0604020202020204" pitchFamily="34" charset="0"/>
              </a:rPr>
              <a:t>product</a:t>
            </a: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for Dell/EMC, previous European sales support for Huawei.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Citizenship with excellent communication skill in English and Chinese, deep understanding European cultures.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780077" y="2718549"/>
            <a:ext cx="1737976"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Tony Tang</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179004" y="3180086"/>
            <a:ext cx="3093317" cy="3093154"/>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00411685</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Chief Architect and Senior Director</a:t>
            </a: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Enterprise Storage Solutions(</a:t>
            </a:r>
            <a:r>
              <a:rPr lang="en-US" sz="1000" dirty="0" err="1">
                <a:solidFill>
                  <a:prstClr val="black"/>
                </a:solidFill>
                <a:latin typeface="Arial" panose="020B0604020202020204" pitchFamily="34" charset="0"/>
                <a:cs typeface="Arial" panose="020B0604020202020204" pitchFamily="34" charset="0"/>
              </a:rPr>
              <a:t>NAS,Block,AFA,etc</a:t>
            </a:r>
            <a:r>
              <a:rPr lang="en-US" sz="1000" dirty="0">
                <a:solidFill>
                  <a:prstClr val="black"/>
                </a:solidFill>
                <a:latin typeface="Arial" panose="020B0604020202020204" pitchFamily="34" charset="0"/>
                <a:cs typeface="Arial" panose="020B0604020202020204" pitchFamily="34" charset="0"/>
              </a:rPr>
              <a:t>)</a:t>
            </a:r>
          </a:p>
          <a:p>
            <a:pPr>
              <a:spcAft>
                <a:spcPts val="600"/>
              </a:spcAft>
            </a:pPr>
            <a:r>
              <a:rPr lang="en-US" sz="1000" dirty="0">
                <a:solidFill>
                  <a:prstClr val="black"/>
                </a:solidFill>
                <a:latin typeface="Arial" panose="020B0604020202020204" pitchFamily="34" charset="0"/>
                <a:cs typeface="Arial" panose="020B0604020202020204" pitchFamily="34" charset="0"/>
              </a:rPr>
              <a:t>Distributed/SDS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Big Data/AI Machine Learning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OpenStack, Cloud Computing Solutions</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Computing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29330" y="193564"/>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Project</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520560" y="239382"/>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20560" y="330123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30" name="Freeform 29"/>
          <p:cNvSpPr>
            <a:spLocks noEditPoints="1"/>
          </p:cNvSpPr>
          <p:nvPr/>
        </p:nvSpPr>
        <p:spPr bwMode="auto">
          <a:xfrm>
            <a:off x="3520560" y="521867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750327" y="3603592"/>
            <a:ext cx="8539637" cy="1515800"/>
          </a:xfrm>
          <a:prstGeom prst="rect">
            <a:avLst/>
          </a:prstGeom>
          <a:noFill/>
        </p:spPr>
        <p:txBody>
          <a:bodyPr wrap="square" rtlCol="0">
            <a:spAutoFit/>
          </a:bodyPr>
          <a:lstStyle/>
          <a:p>
            <a:pPr defTabSz="592148">
              <a:lnSpc>
                <a:spcPct val="90000"/>
              </a:lnSpc>
              <a:spcAft>
                <a:spcPct val="35000"/>
              </a:spcAft>
            </a:pPr>
            <a:r>
              <a:rPr lang="en-US" altLang="zh-CN" sz="1400" b="1" dirty="0">
                <a:solidFill>
                  <a:srgbClr val="820000"/>
                </a:solidFill>
                <a:latin typeface="+mj-lt"/>
                <a:ea typeface="微软雅黑" pitchFamily="34" charset="-122"/>
              </a:rPr>
              <a:t>Customer Value &amp; Huawei Value: </a:t>
            </a:r>
          </a:p>
          <a:p>
            <a:pPr defTabSz="592148">
              <a:lnSpc>
                <a:spcPct val="90000"/>
              </a:lnSpc>
              <a:spcAft>
                <a:spcPct val="35000"/>
              </a:spcAft>
            </a:pPr>
            <a:r>
              <a:rPr lang="en-US" sz="1200" u="sng" dirty="0">
                <a:latin typeface="+mj-lt"/>
              </a:rPr>
              <a:t>Strong Technical Background with Deep Understanding of Huawei Current IT and Storage Product Line</a:t>
            </a:r>
            <a:endParaRPr lang="en-US" sz="1200" dirty="0">
              <a:latin typeface="+mj-lt"/>
            </a:endParaRPr>
          </a:p>
          <a:p>
            <a:r>
              <a:rPr lang="en-US" sz="1200" dirty="0">
                <a:latin typeface="+mj-lt"/>
              </a:rPr>
              <a:t>Chief Architect and Senior Director of </a:t>
            </a:r>
            <a:r>
              <a:rPr lang="en-US" sz="1200" dirty="0" err="1">
                <a:latin typeface="+mj-lt"/>
              </a:rPr>
              <a:t>Futurewei</a:t>
            </a:r>
            <a:r>
              <a:rPr lang="en-US" sz="1200" dirty="0">
                <a:latin typeface="+mj-lt"/>
              </a:rPr>
              <a:t> Storage Lab</a:t>
            </a:r>
          </a:p>
          <a:p>
            <a:r>
              <a:rPr lang="en-US" sz="1200" dirty="0">
                <a:latin typeface="+mj-lt"/>
              </a:rPr>
              <a:t>Lead several major Huawei Major Technical Projects – Frontend AA(Dorado), </a:t>
            </a:r>
            <a:r>
              <a:rPr lang="en-US" sz="1200" dirty="0" err="1">
                <a:latin typeface="+mj-lt"/>
              </a:rPr>
              <a:t>FusionStorage</a:t>
            </a:r>
            <a:r>
              <a:rPr lang="en-US" sz="1200" dirty="0">
                <a:latin typeface="+mj-lt"/>
              </a:rPr>
              <a:t> ROC, Hybrid Storage, Big Data Platform Accelerator.</a:t>
            </a:r>
          </a:p>
          <a:p>
            <a:r>
              <a:rPr lang="en-US" sz="1200" dirty="0">
                <a:latin typeface="+mj-lt"/>
              </a:rPr>
              <a:t>System Architect of Storage Vendor EMC with extensive customer support experiences</a:t>
            </a:r>
          </a:p>
          <a:p>
            <a:r>
              <a:rPr lang="en-US" sz="1200" dirty="0">
                <a:latin typeface="+mj-lt"/>
              </a:rPr>
              <a:t>More than 15 Patents filed related to Storage Industry</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80" y="519019"/>
            <a:ext cx="2050782" cy="2096158"/>
          </a:xfrm>
          <a:prstGeom prst="rect">
            <a:avLst/>
          </a:prstGeom>
        </p:spPr>
      </p:pic>
    </p:spTree>
    <p:extLst>
      <p:ext uri="{BB962C8B-B14F-4D97-AF65-F5344CB8AC3E}">
        <p14:creationId xmlns:p14="http://schemas.microsoft.com/office/powerpoint/2010/main" val="133501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72005" y="232259"/>
            <a:ext cx="8766425" cy="6514418"/>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dirty="0">
              <a:solidFill>
                <a:prstClr val="black"/>
              </a:solidFill>
            </a:endParaRPr>
          </a:p>
        </p:txBody>
      </p:sp>
      <p:sp>
        <p:nvSpPr>
          <p:cNvPr id="17" name="矩形 16"/>
          <p:cNvSpPr/>
          <p:nvPr/>
        </p:nvSpPr>
        <p:spPr>
          <a:xfrm>
            <a:off x="3847379" y="4085155"/>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40725" y="5159597"/>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829198" y="693808"/>
            <a:ext cx="8354581" cy="3587905"/>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sz="1100" dirty="0"/>
              <a:t>Product owner and </a:t>
            </a:r>
            <a:r>
              <a:rPr lang="en-US" altLang="zh-CN" sz="1100" dirty="0"/>
              <a:t>engineering d</a:t>
            </a:r>
            <a:r>
              <a:rPr lang="de-DE" sz="1100" dirty="0"/>
              <a:t>irector of VxRail HCI product team at VMWare. </a:t>
            </a:r>
          </a:p>
          <a:p>
            <a:pPr marL="742950" lvl="1" indent="-285750" defTabSz="592148">
              <a:lnSpc>
                <a:spcPct val="90000"/>
              </a:lnSpc>
              <a:spcAft>
                <a:spcPct val="35000"/>
              </a:spcAft>
              <a:buFont typeface="Wingdings" panose="05000000000000000000" pitchFamily="2" charset="2"/>
              <a:buChar char="Ø"/>
            </a:pPr>
            <a:r>
              <a:rPr lang="de-DE" sz="1100" dirty="0"/>
              <a:t>Was responsible for Life-Cycle-Management of VxRail with all VMWare stack in DC, private cloud and mixed cloud.</a:t>
            </a:r>
          </a:p>
          <a:p>
            <a:pPr marL="742950" lvl="1" indent="-285750" defTabSz="592148">
              <a:lnSpc>
                <a:spcPct val="90000"/>
              </a:lnSpc>
              <a:spcAft>
                <a:spcPct val="35000"/>
              </a:spcAft>
              <a:buFont typeface="Wingdings" panose="05000000000000000000" pitchFamily="2" charset="2"/>
              <a:buChar char="Ø"/>
            </a:pPr>
            <a:r>
              <a:rPr lang="de-DE" sz="1100" dirty="0"/>
              <a:t>Closely mingled with sales, marketing and product managerment team in understanding customer requirement.</a:t>
            </a:r>
          </a:p>
          <a:p>
            <a:pPr marL="742950" lvl="1" indent="-285750" defTabSz="592148">
              <a:lnSpc>
                <a:spcPct val="90000"/>
              </a:lnSpc>
              <a:spcAft>
                <a:spcPct val="35000"/>
              </a:spcAft>
              <a:buFont typeface="Wingdings" panose="05000000000000000000" pitchFamily="2" charset="2"/>
              <a:buChar char="Ø"/>
            </a:pPr>
            <a:r>
              <a:rPr lang="de-DE" sz="1100" dirty="0"/>
              <a:t>Managed </a:t>
            </a:r>
            <a:r>
              <a:rPr lang="en-US" sz="1100" dirty="0"/>
              <a:t>a </a:t>
            </a:r>
            <a:r>
              <a:rPr lang="de-DE" sz="1100" dirty="0"/>
              <a:t>solution team for VxRail which is responsible for exploring various system integration/competition analysis.</a:t>
            </a:r>
          </a:p>
          <a:p>
            <a:pPr marL="742950" lvl="1" indent="-285750" defTabSz="592148">
              <a:lnSpc>
                <a:spcPct val="90000"/>
              </a:lnSpc>
              <a:spcAft>
                <a:spcPct val="35000"/>
              </a:spcAft>
              <a:buFont typeface="Wingdings" panose="05000000000000000000" pitchFamily="2" charset="2"/>
              <a:buChar char="Ø"/>
            </a:pPr>
            <a:r>
              <a:rPr lang="de-DE" sz="1100" dirty="0"/>
              <a:t>Participated in annual VMW conferences and met customers.</a:t>
            </a:r>
          </a:p>
          <a:p>
            <a:pPr marL="285750" indent="-285750" defTabSz="592148">
              <a:lnSpc>
                <a:spcPct val="90000"/>
              </a:lnSpc>
              <a:spcAft>
                <a:spcPct val="35000"/>
              </a:spcAft>
              <a:buFont typeface="Wingdings" panose="05000000000000000000" pitchFamily="2" charset="2"/>
              <a:buChar char="Ø"/>
            </a:pPr>
            <a:r>
              <a:rPr lang="en-US" sz="1100" dirty="0"/>
              <a:t>Engineering head &amp; release manager for Nimble Storage’s first generation AFA.</a:t>
            </a:r>
          </a:p>
          <a:p>
            <a:pPr marL="742950" lvl="1" indent="-285750" defTabSz="592148">
              <a:lnSpc>
                <a:spcPct val="90000"/>
              </a:lnSpc>
              <a:spcAft>
                <a:spcPct val="35000"/>
              </a:spcAft>
              <a:buFont typeface="Wingdings" panose="05000000000000000000" pitchFamily="2" charset="2"/>
              <a:buChar char="Ø"/>
            </a:pPr>
            <a:r>
              <a:rPr lang="en-US" sz="1100" dirty="0"/>
              <a:t>Worked closely with Nimble Product Management team.</a:t>
            </a:r>
          </a:p>
          <a:p>
            <a:pPr marL="742950" lvl="1" indent="-285750" defTabSz="592148">
              <a:lnSpc>
                <a:spcPct val="90000"/>
              </a:lnSpc>
              <a:spcAft>
                <a:spcPct val="35000"/>
              </a:spcAft>
              <a:buFont typeface="Wingdings" panose="05000000000000000000" pitchFamily="2" charset="2"/>
              <a:buChar char="Ø"/>
            </a:pPr>
            <a:r>
              <a:rPr lang="en-US" sz="1100" dirty="0"/>
              <a:t>Participated in regular seminar for sales and marketing people to update them with product details.</a:t>
            </a:r>
          </a:p>
          <a:p>
            <a:pPr marL="742950" lvl="1" indent="-285750" defTabSz="592148">
              <a:lnSpc>
                <a:spcPct val="90000"/>
              </a:lnSpc>
              <a:spcAft>
                <a:spcPct val="35000"/>
              </a:spcAft>
              <a:buFont typeface="Wingdings" panose="05000000000000000000" pitchFamily="2" charset="2"/>
              <a:buChar char="Ø"/>
            </a:pPr>
            <a:r>
              <a:rPr lang="en-US" sz="1100" dirty="0"/>
              <a:t>Participated in corporate events in meeting customers.</a:t>
            </a:r>
          </a:p>
          <a:p>
            <a:pPr marL="742950" lvl="1" indent="-285750" defTabSz="592148">
              <a:lnSpc>
                <a:spcPct val="90000"/>
              </a:lnSpc>
              <a:spcAft>
                <a:spcPct val="35000"/>
              </a:spcAft>
              <a:buFont typeface="Wingdings" panose="05000000000000000000" pitchFamily="2" charset="2"/>
              <a:buChar char="Ø"/>
            </a:pPr>
            <a:r>
              <a:rPr lang="en-US" sz="1100" dirty="0"/>
              <a:t>Be familiar with AFA &amp;  Nimble </a:t>
            </a:r>
            <a:r>
              <a:rPr lang="en-US" sz="1100" dirty="0" err="1"/>
              <a:t>Infosight</a:t>
            </a:r>
            <a:r>
              <a:rPr lang="en-US" sz="1100" dirty="0"/>
              <a:t> structure and impact to customer.</a:t>
            </a:r>
          </a:p>
          <a:p>
            <a:pPr marL="285750" indent="-285750" defTabSz="592148">
              <a:lnSpc>
                <a:spcPct val="90000"/>
              </a:lnSpc>
              <a:spcAft>
                <a:spcPct val="35000"/>
              </a:spcAft>
              <a:buFont typeface="Wingdings" panose="05000000000000000000" pitchFamily="2" charset="2"/>
              <a:buChar char="Ø"/>
            </a:pPr>
            <a:r>
              <a:rPr lang="en-US" sz="1100" dirty="0"/>
              <a:t>Engineering director at Data Domain and BRS division of EMC. </a:t>
            </a:r>
          </a:p>
          <a:p>
            <a:pPr marL="742950" lvl="1" indent="-285750" defTabSz="592148">
              <a:lnSpc>
                <a:spcPct val="90000"/>
              </a:lnSpc>
              <a:spcAft>
                <a:spcPct val="35000"/>
              </a:spcAft>
              <a:buFont typeface="Wingdings" panose="05000000000000000000" pitchFamily="2" charset="2"/>
              <a:buChar char="Ø"/>
            </a:pPr>
            <a:r>
              <a:rPr lang="en-US" sz="1100" dirty="0"/>
              <a:t>Be familiar with backup and data achieving use cases and solution.</a:t>
            </a:r>
          </a:p>
          <a:p>
            <a:pPr marL="742950" lvl="1" indent="-285750" defTabSz="592148">
              <a:lnSpc>
                <a:spcPct val="90000"/>
              </a:lnSpc>
              <a:spcAft>
                <a:spcPct val="35000"/>
              </a:spcAft>
              <a:buFont typeface="Wingdings" panose="05000000000000000000" pitchFamily="2" charset="2"/>
              <a:buChar char="Ø"/>
            </a:pPr>
            <a:r>
              <a:rPr lang="en-US" sz="1100" dirty="0"/>
              <a:t>Visit customer sites and talk to customers directly in both US and China.</a:t>
            </a:r>
          </a:p>
          <a:p>
            <a:pPr marL="285750" indent="-285750" defTabSz="592148">
              <a:lnSpc>
                <a:spcPct val="90000"/>
              </a:lnSpc>
              <a:spcAft>
                <a:spcPct val="35000"/>
              </a:spcAft>
              <a:buFont typeface="Wingdings" panose="05000000000000000000" pitchFamily="2" charset="2"/>
              <a:buChar char="Ø"/>
            </a:pPr>
            <a:r>
              <a:rPr lang="en-US" sz="1100" dirty="0"/>
              <a:t>Be speaker at various conferences and market fairs (EMC World, </a:t>
            </a:r>
            <a:r>
              <a:rPr lang="en-US" sz="1100" dirty="0" err="1"/>
              <a:t>VMWorld</a:t>
            </a:r>
            <a:r>
              <a:rPr lang="en-US" sz="1100" dirty="0"/>
              <a:t>, university events and technical conferences) including keynote speaker for “</a:t>
            </a:r>
            <a:r>
              <a:rPr lang="en-US" altLang="zh-CN" sz="1100" b="1" dirty="0"/>
              <a:t>China Data &amp; Storage Summit</a:t>
            </a:r>
            <a:r>
              <a:rPr lang="en-US" altLang="zh-CN" sz="1100" dirty="0"/>
              <a:t>”</a:t>
            </a:r>
          </a:p>
          <a:p>
            <a:pPr marL="285750" indent="-285750" defTabSz="592148">
              <a:lnSpc>
                <a:spcPct val="90000"/>
              </a:lnSpc>
              <a:spcAft>
                <a:spcPct val="35000"/>
              </a:spcAft>
              <a:buFont typeface="Wingdings" panose="05000000000000000000" pitchFamily="2" charset="2"/>
              <a:buChar char="Ø"/>
            </a:pPr>
            <a:r>
              <a:rPr lang="en-US" sz="1100" dirty="0"/>
              <a:t>With MBA degree  from UC Berkeley focusing on marketing and management. </a:t>
            </a:r>
          </a:p>
          <a:p>
            <a:pPr lvl="0"/>
            <a:endParaRPr lang="de-DE" altLang="zh-CN"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3840725" y="5514733"/>
            <a:ext cx="8407884" cy="951030"/>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altLang="zh-CN" sz="1200" dirty="0"/>
              <a:t>Familiar with ITOM and telemetry of storage systems.</a:t>
            </a:r>
          </a:p>
          <a:p>
            <a:pPr marL="285750" indent="-285750" defTabSz="592148">
              <a:lnSpc>
                <a:spcPct val="90000"/>
              </a:lnSpc>
              <a:spcAft>
                <a:spcPct val="35000"/>
              </a:spcAft>
              <a:buFont typeface="Wingdings" panose="05000000000000000000" pitchFamily="2" charset="2"/>
              <a:buChar char="Ø"/>
            </a:pPr>
            <a:r>
              <a:rPr lang="de-DE" altLang="zh-CN" sz="1200" dirty="0"/>
              <a:t>Familiar with product from other venders.</a:t>
            </a:r>
          </a:p>
          <a:p>
            <a:pPr marL="285750" indent="-285750" defTabSz="592148">
              <a:lnSpc>
                <a:spcPct val="90000"/>
              </a:lnSpc>
              <a:spcAft>
                <a:spcPct val="35000"/>
              </a:spcAft>
              <a:buFont typeface="Wingdings" panose="05000000000000000000" pitchFamily="2" charset="2"/>
              <a:buChar char="Ø"/>
            </a:pPr>
            <a:r>
              <a:rPr lang="de-DE" altLang="zh-CN" sz="1200" dirty="0"/>
              <a:t>With many years of IT R&amp;D management and product background.</a:t>
            </a:r>
          </a:p>
          <a:p>
            <a:pPr marL="285750" indent="-285750" defTabSz="592148">
              <a:lnSpc>
                <a:spcPct val="90000"/>
              </a:lnSpc>
              <a:spcAft>
                <a:spcPct val="35000"/>
              </a:spcAft>
              <a:buFont typeface="Wingdings" panose="05000000000000000000" pitchFamily="2" charset="2"/>
              <a:buChar char="Ø"/>
            </a:pPr>
            <a:r>
              <a:rPr lang="de-DE" altLang="zh-CN" sz="1200" dirty="0"/>
              <a:t>With US Citizenship and excellent communication skill in both English and Chinese. </a:t>
            </a:r>
            <a:endParaRPr lang="en-US" altLang="zh-CN" sz="1200" dirty="0"/>
          </a:p>
        </p:txBody>
      </p:sp>
      <p:sp>
        <p:nvSpPr>
          <p:cNvPr id="23" name="文本框 22"/>
          <p:cNvSpPr txBox="1"/>
          <p:nvPr/>
        </p:nvSpPr>
        <p:spPr>
          <a:xfrm>
            <a:off x="687876" y="2806816"/>
            <a:ext cx="1927131"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Nelson Liao</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178688" y="3268353"/>
            <a:ext cx="3093317" cy="3400931"/>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a:t>
            </a:r>
            <a:r>
              <a:rPr lang="en-US" altLang="zh-CN" sz="1200" dirty="0">
                <a:solidFill>
                  <a:prstClr val="black"/>
                </a:solidFill>
                <a:latin typeface="Arial" panose="020B0604020202020204" pitchFamily="34" charset="0"/>
                <a:cs typeface="Arial" panose="020B0604020202020204" pitchFamily="34" charset="0"/>
              </a:rPr>
              <a:t>94311</a:t>
            </a:r>
            <a:endParaRPr lang="en-US" sz="1200" dirty="0">
              <a:solidFill>
                <a:prstClr val="black"/>
              </a:solidFill>
              <a:latin typeface="Arial" panose="020B0604020202020204" pitchFamily="34" charset="0"/>
              <a:cs typeface="Arial" panose="020B0604020202020204" pitchFamily="34" charset="0"/>
            </a:endParaRPr>
          </a:p>
          <a:p>
            <a:pPr>
              <a:spcBef>
                <a:spcPts val="600"/>
              </a:spcBef>
              <a:spcAft>
                <a:spcPts val="600"/>
              </a:spcAft>
            </a:pPr>
            <a:r>
              <a:rPr lang="en-US" altLang="zh-CN" sz="1200" b="1" dirty="0">
                <a:solidFill>
                  <a:prstClr val="black"/>
                </a:solidFill>
                <a:latin typeface="Arial" panose="020B0604020202020204" pitchFamily="34" charset="0"/>
                <a:cs typeface="Arial" panose="020B0604020202020204" pitchFamily="34" charset="0"/>
              </a:rPr>
              <a:t>VP of storage technology </a:t>
            </a:r>
            <a:endParaRPr lang="en-US" sz="1200" b="1" dirty="0">
              <a:solidFill>
                <a:prstClr val="black"/>
              </a:solidFill>
              <a:latin typeface="Arial" panose="020B0604020202020204" pitchFamily="34" charset="0"/>
              <a:cs typeface="Arial" panose="020B0604020202020204" pitchFamily="34" charset="0"/>
            </a:endParaRP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Storage Life Cycle Management and IT Operation Management. </a:t>
            </a:r>
          </a:p>
          <a:p>
            <a:pPr>
              <a:spcAft>
                <a:spcPts val="600"/>
              </a:spcAft>
            </a:pPr>
            <a:r>
              <a:rPr lang="en-US" sz="1000" dirty="0">
                <a:solidFill>
                  <a:prstClr val="black"/>
                </a:solidFill>
                <a:latin typeface="Arial" panose="020B0604020202020204" pitchFamily="34" charset="0"/>
                <a:cs typeface="Arial" panose="020B0604020202020204" pitchFamily="34" charset="0"/>
              </a:rPr>
              <a:t>Hyper Converged Infrastructure (HCI) &amp; Software Defined Storage (SDS). </a:t>
            </a:r>
          </a:p>
          <a:p>
            <a:pPr>
              <a:spcAft>
                <a:spcPts val="600"/>
              </a:spcAft>
            </a:pPr>
            <a:r>
              <a:rPr lang="en-US" sz="1000" dirty="0">
                <a:solidFill>
                  <a:prstClr val="black"/>
                </a:solidFill>
                <a:latin typeface="Arial" panose="020B0604020202020204" pitchFamily="34" charset="0"/>
                <a:cs typeface="Arial" panose="020B0604020202020204" pitchFamily="34" charset="0"/>
              </a:rPr>
              <a:t>Private Cloud and mixed cloud integration.</a:t>
            </a:r>
          </a:p>
          <a:p>
            <a:pPr>
              <a:spcAft>
                <a:spcPts val="600"/>
              </a:spcAft>
            </a:pPr>
            <a:r>
              <a:rPr lang="en-US" sz="1000" dirty="0">
                <a:solidFill>
                  <a:prstClr val="black"/>
                </a:solidFill>
                <a:latin typeface="Arial" panose="020B0604020202020204" pitchFamily="34" charset="0"/>
                <a:cs typeface="Arial" panose="020B0604020202020204" pitchFamily="34" charset="0"/>
              </a:rPr>
              <a:t>Hypervisor &amp; VM use scenarios. </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Computing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40725" y="327055"/>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538162" y="36149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38609" y="4108335"/>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宋体" panose="02010600030101010101" pitchFamily="2" charset="-122"/>
            </a:endParaRPr>
          </a:p>
        </p:txBody>
      </p:sp>
      <p:sp>
        <p:nvSpPr>
          <p:cNvPr id="30" name="Freeform 29"/>
          <p:cNvSpPr>
            <a:spLocks noEditPoints="1"/>
          </p:cNvSpPr>
          <p:nvPr/>
        </p:nvSpPr>
        <p:spPr bwMode="auto">
          <a:xfrm>
            <a:off x="3531955" y="522267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847379" y="4460983"/>
            <a:ext cx="8539637" cy="720197"/>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en-US" sz="1200" dirty="0"/>
              <a:t>Worked at Data Domain, EMC, Nimble Storage and </a:t>
            </a:r>
            <a:r>
              <a:rPr lang="en-US" sz="1200" dirty="0" err="1"/>
              <a:t>VMWware</a:t>
            </a:r>
            <a:r>
              <a:rPr lang="en-US" sz="1200" dirty="0"/>
              <a:t> before joining </a:t>
            </a:r>
            <a:r>
              <a:rPr lang="en-US" sz="1200" dirty="0" err="1"/>
              <a:t>Futurewei</a:t>
            </a:r>
            <a:r>
              <a:rPr lang="en-US" sz="1200" dirty="0"/>
              <a:t>.</a:t>
            </a:r>
          </a:p>
          <a:p>
            <a:pPr marL="285750" indent="-285750" defTabSz="592148">
              <a:lnSpc>
                <a:spcPct val="90000"/>
              </a:lnSpc>
              <a:spcAft>
                <a:spcPct val="35000"/>
              </a:spcAft>
              <a:buFont typeface="Wingdings" panose="05000000000000000000" pitchFamily="2" charset="2"/>
              <a:buChar char="Ø"/>
            </a:pPr>
            <a:r>
              <a:rPr lang="en-US" sz="1200" dirty="0"/>
              <a:t>Joined </a:t>
            </a:r>
            <a:r>
              <a:rPr lang="en-US" sz="1200" dirty="0" err="1"/>
              <a:t>Futurewei</a:t>
            </a:r>
            <a:r>
              <a:rPr lang="en-US" sz="1200" dirty="0"/>
              <a:t> to lead efforts to build new IT &amp; Operation Management framework.</a:t>
            </a:r>
          </a:p>
          <a:p>
            <a:pPr marL="285750" indent="-285750" defTabSz="592148">
              <a:lnSpc>
                <a:spcPct val="90000"/>
              </a:lnSpc>
              <a:spcAft>
                <a:spcPct val="35000"/>
              </a:spcAft>
              <a:buFont typeface="Wingdings" panose="05000000000000000000" pitchFamily="2" charset="2"/>
              <a:buChar char="Ø"/>
            </a:pPr>
            <a:r>
              <a:rPr lang="en-US" sz="1200" dirty="0"/>
              <a:t>Strong experiences in system management &amp; many years of IT R&amp;D experiences.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74" y="38529"/>
            <a:ext cx="2118667" cy="2678090"/>
          </a:xfrm>
          <a:prstGeom prst="rect">
            <a:avLst/>
          </a:prstGeom>
        </p:spPr>
      </p:pic>
    </p:spTree>
    <p:extLst>
      <p:ext uri="{BB962C8B-B14F-4D97-AF65-F5344CB8AC3E}">
        <p14:creationId xmlns:p14="http://schemas.microsoft.com/office/powerpoint/2010/main" val="211316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384532" y="254405"/>
            <a:ext cx="8430973" cy="6472966"/>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a:solidFill>
                <a:prstClr val="black"/>
              </a:solidFill>
            </a:endParaRPr>
          </a:p>
        </p:txBody>
      </p:sp>
      <p:sp>
        <p:nvSpPr>
          <p:cNvPr id="17" name="矩形 16"/>
          <p:cNvSpPr/>
          <p:nvPr/>
        </p:nvSpPr>
        <p:spPr>
          <a:xfrm>
            <a:off x="3877623" y="2839927"/>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77623" y="4704995"/>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690988" y="977651"/>
            <a:ext cx="8016154" cy="1763560"/>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en-US" sz="1200" dirty="0"/>
              <a:t>More than 13 years of storage industry experience. Architect and build mission critical storage software. Focus on the area of business continuity and data protection.</a:t>
            </a:r>
          </a:p>
          <a:p>
            <a:pPr marL="285750" indent="-285750" defTabSz="592148">
              <a:lnSpc>
                <a:spcPct val="90000"/>
              </a:lnSpc>
              <a:spcAft>
                <a:spcPct val="35000"/>
              </a:spcAft>
              <a:buFont typeface="Wingdings" panose="05000000000000000000" pitchFamily="2" charset="2"/>
              <a:buChar char="Ø"/>
            </a:pPr>
            <a:r>
              <a:rPr lang="en-US" sz="1200" dirty="0"/>
              <a:t>Had telecom industry experience on circuit provisioning, billing applications.</a:t>
            </a:r>
          </a:p>
          <a:p>
            <a:pPr marL="285750" indent="-285750" defTabSz="592148">
              <a:lnSpc>
                <a:spcPct val="90000"/>
              </a:lnSpc>
              <a:spcAft>
                <a:spcPct val="35000"/>
              </a:spcAft>
              <a:buFont typeface="Wingdings" panose="05000000000000000000" pitchFamily="2" charset="2"/>
              <a:buChar char="Ø"/>
            </a:pPr>
            <a:r>
              <a:rPr lang="en-US" sz="1200" dirty="0"/>
              <a:t>Support numerous enterprise customers across continents including Europe, Asian and US.</a:t>
            </a:r>
          </a:p>
          <a:p>
            <a:pPr marL="285750" indent="-285750" defTabSz="592148">
              <a:lnSpc>
                <a:spcPct val="90000"/>
              </a:lnSpc>
              <a:spcAft>
                <a:spcPct val="35000"/>
              </a:spcAft>
              <a:buFont typeface="Wingdings" panose="05000000000000000000" pitchFamily="2" charset="2"/>
              <a:buChar char="Ø"/>
            </a:pPr>
            <a:r>
              <a:rPr lang="en-US" sz="1200" dirty="0"/>
              <a:t>Contribute to Huawei storage’s major technical architectures – Frontend AA (Dorado), </a:t>
            </a:r>
            <a:r>
              <a:rPr lang="en-US" sz="1200" dirty="0" err="1"/>
              <a:t>FusionStorage</a:t>
            </a:r>
            <a:r>
              <a:rPr lang="en-US" sz="1200" dirty="0"/>
              <a:t> (ROC), Big Data Platform Accelerator.</a:t>
            </a:r>
          </a:p>
          <a:p>
            <a:pPr marL="285750" indent="-285750" defTabSz="592148">
              <a:lnSpc>
                <a:spcPct val="90000"/>
              </a:lnSpc>
              <a:spcAft>
                <a:spcPct val="35000"/>
              </a:spcAft>
              <a:buFont typeface="Wingdings" panose="05000000000000000000" pitchFamily="2" charset="2"/>
              <a:buChar char="Ø"/>
            </a:pPr>
            <a:r>
              <a:rPr lang="en-US" sz="1200" dirty="0"/>
              <a:t>Led Huawei’s storage native hybrid cloud project.</a:t>
            </a:r>
          </a:p>
          <a:p>
            <a:pPr lvl="0"/>
            <a:endPar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3662563" y="5150287"/>
            <a:ext cx="5440691" cy="106182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Deep understanding of Huawei Product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experiences.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Excellent communication skills in English and Chinese.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637153" y="2547601"/>
            <a:ext cx="1920590" cy="461537"/>
          </a:xfrm>
          <a:prstGeom prst="rect">
            <a:avLst/>
          </a:prstGeom>
          <a:noFill/>
        </p:spPr>
        <p:txBody>
          <a:bodyPr wrap="none" rtlCol="0">
            <a:spAutoFit/>
          </a:bodyPr>
          <a:lstStyle/>
          <a:p>
            <a:r>
              <a:rPr lang="en-US" sz="2399" b="1" dirty="0">
                <a:solidFill>
                  <a:prstClr val="black"/>
                </a:solidFill>
                <a:latin typeface="Arial" panose="020B0604020202020204" pitchFamily="34" charset="0"/>
                <a:cs typeface="Arial" panose="020B0604020202020204" pitchFamily="34" charset="0"/>
              </a:rPr>
              <a:t>Dr. Ning Wu</a:t>
            </a:r>
          </a:p>
        </p:txBody>
      </p:sp>
      <p:sp>
        <p:nvSpPr>
          <p:cNvPr id="24" name="文本框 23"/>
          <p:cNvSpPr txBox="1"/>
          <p:nvPr/>
        </p:nvSpPr>
        <p:spPr>
          <a:xfrm>
            <a:off x="385712" y="3092584"/>
            <a:ext cx="3093317" cy="3354765"/>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00412114</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Principal Architect </a:t>
            </a:r>
          </a:p>
          <a:p>
            <a:pPr>
              <a:spcBef>
                <a:spcPts val="600"/>
              </a:spcBef>
              <a:spcAft>
                <a:spcPts val="6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Enterprise Storage Solutions (AFA, </a:t>
            </a:r>
            <a:r>
              <a:rPr lang="en-US" sz="1000" dirty="0" err="1">
                <a:solidFill>
                  <a:prstClr val="black"/>
                </a:solidFill>
                <a:latin typeface="Arial" panose="020B0604020202020204" pitchFamily="34" charset="0"/>
                <a:cs typeface="Arial" panose="020B0604020202020204" pitchFamily="34" charset="0"/>
              </a:rPr>
              <a:t>etc</a:t>
            </a:r>
            <a:r>
              <a:rPr lang="en-US" sz="1000" dirty="0">
                <a:solidFill>
                  <a:prstClr val="black"/>
                </a:solidFill>
                <a:latin typeface="Arial" panose="020B0604020202020204" pitchFamily="34" charset="0"/>
                <a:cs typeface="Arial" panose="020B0604020202020204" pitchFamily="34" charset="0"/>
              </a:rPr>
              <a:t>)</a:t>
            </a:r>
          </a:p>
          <a:p>
            <a:pPr>
              <a:spcAft>
                <a:spcPts val="600"/>
              </a:spcAft>
            </a:pPr>
            <a:r>
              <a:rPr lang="en-US" sz="1000" dirty="0">
                <a:solidFill>
                  <a:prstClr val="black"/>
                </a:solidFill>
                <a:latin typeface="Arial" panose="020B0604020202020204" pitchFamily="34" charset="0"/>
                <a:cs typeface="Arial" panose="020B0604020202020204" pitchFamily="34" charset="0"/>
              </a:rPr>
              <a:t>Distributed/SDS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Business continuity and data protection</a:t>
            </a:r>
          </a:p>
          <a:p>
            <a:pPr>
              <a:spcAft>
                <a:spcPts val="600"/>
              </a:spcAft>
            </a:pPr>
            <a:r>
              <a:rPr lang="en-US" sz="1000" dirty="0">
                <a:solidFill>
                  <a:prstClr val="black"/>
                </a:solidFill>
                <a:latin typeface="Arial" panose="020B0604020202020204" pitchFamily="34" charset="0"/>
                <a:cs typeface="Arial" panose="020B0604020202020204" pitchFamily="34" charset="0"/>
              </a:rPr>
              <a:t>Hybrid cloud solutions</a:t>
            </a:r>
          </a:p>
          <a:p>
            <a:pPr>
              <a:spcAft>
                <a:spcPts val="300"/>
              </a:spcAft>
            </a:pPr>
            <a:endParaRPr lang="en-US" sz="1200" b="1" dirty="0">
              <a:solidFill>
                <a:prstClr val="black"/>
              </a:solidFill>
              <a:latin typeface="Arial" panose="020B0604020202020204" pitchFamily="34" charset="0"/>
              <a:cs typeface="Arial" panose="020B0604020202020204" pitchFamily="34" charset="0"/>
            </a:endParaRP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Compute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962400" y="492348"/>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Project</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662563" y="51901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80224" y="2821772"/>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30" name="Freeform 29"/>
          <p:cNvSpPr>
            <a:spLocks noEditPoints="1"/>
          </p:cNvSpPr>
          <p:nvPr/>
        </p:nvSpPr>
        <p:spPr bwMode="auto">
          <a:xfrm>
            <a:off x="3567634" y="467802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816948" y="3271732"/>
            <a:ext cx="7599963" cy="1146468"/>
          </a:xfrm>
          <a:prstGeom prst="rect">
            <a:avLst/>
          </a:prstGeom>
          <a:noFill/>
        </p:spPr>
        <p:txBody>
          <a:bodyPr wrap="square" rtlCol="0">
            <a:spAutoFit/>
          </a:bodyPr>
          <a:lstStyle/>
          <a:p>
            <a:pPr defTabSz="592148">
              <a:lnSpc>
                <a:spcPct val="90000"/>
              </a:lnSpc>
              <a:spcAft>
                <a:spcPct val="35000"/>
              </a:spcAft>
            </a:pPr>
            <a:r>
              <a:rPr lang="en-US" altLang="zh-CN" sz="1400" b="1" dirty="0">
                <a:solidFill>
                  <a:srgbClr val="820000"/>
                </a:solidFill>
                <a:latin typeface="+mj-lt"/>
                <a:ea typeface="微软雅黑" pitchFamily="34" charset="-122"/>
              </a:rPr>
              <a:t>Customer Value &amp; Huawei Value: </a:t>
            </a:r>
          </a:p>
          <a:p>
            <a:pPr defTabSz="592148">
              <a:lnSpc>
                <a:spcPct val="90000"/>
              </a:lnSpc>
              <a:spcAft>
                <a:spcPct val="35000"/>
              </a:spcAft>
            </a:pPr>
            <a:r>
              <a:rPr lang="en-US" sz="1200" u="sng" dirty="0">
                <a:latin typeface="+mj-lt"/>
              </a:rPr>
              <a:t>Strong Technical Background with Deep Understanding of Huawei’s Current IT and Storage Product Line</a:t>
            </a:r>
            <a:endParaRPr lang="en-US" sz="1200" dirty="0">
              <a:latin typeface="+mj-lt"/>
            </a:endParaRPr>
          </a:p>
          <a:p>
            <a:r>
              <a:rPr lang="en-US" sz="1200" dirty="0">
                <a:latin typeface="+mj-lt"/>
              </a:rPr>
              <a:t>Principal architect of </a:t>
            </a:r>
            <a:r>
              <a:rPr lang="en-US" sz="1200" dirty="0" err="1">
                <a:latin typeface="+mj-lt"/>
              </a:rPr>
              <a:t>Futurewei</a:t>
            </a:r>
            <a:r>
              <a:rPr lang="en-US" sz="1200" dirty="0">
                <a:latin typeface="+mj-lt"/>
              </a:rPr>
              <a:t> Storage Lab</a:t>
            </a:r>
          </a:p>
          <a:p>
            <a:r>
              <a:rPr lang="en-US" sz="1200" dirty="0">
                <a:latin typeface="+mj-lt"/>
              </a:rPr>
              <a:t>Extensive customer support experiences</a:t>
            </a:r>
          </a:p>
          <a:p>
            <a:r>
              <a:rPr lang="en-US" sz="1200" dirty="0">
                <a:latin typeface="+mj-lt"/>
              </a:rPr>
              <a:t>20 years of IT industry Working Experience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989" y="334461"/>
            <a:ext cx="1560863" cy="2132541"/>
          </a:xfrm>
          <a:prstGeom prst="rect">
            <a:avLst/>
          </a:prstGeom>
        </p:spPr>
      </p:pic>
    </p:spTree>
    <p:extLst>
      <p:ext uri="{BB962C8B-B14F-4D97-AF65-F5344CB8AC3E}">
        <p14:creationId xmlns:p14="http://schemas.microsoft.com/office/powerpoint/2010/main" val="10042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22346" y="235122"/>
            <a:ext cx="8626664" cy="6544491"/>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en-US" altLang="zh-CN" sz="4400" dirty="0">
              <a:solidFill>
                <a:prstClr val="black"/>
              </a:solidFill>
            </a:endParaRPr>
          </a:p>
        </p:txBody>
      </p:sp>
      <p:sp>
        <p:nvSpPr>
          <p:cNvPr id="22" name="文本框 21"/>
          <p:cNvSpPr txBox="1"/>
          <p:nvPr/>
        </p:nvSpPr>
        <p:spPr>
          <a:xfrm>
            <a:off x="3862350" y="849681"/>
            <a:ext cx="7892027" cy="1449628"/>
          </a:xfrm>
          <a:prstGeom prst="rect">
            <a:avLst/>
          </a:prstGeom>
          <a:noFill/>
        </p:spPr>
        <p:txBody>
          <a:bodyPr wrap="square" rtlCol="0">
            <a:spAutoFit/>
          </a:bodyPr>
          <a:lstStyle/>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20 years of storage industry experience. Architected and built distributed and highly scalable storage software. Focus on IT, Storage, Cloud, and AI pipeline infrastructure management, control and serviceability.</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Had industry experience in IT management software in Health Care and Scientific Instrument industries, understand customer needs well.</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Support numerous enterprise customers across continents including Europe, Asian and US.</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Other than storage management, have been working on </a:t>
            </a:r>
            <a:r>
              <a:rPr lang="en-US" sz="1200" dirty="0" err="1">
                <a:latin typeface="Arial" panose="020B0604020202020204" pitchFamily="34" charset="0"/>
                <a:cs typeface="Arial" panose="020B0604020202020204" pitchFamily="34" charset="0"/>
              </a:rPr>
              <a:t>AIOps</a:t>
            </a:r>
            <a:r>
              <a:rPr lang="en-US" sz="1200" dirty="0">
                <a:latin typeface="Arial" panose="020B0604020202020204" pitchFamily="34" charset="0"/>
                <a:cs typeface="Arial" panose="020B0604020202020204" pitchFamily="34" charset="0"/>
              </a:rPr>
              <a:t>, AI Pipeline Infrastructure, Big Data Analysis recently for the last several years, understand well on customer needs in those areas as well.</a:t>
            </a:r>
          </a:p>
        </p:txBody>
      </p:sp>
      <p:sp>
        <p:nvSpPr>
          <p:cNvPr id="23" name="文本框 22"/>
          <p:cNvSpPr txBox="1"/>
          <p:nvPr/>
        </p:nvSpPr>
        <p:spPr>
          <a:xfrm>
            <a:off x="738466" y="2982941"/>
            <a:ext cx="1940447" cy="461537"/>
          </a:xfrm>
          <a:prstGeom prst="rect">
            <a:avLst/>
          </a:prstGeom>
          <a:noFill/>
        </p:spPr>
        <p:txBody>
          <a:bodyPr wrap="square" rtlCol="0">
            <a:spAutoFit/>
          </a:bodyPr>
          <a:lstStyle/>
          <a:p>
            <a:r>
              <a:rPr lang="en-US"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Yong Wang</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359000" y="3507368"/>
            <a:ext cx="2848677" cy="2923877"/>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 00411939 </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Senior Architect</a:t>
            </a: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200" dirty="0">
                <a:solidFill>
                  <a:prstClr val="black"/>
                </a:solidFill>
                <a:latin typeface="Arial" panose="020B0604020202020204" pitchFamily="34" charset="0"/>
                <a:cs typeface="Arial" panose="020B0604020202020204" pitchFamily="34" charset="0"/>
              </a:rPr>
              <a:t>IT, Storage, Cloud, AI, Big Data Analytics, Infrastructure Management </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200" dirty="0" err="1">
                <a:latin typeface="Arial" panose="020B0604020202020204" pitchFamily="34" charset="0"/>
                <a:cs typeface="Arial" panose="020B0604020202020204" pitchFamily="34" charset="0"/>
              </a:rPr>
              <a:t>Futurewei</a:t>
            </a:r>
            <a:r>
              <a:rPr lang="en-US" sz="1200" dirty="0">
                <a:latin typeface="Arial" panose="020B0604020202020204" pitchFamily="34" charset="0"/>
                <a:cs typeface="Arial" panose="020B0604020202020204" pitchFamily="34" charset="0"/>
              </a:rPr>
              <a:t> Intelligent Data and Computing Lab </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a:t>
            </a:r>
          </a:p>
          <a:p>
            <a:r>
              <a:rPr lang="en-US" sz="1200" dirty="0" err="1">
                <a:solidFill>
                  <a:prstClr val="black"/>
                </a:solidFill>
                <a:latin typeface="Arial" panose="020B0604020202020204" pitchFamily="34" charset="0"/>
                <a:cs typeface="Arial" panose="020B0604020202020204" pitchFamily="34" charset="0"/>
              </a:rPr>
              <a:t>CxO</a:t>
            </a:r>
            <a:r>
              <a:rPr lang="en-US" sz="12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62350" y="414846"/>
            <a:ext cx="7623619"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 Domain &amp; Key Project Experiences</a:t>
            </a:r>
          </a:p>
        </p:txBody>
      </p:sp>
      <p:sp>
        <p:nvSpPr>
          <p:cNvPr id="25" name="Freeform 29"/>
          <p:cNvSpPr>
            <a:spLocks noEditPoints="1"/>
          </p:cNvSpPr>
          <p:nvPr/>
        </p:nvSpPr>
        <p:spPr bwMode="auto">
          <a:xfrm>
            <a:off x="3559419" y="45416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19" name="矩形 16"/>
          <p:cNvSpPr/>
          <p:nvPr/>
        </p:nvSpPr>
        <p:spPr>
          <a:xfrm>
            <a:off x="3906135" y="2534150"/>
            <a:ext cx="8090147"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p>
        </p:txBody>
      </p:sp>
      <p:sp>
        <p:nvSpPr>
          <p:cNvPr id="20" name="矩形 17"/>
          <p:cNvSpPr/>
          <p:nvPr/>
        </p:nvSpPr>
        <p:spPr>
          <a:xfrm>
            <a:off x="4059231" y="4810886"/>
            <a:ext cx="80437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1" name="文本框 26"/>
          <p:cNvSpPr txBox="1"/>
          <p:nvPr/>
        </p:nvSpPr>
        <p:spPr>
          <a:xfrm>
            <a:off x="3707965" y="2901278"/>
            <a:ext cx="7690324" cy="2031325"/>
          </a:xfrm>
          <a:prstGeom prst="rect">
            <a:avLst/>
          </a:prstGeom>
          <a:noFill/>
        </p:spPr>
        <p:txBody>
          <a:bodyPr wrap="square" rtlCol="0">
            <a:spAutoFit/>
          </a:bodyPr>
          <a:lstStyle>
            <a:defPPr>
              <a:defRPr lang="zh-CN"/>
            </a:defPPr>
            <a:lvl1pPr marL="342626" indent="-228418">
              <a:spcAft>
                <a:spcPts val="600"/>
              </a:spcAft>
              <a:buFontTx/>
              <a:buAutoNum type="arabicPeriod"/>
              <a:defRPr sz="1200">
                <a:solidFill>
                  <a:prstClr val="black"/>
                </a:solidFill>
                <a:latin typeface="Arial" panose="020B0604020202020204" pitchFamily="34" charset="0"/>
                <a:ea typeface="微软雅黑" panose="020B0503020204020204" pitchFamily="34" charset="-122"/>
                <a:cs typeface="Arial" panose="020B0604020202020204" pitchFamily="34" charset="0"/>
              </a:defRPr>
            </a:lvl1pPr>
          </a:lstStyle>
          <a:p>
            <a:pPr defTabSz="592148">
              <a:lnSpc>
                <a:spcPct val="90000"/>
              </a:lnSpc>
              <a:spcAft>
                <a:spcPct val="35000"/>
              </a:spcAft>
            </a:pPr>
            <a:r>
              <a:rPr lang="en-US" u="sng" dirty="0"/>
              <a:t>Strong Technical Background with Deep Understanding of Huawei Current IT and Storage Product Line</a:t>
            </a:r>
            <a:endParaRPr lang="en-US" dirty="0"/>
          </a:p>
          <a:p>
            <a:r>
              <a:rPr lang="en-US" dirty="0"/>
              <a:t>Lead and major contributor to Huawei and </a:t>
            </a:r>
            <a:r>
              <a:rPr lang="en-US" dirty="0" err="1"/>
              <a:t>Futurewei</a:t>
            </a:r>
            <a:r>
              <a:rPr lang="en-US" dirty="0"/>
              <a:t> projects: </a:t>
            </a:r>
            <a:r>
              <a:rPr lang="en-US" dirty="0" err="1"/>
              <a:t>Wenju</a:t>
            </a:r>
            <a:r>
              <a:rPr lang="en-US" dirty="0"/>
              <a:t> AI Pipeline, Big Data and AI Platform Acceleration, </a:t>
            </a:r>
            <a:r>
              <a:rPr lang="en-US" dirty="0" err="1"/>
              <a:t>AIOps</a:t>
            </a:r>
            <a:r>
              <a:rPr lang="en-US" dirty="0"/>
              <a:t> SSD </a:t>
            </a:r>
            <a:r>
              <a:rPr lang="en-US" dirty="0" err="1"/>
              <a:t>Deap</a:t>
            </a:r>
            <a:r>
              <a:rPr lang="en-US" dirty="0"/>
              <a:t> Learning failure prediction, Dorado management path backend re-architecture.</a:t>
            </a:r>
          </a:p>
          <a:p>
            <a:r>
              <a:rPr lang="en-US" dirty="0"/>
              <a:t>Working as a Principle Architect for U.S. storage vendors EMC and HPE-SimpliVity for many years with extensive customer support experiences, especially in IT and storage management, abstraction, orchestration and automation </a:t>
            </a:r>
          </a:p>
          <a:p>
            <a:r>
              <a:rPr lang="en-US" dirty="0"/>
              <a:t>Over dozen software Patents filed in the U.S. relate to Storage Industry</a:t>
            </a:r>
          </a:p>
          <a:p>
            <a:pPr marL="114208" indent="0">
              <a:buNone/>
            </a:pPr>
            <a:endParaRPr lang="en-US" altLang="zh-CN" dirty="0"/>
          </a:p>
        </p:txBody>
      </p:sp>
      <p:sp>
        <p:nvSpPr>
          <p:cNvPr id="29" name="文本框 27"/>
          <p:cNvSpPr txBox="1"/>
          <p:nvPr/>
        </p:nvSpPr>
        <p:spPr>
          <a:xfrm>
            <a:off x="3707965" y="5263070"/>
            <a:ext cx="8043763" cy="106182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Deep understanding of Huawei Product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experiences.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Excellent communication skills in English and Chinese.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Freeform 29"/>
          <p:cNvSpPr>
            <a:spLocks noEditPoints="1"/>
          </p:cNvSpPr>
          <p:nvPr/>
        </p:nvSpPr>
        <p:spPr bwMode="auto">
          <a:xfrm>
            <a:off x="3553580" y="257820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32" name="Freeform 31"/>
          <p:cNvSpPr>
            <a:spLocks noEditPoints="1"/>
          </p:cNvSpPr>
          <p:nvPr/>
        </p:nvSpPr>
        <p:spPr bwMode="auto">
          <a:xfrm>
            <a:off x="3590307" y="4824854"/>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dirty="0">
              <a:solidFill>
                <a:prstClr val="black"/>
              </a:solidFill>
              <a:latin typeface="宋体" panose="02010600030101010101" pitchFamily="2" charset="-122"/>
            </a:endParaRPr>
          </a:p>
        </p:txBody>
      </p:sp>
      <p:sp>
        <p:nvSpPr>
          <p:cNvPr id="3" name="AutoShape 2">
            <a:extLst>
              <a:ext uri="{FF2B5EF4-FFF2-40B4-BE49-F238E27FC236}">
                <a16:creationId xmlns:a16="http://schemas.microsoft.com/office/drawing/2014/main" id="{133F5502-99BE-DB4B-9570-FE7F3E97F4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351381AA-1E3E-5646-8E3E-83F54607DF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erson wearing a suit and tie smiling at the camera&#10;&#10;Description automatically generated">
            <a:extLst>
              <a:ext uri="{FF2B5EF4-FFF2-40B4-BE49-F238E27FC236}">
                <a16:creationId xmlns:a16="http://schemas.microsoft.com/office/drawing/2014/main" id="{1E02F24F-2097-48AE-A373-C0BFF11AF1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908" t="11718" r="10654" b="9352"/>
          <a:stretch/>
        </p:blipFill>
        <p:spPr>
          <a:xfrm>
            <a:off x="521298" y="566383"/>
            <a:ext cx="2338989" cy="2353668"/>
          </a:xfrm>
          <a:prstGeom prst="rect">
            <a:avLst/>
          </a:prstGeom>
        </p:spPr>
      </p:pic>
    </p:spTree>
    <p:extLst>
      <p:ext uri="{BB962C8B-B14F-4D97-AF65-F5344CB8AC3E}">
        <p14:creationId xmlns:p14="http://schemas.microsoft.com/office/powerpoint/2010/main" val="3513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554109" y="2533252"/>
            <a:ext cx="9690038" cy="2292309"/>
          </a:xfrm>
        </p:spPr>
        <p:txBody>
          <a:bodyPr/>
          <a:lstStyle/>
          <a:p>
            <a:pPr>
              <a:lnSpc>
                <a:spcPct val="120000"/>
              </a:lnSpc>
            </a:pPr>
            <a:r>
              <a:rPr lang="en-US" sz="3200" b="1" dirty="0"/>
              <a:t>Q&amp;A for Huawei Storage First Two Courses</a:t>
            </a:r>
            <a:br>
              <a:rPr lang="en-US" sz="2800" dirty="0"/>
            </a:br>
            <a:br>
              <a:rPr lang="en-US" sz="2800" i="1" dirty="0"/>
            </a:br>
            <a:r>
              <a:rPr lang="en-US" sz="2000" i="1" dirty="0"/>
              <a:t>Boston Storage Solution Group</a:t>
            </a:r>
            <a:br>
              <a:rPr lang="en-US" sz="2000" i="1" dirty="0"/>
            </a:br>
            <a:r>
              <a:rPr lang="en-US" sz="2000" i="1" dirty="0"/>
              <a:t>May 2020</a:t>
            </a:r>
          </a:p>
        </p:txBody>
      </p:sp>
    </p:spTree>
    <p:extLst>
      <p:ext uri="{BB962C8B-B14F-4D97-AF65-F5344CB8AC3E}">
        <p14:creationId xmlns:p14="http://schemas.microsoft.com/office/powerpoint/2010/main" val="78303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FDDE4-DEC5-4C4D-89E9-9EE42B01B636}"/>
              </a:ext>
            </a:extLst>
          </p:cNvPr>
          <p:cNvSpPr>
            <a:spLocks noGrp="1"/>
          </p:cNvSpPr>
          <p:nvPr>
            <p:ph idx="1"/>
          </p:nvPr>
        </p:nvSpPr>
        <p:spPr>
          <a:xfrm>
            <a:off x="838200" y="1595120"/>
            <a:ext cx="10515600" cy="4581843"/>
          </a:xfrm>
        </p:spPr>
        <p:txBody>
          <a:bodyPr/>
          <a:lstStyle/>
          <a:p>
            <a:r>
              <a:rPr lang="en-US" dirty="0"/>
              <a:t>Huawei’s Company and Storage Business Overview: Why 18+ years?: if Huawei-Symantec was Acquired in 2012, and Founded in 2008</a:t>
            </a:r>
          </a:p>
          <a:p>
            <a:endParaRPr lang="en-US" dirty="0"/>
          </a:p>
          <a:p>
            <a:endParaRPr lang="en-US" dirty="0"/>
          </a:p>
          <a:p>
            <a:endParaRPr lang="en-US" dirty="0"/>
          </a:p>
          <a:p>
            <a:r>
              <a:rPr lang="en-US" dirty="0"/>
              <a:t>Huawei’s Technology Vision and Key Storage technologies: When is really possible to talk of “4 in 1” Storage (Blocks, Files, Object, HDFS) Solution?</a:t>
            </a:r>
          </a:p>
          <a:p>
            <a:endParaRPr lang="en-US" dirty="0"/>
          </a:p>
        </p:txBody>
      </p:sp>
    </p:spTree>
    <p:extLst>
      <p:ext uri="{BB962C8B-B14F-4D97-AF65-F5344CB8AC3E}">
        <p14:creationId xmlns:p14="http://schemas.microsoft.com/office/powerpoint/2010/main" val="3810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E1CFA-F058-425A-9B34-F289F9D7850C}"/>
              </a:ext>
            </a:extLst>
          </p:cNvPr>
          <p:cNvSpPr>
            <a:spLocks noGrp="1"/>
          </p:cNvSpPr>
          <p:nvPr>
            <p:ph idx="1"/>
          </p:nvPr>
        </p:nvSpPr>
        <p:spPr/>
        <p:txBody>
          <a:bodyPr/>
          <a:lstStyle/>
          <a:p>
            <a:r>
              <a:rPr lang="en-US" dirty="0"/>
              <a:t>Storage Product and Solution Portfolio Review: Should we also show eSight, and Fusion Insight?</a:t>
            </a:r>
          </a:p>
          <a:p>
            <a:endParaRPr lang="en-US" dirty="0"/>
          </a:p>
          <a:p>
            <a:endParaRPr lang="en-US" dirty="0"/>
          </a:p>
          <a:p>
            <a:endParaRPr lang="en-US" dirty="0"/>
          </a:p>
          <a:p>
            <a:r>
              <a:rPr lang="en-US" dirty="0"/>
              <a:t>Broadcom (Brocade) and Commvault are relationships fully recovered?</a:t>
            </a:r>
          </a:p>
          <a:p>
            <a:endParaRPr lang="en-US" dirty="0"/>
          </a:p>
        </p:txBody>
      </p:sp>
    </p:spTree>
    <p:extLst>
      <p:ext uri="{BB962C8B-B14F-4D97-AF65-F5344CB8AC3E}">
        <p14:creationId xmlns:p14="http://schemas.microsoft.com/office/powerpoint/2010/main" val="1401175414"/>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98f124e-b0bc-49a4-9f96-52185cd001a4">
      <UserInfo>
        <DisplayName>Hongliang Tang</DisplayName>
        <AccountId>301</AccountId>
        <AccountType/>
      </UserInfo>
      <UserInfo>
        <DisplayName>Ning Wu</DisplayName>
        <AccountId>621</AccountId>
        <AccountType/>
      </UserInfo>
      <UserInfo>
        <DisplayName>Feng (Frank)  Zhang</DisplayName>
        <AccountId>1547</AccountId>
        <AccountType/>
      </UserInfo>
      <UserInfo>
        <DisplayName>Nelson Liao</DisplayName>
        <AccountId>1019</AccountId>
        <AccountType/>
      </UserInfo>
      <UserInfo>
        <DisplayName>Yong Wang</DisplayName>
        <AccountId>753</AccountId>
        <AccountType/>
      </UserInfo>
      <UserInfo>
        <DisplayName>Yutian Ouyang</DisplayName>
        <AccountId>1505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5203FBB37A2044B6A01EDE15CC450D" ma:contentTypeVersion="12" ma:contentTypeDescription="Create a new document." ma:contentTypeScope="" ma:versionID="93b2011134d4a4f6779764b19b1b5824">
  <xsd:schema xmlns:xsd="http://www.w3.org/2001/XMLSchema" xmlns:xs="http://www.w3.org/2001/XMLSchema" xmlns:p="http://schemas.microsoft.com/office/2006/metadata/properties" xmlns:ns2="91b7cdcb-e07a-4697-9cbd-de75cc76871b" xmlns:ns3="e98f124e-b0bc-49a4-9f96-52185cd001a4" targetNamespace="http://schemas.microsoft.com/office/2006/metadata/properties" ma:root="true" ma:fieldsID="4000d5d8a7cf7dcde0b77186f695819e" ns2:_="" ns3:_="">
    <xsd:import namespace="91b7cdcb-e07a-4697-9cbd-de75cc76871b"/>
    <xsd:import namespace="e98f124e-b0bc-49a4-9f96-52185cd001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7cdcb-e07a-4697-9cbd-de75cc768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f124e-b0bc-49a4-9f96-52185cd001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9DCD7D-927F-4FCD-A86D-495E9CD9E4E9}">
  <ds:schemaRefs>
    <ds:schemaRef ds:uri="http://schemas.microsoft.com/sharepoint/v3/contenttype/forms"/>
  </ds:schemaRefs>
</ds:datastoreItem>
</file>

<file path=customXml/itemProps2.xml><?xml version="1.0" encoding="utf-8"?>
<ds:datastoreItem xmlns:ds="http://schemas.openxmlformats.org/officeDocument/2006/customXml" ds:itemID="{335885C6-6EB0-4859-B848-2E06A4CEFB15}">
  <ds:schemaRefs>
    <ds:schemaRef ds:uri="91b7cdcb-e07a-4697-9cbd-de75cc76871b"/>
    <ds:schemaRef ds:uri="e98f124e-b0bc-49a4-9f96-52185cd001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F9169A8-C682-4624-B206-DF855A172302}">
  <ds:schemaRefs>
    <ds:schemaRef ds:uri="91b7cdcb-e07a-4697-9cbd-de75cc76871b"/>
    <ds:schemaRef ds:uri="e98f124e-b0bc-49a4-9f96-52185cd001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95</TotalTime>
  <Words>2210</Words>
  <Application>Microsoft Office PowerPoint</Application>
  <PresentationFormat>Widescreen</PresentationFormat>
  <Paragraphs>225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Microsoft YaHei</vt:lpstr>
      <vt:lpstr>宋体</vt:lpstr>
      <vt:lpstr>Arial</vt:lpstr>
      <vt:lpstr>Calibri</vt:lpstr>
      <vt:lpstr>Times New Roman</vt:lpstr>
      <vt:lpstr>Wingdings</vt:lpstr>
      <vt:lpstr>BCW</vt:lpstr>
      <vt:lpstr>Q&amp;A for Huawei Storage First Two Courses  Boston Storage Solution Group May 2020</vt:lpstr>
      <vt:lpstr>PowerPoint Presentation</vt:lpstr>
      <vt:lpstr>PowerPoint Presentation</vt:lpstr>
      <vt:lpstr>PowerPoint Presentation</vt:lpstr>
      <vt:lpstr>PowerPoint Presentation</vt:lpstr>
      <vt:lpstr>PowerPoint Presentation</vt:lpstr>
      <vt:lpstr>Q&amp;A for Huawei Storage First Two Courses  Boston Storage Solution Group May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Boston Storage Solution Group</dc:creator>
  <cp:keywords/>
  <dc:description/>
  <cp:lastModifiedBy>Viona Ouyang</cp:lastModifiedBy>
  <cp:revision>29</cp:revision>
  <dcterms:created xsi:type="dcterms:W3CDTF">2019-12-02T18:03:50Z</dcterms:created>
  <dcterms:modified xsi:type="dcterms:W3CDTF">2020-05-20T01:05:59Z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ContentTypeId">
    <vt:lpwstr>0x010100F95203FBB37A2044B6A01EDE15CC450D</vt:lpwstr>
  </property>
  <property fmtid="{D5CDD505-2E9C-101B-9397-08002B2CF9AE}" pid="6" name="sflag">
    <vt:lpwstr>1588008360</vt:lpwstr>
  </property>
</Properties>
</file>