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8" autoAdjust="0"/>
    <p:restoredTop sz="89796" autoAdjust="0"/>
  </p:normalViewPr>
  <p:slideViewPr>
    <p:cSldViewPr snapToGrid="0">
      <p:cViewPr varScale="1">
        <p:scale>
          <a:sx n="114" d="100"/>
          <a:sy n="114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E7099-80F3-46DC-A302-1E76CE2B0D3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2E9AC-B8C8-486B-A6DF-AC10A781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fast20/presentation/ya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ona.com/live/17/sessions/performance-analysis-nvme-ssds-and-their-implication-real-world-databas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https://www.usenix.org/conference/fast20/presentation/yang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2E9AC-B8C8-486B-A6DF-AC10A781BC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8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https://www.percona.com/live/17/sessions/performance-analysis-nvme-ssds-and-their-implication-real-world-databases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2E9AC-B8C8-486B-A6DF-AC10A781BC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2E9AC-B8C8-486B-A6DF-AC10A781BC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2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B47-68B9-4C53-B33A-A887CF5D9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BB78C-2E84-498D-BE98-956EE6043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EBC01-EE65-49B6-BCEC-3D0D54F3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933-7001-49B0-9FD1-679EFC16A59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AC1A-D02A-484A-B071-BAA63AB6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E7C9-A911-4D46-8C4E-E8116752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9D14-B421-4B4C-9B40-F6CACEFE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2A63-E4E8-4348-A933-5D6E6FC5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7D2DA-B1D0-4A06-9352-9FC75112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02C3-4A40-4C5B-AB2B-EED063E6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933-7001-49B0-9FD1-679EFC16A59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D534-E969-4926-B716-AF235360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E3A3D-620F-41B6-98FB-F23C4307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9D14-B421-4B4C-9B40-F6CACEFE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0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B5A10-DD6F-4990-BFC0-6E15AA909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A90BC-81B2-4DC8-9D29-02B37BA92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BBB1-1FC9-4D8D-91E0-2750FE86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933-7001-49B0-9FD1-679EFC16A59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4BD5-F751-427D-A07E-755D6FC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F6936-5388-4C35-9A1C-1085697A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9D14-B421-4B4C-9B40-F6CACEFE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0ABA-B88B-4546-93C0-EEFFD24A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4BED-92F9-4F4C-B1BB-27A72D7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FAF9-93BB-4A13-AE6A-3BB348DB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933-7001-49B0-9FD1-679EFC16A59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B2951-6929-4F39-AFBF-06FD6309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8CCC-00E4-478B-B4AA-DA99533D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9D14-B421-4B4C-9B40-F6CACEFE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AE32-0FA8-453D-BC64-44BAC8DB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F0A8-D570-4DA9-BBB1-CD8706B5C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90CC-F5ED-4E81-847C-922463C3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933-7001-49B0-9FD1-679EFC16A59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1ECE-4B4F-40B0-BDEB-CC5365A1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BFC8-2AEA-4031-9099-418BBA3B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9D14-B421-4B4C-9B40-F6CACEFE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745D-AC28-4BE4-AAE9-C84B9E4A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782B-460D-4D82-BE58-1B15A8673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ACADD-7DFE-4B91-9172-846A03FD5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9F185-3AED-43F0-90CB-28EA411B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933-7001-49B0-9FD1-679EFC16A59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71636-F2D0-4D49-A3CF-1A8E1F75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96656-2BC3-4FCA-808A-1280BA7E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9D14-B421-4B4C-9B40-F6CACEFE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176A-0761-4997-8836-2C6307F9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9A35F-F12D-4C45-84B8-0F5759D3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B08A1-E256-4872-B6F1-44EBA0CB4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A37BC-CDDB-4136-93D4-8C8100FB2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74969-D023-464F-B442-6A58047CC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A94BA-BA39-4E53-80B0-7D980878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933-7001-49B0-9FD1-679EFC16A59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92555-70EE-4C5B-A318-404771E3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068E2-0167-430D-83E1-7BF04D98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9D14-B421-4B4C-9B40-F6CACEFE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9CE7-26C7-443C-A988-773E1D44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6785C-2DD6-4B35-842A-018DA3E7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933-7001-49B0-9FD1-679EFC16A59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BF142-96D3-4F39-A05E-DF33A86F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097FA-9131-4C92-8BFE-236C7F48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9D14-B421-4B4C-9B40-F6CACEFE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F5E99-00ED-44FA-ADB7-EB521441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933-7001-49B0-9FD1-679EFC16A59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C66A9-04CF-4BD5-98ED-7B77F5F7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7E4D6-E771-4F26-AE46-ACFA93DC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9D14-B421-4B4C-9B40-F6CACEFE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4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7255-FFD9-4B2B-8B8B-D305CBA5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8FDD-8400-4C0B-8723-AA8E00EC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9DC8F-A31C-4EFA-AD92-92014DFB8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DD99C-EBA6-4B18-AF4C-2DBFF3B6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933-7001-49B0-9FD1-679EFC16A59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C7AE1-3D86-4D38-AF1A-12D02E8E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0EE2-CA0C-478F-AA22-57DE7322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9D14-B421-4B4C-9B40-F6CACEFE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2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A3BE-5A34-44AD-8A97-A8DC0AEF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F5064-5F46-45E2-A714-EDC73C170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FB5EC-E787-4308-A0FD-C9F3F3C1A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8A429-1302-4358-9B29-3C22C4DD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933-7001-49B0-9FD1-679EFC16A59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B76E0-3265-4D65-9F5C-663CB084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7C434-9EB6-4D95-8F59-B37BFEB2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9D14-B421-4B4C-9B40-F6CACEFE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76C78-48B2-4286-9ACC-9FB92800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34DDD-7C3C-4F82-A820-A4D0C3D1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7F77-B4DC-4D2C-8D69-324AE18CF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B933-7001-49B0-9FD1-679EFC16A59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E944C-EE0E-44F5-A728-8952E182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DCE6-F4AB-4F1B-89FC-FFD5A5EB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9D14-B421-4B4C-9B40-F6CACEFED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3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D3F0-644F-426C-B983-3085BFE35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NVMe</a:t>
            </a:r>
            <a:r>
              <a:rPr lang="en-US" dirty="0"/>
              <a:t>, SCM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F0FF8-76B6-4D24-B6C5-BC3EA5417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Chun Liu</a:t>
            </a:r>
          </a:p>
          <a:p>
            <a:r>
              <a:rPr lang="en-US" dirty="0"/>
              <a:t>Chun.Liu@Futurewei.com</a:t>
            </a:r>
          </a:p>
        </p:txBody>
      </p:sp>
    </p:spTree>
    <p:extLst>
      <p:ext uri="{BB962C8B-B14F-4D97-AF65-F5344CB8AC3E}">
        <p14:creationId xmlns:p14="http://schemas.microsoft.com/office/powerpoint/2010/main" val="125596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CCF1-41CC-4483-9584-7CAC5FFF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</a:t>
            </a:r>
            <a:r>
              <a:rPr lang="en-US" dirty="0" err="1"/>
              <a:t>NVMe</a:t>
            </a:r>
            <a:r>
              <a:rPr lang="en-US" dirty="0"/>
              <a:t> SCM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B8C60-A145-44C0-8C85-47D904928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NVMe</a:t>
            </a:r>
            <a:r>
              <a:rPr lang="en-US" sz="2000" dirty="0"/>
              <a:t> vs SAS</a:t>
            </a:r>
          </a:p>
          <a:p>
            <a:pPr lvl="1"/>
            <a:r>
              <a:rPr lang="en-US" sz="1800" dirty="0"/>
              <a:t>No more HBA, connect directly to PCIe</a:t>
            </a:r>
          </a:p>
          <a:p>
            <a:pPr lvl="1"/>
            <a:r>
              <a:rPr lang="en-US" sz="1800" dirty="0"/>
              <a:t>More bandwidth, lower latency</a:t>
            </a:r>
          </a:p>
          <a:p>
            <a:r>
              <a:rPr lang="en-US" sz="2000" dirty="0"/>
              <a:t>SCM DIMM vs </a:t>
            </a:r>
            <a:r>
              <a:rPr lang="en-US" sz="2000" dirty="0" err="1"/>
              <a:t>NVMe</a:t>
            </a:r>
            <a:endParaRPr lang="en-US" sz="2000" dirty="0"/>
          </a:p>
          <a:p>
            <a:pPr lvl="1"/>
            <a:r>
              <a:rPr lang="en-US" sz="1800" dirty="0"/>
              <a:t>No more PCIe, connect directly to DRAM bus</a:t>
            </a:r>
          </a:p>
          <a:p>
            <a:pPr lvl="1"/>
            <a:r>
              <a:rPr lang="en-US" sz="1800" dirty="0"/>
              <a:t>More bandwidth, lower latency</a:t>
            </a:r>
          </a:p>
          <a:p>
            <a:r>
              <a:rPr lang="en-US" sz="2000" dirty="0"/>
              <a:t>Latency</a:t>
            </a:r>
          </a:p>
          <a:p>
            <a:pPr lvl="1"/>
            <a:r>
              <a:rPr lang="en-US" sz="1800" dirty="0"/>
              <a:t>Interface (DRAM &lt; </a:t>
            </a:r>
            <a:r>
              <a:rPr lang="en-US" sz="1800" dirty="0" err="1"/>
              <a:t>NVMe</a:t>
            </a:r>
            <a:r>
              <a:rPr lang="en-US" sz="1800" dirty="0"/>
              <a:t> &lt; SAS)</a:t>
            </a:r>
          </a:p>
          <a:p>
            <a:pPr lvl="1"/>
            <a:r>
              <a:rPr lang="en-US" sz="1800" dirty="0"/>
              <a:t>Media (SCM &lt; FLASH)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835484-35CB-4A95-BA50-8F4AACE2FFBD}"/>
              </a:ext>
            </a:extLst>
          </p:cNvPr>
          <p:cNvSpPr/>
          <p:nvPr/>
        </p:nvSpPr>
        <p:spPr>
          <a:xfrm>
            <a:off x="8703578" y="2630747"/>
            <a:ext cx="638628" cy="587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787BAEBD-93DF-41A0-B869-5F1C251ED7A3}"/>
              </a:ext>
            </a:extLst>
          </p:cNvPr>
          <p:cNvSpPr/>
          <p:nvPr/>
        </p:nvSpPr>
        <p:spPr>
          <a:xfrm>
            <a:off x="8868229" y="1963024"/>
            <a:ext cx="309327" cy="62777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9BB5B6-0EA1-4670-BEB8-FED1E106F098}"/>
              </a:ext>
            </a:extLst>
          </p:cNvPr>
          <p:cNvGrpSpPr/>
          <p:nvPr/>
        </p:nvGrpSpPr>
        <p:grpSpPr>
          <a:xfrm>
            <a:off x="7820002" y="1500414"/>
            <a:ext cx="1357553" cy="357398"/>
            <a:chOff x="8538927" y="1521976"/>
            <a:chExt cx="1357553" cy="3573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8BDB62-32D8-4F20-8409-76F5328FECB0}"/>
                </a:ext>
              </a:extLst>
            </p:cNvPr>
            <p:cNvSpPr/>
            <p:nvPr/>
          </p:nvSpPr>
          <p:spPr>
            <a:xfrm>
              <a:off x="8868229" y="1521976"/>
              <a:ext cx="1028251" cy="188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DF38DD-9F50-45A0-8131-320426F95239}"/>
                </a:ext>
              </a:extLst>
            </p:cNvPr>
            <p:cNvSpPr/>
            <p:nvPr/>
          </p:nvSpPr>
          <p:spPr>
            <a:xfrm>
              <a:off x="8703578" y="1606332"/>
              <a:ext cx="1028251" cy="188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EEA6D9-A405-4E6F-94CF-5E70FEA1A7C8}"/>
                </a:ext>
              </a:extLst>
            </p:cNvPr>
            <p:cNvSpPr/>
            <p:nvPr/>
          </p:nvSpPr>
          <p:spPr>
            <a:xfrm>
              <a:off x="8538927" y="1690688"/>
              <a:ext cx="1028251" cy="188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DRAM</a:t>
              </a:r>
            </a:p>
          </p:txBody>
        </p:sp>
      </p:grp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F7760D6C-FFC0-4625-BB4E-FC5E91C94C97}"/>
              </a:ext>
            </a:extLst>
          </p:cNvPr>
          <p:cNvSpPr/>
          <p:nvPr/>
        </p:nvSpPr>
        <p:spPr>
          <a:xfrm>
            <a:off x="8447780" y="4525582"/>
            <a:ext cx="309327" cy="62777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009A72F2-1DB4-45FC-B0FF-C591BF55D026}"/>
              </a:ext>
            </a:extLst>
          </p:cNvPr>
          <p:cNvSpPr/>
          <p:nvPr/>
        </p:nvSpPr>
        <p:spPr>
          <a:xfrm>
            <a:off x="7978466" y="4037894"/>
            <a:ext cx="638629" cy="28754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76ACF5-8B00-471D-9AE1-D5B11BF3C663}"/>
              </a:ext>
            </a:extLst>
          </p:cNvPr>
          <p:cNvGrpSpPr/>
          <p:nvPr/>
        </p:nvGrpSpPr>
        <p:grpSpPr>
          <a:xfrm>
            <a:off x="9271430" y="1511989"/>
            <a:ext cx="1357553" cy="357398"/>
            <a:chOff x="8538927" y="1521976"/>
            <a:chExt cx="1357553" cy="35739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2CDDA7-2101-42A4-9BF8-239E9F2E475B}"/>
                </a:ext>
              </a:extLst>
            </p:cNvPr>
            <p:cNvSpPr/>
            <p:nvPr/>
          </p:nvSpPr>
          <p:spPr>
            <a:xfrm>
              <a:off x="8868229" y="1521976"/>
              <a:ext cx="1028251" cy="188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20ECDF-9B6C-4D81-8B39-0A513E672C50}"/>
                </a:ext>
              </a:extLst>
            </p:cNvPr>
            <p:cNvSpPr/>
            <p:nvPr/>
          </p:nvSpPr>
          <p:spPr>
            <a:xfrm>
              <a:off x="8703578" y="1606332"/>
              <a:ext cx="1028251" cy="188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749B8C2-1A7F-4EE3-BEF4-D3056CEDE921}"/>
                </a:ext>
              </a:extLst>
            </p:cNvPr>
            <p:cNvSpPr/>
            <p:nvPr/>
          </p:nvSpPr>
          <p:spPr>
            <a:xfrm>
              <a:off x="8538927" y="1690688"/>
              <a:ext cx="1028251" cy="188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SCM</a:t>
              </a:r>
            </a:p>
          </p:txBody>
        </p:sp>
      </p:grpSp>
      <p:pic>
        <p:nvPicPr>
          <p:cNvPr id="1026" name="Picture 2" descr="Ssd storage Free Icon">
            <a:extLst>
              <a:ext uri="{FF2B5EF4-FFF2-40B4-BE49-F238E27FC236}">
                <a16:creationId xmlns:a16="http://schemas.microsoft.com/office/drawing/2014/main" id="{FF0A98B3-F37E-41E0-93C7-9B448E9FA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86" y="5182992"/>
            <a:ext cx="551543" cy="5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sd storage Free Icon">
            <a:extLst>
              <a:ext uri="{FF2B5EF4-FFF2-40B4-BE49-F238E27FC236}">
                <a16:creationId xmlns:a16="http://schemas.microsoft.com/office/drawing/2014/main" id="{466AF072-27F9-443F-BCE4-B8DA1BED3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07" y="5182992"/>
            <a:ext cx="551543" cy="5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Ssd storage Free Icon">
            <a:extLst>
              <a:ext uri="{FF2B5EF4-FFF2-40B4-BE49-F238E27FC236}">
                <a16:creationId xmlns:a16="http://schemas.microsoft.com/office/drawing/2014/main" id="{1330BA2F-5109-44E4-84CE-02F9F0DFF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840" y="5182992"/>
            <a:ext cx="551543" cy="5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Ssd storage Free Icon">
            <a:extLst>
              <a:ext uri="{FF2B5EF4-FFF2-40B4-BE49-F238E27FC236}">
                <a16:creationId xmlns:a16="http://schemas.microsoft.com/office/drawing/2014/main" id="{FC79DB14-25C0-415F-BCA4-5F2B9C29B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736" y="5182992"/>
            <a:ext cx="551543" cy="5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12A67C2-A8F6-46C9-BDDC-4B524676E658}"/>
              </a:ext>
            </a:extLst>
          </p:cNvPr>
          <p:cNvSpPr txBox="1"/>
          <p:nvPr/>
        </p:nvSpPr>
        <p:spPr>
          <a:xfrm>
            <a:off x="9324960" y="2092703"/>
            <a:ext cx="21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DDR4 6 Channels</a:t>
            </a:r>
          </a:p>
          <a:p>
            <a:r>
              <a:rPr lang="en-US" dirty="0"/>
              <a:t>150GB/s, ~1200Gbps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28A1A5-6E7D-44B6-9813-2261923D7BAB}"/>
              </a:ext>
            </a:extLst>
          </p:cNvPr>
          <p:cNvSpPr/>
          <p:nvPr/>
        </p:nvSpPr>
        <p:spPr>
          <a:xfrm>
            <a:off x="8725347" y="3859481"/>
            <a:ext cx="638628" cy="587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PCIe Root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A32BE4-BCE1-48E8-8D61-270856DD3A72}"/>
              </a:ext>
            </a:extLst>
          </p:cNvPr>
          <p:cNvSpPr/>
          <p:nvPr/>
        </p:nvSpPr>
        <p:spPr>
          <a:xfrm>
            <a:off x="7335475" y="3852934"/>
            <a:ext cx="615240" cy="587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SAS HBA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41E0C6-A79C-4E3C-9FB4-DF3F210B46E4}"/>
              </a:ext>
            </a:extLst>
          </p:cNvPr>
          <p:cNvSpPr txBox="1"/>
          <p:nvPr/>
        </p:nvSpPr>
        <p:spPr>
          <a:xfrm>
            <a:off x="9450272" y="3149666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PCIe Gen4 40 Lanes</a:t>
            </a:r>
          </a:p>
          <a:p>
            <a:r>
              <a:rPr lang="en-US" dirty="0"/>
              <a:t>640Gbps</a:t>
            </a:r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0A3B12BF-E47C-42C7-9E3B-C40B3209AA05}"/>
              </a:ext>
            </a:extLst>
          </p:cNvPr>
          <p:cNvSpPr/>
          <p:nvPr/>
        </p:nvSpPr>
        <p:spPr>
          <a:xfrm>
            <a:off x="8858240" y="3218575"/>
            <a:ext cx="309327" cy="64090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Ssd storage Free Icon">
            <a:extLst>
              <a:ext uri="{FF2B5EF4-FFF2-40B4-BE49-F238E27FC236}">
                <a16:creationId xmlns:a16="http://schemas.microsoft.com/office/drawing/2014/main" id="{9AEB335E-D0ED-418E-9461-9B8CB0C40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843" y="4397951"/>
            <a:ext cx="551543" cy="5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sd storage Free Icon">
            <a:extLst>
              <a:ext uri="{FF2B5EF4-FFF2-40B4-BE49-F238E27FC236}">
                <a16:creationId xmlns:a16="http://schemas.microsoft.com/office/drawing/2014/main" id="{88BE8F65-3B16-4A6A-B38F-BC0A90FC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67" y="2912333"/>
            <a:ext cx="551543" cy="5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Ssd storage Free Icon">
            <a:extLst>
              <a:ext uri="{FF2B5EF4-FFF2-40B4-BE49-F238E27FC236}">
                <a16:creationId xmlns:a16="http://schemas.microsoft.com/office/drawing/2014/main" id="{D8092615-2302-4370-9CE5-B2AAD757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00" y="3655142"/>
            <a:ext cx="551543" cy="5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DF300D7-4AD7-4134-8F84-2533F1381297}"/>
              </a:ext>
            </a:extLst>
          </p:cNvPr>
          <p:cNvSpPr/>
          <p:nvPr/>
        </p:nvSpPr>
        <p:spPr>
          <a:xfrm>
            <a:off x="8085387" y="3527960"/>
            <a:ext cx="759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PCIe X16</a:t>
            </a:r>
          </a:p>
          <a:p>
            <a:r>
              <a:rPr lang="en-US" sz="1200" dirty="0"/>
              <a:t>32Gbps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764E13-A272-4C2D-BC52-F8DBFCF2E6F6}"/>
              </a:ext>
            </a:extLst>
          </p:cNvPr>
          <p:cNvCxnSpPr>
            <a:cxnSpLocks/>
          </p:cNvCxnSpPr>
          <p:nvPr/>
        </p:nvCxnSpPr>
        <p:spPr>
          <a:xfrm flipH="1">
            <a:off x="8167988" y="3961372"/>
            <a:ext cx="184626" cy="463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105E888-FC61-401F-B191-FF67B2769F21}"/>
              </a:ext>
            </a:extLst>
          </p:cNvPr>
          <p:cNvSpPr/>
          <p:nvPr/>
        </p:nvSpPr>
        <p:spPr>
          <a:xfrm>
            <a:off x="10476476" y="4656176"/>
            <a:ext cx="793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NVMe</a:t>
            </a:r>
            <a:br>
              <a:rPr lang="en-US" sz="1200" dirty="0"/>
            </a:br>
            <a:r>
              <a:rPr lang="en-US" sz="1200" dirty="0"/>
              <a:t>X4 8Gbps</a:t>
            </a:r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EE93CB18-4F2E-4458-A9A0-30FD8A1C4267}"/>
              </a:ext>
            </a:extLst>
          </p:cNvPr>
          <p:cNvSpPr/>
          <p:nvPr/>
        </p:nvSpPr>
        <p:spPr>
          <a:xfrm>
            <a:off x="8889999" y="4525582"/>
            <a:ext cx="309327" cy="62777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DBBDFE07-4F1A-4D15-8EFD-995F9FA3D29F}"/>
              </a:ext>
            </a:extLst>
          </p:cNvPr>
          <p:cNvSpPr/>
          <p:nvPr/>
        </p:nvSpPr>
        <p:spPr>
          <a:xfrm>
            <a:off x="9308650" y="4540031"/>
            <a:ext cx="309327" cy="62777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381D27D9-B911-4EF3-BB43-DA1ACAB7CC07}"/>
              </a:ext>
            </a:extLst>
          </p:cNvPr>
          <p:cNvSpPr/>
          <p:nvPr/>
        </p:nvSpPr>
        <p:spPr>
          <a:xfrm>
            <a:off x="10113242" y="4540031"/>
            <a:ext cx="309327" cy="62777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ECA691-5433-4CB2-85C9-1A9B036D75A2}"/>
              </a:ext>
            </a:extLst>
          </p:cNvPr>
          <p:cNvCxnSpPr>
            <a:cxnSpLocks/>
          </p:cNvCxnSpPr>
          <p:nvPr/>
        </p:nvCxnSpPr>
        <p:spPr>
          <a:xfrm flipH="1">
            <a:off x="10086518" y="4818366"/>
            <a:ext cx="336051" cy="12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E5270D-A795-4C48-8733-CBBE2F565384}"/>
              </a:ext>
            </a:extLst>
          </p:cNvPr>
          <p:cNvCxnSpPr>
            <a:cxnSpLocks/>
          </p:cNvCxnSpPr>
          <p:nvPr/>
        </p:nvCxnSpPr>
        <p:spPr>
          <a:xfrm flipH="1">
            <a:off x="9305161" y="4799949"/>
            <a:ext cx="336051" cy="12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810D52-FF6B-4BD3-9A64-6EA5CBAA4C8D}"/>
              </a:ext>
            </a:extLst>
          </p:cNvPr>
          <p:cNvCxnSpPr>
            <a:cxnSpLocks/>
          </p:cNvCxnSpPr>
          <p:nvPr/>
        </p:nvCxnSpPr>
        <p:spPr>
          <a:xfrm flipH="1">
            <a:off x="8876636" y="4800626"/>
            <a:ext cx="336051" cy="12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7E0BD5-8767-442C-A073-CC5D020C6C66}"/>
              </a:ext>
            </a:extLst>
          </p:cNvPr>
          <p:cNvCxnSpPr>
            <a:cxnSpLocks/>
          </p:cNvCxnSpPr>
          <p:nvPr/>
        </p:nvCxnSpPr>
        <p:spPr>
          <a:xfrm flipH="1">
            <a:off x="8434417" y="4824514"/>
            <a:ext cx="336051" cy="12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C40CB9-37AC-4A4A-BA63-F2980F513FD0}"/>
              </a:ext>
            </a:extLst>
          </p:cNvPr>
          <p:cNvCxnSpPr>
            <a:cxnSpLocks/>
          </p:cNvCxnSpPr>
          <p:nvPr/>
        </p:nvCxnSpPr>
        <p:spPr>
          <a:xfrm flipH="1">
            <a:off x="8844877" y="3482277"/>
            <a:ext cx="336051" cy="12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D5E33C7-77F8-4099-9DD7-E877B0B8EE8B}"/>
              </a:ext>
            </a:extLst>
          </p:cNvPr>
          <p:cNvSpPr/>
          <p:nvPr/>
        </p:nvSpPr>
        <p:spPr>
          <a:xfrm>
            <a:off x="9134889" y="3296848"/>
            <a:ext cx="414634" cy="28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x40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9CE8C6-A011-40D6-91CB-EAF27B0E685D}"/>
              </a:ext>
            </a:extLst>
          </p:cNvPr>
          <p:cNvSpPr/>
          <p:nvPr/>
        </p:nvSpPr>
        <p:spPr>
          <a:xfrm>
            <a:off x="8241715" y="5327075"/>
            <a:ext cx="514125" cy="315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AC65F66-5A5A-4E01-8E9D-35557736A847}"/>
              </a:ext>
            </a:extLst>
          </p:cNvPr>
          <p:cNvSpPr/>
          <p:nvPr/>
        </p:nvSpPr>
        <p:spPr>
          <a:xfrm>
            <a:off x="9238984" y="1584770"/>
            <a:ext cx="1060697" cy="4208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233B66-4FA7-4327-9A14-CC31A2F2ACEF}"/>
              </a:ext>
            </a:extLst>
          </p:cNvPr>
          <p:cNvSpPr txBox="1"/>
          <p:nvPr/>
        </p:nvSpPr>
        <p:spPr>
          <a:xfrm>
            <a:off x="9865312" y="936667"/>
            <a:ext cx="1078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Optane</a:t>
            </a:r>
            <a:r>
              <a:rPr lang="en-US" sz="1200" dirty="0"/>
              <a:t> DIMM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4CAE1F-998C-48AA-AA2E-5EFE606AF9DF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9765384" y="1075167"/>
            <a:ext cx="99928" cy="53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2385DB3-5A65-42A1-994C-DB790483EF7A}"/>
              </a:ext>
            </a:extLst>
          </p:cNvPr>
          <p:cNvSpPr/>
          <p:nvPr/>
        </p:nvSpPr>
        <p:spPr>
          <a:xfrm>
            <a:off x="8097648" y="5065027"/>
            <a:ext cx="744369" cy="95590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ADE730-5714-42F7-B09C-D9C9C49E062B}"/>
              </a:ext>
            </a:extLst>
          </p:cNvPr>
          <p:cNvSpPr txBox="1"/>
          <p:nvPr/>
        </p:nvSpPr>
        <p:spPr>
          <a:xfrm>
            <a:off x="8628477" y="6069313"/>
            <a:ext cx="1009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Optane</a:t>
            </a:r>
            <a:r>
              <a:rPr lang="en-US" sz="1200" dirty="0"/>
              <a:t> Drive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6AC6DD2-7BF4-4148-A71C-5E17A068BAC0}"/>
              </a:ext>
            </a:extLst>
          </p:cNvPr>
          <p:cNvCxnSpPr>
            <a:cxnSpLocks/>
            <a:stCxn id="67" idx="1"/>
            <a:endCxn id="66" idx="4"/>
          </p:cNvCxnSpPr>
          <p:nvPr/>
        </p:nvCxnSpPr>
        <p:spPr>
          <a:xfrm flipH="1" flipV="1">
            <a:off x="8469833" y="6020932"/>
            <a:ext cx="158644" cy="18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Left-Right 69">
            <a:extLst>
              <a:ext uri="{FF2B5EF4-FFF2-40B4-BE49-F238E27FC236}">
                <a16:creationId xmlns:a16="http://schemas.microsoft.com/office/drawing/2014/main" id="{0B55B0E6-B04B-48A4-A13E-4D0AA0845376}"/>
              </a:ext>
            </a:extLst>
          </p:cNvPr>
          <p:cNvSpPr/>
          <p:nvPr/>
        </p:nvSpPr>
        <p:spPr>
          <a:xfrm>
            <a:off x="6847285" y="3846327"/>
            <a:ext cx="460439" cy="28754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Left-Right 70">
            <a:extLst>
              <a:ext uri="{FF2B5EF4-FFF2-40B4-BE49-F238E27FC236}">
                <a16:creationId xmlns:a16="http://schemas.microsoft.com/office/drawing/2014/main" id="{E9317C81-68E8-4C51-BCA9-3D03956394E5}"/>
              </a:ext>
            </a:extLst>
          </p:cNvPr>
          <p:cNvSpPr/>
          <p:nvPr/>
        </p:nvSpPr>
        <p:spPr>
          <a:xfrm>
            <a:off x="6833559" y="3084941"/>
            <a:ext cx="460439" cy="28754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EC929C3D-48A5-430B-85AC-4300A791D8E0}"/>
              </a:ext>
            </a:extLst>
          </p:cNvPr>
          <p:cNvSpPr/>
          <p:nvPr/>
        </p:nvSpPr>
        <p:spPr>
          <a:xfrm>
            <a:off x="6865355" y="4548836"/>
            <a:ext cx="460439" cy="28754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0056258-8A22-4C9E-A84F-712B16691A53}"/>
              </a:ext>
            </a:extLst>
          </p:cNvPr>
          <p:cNvCxnSpPr>
            <a:cxnSpLocks/>
          </p:cNvCxnSpPr>
          <p:nvPr/>
        </p:nvCxnSpPr>
        <p:spPr>
          <a:xfrm flipH="1">
            <a:off x="7051955" y="2971830"/>
            <a:ext cx="43620" cy="47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729B62B-009E-42A3-BE9C-1687A5AA31B6}"/>
              </a:ext>
            </a:extLst>
          </p:cNvPr>
          <p:cNvSpPr/>
          <p:nvPr/>
        </p:nvSpPr>
        <p:spPr>
          <a:xfrm>
            <a:off x="7044444" y="2605267"/>
            <a:ext cx="759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SAS3 </a:t>
            </a:r>
            <a:br>
              <a:rPr lang="en-US" sz="1200" dirty="0"/>
            </a:br>
            <a:r>
              <a:rPr lang="en-US" sz="1200" dirty="0"/>
              <a:t>12Gbps</a:t>
            </a:r>
          </a:p>
        </p:txBody>
      </p:sp>
    </p:spTree>
    <p:extLst>
      <p:ext uri="{BB962C8B-B14F-4D97-AF65-F5344CB8AC3E}">
        <p14:creationId xmlns:p14="http://schemas.microsoft.com/office/powerpoint/2010/main" val="376109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2FC4-FBA4-4A3D-85E5-1E024DAC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Dive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3364B6-6C59-4154-AA62-4D6201319D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1" y="1787631"/>
            <a:ext cx="5181600" cy="2052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8ED69-FD58-4267-8853-215FDCDDF3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9801" y="1690688"/>
            <a:ext cx="5181600" cy="1950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0A58E3-DC20-4E38-94EE-93E9E2C3E83A}"/>
              </a:ext>
            </a:extLst>
          </p:cNvPr>
          <p:cNvSpPr txBox="1"/>
          <p:nvPr/>
        </p:nvSpPr>
        <p:spPr>
          <a:xfrm>
            <a:off x="1228475" y="4504988"/>
            <a:ext cx="8251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</a:t>
            </a:r>
            <a:br>
              <a:rPr lang="en-US" dirty="0"/>
            </a:br>
            <a:r>
              <a:rPr lang="en-US" dirty="0"/>
              <a:t>SNIA </a:t>
            </a:r>
            <a:r>
              <a:rPr lang="en-US" dirty="0" err="1"/>
              <a:t>NVMe</a:t>
            </a:r>
            <a:r>
              <a:rPr lang="en-US" dirty="0"/>
              <a:t> Express: Optimizing for PCIe SSD Performance</a:t>
            </a:r>
          </a:p>
          <a:p>
            <a:r>
              <a:rPr lang="en-US" dirty="0"/>
              <a:t>FAST 2019: An Empirical Guide to the Behavior and Use of Scalable Persistent Memory</a:t>
            </a:r>
          </a:p>
        </p:txBody>
      </p:sp>
    </p:spTree>
    <p:extLst>
      <p:ext uri="{BB962C8B-B14F-4D97-AF65-F5344CB8AC3E}">
        <p14:creationId xmlns:p14="http://schemas.microsoft.com/office/powerpoint/2010/main" val="150775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CEC1-7EC8-440B-8D8D-8364BCFB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NVMe</a:t>
            </a:r>
            <a:r>
              <a:rPr lang="en-US" dirty="0"/>
              <a:t>-over-Fabric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0115-A46F-4659-A9E6-C58EACADC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Choice of Fabric: FC / Ethernet</a:t>
            </a:r>
          </a:p>
          <a:p>
            <a:pPr lvl="1"/>
            <a:r>
              <a:rPr lang="en-US" dirty="0"/>
              <a:t>Ethernet: Huawei’s solution</a:t>
            </a:r>
          </a:p>
          <a:p>
            <a:pPr lvl="1"/>
            <a:r>
              <a:rPr lang="en-US" dirty="0"/>
              <a:t>FC: Huawei’s solution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659F36-B616-4D71-8BC2-744BDECABE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0253"/>
            <a:ext cx="5181600" cy="4282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53D91A-7E1A-4073-B8A4-6C6584FEF4CE}"/>
              </a:ext>
            </a:extLst>
          </p:cNvPr>
          <p:cNvSpPr txBox="1"/>
          <p:nvPr/>
        </p:nvSpPr>
        <p:spPr>
          <a:xfrm>
            <a:off x="838200" y="5977196"/>
            <a:ext cx="617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SNIA SDC 2016 Under the Hood with </a:t>
            </a:r>
            <a:r>
              <a:rPr lang="en-US" dirty="0" err="1"/>
              <a:t>NVMe</a:t>
            </a:r>
            <a:r>
              <a:rPr lang="en-US" dirty="0"/>
              <a:t> over Fabrics </a:t>
            </a:r>
          </a:p>
        </p:txBody>
      </p:sp>
    </p:spTree>
    <p:extLst>
      <p:ext uri="{BB962C8B-B14F-4D97-AF65-F5344CB8AC3E}">
        <p14:creationId xmlns:p14="http://schemas.microsoft.com/office/powerpoint/2010/main" val="60857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E5E8-9A89-46EC-A52B-62195FDF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zh-CN" altLang="en-US" dirty="0"/>
              <a:t> </a:t>
            </a:r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3BE3-E896-4481-B78F-BC92B073D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Cassandra</a:t>
            </a:r>
          </a:p>
          <a:p>
            <a:r>
              <a:rPr lang="en-US" dirty="0"/>
              <a:t>VMWare on </a:t>
            </a:r>
            <a:r>
              <a:rPr lang="en-US" dirty="0" err="1"/>
              <a:t>NVMe</a:t>
            </a:r>
            <a:endParaRPr lang="en-US" dirty="0"/>
          </a:p>
          <a:p>
            <a:r>
              <a:rPr lang="en-US" dirty="0"/>
              <a:t>MySQL on </a:t>
            </a:r>
            <a:r>
              <a:rPr lang="en-US" dirty="0" err="1"/>
              <a:t>NVMe</a:t>
            </a:r>
            <a:endParaRPr lang="en-US" dirty="0"/>
          </a:p>
          <a:p>
            <a:pPr lvl="1"/>
            <a:r>
              <a:rPr lang="en-US" dirty="0"/>
              <a:t>Performance</a:t>
            </a:r>
            <a:r>
              <a:rPr lang="zh-CN" altLang="en-US" dirty="0"/>
              <a:t> </a:t>
            </a:r>
            <a:r>
              <a:rPr lang="en-US" dirty="0"/>
              <a:t>3.5x improvement on </a:t>
            </a:r>
            <a:r>
              <a:rPr lang="en-US" dirty="0" err="1"/>
              <a:t>NVMe</a:t>
            </a:r>
            <a:r>
              <a:rPr lang="en-US" dirty="0"/>
              <a:t> SSD over SATA SSD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EE984-8856-4EFC-9E21-6475D6B888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75480"/>
            <a:ext cx="5181600" cy="3851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DD82C7-451B-418F-AE4D-1250648942FE}"/>
              </a:ext>
            </a:extLst>
          </p:cNvPr>
          <p:cNvSpPr txBox="1"/>
          <p:nvPr/>
        </p:nvSpPr>
        <p:spPr>
          <a:xfrm>
            <a:off x="696286" y="6488668"/>
            <a:ext cx="1013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/>
              <a:t>Percona</a:t>
            </a:r>
            <a:r>
              <a:rPr lang="en-US" dirty="0"/>
              <a:t> live 17 Performance Analysis of </a:t>
            </a:r>
            <a:r>
              <a:rPr lang="en-US" dirty="0" err="1"/>
              <a:t>NVMe</a:t>
            </a:r>
            <a:r>
              <a:rPr lang="en-US" dirty="0"/>
              <a:t> SSDs and their Implication on Real World Databases</a:t>
            </a:r>
          </a:p>
        </p:txBody>
      </p:sp>
    </p:spTree>
    <p:extLst>
      <p:ext uri="{BB962C8B-B14F-4D97-AF65-F5344CB8AC3E}">
        <p14:creationId xmlns:p14="http://schemas.microsoft.com/office/powerpoint/2010/main" val="335647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07C-C932-47CC-A72A-7CA2B136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in Huawei’s Offering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A828-5FB2-4384-833C-257BA25C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Huawei 2280 server with Intel </a:t>
            </a:r>
            <a:r>
              <a:rPr lang="en-US" dirty="0" err="1"/>
              <a:t>Xeno</a:t>
            </a:r>
            <a:r>
              <a:rPr lang="en-US" dirty="0"/>
              <a:t> v6 and Intel </a:t>
            </a:r>
            <a:r>
              <a:rPr lang="en-US" dirty="0" err="1"/>
              <a:t>optane</a:t>
            </a:r>
            <a:r>
              <a:rPr lang="en-US" dirty="0"/>
              <a:t> DIMM</a:t>
            </a:r>
          </a:p>
          <a:p>
            <a:r>
              <a:rPr lang="en-US" dirty="0"/>
              <a:t>Huawei </a:t>
            </a:r>
            <a:r>
              <a:rPr lang="en-US" dirty="0" err="1"/>
              <a:t>RoCE</a:t>
            </a:r>
            <a:r>
              <a:rPr lang="en-US" dirty="0"/>
              <a:t> NIC</a:t>
            </a:r>
          </a:p>
          <a:p>
            <a:r>
              <a:rPr lang="en-US" dirty="0"/>
              <a:t>Huawei </a:t>
            </a:r>
            <a:r>
              <a:rPr lang="en-US" dirty="0" err="1"/>
              <a:t>RoCE</a:t>
            </a:r>
            <a:r>
              <a:rPr lang="en-US" dirty="0"/>
              <a:t> Switch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9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4696-045C-4776-A213-C4B5FDBF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Use Cases (Huawei Prototypes)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AEE7-6B74-425F-8700-B693C5075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SCM as </a:t>
            </a:r>
            <a:r>
              <a:rPr lang="en-US" dirty="0">
                <a:solidFill>
                  <a:srgbClr val="00B0F0"/>
                </a:solidFill>
              </a:rPr>
              <a:t>Big Memory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Optane</a:t>
            </a:r>
            <a:r>
              <a:rPr lang="en-US" dirty="0"/>
              <a:t> Memory Mode</a:t>
            </a:r>
          </a:p>
          <a:p>
            <a:pPr marL="0" indent="0">
              <a:buNone/>
            </a:pPr>
            <a:r>
              <a:rPr lang="en-US" sz="2400" dirty="0"/>
              <a:t>IaaS cost scaling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E598C-FAD7-46F9-9F5D-10626CCED0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 SCM as </a:t>
            </a:r>
            <a:r>
              <a:rPr lang="en-US" dirty="0">
                <a:solidFill>
                  <a:srgbClr val="00B0F0"/>
                </a:solidFill>
              </a:rPr>
              <a:t>Big NV Memory</a:t>
            </a:r>
          </a:p>
          <a:p>
            <a:pPr marL="0" indent="0">
              <a:buNone/>
            </a:pPr>
            <a:r>
              <a:rPr lang="en-US" dirty="0" err="1"/>
              <a:t>Optane</a:t>
            </a:r>
            <a:r>
              <a:rPr lang="en-US" dirty="0"/>
              <a:t> App Direct Mode</a:t>
            </a:r>
          </a:p>
          <a:p>
            <a:pPr marL="0" indent="0">
              <a:buNone/>
            </a:pPr>
            <a:r>
              <a:rPr lang="en-US" sz="2400" dirty="0"/>
              <a:t>Huawei ALL SCM Prototype Machine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35494-67DA-424A-B995-52D67364D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57" y="3429000"/>
            <a:ext cx="5462841" cy="3076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E09B3-E6F8-4B83-8010-AD09597A2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02" y="3384541"/>
            <a:ext cx="5142658" cy="29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3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283</Words>
  <Application>Microsoft Macintosh PowerPoint</Application>
  <PresentationFormat>Widescreen</PresentationFormat>
  <Paragraphs>61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NVMe, SCM etc</vt:lpstr>
      <vt:lpstr>SAS NVMe SCM</vt:lpstr>
      <vt:lpstr>Deeper Dive</vt:lpstr>
      <vt:lpstr>NVMe-over-Fabric</vt:lpstr>
      <vt:lpstr>Use Cases</vt:lpstr>
      <vt:lpstr>SCM in Huawei’s Offering</vt:lpstr>
      <vt:lpstr>SCM Use Cases (Huawei Prototypes)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NVMe, SCM etc</dc:title>
  <dc:creator>Chun Liu</dc:creator>
  <cp:lastModifiedBy>Frank Zhang</cp:lastModifiedBy>
  <cp:revision>14</cp:revision>
  <dcterms:created xsi:type="dcterms:W3CDTF">2020-06-19T18:25:20Z</dcterms:created>
  <dcterms:modified xsi:type="dcterms:W3CDTF">2020-06-20T20:31:18Z</dcterms:modified>
</cp:coreProperties>
</file>